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633" r:id="rId3"/>
    <p:sldId id="598" r:id="rId4"/>
    <p:sldId id="599" r:id="rId5"/>
    <p:sldId id="601" r:id="rId6"/>
    <p:sldId id="602" r:id="rId7"/>
    <p:sldId id="600" r:id="rId8"/>
    <p:sldId id="616" r:id="rId9"/>
    <p:sldId id="603" r:id="rId10"/>
    <p:sldId id="604" r:id="rId11"/>
    <p:sldId id="605" r:id="rId12"/>
    <p:sldId id="606" r:id="rId13"/>
    <p:sldId id="617" r:id="rId14"/>
    <p:sldId id="607" r:id="rId15"/>
    <p:sldId id="608" r:id="rId16"/>
    <p:sldId id="609" r:id="rId17"/>
    <p:sldId id="610" r:id="rId18"/>
    <p:sldId id="611" r:id="rId19"/>
    <p:sldId id="615" r:id="rId20"/>
    <p:sldId id="614" r:id="rId21"/>
    <p:sldId id="613" r:id="rId22"/>
    <p:sldId id="612" r:id="rId23"/>
    <p:sldId id="618" r:id="rId24"/>
    <p:sldId id="619" r:id="rId25"/>
    <p:sldId id="620" r:id="rId26"/>
    <p:sldId id="621" r:id="rId27"/>
    <p:sldId id="625" r:id="rId28"/>
    <p:sldId id="626" r:id="rId29"/>
    <p:sldId id="627" r:id="rId30"/>
    <p:sldId id="628" r:id="rId31"/>
    <p:sldId id="630" r:id="rId32"/>
    <p:sldId id="631" r:id="rId33"/>
  </p:sldIdLst>
  <p:sldSz cx="9144000" cy="6858000" type="screen4x3"/>
  <p:notesSz cx="6858000" cy="9144000"/>
  <p:defaultTextStyle>
    <a:defPPr>
      <a:defRPr lang="zh-CN"/>
    </a:defPPr>
    <a:lvl1pPr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  <a:srgbClr val="00FF00"/>
    <a:srgbClr val="FF66FF"/>
    <a:srgbClr val="FF9933"/>
    <a:srgbClr val="00CC00"/>
    <a:srgbClr val="B4B9BE"/>
    <a:srgbClr val="235CCD"/>
    <a:srgbClr val="4861A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9" autoAdjust="0"/>
    <p:restoredTop sz="94687" autoAdjust="0"/>
  </p:normalViewPr>
  <p:slideViewPr>
    <p:cSldViewPr>
      <p:cViewPr>
        <p:scale>
          <a:sx n="66" d="100"/>
          <a:sy n="66" d="100"/>
        </p:scale>
        <p:origin x="-298" y="1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08"/>
    </p:cViewPr>
  </p:sorterViewPr>
  <p:notesViewPr>
    <p:cSldViewPr>
      <p:cViewPr varScale="1">
        <p:scale>
          <a:sx n="75" d="100"/>
          <a:sy n="75" d="100"/>
        </p:scale>
        <p:origin x="-1734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image" Target="../media/image9.wmf"/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2" Type="http://schemas.openxmlformats.org/officeDocument/2006/relationships/image" Target="../media/image13.wmf"/><Relationship Id="rId11" Type="http://schemas.openxmlformats.org/officeDocument/2006/relationships/image" Target="../media/image12.wmf"/><Relationship Id="rId10" Type="http://schemas.openxmlformats.org/officeDocument/2006/relationships/image" Target="../media/image11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64.wmf"/><Relationship Id="rId8" Type="http://schemas.openxmlformats.org/officeDocument/2006/relationships/image" Target="../media/image63.wmf"/><Relationship Id="rId7" Type="http://schemas.openxmlformats.org/officeDocument/2006/relationships/image" Target="../media/image62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5" Type="http://schemas.openxmlformats.org/officeDocument/2006/relationships/image" Target="../media/image70.wmf"/><Relationship Id="rId14" Type="http://schemas.openxmlformats.org/officeDocument/2006/relationships/image" Target="../media/image69.wmf"/><Relationship Id="rId13" Type="http://schemas.openxmlformats.org/officeDocument/2006/relationships/image" Target="../media/image68.wmf"/><Relationship Id="rId12" Type="http://schemas.openxmlformats.org/officeDocument/2006/relationships/image" Target="../media/image67.wmf"/><Relationship Id="rId11" Type="http://schemas.openxmlformats.org/officeDocument/2006/relationships/image" Target="../media/image66.wmf"/><Relationship Id="rId10" Type="http://schemas.openxmlformats.org/officeDocument/2006/relationships/image" Target="../media/image65.wmf"/><Relationship Id="rId1" Type="http://schemas.openxmlformats.org/officeDocument/2006/relationships/image" Target="../media/image5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25.wmf"/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32.wmf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42.wmf"/><Relationship Id="rId8" Type="http://schemas.openxmlformats.org/officeDocument/2006/relationships/image" Target="../media/image41.wmf"/><Relationship Id="rId7" Type="http://schemas.openxmlformats.org/officeDocument/2006/relationships/image" Target="../media/image40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7" Type="http://schemas.openxmlformats.org/officeDocument/2006/relationships/image" Target="../media/image49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566480-087B-4B20-8CCE-C8E40CACD8B2}" type="slidenum">
              <a:rPr lang="en-US" altLang="zh-CN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BD8278-9B0A-47F7-8E21-A52343469978}" type="slidenum">
              <a:rPr lang="en-US" altLang="zh-CN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itchFamily="2" charset="-122"/>
                <a:ea typeface="华文琥珀" pitchFamily="2" charset="-122"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br>
              <a:rPr lang="en-US" altLang="zh-CN" dirty="0" smtClean="0"/>
            </a:br>
            <a:r>
              <a:rPr lang="zh-CN" altLang="en-US" dirty="0" smtClean="0"/>
              <a:t>可编程计数器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定时器</a:t>
            </a:r>
            <a:br>
              <a:rPr lang="en-US" altLang="zh-CN" dirty="0" smtClean="0"/>
            </a:br>
            <a:r>
              <a:rPr lang="en-US" altLang="zh-CN" dirty="0" smtClean="0"/>
              <a:t>8253/8254</a:t>
            </a:r>
            <a:r>
              <a:rPr lang="zh-CN" altLang="en-US" dirty="0" smtClean="0"/>
              <a:t>及其应用</a:t>
            </a:r>
            <a:endParaRPr lang="zh-CN" altLang="en-US" dirty="0"/>
          </a:p>
        </p:txBody>
      </p:sp>
    </p:spTree>
  </p:cSld>
  <p:clrMapOvr>
    <a:masterClrMapping/>
  </p:clrMapOvr>
  <p:transition spd="slow">
    <p:cover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>
                <a:latin typeface="+mn-lt"/>
                <a:ea typeface="黑体" panose="02010609060101010101" pitchFamily="2" charset="-122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endParaRPr lang="zh-CN" altLang="en-US" dirty="0" smtClean="0"/>
          </a:p>
        </p:txBody>
      </p:sp>
    </p:spTree>
  </p:cSld>
  <p:clrMapOvr>
    <a:masterClrMapping/>
  </p:clrMapOvr>
  <p:transition spd="slow">
    <p:cover dir="r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3175" y="7937"/>
            <a:ext cx="9140825" cy="6850063"/>
            <a:chOff x="0" y="0"/>
            <a:chExt cx="5758" cy="4315"/>
          </a:xfrm>
        </p:grpSpPr>
        <p:grpSp>
          <p:nvGrpSpPr>
            <p:cNvPr id="3081" name="Group 3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77572" name="Freeform 4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3" name="Freeform 5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4" name="Freeform 6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5" name="Freeform 7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6" name="Freeform 8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77577" name="Freeform 9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77578" name="Freeform 10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877579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6830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87758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314450"/>
            <a:ext cx="8372475" cy="5175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第二级单击此处编辑母版文本样式</a:t>
            </a:r>
            <a:endParaRPr lang="zh-CN" altLang="en-US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  <a:p>
            <a:pPr lvl="2"/>
            <a:endParaRPr lang="zh-CN" altLang="en-US" dirty="0" smtClean="0"/>
          </a:p>
        </p:txBody>
      </p:sp>
      <p:sp>
        <p:nvSpPr>
          <p:cNvPr id="877581" name="Text Box 13"/>
          <p:cNvSpPr txBox="1">
            <a:spLocks noChangeArrowheads="1"/>
          </p:cNvSpPr>
          <p:nvPr/>
        </p:nvSpPr>
        <p:spPr bwMode="auto">
          <a:xfrm>
            <a:off x="6838950" y="0"/>
            <a:ext cx="2355850" cy="36933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en-US" sz="1800" b="1" dirty="0" smtClean="0">
                <a:solidFill>
                  <a:srgbClr val="FFC000"/>
                </a:solidFill>
                <a:effectLst/>
                <a:latin typeface="+mn-lt"/>
                <a:ea typeface="黑体" panose="02010609060101010101" pitchFamily="2" charset="-122"/>
              </a:rPr>
              <a:t>第</a:t>
            </a:r>
            <a:r>
              <a:rPr lang="en-US" altLang="zh-CN" sz="1800" b="1" dirty="0" smtClean="0">
                <a:solidFill>
                  <a:srgbClr val="FFC000"/>
                </a:solidFill>
                <a:effectLst/>
                <a:latin typeface="+mn-lt"/>
                <a:ea typeface="黑体" panose="02010609060101010101" pitchFamily="2" charset="-122"/>
              </a:rPr>
              <a:t>10</a:t>
            </a:r>
            <a:r>
              <a:rPr lang="zh-CN" altLang="en-US" sz="1800" b="1" dirty="0" smtClean="0">
                <a:solidFill>
                  <a:srgbClr val="FFC000"/>
                </a:solidFill>
                <a:effectLst/>
                <a:latin typeface="+mn-lt"/>
                <a:ea typeface="黑体" panose="02010609060101010101" pitchFamily="2" charset="-122"/>
              </a:rPr>
              <a:t>章 </a:t>
            </a:r>
            <a:r>
              <a:rPr lang="en-US" altLang="zh-CN" sz="1800" b="1" dirty="0" smtClean="0">
                <a:solidFill>
                  <a:srgbClr val="FFC000"/>
                </a:solidFill>
                <a:effectLst/>
                <a:latin typeface="+mn-lt"/>
                <a:ea typeface="黑体" panose="02010609060101010101" pitchFamily="2" charset="-122"/>
              </a:rPr>
              <a:t>A/D</a:t>
            </a:r>
            <a:r>
              <a:rPr lang="zh-CN" altLang="en-US" sz="1800" b="1" dirty="0" smtClean="0">
                <a:solidFill>
                  <a:srgbClr val="FFC000"/>
                </a:solidFill>
                <a:effectLst/>
                <a:latin typeface="+mn-lt"/>
                <a:ea typeface="黑体" panose="02010609060101010101" pitchFamily="2" charset="-122"/>
              </a:rPr>
              <a:t>和</a:t>
            </a:r>
            <a:r>
              <a:rPr lang="en-US" altLang="zh-CN" sz="1800" b="1" dirty="0" smtClean="0">
                <a:solidFill>
                  <a:srgbClr val="FFC000"/>
                </a:solidFill>
                <a:effectLst/>
                <a:latin typeface="+mn-lt"/>
                <a:ea typeface="黑体" panose="02010609060101010101" pitchFamily="2" charset="-122"/>
              </a:rPr>
              <a:t>D/A</a:t>
            </a:r>
            <a:endParaRPr lang="zh-CN" altLang="en-US" sz="1800" b="1" dirty="0">
              <a:solidFill>
                <a:srgbClr val="FFC000"/>
              </a:solidFill>
              <a:effectLst/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877584" name="Text Box 16"/>
          <p:cNvSpPr txBox="1">
            <a:spLocks noChangeArrowheads="1"/>
          </p:cNvSpPr>
          <p:nvPr/>
        </p:nvSpPr>
        <p:spPr bwMode="auto">
          <a:xfrm>
            <a:off x="7061200" y="6608701"/>
            <a:ext cx="2082800" cy="248285"/>
          </a:xfrm>
          <a:prstGeom prst="rect">
            <a:avLst/>
          </a:prstGeom>
          <a:noFill/>
          <a:ln w="25400">
            <a:noFill/>
            <a:miter lim="800000"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defRPr/>
            </a:pPr>
            <a:fld id="{9A0DB2DC-4C9A-4742-B13C-FB6460FD3503}" type="slidenum">
              <a:rPr kumimoji="0" lang="zh-CN" altLang="en-US" sz="1800" b="1" baseline="0" dirty="0" smtClean="0">
                <a:solidFill>
                  <a:srgbClr val="00FFCC"/>
                </a:solidFill>
                <a:effectLst/>
                <a:ea typeface="华文隶书" pitchFamily="2" charset="-122"/>
              </a:rPr>
            </a:fld>
            <a:endParaRPr kumimoji="0" lang="zh-CN" altLang="en-US" sz="1800" b="1" baseline="0" dirty="0" smtClean="0">
              <a:solidFill>
                <a:srgbClr val="00FFCC"/>
              </a:solidFill>
              <a:effectLst/>
              <a:ea typeface="华文隶书" pitchFamily="2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0"/>
            <a:ext cx="221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latin typeface="+mn-lt"/>
                <a:ea typeface="黑体" panose="02010609060101010101" pitchFamily="2" charset="-122"/>
              </a:rPr>
              <a:t>10.2  DtoA</a:t>
            </a:r>
            <a:endParaRPr lang="zh-CN" altLang="en-US" sz="1800" b="1" dirty="0">
              <a:latin typeface="+mn-lt"/>
              <a:ea typeface="黑体" panose="0201060906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cover dir="ru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533400" indent="-5334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u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914400" marR="0" indent="-457200" algn="l" defTabSz="914400" rtl="0" eaLnBrk="0" fontAlgn="base" latinLnBrk="0" hangingPunct="0">
        <a:lnSpc>
          <a:spcPct val="100000"/>
        </a:lnSpc>
        <a:spcBef>
          <a:spcPct val="30000"/>
        </a:spcBef>
        <a:spcAft>
          <a:spcPct val="0"/>
        </a:spcAft>
        <a:buClr>
          <a:srgbClr val="FFFF00"/>
        </a:buClr>
        <a:buSzTx/>
        <a:buFont typeface="Wingdings" panose="05000000000000000000" pitchFamily="2" charset="2"/>
        <a:buChar char="Ø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2pPr>
      <a:lvl3pPr marL="13716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None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3pPr>
      <a:lvl4pPr marL="1752600" indent="-3810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n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4pPr>
      <a:lvl5pPr marL="2209800" indent="-381000" algn="l" rtl="0" eaLnBrk="0" fontAlgn="base" hangingPunct="0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6670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31242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5814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40386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wmf"/><Relationship Id="rId2" Type="http://schemas.openxmlformats.org/officeDocument/2006/relationships/oleObject" Target="../embeddings/oleObject15.bin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image" Target="../media/image24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Relationship Id="rId3" Type="http://schemas.openxmlformats.org/officeDocument/2006/relationships/image" Target="../media/image22.wmf"/><Relationship Id="rId2" Type="http://schemas.openxmlformats.org/officeDocument/2006/relationships/oleObject" Target="../embeddings/oleObject16.bin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5.wmf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21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31.wmf"/><Relationship Id="rId7" Type="http://schemas.openxmlformats.org/officeDocument/2006/relationships/oleObject" Target="../embeddings/oleObject26.bin"/><Relationship Id="rId6" Type="http://schemas.openxmlformats.org/officeDocument/2006/relationships/oleObject" Target="../embeddings/oleObject25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4.bin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9.wmf"/><Relationship Id="rId18" Type="http://schemas.openxmlformats.org/officeDocument/2006/relationships/vmlDrawing" Target="../drawings/vmlDrawing7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33.png"/><Relationship Id="rId15" Type="http://schemas.openxmlformats.org/officeDocument/2006/relationships/oleObject" Target="../embeddings/oleObject32.bin"/><Relationship Id="rId14" Type="http://schemas.openxmlformats.org/officeDocument/2006/relationships/oleObject" Target="../embeddings/oleObject31.bin"/><Relationship Id="rId13" Type="http://schemas.openxmlformats.org/officeDocument/2006/relationships/oleObject" Target="../embeddings/oleObject30.bin"/><Relationship Id="rId12" Type="http://schemas.openxmlformats.org/officeDocument/2006/relationships/oleObject" Target="../embeddings/oleObject29.bin"/><Relationship Id="rId11" Type="http://schemas.openxmlformats.org/officeDocument/2006/relationships/oleObject" Target="../embeddings/oleObject28.bin"/><Relationship Id="rId10" Type="http://schemas.openxmlformats.org/officeDocument/2006/relationships/image" Target="../media/image32.wmf"/><Relationship Id="rId1" Type="http://schemas.openxmlformats.org/officeDocument/2006/relationships/oleObject" Target="../embeddings/oleObject22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34.bin"/><Relationship Id="rId22" Type="http://schemas.openxmlformats.org/officeDocument/2006/relationships/vmlDrawing" Target="../drawings/vmlDrawing8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42.wmf"/><Relationship Id="rId2" Type="http://schemas.openxmlformats.org/officeDocument/2006/relationships/image" Target="../media/image34.wmf"/><Relationship Id="rId19" Type="http://schemas.openxmlformats.org/officeDocument/2006/relationships/oleObject" Target="../embeddings/oleObject43.bin"/><Relationship Id="rId18" Type="http://schemas.openxmlformats.org/officeDocument/2006/relationships/image" Target="../media/image41.wmf"/><Relationship Id="rId17" Type="http://schemas.openxmlformats.org/officeDocument/2006/relationships/oleObject" Target="../embeddings/oleObject42.bin"/><Relationship Id="rId16" Type="http://schemas.openxmlformats.org/officeDocument/2006/relationships/image" Target="../media/image40.wmf"/><Relationship Id="rId15" Type="http://schemas.openxmlformats.org/officeDocument/2006/relationships/oleObject" Target="../embeddings/oleObject41.bin"/><Relationship Id="rId14" Type="http://schemas.openxmlformats.org/officeDocument/2006/relationships/oleObject" Target="../embeddings/oleObject40.bin"/><Relationship Id="rId13" Type="http://schemas.openxmlformats.org/officeDocument/2006/relationships/image" Target="../media/image39.wmf"/><Relationship Id="rId12" Type="http://schemas.openxmlformats.org/officeDocument/2006/relationships/oleObject" Target="../embeddings/oleObject39.bin"/><Relationship Id="rId11" Type="http://schemas.openxmlformats.org/officeDocument/2006/relationships/oleObject" Target="../embeddings/oleObject38.bin"/><Relationship Id="rId10" Type="http://schemas.openxmlformats.org/officeDocument/2006/relationships/image" Target="../media/image38.wmf"/><Relationship Id="rId1" Type="http://schemas.openxmlformats.org/officeDocument/2006/relationships/oleObject" Target="../embeddings/oleObject33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8.bin"/><Relationship Id="rId8" Type="http://schemas.openxmlformats.org/officeDocument/2006/relationships/image" Target="../media/image46.wmf"/><Relationship Id="rId7" Type="http://schemas.openxmlformats.org/officeDocument/2006/relationships/oleObject" Target="../embeddings/oleObject47.bin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43.wmf"/><Relationship Id="rId16" Type="http://schemas.openxmlformats.org/officeDocument/2006/relationships/vmlDrawing" Target="../drawings/vmlDrawing9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49.wmf"/><Relationship Id="rId13" Type="http://schemas.openxmlformats.org/officeDocument/2006/relationships/oleObject" Target="../embeddings/oleObject50.bin"/><Relationship Id="rId12" Type="http://schemas.openxmlformats.org/officeDocument/2006/relationships/image" Target="../media/image48.wmf"/><Relationship Id="rId11" Type="http://schemas.openxmlformats.org/officeDocument/2006/relationships/oleObject" Target="../embeddings/oleObject49.bin"/><Relationship Id="rId10" Type="http://schemas.openxmlformats.org/officeDocument/2006/relationships/image" Target="../media/image47.wmf"/><Relationship Id="rId1" Type="http://schemas.openxmlformats.org/officeDocument/2006/relationships/oleObject" Target="../embeddings/oleObject44.bin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0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w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46.wmf"/><Relationship Id="rId1" Type="http://schemas.openxmlformats.org/officeDocument/2006/relationships/oleObject" Target="../embeddings/oleObject5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3.w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52.wmf"/><Relationship Id="rId1" Type="http://schemas.openxmlformats.org/officeDocument/2006/relationships/oleObject" Target="../embeddings/oleObject53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0.bin"/><Relationship Id="rId8" Type="http://schemas.openxmlformats.org/officeDocument/2006/relationships/image" Target="../media/image59.wmf"/><Relationship Id="rId7" Type="http://schemas.openxmlformats.org/officeDocument/2006/relationships/oleObject" Target="../embeddings/oleObject59.bin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7.wmf"/><Relationship Id="rId33" Type="http://schemas.openxmlformats.org/officeDocument/2006/relationships/vmlDrawing" Target="../drawings/vmlDrawing12.vml"/><Relationship Id="rId32" Type="http://schemas.openxmlformats.org/officeDocument/2006/relationships/slideLayout" Target="../slideLayouts/slideLayout2.xml"/><Relationship Id="rId31" Type="http://schemas.openxmlformats.org/officeDocument/2006/relationships/image" Target="../media/image70.wmf"/><Relationship Id="rId30" Type="http://schemas.openxmlformats.org/officeDocument/2006/relationships/oleObject" Target="../embeddings/oleObject71.bin"/><Relationship Id="rId3" Type="http://schemas.openxmlformats.org/officeDocument/2006/relationships/oleObject" Target="../embeddings/oleObject57.bin"/><Relationship Id="rId29" Type="http://schemas.openxmlformats.org/officeDocument/2006/relationships/image" Target="../media/image69.wmf"/><Relationship Id="rId28" Type="http://schemas.openxmlformats.org/officeDocument/2006/relationships/oleObject" Target="../embeddings/oleObject70.bin"/><Relationship Id="rId27" Type="http://schemas.openxmlformats.org/officeDocument/2006/relationships/image" Target="../media/image68.wmf"/><Relationship Id="rId26" Type="http://schemas.openxmlformats.org/officeDocument/2006/relationships/oleObject" Target="../embeddings/oleObject69.bin"/><Relationship Id="rId25" Type="http://schemas.openxmlformats.org/officeDocument/2006/relationships/image" Target="../media/image67.wmf"/><Relationship Id="rId24" Type="http://schemas.openxmlformats.org/officeDocument/2006/relationships/oleObject" Target="../embeddings/oleObject68.bin"/><Relationship Id="rId23" Type="http://schemas.openxmlformats.org/officeDocument/2006/relationships/image" Target="../media/image66.wmf"/><Relationship Id="rId22" Type="http://schemas.openxmlformats.org/officeDocument/2006/relationships/oleObject" Target="../embeddings/oleObject67.bin"/><Relationship Id="rId21" Type="http://schemas.openxmlformats.org/officeDocument/2006/relationships/image" Target="../media/image65.wmf"/><Relationship Id="rId20" Type="http://schemas.openxmlformats.org/officeDocument/2006/relationships/oleObject" Target="../embeddings/oleObject66.bin"/><Relationship Id="rId2" Type="http://schemas.openxmlformats.org/officeDocument/2006/relationships/image" Target="../media/image56.wmf"/><Relationship Id="rId19" Type="http://schemas.openxmlformats.org/officeDocument/2006/relationships/image" Target="../media/image64.wmf"/><Relationship Id="rId18" Type="http://schemas.openxmlformats.org/officeDocument/2006/relationships/oleObject" Target="../embeddings/oleObject65.bin"/><Relationship Id="rId17" Type="http://schemas.openxmlformats.org/officeDocument/2006/relationships/image" Target="../media/image63.wmf"/><Relationship Id="rId16" Type="http://schemas.openxmlformats.org/officeDocument/2006/relationships/oleObject" Target="../embeddings/oleObject64.bin"/><Relationship Id="rId15" Type="http://schemas.openxmlformats.org/officeDocument/2006/relationships/image" Target="../media/image62.wmf"/><Relationship Id="rId14" Type="http://schemas.openxmlformats.org/officeDocument/2006/relationships/oleObject" Target="../embeddings/oleObject63.bin"/><Relationship Id="rId13" Type="http://schemas.openxmlformats.org/officeDocument/2006/relationships/oleObject" Target="../embeddings/oleObject62.bin"/><Relationship Id="rId12" Type="http://schemas.openxmlformats.org/officeDocument/2006/relationships/image" Target="../media/image61.wmf"/><Relationship Id="rId11" Type="http://schemas.openxmlformats.org/officeDocument/2006/relationships/oleObject" Target="../embeddings/oleObject61.bin"/><Relationship Id="rId10" Type="http://schemas.openxmlformats.org/officeDocument/2006/relationships/image" Target="../media/image60.wmf"/><Relationship Id="rId1" Type="http://schemas.openxmlformats.org/officeDocument/2006/relationships/oleObject" Target="../embeddings/oleObject56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73.wmf"/><Relationship Id="rId3" Type="http://schemas.openxmlformats.org/officeDocument/2006/relationships/oleObject" Target="../embeddings/oleObject73.bin"/><Relationship Id="rId2" Type="http://schemas.openxmlformats.org/officeDocument/2006/relationships/image" Target="../media/image72.wmf"/><Relationship Id="rId1" Type="http://schemas.openxmlformats.org/officeDocument/2006/relationships/oleObject" Target="../embeddings/oleObject72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6" Type="http://schemas.openxmlformats.org/officeDocument/2006/relationships/vmlDrawing" Target="../drawings/vmlDrawing1.vml"/><Relationship Id="rId25" Type="http://schemas.openxmlformats.org/officeDocument/2006/relationships/slideLayout" Target="../slideLayouts/slideLayout2.xml"/><Relationship Id="rId24" Type="http://schemas.openxmlformats.org/officeDocument/2006/relationships/image" Target="../media/image13.wmf"/><Relationship Id="rId23" Type="http://schemas.openxmlformats.org/officeDocument/2006/relationships/oleObject" Target="../embeddings/oleObject12.bin"/><Relationship Id="rId22" Type="http://schemas.openxmlformats.org/officeDocument/2006/relationships/image" Target="../media/image12.w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1.wmf"/><Relationship Id="rId2" Type="http://schemas.openxmlformats.org/officeDocument/2006/relationships/image" Target="../media/image2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10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9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8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304800" y="717550"/>
            <a:ext cx="8534400" cy="54229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36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6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</a:t>
            </a:r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ea typeface="方正姚体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方正姚体" pitchFamily="2" charset="-122"/>
              <a:ea typeface="方正姚体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方正姚体" pitchFamily="2" charset="-122"/>
              <a:ea typeface="方正姚体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4000" b="1" dirty="0" smtClean="0">
                <a:solidFill>
                  <a:srgbClr val="FF9933"/>
                </a:solidFill>
                <a:latin typeface="方正姚体" pitchFamily="2" charset="-122"/>
                <a:ea typeface="方正姚体" pitchFamily="2" charset="-122"/>
              </a:rPr>
              <a:t>第</a:t>
            </a:r>
            <a:r>
              <a:rPr lang="en-US" altLang="zh-CN" sz="4000" b="1" dirty="0" smtClean="0">
                <a:solidFill>
                  <a:srgbClr val="FF9933"/>
                </a:solidFill>
                <a:latin typeface="方正姚体" pitchFamily="2" charset="-122"/>
                <a:ea typeface="方正姚体" pitchFamily="2" charset="-122"/>
              </a:rPr>
              <a:t>10</a:t>
            </a:r>
            <a:r>
              <a:rPr lang="zh-CN" altLang="en-US" sz="4000" b="1" dirty="0" smtClean="0">
                <a:solidFill>
                  <a:srgbClr val="FF9933"/>
                </a:solidFill>
                <a:latin typeface="方正姚体" pitchFamily="2" charset="-122"/>
                <a:ea typeface="方正姚体" pitchFamily="2" charset="-122"/>
              </a:rPr>
              <a:t>章</a:t>
            </a:r>
            <a:br>
              <a:rPr lang="en-US" altLang="zh-CN" sz="3600" b="1" dirty="0" smtClean="0">
                <a:effectLst/>
                <a:latin typeface="华文中宋" pitchFamily="2" charset="-122"/>
                <a:ea typeface="华文中宋" pitchFamily="2" charset="-122"/>
              </a:rPr>
            </a:br>
            <a:r>
              <a:rPr lang="zh-CN" altLang="en-US" sz="5400" b="1" dirty="0" smtClean="0">
                <a:solidFill>
                  <a:srgbClr val="00FF00"/>
                </a:solidFill>
                <a:effectLst/>
                <a:ea typeface="黑体" panose="02010609060101010101" pitchFamily="2" charset="-122"/>
              </a:rPr>
              <a:t>模数</a:t>
            </a:r>
            <a:r>
              <a:rPr lang="en-US" altLang="zh-CN" sz="5400" b="1" dirty="0" smtClean="0">
                <a:solidFill>
                  <a:srgbClr val="00FF00"/>
                </a:solidFill>
                <a:effectLst/>
                <a:ea typeface="黑体" panose="02010609060101010101" pitchFamily="2" charset="-122"/>
              </a:rPr>
              <a:t>(A/D)</a:t>
            </a:r>
            <a:r>
              <a:rPr lang="zh-CN" altLang="en-US" sz="5400" b="1" dirty="0" smtClean="0">
                <a:solidFill>
                  <a:srgbClr val="00FF00"/>
                </a:solidFill>
                <a:effectLst/>
                <a:ea typeface="黑体" panose="02010609060101010101" pitchFamily="2" charset="-122"/>
              </a:rPr>
              <a:t>和数模</a:t>
            </a:r>
            <a:r>
              <a:rPr lang="en-US" altLang="zh-CN" sz="5400" b="1" dirty="0" smtClean="0">
                <a:solidFill>
                  <a:srgbClr val="00FF00"/>
                </a:solidFill>
                <a:effectLst/>
                <a:ea typeface="黑体" panose="02010609060101010101" pitchFamily="2" charset="-122"/>
              </a:rPr>
              <a:t>(D/A)</a:t>
            </a:r>
            <a:r>
              <a:rPr lang="zh-CN" altLang="en-US" sz="5400" b="1" dirty="0" smtClean="0">
                <a:solidFill>
                  <a:srgbClr val="00FF00"/>
                </a:solidFill>
                <a:effectLst/>
                <a:ea typeface="黑体" panose="02010609060101010101" pitchFamily="2" charset="-122"/>
              </a:rPr>
              <a:t>转换</a:t>
            </a:r>
            <a:endParaRPr lang="zh-CN" altLang="en-US" sz="5400" b="1" dirty="0"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584200"/>
            <a:ext cx="8372475" cy="5905500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3. 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分辨率（</a:t>
            </a:r>
            <a:r>
              <a:rPr lang="en-US" sz="2800" b="1" dirty="0" smtClean="0">
                <a:solidFill>
                  <a:schemeClr val="tx1"/>
                </a:solidFill>
              </a:rPr>
              <a:t>Resolution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）</a:t>
            </a:r>
            <a:endParaRPr lang="zh-CN" altLang="en-US" sz="2800" b="1" dirty="0" smtClean="0">
              <a:solidFill>
                <a:schemeClr val="tx1"/>
              </a:solidFill>
            </a:endParaRPr>
          </a:p>
          <a:p>
            <a:pPr marL="273050" indent="-273050" algn="just">
              <a:buNone/>
            </a:pPr>
            <a:r>
              <a:rPr lang="zh-CN" altLang="en-US" b="1" dirty="0" smtClean="0"/>
              <a:t>    </a:t>
            </a:r>
            <a:r>
              <a:rPr lang="zh-CN" altLang="en-US" sz="2600" b="1" dirty="0" smtClean="0"/>
              <a:t>分辨率是输入数据发生</a:t>
            </a:r>
            <a:r>
              <a:rPr lang="en-US" sz="2600" b="1" dirty="0" smtClean="0"/>
              <a:t>1LSB</a:t>
            </a:r>
            <a:r>
              <a:rPr lang="zh-CN" altLang="en-US" sz="2600" b="1" dirty="0" smtClean="0"/>
              <a:t>的变化时，所对应的输出模拟量的变化。分辨率</a:t>
            </a:r>
            <a:r>
              <a:rPr lang="en-US" sz="2600" b="1" dirty="0" smtClean="0"/>
              <a:t>Δ</a:t>
            </a:r>
            <a:r>
              <a:rPr lang="zh-CN" altLang="en-US" sz="2600" b="1" dirty="0" smtClean="0"/>
              <a:t>与输入数字量位数</a:t>
            </a:r>
            <a:r>
              <a:rPr lang="en-US" sz="2600" b="1" dirty="0" smtClean="0"/>
              <a:t>n</a:t>
            </a:r>
            <a:r>
              <a:rPr lang="zh-CN" altLang="en-US" sz="2600" b="1" dirty="0" smtClean="0"/>
              <a:t>的关系：</a:t>
            </a:r>
            <a:endParaRPr lang="zh-CN" altLang="en-US" sz="2600" b="1" dirty="0" smtClean="0"/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US" dirty="0" smtClean="0"/>
          </a:p>
          <a:p>
            <a:pPr marL="273050" indent="-273050">
              <a:buNone/>
            </a:pPr>
            <a:r>
              <a:rPr lang="zh-CN" altLang="en-US" dirty="0" smtClean="0"/>
              <a:t>  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式中，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FSR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是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D/A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转换器的满量程，近似等于输入为满码时的输入电压值。通常也用百分数来表示分辨率。例如：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indent="5080">
              <a:buNone/>
            </a:pPr>
            <a:r>
              <a:rPr lang="en-US" b="1" dirty="0" smtClean="0">
                <a:solidFill>
                  <a:schemeClr val="tx1"/>
                </a:solidFill>
                <a:ea typeface="+mn-ea"/>
              </a:rPr>
              <a:t>8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位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D/A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2</a:t>
            </a:r>
            <a:r>
              <a:rPr lang="en-US" b="1" baseline="30000" dirty="0" smtClean="0">
                <a:solidFill>
                  <a:schemeClr val="tx1"/>
                </a:solidFill>
                <a:ea typeface="+mn-ea"/>
              </a:rPr>
              <a:t>n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=256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，分辨率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(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1/256)×FSR=0.39%FSR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indent="5080">
              <a:buNone/>
            </a:pPr>
            <a:r>
              <a:rPr lang="en-US" b="1" dirty="0" smtClean="0">
                <a:solidFill>
                  <a:schemeClr val="tx1"/>
                </a:solidFill>
                <a:ea typeface="+mn-ea"/>
              </a:rPr>
              <a:t>12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位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D/A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2</a:t>
            </a:r>
            <a:r>
              <a:rPr lang="en-US" b="1" baseline="30000" dirty="0" smtClean="0">
                <a:solidFill>
                  <a:schemeClr val="tx1"/>
                </a:solidFill>
                <a:ea typeface="+mn-ea"/>
              </a:rPr>
              <a:t>n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=4096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，分辨率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(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1/4096)×FSR=0.0244%FSR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marL="352425" indent="-352425" algn="just"/>
            <a:r>
              <a:rPr lang="zh-CN" altLang="en-US" sz="2600" b="1" dirty="0" smtClean="0"/>
              <a:t>由于分辨率与转换器的位数间具有固定的对应关系，常用位数</a:t>
            </a:r>
            <a:r>
              <a:rPr lang="en-US" altLang="zh-CN" sz="2600" b="1" dirty="0" smtClean="0"/>
              <a:t>n</a:t>
            </a:r>
            <a:r>
              <a:rPr lang="zh-CN" altLang="en-US" sz="2600" b="1" dirty="0" smtClean="0"/>
              <a:t>来表示分辨率，如</a:t>
            </a:r>
            <a:r>
              <a:rPr lang="en-US" sz="2600" b="1" dirty="0" smtClean="0"/>
              <a:t>D/A</a:t>
            </a:r>
            <a:r>
              <a:rPr lang="zh-CN" altLang="en-US" sz="2600" b="1" dirty="0" smtClean="0"/>
              <a:t>转换器的分辨率可以是</a:t>
            </a:r>
            <a:r>
              <a:rPr lang="en-US" sz="2600" b="1" dirty="0" smtClean="0"/>
              <a:t>8</a:t>
            </a:r>
            <a:r>
              <a:rPr lang="zh-CN" altLang="en-US" sz="2600" b="1" dirty="0" smtClean="0"/>
              <a:t>，</a:t>
            </a:r>
            <a:r>
              <a:rPr lang="en-US" sz="2600" b="1" dirty="0" smtClean="0"/>
              <a:t>10</a:t>
            </a:r>
            <a:r>
              <a:rPr lang="zh-CN" altLang="en-US" sz="2600" b="1" dirty="0" smtClean="0"/>
              <a:t>，</a:t>
            </a:r>
            <a:r>
              <a:rPr lang="en-US" sz="2600" b="1" dirty="0" smtClean="0"/>
              <a:t>12</a:t>
            </a:r>
            <a:r>
              <a:rPr lang="zh-CN" altLang="en-US" sz="2600" b="1" dirty="0" smtClean="0"/>
              <a:t>，</a:t>
            </a:r>
            <a:r>
              <a:rPr lang="en-US" sz="2600" b="1" dirty="0" smtClean="0"/>
              <a:t>16</a:t>
            </a:r>
            <a:r>
              <a:rPr lang="zh-CN" altLang="en-US" sz="2600" b="1" dirty="0" smtClean="0"/>
              <a:t>位。</a:t>
            </a:r>
            <a:endParaRPr lang="zh-CN" altLang="en-US" sz="2600" b="1" dirty="0" smtClean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638550" y="2006600"/>
          <a:ext cx="1333500" cy="918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1" imgW="13716000" imgH="9448800" progId="">
                  <p:embed/>
                </p:oleObj>
              </mc:Choice>
              <mc:Fallback>
                <p:oleObj name="Equation" r:id="rId1" imgW="13716000" imgH="9448800" progId="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38550" y="2006600"/>
                        <a:ext cx="1333500" cy="91863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628650"/>
            <a:ext cx="8372475" cy="5861050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4. 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精度（</a:t>
            </a:r>
            <a:r>
              <a:rPr lang="en-US" sz="2800" b="1" dirty="0" smtClean="0">
                <a:solidFill>
                  <a:schemeClr val="tx1"/>
                </a:solidFill>
              </a:rPr>
              <a:t>Accuracy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）</a:t>
            </a:r>
            <a:endParaRPr lang="zh-CN" altLang="en-US" sz="2800" b="1" dirty="0" smtClean="0">
              <a:solidFill>
                <a:schemeClr val="tx1"/>
              </a:solidFill>
            </a:endParaRPr>
          </a:p>
          <a:p>
            <a:pPr marL="176530" indent="-176530" algn="just">
              <a:buNone/>
            </a:pPr>
            <a:r>
              <a:rPr lang="en-US" sz="2600" b="1" dirty="0" smtClean="0"/>
              <a:t>  DAC</a:t>
            </a:r>
            <a:r>
              <a:rPr lang="zh-CN" altLang="en-US" sz="2600" b="1" dirty="0" smtClean="0"/>
              <a:t>的实际输出值与理想输出值间存在误差，用精度表示，即此差值与满量程输出电压或电流的百分比。</a:t>
            </a:r>
            <a:endParaRPr lang="en-US" altLang="zh-CN" sz="2600" b="1" dirty="0" smtClean="0"/>
          </a:p>
          <a:p>
            <a:pPr marL="0" indent="0" algn="just">
              <a:buNone/>
            </a:pPr>
            <a:r>
              <a:rPr lang="zh-CN" altLang="en-US" sz="2800" b="1" dirty="0" smtClean="0">
                <a:solidFill>
                  <a:srgbClr val="00FFCC"/>
                </a:solidFill>
                <a:ea typeface="+mn-ea"/>
              </a:rPr>
              <a:t>例如，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某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DAC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的电压满量程为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10V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，其精度为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0.02%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，则输出电压的最大误差为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10.00V×0.02%=20mV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。一般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D/A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转换器的误差应不大于    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LSB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。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5. 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建立时间（</a:t>
            </a:r>
            <a:r>
              <a:rPr lang="en-US" sz="2800" b="1" dirty="0" smtClean="0">
                <a:solidFill>
                  <a:schemeClr val="tx1"/>
                </a:solidFill>
              </a:rPr>
              <a:t>Setting Time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）</a:t>
            </a:r>
            <a:endParaRPr lang="zh-CN" altLang="en-US" sz="2800" b="1" dirty="0" smtClean="0">
              <a:solidFill>
                <a:schemeClr val="tx1"/>
              </a:solidFill>
            </a:endParaRPr>
          </a:p>
          <a:p>
            <a:pPr marL="176530" indent="-176530" algn="just">
              <a:buNone/>
            </a:pPr>
            <a:r>
              <a:rPr lang="zh-CN" altLang="en-US" dirty="0" smtClean="0"/>
              <a:t>  </a:t>
            </a:r>
            <a:r>
              <a:rPr lang="zh-CN" altLang="en-US" sz="2600" b="1" dirty="0" smtClean="0"/>
              <a:t>建立时间也称为稳定时间，用</a:t>
            </a:r>
            <a:r>
              <a:rPr lang="en-US" sz="2600" b="1" dirty="0" smtClean="0"/>
              <a:t>t</a:t>
            </a:r>
            <a:r>
              <a:rPr lang="en-US" sz="2600" b="1" baseline="-25000" dirty="0" smtClean="0"/>
              <a:t>S</a:t>
            </a:r>
            <a:r>
              <a:rPr lang="zh-CN" altLang="en-US" sz="2600" b="1" dirty="0" smtClean="0"/>
              <a:t>表示，是从数字量输入到建立稳定的输出电流的时间。</a:t>
            </a:r>
            <a:endParaRPr lang="en-US" altLang="zh-CN" sz="2600" b="1" dirty="0" smtClean="0"/>
          </a:p>
          <a:p>
            <a:pPr marL="176530" indent="-176530" algn="just">
              <a:buNone/>
            </a:pPr>
            <a:r>
              <a:rPr lang="en-US" altLang="zh-CN" dirty="0" smtClean="0"/>
              <a:t>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超高速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DAC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t</a:t>
            </a:r>
            <a:r>
              <a:rPr lang="en-US" b="1" baseline="-25000" dirty="0" smtClean="0">
                <a:solidFill>
                  <a:schemeClr val="tx1"/>
                </a:solidFill>
                <a:ea typeface="+mn-ea"/>
              </a:rPr>
              <a:t>S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&lt;100ns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  较高速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DAC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t</a:t>
            </a:r>
            <a:r>
              <a:rPr lang="en-US" b="1" baseline="-25000" dirty="0" smtClean="0">
                <a:solidFill>
                  <a:schemeClr val="tx1"/>
                </a:solidFill>
                <a:ea typeface="+mn-ea"/>
              </a:rPr>
              <a:t>S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=1μs~100ns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 </a:t>
            </a:r>
            <a:endParaRPr lang="en-US" altLang="zh-CN" b="1" dirty="0" smtClean="0">
              <a:solidFill>
                <a:schemeClr val="tx1"/>
              </a:solidFill>
              <a:ea typeface="+mn-ea"/>
            </a:endParaRPr>
          </a:p>
          <a:p>
            <a:pPr marL="176530" indent="-176530" algn="just">
              <a:buNone/>
            </a:pP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高速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DAC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t</a:t>
            </a:r>
            <a:r>
              <a:rPr lang="en-US" b="1" baseline="-25000" dirty="0" smtClean="0">
                <a:solidFill>
                  <a:schemeClr val="tx1"/>
                </a:solidFill>
                <a:ea typeface="+mn-ea"/>
              </a:rPr>
              <a:t>S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=10μs~1μs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；低速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DAC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t</a:t>
            </a:r>
            <a:r>
              <a:rPr lang="en-US" b="1" baseline="-25000" dirty="0" smtClean="0">
                <a:solidFill>
                  <a:schemeClr val="tx1"/>
                </a:solidFill>
                <a:ea typeface="+mn-ea"/>
              </a:rPr>
              <a:t>S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&gt;100μs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。</a:t>
            </a:r>
            <a:endParaRPr lang="en-US" altLang="zh-CN" b="1" dirty="0" smtClean="0">
              <a:solidFill>
                <a:schemeClr val="tx1"/>
              </a:solidFill>
              <a:ea typeface="+mn-ea"/>
            </a:endParaRPr>
          </a:p>
          <a:p>
            <a:pPr marL="176530" indent="-176530" algn="just">
              <a:buNone/>
            </a:pPr>
            <a:r>
              <a:rPr lang="en-US" altLang="zh-CN" b="1" dirty="0" smtClean="0">
                <a:solidFill>
                  <a:srgbClr val="00FFCC"/>
                </a:solidFill>
                <a:ea typeface="+mn-ea"/>
              </a:rPr>
              <a:t>  </a:t>
            </a:r>
            <a:r>
              <a:rPr lang="zh-CN" altLang="en-US" b="1" dirty="0" smtClean="0">
                <a:solidFill>
                  <a:srgbClr val="00FFCC"/>
                </a:solidFill>
                <a:ea typeface="+mn-ea"/>
              </a:rPr>
              <a:t>例如，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12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位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D/A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转换器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DAC1210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的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t</a:t>
            </a:r>
            <a:r>
              <a:rPr lang="en-US" b="1" baseline="-25000" dirty="0" smtClean="0">
                <a:solidFill>
                  <a:schemeClr val="tx1"/>
                </a:solidFill>
                <a:ea typeface="+mn-ea"/>
              </a:rPr>
              <a:t>S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=1μs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。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660650" y="2806700"/>
          <a:ext cx="345599" cy="564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1" imgW="3657600" imgH="9448800" progId="">
                  <p:embed/>
                </p:oleObj>
              </mc:Choice>
              <mc:Fallback>
                <p:oleObj name="Equation" r:id="rId1" imgW="3657600" imgH="944880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60650" y="2806700"/>
                        <a:ext cx="345599" cy="56424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60450" y="1962150"/>
            <a:ext cx="74676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3600" b="1" dirty="0" smtClean="0">
                <a:latin typeface="+mn-lt"/>
                <a:ea typeface="+mn-ea"/>
              </a:rPr>
              <a:t>10.</a:t>
            </a:r>
            <a:r>
              <a:rPr lang="en-US" altLang="zh-CN" sz="3600" b="1" dirty="0" smtClean="0">
                <a:latin typeface="+mn-lt"/>
                <a:ea typeface="+mn-ea"/>
              </a:rPr>
              <a:t>2</a:t>
            </a:r>
            <a:r>
              <a:rPr lang="en-US" sz="3600" b="1" dirty="0" smtClean="0">
                <a:latin typeface="+mn-lt"/>
                <a:ea typeface="+mn-ea"/>
              </a:rPr>
              <a:t>.1  D/A</a:t>
            </a:r>
            <a:r>
              <a:rPr lang="zh-CN" altLang="en-US" sz="3600" b="1" dirty="0" smtClean="0">
                <a:latin typeface="+mn-lt"/>
                <a:ea typeface="+mn-ea"/>
              </a:rPr>
              <a:t>转换器原理</a:t>
            </a:r>
            <a:endParaRPr lang="en-US" altLang="zh-CN" sz="3600" b="1" dirty="0" smtClean="0">
              <a:latin typeface="+mn-lt"/>
              <a:ea typeface="+mn-ea"/>
            </a:endParaRPr>
          </a:p>
          <a:p>
            <a:pPr>
              <a:spcBef>
                <a:spcPts val="1800"/>
              </a:spcBef>
            </a:pPr>
            <a:r>
              <a:rPr lang="en-US" sz="3600" b="1" dirty="0" smtClean="0">
                <a:latin typeface="+mn-lt"/>
                <a:ea typeface="+mn-ea"/>
              </a:rPr>
              <a:t>10.</a:t>
            </a:r>
            <a:r>
              <a:rPr lang="en-US" altLang="zh-CN" sz="3600" b="1" dirty="0" smtClean="0">
                <a:latin typeface="+mn-lt"/>
                <a:ea typeface="+mn-ea"/>
              </a:rPr>
              <a:t>2</a:t>
            </a:r>
            <a:r>
              <a:rPr lang="en-US" sz="3600" b="1" dirty="0" smtClean="0">
                <a:latin typeface="+mn-lt"/>
                <a:ea typeface="+mn-ea"/>
              </a:rPr>
              <a:t>.2  D/A</a:t>
            </a:r>
            <a:r>
              <a:rPr lang="zh-CN" altLang="en-US" sz="3600" b="1" dirty="0" smtClean="0">
                <a:latin typeface="+mn-lt"/>
                <a:ea typeface="+mn-ea"/>
              </a:rPr>
              <a:t>转换器的主要性能指标</a:t>
            </a:r>
            <a:endParaRPr lang="en-US" altLang="zh-CN" sz="3600" b="1" dirty="0" smtClean="0">
              <a:latin typeface="+mn-lt"/>
              <a:ea typeface="+mn-ea"/>
            </a:endParaRPr>
          </a:p>
          <a:p>
            <a:pPr>
              <a:spcBef>
                <a:spcPts val="1800"/>
              </a:spcBef>
            </a:pPr>
            <a:r>
              <a:rPr lang="en-US" altLang="zh-CN" sz="3600" b="1" dirty="0" smtClean="0">
                <a:solidFill>
                  <a:srgbClr val="00FF00"/>
                </a:solidFill>
                <a:latin typeface="+mn-lt"/>
                <a:ea typeface="+mn-ea"/>
              </a:rPr>
              <a:t>10.2.3  D</a:t>
            </a:r>
            <a:r>
              <a:rPr 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/A</a:t>
            </a:r>
            <a:r>
              <a:rPr lang="zh-CN" alt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转换器</a:t>
            </a:r>
            <a:r>
              <a:rPr 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AD 7524</a:t>
            </a:r>
            <a:r>
              <a:rPr lang="zh-CN" alt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、</a:t>
            </a:r>
            <a:endParaRPr lang="en-US" altLang="zh-CN" sz="3600" b="1" dirty="0" smtClean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spcBef>
                <a:spcPts val="1800"/>
              </a:spcBef>
            </a:pPr>
            <a:r>
              <a:rPr 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                DAC 0832</a:t>
            </a:r>
            <a:r>
              <a:rPr lang="zh-CN" alt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和</a:t>
            </a:r>
            <a:r>
              <a:rPr 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DAC 1210</a:t>
            </a:r>
            <a:endParaRPr lang="zh-CN" altLang="en-US" sz="3600" b="1" dirty="0" smtClean="0">
              <a:solidFill>
                <a:srgbClr val="00FF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FF00"/>
                </a:solidFill>
                <a:latin typeface="+mn-lt"/>
              </a:rPr>
              <a:t>1. D/A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</a:rPr>
              <a:t>转换器</a:t>
            </a:r>
            <a:r>
              <a:rPr lang="en-US" dirty="0" smtClean="0">
                <a:solidFill>
                  <a:srgbClr val="00FF00"/>
                </a:solidFill>
                <a:latin typeface="+mn-lt"/>
              </a:rPr>
              <a:t>AD7524</a:t>
            </a:r>
            <a:endParaRPr lang="zh-CN" altLang="en-US" dirty="0">
              <a:solidFill>
                <a:srgbClr val="00FF00"/>
              </a:solidFill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62050"/>
            <a:ext cx="8364537" cy="1822450"/>
          </a:xfrm>
        </p:spPr>
        <p:txBody>
          <a:bodyPr/>
          <a:lstStyle/>
          <a:p>
            <a:pPr marL="358775" indent="-358775" algn="just">
              <a:lnSpc>
                <a:spcPct val="110000"/>
              </a:lnSpc>
            </a:pPr>
            <a:r>
              <a:rPr lang="en-US" sz="2600" b="1" dirty="0" smtClean="0"/>
              <a:t>AD7524</a:t>
            </a:r>
            <a:r>
              <a:rPr lang="zh-CN" altLang="en-US" sz="2600" b="1" dirty="0" smtClean="0"/>
              <a:t>是美国</a:t>
            </a:r>
            <a:r>
              <a:rPr lang="en-US" sz="2600" b="1" dirty="0" smtClean="0"/>
              <a:t>AD</a:t>
            </a:r>
            <a:r>
              <a:rPr lang="zh-CN" altLang="en-US" sz="2600" b="1" dirty="0" smtClean="0"/>
              <a:t>公司（</a:t>
            </a:r>
            <a:r>
              <a:rPr lang="en-US" sz="2600" b="1" dirty="0" smtClean="0"/>
              <a:t>Analog Device</a:t>
            </a:r>
            <a:r>
              <a:rPr lang="zh-CN" altLang="en-US" sz="2600" b="1" dirty="0" smtClean="0"/>
              <a:t>）的</a:t>
            </a:r>
            <a:r>
              <a:rPr lang="en-US" sz="2600" b="1" dirty="0" smtClean="0"/>
              <a:t>8</a:t>
            </a:r>
            <a:r>
              <a:rPr lang="zh-CN" altLang="en-US" sz="2600" b="1" dirty="0" smtClean="0"/>
              <a:t>位电流输出型</a:t>
            </a:r>
            <a:r>
              <a:rPr lang="en-US" sz="2600" b="1" dirty="0" smtClean="0"/>
              <a:t>D/A</a:t>
            </a:r>
            <a:r>
              <a:rPr lang="zh-CN" altLang="en-US" sz="2600" b="1" dirty="0" smtClean="0"/>
              <a:t>，</a:t>
            </a:r>
            <a:r>
              <a:rPr lang="en-US" sz="2600" b="1" dirty="0" smtClean="0"/>
              <a:t>CMOS</a:t>
            </a:r>
            <a:r>
              <a:rPr lang="zh-CN" altLang="en-US" sz="2600" b="1" dirty="0" smtClean="0"/>
              <a:t>工艺，功耗</a:t>
            </a:r>
            <a:r>
              <a:rPr lang="en-US" sz="2600" b="1" dirty="0" smtClean="0"/>
              <a:t>10mW</a:t>
            </a:r>
            <a:r>
              <a:rPr lang="zh-CN" altLang="en-US" sz="2600" b="1" dirty="0" smtClean="0"/>
              <a:t>，精度为</a:t>
            </a:r>
            <a:r>
              <a:rPr lang="en-US" altLang="zh-CN" sz="2600" b="1" dirty="0" smtClean="0"/>
              <a:t>  </a:t>
            </a:r>
            <a:r>
              <a:rPr lang="en-US" sz="2600" b="1" dirty="0" smtClean="0"/>
              <a:t>LSB</a:t>
            </a:r>
            <a:r>
              <a:rPr lang="zh-CN" altLang="en-US" sz="2600" b="1" dirty="0" smtClean="0"/>
              <a:t>。单电源供电，电源电压范围从</a:t>
            </a:r>
            <a:r>
              <a:rPr lang="en-US" sz="2600" b="1" dirty="0" smtClean="0"/>
              <a:t>+5V</a:t>
            </a:r>
            <a:r>
              <a:rPr lang="zh-CN" altLang="en-US" sz="2600" b="1" dirty="0" smtClean="0"/>
              <a:t>到</a:t>
            </a:r>
            <a:r>
              <a:rPr lang="en-US" sz="2600" b="1" dirty="0" smtClean="0"/>
              <a:t>+15V</a:t>
            </a:r>
            <a:r>
              <a:rPr lang="zh-CN" altLang="en-US" sz="2600" b="1" dirty="0" smtClean="0"/>
              <a:t>。</a:t>
            </a:r>
            <a:endParaRPr lang="en-US" sz="2600" b="1" dirty="0" smtClean="0"/>
          </a:p>
          <a:p>
            <a:pPr marL="358775" indent="-358775">
              <a:buNone/>
            </a:pPr>
            <a:r>
              <a:rPr lang="zh-CN" altLang="en-US" sz="2600" b="1" dirty="0" smtClean="0">
                <a:ea typeface="+mn-ea"/>
              </a:rPr>
              <a:t>    图</a:t>
            </a:r>
            <a:r>
              <a:rPr lang="en-US" sz="2600" b="1" dirty="0" smtClean="0">
                <a:ea typeface="+mn-ea"/>
              </a:rPr>
              <a:t>10.5</a:t>
            </a:r>
            <a:r>
              <a:rPr lang="zh-CN" altLang="en-US" sz="2600" b="1" dirty="0" smtClean="0">
                <a:ea typeface="+mn-ea"/>
              </a:rPr>
              <a:t>是</a:t>
            </a:r>
            <a:r>
              <a:rPr lang="en-US" altLang="zh-CN" sz="2600" b="1" dirty="0" smtClean="0">
                <a:ea typeface="+mn-ea"/>
              </a:rPr>
              <a:t>AD7524</a:t>
            </a:r>
            <a:r>
              <a:rPr lang="zh-CN" altLang="en-US" sz="2600" b="1" dirty="0" smtClean="0">
                <a:ea typeface="+mn-ea"/>
              </a:rPr>
              <a:t>的一个实用电路。</a:t>
            </a:r>
            <a:endParaRPr lang="zh-CN" altLang="en-US" sz="2600" b="1" dirty="0" smtClean="0">
              <a:ea typeface="+mn-ea"/>
            </a:endParaRPr>
          </a:p>
          <a:p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71550" y="3171631"/>
            <a:ext cx="7423150" cy="3333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7327900" y="5918200"/>
            <a:ext cx="1032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2"/>
                </a:solidFill>
                <a:effectLst/>
              </a:rPr>
              <a:t>图</a:t>
            </a:r>
            <a:r>
              <a:rPr lang="en-US" b="1" dirty="0" smtClean="0">
                <a:solidFill>
                  <a:schemeClr val="bg2"/>
                </a:solidFill>
                <a:effectLst/>
              </a:rPr>
              <a:t>10.5</a:t>
            </a:r>
            <a:endParaRPr lang="zh-CN" altLang="en-US" b="1" dirty="0">
              <a:solidFill>
                <a:schemeClr val="bg2"/>
              </a:solidFill>
              <a:effectLst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7372350" y="1473200"/>
          <a:ext cx="266700" cy="751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2" imgW="3352800" imgH="9448800" progId="">
                  <p:embed/>
                </p:oleObj>
              </mc:Choice>
              <mc:Fallback>
                <p:oleObj name="Equation" r:id="rId2" imgW="3352800" imgH="9448800" progId="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72350" y="1473200"/>
                        <a:ext cx="266700" cy="75160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628650"/>
            <a:ext cx="8372475" cy="5797550"/>
          </a:xfrm>
        </p:spPr>
        <p:txBody>
          <a:bodyPr/>
          <a:lstStyle/>
          <a:p>
            <a:pPr marL="352425" indent="-352425" algn="just">
              <a:buFont typeface="Wingdings" panose="05000000000000000000" pitchFamily="2" charset="2"/>
              <a:buChar char="l"/>
            </a:pPr>
            <a:r>
              <a:rPr lang="en-US" sz="2600" b="1" dirty="0" smtClean="0"/>
              <a:t>CPU</a:t>
            </a:r>
            <a:r>
              <a:rPr lang="zh-CN" altLang="en-US" sz="2600" b="1" dirty="0" smtClean="0"/>
              <a:t>把</a:t>
            </a:r>
            <a:r>
              <a:rPr lang="en-US" sz="2600" b="1" dirty="0" smtClean="0"/>
              <a:t>AD7524</a:t>
            </a:r>
            <a:r>
              <a:rPr lang="zh-CN" altLang="en-US" sz="2600" b="1" dirty="0" smtClean="0"/>
              <a:t>当成由</a:t>
            </a:r>
            <a:r>
              <a:rPr lang="en-US" sz="2600" b="1" dirty="0" smtClean="0"/>
              <a:t>8</a:t>
            </a:r>
            <a:r>
              <a:rPr lang="zh-CN" altLang="en-US" sz="2600" b="1" dirty="0" smtClean="0"/>
              <a:t>位数据锁存器构成的输出口，地址总线译码后形成的</a:t>
            </a:r>
            <a:r>
              <a:rPr lang="en-US" sz="2600" b="1" dirty="0" smtClean="0"/>
              <a:t>I/O</a:t>
            </a:r>
            <a:r>
              <a:rPr lang="zh-CN" altLang="en-US" sz="2600" b="1" dirty="0" smtClean="0"/>
              <a:t>片选信号连到      ，赋予它</a:t>
            </a:r>
            <a:r>
              <a:rPr lang="en-US" altLang="zh-CN" sz="2600" b="1" dirty="0" smtClean="0"/>
              <a:t>1</a:t>
            </a:r>
            <a:r>
              <a:rPr lang="zh-CN" altLang="en-US" sz="2600" b="1" dirty="0" smtClean="0"/>
              <a:t>个端口地址。</a:t>
            </a:r>
            <a:endParaRPr lang="en-US" altLang="zh-CN" sz="2600" b="1" dirty="0" smtClean="0"/>
          </a:p>
          <a:p>
            <a:pPr marL="352425" indent="-352425">
              <a:buFont typeface="Wingdings" panose="05000000000000000000" pitchFamily="2" charset="2"/>
              <a:buChar char="l"/>
            </a:pPr>
            <a:r>
              <a:rPr lang="zh-CN" altLang="en-US" sz="2600" b="1" dirty="0" smtClean="0"/>
              <a:t>系统总线的  </a:t>
            </a:r>
            <a:r>
              <a:rPr lang="en-US" altLang="zh-CN" sz="2600" b="1" dirty="0" smtClean="0"/>
              <a:t>          </a:t>
            </a:r>
            <a:r>
              <a:rPr lang="zh-CN" altLang="en-US" sz="2600" b="1" dirty="0" smtClean="0"/>
              <a:t>接到它的写使能端      </a:t>
            </a:r>
            <a:r>
              <a:rPr lang="en-US" altLang="zh-CN" sz="2600" b="1" dirty="0" smtClean="0"/>
              <a:t> </a:t>
            </a:r>
            <a:r>
              <a:rPr lang="en-US" sz="2600" b="1" dirty="0" smtClean="0"/>
              <a:t>  </a:t>
            </a:r>
            <a:r>
              <a:rPr lang="zh-CN" altLang="en-US" sz="2600" b="1" dirty="0" smtClean="0"/>
              <a:t>，当用输出</a:t>
            </a:r>
            <a:endParaRPr lang="en-US" altLang="zh-CN" sz="2600" b="1" dirty="0" smtClean="0"/>
          </a:p>
          <a:p>
            <a:pPr marL="352425" indent="-352425">
              <a:spcBef>
                <a:spcPts val="0"/>
              </a:spcBef>
              <a:buNone/>
            </a:pPr>
            <a:r>
              <a:rPr lang="en-US" altLang="zh-CN" sz="2600" b="1" dirty="0" smtClean="0"/>
              <a:t>    </a:t>
            </a:r>
            <a:r>
              <a:rPr lang="zh-CN" altLang="en-US" sz="2600" b="1" dirty="0" smtClean="0"/>
              <a:t>指令</a:t>
            </a:r>
            <a:r>
              <a:rPr lang="en-US" altLang="zh-CN" sz="2600" b="1" dirty="0" smtClean="0"/>
              <a:t>OUT</a:t>
            </a:r>
            <a:r>
              <a:rPr lang="zh-CN" altLang="en-US" sz="2600" b="1" dirty="0" smtClean="0"/>
              <a:t>将待转换的</a:t>
            </a:r>
            <a:r>
              <a:rPr lang="en-US" sz="2600" b="1" dirty="0" smtClean="0"/>
              <a:t>8</a:t>
            </a:r>
            <a:r>
              <a:rPr lang="zh-CN" altLang="en-US" sz="2600" b="1" dirty="0" smtClean="0"/>
              <a:t>位数据送到</a:t>
            </a:r>
            <a:r>
              <a:rPr lang="en-US" sz="2600" b="1" dirty="0" smtClean="0"/>
              <a:t>DAC</a:t>
            </a:r>
            <a:r>
              <a:rPr lang="zh-CN" altLang="en-US" sz="2600" b="1" dirty="0" smtClean="0"/>
              <a:t>时，    </a:t>
            </a:r>
            <a:r>
              <a:rPr lang="en-US" sz="2600" b="1" dirty="0" smtClean="0"/>
              <a:t>   </a:t>
            </a:r>
            <a:r>
              <a:rPr lang="zh-CN" altLang="en-US" sz="2600" b="1" dirty="0" smtClean="0"/>
              <a:t>和     </a:t>
            </a:r>
            <a:r>
              <a:rPr lang="en-US" sz="2600" b="1" dirty="0" smtClean="0"/>
              <a:t>  </a:t>
            </a:r>
            <a:r>
              <a:rPr lang="zh-CN" altLang="en-US" sz="2600" b="1" dirty="0" smtClean="0"/>
              <a:t>有效，转换立即开始，经 </a:t>
            </a:r>
            <a:r>
              <a:rPr lang="en-US" sz="2600" b="1" dirty="0" smtClean="0"/>
              <a:t>t</a:t>
            </a:r>
            <a:r>
              <a:rPr lang="en-US" sz="2600" b="1" baseline="-25000" dirty="0" smtClean="0"/>
              <a:t>S</a:t>
            </a:r>
            <a:r>
              <a:rPr lang="zh-CN" altLang="en-US" sz="2600" b="1" dirty="0" smtClean="0"/>
              <a:t>时间（相当于执行</a:t>
            </a:r>
            <a:r>
              <a:rPr lang="en-US" altLang="zh-CN" sz="2600" b="1" dirty="0" smtClean="0"/>
              <a:t>1</a:t>
            </a:r>
            <a:r>
              <a:rPr lang="zh-CN" altLang="en-US" sz="2600" b="1" dirty="0" smtClean="0"/>
              <a:t>条</a:t>
            </a:r>
            <a:r>
              <a:rPr lang="en-US" altLang="zh-CN" sz="2600" b="1" dirty="0" smtClean="0"/>
              <a:t>OUT</a:t>
            </a:r>
            <a:r>
              <a:rPr lang="zh-CN" altLang="en-US" sz="2600" b="1" dirty="0" smtClean="0"/>
              <a:t>指令）后，转换便结束。</a:t>
            </a:r>
            <a:endParaRPr lang="en-US" altLang="zh-CN" sz="2600" b="1" dirty="0" smtClean="0"/>
          </a:p>
          <a:p>
            <a:pPr marL="352425" indent="-352425">
              <a:buFont typeface="Wingdings" panose="05000000000000000000" pitchFamily="2" charset="2"/>
              <a:buChar char="l"/>
            </a:pPr>
            <a:r>
              <a:rPr lang="zh-CN" altLang="en-US" sz="2600" b="1" dirty="0" smtClean="0"/>
              <a:t>随后在互补的电流输出端 </a:t>
            </a:r>
            <a:r>
              <a:rPr lang="en-US" sz="2600" b="1" dirty="0" smtClean="0"/>
              <a:t>I</a:t>
            </a:r>
            <a:r>
              <a:rPr lang="en-US" sz="2600" b="1" baseline="-25000" dirty="0" smtClean="0"/>
              <a:t>O1</a:t>
            </a:r>
            <a:r>
              <a:rPr lang="zh-CN" altLang="en-US" sz="2600" b="1" dirty="0" smtClean="0"/>
              <a:t>和 </a:t>
            </a:r>
            <a:r>
              <a:rPr lang="en-US" sz="2600" b="1" dirty="0" smtClean="0"/>
              <a:t>I</a:t>
            </a:r>
            <a:r>
              <a:rPr lang="en-US" sz="2600" b="1" baseline="-25000" dirty="0" smtClean="0"/>
              <a:t>O2</a:t>
            </a:r>
            <a:r>
              <a:rPr lang="zh-CN" altLang="en-US" sz="2600" b="1" dirty="0" smtClean="0"/>
              <a:t>产生输出电流，经</a:t>
            </a:r>
            <a:r>
              <a:rPr lang="en-US" sz="2600" b="1" dirty="0" smtClean="0"/>
              <a:t>I/V</a:t>
            </a:r>
            <a:r>
              <a:rPr lang="zh-CN" altLang="en-US" sz="2600" b="1" dirty="0" smtClean="0"/>
              <a:t>转换电路后，在</a:t>
            </a:r>
            <a:r>
              <a:rPr lang="en-US" sz="2600" b="1" dirty="0" smtClean="0"/>
              <a:t>V</a:t>
            </a:r>
            <a:r>
              <a:rPr lang="en-US" sz="2600" b="1" baseline="-25000" dirty="0" smtClean="0"/>
              <a:t>O</a:t>
            </a:r>
            <a:r>
              <a:rPr lang="zh-CN" altLang="en-US" sz="2600" b="1" dirty="0" smtClean="0"/>
              <a:t>端形成模拟电压。</a:t>
            </a:r>
            <a:endParaRPr lang="en-US" altLang="zh-CN" sz="2600" b="1" dirty="0" smtClean="0"/>
          </a:p>
          <a:p>
            <a:pPr marL="352425" indent="-352425">
              <a:buFont typeface="Wingdings" panose="05000000000000000000" pitchFamily="2" charset="2"/>
              <a:buChar char="l"/>
            </a:pPr>
            <a:r>
              <a:rPr lang="en-US" sz="2600" b="1" dirty="0" smtClean="0"/>
              <a:t>V</a:t>
            </a:r>
            <a:r>
              <a:rPr lang="en-US" sz="2600" b="1" baseline="-25000" dirty="0" smtClean="0"/>
              <a:t>O</a:t>
            </a:r>
            <a:r>
              <a:rPr lang="zh-CN" altLang="en-US" sz="2600" b="1" dirty="0" smtClean="0"/>
              <a:t>的大小由输入数字量和参考电压</a:t>
            </a:r>
            <a:r>
              <a:rPr lang="en-US" sz="2600" b="1" dirty="0" smtClean="0"/>
              <a:t>V</a:t>
            </a:r>
            <a:r>
              <a:rPr lang="en-US" sz="2600" b="1" baseline="-25000" dirty="0" smtClean="0"/>
              <a:t>ref </a:t>
            </a:r>
            <a:r>
              <a:rPr lang="zh-CN" altLang="en-US" sz="2600" b="1" dirty="0" smtClean="0"/>
              <a:t>决定，</a:t>
            </a:r>
            <a:r>
              <a:rPr lang="en-US" sz="2600" b="1" dirty="0" smtClean="0"/>
              <a:t>V</a:t>
            </a:r>
            <a:r>
              <a:rPr lang="en-US" sz="2600" b="1" baseline="-25000" dirty="0" smtClean="0"/>
              <a:t>ref</a:t>
            </a:r>
            <a:r>
              <a:rPr lang="zh-CN" altLang="en-US" sz="2600" b="1" dirty="0" smtClean="0"/>
              <a:t>允许的范围为</a:t>
            </a:r>
            <a:r>
              <a:rPr lang="en-US" sz="2600" b="1" dirty="0" smtClean="0"/>
              <a:t>±10V</a:t>
            </a:r>
            <a:r>
              <a:rPr lang="zh-CN" altLang="en-US" sz="2600" b="1" dirty="0" smtClean="0"/>
              <a:t>，本例中</a:t>
            </a:r>
            <a:r>
              <a:rPr lang="en-US" sz="2600" b="1" dirty="0" smtClean="0"/>
              <a:t>V</a:t>
            </a:r>
            <a:r>
              <a:rPr lang="en-US" sz="2600" b="1" baseline="-25000" dirty="0" smtClean="0"/>
              <a:t>ref</a:t>
            </a:r>
            <a:r>
              <a:rPr lang="en-US" sz="2600" b="1" dirty="0" smtClean="0"/>
              <a:t>=+5V</a:t>
            </a:r>
            <a:r>
              <a:rPr lang="zh-CN" altLang="en-US" sz="2600" b="1" dirty="0" smtClean="0"/>
              <a:t>，其输出电压为：</a:t>
            </a:r>
            <a:endParaRPr lang="en-US" altLang="zh-CN" sz="2600" b="1" dirty="0" smtClean="0"/>
          </a:p>
          <a:p>
            <a:pPr marL="352425" indent="-352425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52425" indent="-352425">
              <a:buNone/>
            </a:pP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527300" y="5607050"/>
            <a:ext cx="3504883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105650" y="2317750"/>
          <a:ext cx="533400" cy="477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2" imgW="5791200" imgH="5181600" progId="">
                  <p:embed/>
                </p:oleObj>
              </mc:Choice>
              <mc:Fallback>
                <p:oleObj name="Equation" r:id="rId2" imgW="5791200" imgH="5181600" progId="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05650" y="2317750"/>
                        <a:ext cx="533400" cy="47725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6661150" y="1028700"/>
          <a:ext cx="5334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5791200" imgH="5181600" progId="">
                  <p:embed/>
                </p:oleObj>
              </mc:Choice>
              <mc:Fallback>
                <p:oleObj name="Equation" r:id="rId4" imgW="5791200" imgH="5181600" progId="">
                  <p:embed/>
                  <p:pic>
                    <p:nvPicPr>
                      <p:cNvPr id="0" name="图片 5121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61150" y="1028700"/>
                        <a:ext cx="533400" cy="4778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6127750" y="1917700"/>
          <a:ext cx="7016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7620000" imgH="5181600" progId="">
                  <p:embed/>
                </p:oleObj>
              </mc:Choice>
              <mc:Fallback>
                <p:oleObj name="Equation" r:id="rId5" imgW="7620000" imgH="5181600" progId="">
                  <p:embed/>
                  <p:pic>
                    <p:nvPicPr>
                      <p:cNvPr id="0" name="图片 512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27750" y="1917700"/>
                        <a:ext cx="701675" cy="4778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2660650" y="1917700"/>
          <a:ext cx="8413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9144000" imgH="5181600" progId="">
                  <p:embed/>
                </p:oleObj>
              </mc:Choice>
              <mc:Fallback>
                <p:oleObj name="Equation" r:id="rId7" imgW="9144000" imgH="5181600" progId="">
                  <p:embed/>
                  <p:pic>
                    <p:nvPicPr>
                      <p:cNvPr id="0" name="图片 5123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60650" y="1917700"/>
                        <a:ext cx="841375" cy="4778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7905750" y="2317750"/>
          <a:ext cx="7016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9" imgW="7620000" imgH="5181600" progId="">
                  <p:embed/>
                </p:oleObj>
              </mc:Choice>
              <mc:Fallback>
                <p:oleObj name="Equation" r:id="rId9" imgW="7620000" imgH="5181600" progId="">
                  <p:embed/>
                  <p:pic>
                    <p:nvPicPr>
                      <p:cNvPr id="0" name="图片 5124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05750" y="2317750"/>
                        <a:ext cx="701675" cy="4778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2425" indent="-352425" algn="just">
              <a:buFont typeface="Wingdings" panose="05000000000000000000" pitchFamily="2" charset="2"/>
              <a:buChar char="l"/>
            </a:pPr>
            <a:r>
              <a:rPr lang="zh-CN" altLang="en-US" sz="2600" b="1" dirty="0" smtClean="0"/>
              <a:t>通常再在输出端加一级反相电压跟随器，使</a:t>
            </a:r>
            <a:r>
              <a:rPr lang="en-US" sz="2600" b="1" dirty="0" smtClean="0"/>
              <a:t>V</a:t>
            </a:r>
            <a:r>
              <a:rPr lang="en-US" sz="2600" b="1" baseline="-25000" dirty="0" smtClean="0"/>
              <a:t>O</a:t>
            </a:r>
            <a:r>
              <a:rPr lang="en-US" sz="2600" b="1" dirty="0" smtClean="0"/>
              <a:t>′=V</a:t>
            </a:r>
            <a:r>
              <a:rPr lang="en-US" sz="2600" b="1" baseline="-25000" dirty="0" smtClean="0"/>
              <a:t>O</a:t>
            </a:r>
            <a:r>
              <a:rPr lang="zh-CN" altLang="en-US" sz="2600" b="1" dirty="0" smtClean="0"/>
              <a:t>。所以当输入数字量为</a:t>
            </a:r>
            <a:r>
              <a:rPr lang="en-US" sz="2600" b="1" dirty="0" smtClean="0"/>
              <a:t>0</a:t>
            </a:r>
            <a:r>
              <a:rPr lang="zh-CN" altLang="en-US" sz="2600" b="1" dirty="0" smtClean="0"/>
              <a:t>时，</a:t>
            </a:r>
            <a:r>
              <a:rPr lang="en-US" sz="2600" b="1" dirty="0" smtClean="0"/>
              <a:t>V</a:t>
            </a:r>
            <a:r>
              <a:rPr lang="en-US" sz="2600" b="1" baseline="-25000" dirty="0" smtClean="0"/>
              <a:t>O</a:t>
            </a:r>
            <a:r>
              <a:rPr lang="en-US" sz="2600" b="1" dirty="0" smtClean="0"/>
              <a:t>′</a:t>
            </a:r>
            <a:r>
              <a:rPr lang="zh-CN" altLang="en-US" sz="2600" b="1" dirty="0" smtClean="0"/>
              <a:t>＝</a:t>
            </a:r>
            <a:r>
              <a:rPr lang="en-US" sz="2600" b="1" dirty="0" smtClean="0"/>
              <a:t>0V</a:t>
            </a:r>
            <a:r>
              <a:rPr lang="zh-CN" altLang="en-US" sz="2600" b="1" dirty="0" smtClean="0"/>
              <a:t>；当数字量为</a:t>
            </a:r>
            <a:r>
              <a:rPr lang="en-US" sz="2600" b="1" dirty="0" smtClean="0"/>
              <a:t>FFH</a:t>
            </a:r>
            <a:r>
              <a:rPr lang="zh-CN" altLang="en-US" sz="2600" b="1" dirty="0" smtClean="0"/>
              <a:t>时，</a:t>
            </a:r>
            <a:r>
              <a:rPr lang="en-US" sz="2600" b="1" dirty="0" smtClean="0"/>
              <a:t>V</a:t>
            </a:r>
            <a:r>
              <a:rPr lang="en-US" sz="2600" b="1" baseline="-25000" dirty="0" smtClean="0"/>
              <a:t>O</a:t>
            </a:r>
            <a:r>
              <a:rPr lang="en-US" sz="2600" b="1" dirty="0" smtClean="0"/>
              <a:t>′=4.98V</a:t>
            </a:r>
            <a:r>
              <a:rPr lang="zh-CN" altLang="en-US" sz="2600" b="1" dirty="0" smtClean="0"/>
              <a:t>。如果把输出信号</a:t>
            </a:r>
            <a:r>
              <a:rPr lang="en-US" sz="2600" b="1" dirty="0" smtClean="0"/>
              <a:t>V</a:t>
            </a:r>
            <a:r>
              <a:rPr lang="en-US" sz="2600" b="1" baseline="-25000" dirty="0" smtClean="0"/>
              <a:t>O</a:t>
            </a:r>
            <a:r>
              <a:rPr lang="zh-CN" altLang="en-US" sz="2600" b="1" dirty="0" smtClean="0"/>
              <a:t>与示波器的</a:t>
            </a:r>
            <a:r>
              <a:rPr lang="en-US" sz="2600" b="1" dirty="0" smtClean="0"/>
              <a:t>Y</a:t>
            </a:r>
            <a:r>
              <a:rPr lang="zh-CN" altLang="en-US" sz="2600" b="1" dirty="0" smtClean="0"/>
              <a:t>轴相连，再把两者的地连在一起，就可在示波器上观察</a:t>
            </a:r>
            <a:r>
              <a:rPr lang="en-US" sz="2600" b="1" dirty="0" smtClean="0"/>
              <a:t>D/A</a:t>
            </a:r>
            <a:r>
              <a:rPr lang="zh-CN" altLang="en-US" sz="2600" b="1" dirty="0" smtClean="0"/>
              <a:t>转换后的输出波形。</a:t>
            </a:r>
            <a:endParaRPr lang="zh-CN" altLang="en-US" sz="2600" b="1" dirty="0" smtClean="0"/>
          </a:p>
          <a:p>
            <a:pPr marL="352425" indent="-352425" algn="just">
              <a:buFont typeface="Wingdings" panose="05000000000000000000" pitchFamily="2" charset="2"/>
              <a:buChar char="l"/>
            </a:pPr>
            <a:r>
              <a:rPr lang="zh-CN" altLang="en-US" sz="2600" b="1" dirty="0" smtClean="0"/>
              <a:t>通过编程来改变送给</a:t>
            </a:r>
            <a:r>
              <a:rPr lang="en-US" sz="2600" b="1" dirty="0" smtClean="0"/>
              <a:t>DAC</a:t>
            </a:r>
            <a:r>
              <a:rPr lang="zh-CN" altLang="en-US" sz="2600" b="1" dirty="0" smtClean="0"/>
              <a:t>的数据和控制向</a:t>
            </a:r>
            <a:r>
              <a:rPr lang="en-US" sz="2600" b="1" dirty="0" smtClean="0"/>
              <a:t>DAC</a:t>
            </a:r>
            <a:r>
              <a:rPr lang="zh-CN" altLang="en-US" sz="2600" b="1" dirty="0" smtClean="0"/>
              <a:t>发送数据的时间，就能用它来产生各种波形</a:t>
            </a:r>
            <a:endParaRPr lang="zh-CN" altLang="en-US" sz="2600" b="1" dirty="0"/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95300"/>
            <a:ext cx="8372475" cy="3733800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en-US" sz="2800" b="1" dirty="0" smtClean="0">
                <a:solidFill>
                  <a:srgbClr val="00B0F0"/>
                </a:solidFill>
                <a:ea typeface="+mn-ea"/>
              </a:rPr>
              <a:t>例</a:t>
            </a:r>
            <a:r>
              <a:rPr lang="en-US" sz="2800" b="1" dirty="0" smtClean="0">
                <a:solidFill>
                  <a:srgbClr val="00B0F0"/>
                </a:solidFill>
                <a:ea typeface="+mn-ea"/>
              </a:rPr>
              <a:t>10.1  </a:t>
            </a:r>
            <a:r>
              <a:rPr lang="zh-CN" altLang="en-US" sz="2600" b="1" dirty="0" smtClean="0">
                <a:ea typeface="+mn-ea"/>
              </a:rPr>
              <a:t>设图</a:t>
            </a:r>
            <a:r>
              <a:rPr lang="en-US" sz="2600" b="1" dirty="0" smtClean="0">
                <a:ea typeface="+mn-ea"/>
              </a:rPr>
              <a:t>10.5</a:t>
            </a:r>
            <a:r>
              <a:rPr lang="zh-CN" altLang="en-US" sz="2600" b="1" dirty="0" smtClean="0">
                <a:ea typeface="+mn-ea"/>
              </a:rPr>
              <a:t>中</a:t>
            </a:r>
            <a:r>
              <a:rPr lang="en-US" sz="2600" b="1" dirty="0" smtClean="0">
                <a:ea typeface="+mn-ea"/>
              </a:rPr>
              <a:t>DAC</a:t>
            </a:r>
            <a:r>
              <a:rPr lang="zh-CN" altLang="en-US" sz="2600" b="1" dirty="0" smtClean="0">
                <a:ea typeface="+mn-ea"/>
              </a:rPr>
              <a:t>的口地址为</a:t>
            </a:r>
            <a:r>
              <a:rPr lang="en-US" sz="2600" b="1" dirty="0" smtClean="0">
                <a:ea typeface="+mn-ea"/>
              </a:rPr>
              <a:t>80H</a:t>
            </a:r>
            <a:r>
              <a:rPr lang="zh-CN" altLang="en-US" sz="2600" b="1" dirty="0" smtClean="0">
                <a:ea typeface="+mn-ea"/>
              </a:rPr>
              <a:t>，要求输出从</a:t>
            </a:r>
            <a:r>
              <a:rPr lang="en-US" sz="2600" b="1" dirty="0" smtClean="0">
                <a:ea typeface="+mn-ea"/>
              </a:rPr>
              <a:t>0V</a:t>
            </a:r>
            <a:r>
              <a:rPr lang="zh-CN" altLang="en-US" sz="2600" b="1" dirty="0" smtClean="0">
                <a:ea typeface="+mn-ea"/>
              </a:rPr>
              <a:t>向</a:t>
            </a:r>
            <a:r>
              <a:rPr lang="en-US" sz="2600" b="1" dirty="0" smtClean="0">
                <a:ea typeface="+mn-ea"/>
              </a:rPr>
              <a:t>4.98V </a:t>
            </a:r>
            <a:r>
              <a:rPr lang="zh-CN" altLang="en-US" sz="2600" b="1" dirty="0" smtClean="0">
                <a:ea typeface="+mn-ea"/>
              </a:rPr>
              <a:t>线性增长的周期性锯齿波。程序如下：</a:t>
            </a:r>
            <a:endParaRPr lang="zh-CN" altLang="en-US" sz="2600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600" b="1" dirty="0" smtClean="0">
                <a:ea typeface="+mn-ea"/>
              </a:rPr>
              <a:t>START</a:t>
            </a:r>
            <a:r>
              <a:rPr lang="zh-CN" altLang="en-US" sz="2600" b="1" dirty="0" smtClean="0">
                <a:ea typeface="+mn-ea"/>
              </a:rPr>
              <a:t>：</a:t>
            </a:r>
            <a:r>
              <a:rPr lang="en-US" sz="2600" b="1" dirty="0" smtClean="0">
                <a:ea typeface="+mn-ea"/>
              </a:rPr>
              <a:t>MOV   	AL</a:t>
            </a:r>
            <a:r>
              <a:rPr lang="zh-CN" altLang="en-US" sz="2600" b="1" dirty="0" smtClean="0">
                <a:ea typeface="+mn-ea"/>
              </a:rPr>
              <a:t>，</a:t>
            </a:r>
            <a:r>
              <a:rPr lang="en-US" sz="2600" b="1" dirty="0" smtClean="0">
                <a:ea typeface="+mn-ea"/>
              </a:rPr>
              <a:t>0FFH		</a:t>
            </a:r>
            <a:r>
              <a:rPr lang="zh-CN" altLang="en-US" sz="2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+mn-ea"/>
              </a:rPr>
              <a:t>；初值为</a:t>
            </a:r>
            <a:r>
              <a:rPr lang="en-US" sz="2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+mn-ea"/>
              </a:rPr>
              <a:t>FFH</a:t>
            </a:r>
            <a:endParaRPr lang="zh-CN" altLang="en-US" sz="2600" b="1" dirty="0" smtClean="0">
              <a:solidFill>
                <a:schemeClr val="bg2">
                  <a:lumMod val="10000"/>
                  <a:lumOff val="90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600" b="1" dirty="0" smtClean="0">
                <a:ea typeface="+mn-ea"/>
              </a:rPr>
              <a:t>AGAIN</a:t>
            </a:r>
            <a:r>
              <a:rPr lang="zh-CN" altLang="en-US" sz="2600" b="1" dirty="0" smtClean="0">
                <a:ea typeface="+mn-ea"/>
              </a:rPr>
              <a:t>：</a:t>
            </a:r>
            <a:r>
              <a:rPr lang="en-US" sz="2600" b="1" dirty="0" smtClean="0">
                <a:ea typeface="+mn-ea"/>
              </a:rPr>
              <a:t>INC     	AL			</a:t>
            </a:r>
            <a:r>
              <a:rPr lang="zh-CN" altLang="en-US" sz="2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+mn-ea"/>
              </a:rPr>
              <a:t>；</a:t>
            </a:r>
            <a:r>
              <a:rPr lang="en-US" sz="2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+mn-ea"/>
              </a:rPr>
              <a:t>AL</a:t>
            </a:r>
            <a:r>
              <a:rPr lang="zh-CN" altLang="en-US" sz="2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+mn-ea"/>
              </a:rPr>
              <a:t>增</a:t>
            </a:r>
            <a:r>
              <a:rPr lang="en-US" sz="2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+mn-ea"/>
              </a:rPr>
              <a:t>1</a:t>
            </a:r>
            <a:endParaRPr lang="zh-CN" altLang="en-US" sz="2600" b="1" dirty="0" smtClean="0">
              <a:solidFill>
                <a:schemeClr val="bg2">
                  <a:lumMod val="10000"/>
                  <a:lumOff val="90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600" b="1" dirty="0" smtClean="0">
                <a:ea typeface="+mn-ea"/>
              </a:rPr>
              <a:t>		       OUT   	80H</a:t>
            </a:r>
            <a:r>
              <a:rPr lang="zh-CN" altLang="en-US" sz="2600" b="1" dirty="0" smtClean="0">
                <a:ea typeface="+mn-ea"/>
              </a:rPr>
              <a:t>，</a:t>
            </a:r>
            <a:r>
              <a:rPr lang="en-US" sz="2600" b="1" dirty="0" smtClean="0">
                <a:ea typeface="+mn-ea"/>
              </a:rPr>
              <a:t>AL		</a:t>
            </a:r>
            <a:r>
              <a:rPr lang="zh-CN" altLang="en-US" sz="2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+mn-ea"/>
              </a:rPr>
              <a:t>；</a:t>
            </a:r>
            <a:r>
              <a:rPr lang="en-US" sz="2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+mn-ea"/>
              </a:rPr>
              <a:t>D/A</a:t>
            </a:r>
            <a:r>
              <a:rPr lang="zh-CN" altLang="en-US" sz="2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+mn-ea"/>
              </a:rPr>
              <a:t>转换</a:t>
            </a:r>
            <a:endParaRPr lang="zh-CN" altLang="en-US" sz="2600" b="1" dirty="0" smtClean="0">
              <a:solidFill>
                <a:schemeClr val="bg2">
                  <a:lumMod val="10000"/>
                  <a:lumOff val="90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600" b="1" dirty="0" smtClean="0">
                <a:ea typeface="+mn-ea"/>
              </a:rPr>
              <a:t>		       CALL  	DELAY		</a:t>
            </a:r>
            <a:r>
              <a:rPr lang="zh-CN" altLang="en-US" sz="2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+mn-ea"/>
              </a:rPr>
              <a:t>；延时</a:t>
            </a:r>
            <a:endParaRPr lang="zh-CN" altLang="en-US" sz="2600" b="1" dirty="0" smtClean="0">
              <a:solidFill>
                <a:schemeClr val="bg2">
                  <a:lumMod val="10000"/>
                  <a:lumOff val="90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600" b="1" dirty="0" smtClean="0">
                <a:ea typeface="+mn-ea"/>
              </a:rPr>
              <a:t>		       JMP     	AGAIN</a:t>
            </a:r>
            <a:endParaRPr lang="zh-CN" altLang="en-US" sz="2600" b="1" dirty="0" smtClean="0">
              <a:ea typeface="+mn-ea"/>
            </a:endParaRPr>
          </a:p>
          <a:p>
            <a:pPr marL="0" indent="0" algn="just">
              <a:buNone/>
            </a:pPr>
            <a:r>
              <a:rPr lang="zh-CN" altLang="en-US" sz="2600" b="1" dirty="0" smtClean="0">
                <a:ea typeface="+mn-ea"/>
              </a:rPr>
              <a:t>输出波形由</a:t>
            </a:r>
            <a:r>
              <a:rPr lang="en-US" sz="2600" b="1" dirty="0" smtClean="0">
                <a:ea typeface="+mn-ea"/>
              </a:rPr>
              <a:t>255</a:t>
            </a:r>
            <a:r>
              <a:rPr lang="zh-CN" altLang="en-US" sz="2600" b="1" dirty="0" smtClean="0">
                <a:ea typeface="+mn-ea"/>
              </a:rPr>
              <a:t>个阶梯波组成，阶梯宽度由</a:t>
            </a:r>
            <a:r>
              <a:rPr lang="en-US" sz="2600" b="1" dirty="0" smtClean="0">
                <a:ea typeface="+mn-ea"/>
              </a:rPr>
              <a:t>DELAY</a:t>
            </a:r>
            <a:r>
              <a:rPr lang="zh-CN" altLang="en-US" sz="2600" b="1" dirty="0" smtClean="0">
                <a:ea typeface="+mn-ea"/>
              </a:rPr>
              <a:t>子程序的延时时间决定。</a:t>
            </a:r>
            <a:endParaRPr lang="zh-CN" altLang="en-US" sz="2600" b="1" dirty="0" smtClean="0">
              <a:ea typeface="+mn-ea"/>
            </a:endParaRPr>
          </a:p>
          <a:p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04950" y="4273550"/>
            <a:ext cx="532158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95300"/>
            <a:ext cx="8372475" cy="60896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600" b="1" dirty="0" smtClean="0">
                <a:solidFill>
                  <a:srgbClr val="00B0F0"/>
                </a:solidFill>
                <a:ea typeface="+mn-ea"/>
              </a:rPr>
              <a:t>例</a:t>
            </a:r>
            <a:r>
              <a:rPr lang="en-US" sz="2600" b="1" dirty="0" smtClean="0">
                <a:solidFill>
                  <a:srgbClr val="00B0F0"/>
                </a:solidFill>
                <a:ea typeface="+mn-ea"/>
              </a:rPr>
              <a:t>10.2  </a:t>
            </a:r>
            <a:endParaRPr lang="en-US" sz="2600" b="1" dirty="0" smtClean="0">
              <a:solidFill>
                <a:srgbClr val="00B0F0"/>
              </a:solidFill>
              <a:ea typeface="+mn-ea"/>
            </a:endParaRPr>
          </a:p>
          <a:p>
            <a:pPr marL="0" indent="0">
              <a:buNone/>
            </a:pPr>
            <a:r>
              <a:rPr lang="zh-CN" altLang="en-US" sz="2600" b="1" dirty="0" smtClean="0">
                <a:ea typeface="+mn-ea"/>
              </a:rPr>
              <a:t>要求用图</a:t>
            </a:r>
            <a:r>
              <a:rPr lang="en-US" sz="2600" b="1" dirty="0" smtClean="0">
                <a:ea typeface="+mn-ea"/>
              </a:rPr>
              <a:t>10.5</a:t>
            </a:r>
            <a:r>
              <a:rPr lang="zh-CN" altLang="en-US" sz="2600" b="1" dirty="0" smtClean="0">
                <a:ea typeface="+mn-ea"/>
              </a:rPr>
              <a:t>的电路，形成下图所示的三角波，波形下限电压为</a:t>
            </a:r>
            <a:r>
              <a:rPr lang="en-US" sz="2600" b="1" dirty="0" smtClean="0">
                <a:ea typeface="+mn-ea"/>
              </a:rPr>
              <a:t>0.5V</a:t>
            </a:r>
            <a:r>
              <a:rPr lang="zh-CN" altLang="en-US" sz="2600" b="1" dirty="0" smtClean="0">
                <a:ea typeface="+mn-ea"/>
              </a:rPr>
              <a:t>，上限电压为</a:t>
            </a:r>
            <a:r>
              <a:rPr lang="en-US" sz="2600" b="1" dirty="0" smtClean="0">
                <a:ea typeface="+mn-ea"/>
              </a:rPr>
              <a:t>2.5 V</a:t>
            </a:r>
            <a:r>
              <a:rPr lang="zh-CN" altLang="en-US" sz="2600" b="1" dirty="0" smtClean="0">
                <a:ea typeface="+mn-ea"/>
              </a:rPr>
              <a:t>。</a:t>
            </a:r>
            <a:endParaRPr lang="zh-CN" altLang="en-US" sz="2600" b="1" dirty="0" smtClean="0">
              <a:ea typeface="+mn-ea"/>
            </a:endParaRPr>
          </a:p>
          <a:p>
            <a:pPr>
              <a:buNone/>
            </a:pPr>
            <a:r>
              <a:rPr lang="zh-CN" altLang="en-US" sz="2600" b="1" dirty="0" smtClean="0">
                <a:ea typeface="+mn-ea"/>
              </a:rPr>
              <a:t>    </a:t>
            </a:r>
            <a:endParaRPr lang="en-US" altLang="zh-CN" sz="2600" b="1" dirty="0" smtClean="0">
              <a:ea typeface="+mn-ea"/>
            </a:endParaRPr>
          </a:p>
          <a:p>
            <a:pPr>
              <a:buNone/>
            </a:pPr>
            <a:endParaRPr lang="en-US" altLang="zh-CN" sz="2600" b="1" dirty="0" smtClean="0">
              <a:ea typeface="+mn-ea"/>
            </a:endParaRPr>
          </a:p>
          <a:p>
            <a:pPr>
              <a:buNone/>
            </a:pPr>
            <a:endParaRPr lang="en-US" altLang="zh-CN" sz="2600" b="1" dirty="0" smtClean="0">
              <a:ea typeface="+mn-ea"/>
            </a:endParaRPr>
          </a:p>
          <a:p>
            <a:pPr>
              <a:buNone/>
            </a:pPr>
            <a:endParaRPr lang="en-US" altLang="zh-CN" sz="2600" b="1" dirty="0" smtClean="0">
              <a:ea typeface="+mn-ea"/>
            </a:endParaRPr>
          </a:p>
          <a:p>
            <a:pPr>
              <a:buNone/>
            </a:pPr>
            <a:r>
              <a:rPr lang="en-US" altLang="zh-CN" sz="2600" b="1" dirty="0" smtClean="0">
                <a:solidFill>
                  <a:schemeClr val="tx1"/>
                </a:solidFill>
                <a:ea typeface="+mn-ea"/>
              </a:rPr>
              <a:t>	</a:t>
            </a:r>
            <a:r>
              <a:rPr lang="zh-CN" altLang="en-US" sz="2600" b="1" dirty="0" smtClean="0">
                <a:ea typeface="+mn-ea"/>
              </a:rPr>
              <a:t>由于  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1LSB=5V/256=0.019V</a:t>
            </a:r>
            <a:endParaRPr lang="en-US" sz="2600" b="1" dirty="0" smtClean="0">
              <a:solidFill>
                <a:schemeClr val="tx1"/>
              </a:solidFill>
              <a:ea typeface="+mn-ea"/>
            </a:endParaRPr>
          </a:p>
          <a:p>
            <a:pPr>
              <a:buNone/>
            </a:pPr>
            <a:r>
              <a:rPr lang="en-US" altLang="zh-CN" sz="2600" b="1" dirty="0" smtClean="0">
                <a:solidFill>
                  <a:schemeClr val="tx1"/>
                </a:solidFill>
                <a:ea typeface="+mn-ea"/>
              </a:rPr>
              <a:t>	</a:t>
            </a:r>
            <a:r>
              <a:rPr lang="zh-CN" altLang="en-US" sz="2600" b="1" dirty="0" smtClean="0">
                <a:ea typeface="+mn-ea"/>
              </a:rPr>
              <a:t>所以下限电压对应的数据为：</a:t>
            </a:r>
            <a:endParaRPr lang="zh-CN" altLang="en-US" sz="2600" b="1" dirty="0" smtClean="0">
              <a:ea typeface="+mn-ea"/>
            </a:endParaRPr>
          </a:p>
          <a:p>
            <a:pPr>
              <a:buNone/>
            </a:pP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        	0.5V/0.019V=26=1AH</a:t>
            </a:r>
            <a:endParaRPr lang="zh-CN" altLang="en-US" sz="2600" b="1" dirty="0" smtClean="0">
              <a:solidFill>
                <a:schemeClr val="tx1"/>
              </a:solidFill>
              <a:ea typeface="+mn-ea"/>
            </a:endParaRPr>
          </a:p>
          <a:p>
            <a:pPr>
              <a:buNone/>
            </a:pPr>
            <a:r>
              <a:rPr lang="en-US" altLang="zh-CN" sz="2600" b="1" dirty="0" smtClean="0">
                <a:solidFill>
                  <a:schemeClr val="tx1"/>
                </a:solidFill>
                <a:ea typeface="+mn-ea"/>
              </a:rPr>
              <a:t>	</a:t>
            </a:r>
            <a:r>
              <a:rPr lang="zh-CN" altLang="en-US" sz="2600" b="1" dirty="0" smtClean="0">
                <a:ea typeface="+mn-ea"/>
              </a:rPr>
              <a:t>上限电压对应的数据为：</a:t>
            </a:r>
            <a:endParaRPr lang="zh-CN" altLang="en-US" sz="2600" b="1" dirty="0" smtClean="0">
              <a:ea typeface="+mn-ea"/>
            </a:endParaRPr>
          </a:p>
          <a:p>
            <a:pPr>
              <a:buNone/>
            </a:pP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        	2. 5V/0.019V=128=80H</a:t>
            </a:r>
            <a:endParaRPr lang="zh-CN" altLang="en-US" sz="2600" b="1" dirty="0">
              <a:solidFill>
                <a:schemeClr val="tx1"/>
              </a:solidFill>
              <a:ea typeface="+mn-ea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60450" y="2006600"/>
            <a:ext cx="4110404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584200"/>
            <a:ext cx="8372475" cy="59499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BEGIN</a:t>
            </a:r>
            <a:r>
              <a:rPr lang="zh-CN" altLang="en-US" b="1" dirty="0" smtClean="0">
                <a:ea typeface="+mn-ea"/>
              </a:rPr>
              <a:t>：</a:t>
            </a:r>
            <a:r>
              <a:rPr lang="en-US" b="1" dirty="0" smtClean="0">
                <a:ea typeface="+mn-ea"/>
              </a:rPr>
              <a:t>MOV    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1AH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；下限值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UP</a:t>
            </a:r>
            <a:r>
              <a:rPr lang="zh-CN" altLang="en-US" b="1" dirty="0" smtClean="0">
                <a:ea typeface="+mn-ea"/>
              </a:rPr>
              <a:t>：</a:t>
            </a:r>
            <a:r>
              <a:rPr lang="en-US" altLang="zh-CN" b="1" dirty="0" smtClean="0">
                <a:ea typeface="+mn-ea"/>
              </a:rPr>
              <a:t>	     </a:t>
            </a:r>
            <a:r>
              <a:rPr lang="en-US" b="1" dirty="0" smtClean="0">
                <a:ea typeface="+mn-ea"/>
              </a:rPr>
              <a:t>OUT     80H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D/A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转换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	      INC     AL	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；数值增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1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	     CMP    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81H	 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；超过上限了吗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?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	     JNZ      UP	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；没有，继续转换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	     DEC     AL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；超过了，数值减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1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DOWN:   OUT     80H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D/A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转换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	     DEC     AL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；数值减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1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	     CMP     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19H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；低于下限了吗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?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	     JNZ       DOWN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；没有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	     JMP      BEGIN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；低于，转下个周期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marL="273050" indent="-273050" algn="just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600" b="1" dirty="0" smtClean="0"/>
              <a:t>类似地，还可用</a:t>
            </a:r>
            <a:r>
              <a:rPr lang="en-US" altLang="zh-CN" sz="2600" b="1" dirty="0" smtClean="0"/>
              <a:t>D/A</a:t>
            </a:r>
            <a:r>
              <a:rPr lang="zh-CN" altLang="en-US" sz="2600" b="1" dirty="0" smtClean="0"/>
              <a:t>生成方波、梯形波和正弦波等。还可在内存中存储波形的</a:t>
            </a:r>
            <a:r>
              <a:rPr lang="en-US" altLang="zh-CN" sz="2600" b="1" dirty="0" smtClean="0"/>
              <a:t>1</a:t>
            </a:r>
            <a:r>
              <a:rPr lang="zh-CN" altLang="en-US" sz="2600" b="1" dirty="0" smtClean="0"/>
              <a:t>个周期，依次取出送给</a:t>
            </a:r>
            <a:r>
              <a:rPr lang="en-US" sz="2600" b="1" dirty="0" smtClean="0"/>
              <a:t>D/A</a:t>
            </a:r>
            <a:r>
              <a:rPr lang="zh-CN" altLang="en-US" sz="2600" b="1" dirty="0" smtClean="0"/>
              <a:t>，并重复以形成复杂的周期波形。此外，可用</a:t>
            </a:r>
            <a:r>
              <a:rPr lang="en-US" sz="2600" b="1" dirty="0" smtClean="0"/>
              <a:t>A/D</a:t>
            </a:r>
            <a:r>
              <a:rPr lang="zh-CN" altLang="en-US" sz="2600" b="1" dirty="0" smtClean="0"/>
              <a:t>采集实际波形后存入内存，获得所需的周期数据。</a:t>
            </a:r>
            <a:endParaRPr lang="zh-CN" altLang="en-US" sz="2600" b="1" dirty="0" smtClean="0"/>
          </a:p>
          <a:p>
            <a:pPr>
              <a:spcBef>
                <a:spcPts val="0"/>
              </a:spcBef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FF00"/>
                </a:solidFill>
                <a:latin typeface="+mn-lt"/>
              </a:rPr>
              <a:t>2. DAC 0832</a:t>
            </a:r>
            <a:endParaRPr lang="zh-CN" altLang="en-US" dirty="0">
              <a:solidFill>
                <a:srgbClr val="00FF00"/>
              </a:solidFill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073150"/>
            <a:ext cx="8372475" cy="5511800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>
                <a:solidFill>
                  <a:srgbClr val="00FFCC"/>
                </a:solidFill>
              </a:rPr>
              <a:t>1</a:t>
            </a:r>
            <a:r>
              <a:rPr lang="zh-CN" altLang="en-US" sz="2800" b="1" dirty="0" smtClean="0">
                <a:solidFill>
                  <a:srgbClr val="00FFCC"/>
                </a:solidFill>
              </a:rPr>
              <a:t>）性能指标</a:t>
            </a:r>
            <a:endParaRPr lang="zh-CN" altLang="en-US" sz="2800" b="1" dirty="0" smtClean="0">
              <a:solidFill>
                <a:srgbClr val="00FFCC"/>
              </a:solidFill>
            </a:endParaRPr>
          </a:p>
          <a:p>
            <a:pPr algn="just"/>
            <a:r>
              <a:rPr lang="en-US" sz="2600" b="1" dirty="0" smtClean="0"/>
              <a:t>NSC</a:t>
            </a:r>
            <a:r>
              <a:rPr lang="zh-CN" altLang="en-US" sz="2600" b="1" dirty="0" smtClean="0"/>
              <a:t>公司（</a:t>
            </a:r>
            <a:r>
              <a:rPr lang="en-US" sz="2600" b="1" dirty="0" smtClean="0"/>
              <a:t>National Semiconductor Corporation</a:t>
            </a:r>
            <a:r>
              <a:rPr lang="zh-CN" altLang="en-US" sz="2600" b="1" dirty="0" smtClean="0"/>
              <a:t>）生产的</a:t>
            </a:r>
            <a:r>
              <a:rPr lang="en-US" sz="2600" b="1" dirty="0" smtClean="0"/>
              <a:t>DAC0832</a:t>
            </a:r>
            <a:r>
              <a:rPr lang="zh-CN" altLang="en-US" sz="2600" b="1" dirty="0" smtClean="0"/>
              <a:t>，是带有数据输入寄存器的</a:t>
            </a:r>
            <a:r>
              <a:rPr lang="en-US" sz="2600" b="1" dirty="0" smtClean="0"/>
              <a:t>8</a:t>
            </a:r>
            <a:r>
              <a:rPr lang="zh-CN" altLang="en-US" sz="2600" b="1" dirty="0" smtClean="0"/>
              <a:t>位</a:t>
            </a:r>
            <a:r>
              <a:rPr lang="en-US" sz="2600" b="1" dirty="0" smtClean="0"/>
              <a:t>D</a:t>
            </a:r>
            <a:r>
              <a:rPr lang="en-US" altLang="zh-CN" sz="2600" b="1" dirty="0" smtClean="0"/>
              <a:t>AC</a:t>
            </a:r>
            <a:r>
              <a:rPr lang="zh-CN" altLang="en-US" sz="2600" b="1" dirty="0" smtClean="0"/>
              <a:t>，低功耗</a:t>
            </a:r>
            <a:r>
              <a:rPr lang="en-US" sz="2600" b="1" dirty="0" smtClean="0"/>
              <a:t>CMOS</a:t>
            </a:r>
            <a:r>
              <a:rPr lang="zh-CN" altLang="en-US" sz="2600" b="1" dirty="0" smtClean="0"/>
              <a:t>工艺，采用</a:t>
            </a:r>
            <a:r>
              <a:rPr lang="en-US" sz="2600" b="1" dirty="0" smtClean="0"/>
              <a:t>R-2R</a:t>
            </a:r>
            <a:r>
              <a:rPr lang="zh-CN" altLang="en-US" sz="2600" b="1" dirty="0" smtClean="0"/>
              <a:t>梯形电阻网络实现模数转换，转换结果以差动电流</a:t>
            </a:r>
            <a:r>
              <a:rPr lang="en-US" sz="2600" b="1" dirty="0" smtClean="0"/>
              <a:t>I</a:t>
            </a:r>
            <a:r>
              <a:rPr lang="en-US" sz="2600" b="1" baseline="-25000" dirty="0" smtClean="0"/>
              <a:t>OUT1</a:t>
            </a:r>
            <a:r>
              <a:rPr lang="zh-CN" altLang="en-US" sz="2600" b="1" dirty="0" smtClean="0"/>
              <a:t>和</a:t>
            </a:r>
            <a:r>
              <a:rPr lang="en-US" sz="2600" b="1" dirty="0" smtClean="0"/>
              <a:t>I</a:t>
            </a:r>
            <a:r>
              <a:rPr lang="en-US" sz="2600" b="1" baseline="-25000" dirty="0" smtClean="0"/>
              <a:t>OUT2</a:t>
            </a:r>
            <a:r>
              <a:rPr lang="zh-CN" altLang="en-US" sz="2600" b="1" dirty="0" smtClean="0"/>
              <a:t>输出。它可直接与</a:t>
            </a:r>
            <a:r>
              <a:rPr lang="en-US" sz="2600" b="1" dirty="0" smtClean="0"/>
              <a:t>8088</a:t>
            </a:r>
            <a:r>
              <a:rPr lang="zh-CN" altLang="en-US" sz="2600" b="1" dirty="0" smtClean="0"/>
              <a:t>、</a:t>
            </a:r>
            <a:r>
              <a:rPr lang="en-US" sz="2600" b="1" dirty="0" smtClean="0"/>
              <a:t>8086</a:t>
            </a:r>
            <a:r>
              <a:rPr lang="zh-CN" altLang="en-US" sz="2600" b="1" dirty="0" smtClean="0"/>
              <a:t>等微处理器总线相连。</a:t>
            </a:r>
            <a:endParaRPr lang="zh-CN" altLang="en-US" sz="2600" b="1" dirty="0" smtClean="0"/>
          </a:p>
          <a:p>
            <a:pPr algn="just">
              <a:spcBef>
                <a:spcPts val="600"/>
              </a:spcBef>
              <a:buNone/>
            </a:pPr>
            <a:r>
              <a:rPr lang="zh-CN" altLang="en-US" sz="2600" b="1" dirty="0" smtClean="0"/>
              <a:t>主要参数：</a:t>
            </a:r>
            <a:endParaRPr lang="zh-CN" altLang="en-US" sz="2600" b="1" dirty="0" smtClean="0"/>
          </a:p>
          <a:p>
            <a:pPr marL="352425" indent="-352425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分辨率</a:t>
            </a:r>
            <a:r>
              <a:rPr lang="en-US" sz="2600" b="1" dirty="0" smtClean="0">
                <a:ea typeface="+mn-ea"/>
              </a:rPr>
              <a:t>		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8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位</a:t>
            </a:r>
            <a:endParaRPr lang="zh-CN" altLang="en-US" sz="2600" b="1" dirty="0" smtClean="0">
              <a:solidFill>
                <a:schemeClr val="tx1"/>
              </a:solidFill>
              <a:ea typeface="+mn-ea"/>
            </a:endParaRPr>
          </a:p>
          <a:p>
            <a:pPr marL="352425" indent="-352425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转换时间</a:t>
            </a:r>
            <a:r>
              <a:rPr lang="en-US" sz="2600" b="1" dirty="0" smtClean="0">
                <a:ea typeface="+mn-ea"/>
              </a:rPr>
              <a:t>		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1μs</a:t>
            </a:r>
            <a:endParaRPr lang="zh-CN" altLang="en-US" sz="2600" b="1" dirty="0" smtClean="0">
              <a:solidFill>
                <a:schemeClr val="tx1"/>
              </a:solidFill>
              <a:ea typeface="+mn-ea"/>
            </a:endParaRPr>
          </a:p>
          <a:p>
            <a:pPr marL="352425" indent="-352425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满量程误差</a:t>
            </a:r>
            <a:r>
              <a:rPr lang="en-US" sz="2600" b="1" dirty="0" smtClean="0">
                <a:ea typeface="+mn-ea"/>
              </a:rPr>
              <a:t>	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1LSB</a:t>
            </a:r>
            <a:endParaRPr lang="zh-CN" altLang="en-US" sz="2600" b="1" dirty="0" smtClean="0">
              <a:solidFill>
                <a:schemeClr val="tx1"/>
              </a:solidFill>
              <a:ea typeface="+mn-ea"/>
            </a:endParaRPr>
          </a:p>
          <a:p>
            <a:pPr marL="352425" indent="-352425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参考电压</a:t>
            </a:r>
            <a:r>
              <a:rPr lang="en-US" sz="2600" b="1" dirty="0" smtClean="0">
                <a:ea typeface="+mn-ea"/>
              </a:rPr>
              <a:t>		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10V</a:t>
            </a:r>
            <a:endParaRPr lang="zh-CN" altLang="en-US" sz="2600" b="1" dirty="0" smtClean="0">
              <a:solidFill>
                <a:schemeClr val="tx1"/>
              </a:solidFill>
              <a:ea typeface="+mn-ea"/>
            </a:endParaRPr>
          </a:p>
          <a:p>
            <a:pPr marL="352425" indent="-352425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单电源</a:t>
            </a:r>
            <a:r>
              <a:rPr lang="en-US" sz="2600" b="1" dirty="0" smtClean="0">
                <a:ea typeface="+mn-ea"/>
              </a:rPr>
              <a:t>		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+5V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～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+15V</a:t>
            </a:r>
            <a:endParaRPr lang="zh-CN" altLang="en-US" sz="2600" b="1" dirty="0" smtClean="0">
              <a:solidFill>
                <a:schemeClr val="tx1"/>
              </a:solidFill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895350"/>
            <a:ext cx="8578850" cy="1652588"/>
          </a:xfrm>
        </p:spPr>
        <p:txBody>
          <a:bodyPr/>
          <a:lstStyle/>
          <a:p>
            <a:r>
              <a:rPr lang="en-US" sz="5400" dirty="0" smtClean="0">
                <a:latin typeface="+mn-lt"/>
                <a:ea typeface="+mn-ea"/>
                <a:cs typeface="Times New Roman" panose="02020603050405020304"/>
              </a:rPr>
              <a:t>§10</a:t>
            </a:r>
            <a:r>
              <a:rPr lang="en-US" sz="5400" dirty="0" smtClean="0">
                <a:latin typeface="+mn-lt"/>
                <a:ea typeface="+mn-ea"/>
              </a:rPr>
              <a:t>.2</a:t>
            </a:r>
            <a:r>
              <a:rPr lang="en-US" altLang="zh-CN" sz="5400" dirty="0" smtClean="0">
                <a:latin typeface="+mn-lt"/>
                <a:ea typeface="+mn-ea"/>
              </a:rPr>
              <a:t>   D/A</a:t>
            </a:r>
            <a:r>
              <a:rPr lang="zh-CN" altLang="en-US" sz="5400" dirty="0" smtClean="0">
                <a:latin typeface="+mn-lt"/>
                <a:ea typeface="+mn-ea"/>
              </a:rPr>
              <a:t>转换器</a:t>
            </a:r>
            <a:endParaRPr lang="zh-CN" altLang="en-US" sz="5400" dirty="0">
              <a:latin typeface="+mn-lt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04900" y="2717800"/>
            <a:ext cx="74676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10.</a:t>
            </a:r>
            <a:r>
              <a:rPr lang="en-US" altLang="zh-CN" sz="3600" b="1" dirty="0" smtClean="0">
                <a:solidFill>
                  <a:srgbClr val="00FF00"/>
                </a:solidFill>
                <a:latin typeface="+mn-lt"/>
                <a:ea typeface="+mn-ea"/>
              </a:rPr>
              <a:t>2</a:t>
            </a:r>
            <a:r>
              <a:rPr 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.1  D/A</a:t>
            </a:r>
            <a:r>
              <a:rPr lang="zh-CN" alt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转换器原理</a:t>
            </a:r>
            <a:endParaRPr lang="en-US" altLang="zh-CN" sz="3600" b="1" dirty="0" smtClean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spcBef>
                <a:spcPts val="1800"/>
              </a:spcBef>
            </a:pPr>
            <a:r>
              <a:rPr lang="en-US" sz="3600" b="1" dirty="0" smtClean="0">
                <a:latin typeface="+mn-lt"/>
                <a:ea typeface="+mn-ea"/>
              </a:rPr>
              <a:t>10.</a:t>
            </a:r>
            <a:r>
              <a:rPr lang="en-US" altLang="zh-CN" sz="3600" b="1" dirty="0" smtClean="0">
                <a:latin typeface="+mn-lt"/>
                <a:ea typeface="+mn-ea"/>
              </a:rPr>
              <a:t>2</a:t>
            </a:r>
            <a:r>
              <a:rPr lang="en-US" sz="3600" b="1" dirty="0" smtClean="0">
                <a:latin typeface="+mn-lt"/>
                <a:ea typeface="+mn-ea"/>
              </a:rPr>
              <a:t>.2  D/A</a:t>
            </a:r>
            <a:r>
              <a:rPr lang="zh-CN" altLang="en-US" sz="3600" b="1" dirty="0" smtClean="0">
                <a:latin typeface="+mn-lt"/>
                <a:ea typeface="+mn-ea"/>
              </a:rPr>
              <a:t>转换器的主要性能指标</a:t>
            </a:r>
            <a:endParaRPr lang="en-US" altLang="zh-CN" sz="3600" b="1" dirty="0" smtClean="0">
              <a:latin typeface="+mn-lt"/>
              <a:ea typeface="+mn-ea"/>
            </a:endParaRPr>
          </a:p>
          <a:p>
            <a:pPr>
              <a:spcBef>
                <a:spcPts val="1800"/>
              </a:spcBef>
            </a:pPr>
            <a:r>
              <a:rPr lang="en-US" altLang="zh-CN" sz="3600" b="1" dirty="0" smtClean="0">
                <a:latin typeface="+mn-lt"/>
                <a:ea typeface="+mn-ea"/>
              </a:rPr>
              <a:t>10.2.3  D</a:t>
            </a:r>
            <a:r>
              <a:rPr lang="en-US" sz="3600" b="1" dirty="0" smtClean="0">
                <a:latin typeface="+mn-lt"/>
                <a:ea typeface="+mn-ea"/>
              </a:rPr>
              <a:t>/A</a:t>
            </a:r>
            <a:r>
              <a:rPr lang="zh-CN" altLang="en-US" sz="3600" b="1" dirty="0" smtClean="0">
                <a:latin typeface="+mn-lt"/>
                <a:ea typeface="+mn-ea"/>
              </a:rPr>
              <a:t>转换器</a:t>
            </a:r>
            <a:r>
              <a:rPr lang="en-US" sz="3600" b="1" dirty="0" smtClean="0">
                <a:latin typeface="+mn-lt"/>
                <a:ea typeface="+mn-ea"/>
              </a:rPr>
              <a:t>AD7524</a:t>
            </a:r>
            <a:r>
              <a:rPr lang="zh-CN" altLang="en-US" sz="3600" b="1" dirty="0" smtClean="0">
                <a:latin typeface="+mn-lt"/>
                <a:ea typeface="+mn-ea"/>
              </a:rPr>
              <a:t>、</a:t>
            </a:r>
            <a:endParaRPr lang="en-US" altLang="zh-CN" sz="3600" b="1" dirty="0" smtClean="0">
              <a:latin typeface="+mn-lt"/>
              <a:ea typeface="+mn-ea"/>
            </a:endParaRPr>
          </a:p>
          <a:p>
            <a:pPr>
              <a:spcBef>
                <a:spcPts val="1800"/>
              </a:spcBef>
            </a:pPr>
            <a:r>
              <a:rPr lang="en-US" sz="3600" b="1" dirty="0" smtClean="0">
                <a:latin typeface="+mn-lt"/>
                <a:ea typeface="+mn-ea"/>
              </a:rPr>
              <a:t>            </a:t>
            </a:r>
            <a:r>
              <a:rPr lang="en-US" sz="3600" b="1" dirty="0" smtClean="0">
                <a:latin typeface="+mn-lt"/>
                <a:ea typeface="+mn-ea"/>
              </a:rPr>
              <a:t>   DAC0832</a:t>
            </a:r>
            <a:r>
              <a:rPr lang="zh-CN" altLang="en-US" sz="3600" b="1" dirty="0" smtClean="0">
                <a:latin typeface="+mn-lt"/>
                <a:ea typeface="+mn-ea"/>
              </a:rPr>
              <a:t>和</a:t>
            </a:r>
            <a:r>
              <a:rPr lang="en-US" sz="3600" b="1" dirty="0" smtClean="0">
                <a:latin typeface="+mn-lt"/>
                <a:ea typeface="+mn-ea"/>
              </a:rPr>
              <a:t>DAC1210</a:t>
            </a:r>
            <a:endParaRPr lang="zh-CN" altLang="en-US" sz="3600" b="1" dirty="0" smtClean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317500"/>
            <a:ext cx="8372475" cy="1955800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>
                <a:solidFill>
                  <a:srgbClr val="00FFCC"/>
                </a:solidFill>
              </a:rPr>
              <a:t>2</a:t>
            </a:r>
            <a:r>
              <a:rPr lang="zh-CN" altLang="en-US" sz="2800" b="1" dirty="0" smtClean="0">
                <a:solidFill>
                  <a:srgbClr val="00FFCC"/>
                </a:solidFill>
              </a:rPr>
              <a:t>）内部结构和引脚功能</a:t>
            </a:r>
            <a:endParaRPr lang="zh-CN" altLang="en-US" sz="2800" b="1" dirty="0" smtClean="0">
              <a:solidFill>
                <a:srgbClr val="00FFCC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 smtClean="0"/>
              <a:t>20</a:t>
            </a:r>
            <a:r>
              <a:rPr lang="zh-CN" altLang="en-US" b="1" dirty="0" smtClean="0"/>
              <a:t>引脚</a:t>
            </a:r>
            <a:r>
              <a:rPr lang="en-US" altLang="zh-CN" b="1" dirty="0" smtClean="0"/>
              <a:t>DIP</a:t>
            </a:r>
            <a:r>
              <a:rPr lang="zh-CN" altLang="en-US" b="1" dirty="0" smtClean="0"/>
              <a:t>封装。内含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个</a:t>
            </a:r>
            <a:r>
              <a:rPr lang="en-US" b="1" dirty="0" smtClean="0"/>
              <a:t>8</a:t>
            </a:r>
            <a:r>
              <a:rPr lang="zh-CN" altLang="en-US" b="1" dirty="0" smtClean="0"/>
              <a:t>位输入寄存器和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个</a:t>
            </a:r>
            <a:r>
              <a:rPr lang="en-US" b="1" dirty="0" smtClean="0"/>
              <a:t>8</a:t>
            </a:r>
            <a:r>
              <a:rPr lang="zh-CN" altLang="en-US" b="1" dirty="0" smtClean="0"/>
              <a:t>位</a:t>
            </a:r>
            <a:r>
              <a:rPr lang="en-US" b="1" dirty="0" smtClean="0"/>
              <a:t>DAC</a:t>
            </a:r>
            <a:r>
              <a:rPr lang="zh-CN" altLang="en-US" b="1" dirty="0" smtClean="0"/>
              <a:t>寄存器，可分别选通。</a:t>
            </a:r>
            <a:r>
              <a:rPr lang="en-US" b="1" dirty="0" smtClean="0"/>
              <a:t>CPU</a:t>
            </a:r>
            <a:r>
              <a:rPr lang="zh-CN" altLang="en-US" b="1" dirty="0" smtClean="0"/>
              <a:t>送来的数据，可先打入输入寄存器，在需要</a:t>
            </a:r>
            <a:r>
              <a:rPr lang="en-US" b="1" dirty="0" smtClean="0"/>
              <a:t>D/A</a:t>
            </a:r>
            <a:r>
              <a:rPr lang="zh-CN" altLang="en-US" b="1" dirty="0" smtClean="0"/>
              <a:t>转换时，再选通</a:t>
            </a:r>
            <a:r>
              <a:rPr lang="en-US" b="1" dirty="0" smtClean="0"/>
              <a:t>DAC</a:t>
            </a:r>
            <a:r>
              <a:rPr lang="zh-CN" altLang="en-US" b="1" dirty="0" smtClean="0"/>
              <a:t>寄存器，实现转换，即双缓冲工作方式</a:t>
            </a:r>
            <a:r>
              <a:rPr lang="zh-CN" altLang="en-US" b="1" dirty="0" smtClean="0"/>
              <a:t>。               </a:t>
            </a:r>
            <a:r>
              <a:rPr lang="zh-CN" altLang="en-US" b="1" dirty="0" smtClean="0">
                <a:solidFill>
                  <a:srgbClr val="00B0F0"/>
                </a:solidFill>
              </a:rPr>
              <a:t>（</a:t>
            </a:r>
            <a:r>
              <a:rPr lang="zh-CN" altLang="en-US" b="1" dirty="0" smtClean="0">
                <a:solidFill>
                  <a:srgbClr val="00B0F0"/>
                </a:solidFill>
                <a:latin typeface="DFGothic-EB" pitchFamily="1" charset="-128"/>
                <a:ea typeface="DFGothic-EB" pitchFamily="1" charset="-128"/>
              </a:rPr>
              <a:t>↓</a:t>
            </a:r>
            <a:r>
              <a:rPr lang="zh-CN" altLang="en-US" b="1" dirty="0" smtClean="0">
                <a:solidFill>
                  <a:srgbClr val="00B0F0"/>
                </a:solidFill>
              </a:rPr>
              <a:t>图</a:t>
            </a:r>
            <a:r>
              <a:rPr lang="en-US" altLang="zh-CN" b="1" dirty="0" smtClean="0">
                <a:solidFill>
                  <a:srgbClr val="00B0F0"/>
                </a:solidFill>
              </a:rPr>
              <a:t>10.8 </a:t>
            </a:r>
            <a:r>
              <a:rPr lang="zh-CN" altLang="en-US" b="1" dirty="0" smtClean="0">
                <a:solidFill>
                  <a:srgbClr val="00B0F0"/>
                </a:solidFill>
              </a:rPr>
              <a:t>）</a:t>
            </a:r>
            <a:endParaRPr lang="zh-CN" altLang="en-US" b="1" dirty="0" smtClean="0">
              <a:solidFill>
                <a:srgbClr val="00B0F0"/>
              </a:solidFill>
            </a:endParaRPr>
          </a:p>
          <a:p>
            <a:endParaRPr lang="zh-CN" altLang="en-US" dirty="0"/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56565" y="2303875"/>
            <a:ext cx="790575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539750"/>
            <a:ext cx="8372475" cy="5949950"/>
          </a:xfrm>
        </p:spPr>
        <p:txBody>
          <a:bodyPr/>
          <a:lstStyle/>
          <a:p>
            <a:pPr>
              <a:buNone/>
            </a:pPr>
            <a:r>
              <a:rPr lang="zh-CN" altLang="en-US" sz="2800" b="1" dirty="0" smtClean="0"/>
              <a:t>各引脚的功能：</a:t>
            </a:r>
            <a:endParaRPr lang="zh-CN" altLang="en-US" sz="2800" b="1" dirty="0" smtClean="0"/>
          </a:p>
          <a:p>
            <a:pPr marL="176530" indent="-176530" algn="just">
              <a:buFont typeface="Arial" panose="020B0604020202020204" pitchFamily="34" charset="0"/>
              <a:buChar char="•"/>
            </a:pPr>
            <a:r>
              <a:rPr lang="en-US" sz="2600" b="1" dirty="0" smtClean="0"/>
              <a:t>V</a:t>
            </a:r>
            <a:r>
              <a:rPr lang="en-US" sz="2600" b="1" baseline="-25000" dirty="0" smtClean="0"/>
              <a:t>REF   </a:t>
            </a:r>
            <a:r>
              <a:rPr lang="zh-CN" altLang="en-US" sz="2600" b="1" dirty="0" smtClean="0"/>
              <a:t>参考电压输入端。</a:t>
            </a:r>
            <a:r>
              <a:rPr lang="zh-CN" altLang="en-US" sz="2600" b="1" dirty="0" smtClean="0">
                <a:solidFill>
                  <a:schemeClr val="tx1"/>
                </a:solidFill>
                <a:latin typeface="+mn-ea"/>
                <a:ea typeface="+mn-ea"/>
              </a:rPr>
              <a:t>它是转换的基准，要求数值正确，稳定性好。</a:t>
            </a:r>
            <a:endParaRPr lang="zh-CN" altLang="en-US" sz="2600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176530" indent="-176530">
              <a:buFont typeface="Arial" panose="020B0604020202020204" pitchFamily="34" charset="0"/>
              <a:buChar char="•"/>
            </a:pPr>
            <a:r>
              <a:rPr lang="en-US" sz="2600" b="1" dirty="0" smtClean="0"/>
              <a:t>V</a:t>
            </a:r>
            <a:r>
              <a:rPr lang="en-US" sz="2600" b="1" baseline="-25000" dirty="0" smtClean="0"/>
              <a:t>CC  </a:t>
            </a:r>
            <a:r>
              <a:rPr lang="zh-CN" altLang="en-US" sz="2600" b="1" dirty="0" smtClean="0"/>
              <a:t>电源电压。</a:t>
            </a:r>
            <a:endParaRPr lang="zh-CN" altLang="en-US" sz="2600" b="1" dirty="0" smtClean="0"/>
          </a:p>
          <a:p>
            <a:pPr marL="176530" indent="-176530" algn="just">
              <a:buFont typeface="Arial" panose="020B0604020202020204" pitchFamily="34" charset="0"/>
              <a:buChar char="•"/>
            </a:pPr>
            <a:r>
              <a:rPr lang="en-US" sz="2600" b="1" dirty="0" smtClean="0"/>
              <a:t>A</a:t>
            </a:r>
            <a:r>
              <a:rPr lang="en-US" sz="2600" b="1" baseline="-25000" dirty="0" smtClean="0"/>
              <a:t>GND</a:t>
            </a:r>
            <a:r>
              <a:rPr lang="zh-CN" altLang="en-US" sz="2600" b="1" dirty="0" smtClean="0"/>
              <a:t>模拟地，</a:t>
            </a:r>
            <a:r>
              <a:rPr lang="en-US" sz="2600" b="1" dirty="0" smtClean="0"/>
              <a:t>D</a:t>
            </a:r>
            <a:r>
              <a:rPr lang="en-US" sz="2600" b="1" baseline="-25000" dirty="0" smtClean="0"/>
              <a:t>GND</a:t>
            </a:r>
            <a:r>
              <a:rPr lang="zh-CN" altLang="en-US" sz="2600" b="1" dirty="0" smtClean="0"/>
              <a:t>数字地。</a:t>
            </a:r>
            <a:r>
              <a:rPr lang="zh-CN" altLang="en-US" sz="2600" b="1" dirty="0" smtClean="0">
                <a:solidFill>
                  <a:schemeClr val="tx1"/>
                </a:solidFill>
                <a:latin typeface="+mn-ea"/>
                <a:ea typeface="+mn-ea"/>
              </a:rPr>
              <a:t>应将电路板上的所有模拟地和数字地各自连在一起，然后连到一个公共接地点，提高系统抗干扰能力。</a:t>
            </a:r>
            <a:endParaRPr lang="zh-CN" altLang="en-US" sz="2600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176530" indent="-176530">
              <a:buFont typeface="Arial" panose="020B0604020202020204" pitchFamily="34" charset="0"/>
              <a:buChar char="•"/>
            </a:pPr>
            <a:r>
              <a:rPr lang="en-US" sz="2600" b="1" dirty="0" smtClean="0"/>
              <a:t>DI</a:t>
            </a:r>
            <a:r>
              <a:rPr lang="en-US" sz="2600" b="1" baseline="-25000" dirty="0" smtClean="0"/>
              <a:t>7</a:t>
            </a:r>
            <a:r>
              <a:rPr lang="en-US" sz="2600" b="1" dirty="0" smtClean="0"/>
              <a:t>~DI</a:t>
            </a:r>
            <a:r>
              <a:rPr lang="en-US" sz="2600" b="1" baseline="-25000" dirty="0" smtClean="0"/>
              <a:t>0    </a:t>
            </a:r>
            <a:r>
              <a:rPr lang="en-US" altLang="zh-CN" sz="2600" b="1" dirty="0" smtClean="0"/>
              <a:t>8</a:t>
            </a:r>
            <a:r>
              <a:rPr lang="zh-CN" altLang="en-US" sz="2600" b="1" dirty="0" smtClean="0"/>
              <a:t>位数据输入。</a:t>
            </a:r>
            <a:endParaRPr lang="zh-CN" altLang="en-US" sz="2600" dirty="0" smtClean="0">
              <a:solidFill>
                <a:schemeClr val="tx1"/>
              </a:solidFill>
            </a:endParaRPr>
          </a:p>
          <a:p>
            <a:pPr marL="176530" indent="-176530">
              <a:buFont typeface="Arial" panose="020B0604020202020204" pitchFamily="34" charset="0"/>
              <a:buChar char="•"/>
            </a:pPr>
            <a:r>
              <a:rPr lang="en-US" sz="2600" b="1" dirty="0" smtClean="0"/>
              <a:t>I</a:t>
            </a:r>
            <a:r>
              <a:rPr lang="en-US" sz="2600" b="1" baseline="-25000" dirty="0" smtClean="0"/>
              <a:t>OUT1</a:t>
            </a:r>
            <a:r>
              <a:rPr lang="zh-CN" altLang="en-US" sz="2600" b="1" dirty="0" smtClean="0"/>
              <a:t>和</a:t>
            </a:r>
            <a:r>
              <a:rPr lang="en-US" sz="2600" b="1" dirty="0" smtClean="0"/>
              <a:t>I</a:t>
            </a:r>
            <a:r>
              <a:rPr lang="en-US" sz="2600" b="1" baseline="-25000" dirty="0" smtClean="0"/>
              <a:t>OUT2     </a:t>
            </a:r>
            <a:r>
              <a:rPr lang="zh-CN" altLang="en-US" sz="2600" b="1" dirty="0" smtClean="0"/>
              <a:t>互补的电流输出端。</a:t>
            </a:r>
            <a:endParaRPr lang="zh-CN" altLang="en-US" sz="2600" dirty="0" smtClean="0">
              <a:solidFill>
                <a:schemeClr val="tx1"/>
              </a:solidFill>
            </a:endParaRPr>
          </a:p>
          <a:p>
            <a:pPr marL="176530" indent="-176530">
              <a:buFont typeface="Arial" panose="020B0604020202020204" pitchFamily="34" charset="0"/>
              <a:buChar char="•"/>
            </a:pPr>
            <a:r>
              <a:rPr lang="en-US" sz="2600" b="1" dirty="0" smtClean="0"/>
              <a:t>R</a:t>
            </a:r>
            <a:r>
              <a:rPr lang="en-US" sz="2600" b="1" baseline="-25000" dirty="0" smtClean="0"/>
              <a:t>FB     </a:t>
            </a:r>
            <a:r>
              <a:rPr lang="zh-CN" altLang="en-US" sz="2600" b="1" dirty="0" smtClean="0"/>
              <a:t>片内反馈电阻引脚。</a:t>
            </a:r>
            <a:endParaRPr lang="zh-CN" altLang="en-US" sz="2600" dirty="0" smtClean="0"/>
          </a:p>
          <a:p>
            <a:pPr marL="273050" indent="-273050">
              <a:buFont typeface="Arial" panose="020B0604020202020204" pitchFamily="34" charset="0"/>
              <a:buChar char="•"/>
            </a:pPr>
            <a:r>
              <a:rPr lang="en-US" sz="2600" b="1" dirty="0" smtClean="0"/>
              <a:t>ILE   </a:t>
            </a:r>
            <a:r>
              <a:rPr lang="zh-CN" altLang="en-US" sz="2600" b="1" dirty="0" smtClean="0"/>
              <a:t>输入锁存使能信号输入端，高电平有效。</a:t>
            </a:r>
            <a:endParaRPr lang="en-US" sz="2600" b="1" dirty="0" smtClean="0"/>
          </a:p>
          <a:p>
            <a:pPr marL="273050" indent="-273050">
              <a:buFont typeface="Arial" panose="020B0604020202020204" pitchFamily="34" charset="0"/>
              <a:buChar char="•"/>
            </a:pPr>
            <a:r>
              <a:rPr lang="en-US" altLang="zh-CN" sz="2600" b="1" dirty="0" smtClean="0"/>
              <a:t>        </a:t>
            </a:r>
            <a:r>
              <a:rPr lang="zh-CN" altLang="en-US" sz="2600" b="1" dirty="0" smtClean="0"/>
              <a:t>片选信号输入端</a:t>
            </a:r>
            <a:r>
              <a:rPr lang="zh-CN" altLang="en-US" sz="2600" dirty="0" smtClean="0"/>
              <a:t>。</a:t>
            </a:r>
            <a:endParaRPr lang="zh-CN" altLang="en-US" sz="2600" dirty="0" smtClean="0"/>
          </a:p>
          <a:p>
            <a:endParaRPr lang="zh-CN" altLang="en-US" dirty="0"/>
          </a:p>
        </p:txBody>
      </p:sp>
      <p:graphicFrame>
        <p:nvGraphicFramePr>
          <p:cNvPr id="27649" name="Object 1"/>
          <p:cNvGraphicFramePr>
            <a:graphicFrameLocks noChangeAspect="1"/>
          </p:cNvGraphicFramePr>
          <p:nvPr/>
        </p:nvGraphicFramePr>
        <p:xfrm>
          <a:off x="704850" y="5829300"/>
          <a:ext cx="5334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1" imgW="5791200" imgH="5181600" progId="">
                  <p:embed/>
                </p:oleObj>
              </mc:Choice>
              <mc:Fallback>
                <p:oleObj name="Equation" r:id="rId1" imgW="5791200" imgH="5181600" progId="">
                  <p:embed/>
                  <p:pic>
                    <p:nvPicPr>
                      <p:cNvPr id="0" name="图片 614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4850" y="5829300"/>
                        <a:ext cx="533400" cy="4778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450850"/>
            <a:ext cx="8372475" cy="1689100"/>
          </a:xfrm>
        </p:spPr>
        <p:txBody>
          <a:bodyPr/>
          <a:lstStyle/>
          <a:p>
            <a:pPr marL="273050" indent="-2730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          </a:t>
            </a:r>
            <a:r>
              <a:rPr lang="zh-CN" altLang="en-US" b="1" dirty="0" smtClean="0"/>
              <a:t>和      </a:t>
            </a:r>
            <a:r>
              <a:rPr lang="en-US" b="1" dirty="0" smtClean="0"/>
              <a:t>       </a:t>
            </a:r>
            <a:r>
              <a:rPr lang="zh-CN" altLang="en-US" b="1" dirty="0" smtClean="0"/>
              <a:t>两个写命令输入。</a:t>
            </a:r>
            <a:endParaRPr lang="zh-CN" altLang="en-US" b="1" dirty="0" smtClean="0"/>
          </a:p>
          <a:p>
            <a:pPr marL="273050" indent="-2730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               传输控制信号输入端，低电平有效。</a:t>
            </a:r>
            <a:endParaRPr lang="zh-CN" altLang="en-US" b="1" dirty="0" smtClean="0"/>
          </a:p>
          <a:p>
            <a:pPr marL="273050" indent="-273050"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/>
              <a:t>当</a:t>
            </a:r>
            <a:r>
              <a:rPr lang="en-US" dirty="0" smtClean="0"/>
              <a:t>ILE =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和       </a:t>
            </a:r>
            <a:r>
              <a:rPr lang="en-US" dirty="0" smtClean="0"/>
              <a:t> </a:t>
            </a:r>
            <a:r>
              <a:rPr lang="zh-CN" altLang="en-US" dirty="0" smtClean="0"/>
              <a:t>均为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</a:t>
            </a:r>
            <a:r>
              <a:rPr lang="en-US" dirty="0" smtClean="0"/>
              <a:t>8</a:t>
            </a:r>
            <a:r>
              <a:rPr lang="zh-CN" altLang="en-US" dirty="0" smtClean="0"/>
              <a:t>位数字量可到达输入寄存器；当</a:t>
            </a:r>
            <a:r>
              <a:rPr lang="en-US" dirty="0" smtClean="0"/>
              <a:t>        </a:t>
            </a:r>
            <a:r>
              <a:rPr lang="zh-CN" altLang="en-US" dirty="0" smtClean="0"/>
              <a:t>或        </a:t>
            </a:r>
            <a:r>
              <a:rPr lang="en-US" dirty="0" smtClean="0"/>
              <a:t>  </a:t>
            </a:r>
            <a:r>
              <a:rPr lang="zh-CN" altLang="en-US" dirty="0" smtClean="0"/>
              <a:t>由</a:t>
            </a:r>
            <a:r>
              <a:rPr lang="en-US" altLang="zh-CN" dirty="0" smtClean="0"/>
              <a:t>0</a:t>
            </a:r>
            <a:r>
              <a:rPr lang="zh-CN" altLang="en-US" dirty="0" smtClean="0"/>
              <a:t>变</a:t>
            </a:r>
            <a:r>
              <a:rPr lang="en-US" altLang="zh-CN" dirty="0" smtClean="0"/>
              <a:t>1</a:t>
            </a:r>
            <a:r>
              <a:rPr lang="zh-CN" altLang="en-US" dirty="0" smtClean="0"/>
              <a:t>时，数据被锁存在其输出端。</a:t>
            </a:r>
            <a:endParaRPr lang="zh-CN" altLang="en-US" dirty="0" smtClean="0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5949950" y="2184400"/>
            <a:ext cx="2978150" cy="41338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当 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   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    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和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     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     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  <a:p>
            <a:pPr marL="273050" lvl="0" indent="-273050" eaLnBrk="0" hangingPunct="0">
              <a:spcBef>
                <a:spcPts val="0"/>
              </a:spcBef>
              <a:buClr>
                <a:srgbClr val="FFFF00"/>
              </a:buClr>
            </a:pPr>
            <a:r>
              <a:rPr kumimoji="0" lang="zh-CN" altLang="en-US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2" charset="-122"/>
              </a:rPr>
              <a:t>    均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为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0,</a:t>
            </a:r>
            <a:r>
              <a:rPr kumimoji="0" lang="en-US" altLang="zh-CN" sz="2400" b="0" i="0" u="none" strike="noStrike" kern="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输入</a:t>
            </a:r>
            <a:r>
              <a:rPr kumimoji="0" lang="zh-CN" altLang="en-US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2" charset="-122"/>
              </a:rPr>
              <a:t>寄存器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  <a:p>
            <a:pPr marL="273050" marR="0" lvl="0" indent="-273050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    锁存的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8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位数据进入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DAC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寄存器；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  <a:p>
            <a:pPr marL="273050" marR="0" lvl="0" indent="-273050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defRPr/>
            </a:pPr>
            <a:r>
              <a:rPr kumimoji="0" lang="en-US" altLang="zh-CN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2" charset="-122"/>
              </a:rPr>
              <a:t>   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当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 </a:t>
            </a:r>
            <a:r>
              <a:rPr kumimoji="0" lang="en-US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2" charset="-122"/>
              </a:rPr>
              <a:t>         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或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      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   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  <a:p>
            <a:pPr marL="273050" marR="0" lvl="0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由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0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变</a:t>
            </a:r>
            <a:r>
              <a:rPr kumimoji="0" lang="en-US" altLang="zh-CN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2" charset="-122"/>
              </a:rPr>
              <a:t>1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时，该数据被锁存在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DAC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寄存器输出端，即加到了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D/A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转换器，进行转换。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127250" y="1162050"/>
          <a:ext cx="496795" cy="444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1" imgW="5791200" imgH="5181600" progId="">
                  <p:embed/>
                </p:oleObj>
              </mc:Choice>
              <mc:Fallback>
                <p:oleObj name="Equation" r:id="rId1" imgW="5791200" imgH="5181600" progId="">
                  <p:embed/>
                  <p:pic>
                    <p:nvPicPr>
                      <p:cNvPr id="0" name="图片 716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27250" y="1162050"/>
                        <a:ext cx="496795" cy="44450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1727200" y="1562100"/>
          <a:ext cx="4968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5791200" imgH="5181600" progId="">
                  <p:embed/>
                </p:oleObj>
              </mc:Choice>
              <mc:Fallback>
                <p:oleObj name="Equation" r:id="rId3" imgW="5791200" imgH="5181600" progId="">
                  <p:embed/>
                  <p:pic>
                    <p:nvPicPr>
                      <p:cNvPr id="0" name="图片 7169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27200" y="1562100"/>
                        <a:ext cx="496887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2482850" y="1562100"/>
          <a:ext cx="7842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4" imgW="9144000" imgH="5181600" progId="">
                  <p:embed/>
                </p:oleObj>
              </mc:Choice>
              <mc:Fallback>
                <p:oleObj name="Equation" r:id="rId4" imgW="9144000" imgH="5181600" progId="">
                  <p:embed/>
                  <p:pic>
                    <p:nvPicPr>
                      <p:cNvPr id="0" name="图片 7170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82850" y="1562100"/>
                        <a:ext cx="784225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3016250" y="1162050"/>
          <a:ext cx="7842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6" imgW="9144000" imgH="5181600" progId="">
                  <p:embed/>
                </p:oleObj>
              </mc:Choice>
              <mc:Fallback>
                <p:oleObj name="Equation" r:id="rId6" imgW="9144000" imgH="5181600" progId="">
                  <p:embed/>
                  <p:pic>
                    <p:nvPicPr>
                      <p:cNvPr id="0" name="图片 7171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16250" y="1162050"/>
                        <a:ext cx="784225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6705600" y="2184400"/>
          <a:ext cx="8112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7" imgW="9448800" imgH="5181600" progId="">
                  <p:embed/>
                </p:oleObj>
              </mc:Choice>
              <mc:Fallback>
                <p:oleObj name="Equation" r:id="rId7" imgW="9448800" imgH="5181600" progId="">
                  <p:embed/>
                  <p:pic>
                    <p:nvPicPr>
                      <p:cNvPr id="0" name="图片 7172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05600" y="2184400"/>
                        <a:ext cx="811213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7816850" y="2184400"/>
          <a:ext cx="96678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9" imgW="11277600" imgH="4876800" progId="">
                  <p:embed/>
                </p:oleObj>
              </mc:Choice>
              <mc:Fallback>
                <p:oleObj name="Equation" r:id="rId9" imgW="11277600" imgH="4876800" progId="">
                  <p:embed/>
                  <p:pic>
                    <p:nvPicPr>
                      <p:cNvPr id="0" name="图片 7173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816850" y="2184400"/>
                        <a:ext cx="966787" cy="4175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6616700" y="3651250"/>
          <a:ext cx="8112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11" imgW="9448800" imgH="5181600" progId="">
                  <p:embed/>
                </p:oleObj>
              </mc:Choice>
              <mc:Fallback>
                <p:oleObj name="Equation" r:id="rId11" imgW="9448800" imgH="5181600" progId="">
                  <p:embed/>
                  <p:pic>
                    <p:nvPicPr>
                      <p:cNvPr id="0" name="图片 7174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16700" y="3651250"/>
                        <a:ext cx="811212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7816850" y="3651250"/>
          <a:ext cx="96678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12" imgW="11277600" imgH="4876800" progId="">
                  <p:embed/>
                </p:oleObj>
              </mc:Choice>
              <mc:Fallback>
                <p:oleObj name="Equation" r:id="rId12" imgW="11277600" imgH="4876800" progId="">
                  <p:embed/>
                  <p:pic>
                    <p:nvPicPr>
                      <p:cNvPr id="0" name="图片 7175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816850" y="3651250"/>
                        <a:ext cx="966787" cy="4175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660400" y="406400"/>
          <a:ext cx="7842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13" imgW="9144000" imgH="5181600" progId="">
                  <p:embed/>
                </p:oleObj>
              </mc:Choice>
              <mc:Fallback>
                <p:oleObj name="Equation" r:id="rId13" imgW="9144000" imgH="5181600" progId="">
                  <p:embed/>
                  <p:pic>
                    <p:nvPicPr>
                      <p:cNvPr id="0" name="图片 7176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0400" y="406400"/>
                        <a:ext cx="784225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14"/>
          <p:cNvGraphicFramePr>
            <a:graphicFrameLocks noChangeAspect="1"/>
          </p:cNvGraphicFramePr>
          <p:nvPr/>
        </p:nvGraphicFramePr>
        <p:xfrm>
          <a:off x="1771650" y="406400"/>
          <a:ext cx="8112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14" imgW="9448800" imgH="5181600" progId="">
                  <p:embed/>
                </p:oleObj>
              </mc:Choice>
              <mc:Fallback>
                <p:oleObj name="Equation" r:id="rId14" imgW="9448800" imgH="5181600" progId="">
                  <p:embed/>
                  <p:pic>
                    <p:nvPicPr>
                      <p:cNvPr id="0" name="图片 7177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71650" y="406400"/>
                        <a:ext cx="811212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Object 15"/>
          <p:cNvGraphicFramePr>
            <a:graphicFrameLocks noChangeAspect="1"/>
          </p:cNvGraphicFramePr>
          <p:nvPr/>
        </p:nvGraphicFramePr>
        <p:xfrm>
          <a:off x="704850" y="806450"/>
          <a:ext cx="96678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15" imgW="11277600" imgH="4876800" progId="">
                  <p:embed/>
                </p:oleObj>
              </mc:Choice>
              <mc:Fallback>
                <p:oleObj name="Equation" r:id="rId15" imgW="11277600" imgH="4876800" progId="">
                  <p:embed/>
                  <p:pic>
                    <p:nvPicPr>
                      <p:cNvPr id="0" name="图片 7178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4850" y="806450"/>
                        <a:ext cx="966787" cy="4175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48" name="Picture 16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06515" y="2258870"/>
            <a:ext cx="5802430" cy="427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539750"/>
            <a:ext cx="8372475" cy="5949950"/>
          </a:xfrm>
        </p:spPr>
        <p:txBody>
          <a:bodyPr/>
          <a:lstStyle/>
          <a:p>
            <a:pPr marL="352425" indent="-352425">
              <a:buNone/>
            </a:pPr>
            <a:r>
              <a:rPr lang="en-US" sz="2800" b="1" dirty="0" smtClean="0">
                <a:solidFill>
                  <a:srgbClr val="00FFCC"/>
                </a:solidFill>
              </a:rPr>
              <a:t>3</a:t>
            </a:r>
            <a:r>
              <a:rPr lang="zh-CN" altLang="en-US" sz="2800" b="1" dirty="0" smtClean="0">
                <a:solidFill>
                  <a:srgbClr val="00FFCC"/>
                </a:solidFill>
              </a:rPr>
              <a:t>） 三种工作方式</a:t>
            </a:r>
            <a:endParaRPr lang="zh-CN" altLang="en-US" sz="2800" b="1" dirty="0" smtClean="0">
              <a:solidFill>
                <a:srgbClr val="00FFCC"/>
              </a:solidFill>
            </a:endParaRPr>
          </a:p>
          <a:p>
            <a:pPr>
              <a:buNone/>
            </a:pPr>
            <a:r>
              <a:rPr lang="zh-CN" altLang="en-US" sz="2600" b="1" dirty="0" smtClean="0"/>
              <a:t>（</a:t>
            </a:r>
            <a:r>
              <a:rPr lang="en-US" sz="2600" b="1" dirty="0" smtClean="0"/>
              <a:t>1</a:t>
            </a:r>
            <a:r>
              <a:rPr lang="zh-CN" altLang="en-US" sz="2600" b="1" dirty="0" smtClean="0"/>
              <a:t>）直通方式</a:t>
            </a:r>
            <a:endParaRPr lang="zh-CN" altLang="en-US" sz="2600" b="1" dirty="0" smtClean="0"/>
          </a:p>
          <a:p>
            <a:pPr algn="just">
              <a:spcBef>
                <a:spcPts val="600"/>
              </a:spcBef>
            </a:pPr>
            <a:r>
              <a:rPr lang="en-US" b="1" dirty="0" smtClean="0"/>
              <a:t>ILE</a:t>
            </a:r>
            <a:r>
              <a:rPr lang="zh-CN" altLang="en-US" b="1" dirty="0" smtClean="0"/>
              <a:t>接高电平，     </a:t>
            </a:r>
            <a:r>
              <a:rPr lang="en-US" b="1" dirty="0" smtClean="0"/>
              <a:t> </a:t>
            </a:r>
            <a:r>
              <a:rPr lang="zh-CN" altLang="en-US" b="1" dirty="0" smtClean="0"/>
              <a:t>、       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、        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和              都接数字地</a:t>
            </a:r>
            <a:r>
              <a:rPr lang="en-US" altLang="zh-CN" b="1" dirty="0" smtClean="0"/>
              <a:t>, </a:t>
            </a:r>
            <a:r>
              <a:rPr lang="zh-CN" altLang="en-US" b="1" dirty="0" smtClean="0"/>
              <a:t>两个内部寄存器均选通，</a:t>
            </a:r>
            <a:r>
              <a:rPr lang="en-US" b="1" dirty="0" smtClean="0"/>
              <a:t>8</a:t>
            </a:r>
            <a:r>
              <a:rPr lang="zh-CN" altLang="en-US" b="1" dirty="0" smtClean="0"/>
              <a:t>位数字量一到达输入端，就立即加到</a:t>
            </a:r>
            <a:r>
              <a:rPr lang="en-US" b="1" dirty="0" smtClean="0"/>
              <a:t> 8</a:t>
            </a:r>
            <a:r>
              <a:rPr lang="zh-CN" altLang="en-US" b="1" dirty="0" smtClean="0"/>
              <a:t>位</a:t>
            </a:r>
            <a:r>
              <a:rPr lang="en-US" b="1" dirty="0" smtClean="0"/>
              <a:t>D</a:t>
            </a:r>
            <a:r>
              <a:rPr lang="en-US" altLang="zh-CN" b="1" dirty="0" smtClean="0"/>
              <a:t>AC</a:t>
            </a:r>
            <a:r>
              <a:rPr lang="zh-CN" altLang="en-US" b="1" dirty="0" smtClean="0"/>
              <a:t>，被转换成模拟量。</a:t>
            </a:r>
            <a:endParaRPr lang="en-US" altLang="zh-CN" b="1" dirty="0" smtClean="0"/>
          </a:p>
          <a:p>
            <a:pPr>
              <a:spcBef>
                <a:spcPts val="600"/>
              </a:spcBef>
              <a:buNone/>
            </a:pPr>
            <a:r>
              <a:rPr lang="zh-CN" altLang="en-US" b="1" dirty="0" smtClean="0">
                <a:solidFill>
                  <a:srgbClr val="00FFCC"/>
                </a:solidFill>
                <a:ea typeface="+mn-ea"/>
              </a:rPr>
              <a:t>例如，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构成波形发生器时，存在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ROM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中的基本波形被连续取出送到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DAC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去转换，不需外部控制，可用直通方式。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buNone/>
            </a:pPr>
            <a:r>
              <a:rPr lang="zh-CN" altLang="en-US" sz="2600" b="1" dirty="0" smtClean="0"/>
              <a:t>（</a:t>
            </a:r>
            <a:r>
              <a:rPr lang="en-US" sz="2600" b="1" dirty="0" smtClean="0"/>
              <a:t>2</a:t>
            </a:r>
            <a:r>
              <a:rPr lang="zh-CN" altLang="en-US" sz="2600" b="1" dirty="0" smtClean="0"/>
              <a:t>）单缓冲方式</a:t>
            </a:r>
            <a:endParaRPr lang="zh-CN" altLang="en-US" sz="2600" b="1" dirty="0" smtClean="0"/>
          </a:p>
          <a:p>
            <a:pPr algn="just">
              <a:spcBef>
                <a:spcPts val="600"/>
              </a:spcBef>
            </a:pPr>
            <a:r>
              <a:rPr lang="zh-CN" altLang="en-US" b="1" dirty="0" smtClean="0"/>
              <a:t>把两个寄存器中的任一个接成直通方式，而用另一个锁存数据，就是单缓冲方式。</a:t>
            </a:r>
            <a:endParaRPr lang="en-US" altLang="zh-CN" b="1" dirty="0" smtClean="0"/>
          </a:p>
          <a:p>
            <a:pPr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一般将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      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    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和        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   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都接地，使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DAC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寄存器直通。</a:t>
            </a:r>
            <a:endParaRPr lang="en-US" altLang="zh-CN" b="1" dirty="0" smtClean="0">
              <a:solidFill>
                <a:schemeClr val="tx1"/>
              </a:solidFill>
              <a:ea typeface="+mn-ea"/>
            </a:endParaRPr>
          </a:p>
          <a:p>
            <a:pPr algn="just">
              <a:spcBef>
                <a:spcPts val="30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     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将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ILE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接高电平，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      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接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I/O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译码，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     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  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接        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，当执行</a:t>
            </a:r>
            <a:endParaRPr lang="en-US" altLang="zh-CN" b="1" dirty="0" smtClean="0">
              <a:solidFill>
                <a:schemeClr val="tx1"/>
              </a:solidFill>
              <a:ea typeface="+mn-ea"/>
            </a:endParaRPr>
          </a:p>
          <a:p>
            <a:pPr algn="just">
              <a:spcBef>
                <a:spcPts val="30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ea typeface="+mn-ea"/>
              </a:rPr>
              <a:t>       OUT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指令后使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    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  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和      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有效，将数据锁存到输入寄存器中，实现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D/A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转换。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105150" y="1517650"/>
          <a:ext cx="482601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1" imgW="5791200" imgH="5181600" progId="">
                  <p:embed/>
                </p:oleObj>
              </mc:Choice>
              <mc:Fallback>
                <p:oleObj name="Equation" r:id="rId1" imgW="5791200" imgH="5181600" progId="">
                  <p:embed/>
                  <p:pic>
                    <p:nvPicPr>
                      <p:cNvPr id="0" name="图片 819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05150" y="1517650"/>
                        <a:ext cx="482601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6038850" y="1517650"/>
          <a:ext cx="939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11277600" imgH="4876800" progId="">
                  <p:embed/>
                </p:oleObj>
              </mc:Choice>
              <mc:Fallback>
                <p:oleObj name="Equation" r:id="rId3" imgW="11277600" imgH="4876800" progId="">
                  <p:embed/>
                  <p:pic>
                    <p:nvPicPr>
                      <p:cNvPr id="0" name="图片 819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8850" y="1517650"/>
                        <a:ext cx="939800" cy="4191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3771900" y="1517650"/>
          <a:ext cx="762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9144000" imgH="5181600" progId="">
                  <p:embed/>
                </p:oleObj>
              </mc:Choice>
              <mc:Fallback>
                <p:oleObj name="Equation" r:id="rId5" imgW="9144000" imgH="5181600" progId="">
                  <p:embed/>
                  <p:pic>
                    <p:nvPicPr>
                      <p:cNvPr id="0" name="图片 819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71900" y="1517650"/>
                        <a:ext cx="762000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4749800" y="1517650"/>
          <a:ext cx="787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9448800" imgH="5181600" progId="">
                  <p:embed/>
                </p:oleObj>
              </mc:Choice>
              <mc:Fallback>
                <p:oleObj name="Equation" r:id="rId7" imgW="9448800" imgH="5181600" progId="">
                  <p:embed/>
                  <p:pic>
                    <p:nvPicPr>
                      <p:cNvPr id="0" name="图片 8195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49800" y="1517650"/>
                        <a:ext cx="787400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3368040" y="5162550"/>
          <a:ext cx="53086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9" imgW="5791200" imgH="5181600" progId="">
                  <p:embed/>
                </p:oleObj>
              </mc:Choice>
              <mc:Fallback>
                <p:oleObj name="Equation" r:id="rId9" imgW="5791200" imgH="5181600" progId="">
                  <p:embed/>
                  <p:pic>
                    <p:nvPicPr>
                      <p:cNvPr id="0" name="图片 8196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68040" y="5162550"/>
                        <a:ext cx="530860" cy="4889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3060700" y="5607050"/>
          <a:ext cx="577850" cy="49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11" imgW="5791200" imgH="5181600" progId="">
                  <p:embed/>
                </p:oleObj>
              </mc:Choice>
              <mc:Fallback>
                <p:oleObj name="Equation" r:id="rId11" imgW="5791200" imgH="5181600" progId="">
                  <p:embed/>
                  <p:pic>
                    <p:nvPicPr>
                      <p:cNvPr id="0" name="图片 8197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60700" y="5607050"/>
                        <a:ext cx="577850" cy="4971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5461000" y="5207000"/>
          <a:ext cx="762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12" imgW="9144000" imgH="5181600" progId="">
                  <p:embed/>
                </p:oleObj>
              </mc:Choice>
              <mc:Fallback>
                <p:oleObj name="Equation" r:id="rId12" imgW="9144000" imgH="5181600" progId="">
                  <p:embed/>
                  <p:pic>
                    <p:nvPicPr>
                      <p:cNvPr id="0" name="图片 8198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461000" y="5207000"/>
                        <a:ext cx="762000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Object 13"/>
          <p:cNvGraphicFramePr>
            <a:graphicFrameLocks noChangeAspect="1"/>
          </p:cNvGraphicFramePr>
          <p:nvPr/>
        </p:nvGraphicFramePr>
        <p:xfrm>
          <a:off x="3949700" y="5651500"/>
          <a:ext cx="762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14" imgW="9144000" imgH="5181600" progId="">
                  <p:embed/>
                </p:oleObj>
              </mc:Choice>
              <mc:Fallback>
                <p:oleObj name="Equation" r:id="rId14" imgW="9144000" imgH="5181600" progId="">
                  <p:embed/>
                  <p:pic>
                    <p:nvPicPr>
                      <p:cNvPr id="0" name="图片 8199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949700" y="5651500"/>
                        <a:ext cx="762000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0" name="Object 14"/>
          <p:cNvGraphicFramePr>
            <a:graphicFrameLocks noChangeAspect="1"/>
          </p:cNvGraphicFramePr>
          <p:nvPr/>
        </p:nvGraphicFramePr>
        <p:xfrm>
          <a:off x="2038350" y="4762500"/>
          <a:ext cx="787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15" imgW="9448800" imgH="5181600" progId="">
                  <p:embed/>
                </p:oleObj>
              </mc:Choice>
              <mc:Fallback>
                <p:oleObj name="Equation" r:id="rId15" imgW="9448800" imgH="5181600" progId="">
                  <p:embed/>
                  <p:pic>
                    <p:nvPicPr>
                      <p:cNvPr id="0" name="图片 8200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38350" y="4762500"/>
                        <a:ext cx="787400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1" name="Object 15"/>
          <p:cNvGraphicFramePr>
            <a:graphicFrameLocks noChangeAspect="1"/>
          </p:cNvGraphicFramePr>
          <p:nvPr/>
        </p:nvGraphicFramePr>
        <p:xfrm>
          <a:off x="3149600" y="4762500"/>
          <a:ext cx="939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17" imgW="11277600" imgH="4876800" progId="">
                  <p:embed/>
                </p:oleObj>
              </mc:Choice>
              <mc:Fallback>
                <p:oleObj name="Equation" r:id="rId17" imgW="11277600" imgH="4876800" progId="">
                  <p:embed/>
                  <p:pic>
                    <p:nvPicPr>
                      <p:cNvPr id="0" name="图片 8201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149600" y="4762500"/>
                        <a:ext cx="939800" cy="4191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2" name="Object 16"/>
          <p:cNvGraphicFramePr>
            <a:graphicFrameLocks noChangeAspect="1"/>
          </p:cNvGraphicFramePr>
          <p:nvPr/>
        </p:nvGraphicFramePr>
        <p:xfrm>
          <a:off x="6527800" y="5162550"/>
          <a:ext cx="7620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19" imgW="9144000" imgH="5181600" progId="">
                  <p:embed/>
                </p:oleObj>
              </mc:Choice>
              <mc:Fallback>
                <p:oleObj name="Equation" r:id="rId19" imgW="9144000" imgH="5181600" progId="">
                  <p:embed/>
                  <p:pic>
                    <p:nvPicPr>
                      <p:cNvPr id="0" name="图片 8202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527800" y="5162550"/>
                        <a:ext cx="762000" cy="539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95300"/>
            <a:ext cx="8372475" cy="5994400"/>
          </a:xfrm>
        </p:spPr>
        <p:txBody>
          <a:bodyPr/>
          <a:lstStyle/>
          <a:p>
            <a:pPr>
              <a:buNone/>
            </a:pPr>
            <a:r>
              <a:rPr lang="zh-CN" altLang="en-US" sz="2600" b="1" dirty="0" smtClean="0"/>
              <a:t>（</a:t>
            </a:r>
            <a:r>
              <a:rPr lang="en-US" sz="2600" b="1" dirty="0" smtClean="0"/>
              <a:t>3</a:t>
            </a:r>
            <a:r>
              <a:rPr lang="zh-CN" altLang="en-US" sz="2600" b="1" dirty="0" smtClean="0"/>
              <a:t>） 双缓冲方式</a:t>
            </a:r>
            <a:endParaRPr lang="zh-CN" altLang="en-US" sz="2600" b="1" dirty="0" smtClean="0"/>
          </a:p>
          <a:p>
            <a:pPr>
              <a:buNone/>
            </a:pPr>
            <a:r>
              <a:rPr lang="zh-CN" altLang="en-US" sz="2600" b="1" dirty="0" smtClean="0"/>
              <a:t>        双缓冲式的</a:t>
            </a:r>
            <a:r>
              <a:rPr lang="en-US" sz="2600" b="1" dirty="0" smtClean="0"/>
              <a:t>D/A</a:t>
            </a:r>
            <a:r>
              <a:rPr lang="zh-CN" altLang="en-US" sz="2600" b="1" dirty="0" smtClean="0"/>
              <a:t>转换过程如下：</a:t>
            </a:r>
            <a:endParaRPr lang="zh-CN" altLang="en-US" sz="2600" b="1" dirty="0" smtClean="0"/>
          </a:p>
          <a:p>
            <a:pPr marL="352425" indent="-352425" algn="just">
              <a:buNone/>
            </a:pPr>
            <a:r>
              <a:rPr lang="zh-CN" altLang="en-US" sz="2600" b="1" dirty="0" smtClean="0"/>
              <a:t>        先把要转换数据打入输入寄存器，再在某个时刻启动</a:t>
            </a:r>
            <a:r>
              <a:rPr lang="en-US" sz="2600" b="1" dirty="0" smtClean="0"/>
              <a:t>D/A</a:t>
            </a:r>
            <a:r>
              <a:rPr lang="zh-CN" altLang="en-US" sz="2600" b="1" dirty="0" smtClean="0"/>
              <a:t>转换。这样可对某数据转换的同时，输入下个数据，提高运行速度。</a:t>
            </a:r>
            <a:endParaRPr lang="en-US" altLang="zh-CN" sz="2600" b="1" dirty="0" smtClean="0"/>
          </a:p>
          <a:p>
            <a:pPr marL="352425" indent="-352425">
              <a:buFont typeface="Wingdings" panose="05000000000000000000" pitchFamily="2" charset="2"/>
              <a:buChar char="l"/>
            </a:pPr>
            <a:r>
              <a:rPr lang="zh-CN" altLang="en-US" sz="2600" dirty="0" smtClean="0"/>
              <a:t>可将</a:t>
            </a:r>
            <a:r>
              <a:rPr lang="en-US" sz="2600" dirty="0" smtClean="0"/>
              <a:t>ILE</a:t>
            </a:r>
            <a:r>
              <a:rPr lang="zh-CN" altLang="en-US" sz="2600" dirty="0" smtClean="0"/>
              <a:t>接高，      </a:t>
            </a:r>
            <a:r>
              <a:rPr lang="en-US" altLang="zh-CN" sz="2600" dirty="0" smtClean="0"/>
              <a:t> </a:t>
            </a:r>
            <a:r>
              <a:rPr lang="en-US" sz="2600" dirty="0" smtClean="0"/>
              <a:t>   </a:t>
            </a:r>
            <a:r>
              <a:rPr lang="zh-CN" altLang="en-US" sz="2600" dirty="0" smtClean="0"/>
              <a:t>和           接           ，</a:t>
            </a:r>
            <a:r>
              <a:rPr lang="en-US" sz="2600" dirty="0" smtClean="0"/>
              <a:t>        </a:t>
            </a:r>
            <a:r>
              <a:rPr lang="zh-CN" altLang="en-US" sz="2600" dirty="0" smtClean="0"/>
              <a:t>和</a:t>
            </a:r>
            <a:endParaRPr lang="en-US" sz="2600" dirty="0" smtClean="0"/>
          </a:p>
          <a:p>
            <a:pPr marL="352425" indent="-352425">
              <a:spcBef>
                <a:spcPts val="0"/>
              </a:spcBef>
              <a:buNone/>
            </a:pPr>
            <a:r>
              <a:rPr lang="zh-CN" altLang="en-US" sz="2600" dirty="0" smtClean="0"/>
              <a:t>     分别接两个不同的</a:t>
            </a:r>
            <a:r>
              <a:rPr lang="en-US" sz="2600" dirty="0" smtClean="0"/>
              <a:t>I/O</a:t>
            </a:r>
            <a:r>
              <a:rPr lang="zh-CN" altLang="en-US" sz="2600" dirty="0" smtClean="0"/>
              <a:t>地址译码信号。执行</a:t>
            </a:r>
            <a:r>
              <a:rPr lang="en-US" sz="2600" dirty="0" smtClean="0"/>
              <a:t>OUT</a:t>
            </a:r>
            <a:r>
              <a:rPr lang="zh-CN" altLang="en-US" sz="2600" dirty="0" smtClean="0"/>
              <a:t>指令时     </a:t>
            </a:r>
            <a:endParaRPr lang="en-US" altLang="zh-CN" sz="2600" dirty="0" smtClean="0"/>
          </a:p>
          <a:p>
            <a:pPr marL="352425" indent="-352425" algn="just">
              <a:spcBef>
                <a:spcPts val="0"/>
              </a:spcBef>
              <a:buNone/>
            </a:pPr>
            <a:r>
              <a:rPr lang="en-US" altLang="zh-CN" sz="2600" dirty="0" smtClean="0"/>
              <a:t>                </a:t>
            </a:r>
            <a:r>
              <a:rPr lang="zh-CN" altLang="en-US" sz="2600" dirty="0" smtClean="0"/>
              <a:t>和</a:t>
            </a:r>
            <a:r>
              <a:rPr lang="en-US" sz="2600" dirty="0" smtClean="0"/>
              <a:t>           </a:t>
            </a:r>
            <a:r>
              <a:rPr lang="zh-CN" altLang="en-US" sz="2600" dirty="0" smtClean="0"/>
              <a:t>均为</a:t>
            </a:r>
            <a:r>
              <a:rPr lang="en-US" altLang="zh-CN" sz="2600" dirty="0" smtClean="0"/>
              <a:t>0</a:t>
            </a:r>
            <a:r>
              <a:rPr lang="zh-CN" altLang="en-US" sz="2600" dirty="0" smtClean="0"/>
              <a:t>。这样，可先用</a:t>
            </a:r>
            <a:r>
              <a:rPr lang="en-US" sz="2600" dirty="0" smtClean="0"/>
              <a:t>OUT</a:t>
            </a:r>
            <a:r>
              <a:rPr lang="zh-CN" altLang="en-US" sz="2600" dirty="0" smtClean="0"/>
              <a:t>指令，把数据写入输入寄存器；再执行第二条</a:t>
            </a:r>
            <a:r>
              <a:rPr lang="en-US" sz="2600" dirty="0" smtClean="0"/>
              <a:t>OUT</a:t>
            </a:r>
            <a:r>
              <a:rPr lang="zh-CN" altLang="en-US" sz="2600" dirty="0" smtClean="0"/>
              <a:t>指令，把输入寄存器中数据写入</a:t>
            </a:r>
            <a:r>
              <a:rPr lang="en-US" sz="2600" dirty="0" smtClean="0"/>
              <a:t>DAC</a:t>
            </a:r>
            <a:r>
              <a:rPr lang="zh-CN" altLang="en-US" sz="2600" dirty="0" smtClean="0"/>
              <a:t>寄存器，实现</a:t>
            </a:r>
            <a:r>
              <a:rPr lang="en-US" sz="2600" dirty="0" smtClean="0"/>
              <a:t>D/A</a:t>
            </a:r>
            <a:r>
              <a:rPr lang="zh-CN" altLang="en-US" sz="2600" dirty="0" smtClean="0"/>
              <a:t>转换。</a:t>
            </a:r>
            <a:endParaRPr lang="zh-CN" altLang="en-US" sz="2600" dirty="0" smtClean="0"/>
          </a:p>
          <a:p>
            <a:pPr algn="just">
              <a:spcBef>
                <a:spcPts val="2400"/>
              </a:spcBef>
              <a:buNone/>
            </a:pPr>
            <a:r>
              <a:rPr lang="zh-CN" altLang="en-US" sz="2600" b="1" dirty="0" smtClean="0">
                <a:solidFill>
                  <a:srgbClr val="00FFCC"/>
                </a:solidFill>
                <a:ea typeface="+mn-ea"/>
              </a:rPr>
              <a:t>例</a:t>
            </a:r>
            <a:r>
              <a:rPr lang="en-US" sz="2600" b="1" dirty="0" smtClean="0">
                <a:solidFill>
                  <a:srgbClr val="00FFCC"/>
                </a:solidFill>
                <a:ea typeface="+mn-ea"/>
              </a:rPr>
              <a:t>10.3  </a:t>
            </a:r>
            <a:r>
              <a:rPr lang="zh-CN" altLang="en-US" sz="2600" b="1" dirty="0" smtClean="0">
                <a:ea typeface="+mn-ea"/>
              </a:rPr>
              <a:t>要求</a:t>
            </a:r>
            <a:r>
              <a:rPr lang="en-US" sz="2600" b="1" dirty="0" smtClean="0">
                <a:ea typeface="+mn-ea"/>
              </a:rPr>
              <a:t>DAC0832</a:t>
            </a:r>
            <a:r>
              <a:rPr lang="zh-CN" altLang="en-US" sz="2600" b="1" dirty="0" smtClean="0">
                <a:ea typeface="+mn-ea"/>
              </a:rPr>
              <a:t>工作于双缓冲方式，与</a:t>
            </a:r>
            <a:r>
              <a:rPr lang="en-US" sz="2600" b="1" dirty="0" smtClean="0">
                <a:ea typeface="+mn-ea"/>
              </a:rPr>
              <a:t>8</a:t>
            </a:r>
            <a:r>
              <a:rPr lang="zh-CN" altLang="en-US" sz="2600" b="1" dirty="0" smtClean="0">
                <a:ea typeface="+mn-ea"/>
              </a:rPr>
              <a:t>位</a:t>
            </a:r>
            <a:r>
              <a:rPr lang="en-US" altLang="zh-CN" sz="2600" b="1" dirty="0" smtClean="0">
                <a:ea typeface="+mn-ea"/>
              </a:rPr>
              <a:t>CPU</a:t>
            </a:r>
            <a:r>
              <a:rPr lang="zh-CN" altLang="en-US" sz="2600" b="1" dirty="0" smtClean="0">
                <a:ea typeface="+mn-ea"/>
              </a:rPr>
              <a:t>相连，试画出硬件连线路，并编写相关的程序。</a:t>
            </a:r>
            <a:endParaRPr lang="zh-CN" altLang="en-US" sz="2600" b="1" dirty="0" smtClean="0">
              <a:ea typeface="+mn-ea"/>
            </a:endParaRPr>
          </a:p>
          <a:p>
            <a:endParaRPr lang="zh-CN" altLang="en-US" dirty="0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5416550" y="2806700"/>
          <a:ext cx="9112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1" imgW="9144000" imgH="5181600" progId="">
                  <p:embed/>
                </p:oleObj>
              </mc:Choice>
              <mc:Fallback>
                <p:oleObj name="Equation" r:id="rId1" imgW="9144000" imgH="5181600" progId="">
                  <p:embed/>
                  <p:pic>
                    <p:nvPicPr>
                      <p:cNvPr id="0" name="图片 921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16550" y="2806700"/>
                        <a:ext cx="911225" cy="5175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4127500" y="2806700"/>
          <a:ext cx="9429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9448800" imgH="5181600" progId="">
                  <p:embed/>
                </p:oleObj>
              </mc:Choice>
              <mc:Fallback>
                <p:oleObj name="Equation" r:id="rId3" imgW="9448800" imgH="5181600" progId="">
                  <p:embed/>
                  <p:pic>
                    <p:nvPicPr>
                      <p:cNvPr id="0" name="图片 921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27500" y="2806700"/>
                        <a:ext cx="942975" cy="5175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2127250" y="3606800"/>
          <a:ext cx="9429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9448800" imgH="5181600" progId="">
                  <p:embed/>
                </p:oleObj>
              </mc:Choice>
              <mc:Fallback>
                <p:oleObj name="Equation" r:id="rId5" imgW="9448800" imgH="5181600" progId="">
                  <p:embed/>
                  <p:pic>
                    <p:nvPicPr>
                      <p:cNvPr id="0" name="图片 921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7250" y="3606800"/>
                        <a:ext cx="942975" cy="5175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6616700" y="2806700"/>
          <a:ext cx="5778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5791200" imgH="5181600" progId="">
                  <p:embed/>
                </p:oleObj>
              </mc:Choice>
              <mc:Fallback>
                <p:oleObj name="Equation" r:id="rId7" imgW="5791200" imgH="5181600" progId="">
                  <p:embed/>
                  <p:pic>
                    <p:nvPicPr>
                      <p:cNvPr id="0" name="图片 9219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16700" y="2806700"/>
                        <a:ext cx="577850" cy="5175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2927350" y="2806700"/>
          <a:ext cx="9112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9" imgW="9144000" imgH="5181600" progId="">
                  <p:embed/>
                </p:oleObj>
              </mc:Choice>
              <mc:Fallback>
                <p:oleObj name="Equation" r:id="rId9" imgW="9144000" imgH="5181600" progId="">
                  <p:embed/>
                  <p:pic>
                    <p:nvPicPr>
                      <p:cNvPr id="0" name="图片 9220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27350" y="2806700"/>
                        <a:ext cx="911225" cy="5175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838200" y="3606800"/>
          <a:ext cx="9112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11" imgW="9144000" imgH="5181600" progId="">
                  <p:embed/>
                </p:oleObj>
              </mc:Choice>
              <mc:Fallback>
                <p:oleObj name="Equation" r:id="rId11" imgW="9144000" imgH="5181600" progId="">
                  <p:embed/>
                  <p:pic>
                    <p:nvPicPr>
                      <p:cNvPr id="0" name="图片 9221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38200" y="3606800"/>
                        <a:ext cx="911225" cy="5175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7594600" y="2806700"/>
          <a:ext cx="112553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13" imgW="11277600" imgH="4876800" progId="">
                  <p:embed/>
                </p:oleObj>
              </mc:Choice>
              <mc:Fallback>
                <p:oleObj name="Equation" r:id="rId13" imgW="11277600" imgH="4876800" progId="">
                  <p:embed/>
                  <p:pic>
                    <p:nvPicPr>
                      <p:cNvPr id="0" name="图片 9222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94600" y="2806700"/>
                        <a:ext cx="1125538" cy="4857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539750"/>
            <a:ext cx="8372475" cy="2667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ea typeface="+mn-ea"/>
              </a:rPr>
              <a:t>设计的硬件电路如图。     的口地址 </a:t>
            </a:r>
            <a:r>
              <a:rPr lang="en-US" b="1" dirty="0" smtClean="0">
                <a:ea typeface="+mn-ea"/>
              </a:rPr>
              <a:t>320H</a:t>
            </a:r>
            <a:r>
              <a:rPr lang="zh-CN" altLang="en-US" b="1" dirty="0" smtClean="0">
                <a:ea typeface="+mn-ea"/>
              </a:rPr>
              <a:t>，          </a:t>
            </a:r>
            <a:r>
              <a:rPr lang="en-US" b="1" dirty="0" smtClean="0">
                <a:ea typeface="+mn-ea"/>
              </a:rPr>
              <a:t> </a:t>
            </a:r>
            <a:r>
              <a:rPr lang="zh-CN" altLang="en-US" b="1" dirty="0" smtClean="0">
                <a:ea typeface="+mn-ea"/>
              </a:rPr>
              <a:t>的口地址</a:t>
            </a:r>
            <a:r>
              <a:rPr lang="en-US" b="1" dirty="0" smtClean="0">
                <a:ea typeface="+mn-ea"/>
              </a:rPr>
              <a:t>321H</a:t>
            </a:r>
            <a:r>
              <a:rPr lang="zh-CN" altLang="en-US" b="1" dirty="0" smtClean="0">
                <a:ea typeface="+mn-ea"/>
              </a:rPr>
              <a:t>。把</a:t>
            </a:r>
            <a:r>
              <a:rPr lang="en-US" altLang="zh-CN" b="1" dirty="0" smtClean="0">
                <a:ea typeface="+mn-ea"/>
              </a:rPr>
              <a:t>1</a:t>
            </a:r>
            <a:r>
              <a:rPr lang="zh-CN" altLang="en-US" b="1" dirty="0" smtClean="0">
                <a:ea typeface="+mn-ea"/>
              </a:rPr>
              <a:t>个数据两次锁存，通过</a:t>
            </a:r>
            <a:r>
              <a:rPr lang="en-US" b="1" dirty="0" smtClean="0">
                <a:ea typeface="+mn-ea"/>
              </a:rPr>
              <a:t>DAC0832</a:t>
            </a:r>
            <a:r>
              <a:rPr lang="zh-CN" altLang="en-US" b="1" dirty="0" smtClean="0">
                <a:ea typeface="+mn-ea"/>
              </a:rPr>
              <a:t>输出的程序段：</a:t>
            </a:r>
            <a:endParaRPr lang="zh-CN" alt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MOV	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320H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；指向输入寄存器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MOV	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DATA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DATA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为被转换的数据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OUT	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；数据打入输入寄存器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INC	DX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；指向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DAC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寄存器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OUT	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；选通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DAC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寄存器启动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D/A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转换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</a:pP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371850" y="539750"/>
          <a:ext cx="488950" cy="437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Equation" r:id="rId1" imgW="5791200" imgH="5181600" progId="">
                  <p:embed/>
                </p:oleObj>
              </mc:Choice>
              <mc:Fallback>
                <p:oleObj name="Equation" r:id="rId1" imgW="5791200" imgH="5181600" progId="">
                  <p:embed/>
                  <p:pic>
                    <p:nvPicPr>
                      <p:cNvPr id="0" name="图片 1024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71850" y="539750"/>
                        <a:ext cx="488950" cy="43748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6083300" y="539750"/>
          <a:ext cx="9525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11277600" imgH="4876800" progId="">
                  <p:embed/>
                </p:oleObj>
              </mc:Choice>
              <mc:Fallback>
                <p:oleObj name="Equation" r:id="rId3" imgW="11277600" imgH="4876800" progId="">
                  <p:embed/>
                  <p:pic>
                    <p:nvPicPr>
                      <p:cNvPr id="0" name="图片 1024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83300" y="539750"/>
                        <a:ext cx="952500" cy="412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6585" y="3203975"/>
            <a:ext cx="6135025" cy="36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heel spokes="2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FF00"/>
                </a:solidFill>
                <a:latin typeface="+mn-lt"/>
              </a:rPr>
              <a:t>3. 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</a:rPr>
              <a:t>模数转换器</a:t>
            </a:r>
            <a:r>
              <a:rPr lang="en-US" dirty="0" smtClean="0">
                <a:solidFill>
                  <a:srgbClr val="00FF00"/>
                </a:solidFill>
                <a:latin typeface="+mn-lt"/>
              </a:rPr>
              <a:t>DAC1210</a:t>
            </a:r>
            <a:endParaRPr lang="zh-CN" altLang="en-US" sz="3600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295400"/>
            <a:ext cx="8372475" cy="4311650"/>
          </a:xfrm>
        </p:spPr>
        <p:txBody>
          <a:bodyPr/>
          <a:lstStyle/>
          <a:p>
            <a:pPr marL="352425" indent="-352425" algn="just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sz="2600" b="1" dirty="0" smtClean="0"/>
              <a:t>DAC1210</a:t>
            </a:r>
            <a:r>
              <a:rPr lang="zh-CN" altLang="en-US" sz="2600" b="1" dirty="0" smtClean="0"/>
              <a:t>是</a:t>
            </a:r>
            <a:r>
              <a:rPr lang="en-US" sz="2600" b="1" dirty="0" smtClean="0"/>
              <a:t>NSC</a:t>
            </a:r>
            <a:r>
              <a:rPr lang="zh-CN" altLang="en-US" sz="2600" b="1" dirty="0" smtClean="0"/>
              <a:t>公司的</a:t>
            </a:r>
            <a:r>
              <a:rPr lang="en-US" sz="2600" b="1" dirty="0" smtClean="0"/>
              <a:t>12</a:t>
            </a:r>
            <a:r>
              <a:rPr lang="zh-CN" altLang="en-US" sz="2600" b="1" dirty="0" smtClean="0"/>
              <a:t>位高分辨率电流输出型</a:t>
            </a:r>
            <a:r>
              <a:rPr lang="en-US" sz="2600" b="1" dirty="0" smtClean="0"/>
              <a:t>D</a:t>
            </a:r>
            <a:r>
              <a:rPr lang="en-US" altLang="zh-CN" sz="2600" b="1" dirty="0" smtClean="0"/>
              <a:t>AC, </a:t>
            </a:r>
            <a:r>
              <a:rPr lang="en-US" sz="2600" b="1" dirty="0" smtClean="0"/>
              <a:t>24</a:t>
            </a:r>
            <a:r>
              <a:rPr lang="zh-CN" altLang="en-US" sz="2600" b="1" dirty="0" smtClean="0"/>
              <a:t>引脚</a:t>
            </a:r>
            <a:r>
              <a:rPr lang="en-US" altLang="zh-CN" sz="2600" b="1" dirty="0" smtClean="0"/>
              <a:t>DIP</a:t>
            </a:r>
            <a:r>
              <a:rPr lang="zh-CN" altLang="en-US" sz="2600" b="1" dirty="0" smtClean="0"/>
              <a:t>封装。主要指标：电流建立时间</a:t>
            </a:r>
            <a:r>
              <a:rPr lang="en-US" sz="2600" b="1" dirty="0" smtClean="0"/>
              <a:t>t</a:t>
            </a:r>
            <a:r>
              <a:rPr lang="en-US" sz="2600" b="1" baseline="-25000" dirty="0" smtClean="0"/>
              <a:t>S</a:t>
            </a:r>
            <a:r>
              <a:rPr lang="en-US" sz="2600" b="1" dirty="0" smtClean="0"/>
              <a:t>=1μs</a:t>
            </a:r>
            <a:r>
              <a:rPr lang="zh-CN" altLang="en-US" sz="2600" b="1" dirty="0" smtClean="0"/>
              <a:t>，工作电压</a:t>
            </a:r>
            <a:r>
              <a:rPr lang="en-US" sz="2600" b="1" dirty="0" smtClean="0"/>
              <a:t>+5V</a:t>
            </a:r>
            <a:r>
              <a:rPr lang="zh-CN" altLang="en-US" sz="2600" b="1" dirty="0" smtClean="0"/>
              <a:t>～</a:t>
            </a:r>
            <a:r>
              <a:rPr lang="en-US" sz="2600" b="1" dirty="0" smtClean="0"/>
              <a:t>+15V</a:t>
            </a:r>
            <a:r>
              <a:rPr lang="zh-CN" altLang="en-US" sz="2600" b="1" dirty="0" smtClean="0"/>
              <a:t>，参考电压范围</a:t>
            </a:r>
            <a:r>
              <a:rPr lang="en-US" sz="2600" b="1" dirty="0" smtClean="0"/>
              <a:t>±25V</a:t>
            </a:r>
            <a:r>
              <a:rPr lang="zh-CN" altLang="en-US" sz="2600" b="1" dirty="0" smtClean="0"/>
              <a:t>。工作原理与</a:t>
            </a:r>
            <a:r>
              <a:rPr lang="en-US" sz="2600" b="1" dirty="0" smtClean="0"/>
              <a:t>8</a:t>
            </a:r>
            <a:r>
              <a:rPr lang="zh-CN" altLang="en-US" sz="2600" b="1" dirty="0" smtClean="0"/>
              <a:t>位</a:t>
            </a:r>
            <a:r>
              <a:rPr lang="en-US" sz="2600" b="1" dirty="0" smtClean="0"/>
              <a:t>DAC0832</a:t>
            </a:r>
            <a:r>
              <a:rPr lang="zh-CN" altLang="en-US" sz="2600" b="1" dirty="0" smtClean="0"/>
              <a:t>雷同。图</a:t>
            </a:r>
            <a:r>
              <a:rPr lang="en-US" sz="2600" b="1" dirty="0" smtClean="0"/>
              <a:t>10.10</a:t>
            </a:r>
            <a:r>
              <a:rPr lang="zh-CN" altLang="en-US" sz="2600" b="1" dirty="0" smtClean="0"/>
              <a:t>是</a:t>
            </a:r>
            <a:r>
              <a:rPr lang="en-US" sz="2600" b="1" dirty="0" smtClean="0"/>
              <a:t>DAC1210</a:t>
            </a:r>
            <a:r>
              <a:rPr lang="zh-CN" altLang="en-US" sz="2600" b="1" dirty="0" smtClean="0"/>
              <a:t>的逻辑图。</a:t>
            </a:r>
            <a:endParaRPr lang="zh-CN" altLang="en-US" sz="2600" b="1" dirty="0" smtClean="0"/>
          </a:p>
          <a:p>
            <a:pPr marL="352425" indent="-352425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sz="2600" b="1" dirty="0" smtClean="0"/>
              <a:t>DAC1210</a:t>
            </a:r>
            <a:r>
              <a:rPr lang="zh-CN" altLang="en-US" sz="2600" b="1" dirty="0" smtClean="0"/>
              <a:t>包含</a:t>
            </a:r>
            <a:r>
              <a:rPr lang="en-US" sz="2600" b="1" dirty="0" smtClean="0"/>
              <a:t>8</a:t>
            </a:r>
            <a:r>
              <a:rPr lang="zh-CN" altLang="en-US" sz="2600" b="1" dirty="0" smtClean="0"/>
              <a:t>位和</a:t>
            </a:r>
            <a:r>
              <a:rPr lang="en-US" sz="2600" b="1" dirty="0" smtClean="0"/>
              <a:t>4</a:t>
            </a:r>
            <a:r>
              <a:rPr lang="zh-CN" altLang="en-US" sz="2600" b="1" dirty="0" smtClean="0"/>
              <a:t>位两个输入寄存器，在      和</a:t>
            </a:r>
            <a:r>
              <a:rPr lang="en-US" altLang="zh-CN" sz="2600" b="1" dirty="0" smtClean="0"/>
              <a:t>  </a:t>
            </a:r>
            <a:endParaRPr lang="en-US" altLang="zh-CN" sz="2600" b="1" dirty="0" smtClean="0"/>
          </a:p>
          <a:p>
            <a:pPr marL="352425" indent="-35242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b="1" dirty="0" smtClean="0"/>
              <a:t>    =0 </a:t>
            </a:r>
            <a:r>
              <a:rPr lang="zh-CN" altLang="en-US" sz="2600" b="1" dirty="0" smtClean="0"/>
              <a:t>才允许输入数据，进一步由                                           </a:t>
            </a:r>
            <a:r>
              <a:rPr lang="en-US" altLang="zh-CN" sz="2600" b="1" dirty="0" smtClean="0"/>
              <a:t>=1/0</a:t>
            </a:r>
            <a:r>
              <a:rPr lang="zh-CN" altLang="en-US" sz="2600" b="1" dirty="0" smtClean="0"/>
              <a:t>来区分</a:t>
            </a:r>
            <a:r>
              <a:rPr lang="en-US" sz="2600" b="1" dirty="0" smtClean="0"/>
              <a:t>8/</a:t>
            </a:r>
            <a:r>
              <a:rPr lang="en-US" altLang="zh-CN" sz="2600" b="1" dirty="0" smtClean="0"/>
              <a:t>4</a:t>
            </a:r>
            <a:r>
              <a:rPr lang="zh-CN" altLang="en-US" sz="2600" b="1" dirty="0" smtClean="0"/>
              <a:t>位输入寄存器。它有</a:t>
            </a:r>
            <a:r>
              <a:rPr lang="en-US" sz="2600" b="1" dirty="0" smtClean="0"/>
              <a:t>DI</a:t>
            </a:r>
            <a:r>
              <a:rPr lang="en-US" sz="2600" b="1" baseline="-25000" dirty="0" smtClean="0"/>
              <a:t>11</a:t>
            </a:r>
            <a:r>
              <a:rPr lang="en-US" sz="2600" b="1" dirty="0" smtClean="0"/>
              <a:t>~DI</a:t>
            </a:r>
            <a:r>
              <a:rPr lang="en-US" sz="2600" b="1" baseline="-25000" dirty="0" smtClean="0"/>
              <a:t>4</a:t>
            </a:r>
            <a:r>
              <a:rPr lang="zh-CN" altLang="en-US" sz="2600" b="1" dirty="0" smtClean="0"/>
              <a:t>和</a:t>
            </a:r>
            <a:r>
              <a:rPr lang="en-US" sz="2600" b="1" dirty="0" smtClean="0"/>
              <a:t>DI</a:t>
            </a:r>
            <a:r>
              <a:rPr lang="en-US" sz="2600" b="1" baseline="-25000" dirty="0" smtClean="0"/>
              <a:t>3</a:t>
            </a:r>
            <a:r>
              <a:rPr lang="en-US" sz="2600" b="1" dirty="0" smtClean="0"/>
              <a:t>~DI</a:t>
            </a:r>
            <a:r>
              <a:rPr lang="en-US" sz="2600" b="1" baseline="-25000" dirty="0" smtClean="0"/>
              <a:t>0</a:t>
            </a:r>
            <a:r>
              <a:rPr lang="zh-CN" altLang="en-US" sz="2600" b="1" dirty="0" smtClean="0"/>
              <a:t>共</a:t>
            </a:r>
            <a:r>
              <a:rPr lang="en-US" sz="2600" b="1" dirty="0" smtClean="0"/>
              <a:t>12</a:t>
            </a:r>
            <a:r>
              <a:rPr lang="zh-CN" altLang="en-US" sz="2600" b="1" dirty="0" smtClean="0"/>
              <a:t>根数据输入脚，可与</a:t>
            </a:r>
            <a:r>
              <a:rPr lang="en-US" sz="2600" b="1" dirty="0" smtClean="0"/>
              <a:t>16</a:t>
            </a:r>
            <a:r>
              <a:rPr lang="zh-CN" altLang="en-US" sz="2600" b="1" dirty="0" smtClean="0"/>
              <a:t>或</a:t>
            </a:r>
            <a:r>
              <a:rPr lang="en-US" altLang="zh-CN" sz="2600" b="1" dirty="0" smtClean="0"/>
              <a:t>8</a:t>
            </a:r>
            <a:r>
              <a:rPr lang="zh-CN" altLang="en-US" sz="2600" b="1" dirty="0" smtClean="0"/>
              <a:t>位总线的</a:t>
            </a:r>
            <a:r>
              <a:rPr lang="en-US" sz="2600" b="1" dirty="0" smtClean="0"/>
              <a:t>CPU</a:t>
            </a:r>
            <a:r>
              <a:rPr lang="zh-CN" altLang="en-US" sz="2600" b="1" dirty="0" smtClean="0"/>
              <a:t>相连。</a:t>
            </a:r>
            <a:endParaRPr lang="en-US" altLang="zh-CN" sz="2600" b="1" dirty="0" smtClean="0"/>
          </a:p>
          <a:p>
            <a:pPr marL="352425" indent="-352425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2600" b="1" dirty="0" smtClean="0"/>
          </a:p>
          <a:p>
            <a:pPr marL="352425" indent="-352425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2600" b="1" dirty="0" smtClean="0"/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5283200" y="3562350"/>
          <a:ext cx="346233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Equation" r:id="rId1" imgW="37185600" imgH="6096000" progId="">
                  <p:embed/>
                </p:oleObj>
              </mc:Choice>
              <mc:Fallback>
                <p:oleObj name="Equation" r:id="rId1" imgW="37185600" imgH="6096000" progId="">
                  <p:embed/>
                  <p:pic>
                    <p:nvPicPr>
                      <p:cNvPr id="0" name="图片 1126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83200" y="3562350"/>
                        <a:ext cx="3462338" cy="5667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7194550" y="3162300"/>
          <a:ext cx="533400" cy="477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5791200" imgH="5181600" progId="">
                  <p:embed/>
                </p:oleObj>
              </mc:Choice>
              <mc:Fallback>
                <p:oleObj name="Equation" r:id="rId3" imgW="5791200" imgH="5181600" progId="">
                  <p:embed/>
                  <p:pic>
                    <p:nvPicPr>
                      <p:cNvPr id="0" name="图片 1126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94550" y="3162300"/>
                        <a:ext cx="533400" cy="47725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7994650" y="3162300"/>
          <a:ext cx="8413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9144000" imgH="5181600" progId="">
                  <p:embed/>
                </p:oleObj>
              </mc:Choice>
              <mc:Fallback>
                <p:oleObj name="Equation" r:id="rId5" imgW="9144000" imgH="5181600" progId="">
                  <p:embed/>
                  <p:pic>
                    <p:nvPicPr>
                      <p:cNvPr id="0" name="图片 1126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94650" y="3162300"/>
                        <a:ext cx="841375" cy="4778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939800"/>
            <a:ext cx="8372475" cy="444500"/>
          </a:xfrm>
        </p:spPr>
        <p:txBody>
          <a:bodyPr/>
          <a:lstStyle/>
          <a:p>
            <a:pPr marL="354330" indent="-354330">
              <a:buFont typeface="Wingdings" panose="05000000000000000000" pitchFamily="2" charset="2"/>
              <a:buChar char="l"/>
            </a:pPr>
            <a:r>
              <a:rPr lang="en-US" altLang="zh-CN" sz="2600" b="1" dirty="0" smtClean="0"/>
              <a:t>DAC1210</a:t>
            </a:r>
            <a:r>
              <a:rPr lang="zh-CN" altLang="en-US" sz="2600" b="1" dirty="0" smtClean="0"/>
              <a:t>的内部结构逻辑图</a:t>
            </a:r>
            <a:r>
              <a:rPr lang="zh-CN" altLang="en-US" sz="2600" b="1" dirty="0" smtClean="0">
                <a:sym typeface="Wingdings 3" panose="05040102010807070707"/>
              </a:rPr>
              <a:t></a:t>
            </a:r>
            <a:endParaRPr lang="zh-CN" altLang="en-US" sz="2600" b="1" dirty="0"/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86535" y="1493785"/>
            <a:ext cx="8336685" cy="486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584200"/>
            <a:ext cx="8372475" cy="5772150"/>
          </a:xfrm>
        </p:spPr>
        <p:txBody>
          <a:bodyPr/>
          <a:lstStyle/>
          <a:p>
            <a:pPr marL="352425" indent="-352425">
              <a:buNone/>
            </a:pPr>
            <a:r>
              <a:rPr lang="zh-CN" altLang="en-US" sz="2600" b="1" dirty="0" smtClean="0">
                <a:solidFill>
                  <a:srgbClr val="00FFCC"/>
                </a:solidFill>
                <a:ea typeface="+mn-ea"/>
              </a:rPr>
              <a:t>例</a:t>
            </a:r>
            <a:r>
              <a:rPr lang="en-US" sz="2600" b="1" dirty="0" smtClean="0">
                <a:solidFill>
                  <a:srgbClr val="00FFCC"/>
                </a:solidFill>
                <a:ea typeface="+mn-ea"/>
              </a:rPr>
              <a:t>10.4  </a:t>
            </a:r>
            <a:r>
              <a:rPr lang="zh-CN" altLang="en-US" sz="2600" b="1" dirty="0" smtClean="0">
                <a:ea typeface="+mn-ea"/>
              </a:rPr>
              <a:t>将</a:t>
            </a:r>
            <a:r>
              <a:rPr lang="en-US" sz="2600" b="1" dirty="0" smtClean="0">
                <a:ea typeface="+mn-ea"/>
              </a:rPr>
              <a:t>DAC1210</a:t>
            </a:r>
            <a:r>
              <a:rPr lang="zh-CN" altLang="en-US" sz="2600" b="1" dirty="0" smtClean="0">
                <a:ea typeface="+mn-ea"/>
              </a:rPr>
              <a:t>接到</a:t>
            </a:r>
            <a:r>
              <a:rPr lang="en-US" sz="2600" b="1" dirty="0" smtClean="0">
                <a:ea typeface="+mn-ea"/>
              </a:rPr>
              <a:t>8</a:t>
            </a:r>
            <a:r>
              <a:rPr lang="zh-CN" altLang="en-US" sz="2600" b="1" dirty="0" smtClean="0">
                <a:ea typeface="+mn-ea"/>
              </a:rPr>
              <a:t>位</a:t>
            </a:r>
            <a:r>
              <a:rPr lang="en-US" altLang="zh-CN" sz="2600" b="1" dirty="0" smtClean="0">
                <a:ea typeface="+mn-ea"/>
              </a:rPr>
              <a:t>CPU</a:t>
            </a:r>
            <a:r>
              <a:rPr lang="zh-CN" altLang="en-US" sz="2600" b="1" dirty="0" smtClean="0">
                <a:ea typeface="+mn-ea"/>
              </a:rPr>
              <a:t>，画出硬件连线图，并编写</a:t>
            </a:r>
            <a:r>
              <a:rPr lang="en-US" sz="2600" b="1" dirty="0" smtClean="0">
                <a:ea typeface="+mn-ea"/>
              </a:rPr>
              <a:t>D/A</a:t>
            </a:r>
            <a:r>
              <a:rPr lang="zh-CN" altLang="en-US" sz="2600" b="1" dirty="0" smtClean="0">
                <a:ea typeface="+mn-ea"/>
              </a:rPr>
              <a:t>转换程序。</a:t>
            </a:r>
            <a:endParaRPr lang="zh-CN" altLang="en-US" sz="2600" b="1" dirty="0" smtClean="0">
              <a:ea typeface="+mn-ea"/>
            </a:endParaRPr>
          </a:p>
          <a:p>
            <a:pPr marL="352425" indent="-352425">
              <a:buNone/>
            </a:pPr>
            <a:r>
              <a:rPr lang="zh-CN" altLang="en-US" dirty="0" smtClean="0"/>
              <a:t>     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将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DI</a:t>
            </a:r>
            <a:r>
              <a:rPr lang="en-US" sz="2600" b="1" baseline="-25000" dirty="0" smtClean="0">
                <a:solidFill>
                  <a:schemeClr val="tx1"/>
                </a:solidFill>
                <a:ea typeface="+mn-ea"/>
              </a:rPr>
              <a:t>11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~DI</a:t>
            </a:r>
            <a:r>
              <a:rPr lang="en-US" sz="2600" b="1" baseline="-25000" dirty="0" smtClean="0">
                <a:solidFill>
                  <a:schemeClr val="tx1"/>
                </a:solidFill>
                <a:ea typeface="+mn-ea"/>
              </a:rPr>
              <a:t>4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与数据总线</a:t>
            </a:r>
            <a:r>
              <a:rPr lang="en-US" altLang="zh-CN" sz="2600" b="1" dirty="0" smtClean="0">
                <a:solidFill>
                  <a:schemeClr val="tx1"/>
                </a:solidFill>
                <a:ea typeface="+mn-ea"/>
              </a:rPr>
              <a:t>D</a:t>
            </a:r>
            <a:r>
              <a:rPr lang="en-US" altLang="zh-CN" sz="2600" b="1" baseline="-25000" dirty="0" smtClean="0">
                <a:solidFill>
                  <a:schemeClr val="tx1"/>
                </a:solidFill>
                <a:ea typeface="+mn-ea"/>
              </a:rPr>
              <a:t>7</a:t>
            </a:r>
            <a:r>
              <a:rPr lang="en-US" altLang="zh-CN" sz="2600" b="1" dirty="0" smtClean="0">
                <a:solidFill>
                  <a:schemeClr val="tx1"/>
                </a:solidFill>
                <a:ea typeface="+mn-ea"/>
                <a:sym typeface="Symbol" panose="05050102010706020507"/>
              </a:rPr>
              <a:t></a:t>
            </a:r>
            <a:r>
              <a:rPr lang="en-US" altLang="zh-CN" sz="2600" b="1" dirty="0" smtClean="0">
                <a:solidFill>
                  <a:schemeClr val="tx1"/>
                </a:solidFill>
                <a:ea typeface="+mn-ea"/>
              </a:rPr>
              <a:t>D</a:t>
            </a:r>
            <a:r>
              <a:rPr lang="en-US" altLang="zh-CN" sz="2600" b="1" baseline="-25000" dirty="0" smtClean="0">
                <a:solidFill>
                  <a:schemeClr val="tx1"/>
                </a:solidFill>
                <a:ea typeface="+mn-ea"/>
              </a:rPr>
              <a:t>0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相连，而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DI</a:t>
            </a:r>
            <a:r>
              <a:rPr lang="en-US" sz="2600" b="1" baseline="-25000" dirty="0" smtClean="0">
                <a:solidFill>
                  <a:schemeClr val="tx1"/>
                </a:solidFill>
                <a:ea typeface="+mn-ea"/>
              </a:rPr>
              <a:t>3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~ DI</a:t>
            </a:r>
            <a:r>
              <a:rPr lang="en-US" sz="2600" b="1" baseline="-25000" dirty="0" smtClean="0">
                <a:solidFill>
                  <a:schemeClr val="tx1"/>
                </a:solidFill>
                <a:ea typeface="+mn-ea"/>
              </a:rPr>
              <a:t>0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并接到高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4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位</a:t>
            </a:r>
            <a:r>
              <a:rPr lang="en-US" altLang="zh-CN" sz="2600" b="1" dirty="0" smtClean="0">
                <a:solidFill>
                  <a:schemeClr val="tx1"/>
                </a:solidFill>
                <a:ea typeface="+mn-ea"/>
              </a:rPr>
              <a:t>D</a:t>
            </a:r>
            <a:r>
              <a:rPr lang="en-US" altLang="zh-CN" sz="2600" b="1" baseline="-25000" dirty="0" smtClean="0">
                <a:solidFill>
                  <a:schemeClr val="tx1"/>
                </a:solidFill>
                <a:ea typeface="+mn-ea"/>
              </a:rPr>
              <a:t>7</a:t>
            </a:r>
            <a:r>
              <a:rPr lang="en-US" altLang="zh-CN" sz="2600" b="1" dirty="0" smtClean="0">
                <a:solidFill>
                  <a:schemeClr val="tx1"/>
                </a:solidFill>
                <a:ea typeface="+mn-ea"/>
                <a:sym typeface="Symbol" panose="05050102010706020507"/>
              </a:rPr>
              <a:t></a:t>
            </a:r>
            <a:r>
              <a:rPr lang="en-US" altLang="zh-CN" sz="2600" b="1" dirty="0" smtClean="0">
                <a:solidFill>
                  <a:schemeClr val="tx1"/>
                </a:solidFill>
                <a:ea typeface="+mn-ea"/>
              </a:rPr>
              <a:t>D</a:t>
            </a:r>
            <a:r>
              <a:rPr lang="en-US" altLang="zh-CN" sz="2600" b="1" baseline="-25000" dirty="0" smtClean="0">
                <a:solidFill>
                  <a:schemeClr val="tx1"/>
                </a:solidFill>
                <a:ea typeface="+mn-ea"/>
              </a:rPr>
              <a:t>4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上，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      </a:t>
            </a:r>
            <a:r>
              <a:rPr lang="en-US" altLang="zh-CN" sz="2600" b="1" dirty="0" smtClean="0">
                <a:solidFill>
                  <a:schemeClr val="tx1"/>
                </a:solidFill>
                <a:ea typeface="+mn-ea"/>
              </a:rPr>
              <a:t>    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和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       </a:t>
            </a:r>
            <a:r>
              <a:rPr lang="en-US" altLang="zh-CN" sz="2600" b="1" dirty="0" smtClean="0">
                <a:solidFill>
                  <a:schemeClr val="tx1"/>
                </a:solidFill>
                <a:ea typeface="+mn-ea"/>
              </a:rPr>
              <a:t>     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与系统总线的             </a:t>
            </a:r>
            <a:r>
              <a:rPr lang="en-US" altLang="zh-CN" sz="2600" b="1" dirty="0" smtClean="0">
                <a:solidFill>
                  <a:schemeClr val="tx1"/>
                </a:solidFill>
                <a:ea typeface="+mn-ea"/>
              </a:rPr>
              <a:t> 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相连，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12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位数据分两次写入：</a:t>
            </a:r>
            <a:endParaRPr lang="zh-CN" altLang="en-US" sz="2600" b="1" dirty="0" smtClean="0">
              <a:solidFill>
                <a:schemeClr val="tx1"/>
              </a:solidFill>
              <a:ea typeface="+mn-ea"/>
            </a:endParaRPr>
          </a:p>
          <a:p>
            <a:pPr marL="352425" indent="-352425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a typeface="+mn-ea"/>
              </a:rPr>
              <a:t>对    </a:t>
            </a:r>
            <a:r>
              <a:rPr lang="en-US" altLang="zh-CN" b="1" dirty="0" smtClean="0">
                <a:ea typeface="+mn-ea"/>
              </a:rPr>
              <a:t>  </a:t>
            </a:r>
            <a:r>
              <a:rPr lang="zh-CN" altLang="en-US" b="1" dirty="0" smtClean="0">
                <a:ea typeface="+mn-ea"/>
              </a:rPr>
              <a:t>口执行</a:t>
            </a:r>
            <a:r>
              <a:rPr lang="en-US" b="1" dirty="0" smtClean="0">
                <a:ea typeface="+mn-ea"/>
              </a:rPr>
              <a:t>OUT</a:t>
            </a:r>
            <a:r>
              <a:rPr lang="zh-CN" altLang="en-US" b="1" dirty="0" smtClean="0">
                <a:ea typeface="+mn-ea"/>
              </a:rPr>
              <a:t>指令，使</a:t>
            </a:r>
            <a:r>
              <a:rPr lang="en-US" b="1" dirty="0" smtClean="0">
                <a:ea typeface="+mn-ea"/>
              </a:rPr>
              <a:t>     </a:t>
            </a:r>
            <a:r>
              <a:rPr lang="en-US" altLang="zh-CN" b="1" dirty="0" smtClean="0">
                <a:ea typeface="+mn-ea"/>
              </a:rPr>
              <a:t>  </a:t>
            </a:r>
            <a:r>
              <a:rPr lang="zh-CN" altLang="en-US" b="1" dirty="0" smtClean="0">
                <a:ea typeface="+mn-ea"/>
              </a:rPr>
              <a:t>和</a:t>
            </a:r>
            <a:r>
              <a:rPr lang="en-US" b="1" dirty="0" smtClean="0">
                <a:ea typeface="+mn-ea"/>
              </a:rPr>
              <a:t>               </a:t>
            </a:r>
            <a:r>
              <a:rPr lang="zh-CN" altLang="en-US" b="1" dirty="0" smtClean="0">
                <a:ea typeface="+mn-ea"/>
              </a:rPr>
              <a:t>，                 </a:t>
            </a:r>
            <a:r>
              <a:rPr lang="en-US" altLang="zh-CN" b="1" dirty="0" smtClean="0">
                <a:ea typeface="+mn-ea"/>
              </a:rPr>
              <a:t>,</a:t>
            </a:r>
            <a:r>
              <a:rPr lang="zh-CN" altLang="en-US" b="1" dirty="0" smtClean="0">
                <a:ea typeface="+mn-ea"/>
              </a:rPr>
              <a:t> 写入高</a:t>
            </a:r>
            <a:r>
              <a:rPr lang="en-US" b="1" dirty="0" smtClean="0">
                <a:ea typeface="+mn-ea"/>
              </a:rPr>
              <a:t>8</a:t>
            </a:r>
            <a:r>
              <a:rPr lang="zh-CN" altLang="en-US" b="1" dirty="0" smtClean="0">
                <a:ea typeface="+mn-ea"/>
              </a:rPr>
              <a:t>位数据</a:t>
            </a:r>
            <a:r>
              <a:rPr lang="en-US" b="1" dirty="0" smtClean="0">
                <a:ea typeface="+mn-ea"/>
              </a:rPr>
              <a:t>DI</a:t>
            </a:r>
            <a:r>
              <a:rPr lang="en-US" b="1" baseline="-25000" dirty="0" smtClean="0">
                <a:ea typeface="+mn-ea"/>
              </a:rPr>
              <a:t>11</a:t>
            </a:r>
            <a:r>
              <a:rPr lang="en-US" b="1" dirty="0" smtClean="0">
                <a:ea typeface="+mn-ea"/>
              </a:rPr>
              <a:t>~D</a:t>
            </a:r>
            <a:r>
              <a:rPr lang="en-US" b="1" baseline="-25000" dirty="0" smtClean="0">
                <a:ea typeface="+mn-ea"/>
              </a:rPr>
              <a:t>I4</a:t>
            </a:r>
            <a:r>
              <a:rPr lang="zh-CN" altLang="en-US" b="1" dirty="0" smtClean="0">
                <a:ea typeface="+mn-ea"/>
              </a:rPr>
              <a:t>。这时，因</a:t>
            </a:r>
            <a:r>
              <a:rPr lang="en-US" b="1" dirty="0" smtClean="0">
                <a:ea typeface="+mn-ea"/>
              </a:rPr>
              <a:t>     </a:t>
            </a:r>
            <a:r>
              <a:rPr lang="en-US" altLang="zh-CN" b="1" dirty="0" smtClean="0">
                <a:ea typeface="+mn-ea"/>
              </a:rPr>
              <a:t>   </a:t>
            </a:r>
            <a:r>
              <a:rPr lang="zh-CN" altLang="en-US" b="1" dirty="0" smtClean="0">
                <a:ea typeface="+mn-ea"/>
              </a:rPr>
              <a:t>和</a:t>
            </a:r>
            <a:r>
              <a:rPr lang="en-US" b="1" dirty="0" smtClean="0">
                <a:ea typeface="+mn-ea"/>
              </a:rPr>
              <a:t>     </a:t>
            </a:r>
            <a:r>
              <a:rPr lang="en-US" altLang="zh-CN" b="1" dirty="0" smtClean="0">
                <a:ea typeface="+mn-ea"/>
              </a:rPr>
              <a:t>   </a:t>
            </a:r>
            <a:r>
              <a:rPr lang="zh-CN" altLang="en-US" b="1" dirty="0" smtClean="0">
                <a:ea typeface="+mn-ea"/>
              </a:rPr>
              <a:t>的低电平，使</a:t>
            </a:r>
            <a:r>
              <a:rPr lang="en-US" b="1" dirty="0" smtClean="0">
                <a:ea typeface="+mn-ea"/>
              </a:rPr>
              <a:t>12</a:t>
            </a:r>
            <a:r>
              <a:rPr lang="zh-CN" altLang="en-US" b="1" dirty="0" smtClean="0">
                <a:ea typeface="+mn-ea"/>
              </a:rPr>
              <a:t>位数据中的高</a:t>
            </a:r>
            <a:r>
              <a:rPr lang="en-US" b="1" dirty="0" smtClean="0">
                <a:ea typeface="+mn-ea"/>
              </a:rPr>
              <a:t>4</a:t>
            </a:r>
            <a:r>
              <a:rPr lang="zh-CN" altLang="en-US" b="1" dirty="0" smtClean="0">
                <a:ea typeface="+mn-ea"/>
              </a:rPr>
              <a:t>位也写进了</a:t>
            </a:r>
            <a:r>
              <a:rPr lang="en-US" b="1" dirty="0" smtClean="0">
                <a:ea typeface="+mn-ea"/>
              </a:rPr>
              <a:t>4 </a:t>
            </a:r>
            <a:r>
              <a:rPr lang="zh-CN" altLang="en-US" b="1" dirty="0" smtClean="0">
                <a:ea typeface="+mn-ea"/>
              </a:rPr>
              <a:t>位输入寄存器。</a:t>
            </a:r>
            <a:endParaRPr lang="en-US" altLang="zh-CN" b="1" dirty="0" smtClean="0">
              <a:ea typeface="+mn-ea"/>
            </a:endParaRPr>
          </a:p>
          <a:p>
            <a:pPr marL="352425" indent="-352425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a typeface="+mn-ea"/>
              </a:rPr>
              <a:t>再对     </a:t>
            </a:r>
            <a:r>
              <a:rPr lang="en-US" altLang="zh-CN" b="1" dirty="0" smtClean="0">
                <a:ea typeface="+mn-ea"/>
              </a:rPr>
              <a:t>       </a:t>
            </a:r>
            <a:r>
              <a:rPr lang="zh-CN" altLang="en-US" b="1" dirty="0" smtClean="0">
                <a:ea typeface="+mn-ea"/>
              </a:rPr>
              <a:t>口执行</a:t>
            </a:r>
            <a:r>
              <a:rPr lang="en-US" b="1" dirty="0" smtClean="0">
                <a:ea typeface="+mn-ea"/>
              </a:rPr>
              <a:t>OUT</a:t>
            </a:r>
            <a:r>
              <a:rPr lang="zh-CN" altLang="en-US" b="1" dirty="0" smtClean="0">
                <a:ea typeface="+mn-ea"/>
              </a:rPr>
              <a:t>指令</a:t>
            </a:r>
            <a:r>
              <a:rPr lang="en-US" altLang="zh-CN" b="1" dirty="0" smtClean="0">
                <a:ea typeface="+mn-ea"/>
              </a:rPr>
              <a:t>,  </a:t>
            </a:r>
            <a:r>
              <a:rPr lang="zh-CN" altLang="en-US" b="1" dirty="0" smtClean="0">
                <a:ea typeface="+mn-ea"/>
              </a:rPr>
              <a:t>使     </a:t>
            </a:r>
            <a:r>
              <a:rPr lang="en-US" altLang="zh-CN" b="1" dirty="0" smtClean="0">
                <a:ea typeface="+mn-ea"/>
              </a:rPr>
              <a:t> </a:t>
            </a:r>
            <a:r>
              <a:rPr lang="en-US" b="1" dirty="0" smtClean="0">
                <a:ea typeface="+mn-ea"/>
              </a:rPr>
              <a:t> </a:t>
            </a:r>
            <a:r>
              <a:rPr lang="zh-CN" altLang="en-US" b="1" dirty="0" smtClean="0">
                <a:ea typeface="+mn-ea"/>
              </a:rPr>
              <a:t>、   </a:t>
            </a:r>
            <a:r>
              <a:rPr lang="en-US" altLang="zh-CN" b="1" dirty="0" smtClean="0">
                <a:ea typeface="+mn-ea"/>
              </a:rPr>
              <a:t>          , </a:t>
            </a:r>
            <a:r>
              <a:rPr lang="zh-CN" altLang="en-US" b="1" dirty="0" smtClean="0">
                <a:ea typeface="+mn-ea"/>
              </a:rPr>
              <a:t>又因</a:t>
            </a:r>
            <a:r>
              <a:rPr lang="en-US" altLang="zh-CN" b="1" dirty="0" smtClean="0">
                <a:ea typeface="+mn-ea"/>
              </a:rPr>
              <a:t>A</a:t>
            </a:r>
            <a:r>
              <a:rPr lang="en-US" altLang="zh-CN" b="1" baseline="-25000" dirty="0" smtClean="0">
                <a:ea typeface="+mn-ea"/>
              </a:rPr>
              <a:t>0</a:t>
            </a:r>
            <a:r>
              <a:rPr lang="en-US" altLang="zh-CN" b="1" dirty="0" smtClean="0">
                <a:ea typeface="+mn-ea"/>
              </a:rPr>
              <a:t>=1</a:t>
            </a:r>
            <a:r>
              <a:rPr lang="zh-CN" altLang="en-US" b="1" dirty="0" smtClean="0">
                <a:ea typeface="+mn-ea"/>
              </a:rPr>
              <a:t>使    </a:t>
            </a:r>
            <a:endParaRPr lang="en-US" altLang="zh-CN" b="1" dirty="0" smtClean="0">
              <a:ea typeface="+mn-ea"/>
            </a:endParaRPr>
          </a:p>
          <a:p>
            <a:pPr marL="352425" indent="-352425">
              <a:spcBef>
                <a:spcPts val="0"/>
              </a:spcBef>
              <a:buNone/>
            </a:pPr>
            <a:r>
              <a:rPr lang="en-US" altLang="zh-CN" b="1" dirty="0" smtClean="0">
                <a:ea typeface="+mn-ea"/>
              </a:rPr>
              <a:t>                      </a:t>
            </a:r>
            <a:r>
              <a:rPr lang="zh-CN" altLang="en-US" b="1" dirty="0" smtClean="0">
                <a:ea typeface="+mn-ea"/>
              </a:rPr>
              <a:t>，写入低</a:t>
            </a:r>
            <a:r>
              <a:rPr lang="en-US" b="1" dirty="0" smtClean="0">
                <a:ea typeface="+mn-ea"/>
              </a:rPr>
              <a:t>4</a:t>
            </a:r>
            <a:r>
              <a:rPr lang="zh-CN" altLang="en-US" b="1" dirty="0" smtClean="0">
                <a:ea typeface="+mn-ea"/>
              </a:rPr>
              <a:t>位数据，高</a:t>
            </a:r>
            <a:r>
              <a:rPr lang="en-US" b="1" dirty="0" smtClean="0">
                <a:ea typeface="+mn-ea"/>
              </a:rPr>
              <a:t>8</a:t>
            </a:r>
            <a:r>
              <a:rPr lang="zh-CN" altLang="en-US" b="1" dirty="0" smtClean="0">
                <a:ea typeface="+mn-ea"/>
              </a:rPr>
              <a:t>位输入寄存器被禁止，低</a:t>
            </a:r>
            <a:r>
              <a:rPr lang="en-US" b="1" dirty="0" smtClean="0">
                <a:ea typeface="+mn-ea"/>
              </a:rPr>
              <a:t>4</a:t>
            </a:r>
            <a:r>
              <a:rPr lang="zh-CN" altLang="en-US" b="1" dirty="0" smtClean="0">
                <a:ea typeface="+mn-ea"/>
              </a:rPr>
              <a:t>位写进了</a:t>
            </a:r>
            <a:r>
              <a:rPr lang="en-US" b="1" dirty="0" smtClean="0">
                <a:ea typeface="+mn-ea"/>
              </a:rPr>
              <a:t>4</a:t>
            </a:r>
            <a:r>
              <a:rPr lang="zh-CN" altLang="en-US" b="1" dirty="0" smtClean="0">
                <a:ea typeface="+mn-ea"/>
              </a:rPr>
              <a:t>位输入寄存器。</a:t>
            </a:r>
            <a:endParaRPr lang="en-US" altLang="zh-CN" b="1" dirty="0" smtClean="0">
              <a:ea typeface="+mn-ea"/>
            </a:endParaRPr>
          </a:p>
          <a:p>
            <a:pPr marL="352425" indent="-352425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a typeface="+mn-ea"/>
              </a:rPr>
              <a:t>再对          </a:t>
            </a:r>
            <a:r>
              <a:rPr lang="en-US" altLang="zh-CN" b="1" dirty="0" smtClean="0">
                <a:ea typeface="+mn-ea"/>
              </a:rPr>
              <a:t>   </a:t>
            </a:r>
            <a:r>
              <a:rPr lang="zh-CN" altLang="en-US" b="1" dirty="0" smtClean="0">
                <a:ea typeface="+mn-ea"/>
              </a:rPr>
              <a:t>口执行</a:t>
            </a:r>
            <a:r>
              <a:rPr lang="en-US" b="1" dirty="0" smtClean="0">
                <a:ea typeface="+mn-ea"/>
              </a:rPr>
              <a:t>OUT</a:t>
            </a:r>
            <a:r>
              <a:rPr lang="zh-CN" altLang="en-US" b="1" dirty="0" smtClean="0">
                <a:ea typeface="+mn-ea"/>
              </a:rPr>
              <a:t>指令，使</a:t>
            </a:r>
            <a:r>
              <a:rPr lang="en-US" b="1" dirty="0" smtClean="0">
                <a:ea typeface="+mn-ea"/>
              </a:rPr>
              <a:t>          </a:t>
            </a:r>
            <a:r>
              <a:rPr lang="en-US" altLang="zh-CN" b="1" dirty="0" smtClean="0">
                <a:ea typeface="+mn-ea"/>
              </a:rPr>
              <a:t>    </a:t>
            </a:r>
            <a:r>
              <a:rPr lang="zh-CN" altLang="en-US" b="1" dirty="0" smtClean="0">
                <a:ea typeface="+mn-ea"/>
              </a:rPr>
              <a:t>和 </a:t>
            </a:r>
            <a:r>
              <a:rPr lang="en-US" altLang="zh-CN" b="1" dirty="0" smtClean="0">
                <a:ea typeface="+mn-ea"/>
              </a:rPr>
              <a:t>                  , </a:t>
            </a:r>
            <a:r>
              <a:rPr lang="zh-CN" altLang="en-US" b="1" dirty="0" smtClean="0">
                <a:ea typeface="+mn-ea"/>
              </a:rPr>
              <a:t>将存于</a:t>
            </a:r>
            <a:r>
              <a:rPr lang="en-US" altLang="zh-CN" b="1" dirty="0" smtClean="0">
                <a:ea typeface="+mn-ea"/>
              </a:rPr>
              <a:t>2</a:t>
            </a:r>
            <a:r>
              <a:rPr lang="zh-CN" altLang="en-US" b="1" dirty="0" smtClean="0">
                <a:ea typeface="+mn-ea"/>
              </a:rPr>
              <a:t>个输入寄存器的</a:t>
            </a:r>
            <a:r>
              <a:rPr lang="en-US" b="1" dirty="0" smtClean="0">
                <a:ea typeface="+mn-ea"/>
              </a:rPr>
              <a:t>12</a:t>
            </a:r>
            <a:r>
              <a:rPr lang="zh-CN" altLang="en-US" b="1" dirty="0" smtClean="0">
                <a:ea typeface="+mn-ea"/>
              </a:rPr>
              <a:t>位数据一起写入</a:t>
            </a:r>
            <a:r>
              <a:rPr lang="en-US" b="1" dirty="0" smtClean="0">
                <a:ea typeface="+mn-ea"/>
              </a:rPr>
              <a:t>12</a:t>
            </a:r>
            <a:r>
              <a:rPr lang="zh-CN" altLang="en-US" b="1" dirty="0" smtClean="0">
                <a:ea typeface="+mn-ea"/>
              </a:rPr>
              <a:t>位</a:t>
            </a:r>
            <a:r>
              <a:rPr lang="en-US" b="1" dirty="0" smtClean="0">
                <a:ea typeface="+mn-ea"/>
              </a:rPr>
              <a:t>DAC</a:t>
            </a:r>
            <a:r>
              <a:rPr lang="zh-CN" altLang="en-US" b="1" dirty="0" smtClean="0">
                <a:ea typeface="+mn-ea"/>
              </a:rPr>
              <a:t>寄存器并启动</a:t>
            </a:r>
            <a:r>
              <a:rPr lang="en-US" b="1" dirty="0" smtClean="0">
                <a:ea typeface="+mn-ea"/>
              </a:rPr>
              <a:t>D/A</a:t>
            </a:r>
            <a:r>
              <a:rPr lang="zh-CN" altLang="en-US" b="1" dirty="0" smtClean="0">
                <a:ea typeface="+mn-ea"/>
              </a:rPr>
              <a:t>转换。</a:t>
            </a:r>
            <a:r>
              <a:rPr lang="en-US" b="1" dirty="0" smtClean="0">
                <a:ea typeface="+mn-ea"/>
              </a:rPr>
              <a:t>1μs</a:t>
            </a:r>
            <a:r>
              <a:rPr lang="zh-CN" altLang="en-US" b="1" dirty="0" smtClean="0">
                <a:ea typeface="+mn-ea"/>
              </a:rPr>
              <a:t>后在输出端便得到转换结果。</a:t>
            </a:r>
            <a:endParaRPr lang="zh-CN" altLang="en-US" b="1" dirty="0" smtClean="0">
              <a:ea typeface="+mn-ea"/>
            </a:endParaRP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016250" y="1873250"/>
          <a:ext cx="889000" cy="503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Equation" r:id="rId1" imgW="9144000" imgH="5181600" progId="">
                  <p:embed/>
                </p:oleObj>
              </mc:Choice>
              <mc:Fallback>
                <p:oleObj name="Equation" r:id="rId1" imgW="9144000" imgH="5181600" progId="">
                  <p:embed/>
                  <p:pic>
                    <p:nvPicPr>
                      <p:cNvPr id="0" name="图片 1228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16250" y="1873250"/>
                        <a:ext cx="889000" cy="50376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4349750" y="1873250"/>
          <a:ext cx="889000" cy="486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9448800" imgH="5181600" progId="">
                  <p:embed/>
                </p:oleObj>
              </mc:Choice>
              <mc:Fallback>
                <p:oleObj name="Equation" r:id="rId3" imgW="9448800" imgH="5181600" progId="">
                  <p:embed/>
                  <p:pic>
                    <p:nvPicPr>
                      <p:cNvPr id="0" name="图片 1228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49750" y="1873250"/>
                        <a:ext cx="889000" cy="48690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7461250" y="1873250"/>
          <a:ext cx="889000" cy="503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9144000" imgH="5181600" progId="">
                  <p:embed/>
                </p:oleObj>
              </mc:Choice>
              <mc:Fallback>
                <p:oleObj name="Equation" r:id="rId5" imgW="9144000" imgH="5181600" progId="">
                  <p:embed/>
                  <p:pic>
                    <p:nvPicPr>
                      <p:cNvPr id="0" name="图片 1229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61250" y="1873250"/>
                        <a:ext cx="889000" cy="50346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1149350" y="2717800"/>
          <a:ext cx="5048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7" imgW="5791200" imgH="5181600" progId="">
                  <p:embed/>
                </p:oleObj>
              </mc:Choice>
              <mc:Fallback>
                <p:oleObj name="Equation" r:id="rId7" imgW="5791200" imgH="5181600" progId="">
                  <p:embed/>
                  <p:pic>
                    <p:nvPicPr>
                      <p:cNvPr id="0" name="图片 12291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49350" y="2717800"/>
                        <a:ext cx="504825" cy="450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1460500" y="3962400"/>
          <a:ext cx="8763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9" imgW="10058400" imgH="5181600" progId="">
                  <p:embed/>
                </p:oleObj>
              </mc:Choice>
              <mc:Fallback>
                <p:oleObj name="Equation" r:id="rId9" imgW="10058400" imgH="5181600" progId="">
                  <p:embed/>
                  <p:pic>
                    <p:nvPicPr>
                      <p:cNvPr id="0" name="图片 12292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60500" y="3962400"/>
                        <a:ext cx="876300" cy="450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5105400" y="4006850"/>
          <a:ext cx="5048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11" imgW="5791200" imgH="5181600" progId="">
                  <p:embed/>
                </p:oleObj>
              </mc:Choice>
              <mc:Fallback>
                <p:oleObj name="Equation" r:id="rId11" imgW="5791200" imgH="5181600" progId="">
                  <p:embed/>
                  <p:pic>
                    <p:nvPicPr>
                      <p:cNvPr id="0" name="图片 12293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05400" y="4006850"/>
                        <a:ext cx="504825" cy="450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4394200" y="2762250"/>
          <a:ext cx="5048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13" imgW="5791200" imgH="5181600" progId="">
                  <p:embed/>
                </p:oleObj>
              </mc:Choice>
              <mc:Fallback>
                <p:oleObj name="Equation" r:id="rId13" imgW="5791200" imgH="5181600" progId="">
                  <p:embed/>
                  <p:pic>
                    <p:nvPicPr>
                      <p:cNvPr id="0" name="图片 12294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94200" y="2762250"/>
                        <a:ext cx="504825" cy="450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5283200" y="5207000"/>
          <a:ext cx="98266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14" imgW="11277600" imgH="4876800" progId="">
                  <p:embed/>
                </p:oleObj>
              </mc:Choice>
              <mc:Fallback>
                <p:oleObj name="Equation" r:id="rId14" imgW="11277600" imgH="4876800" progId="">
                  <p:embed/>
                  <p:pic>
                    <p:nvPicPr>
                      <p:cNvPr id="0" name="图片 12295"/>
                      <p:cNvPicPr>
                        <a:picLocks noChangeAspect="1"/>
                      </p:cNvPicPr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283200" y="5207000"/>
                        <a:ext cx="982663" cy="4238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5238750" y="2806700"/>
          <a:ext cx="11430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16" imgW="13106400" imgH="5181600" progId="">
                  <p:embed/>
                </p:oleObj>
              </mc:Choice>
              <mc:Fallback>
                <p:oleObj name="Equation" r:id="rId16" imgW="13106400" imgH="5181600" progId="">
                  <p:embed/>
                  <p:pic>
                    <p:nvPicPr>
                      <p:cNvPr id="0" name="图片 12296"/>
                      <p:cNvPicPr>
                        <a:picLocks noChangeAspect="1"/>
                      </p:cNvPicPr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238750" y="2806700"/>
                        <a:ext cx="1143000" cy="450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6572250" y="2762250"/>
          <a:ext cx="1328738" cy="530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Equation" r:id="rId18" imgW="15240000" imgH="6096000" progId="">
                  <p:embed/>
                </p:oleObj>
              </mc:Choice>
              <mc:Fallback>
                <p:oleObj name="Equation" r:id="rId18" imgW="15240000" imgH="6096000" progId="">
                  <p:embed/>
                  <p:pic>
                    <p:nvPicPr>
                      <p:cNvPr id="0" name="图片 12297"/>
                      <p:cNvPicPr>
                        <a:picLocks noChangeAspect="1"/>
                      </p:cNvPicPr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572250" y="2762250"/>
                        <a:ext cx="1328738" cy="53022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2"/>
          <p:cNvGraphicFramePr>
            <a:graphicFrameLocks noChangeAspect="1"/>
          </p:cNvGraphicFramePr>
          <p:nvPr/>
        </p:nvGraphicFramePr>
        <p:xfrm>
          <a:off x="5727700" y="4006850"/>
          <a:ext cx="11430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20" imgW="13106400" imgH="5181600" progId="">
                  <p:embed/>
                </p:oleObj>
              </mc:Choice>
              <mc:Fallback>
                <p:oleObj name="Equation" r:id="rId20" imgW="13106400" imgH="5181600" progId="">
                  <p:embed/>
                  <p:pic>
                    <p:nvPicPr>
                      <p:cNvPr id="0" name="图片 12298"/>
                      <p:cNvPicPr>
                        <a:picLocks noChangeAspect="1"/>
                      </p:cNvPicPr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727700" y="4006850"/>
                        <a:ext cx="1143000" cy="450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13"/>
          <p:cNvGraphicFramePr>
            <a:graphicFrameLocks noChangeAspect="1"/>
          </p:cNvGraphicFramePr>
          <p:nvPr/>
        </p:nvGraphicFramePr>
        <p:xfrm>
          <a:off x="793750" y="4318000"/>
          <a:ext cx="13811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22" imgW="15849600" imgH="6096000" progId="">
                  <p:embed/>
                </p:oleObj>
              </mc:Choice>
              <mc:Fallback>
                <p:oleObj name="Equation" r:id="rId22" imgW="15849600" imgH="6096000" progId="">
                  <p:embed/>
                  <p:pic>
                    <p:nvPicPr>
                      <p:cNvPr id="0" name="图片 12299"/>
                      <p:cNvPicPr>
                        <a:picLocks noChangeAspect="1"/>
                      </p:cNvPicPr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93750" y="4318000"/>
                        <a:ext cx="1381125" cy="5302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6" name="Object 14"/>
          <p:cNvGraphicFramePr>
            <a:graphicFrameLocks noChangeAspect="1"/>
          </p:cNvGraphicFramePr>
          <p:nvPr/>
        </p:nvGraphicFramePr>
        <p:xfrm>
          <a:off x="1504950" y="5162550"/>
          <a:ext cx="98266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24" imgW="11277600" imgH="4876800" progId="">
                  <p:embed/>
                </p:oleObj>
              </mc:Choice>
              <mc:Fallback>
                <p:oleObj name="Equation" r:id="rId24" imgW="11277600" imgH="4876800" progId="">
                  <p:embed/>
                  <p:pic>
                    <p:nvPicPr>
                      <p:cNvPr id="0" name="图片 12300"/>
                      <p:cNvPicPr>
                        <a:picLocks noChangeAspect="1"/>
                      </p:cNvPicPr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04950" y="5162550"/>
                        <a:ext cx="982663" cy="4238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7" name="Object 15"/>
          <p:cNvGraphicFramePr>
            <a:graphicFrameLocks noChangeAspect="1"/>
          </p:cNvGraphicFramePr>
          <p:nvPr/>
        </p:nvGraphicFramePr>
        <p:xfrm>
          <a:off x="6661150" y="5207000"/>
          <a:ext cx="12731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26" imgW="14630400" imgH="5181600" progId="">
                  <p:embed/>
                </p:oleObj>
              </mc:Choice>
              <mc:Fallback>
                <p:oleObj name="Equation" r:id="rId26" imgW="14630400" imgH="5181600" progId="">
                  <p:embed/>
                  <p:pic>
                    <p:nvPicPr>
                      <p:cNvPr id="0" name="图片 12301"/>
                      <p:cNvPicPr>
                        <a:picLocks noChangeAspect="1"/>
                      </p:cNvPicPr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661150" y="5207000"/>
                        <a:ext cx="1273175" cy="450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8" name="Object 16"/>
          <p:cNvGraphicFramePr>
            <a:graphicFrameLocks noChangeAspect="1"/>
          </p:cNvGraphicFramePr>
          <p:nvPr/>
        </p:nvGraphicFramePr>
        <p:xfrm>
          <a:off x="5994400" y="3162300"/>
          <a:ext cx="6635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28" imgW="7620000" imgH="5181600" progId="">
                  <p:embed/>
                </p:oleObj>
              </mc:Choice>
              <mc:Fallback>
                <p:oleObj name="Equation" r:id="rId28" imgW="7620000" imgH="5181600" progId="">
                  <p:embed/>
                  <p:pic>
                    <p:nvPicPr>
                      <p:cNvPr id="0" name="图片 12302"/>
                      <p:cNvPicPr>
                        <a:picLocks noChangeAspect="1"/>
                      </p:cNvPicPr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994400" y="3162300"/>
                        <a:ext cx="663575" cy="450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9" name="Object 17"/>
          <p:cNvGraphicFramePr>
            <a:graphicFrameLocks noChangeAspect="1"/>
          </p:cNvGraphicFramePr>
          <p:nvPr/>
        </p:nvGraphicFramePr>
        <p:xfrm>
          <a:off x="5194300" y="3162300"/>
          <a:ext cx="5048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30" imgW="5791200" imgH="5181600" progId="">
                  <p:embed/>
                </p:oleObj>
              </mc:Choice>
              <mc:Fallback>
                <p:oleObj name="Equation" r:id="rId30" imgW="5791200" imgH="5181600" progId="">
                  <p:embed/>
                  <p:pic>
                    <p:nvPicPr>
                      <p:cNvPr id="0" name="图片 12303"/>
                      <p:cNvPicPr>
                        <a:picLocks noChangeAspect="1"/>
                      </p:cNvPicPr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194300" y="3162300"/>
                        <a:ext cx="504825" cy="450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1650" y="584200"/>
            <a:ext cx="5289549" cy="533400"/>
          </a:xfrm>
        </p:spPr>
        <p:txBody>
          <a:bodyPr/>
          <a:lstStyle/>
          <a:p>
            <a:pPr>
              <a:buNone/>
            </a:pPr>
            <a:r>
              <a:rPr lang="en-US" altLang="zh-CN" sz="2600" dirty="0" smtClean="0"/>
              <a:t> </a:t>
            </a:r>
            <a:r>
              <a:rPr lang="en-US" altLang="zh-CN" sz="2600" b="1" dirty="0" smtClean="0"/>
              <a:t>12</a:t>
            </a:r>
            <a:r>
              <a:rPr lang="zh-CN" altLang="en-US" sz="2600" b="1" dirty="0" smtClean="0"/>
              <a:t>位</a:t>
            </a:r>
            <a:r>
              <a:rPr lang="en-US" altLang="zh-CN" sz="2600" b="1" dirty="0" smtClean="0"/>
              <a:t>DAC</a:t>
            </a:r>
            <a:r>
              <a:rPr lang="zh-CN" altLang="en-US" sz="2600" b="1" dirty="0" smtClean="0"/>
              <a:t>与</a:t>
            </a:r>
            <a:r>
              <a:rPr lang="en-US" altLang="zh-CN" sz="2600" b="1" dirty="0" smtClean="0"/>
              <a:t>8</a:t>
            </a:r>
            <a:r>
              <a:rPr lang="zh-CN" altLang="en-US" sz="2600" b="1" dirty="0" smtClean="0"/>
              <a:t>位</a:t>
            </a:r>
            <a:r>
              <a:rPr lang="en-US" altLang="zh-CN" sz="2600" b="1" dirty="0" smtClean="0"/>
              <a:t>CPU</a:t>
            </a:r>
            <a:r>
              <a:rPr lang="zh-CN" altLang="en-US" sz="2600" b="1" dirty="0" smtClean="0"/>
              <a:t>的连接方案</a:t>
            </a:r>
            <a:endParaRPr lang="zh-CN" altLang="en-US" sz="2600" b="1" dirty="0"/>
          </a:p>
        </p:txBody>
      </p:sp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96625" y="1178750"/>
            <a:ext cx="6612804" cy="5310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10.</a:t>
            </a:r>
            <a:r>
              <a:rPr lang="en-US" altLang="zh-CN" sz="3600" dirty="0" smtClean="0">
                <a:solidFill>
                  <a:srgbClr val="00FF00"/>
                </a:solidFill>
                <a:latin typeface="+mn-lt"/>
                <a:ea typeface="+mn-ea"/>
              </a:rPr>
              <a:t>2</a:t>
            </a:r>
            <a:r>
              <a:rPr 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.1  D/A</a:t>
            </a:r>
            <a:r>
              <a:rPr lang="zh-CN" alt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转换器原理</a:t>
            </a:r>
            <a:endParaRPr lang="zh-CN" altLang="en-US" sz="3600" dirty="0">
              <a:latin typeface="+mn-lt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0" y="1206500"/>
            <a:ext cx="7875587" cy="5175250"/>
          </a:xfrm>
        </p:spPr>
        <p:txBody>
          <a:bodyPr/>
          <a:lstStyle/>
          <a:p>
            <a:pPr algn="just"/>
            <a:r>
              <a:rPr lang="en-US" sz="2800" b="1" dirty="0" smtClean="0"/>
              <a:t>D/A</a:t>
            </a:r>
            <a:r>
              <a:rPr lang="zh-CN" altLang="en-US" sz="2800" b="1" dirty="0" smtClean="0"/>
              <a:t>转换器</a:t>
            </a:r>
            <a:r>
              <a:rPr lang="en-US" altLang="zh-CN" sz="2800" b="1" dirty="0" smtClean="0"/>
              <a:t>(DAC)</a:t>
            </a:r>
            <a:r>
              <a:rPr lang="zh-CN" altLang="en-US" sz="2800" b="1" dirty="0" smtClean="0"/>
              <a:t>是把输入数字量转换为与输入量成比例的模拟信号的器件。</a:t>
            </a:r>
            <a:endParaRPr lang="en-US" altLang="zh-CN" sz="2800" b="1" dirty="0" smtClean="0"/>
          </a:p>
          <a:p>
            <a:pPr algn="just"/>
            <a:r>
              <a:rPr lang="zh-CN" altLang="en-US" sz="2800" b="1" dirty="0" smtClean="0"/>
              <a:t>多数</a:t>
            </a:r>
            <a:r>
              <a:rPr lang="en-US" sz="2800" b="1" dirty="0" smtClean="0"/>
              <a:t>D/A</a:t>
            </a:r>
            <a:r>
              <a:rPr lang="zh-CN" altLang="en-US" sz="2800" b="1" dirty="0" smtClean="0"/>
              <a:t>转换器把数字量（如二进制编码）变成模拟电流，如要转换成模拟电压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还要使用电流</a:t>
            </a:r>
            <a:r>
              <a:rPr lang="en-US" sz="2800" b="1" dirty="0" smtClean="0"/>
              <a:t>/</a:t>
            </a:r>
            <a:r>
              <a:rPr lang="zh-CN" altLang="en-US" sz="2800" b="1" dirty="0" smtClean="0"/>
              <a:t>电压转换器（</a:t>
            </a:r>
            <a:r>
              <a:rPr lang="en-US" sz="2800" b="1" dirty="0" smtClean="0"/>
              <a:t>I/V</a:t>
            </a:r>
            <a:r>
              <a:rPr lang="zh-CN" altLang="en-US" sz="2800" b="1" dirty="0" smtClean="0"/>
              <a:t>）。</a:t>
            </a:r>
            <a:endParaRPr lang="en-US" altLang="zh-CN" sz="2800" b="1" dirty="0" smtClean="0"/>
          </a:p>
          <a:p>
            <a:pPr algn="just"/>
            <a:r>
              <a:rPr lang="zh-CN" altLang="en-US" sz="2800" b="1" dirty="0" smtClean="0"/>
              <a:t>少数</a:t>
            </a:r>
            <a:r>
              <a:rPr lang="en-US" sz="2800" b="1" dirty="0" smtClean="0"/>
              <a:t>DAC</a:t>
            </a:r>
            <a:r>
              <a:rPr lang="zh-CN" altLang="en-US" sz="2800" b="1" dirty="0" smtClean="0"/>
              <a:t>内部有</a:t>
            </a:r>
            <a:r>
              <a:rPr lang="en-US" sz="2800" b="1" dirty="0" smtClean="0"/>
              <a:t>I/V</a:t>
            </a:r>
            <a:r>
              <a:rPr lang="zh-CN" altLang="en-US" sz="2800" b="1" dirty="0" smtClean="0"/>
              <a:t>变换电路，可直接输出模拟电压值。</a:t>
            </a:r>
            <a:r>
              <a:rPr lang="en-US" sz="2800" b="1" dirty="0" smtClean="0"/>
              <a:t>I/V</a:t>
            </a:r>
            <a:r>
              <a:rPr lang="zh-CN" altLang="en-US" sz="2800" b="1" dirty="0" smtClean="0"/>
              <a:t>转换电路由运算放大器构成。</a:t>
            </a:r>
            <a:endParaRPr lang="zh-CN" altLang="en-US" sz="2800" b="1" dirty="0" smtClean="0"/>
          </a:p>
          <a:p>
            <a:pPr algn="just"/>
            <a:r>
              <a:rPr lang="en-US" sz="2800" b="1" dirty="0" smtClean="0"/>
              <a:t>D/A</a:t>
            </a:r>
            <a:r>
              <a:rPr lang="zh-CN" altLang="en-US" sz="2800" b="1" dirty="0" smtClean="0"/>
              <a:t>转换器原理较简单，大部分</a:t>
            </a:r>
            <a:r>
              <a:rPr lang="en-US" sz="2800" b="1" dirty="0" smtClean="0"/>
              <a:t>ADC</a:t>
            </a:r>
            <a:r>
              <a:rPr lang="zh-CN" altLang="en-US" sz="2800" b="1" dirty="0" smtClean="0"/>
              <a:t>内部含有</a:t>
            </a:r>
            <a:r>
              <a:rPr lang="en-US" sz="2800" b="1" dirty="0" smtClean="0"/>
              <a:t>D/A</a:t>
            </a:r>
            <a:r>
              <a:rPr lang="zh-CN" altLang="en-US" sz="2800" b="1" dirty="0" smtClean="0"/>
              <a:t>转换电路，因此先学习</a:t>
            </a:r>
            <a:r>
              <a:rPr lang="en-US" altLang="zh-CN" sz="2800" b="1" dirty="0" smtClean="0"/>
              <a:t>D/A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295400"/>
            <a:ext cx="8372475" cy="5175250"/>
          </a:xfrm>
        </p:spPr>
        <p:txBody>
          <a:bodyPr/>
          <a:lstStyle/>
          <a:p>
            <a:pPr marL="354330" indent="-35433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控制</a:t>
            </a:r>
            <a:r>
              <a:rPr lang="en-US" b="1" dirty="0" smtClean="0"/>
              <a:t>DAC1210</a:t>
            </a:r>
            <a:r>
              <a:rPr lang="zh-CN" altLang="en-US" b="1" dirty="0" smtClean="0"/>
              <a:t>转换要用到</a:t>
            </a:r>
            <a:r>
              <a:rPr lang="en-US" b="1" dirty="0" smtClean="0"/>
              <a:t>3</a:t>
            </a:r>
            <a:r>
              <a:rPr lang="zh-CN" altLang="en-US" b="1" dirty="0" smtClean="0"/>
              <a:t>个</a:t>
            </a:r>
            <a:r>
              <a:rPr lang="en-US" b="1" dirty="0" smtClean="0"/>
              <a:t>I/O</a:t>
            </a:r>
            <a:r>
              <a:rPr lang="zh-CN" altLang="en-US" b="1" dirty="0" smtClean="0"/>
              <a:t>端口，并用地址总线</a:t>
            </a:r>
            <a:r>
              <a:rPr lang="en-US" altLang="zh-CN" b="1" dirty="0" smtClean="0"/>
              <a:t>A</a:t>
            </a:r>
            <a:r>
              <a:rPr lang="en-US" altLang="zh-CN" b="1" baseline="-25000" dirty="0" smtClean="0"/>
              <a:t>0</a:t>
            </a:r>
            <a:r>
              <a:rPr lang="zh-CN" altLang="en-US" b="1" dirty="0" smtClean="0"/>
              <a:t>来区分奇偶地址，分别寻址</a:t>
            </a:r>
            <a:r>
              <a:rPr lang="en-US" altLang="zh-CN" b="1" dirty="0" smtClean="0"/>
              <a:t>4/8</a:t>
            </a:r>
            <a:r>
              <a:rPr lang="zh-CN" altLang="en-US" b="1" dirty="0" smtClean="0"/>
              <a:t>位输入寄存器。</a:t>
            </a:r>
            <a:endParaRPr lang="en-US" altLang="zh-CN" b="1" dirty="0" smtClean="0"/>
          </a:p>
          <a:p>
            <a:pPr marL="354330" indent="-35433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b="1" dirty="0" smtClean="0"/>
              <a:t>A</a:t>
            </a:r>
            <a:r>
              <a:rPr lang="en-US" b="1" baseline="-25000" dirty="0" smtClean="0"/>
              <a:t>0</a:t>
            </a:r>
            <a:r>
              <a:rPr lang="zh-CN" altLang="en-US" b="1" dirty="0" smtClean="0"/>
              <a:t>反相后连到             端，</a:t>
            </a:r>
            <a:r>
              <a:rPr lang="en-US" b="1" dirty="0" smtClean="0"/>
              <a:t>A</a:t>
            </a:r>
            <a:r>
              <a:rPr lang="en-US" b="1" baseline="-25000" dirty="0" smtClean="0"/>
              <a:t>9</a:t>
            </a:r>
            <a:r>
              <a:rPr lang="en-US" b="1" dirty="0" smtClean="0"/>
              <a:t>~A</a:t>
            </a:r>
            <a:r>
              <a:rPr lang="en-US" b="1" baseline="-25000" dirty="0" smtClean="0"/>
              <a:t>1</a:t>
            </a:r>
            <a:r>
              <a:rPr lang="zh-CN" altLang="en-US" b="1" dirty="0" smtClean="0"/>
              <a:t>译码形成端口地址，其中接     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的口地址为</a:t>
            </a:r>
            <a:r>
              <a:rPr lang="en-US" b="1" dirty="0" smtClean="0"/>
              <a:t>220H~221H</a:t>
            </a:r>
            <a:r>
              <a:rPr lang="zh-CN" altLang="en-US" b="1" dirty="0" smtClean="0"/>
              <a:t>，偶地址（</a:t>
            </a:r>
            <a:r>
              <a:rPr lang="en-US" b="1" dirty="0" smtClean="0"/>
              <a:t>220H</a:t>
            </a:r>
            <a:r>
              <a:rPr lang="zh-CN" altLang="en-US" b="1" dirty="0" smtClean="0"/>
              <a:t>）选通</a:t>
            </a:r>
            <a:r>
              <a:rPr lang="en-US" b="1" dirty="0" smtClean="0"/>
              <a:t>8</a:t>
            </a:r>
            <a:r>
              <a:rPr lang="zh-CN" altLang="en-US" b="1" dirty="0" smtClean="0"/>
              <a:t>位输入寄存器，奇地址（</a:t>
            </a:r>
            <a:r>
              <a:rPr lang="en-US" b="1" dirty="0" smtClean="0"/>
              <a:t>221H</a:t>
            </a:r>
            <a:r>
              <a:rPr lang="zh-CN" altLang="en-US" b="1" dirty="0" smtClean="0"/>
              <a:t>）选通</a:t>
            </a:r>
            <a:r>
              <a:rPr lang="en-US" b="1" dirty="0" smtClean="0"/>
              <a:t>4</a:t>
            </a:r>
            <a:r>
              <a:rPr lang="zh-CN" altLang="en-US" b="1" dirty="0" smtClean="0"/>
              <a:t>位输入寄存器。 </a:t>
            </a:r>
            <a:r>
              <a:rPr lang="en-US" b="1" dirty="0" smtClean="0"/>
              <a:t>          </a:t>
            </a:r>
            <a:endParaRPr lang="en-US" b="1" dirty="0" smtClean="0"/>
          </a:p>
          <a:p>
            <a:pPr marL="354330" indent="-35433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1" dirty="0" smtClean="0"/>
              <a:t>     </a:t>
            </a:r>
            <a:r>
              <a:rPr lang="zh-CN" altLang="en-US" b="1" dirty="0" smtClean="0"/>
              <a:t>的口地址为</a:t>
            </a:r>
            <a:r>
              <a:rPr lang="en-US" b="1" dirty="0" smtClean="0"/>
              <a:t>222H~223H</a:t>
            </a:r>
            <a:r>
              <a:rPr lang="zh-CN" altLang="en-US" b="1" dirty="0" smtClean="0"/>
              <a:t>，两个地址都可启动</a:t>
            </a:r>
            <a:r>
              <a:rPr lang="en-US" b="1" dirty="0" smtClean="0"/>
              <a:t>D/A</a:t>
            </a:r>
            <a:r>
              <a:rPr lang="zh-CN" altLang="en-US" b="1" dirty="0" smtClean="0"/>
              <a:t>转换。</a:t>
            </a:r>
            <a:endParaRPr lang="en-US" altLang="zh-CN" b="1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93800" y="2717800"/>
          <a:ext cx="533400" cy="477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Equation" r:id="rId1" imgW="5791200" imgH="5181600" progId="">
                  <p:embed/>
                </p:oleObj>
              </mc:Choice>
              <mc:Fallback>
                <p:oleObj name="Equation" r:id="rId1" imgW="5791200" imgH="5181600" progId="">
                  <p:embed/>
                  <p:pic>
                    <p:nvPicPr>
                      <p:cNvPr id="0" name="图片 1331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93800" y="2717800"/>
                        <a:ext cx="533400" cy="47725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2794000" y="2273300"/>
          <a:ext cx="95408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10363200" imgH="6096000" progId="">
                  <p:embed/>
                </p:oleObj>
              </mc:Choice>
              <mc:Fallback>
                <p:oleObj name="Equation" r:id="rId3" imgW="10363200" imgH="6096000" progId="">
                  <p:embed/>
                  <p:pic>
                    <p:nvPicPr>
                      <p:cNvPr id="0" name="图片 1331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94000" y="2273300"/>
                        <a:ext cx="954088" cy="5619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7683500" y="3117850"/>
          <a:ext cx="103822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11277600" imgH="4876800" progId="">
                  <p:embed/>
                </p:oleObj>
              </mc:Choice>
              <mc:Fallback>
                <p:oleObj name="Equation" r:id="rId5" imgW="11277600" imgH="4876800" progId="">
                  <p:embed/>
                  <p:pic>
                    <p:nvPicPr>
                      <p:cNvPr id="0" name="图片 1331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83500" y="3117850"/>
                        <a:ext cx="1038225" cy="4492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68300"/>
            <a:ext cx="8229600" cy="838200"/>
          </a:xfrm>
        </p:spPr>
        <p:txBody>
          <a:bodyPr/>
          <a:lstStyle/>
          <a:p>
            <a:pPr algn="l"/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若待转换的数字量存在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BX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寄存器的低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12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位，则完成一次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D/A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转换的程序如下：</a:t>
            </a:r>
            <a:endParaRPr lang="zh-CN" altLang="en-US" sz="2400" dirty="0">
              <a:solidFill>
                <a:srgbClr val="FFFF00"/>
              </a:solidFill>
              <a:latin typeface="+mn-lt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ea typeface="+mn-ea"/>
              </a:rPr>
              <a:t>START</a:t>
            </a:r>
            <a:r>
              <a:rPr lang="zh-CN" altLang="en-US" b="1" dirty="0" smtClean="0">
                <a:ea typeface="+mn-ea"/>
              </a:rPr>
              <a:t>：</a:t>
            </a:r>
            <a:r>
              <a:rPr lang="en-US" b="1" dirty="0" smtClean="0">
                <a:ea typeface="+mn-ea"/>
              </a:rPr>
              <a:t>	</a:t>
            </a:r>
            <a:endParaRPr lang="en-US" b="1" dirty="0" smtClean="0">
              <a:ea typeface="+mn-ea"/>
            </a:endParaRPr>
          </a:p>
          <a:p>
            <a:pPr indent="-3175">
              <a:buNone/>
            </a:pPr>
            <a:r>
              <a:rPr lang="en-US" b="1" dirty="0" smtClean="0">
                <a:ea typeface="+mn-ea"/>
              </a:rPr>
              <a:t>MOV	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220H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；指向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220H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端口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indent="-3175">
              <a:buNone/>
            </a:pPr>
            <a:r>
              <a:rPr lang="en-US" b="1" dirty="0" smtClean="0">
                <a:ea typeface="+mn-ea"/>
              </a:rPr>
              <a:t>MOV	CL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4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；移位次数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indent="-3175">
              <a:buNone/>
            </a:pPr>
            <a:r>
              <a:rPr lang="en-US" b="1" dirty="0" smtClean="0">
                <a:ea typeface="+mn-ea"/>
              </a:rPr>
              <a:t>SHL	BX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CL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BX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中数左移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4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次后向左对齐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indent="-3175">
              <a:buNone/>
            </a:pPr>
            <a:r>
              <a:rPr lang="en-US" b="1" dirty="0" smtClean="0">
                <a:ea typeface="+mn-ea"/>
              </a:rPr>
              <a:t>MOV	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BH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；取高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8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位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indent="-3175">
              <a:buNone/>
            </a:pPr>
            <a:r>
              <a:rPr lang="en-US" b="1" dirty="0" smtClean="0">
                <a:ea typeface="+mn-ea"/>
              </a:rPr>
              <a:t>OUT	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；写入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8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位输入寄存器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indent="-3175">
              <a:buNone/>
            </a:pPr>
            <a:r>
              <a:rPr lang="en-US" b="1" dirty="0" smtClean="0">
                <a:ea typeface="+mn-ea"/>
              </a:rPr>
              <a:t>INC	 DX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；口地址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=221H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indent="-3175">
              <a:buNone/>
            </a:pPr>
            <a:r>
              <a:rPr lang="en-US" b="1" dirty="0" smtClean="0">
                <a:ea typeface="+mn-ea"/>
              </a:rPr>
              <a:t>MOV	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BL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；取低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4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位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indent="-3175">
              <a:buNone/>
            </a:pPr>
            <a:r>
              <a:rPr lang="en-US" b="1" dirty="0" smtClean="0">
                <a:ea typeface="+mn-ea"/>
              </a:rPr>
              <a:t>OUT	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；写入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4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位输入寄存器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indent="-3175">
              <a:buNone/>
            </a:pPr>
            <a:r>
              <a:rPr lang="en-US" b="1" dirty="0" smtClean="0">
                <a:ea typeface="+mn-ea"/>
              </a:rPr>
              <a:t>INC	DX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；口地址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=222H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indent="-3175">
              <a:buNone/>
            </a:pPr>
            <a:r>
              <a:rPr lang="en-US" b="1" dirty="0" smtClean="0">
                <a:ea typeface="+mn-ea"/>
              </a:rPr>
              <a:t>OUT	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；启动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D/A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转换，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AL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中为任意值</a:t>
            </a:r>
            <a:endParaRPr lang="zh-CN" altLang="en-US" b="1" dirty="0">
              <a:solidFill>
                <a:schemeClr val="tx1"/>
              </a:solidFill>
              <a:ea typeface="+mn-ea"/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</a:rPr>
              <a:t>权电阻网络</a:t>
            </a:r>
            <a:r>
              <a:rPr lang="en-US" dirty="0" smtClean="0">
                <a:latin typeface="+mn-lt"/>
              </a:rPr>
              <a:t>D/A</a:t>
            </a:r>
            <a:r>
              <a:rPr lang="zh-CN" altLang="en-US" dirty="0" smtClean="0">
                <a:latin typeface="+mn-lt"/>
              </a:rPr>
              <a:t>转换器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073150"/>
            <a:ext cx="8461375" cy="2133600"/>
          </a:xfrm>
        </p:spPr>
        <p:txBody>
          <a:bodyPr/>
          <a:lstStyle/>
          <a:p>
            <a:pPr marL="273050" indent="-273050"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600" b="1" dirty="0" smtClean="0"/>
              <a:t>是</a:t>
            </a:r>
            <a:r>
              <a:rPr lang="en-US" sz="2600" b="1" dirty="0" smtClean="0"/>
              <a:t>4</a:t>
            </a:r>
            <a:r>
              <a:rPr lang="zh-CN" altLang="en-US" sz="2600" b="1" dirty="0" smtClean="0"/>
              <a:t>路输入加法器电路，</a:t>
            </a:r>
            <a:r>
              <a:rPr lang="en-US" sz="2600" b="1" dirty="0" smtClean="0"/>
              <a:t>d</a:t>
            </a:r>
            <a:r>
              <a:rPr lang="en-US" sz="2600" b="1" baseline="-25000" dirty="0" smtClean="0"/>
              <a:t>1</a:t>
            </a:r>
            <a:r>
              <a:rPr lang="en-US" sz="2600" b="1" dirty="0" smtClean="0"/>
              <a:t>~d</a:t>
            </a:r>
            <a:r>
              <a:rPr lang="en-US" sz="2600" b="1" baseline="-25000" dirty="0" smtClean="0"/>
              <a:t>4</a:t>
            </a:r>
            <a:r>
              <a:rPr lang="zh-CN" altLang="en-US" sz="2600" b="1" baseline="-25000" dirty="0" smtClean="0"/>
              <a:t>：</a:t>
            </a:r>
            <a:r>
              <a:rPr lang="en-US" sz="2600" b="1" dirty="0" smtClean="0"/>
              <a:t>4</a:t>
            </a:r>
            <a:r>
              <a:rPr lang="zh-CN" altLang="en-US" sz="2600" b="1" dirty="0" smtClean="0"/>
              <a:t>位输入数字量，</a:t>
            </a:r>
            <a:r>
              <a:rPr lang="en-US" sz="2600" b="1" dirty="0" smtClean="0"/>
              <a:t>R/2R/ 4R/8R</a:t>
            </a:r>
            <a:r>
              <a:rPr lang="zh-CN" altLang="en-US" sz="2600" b="1" dirty="0" smtClean="0"/>
              <a:t>：加权电阻，</a:t>
            </a:r>
            <a:r>
              <a:rPr lang="en-US" sz="2600" b="1" dirty="0" smtClean="0"/>
              <a:t>S</a:t>
            </a:r>
            <a:r>
              <a:rPr lang="en-US" sz="2600" b="1" baseline="-25000" dirty="0" smtClean="0"/>
              <a:t>1</a:t>
            </a:r>
            <a:r>
              <a:rPr lang="en-US" sz="2600" b="1" dirty="0" smtClean="0"/>
              <a:t>~S</a:t>
            </a:r>
            <a:r>
              <a:rPr lang="en-US" sz="2600" b="1" baseline="-25000" dirty="0" smtClean="0"/>
              <a:t>4</a:t>
            </a:r>
            <a:r>
              <a:rPr lang="zh-CN" altLang="en-US" sz="2600" b="1" baseline="-25000" dirty="0" smtClean="0"/>
              <a:t>：</a:t>
            </a:r>
            <a:r>
              <a:rPr lang="zh-CN" altLang="en-US" sz="2600" b="1" dirty="0" smtClean="0"/>
              <a:t>电子模拟开关。</a:t>
            </a:r>
            <a:endParaRPr lang="en-US" altLang="zh-CN" sz="2600" b="1" dirty="0" smtClean="0"/>
          </a:p>
          <a:p>
            <a:pPr marL="273050" indent="-273050"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600" b="1" dirty="0" smtClean="0"/>
              <a:t>当</a:t>
            </a:r>
            <a:r>
              <a:rPr lang="en-US" sz="2600" b="1" dirty="0" smtClean="0"/>
              <a:t>d</a:t>
            </a:r>
            <a:r>
              <a:rPr lang="en-US" sz="2600" b="1" baseline="-25000" dirty="0" smtClean="0"/>
              <a:t>i</a:t>
            </a:r>
            <a:r>
              <a:rPr lang="en-US" sz="2600" b="1" dirty="0" smtClean="0"/>
              <a:t>=1</a:t>
            </a:r>
            <a:r>
              <a:rPr lang="zh-CN" altLang="en-US" sz="2600" b="1" dirty="0" smtClean="0"/>
              <a:t>时，</a:t>
            </a:r>
            <a:r>
              <a:rPr lang="en-US" altLang="zh-CN" sz="2600" b="1" dirty="0" smtClean="0"/>
              <a:t>S</a:t>
            </a:r>
            <a:r>
              <a:rPr lang="en-US" altLang="zh-CN" sz="2600" b="1" baseline="-25000" dirty="0" smtClean="0"/>
              <a:t>i</a:t>
            </a:r>
            <a:r>
              <a:rPr lang="zh-CN" altLang="en-US" sz="2600" b="1" dirty="0" smtClean="0"/>
              <a:t>闭合，接通相应权电阻；</a:t>
            </a:r>
            <a:r>
              <a:rPr lang="en-US" sz="2600" b="1" dirty="0" smtClean="0"/>
              <a:t>d</a:t>
            </a:r>
            <a:r>
              <a:rPr lang="en-US" sz="2600" b="1" baseline="-25000" dirty="0" smtClean="0"/>
              <a:t>i</a:t>
            </a:r>
            <a:r>
              <a:rPr lang="en-US" sz="2600" b="1" dirty="0" smtClean="0"/>
              <a:t>=0</a:t>
            </a:r>
            <a:r>
              <a:rPr lang="zh-CN" altLang="en-US" sz="2600" b="1" dirty="0" smtClean="0"/>
              <a:t>，</a:t>
            </a:r>
            <a:r>
              <a:rPr lang="en-US" altLang="zh-CN" sz="2600" b="1" dirty="0" smtClean="0"/>
              <a:t>S</a:t>
            </a:r>
            <a:r>
              <a:rPr lang="en-US" altLang="zh-CN" sz="2600" b="1" baseline="-25000" dirty="0" smtClean="0"/>
              <a:t>i</a:t>
            </a:r>
            <a:r>
              <a:rPr lang="zh-CN" altLang="en-US" sz="2600" b="1" dirty="0" smtClean="0"/>
              <a:t>断开。</a:t>
            </a:r>
            <a:endParaRPr lang="en-US" altLang="zh-CN" sz="2600" b="1" dirty="0" smtClean="0"/>
          </a:p>
          <a:p>
            <a:pPr marL="273050" indent="-273050"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600" b="1" dirty="0" smtClean="0"/>
              <a:t>运放同相输入端</a:t>
            </a:r>
            <a:r>
              <a:rPr lang="en-US" sz="2600" b="1" dirty="0" smtClean="0"/>
              <a:t>+</a:t>
            </a:r>
            <a:r>
              <a:rPr lang="zh-CN" altLang="en-US" sz="2600" b="1" dirty="0" smtClean="0"/>
              <a:t>接地，输入阻抗非常高，流入反相端</a:t>
            </a:r>
            <a:r>
              <a:rPr lang="en-US" altLang="zh-CN" sz="2600" b="1" dirty="0" smtClean="0">
                <a:sym typeface="Symbol" panose="05050102010706020507"/>
              </a:rPr>
              <a:t></a:t>
            </a:r>
            <a:r>
              <a:rPr lang="zh-CN" altLang="en-US" sz="2600" b="1" dirty="0" smtClean="0"/>
              <a:t>的电流及</a:t>
            </a:r>
            <a:r>
              <a:rPr lang="en-US" altLang="zh-CN" sz="2600" b="1" dirty="0" smtClean="0"/>
              <a:t>+</a:t>
            </a:r>
            <a:r>
              <a:rPr lang="zh-CN" altLang="en-US" sz="2600" b="1" dirty="0" smtClean="0"/>
              <a:t>、</a:t>
            </a:r>
            <a:r>
              <a:rPr lang="en-US" altLang="zh-CN" sz="2600" b="1" dirty="0" smtClean="0">
                <a:sym typeface="Symbol" panose="05050102010706020507"/>
              </a:rPr>
              <a:t></a:t>
            </a:r>
            <a:r>
              <a:rPr lang="zh-CN" altLang="en-US" sz="2600" b="1" dirty="0" smtClean="0"/>
              <a:t>间电流</a:t>
            </a:r>
            <a:r>
              <a:rPr lang="zh-CN" altLang="en-US" sz="2600" b="1" dirty="0" smtClean="0">
                <a:sym typeface="Symbol" panose="05050102010706020507"/>
              </a:rPr>
              <a:t></a:t>
            </a:r>
            <a:r>
              <a:rPr lang="en-US" sz="2600" b="1" dirty="0" smtClean="0"/>
              <a:t>0</a:t>
            </a:r>
            <a:r>
              <a:rPr lang="zh-CN" altLang="en-US" sz="2600" b="1" dirty="0" smtClean="0"/>
              <a:t>，</a:t>
            </a:r>
            <a:r>
              <a:rPr lang="en-US" altLang="zh-CN" sz="2600" b="1" dirty="0" smtClean="0"/>
              <a:t>V</a:t>
            </a:r>
            <a:r>
              <a:rPr lang="en-US" altLang="zh-CN" sz="2600" b="1" baseline="-25000" dirty="0" smtClean="0">
                <a:sym typeface="Symbol" panose="05050102010706020507"/>
              </a:rPr>
              <a:t></a:t>
            </a:r>
            <a:r>
              <a:rPr lang="en-US" altLang="zh-CN" sz="2600" b="1" dirty="0" smtClean="0"/>
              <a:t>=V</a:t>
            </a:r>
            <a:r>
              <a:rPr lang="en-US" altLang="zh-CN" sz="2600" b="1" baseline="-25000" dirty="0" smtClean="0"/>
              <a:t>+</a:t>
            </a:r>
            <a:r>
              <a:rPr lang="en-US" altLang="zh-CN" sz="2600" b="1" dirty="0" smtClean="0"/>
              <a:t>=</a:t>
            </a:r>
            <a:r>
              <a:rPr lang="en-US" sz="2600" b="1" dirty="0" smtClean="0"/>
              <a:t>0</a:t>
            </a:r>
            <a:r>
              <a:rPr lang="zh-CN" altLang="en-US" sz="2600" b="1" dirty="0" smtClean="0"/>
              <a:t>，</a:t>
            </a:r>
            <a:r>
              <a:rPr lang="en-US" sz="2600" b="1" dirty="0" smtClean="0"/>
              <a:t>∑</a:t>
            </a:r>
            <a:r>
              <a:rPr lang="zh-CN" altLang="en-US" sz="2600" b="1" dirty="0" smtClean="0"/>
              <a:t>为虚地点。</a:t>
            </a:r>
            <a:endParaRPr lang="zh-CN" altLang="en-US" sz="2600" b="1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1621" y="3248980"/>
            <a:ext cx="6480720" cy="3337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584200"/>
            <a:ext cx="8372475" cy="5867400"/>
          </a:xfrm>
        </p:spPr>
        <p:txBody>
          <a:bodyPr/>
          <a:lstStyle/>
          <a:p>
            <a:pPr marL="352425" indent="-352425" algn="just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参考电压</a:t>
            </a:r>
            <a:r>
              <a:rPr lang="en-US" b="1" dirty="0" smtClean="0"/>
              <a:t>V</a:t>
            </a:r>
            <a:r>
              <a:rPr lang="en-US" b="1" baseline="-25000" dirty="0" smtClean="0"/>
              <a:t>R</a:t>
            </a:r>
            <a:r>
              <a:rPr lang="zh-CN" altLang="en-US" b="1" dirty="0" smtClean="0"/>
              <a:t>为权电阻支路提供权电流，各支路中电流的大小与权电阻成反比。</a:t>
            </a:r>
            <a:endParaRPr lang="en-US" altLang="zh-CN" b="1" dirty="0" smtClean="0"/>
          </a:p>
          <a:p>
            <a:pPr marL="352425" indent="-352425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流入相加点</a:t>
            </a:r>
            <a:r>
              <a:rPr lang="en-US" b="1" dirty="0" smtClean="0"/>
              <a:t>∑</a:t>
            </a:r>
            <a:r>
              <a:rPr lang="zh-CN" altLang="en-US" b="1" dirty="0" smtClean="0"/>
              <a:t>的总电流为：</a:t>
            </a:r>
            <a:endParaRPr lang="zh-CN" altLang="en-US" b="1" dirty="0" smtClean="0"/>
          </a:p>
          <a:p>
            <a:pPr marL="352425" indent="-352425">
              <a:spcBef>
                <a:spcPts val="600"/>
              </a:spcBef>
              <a:buNone/>
            </a:pPr>
            <a:r>
              <a:rPr lang="en-US" b="1" dirty="0" smtClean="0"/>
              <a:t>        I</a:t>
            </a:r>
            <a:r>
              <a:rPr lang="en-US" b="1" baseline="-25000" dirty="0" smtClean="0"/>
              <a:t>O</a:t>
            </a:r>
            <a:r>
              <a:rPr lang="en-US" b="1" dirty="0" smtClean="0"/>
              <a:t>=d</a:t>
            </a:r>
            <a:r>
              <a:rPr lang="en-US" b="1" baseline="-25000" dirty="0" smtClean="0"/>
              <a:t>1</a:t>
            </a:r>
            <a:r>
              <a:rPr lang="en-US" b="1" dirty="0" smtClean="0"/>
              <a:t>I</a:t>
            </a:r>
            <a:r>
              <a:rPr lang="en-US" b="1" baseline="-25000" dirty="0" smtClean="0"/>
              <a:t>1</a:t>
            </a:r>
            <a:r>
              <a:rPr lang="en-US" b="1" dirty="0" smtClean="0"/>
              <a:t>+d</a:t>
            </a:r>
            <a:r>
              <a:rPr lang="en-US" b="1" baseline="-25000" dirty="0" smtClean="0"/>
              <a:t>2</a:t>
            </a:r>
            <a:r>
              <a:rPr lang="en-US" b="1" dirty="0" smtClean="0"/>
              <a:t>I</a:t>
            </a:r>
            <a:r>
              <a:rPr lang="en-US" b="1" baseline="-25000" dirty="0" smtClean="0"/>
              <a:t>2</a:t>
            </a:r>
            <a:r>
              <a:rPr lang="en-US" b="1" dirty="0" smtClean="0"/>
              <a:t>+d</a:t>
            </a:r>
            <a:r>
              <a:rPr lang="en-US" b="1" baseline="-25000" dirty="0" smtClean="0"/>
              <a:t>3</a:t>
            </a:r>
            <a:r>
              <a:rPr lang="en-US" b="1" dirty="0" smtClean="0"/>
              <a:t>I</a:t>
            </a:r>
            <a:r>
              <a:rPr lang="en-US" b="1" baseline="-25000" dirty="0" smtClean="0"/>
              <a:t>3</a:t>
            </a:r>
            <a:r>
              <a:rPr lang="en-US" b="1" dirty="0" smtClean="0"/>
              <a:t>+d</a:t>
            </a:r>
            <a:r>
              <a:rPr lang="en-US" b="1" baseline="-25000" dirty="0" smtClean="0"/>
              <a:t>4</a:t>
            </a:r>
            <a:r>
              <a:rPr lang="en-US" b="1" dirty="0" smtClean="0"/>
              <a:t>I</a:t>
            </a:r>
            <a:r>
              <a:rPr lang="en-US" b="1" baseline="-25000" dirty="0" smtClean="0"/>
              <a:t>4</a:t>
            </a:r>
            <a:r>
              <a:rPr lang="en-US" b="1" dirty="0" smtClean="0"/>
              <a:t>=         </a:t>
            </a:r>
            <a:r>
              <a:rPr lang="en-US" b="1" baseline="-25000" dirty="0" smtClean="0"/>
              <a:t>  </a:t>
            </a:r>
            <a:r>
              <a:rPr lang="en-US" b="1" dirty="0" smtClean="0"/>
              <a:t>+          +        </a:t>
            </a:r>
            <a:r>
              <a:rPr lang="en-US" b="1" baseline="-25000" dirty="0" smtClean="0"/>
              <a:t> </a:t>
            </a:r>
            <a:r>
              <a:rPr lang="en-US" b="1" dirty="0" smtClean="0"/>
              <a:t> +     </a:t>
            </a:r>
            <a:r>
              <a:rPr lang="en-US" b="1" baseline="-25000" dirty="0" smtClean="0"/>
              <a:t> </a:t>
            </a:r>
            <a:endParaRPr lang="en-US" b="1" baseline="-25000" dirty="0" smtClean="0"/>
          </a:p>
          <a:p>
            <a:pPr marL="352425" indent="-352425"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zh-CN" altLang="en-US" b="1" dirty="0" smtClean="0"/>
          </a:p>
          <a:p>
            <a:pPr marL="352425" indent="-352425">
              <a:spcBef>
                <a:spcPts val="0"/>
              </a:spcBef>
              <a:buNone/>
            </a:pPr>
            <a:r>
              <a:rPr lang="en-US" b="1" dirty="0" smtClean="0"/>
              <a:t>           =2</a:t>
            </a:r>
            <a:r>
              <a:rPr lang="en-US" b="1" baseline="-25000" dirty="0" smtClean="0"/>
              <a:t>      </a:t>
            </a:r>
            <a:r>
              <a:rPr lang="zh-CN" altLang="en-US" b="1" dirty="0" smtClean="0"/>
              <a:t>（</a:t>
            </a:r>
            <a:r>
              <a:rPr lang="en-US" b="1" dirty="0" smtClean="0"/>
              <a:t>d</a:t>
            </a:r>
            <a:r>
              <a:rPr lang="en-US" b="1" baseline="-25000" dirty="0" smtClean="0"/>
              <a:t>1</a:t>
            </a:r>
            <a:r>
              <a:rPr lang="en-US" b="1" dirty="0" smtClean="0"/>
              <a:t>2</a:t>
            </a:r>
            <a:r>
              <a:rPr lang="en-US" b="1" baseline="30000" dirty="0" smtClean="0"/>
              <a:t>-1</a:t>
            </a:r>
            <a:r>
              <a:rPr lang="en-US" b="1" dirty="0" smtClean="0"/>
              <a:t>+d</a:t>
            </a:r>
            <a:r>
              <a:rPr lang="en-US" b="1" baseline="-25000" dirty="0" smtClean="0"/>
              <a:t>2</a:t>
            </a:r>
            <a:r>
              <a:rPr lang="en-US" b="1" dirty="0" smtClean="0"/>
              <a:t>2</a:t>
            </a:r>
            <a:r>
              <a:rPr lang="en-US" b="1" baseline="30000" dirty="0" smtClean="0"/>
              <a:t>-2</a:t>
            </a:r>
            <a:r>
              <a:rPr lang="en-US" b="1" dirty="0" smtClean="0"/>
              <a:t>+d</a:t>
            </a:r>
            <a:r>
              <a:rPr lang="en-US" b="1" baseline="-25000" dirty="0" smtClean="0"/>
              <a:t>3</a:t>
            </a:r>
            <a:r>
              <a:rPr lang="en-US" b="1" dirty="0" smtClean="0"/>
              <a:t>2</a:t>
            </a:r>
            <a:r>
              <a:rPr lang="en-US" b="1" baseline="30000" dirty="0" smtClean="0"/>
              <a:t>-3</a:t>
            </a:r>
            <a:r>
              <a:rPr lang="en-US" b="1" dirty="0" smtClean="0"/>
              <a:t>+d</a:t>
            </a:r>
            <a:r>
              <a:rPr lang="en-US" b="1" baseline="-25000" dirty="0" smtClean="0"/>
              <a:t>4</a:t>
            </a:r>
            <a:r>
              <a:rPr lang="en-US" b="1" dirty="0" smtClean="0"/>
              <a:t>2</a:t>
            </a:r>
            <a:r>
              <a:rPr lang="en-US" b="1" baseline="30000" dirty="0" smtClean="0"/>
              <a:t>-4</a:t>
            </a:r>
            <a:r>
              <a:rPr lang="zh-CN" altLang="en-US" b="1" dirty="0" smtClean="0"/>
              <a:t>）</a:t>
            </a:r>
            <a:endParaRPr lang="zh-CN" altLang="en-US" b="1" dirty="0" smtClean="0"/>
          </a:p>
          <a:p>
            <a:pPr marL="352425" indent="-352425" algn="just"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由于流入运放电流为</a:t>
            </a:r>
            <a:r>
              <a:rPr lang="en-US" b="1" dirty="0" smtClean="0"/>
              <a:t>0</a:t>
            </a:r>
            <a:r>
              <a:rPr lang="zh-CN" altLang="en-US" b="1" dirty="0" smtClean="0"/>
              <a:t>，故</a:t>
            </a:r>
            <a:r>
              <a:rPr lang="en-US" b="1" dirty="0" smtClean="0"/>
              <a:t>I</a:t>
            </a:r>
            <a:r>
              <a:rPr lang="en-US" b="1" baseline="-25000" dirty="0" smtClean="0"/>
              <a:t>f</a:t>
            </a:r>
            <a:r>
              <a:rPr lang="en-US" b="1" dirty="0" smtClean="0"/>
              <a:t>=I</a:t>
            </a:r>
            <a:r>
              <a:rPr lang="en-US" b="1" baseline="-25000" dirty="0" smtClean="0"/>
              <a:t>O</a:t>
            </a:r>
            <a:r>
              <a:rPr lang="zh-CN" altLang="en-US" b="1" dirty="0" smtClean="0"/>
              <a:t>。又因</a:t>
            </a:r>
            <a:r>
              <a:rPr lang="en-US" b="1" dirty="0" smtClean="0"/>
              <a:t>∑</a:t>
            </a:r>
            <a:r>
              <a:rPr lang="zh-CN" altLang="en-US" b="1" dirty="0" smtClean="0"/>
              <a:t>点虚地，所以</a:t>
            </a:r>
            <a:r>
              <a:rPr lang="en-US" b="1" dirty="0" smtClean="0"/>
              <a:t>V</a:t>
            </a:r>
            <a:r>
              <a:rPr lang="en-US" b="1" baseline="-25000" dirty="0" smtClean="0"/>
              <a:t>O</a:t>
            </a:r>
            <a:r>
              <a:rPr lang="en-US" b="1" dirty="0" smtClean="0"/>
              <a:t>= -I</a:t>
            </a:r>
            <a:r>
              <a:rPr lang="en-US" b="1" baseline="-25000" dirty="0" smtClean="0"/>
              <a:t>f</a:t>
            </a:r>
            <a:r>
              <a:rPr lang="en-US" b="1" dirty="0" smtClean="0"/>
              <a:t>·R</a:t>
            </a:r>
            <a:r>
              <a:rPr lang="en-US" b="1" baseline="-25000" dirty="0" smtClean="0"/>
              <a:t>f </a:t>
            </a:r>
            <a:r>
              <a:rPr lang="en-US" altLang="zh-CN" b="1" dirty="0" smtClean="0"/>
              <a:t>=-I</a:t>
            </a:r>
            <a:r>
              <a:rPr lang="en-US" altLang="zh-CN" b="1" baseline="-25000" dirty="0" smtClean="0"/>
              <a:t>o</a:t>
            </a:r>
            <a:r>
              <a:rPr lang="en-US" b="1" dirty="0" smtClean="0"/>
              <a:t>·R</a:t>
            </a:r>
            <a:r>
              <a:rPr lang="en-US" b="1" baseline="-25000" dirty="0" smtClean="0"/>
              <a:t>f</a:t>
            </a:r>
            <a:r>
              <a:rPr lang="zh-CN" altLang="en-US" b="1" dirty="0" smtClean="0"/>
              <a:t>。固定</a:t>
            </a:r>
            <a:r>
              <a:rPr lang="en-US" b="1" dirty="0" smtClean="0"/>
              <a:t>V</a:t>
            </a:r>
            <a:r>
              <a:rPr lang="en-US" b="1" baseline="-25000" dirty="0" smtClean="0"/>
              <a:t>R</a:t>
            </a:r>
            <a:r>
              <a:rPr lang="zh-CN" altLang="en-US" b="1" dirty="0" smtClean="0"/>
              <a:t>，则</a:t>
            </a:r>
            <a:r>
              <a:rPr lang="en-US" b="1" dirty="0" smtClean="0"/>
              <a:t>V</a:t>
            </a:r>
            <a:r>
              <a:rPr lang="en-US" b="1" baseline="-25000" dirty="0" smtClean="0"/>
              <a:t>O</a:t>
            </a:r>
            <a:r>
              <a:rPr lang="zh-CN" altLang="en-US" b="1" dirty="0" smtClean="0"/>
              <a:t>与输入数字量成正比。</a:t>
            </a:r>
            <a:endParaRPr lang="zh-CN" altLang="en-US" b="1" dirty="0" smtClean="0"/>
          </a:p>
          <a:p>
            <a:pPr marL="352425" indent="-352425" algn="just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如果</a:t>
            </a:r>
            <a:r>
              <a:rPr lang="en-US" b="1" dirty="0" smtClean="0"/>
              <a:t>R</a:t>
            </a:r>
            <a:r>
              <a:rPr lang="en-US" b="1" baseline="-25000" dirty="0" smtClean="0"/>
              <a:t>f </a:t>
            </a:r>
            <a:r>
              <a:rPr lang="en-US" b="1" dirty="0" smtClean="0"/>
              <a:t>= R/2</a:t>
            </a:r>
            <a:r>
              <a:rPr lang="zh-CN" altLang="en-US" b="1" dirty="0" smtClean="0"/>
              <a:t>，输入数字量</a:t>
            </a:r>
            <a:r>
              <a:rPr lang="en-US" b="1" dirty="0" smtClean="0"/>
              <a:t>d</a:t>
            </a:r>
            <a:r>
              <a:rPr lang="en-US" b="1" baseline="-25000" dirty="0" smtClean="0"/>
              <a:t>1</a:t>
            </a:r>
            <a:r>
              <a:rPr lang="en-US" b="1" dirty="0" smtClean="0"/>
              <a:t>d</a:t>
            </a:r>
            <a:r>
              <a:rPr lang="en-US" b="1" baseline="-25000" dirty="0" smtClean="0"/>
              <a:t>2</a:t>
            </a:r>
            <a:r>
              <a:rPr lang="en-US" b="1" dirty="0" smtClean="0"/>
              <a:t>d</a:t>
            </a:r>
            <a:r>
              <a:rPr lang="en-US" b="1" baseline="-25000" dirty="0" smtClean="0"/>
              <a:t>3</a:t>
            </a:r>
            <a:r>
              <a:rPr lang="en-US" b="1" dirty="0" smtClean="0"/>
              <a:t>d</a:t>
            </a:r>
            <a:r>
              <a:rPr lang="en-US" b="1" baseline="-25000" dirty="0" smtClean="0"/>
              <a:t>4</a:t>
            </a:r>
            <a:r>
              <a:rPr lang="en-US" b="1" dirty="0" smtClean="0"/>
              <a:t>=1000</a:t>
            </a:r>
            <a:r>
              <a:rPr lang="zh-CN" altLang="en-US" b="1" dirty="0" smtClean="0"/>
              <a:t>，</a:t>
            </a:r>
            <a:r>
              <a:rPr lang="en-US" b="1" dirty="0" smtClean="0"/>
              <a:t>V</a:t>
            </a:r>
            <a:r>
              <a:rPr lang="en-US" b="1" baseline="-25000" dirty="0" smtClean="0"/>
              <a:t>R </a:t>
            </a:r>
            <a:r>
              <a:rPr lang="en-US" b="1" dirty="0" smtClean="0"/>
              <a:t>= +5V</a:t>
            </a:r>
            <a:r>
              <a:rPr lang="zh-CN" altLang="en-US" b="1" dirty="0" smtClean="0"/>
              <a:t>，则输出电压</a:t>
            </a:r>
            <a:r>
              <a:rPr lang="en-US" altLang="zh-CN" b="1" dirty="0" smtClean="0"/>
              <a:t>:</a:t>
            </a:r>
            <a:endParaRPr lang="zh-CN" altLang="en-US" b="1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V</a:t>
            </a:r>
            <a:r>
              <a:rPr lang="en-US" b="1" baseline="-25000" dirty="0" smtClean="0"/>
              <a:t>O</a:t>
            </a:r>
            <a:r>
              <a:rPr lang="en-US" b="1" dirty="0" smtClean="0"/>
              <a:t>=-I</a:t>
            </a:r>
            <a:r>
              <a:rPr lang="en-US" b="1" baseline="-25000" dirty="0" smtClean="0"/>
              <a:t>O</a:t>
            </a:r>
            <a:r>
              <a:rPr lang="en-US" b="1" dirty="0" smtClean="0"/>
              <a:t>×R</a:t>
            </a:r>
            <a:r>
              <a:rPr lang="en-US" b="1" baseline="-25000" dirty="0" smtClean="0"/>
              <a:t>f</a:t>
            </a:r>
            <a:endParaRPr lang="zh-CN" altLang="en-US" b="1" dirty="0" smtClean="0"/>
          </a:p>
          <a:p>
            <a:pPr>
              <a:spcBef>
                <a:spcPts val="1200"/>
              </a:spcBef>
              <a:buNone/>
            </a:pPr>
            <a:r>
              <a:rPr lang="en-US" b="1" dirty="0" smtClean="0"/>
              <a:t>		=-2</a:t>
            </a:r>
            <a:r>
              <a:rPr lang="en-US" b="1" baseline="-25000" dirty="0" smtClean="0"/>
              <a:t> </a:t>
            </a:r>
            <a:r>
              <a:rPr lang="en-US" b="1" dirty="0" smtClean="0"/>
              <a:t>×   </a:t>
            </a:r>
            <a:r>
              <a:rPr lang="zh-CN" altLang="en-US" b="1" dirty="0" smtClean="0"/>
              <a:t>（</a:t>
            </a:r>
            <a:r>
              <a:rPr lang="en-US" b="1" dirty="0" smtClean="0"/>
              <a:t>1×   +0×    +0×    +0×     </a:t>
            </a:r>
            <a:r>
              <a:rPr lang="zh-CN" altLang="en-US" b="1" dirty="0" smtClean="0"/>
              <a:t>）</a:t>
            </a:r>
            <a:r>
              <a:rPr lang="en-US" b="1" dirty="0" smtClean="0"/>
              <a:t>×     </a:t>
            </a:r>
            <a:endParaRPr lang="zh-CN" altLang="en-US" b="1" dirty="0" smtClean="0"/>
          </a:p>
          <a:p>
            <a:pPr>
              <a:spcBef>
                <a:spcPts val="1800"/>
              </a:spcBef>
              <a:buNone/>
            </a:pPr>
            <a:r>
              <a:rPr lang="en-US" b="1" dirty="0" smtClean="0"/>
              <a:t>		= -   V</a:t>
            </a:r>
            <a:r>
              <a:rPr lang="en-US" b="1" baseline="-25000" dirty="0" smtClean="0"/>
              <a:t>R  </a:t>
            </a:r>
            <a:r>
              <a:rPr lang="en-US" b="1" dirty="0" smtClean="0"/>
              <a:t>=  - 2.5V</a:t>
            </a:r>
            <a:endParaRPr lang="en-US" b="1" dirty="0" smtClean="0"/>
          </a:p>
          <a:p>
            <a:pPr>
              <a:spcBef>
                <a:spcPts val="1800"/>
              </a:spcBef>
              <a:buNone/>
            </a:pP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216400" y="1651000"/>
          <a:ext cx="777363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1" imgW="10058400" imgH="9448800" progId="">
                  <p:embed/>
                </p:oleObj>
              </mc:Choice>
              <mc:Fallback>
                <p:oleObj name="Equation" r:id="rId1" imgW="10058400" imgH="94488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16400" y="1651000"/>
                        <a:ext cx="777363" cy="730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5149850" y="1695450"/>
          <a:ext cx="8001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0363200" imgH="9448800" progId="">
                  <p:embed/>
                </p:oleObj>
              </mc:Choice>
              <mc:Fallback>
                <p:oleObj name="Equation" r:id="rId3" imgW="10363200" imgH="9448800" progId="">
                  <p:embed/>
                  <p:pic>
                    <p:nvPicPr>
                      <p:cNvPr id="0" name="图片 102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49850" y="1695450"/>
                        <a:ext cx="800100" cy="730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6038850" y="1695450"/>
          <a:ext cx="77787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10058400" imgH="9448800" progId="">
                  <p:embed/>
                </p:oleObj>
              </mc:Choice>
              <mc:Fallback>
                <p:oleObj name="Equation" r:id="rId5" imgW="10058400" imgH="9448800" progId="">
                  <p:embed/>
                  <p:pic>
                    <p:nvPicPr>
                      <p:cNvPr id="0" name="图片 102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38850" y="1695450"/>
                        <a:ext cx="777875" cy="730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6972300" y="1695450"/>
          <a:ext cx="80168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10363200" imgH="9448800" progId="">
                  <p:embed/>
                </p:oleObj>
              </mc:Choice>
              <mc:Fallback>
                <p:oleObj name="Equation" r:id="rId7" imgW="10363200" imgH="9448800" progId="">
                  <p:embed/>
                  <p:pic>
                    <p:nvPicPr>
                      <p:cNvPr id="0" name="图片 1027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72300" y="1695450"/>
                        <a:ext cx="801687" cy="730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1593850" y="2406650"/>
          <a:ext cx="47148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9" imgW="6096000" imgH="9448800" progId="">
                  <p:embed/>
                </p:oleObj>
              </mc:Choice>
              <mc:Fallback>
                <p:oleObj name="Equation" r:id="rId9" imgW="6096000" imgH="9448800" progId="">
                  <p:embed/>
                  <p:pic>
                    <p:nvPicPr>
                      <p:cNvPr id="0" name="图片 1028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93850" y="2406650"/>
                        <a:ext cx="471488" cy="730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2127250" y="5162550"/>
          <a:ext cx="47148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1" imgW="6096000" imgH="9448800" progId="">
                  <p:embed/>
                </p:oleObj>
              </mc:Choice>
              <mc:Fallback>
                <p:oleObj name="Equation" r:id="rId11" imgW="6096000" imgH="9448800" progId="">
                  <p:embed/>
                  <p:pic>
                    <p:nvPicPr>
                      <p:cNvPr id="0" name="图片 1029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27250" y="5162550"/>
                        <a:ext cx="471487" cy="730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3105150" y="5118100"/>
          <a:ext cx="28257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13" imgW="3657600" imgH="9448800" progId="">
                  <p:embed/>
                </p:oleObj>
              </mc:Choice>
              <mc:Fallback>
                <p:oleObj name="Equation" r:id="rId13" imgW="3657600" imgH="9448800" progId="">
                  <p:embed/>
                  <p:pic>
                    <p:nvPicPr>
                      <p:cNvPr id="0" name="图片 1030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105150" y="5118100"/>
                        <a:ext cx="282575" cy="730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" name="Object 10"/>
          <p:cNvGraphicFramePr>
            <a:graphicFrameLocks noChangeAspect="1"/>
          </p:cNvGraphicFramePr>
          <p:nvPr/>
        </p:nvGraphicFramePr>
        <p:xfrm>
          <a:off x="4038600" y="5162550"/>
          <a:ext cx="258762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15" imgW="3352800" imgH="9448800" progId="">
                  <p:embed/>
                </p:oleObj>
              </mc:Choice>
              <mc:Fallback>
                <p:oleObj name="Equation" r:id="rId15" imgW="3352800" imgH="9448800" progId="">
                  <p:embed/>
                  <p:pic>
                    <p:nvPicPr>
                      <p:cNvPr id="0" name="图片 1031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38600" y="5162550"/>
                        <a:ext cx="258762" cy="730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9" name="Object 11"/>
          <p:cNvGraphicFramePr>
            <a:graphicFrameLocks noChangeAspect="1"/>
          </p:cNvGraphicFramePr>
          <p:nvPr/>
        </p:nvGraphicFramePr>
        <p:xfrm>
          <a:off x="4927600" y="5207000"/>
          <a:ext cx="258762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17" imgW="3352800" imgH="9448800" progId="">
                  <p:embed/>
                </p:oleObj>
              </mc:Choice>
              <mc:Fallback>
                <p:oleObj name="Equation" r:id="rId17" imgW="3352800" imgH="9448800" progId="">
                  <p:embed/>
                  <p:pic>
                    <p:nvPicPr>
                      <p:cNvPr id="0" name="图片 1032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927600" y="5207000"/>
                        <a:ext cx="258762" cy="730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" name="Object 12"/>
          <p:cNvGraphicFramePr>
            <a:graphicFrameLocks noChangeAspect="1"/>
          </p:cNvGraphicFramePr>
          <p:nvPr/>
        </p:nvGraphicFramePr>
        <p:xfrm>
          <a:off x="5861050" y="5118100"/>
          <a:ext cx="49688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19" imgW="5181600" imgH="9448800" progId="">
                  <p:embed/>
                </p:oleObj>
              </mc:Choice>
              <mc:Fallback>
                <p:oleObj name="Equation" r:id="rId19" imgW="5181600" imgH="9448800" progId="">
                  <p:embed/>
                  <p:pic>
                    <p:nvPicPr>
                      <p:cNvPr id="0" name="图片 1033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861050" y="5118100"/>
                        <a:ext cx="496887" cy="730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2" name="Object 14"/>
          <p:cNvGraphicFramePr>
            <a:graphicFrameLocks noChangeAspect="1"/>
          </p:cNvGraphicFramePr>
          <p:nvPr/>
        </p:nvGraphicFramePr>
        <p:xfrm>
          <a:off x="6883400" y="5162550"/>
          <a:ext cx="354013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21" imgW="4572000" imgH="9448800" progId="">
                  <p:embed/>
                </p:oleObj>
              </mc:Choice>
              <mc:Fallback>
                <p:oleObj name="Equation" r:id="rId21" imgW="4572000" imgH="9448800" progId="">
                  <p:embed/>
                  <p:pic>
                    <p:nvPicPr>
                      <p:cNvPr id="0" name="图片 1034"/>
                      <p:cNvPicPr>
                        <a:picLocks noChangeAspect="1"/>
                      </p:cNvPicPr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883400" y="5162550"/>
                        <a:ext cx="354013" cy="730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3" name="Object 15"/>
          <p:cNvGraphicFramePr>
            <a:graphicFrameLocks noChangeAspect="1"/>
          </p:cNvGraphicFramePr>
          <p:nvPr/>
        </p:nvGraphicFramePr>
        <p:xfrm>
          <a:off x="1682750" y="5740400"/>
          <a:ext cx="28257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23" imgW="3657600" imgH="9448800" progId="">
                  <p:embed/>
                </p:oleObj>
              </mc:Choice>
              <mc:Fallback>
                <p:oleObj name="Equation" r:id="rId23" imgW="3657600" imgH="9448800" progId="">
                  <p:embed/>
                  <p:pic>
                    <p:nvPicPr>
                      <p:cNvPr id="0" name="图片 1035"/>
                      <p:cNvPicPr>
                        <a:picLocks noChangeAspect="1"/>
                      </p:cNvPicPr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682750" y="5740400"/>
                        <a:ext cx="282575" cy="730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95300"/>
            <a:ext cx="8372475" cy="5994400"/>
          </a:xfrm>
        </p:spPr>
        <p:txBody>
          <a:bodyPr/>
          <a:lstStyle/>
          <a:p>
            <a:r>
              <a:rPr lang="zh-CN" altLang="en-US" sz="2600" b="1" dirty="0" smtClean="0"/>
              <a:t>这样，用二进制数字控制开关通断，电路就能形成与开关状态相应的输出电压。</a:t>
            </a:r>
            <a:endParaRPr lang="en-US" altLang="zh-CN" sz="2600" b="1" dirty="0" smtClean="0"/>
          </a:p>
          <a:p>
            <a:r>
              <a:rPr lang="zh-CN" altLang="en-US" sz="2600" b="1" dirty="0" smtClean="0"/>
              <a:t>由于开关和权电阻数目有限，</a:t>
            </a:r>
            <a:r>
              <a:rPr lang="en-US" sz="2600" b="1" dirty="0" smtClean="0"/>
              <a:t>D/A</a:t>
            </a:r>
            <a:r>
              <a:rPr lang="zh-CN" altLang="en-US" sz="2600" b="1" dirty="0" smtClean="0"/>
              <a:t>只能输出某些固定的电压值。上例中，输入数字量范围</a:t>
            </a:r>
            <a:r>
              <a:rPr lang="en-US" sz="2600" b="1" dirty="0" smtClean="0"/>
              <a:t>0000~1111B</a:t>
            </a:r>
            <a:r>
              <a:rPr lang="zh-CN" altLang="en-US" sz="2600" b="1" dirty="0" smtClean="0"/>
              <a:t>，对应</a:t>
            </a:r>
            <a:r>
              <a:rPr lang="en-US" sz="2600" b="1" dirty="0" smtClean="0"/>
              <a:t>16</a:t>
            </a:r>
            <a:r>
              <a:rPr lang="zh-CN" altLang="en-US" sz="2600" b="1" dirty="0" smtClean="0"/>
              <a:t>种电压值，大小</a:t>
            </a:r>
            <a:r>
              <a:rPr lang="en-US" sz="2600" b="1" dirty="0" smtClean="0"/>
              <a:t>0V </a:t>
            </a:r>
            <a:r>
              <a:rPr lang="zh-CN" altLang="en-US" sz="2600" b="1" dirty="0" smtClean="0">
                <a:sym typeface="Symbol" panose="05050102010706020507"/>
              </a:rPr>
              <a:t> </a:t>
            </a:r>
            <a:r>
              <a:rPr lang="en-US" sz="2600" b="1" dirty="0" smtClean="0"/>
              <a:t>V</a:t>
            </a:r>
            <a:r>
              <a:rPr lang="en-US" sz="2600" b="1" baseline="-25000" dirty="0" smtClean="0"/>
              <a:t>R</a:t>
            </a:r>
            <a:r>
              <a:rPr lang="en-US" sz="2600" b="1" dirty="0" smtClean="0"/>
              <a:t>(1-2</a:t>
            </a:r>
            <a:r>
              <a:rPr lang="en-US" sz="2600" b="1" baseline="30000" dirty="0" smtClean="0"/>
              <a:t>-4</a:t>
            </a:r>
            <a:r>
              <a:rPr lang="en-US" sz="2600" b="1" dirty="0" smtClean="0"/>
              <a:t>)V</a:t>
            </a:r>
            <a:r>
              <a:rPr lang="zh-CN" altLang="en-US" sz="2600" b="1" dirty="0" smtClean="0"/>
              <a:t>。</a:t>
            </a:r>
            <a:endParaRPr lang="en-US" altLang="zh-CN" sz="2600" b="1" dirty="0" smtClean="0"/>
          </a:p>
          <a:p>
            <a:r>
              <a:rPr lang="zh-CN" altLang="en-US" sz="2600" b="1" dirty="0" smtClean="0"/>
              <a:t>结果，</a:t>
            </a:r>
            <a:r>
              <a:rPr lang="en-US" sz="2600" b="1" dirty="0" smtClean="0"/>
              <a:t>D/A</a:t>
            </a:r>
            <a:r>
              <a:rPr lang="zh-CN" altLang="en-US" sz="2600" b="1" dirty="0" smtClean="0"/>
              <a:t>形成的电压信号，会出现许多台阶。</a:t>
            </a:r>
            <a:endParaRPr lang="en-US" altLang="zh-CN" sz="2600" b="1" dirty="0" smtClean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输出时间间隔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Δt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越小，台阶就越窄。</a:t>
            </a:r>
            <a:endParaRPr lang="en-US" altLang="zh-CN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  <a:ea typeface="+mn-ea"/>
              </a:rPr>
              <a:t>D/A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中包含的开关和权电阻数越多，即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D/A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的位数越多，相邻两电压台阶间的高度差就越小，输出波形与真实的模拟信号越接近。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buFont typeface="Wingdings 3" panose="05040102010807070707" pitchFamily="18" charset="2"/>
              <a:buChar char="u"/>
            </a:pPr>
            <a:r>
              <a:rPr lang="zh-CN" altLang="en-US" sz="2600" b="1" dirty="0" smtClean="0">
                <a:solidFill>
                  <a:srgbClr val="FF66FF"/>
                </a:solidFill>
                <a:ea typeface="华文中宋" pitchFamily="2" charset="-122"/>
              </a:rPr>
              <a:t>实现</a:t>
            </a:r>
            <a:r>
              <a:rPr lang="en-US" sz="2600" b="1" dirty="0" smtClean="0">
                <a:solidFill>
                  <a:srgbClr val="FF66FF"/>
                </a:solidFill>
                <a:ea typeface="华文中宋" pitchFamily="2" charset="-122"/>
              </a:rPr>
              <a:t>D/A</a:t>
            </a:r>
            <a:r>
              <a:rPr lang="zh-CN" altLang="en-US" sz="2600" b="1" dirty="0" smtClean="0">
                <a:solidFill>
                  <a:srgbClr val="FF66FF"/>
                </a:solidFill>
                <a:ea typeface="华文中宋" pitchFamily="2" charset="-122"/>
              </a:rPr>
              <a:t>转换的方案还有好几种，如</a:t>
            </a:r>
            <a:r>
              <a:rPr lang="en-US" sz="2600" b="1" dirty="0" smtClean="0">
                <a:solidFill>
                  <a:srgbClr val="FF66FF"/>
                </a:solidFill>
                <a:ea typeface="华文中宋" pitchFamily="2" charset="-122"/>
              </a:rPr>
              <a:t>R-2R</a:t>
            </a:r>
            <a:r>
              <a:rPr lang="zh-CN" altLang="en-US" sz="2600" b="1" dirty="0" smtClean="0">
                <a:solidFill>
                  <a:srgbClr val="FF66FF"/>
                </a:solidFill>
                <a:ea typeface="华文中宋" pitchFamily="2" charset="-122"/>
              </a:rPr>
              <a:t>梯形电阻网络</a:t>
            </a:r>
            <a:r>
              <a:rPr lang="en-US" sz="2600" b="1" dirty="0" smtClean="0">
                <a:solidFill>
                  <a:srgbClr val="FF66FF"/>
                </a:solidFill>
                <a:ea typeface="华文中宋" pitchFamily="2" charset="-122"/>
              </a:rPr>
              <a:t>DAC</a:t>
            </a:r>
            <a:r>
              <a:rPr lang="zh-CN" altLang="en-US" sz="2600" b="1" dirty="0" smtClean="0">
                <a:solidFill>
                  <a:srgbClr val="FF66FF"/>
                </a:solidFill>
                <a:ea typeface="华文中宋" pitchFamily="2" charset="-122"/>
              </a:rPr>
              <a:t>，</a:t>
            </a:r>
            <a:r>
              <a:rPr lang="en-US" sz="2600" b="1" dirty="0" smtClean="0">
                <a:solidFill>
                  <a:srgbClr val="FF66FF"/>
                </a:solidFill>
                <a:ea typeface="华文中宋" pitchFamily="2" charset="-122"/>
              </a:rPr>
              <a:t>2</a:t>
            </a:r>
            <a:r>
              <a:rPr lang="en-US" sz="2600" b="1" baseline="30000" dirty="0" smtClean="0">
                <a:solidFill>
                  <a:srgbClr val="FF66FF"/>
                </a:solidFill>
                <a:ea typeface="华文中宋" pitchFamily="2" charset="-122"/>
              </a:rPr>
              <a:t>n</a:t>
            </a:r>
            <a:r>
              <a:rPr lang="en-US" sz="2600" b="1" dirty="0" smtClean="0">
                <a:solidFill>
                  <a:srgbClr val="FF66FF"/>
                </a:solidFill>
                <a:ea typeface="华文中宋" pitchFamily="2" charset="-122"/>
              </a:rPr>
              <a:t>R</a:t>
            </a:r>
            <a:r>
              <a:rPr lang="zh-CN" altLang="en-US" sz="2600" b="1" dirty="0" smtClean="0">
                <a:solidFill>
                  <a:srgbClr val="FF66FF"/>
                </a:solidFill>
                <a:ea typeface="华文中宋" pitchFamily="2" charset="-122"/>
              </a:rPr>
              <a:t>电阻分压式</a:t>
            </a:r>
            <a:r>
              <a:rPr lang="en-US" sz="2600" b="1" dirty="0" smtClean="0">
                <a:solidFill>
                  <a:srgbClr val="FF66FF"/>
                </a:solidFill>
                <a:ea typeface="华文中宋" pitchFamily="2" charset="-122"/>
              </a:rPr>
              <a:t>DAC</a:t>
            </a:r>
            <a:r>
              <a:rPr lang="zh-CN" altLang="en-US" sz="2600" b="1" dirty="0" smtClean="0">
                <a:solidFill>
                  <a:srgbClr val="FF66FF"/>
                </a:solidFill>
                <a:ea typeface="华文中宋" pitchFamily="2" charset="-122"/>
              </a:rPr>
              <a:t>等，它们都做在集成电路芯片内部，不一一介绍了。</a:t>
            </a:r>
            <a:endParaRPr lang="zh-CN" altLang="en-US" sz="2600" b="1" dirty="0">
              <a:solidFill>
                <a:srgbClr val="FF66FF"/>
              </a:solidFill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60450" y="1962150"/>
            <a:ext cx="74676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3600" b="1" dirty="0" smtClean="0">
                <a:latin typeface="+mn-lt"/>
                <a:ea typeface="+mn-ea"/>
              </a:rPr>
              <a:t>10.</a:t>
            </a:r>
            <a:r>
              <a:rPr lang="en-US" altLang="zh-CN" sz="3600" b="1" dirty="0" smtClean="0">
                <a:latin typeface="+mn-lt"/>
                <a:ea typeface="+mn-ea"/>
              </a:rPr>
              <a:t>2</a:t>
            </a:r>
            <a:r>
              <a:rPr lang="en-US" sz="3600" b="1" dirty="0" smtClean="0">
                <a:latin typeface="+mn-lt"/>
                <a:ea typeface="+mn-ea"/>
              </a:rPr>
              <a:t>.1  D/A</a:t>
            </a:r>
            <a:r>
              <a:rPr lang="zh-CN" altLang="en-US" sz="3600" b="1" dirty="0" smtClean="0">
                <a:latin typeface="+mn-lt"/>
                <a:ea typeface="+mn-ea"/>
              </a:rPr>
              <a:t>转换器原理</a:t>
            </a:r>
            <a:endParaRPr lang="en-US" altLang="zh-CN" sz="3600" b="1" dirty="0" smtClean="0">
              <a:latin typeface="+mn-lt"/>
              <a:ea typeface="+mn-ea"/>
            </a:endParaRPr>
          </a:p>
          <a:p>
            <a:pPr>
              <a:spcBef>
                <a:spcPts val="1800"/>
              </a:spcBef>
            </a:pPr>
            <a:r>
              <a:rPr 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10.</a:t>
            </a:r>
            <a:r>
              <a:rPr lang="en-US" altLang="zh-CN" sz="3600" b="1" dirty="0" smtClean="0">
                <a:solidFill>
                  <a:srgbClr val="00FF00"/>
                </a:solidFill>
                <a:latin typeface="+mn-lt"/>
                <a:ea typeface="+mn-ea"/>
              </a:rPr>
              <a:t>2</a:t>
            </a:r>
            <a:r>
              <a:rPr 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.2  D/A</a:t>
            </a:r>
            <a:r>
              <a:rPr lang="zh-CN" alt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转换器的主要性能指标</a:t>
            </a:r>
            <a:endParaRPr lang="en-US" altLang="zh-CN" sz="3600" b="1" dirty="0" smtClean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spcBef>
                <a:spcPts val="1800"/>
              </a:spcBef>
            </a:pPr>
            <a:r>
              <a:rPr lang="en-US" altLang="zh-CN" sz="3600" b="1" dirty="0" smtClean="0">
                <a:latin typeface="+mn-lt"/>
                <a:ea typeface="+mn-ea"/>
              </a:rPr>
              <a:t>10.2.3  D</a:t>
            </a:r>
            <a:r>
              <a:rPr lang="en-US" sz="3600" b="1" dirty="0" smtClean="0">
                <a:latin typeface="+mn-lt"/>
                <a:ea typeface="+mn-ea"/>
              </a:rPr>
              <a:t>/A</a:t>
            </a:r>
            <a:r>
              <a:rPr lang="zh-CN" altLang="en-US" sz="3600" b="1" dirty="0" smtClean="0">
                <a:latin typeface="+mn-lt"/>
                <a:ea typeface="+mn-ea"/>
              </a:rPr>
              <a:t>转换器</a:t>
            </a:r>
            <a:r>
              <a:rPr lang="en-US" sz="3600" b="1" dirty="0" smtClean="0">
                <a:latin typeface="+mn-lt"/>
                <a:ea typeface="+mn-ea"/>
              </a:rPr>
              <a:t>AD7524</a:t>
            </a:r>
            <a:r>
              <a:rPr lang="zh-CN" altLang="en-US" sz="3600" b="1" dirty="0" smtClean="0">
                <a:latin typeface="+mn-lt"/>
                <a:ea typeface="+mn-ea"/>
              </a:rPr>
              <a:t>、</a:t>
            </a:r>
            <a:endParaRPr lang="en-US" altLang="zh-CN" sz="3600" b="1" dirty="0" smtClean="0">
              <a:latin typeface="+mn-lt"/>
              <a:ea typeface="+mn-ea"/>
            </a:endParaRPr>
          </a:p>
          <a:p>
            <a:pPr>
              <a:spcBef>
                <a:spcPts val="1800"/>
              </a:spcBef>
            </a:pPr>
            <a:r>
              <a:rPr lang="en-US" sz="3600" b="1" dirty="0" smtClean="0">
                <a:latin typeface="+mn-lt"/>
                <a:ea typeface="+mn-ea"/>
              </a:rPr>
              <a:t>                DAC0832</a:t>
            </a:r>
            <a:r>
              <a:rPr lang="zh-CN" altLang="en-US" sz="3600" b="1" dirty="0" smtClean="0">
                <a:latin typeface="+mn-lt"/>
                <a:ea typeface="+mn-ea"/>
              </a:rPr>
              <a:t>和</a:t>
            </a:r>
            <a:r>
              <a:rPr lang="en-US" sz="3600" b="1" dirty="0" smtClean="0">
                <a:latin typeface="+mn-lt"/>
                <a:ea typeface="+mn-ea"/>
              </a:rPr>
              <a:t>DAC1210</a:t>
            </a:r>
            <a:endParaRPr lang="zh-CN" altLang="en-US" sz="3600" b="1" dirty="0" smtClean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10.</a:t>
            </a:r>
            <a:r>
              <a:rPr lang="en-US" altLang="zh-CN" sz="3600" dirty="0" smtClean="0">
                <a:solidFill>
                  <a:srgbClr val="00FF00"/>
                </a:solidFill>
                <a:latin typeface="+mn-lt"/>
                <a:ea typeface="+mn-ea"/>
              </a:rPr>
              <a:t>2</a:t>
            </a:r>
            <a:r>
              <a:rPr 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.2  D/A</a:t>
            </a:r>
            <a:r>
              <a:rPr lang="zh-CN" alt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转换器的主要性能指标</a:t>
            </a:r>
            <a:endParaRPr lang="zh-CN" altLang="en-US" sz="3600" dirty="0">
              <a:latin typeface="+mn-lt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62050"/>
            <a:ext cx="8372475" cy="3244850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1. 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输入数字量</a:t>
            </a:r>
            <a:endParaRPr lang="zh-CN" altLang="en-US" sz="2800" b="1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zh-CN" altLang="en-US" sz="2600" b="1" dirty="0" smtClean="0"/>
              <a:t>多数</a:t>
            </a:r>
            <a:r>
              <a:rPr lang="en-US" sz="2600" b="1" dirty="0" smtClean="0"/>
              <a:t>D/A</a:t>
            </a:r>
            <a:r>
              <a:rPr lang="zh-CN" altLang="en-US" sz="2600" b="1" dirty="0" smtClean="0"/>
              <a:t>只接受自然二进制码，少数采用双极性二进制码或</a:t>
            </a:r>
            <a:r>
              <a:rPr lang="en-US" sz="2600" b="1" dirty="0" smtClean="0"/>
              <a:t>BCD</a:t>
            </a:r>
            <a:r>
              <a:rPr lang="zh-CN" altLang="en-US" sz="2600" b="1" dirty="0" smtClean="0"/>
              <a:t>码等。一般都是并行输入数据，</a:t>
            </a:r>
            <a:r>
              <a:rPr lang="en-US" sz="2600" b="1" dirty="0" smtClean="0"/>
              <a:t>TTL</a:t>
            </a:r>
            <a:r>
              <a:rPr lang="zh-CN" altLang="en-US" sz="2600" b="1" dirty="0" smtClean="0"/>
              <a:t>电平，少数产品还可能接受</a:t>
            </a:r>
            <a:r>
              <a:rPr lang="en-US" sz="2600" b="1" dirty="0" smtClean="0"/>
              <a:t>CMOS</a:t>
            </a:r>
            <a:r>
              <a:rPr lang="zh-CN" altLang="en-US" sz="2600" b="1" dirty="0" smtClean="0"/>
              <a:t>或</a:t>
            </a:r>
            <a:r>
              <a:rPr lang="en-US" sz="2600" b="1" dirty="0" smtClean="0"/>
              <a:t>PMOS</a:t>
            </a:r>
            <a:r>
              <a:rPr lang="zh-CN" altLang="en-US" sz="2600" b="1" dirty="0" smtClean="0"/>
              <a:t>电平的数字量。</a:t>
            </a:r>
            <a:endParaRPr lang="zh-CN" altLang="en-US" sz="2600" b="1" dirty="0" smtClean="0"/>
          </a:p>
          <a:p>
            <a:pPr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2. 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输出模拟量</a:t>
            </a:r>
            <a:endParaRPr lang="zh-CN" altLang="en-US" sz="2800" b="1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zh-CN" altLang="en-US" sz="2600" b="1" dirty="0" smtClean="0"/>
              <a:t>多数</a:t>
            </a:r>
            <a:r>
              <a:rPr lang="en-US" sz="2600" b="1" dirty="0" smtClean="0"/>
              <a:t>D/A</a:t>
            </a:r>
            <a:r>
              <a:rPr lang="zh-CN" altLang="en-US" sz="2600" b="1" dirty="0" smtClean="0"/>
              <a:t>转换器是电流输出型，给出参考电压</a:t>
            </a:r>
            <a:r>
              <a:rPr lang="en-US" sz="2600" b="1" dirty="0" smtClean="0"/>
              <a:t>V</a:t>
            </a:r>
            <a:r>
              <a:rPr lang="en-US" sz="2600" b="1" baseline="-25000" dirty="0" smtClean="0"/>
              <a:t>R</a:t>
            </a:r>
            <a:r>
              <a:rPr lang="zh-CN" altLang="en-US" sz="2600" b="1" dirty="0" smtClean="0"/>
              <a:t>下，输入为满码时的输出电流。如</a:t>
            </a:r>
            <a:r>
              <a:rPr lang="en-US" sz="2600" b="1" dirty="0" smtClean="0"/>
              <a:t>8</a:t>
            </a:r>
            <a:r>
              <a:rPr lang="zh-CN" altLang="en-US" sz="2600" b="1" dirty="0" smtClean="0"/>
              <a:t>位</a:t>
            </a:r>
            <a:r>
              <a:rPr lang="en-US" sz="2600" b="1" dirty="0" smtClean="0"/>
              <a:t>DAC0832</a:t>
            </a:r>
            <a:r>
              <a:rPr lang="zh-CN" altLang="en-US" sz="2600" b="1" dirty="0" smtClean="0"/>
              <a:t>的输出电流：</a:t>
            </a:r>
            <a:endParaRPr lang="zh-CN" altLang="en-US" sz="2600" b="1" dirty="0" smtClean="0"/>
          </a:p>
          <a:p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349500" y="4495800"/>
            <a:ext cx="4108152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内容占位符 2"/>
          <p:cNvSpPr txBox="1"/>
          <p:nvPr/>
        </p:nvSpPr>
        <p:spPr bwMode="auto">
          <a:xfrm>
            <a:off x="482600" y="6096000"/>
            <a:ext cx="8372475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533400" lvl="0" indent="-533400" algn="l" eaLnBrk="0" hangingPunct="0">
              <a:spcBef>
                <a:spcPct val="30000"/>
              </a:spcBef>
              <a:buClr>
                <a:srgbClr val="FFFF00"/>
              </a:buClr>
            </a:pPr>
            <a:r>
              <a:rPr lang="zh-CN" altLang="en-US" sz="2600" b="1" dirty="0" smtClean="0">
                <a:solidFill>
                  <a:srgbClr val="FFFF00"/>
                </a:solidFill>
                <a:latin typeface="+mn-lt"/>
                <a:ea typeface="+mn-ea"/>
              </a:rPr>
              <a:t>式中，</a:t>
            </a:r>
            <a:r>
              <a:rPr lang="en-US" sz="2600" b="1" dirty="0" smtClean="0">
                <a:solidFill>
                  <a:srgbClr val="FFFF00"/>
                </a:solidFill>
                <a:latin typeface="+mn-lt"/>
                <a:ea typeface="+mn-ea"/>
              </a:rPr>
              <a:t>15kΩ</a:t>
            </a:r>
            <a:r>
              <a:rPr lang="zh-CN" altLang="en-US" sz="2600" b="1" dirty="0" smtClean="0">
                <a:solidFill>
                  <a:srgbClr val="FFFF00"/>
                </a:solidFill>
                <a:latin typeface="+mn-lt"/>
                <a:ea typeface="+mn-ea"/>
              </a:rPr>
              <a:t>是内部</a:t>
            </a:r>
            <a:r>
              <a:rPr lang="en-US" sz="2600" b="1" dirty="0" smtClean="0">
                <a:solidFill>
                  <a:srgbClr val="FFFF00"/>
                </a:solidFill>
                <a:latin typeface="+mn-lt"/>
                <a:ea typeface="+mn-ea"/>
              </a:rPr>
              <a:t>R-2R</a:t>
            </a:r>
            <a:r>
              <a:rPr lang="zh-CN" altLang="en-US" sz="2600" b="1" dirty="0" smtClean="0">
                <a:solidFill>
                  <a:srgbClr val="FFFF00"/>
                </a:solidFill>
                <a:latin typeface="+mn-lt"/>
                <a:ea typeface="+mn-ea"/>
              </a:rPr>
              <a:t>电阻网络中的电阻值。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2851150"/>
            <a:ext cx="8267700" cy="2000250"/>
          </a:xfrm>
        </p:spPr>
        <p:txBody>
          <a:bodyPr/>
          <a:lstStyle/>
          <a:p>
            <a:pPr marL="352425" lvl="0" indent="-352425" algn="just"/>
            <a:r>
              <a:rPr lang="zh-CN" altLang="en-US" sz="2600" b="1" dirty="0" smtClean="0">
                <a:ea typeface="+mn-ea"/>
              </a:rPr>
              <a:t>为将输出电流转换成电压，可在</a:t>
            </a:r>
            <a:r>
              <a:rPr lang="en-US" sz="2600" b="1" dirty="0" smtClean="0">
                <a:ea typeface="+mn-ea"/>
              </a:rPr>
              <a:t>DAC</a:t>
            </a:r>
            <a:r>
              <a:rPr lang="zh-CN" altLang="en-US" sz="2600" b="1" dirty="0" smtClean="0">
                <a:ea typeface="+mn-ea"/>
              </a:rPr>
              <a:t>输出端加一个由运放</a:t>
            </a:r>
            <a:r>
              <a:rPr lang="en-US" sz="2600" b="1" dirty="0" smtClean="0">
                <a:ea typeface="+mn-ea"/>
              </a:rPr>
              <a:t>A</a:t>
            </a:r>
            <a:r>
              <a:rPr lang="zh-CN" altLang="en-US" sz="2600" b="1" dirty="0" smtClean="0">
                <a:ea typeface="+mn-ea"/>
              </a:rPr>
              <a:t>和反馈电阻</a:t>
            </a:r>
            <a:r>
              <a:rPr lang="en-US" sz="2600" b="1" dirty="0" smtClean="0">
                <a:ea typeface="+mn-ea"/>
              </a:rPr>
              <a:t>R</a:t>
            </a:r>
            <a:r>
              <a:rPr lang="en-US" sz="2600" b="1" baseline="-25000" dirty="0" smtClean="0">
                <a:ea typeface="+mn-ea"/>
              </a:rPr>
              <a:t>f</a:t>
            </a:r>
            <a:r>
              <a:rPr lang="zh-CN" altLang="en-US" sz="2600" b="1" dirty="0" smtClean="0">
                <a:ea typeface="+mn-ea"/>
              </a:rPr>
              <a:t>构成的</a:t>
            </a:r>
            <a:r>
              <a:rPr lang="en-US" sz="2600" b="1" dirty="0" smtClean="0">
                <a:ea typeface="+mn-ea"/>
              </a:rPr>
              <a:t>I/V</a:t>
            </a:r>
            <a:r>
              <a:rPr lang="zh-CN" altLang="en-US" sz="2600" b="1" dirty="0" smtClean="0">
                <a:ea typeface="+mn-ea"/>
              </a:rPr>
              <a:t>转换电路。通常，</a:t>
            </a:r>
            <a:r>
              <a:rPr lang="en-US" sz="2600" b="1" dirty="0" smtClean="0">
                <a:ea typeface="+mn-ea"/>
              </a:rPr>
              <a:t>R</a:t>
            </a:r>
            <a:r>
              <a:rPr lang="en-US" sz="2600" b="1" baseline="-25000" dirty="0" smtClean="0">
                <a:ea typeface="+mn-ea"/>
              </a:rPr>
              <a:t>f</a:t>
            </a:r>
            <a:r>
              <a:rPr lang="zh-CN" altLang="en-US" sz="2600" b="1" dirty="0" smtClean="0">
                <a:ea typeface="+mn-ea"/>
              </a:rPr>
              <a:t>做在</a:t>
            </a:r>
            <a:r>
              <a:rPr lang="en-US" sz="2600" b="1" dirty="0" smtClean="0">
                <a:ea typeface="+mn-ea"/>
              </a:rPr>
              <a:t>D/A</a:t>
            </a:r>
            <a:r>
              <a:rPr lang="zh-CN" altLang="en-US" sz="2600" b="1" dirty="0" smtClean="0">
                <a:ea typeface="+mn-ea"/>
              </a:rPr>
              <a:t>内部，在芯片上有引脚，大小与权电阻相同。这样，只需外接一个运放。从电路可得输出电压表达式，它仅与</a:t>
            </a:r>
            <a:r>
              <a:rPr lang="en-US" altLang="zh-CN" sz="2600" b="1" dirty="0" smtClean="0">
                <a:ea typeface="+mn-ea"/>
              </a:rPr>
              <a:t>V</a:t>
            </a:r>
            <a:r>
              <a:rPr lang="en-US" altLang="zh-CN" sz="2600" b="1" baseline="-25000" dirty="0" smtClean="0">
                <a:ea typeface="+mn-ea"/>
              </a:rPr>
              <a:t>R</a:t>
            </a:r>
            <a:r>
              <a:rPr lang="zh-CN" altLang="en-US" sz="2600" b="1" dirty="0" smtClean="0">
                <a:ea typeface="+mn-ea"/>
              </a:rPr>
              <a:t>和数字量有关。即</a:t>
            </a:r>
            <a:endParaRPr lang="zh-CN" altLang="en-US" sz="2600" b="1" dirty="0" smtClean="0">
              <a:ea typeface="+mn-ea"/>
            </a:endParaRPr>
          </a:p>
          <a:p>
            <a:pPr algn="just"/>
            <a:endParaRPr lang="zh-CN" altLang="en-US" dirty="0" smtClean="0"/>
          </a:p>
          <a:p>
            <a:pPr algn="just"/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393700" y="6184900"/>
            <a:ext cx="8372475" cy="444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527300" y="5029200"/>
            <a:ext cx="3778250" cy="1591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6695" y="413665"/>
            <a:ext cx="5273953" cy="238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微机模板">
  <a:themeElements>
    <a:clrScheme name="微机模板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自定义 1">
      <a:majorFont>
        <a:latin typeface="Times New Roman"/>
        <a:ea typeface="华文隶书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微机模板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I:\微机原理\微机模板.pot</Template>
  <TotalTime>0</TotalTime>
  <Words>6488</Words>
  <Application>WPS 演示</Application>
  <PresentationFormat>全屏显示(4:3)</PresentationFormat>
  <Paragraphs>250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31</vt:i4>
      </vt:variant>
    </vt:vector>
  </HeadingPairs>
  <TitlesOfParts>
    <vt:vector size="59" baseType="lpstr">
      <vt:lpstr>Arial</vt:lpstr>
      <vt:lpstr>宋体</vt:lpstr>
      <vt:lpstr>Wingdings</vt:lpstr>
      <vt:lpstr>Times New Roman</vt:lpstr>
      <vt:lpstr>黑体</vt:lpstr>
      <vt:lpstr>华文隶书</vt:lpstr>
      <vt:lpstr>微软雅黑</vt:lpstr>
      <vt:lpstr>楷体_GB2312</vt:lpstr>
      <vt:lpstr>华文琥珀</vt:lpstr>
      <vt:lpstr>方正姚体</vt:lpstr>
      <vt:lpstr>华文中宋</vt:lpstr>
      <vt:lpstr>Times New Roman</vt:lpstr>
      <vt:lpstr>Symbol</vt:lpstr>
      <vt:lpstr>Wingdings 3</vt:lpstr>
      <vt:lpstr>Arial Unicode MS</vt:lpstr>
      <vt:lpstr>新宋体</vt:lpstr>
      <vt:lpstr>DFGothic-EB</vt:lpstr>
      <vt:lpstr>Yu Mincho</vt:lpstr>
      <vt:lpstr>Wingdings 3</vt:lpstr>
      <vt:lpstr>DFGothic-EB</vt:lpstr>
      <vt:lpstr>Symbol</vt:lpstr>
      <vt:lpstr>Wingdings 3</vt:lpstr>
      <vt:lpstr>华文中宋</vt:lpstr>
      <vt:lpstr>华文琥珀</vt:lpstr>
      <vt:lpstr>华文隶书</vt:lpstr>
      <vt:lpstr>方正姚体</vt:lpstr>
      <vt:lpstr>楷体_GB2312</vt:lpstr>
      <vt:lpstr>微机模板</vt:lpstr>
      <vt:lpstr>PowerPoint 演示文稿</vt:lpstr>
      <vt:lpstr>§10.2   D/A转换器</vt:lpstr>
      <vt:lpstr>10.2.1  D/A转换器原理</vt:lpstr>
      <vt:lpstr>权电阻网络D/A转换器</vt:lpstr>
      <vt:lpstr>PowerPoint 演示文稿</vt:lpstr>
      <vt:lpstr>PowerPoint 演示文稿</vt:lpstr>
      <vt:lpstr>PowerPoint 演示文稿</vt:lpstr>
      <vt:lpstr>10.2.2  D/A转换器的主要性能指标</vt:lpstr>
      <vt:lpstr>PowerPoint 演示文稿</vt:lpstr>
      <vt:lpstr>PowerPoint 演示文稿</vt:lpstr>
      <vt:lpstr>PowerPoint 演示文稿</vt:lpstr>
      <vt:lpstr>PowerPoint 演示文稿</vt:lpstr>
      <vt:lpstr>1. D/A转换器AD7524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DAC 0832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 模数转换器DAC1210</vt:lpstr>
      <vt:lpstr>PowerPoint 演示文稿</vt:lpstr>
      <vt:lpstr>PowerPoint 演示文稿</vt:lpstr>
      <vt:lpstr>PowerPoint 演示文稿</vt:lpstr>
      <vt:lpstr>PowerPoint 演示文稿</vt:lpstr>
      <vt:lpstr>若待转换的数字量存在BX寄存器的低12位，则完成一次D/A转换的程序如下：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 8253的应用</dc:title>
  <dc:creator>冯周</dc:creator>
  <cp:lastModifiedBy>Guoqing</cp:lastModifiedBy>
  <cp:revision>427</cp:revision>
  <dcterms:created xsi:type="dcterms:W3CDTF">2003-06-02T09:23:00Z</dcterms:created>
  <dcterms:modified xsi:type="dcterms:W3CDTF">2020-04-08T12:26:53Z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