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46" r:id="rId3"/>
    <p:sldId id="598" r:id="rId4"/>
    <p:sldId id="599" r:id="rId5"/>
    <p:sldId id="601" r:id="rId6"/>
    <p:sldId id="602" r:id="rId7"/>
    <p:sldId id="600" r:id="rId8"/>
    <p:sldId id="603" r:id="rId9"/>
    <p:sldId id="605" r:id="rId10"/>
    <p:sldId id="606" r:id="rId11"/>
    <p:sldId id="616" r:id="rId12"/>
    <p:sldId id="607" r:id="rId13"/>
    <p:sldId id="608" r:id="rId14"/>
    <p:sldId id="609" r:id="rId15"/>
    <p:sldId id="610" r:id="rId16"/>
    <p:sldId id="611" r:id="rId17"/>
    <p:sldId id="614" r:id="rId18"/>
    <p:sldId id="613" r:id="rId19"/>
    <p:sldId id="612" r:id="rId20"/>
    <p:sldId id="617" r:id="rId21"/>
    <p:sldId id="618" r:id="rId22"/>
    <p:sldId id="619" r:id="rId23"/>
    <p:sldId id="624" r:id="rId24"/>
    <p:sldId id="623" r:id="rId25"/>
    <p:sldId id="622" r:id="rId26"/>
    <p:sldId id="620" r:id="rId27"/>
    <p:sldId id="626" r:id="rId28"/>
    <p:sldId id="627" r:id="rId29"/>
    <p:sldId id="628" r:id="rId30"/>
    <p:sldId id="629" r:id="rId31"/>
    <p:sldId id="631" r:id="rId32"/>
    <p:sldId id="632" r:id="rId33"/>
    <p:sldId id="633" r:id="rId34"/>
    <p:sldId id="636" r:id="rId35"/>
    <p:sldId id="637" r:id="rId36"/>
    <p:sldId id="638" r:id="rId37"/>
    <p:sldId id="639" r:id="rId38"/>
    <p:sldId id="640" r:id="rId39"/>
    <p:sldId id="643" r:id="rId40"/>
    <p:sldId id="644" r:id="rId41"/>
    <p:sldId id="645" r:id="rId42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66FF"/>
    <a:srgbClr val="00FF00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58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3175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第二级单击此处编辑母版文本样式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838950" y="0"/>
            <a:ext cx="23558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A/D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D/A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061200" y="6608701"/>
            <a:ext cx="20828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="1" baseline="0" dirty="0" smtClean="0">
                <a:solidFill>
                  <a:srgbClr val="00FFCC"/>
                </a:solidFill>
                <a:effectLst/>
                <a:ea typeface="华文隶书" pitchFamily="2" charset="-122"/>
              </a:rPr>
            </a:fld>
            <a:endParaRPr kumimoji="0" lang="zh-CN" altLang="en-US" sz="1800" b="1" baseline="0" dirty="0" smtClean="0">
              <a:solidFill>
                <a:srgbClr val="00FFCC"/>
              </a:solidFill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  <a:ea typeface="黑体" panose="02010609060101010101" pitchFamily="2" charset="-122"/>
              </a:rPr>
              <a:t>10.3  AtoD</a:t>
            </a:r>
            <a:endParaRPr lang="zh-CN" altLang="en-US" sz="18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marR="0" indent="-457200" algn="l" defTabSz="914400" rtl="0" eaLnBrk="0" fontAlgn="base" latinLnBrk="0" hangingPunct="0">
        <a:lnSpc>
          <a:spcPct val="100000"/>
        </a:lnSpc>
        <a:spcBef>
          <a:spcPct val="30000"/>
        </a:spcBef>
        <a:spcAft>
          <a:spcPct val="0"/>
        </a:spcAft>
        <a:buClr>
          <a:srgbClr val="FFFF00"/>
        </a:buClr>
        <a:buSzTx/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8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0" Type="http://schemas.openxmlformats.org/officeDocument/2006/relationships/vmlDrawing" Target="../drawings/vmlDrawing4.v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27.bin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 bwMode="auto">
          <a:xfrm>
            <a:off x="793750" y="3562350"/>
            <a:ext cx="7772400" cy="2355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itchFamily="2" charset="-122"/>
                <a:ea typeface="华文琥珀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4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</a:rPr>
            </a:br>
            <a:endParaRPr lang="zh-CN" altLang="en-US" sz="4800" dirty="0">
              <a:solidFill>
                <a:srgbClr val="00FF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49250" y="939800"/>
            <a:ext cx="8534400" cy="5334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9933"/>
                </a:solidFill>
                <a:effectLst/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9933"/>
                </a:solidFill>
                <a:effectLst/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sz="4000" b="1" dirty="0" smtClean="0">
                <a:solidFill>
                  <a:srgbClr val="FF9933"/>
                </a:solidFill>
                <a:effectLst/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3600" b="1" dirty="0" smtClean="0"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zh-CN" altLang="en-US" sz="5400" b="1" dirty="0" smtClean="0">
                <a:solidFill>
                  <a:srgbClr val="00FF00"/>
                </a:solidFill>
                <a:effectLst/>
                <a:latin typeface="+mn-lt"/>
                <a:ea typeface="黑体" panose="02010609060101010101" pitchFamily="2" charset="-122"/>
              </a:rPr>
              <a:t>模数</a:t>
            </a:r>
            <a:r>
              <a:rPr lang="en-US" altLang="zh-CN" sz="5400" b="1" dirty="0" smtClean="0">
                <a:solidFill>
                  <a:srgbClr val="00FF00"/>
                </a:solidFill>
                <a:effectLst/>
                <a:latin typeface="+mn-lt"/>
                <a:ea typeface="黑体" panose="02010609060101010101" pitchFamily="2" charset="-122"/>
              </a:rPr>
              <a:t>(A/D)</a:t>
            </a:r>
            <a:r>
              <a:rPr lang="zh-CN" altLang="en-US" sz="5400" b="1" dirty="0" smtClean="0">
                <a:solidFill>
                  <a:srgbClr val="00FF00"/>
                </a:solidFill>
                <a:effectLst/>
                <a:latin typeface="+mn-lt"/>
                <a:ea typeface="黑体" panose="02010609060101010101" pitchFamily="2" charset="-122"/>
              </a:rPr>
              <a:t>和数模</a:t>
            </a:r>
            <a:r>
              <a:rPr lang="en-US" altLang="zh-CN" sz="5400" b="1" dirty="0" smtClean="0">
                <a:solidFill>
                  <a:srgbClr val="00FF00"/>
                </a:solidFill>
                <a:effectLst/>
                <a:latin typeface="+mn-lt"/>
                <a:ea typeface="黑体" panose="02010609060101010101" pitchFamily="2" charset="-122"/>
              </a:rPr>
              <a:t>(D/A)</a:t>
            </a:r>
            <a:r>
              <a:rPr lang="zh-CN" altLang="en-US" sz="5400" b="1" dirty="0" smtClean="0">
                <a:solidFill>
                  <a:srgbClr val="00FF00"/>
                </a:solidFill>
                <a:effectLst/>
                <a:latin typeface="+mn-lt"/>
                <a:ea typeface="黑体" panose="02010609060101010101" pitchFamily="2" charset="-122"/>
              </a:rPr>
              <a:t>转换</a:t>
            </a:r>
            <a:endParaRPr lang="zh-CN" altLang="en-US" sz="5400" b="1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953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.3</a:t>
            </a:r>
            <a:r>
              <a:rPr lang="en-US" altLang="zh-CN" sz="5400" dirty="0" smtClean="0">
                <a:latin typeface="+mn-lt"/>
                <a:ea typeface="+mn-ea"/>
              </a:rPr>
              <a:t>   A/D</a:t>
            </a:r>
            <a:r>
              <a:rPr lang="zh-CN" altLang="en-US" sz="5400" dirty="0" smtClean="0">
                <a:latin typeface="+mn-lt"/>
                <a:ea typeface="+mn-ea"/>
              </a:rPr>
              <a:t>转换器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0" y="2717800"/>
            <a:ext cx="7467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10.3.1  A/D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转换器原理</a:t>
            </a:r>
            <a:endParaRPr lang="en-US" altLang="zh-CN" sz="36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10.3.2  A/D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转换器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ADC0809</a:t>
            </a:r>
            <a:endParaRPr 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              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和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AD574A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  <a:t>1. 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ADC 0809</a:t>
            </a:r>
            <a:endParaRPr lang="en-US" altLang="zh-CN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540000"/>
            <a:ext cx="4889499" cy="40005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1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）引脚</a:t>
            </a:r>
            <a:endParaRPr lang="zh-CN" altLang="en-US" sz="3000" b="1" dirty="0" smtClean="0">
              <a:solidFill>
                <a:srgbClr val="00FFCC"/>
              </a:solidFill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IN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~IN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  8</a:t>
            </a:r>
            <a:r>
              <a:rPr lang="zh-CN" altLang="en-US" sz="2600" b="1" dirty="0" smtClean="0">
                <a:ea typeface="+mn-ea"/>
              </a:rPr>
              <a:t>通道模拟量输入端</a:t>
            </a:r>
            <a:endParaRPr lang="zh-CN" altLang="en-US" sz="2600" b="1" dirty="0" smtClean="0"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  </a:t>
            </a:r>
            <a:r>
              <a:rPr lang="zh-CN" altLang="en-US" sz="2600" b="1" dirty="0" smtClean="0">
                <a:ea typeface="+mn-ea"/>
              </a:rPr>
              <a:t>结果数据输出端</a:t>
            </a:r>
            <a:endParaRPr lang="zh-CN" altLang="en-US" sz="2600" b="1" dirty="0" smtClean="0"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START  </a:t>
            </a:r>
            <a:r>
              <a:rPr lang="zh-CN" altLang="en-US" sz="2600" b="1" dirty="0" smtClean="0">
                <a:ea typeface="+mn-ea"/>
              </a:rPr>
              <a:t>启动转换命令输入端</a:t>
            </a:r>
            <a:endParaRPr lang="zh-CN" altLang="en-US" sz="2600" b="1" dirty="0" smtClean="0"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EOC  </a:t>
            </a:r>
            <a:r>
              <a:rPr lang="zh-CN" altLang="en-US" sz="2600" b="1" dirty="0" smtClean="0">
                <a:ea typeface="+mn-ea"/>
              </a:rPr>
              <a:t>转换结束指示脚。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转换开始后为低电平，转换结束即变回高电平。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OE  </a:t>
            </a:r>
            <a:r>
              <a:rPr lang="zh-CN" altLang="en-US" sz="2600" b="1" dirty="0" smtClean="0">
                <a:ea typeface="+mn-ea"/>
              </a:rPr>
              <a:t>输出使能端。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高电平打开输出缓冲器三态门，读出数据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60350" y="1117600"/>
            <a:ext cx="8372475" cy="124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marR="0" lvl="0" indent="-352425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ADC0809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NSC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公司的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通道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位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A/D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转换器，将多路模拟开关和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位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集成在一个芯片内，便于构成多通道数据采集系统。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57065" y="2348880"/>
            <a:ext cx="381117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7920037" cy="5175250"/>
          </a:xfrm>
        </p:spPr>
        <p:txBody>
          <a:bodyPr/>
          <a:lstStyle/>
          <a:p>
            <a:pPr marL="352425" indent="-352425" algn="just"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1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）引脚</a:t>
            </a:r>
            <a:endParaRPr lang="en-US" sz="3000" b="1" dirty="0" smtClean="0">
              <a:ea typeface="+mn-ea"/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C</a:t>
            </a:r>
            <a:r>
              <a:rPr lang="zh-CN" altLang="en-US" sz="2600" b="1" dirty="0" smtClean="0"/>
              <a:t>、</a:t>
            </a:r>
            <a:r>
              <a:rPr lang="en-US" sz="2600" b="1" dirty="0" smtClean="0"/>
              <a:t>B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A  </a:t>
            </a:r>
            <a:r>
              <a:rPr lang="zh-CN" altLang="en-US" sz="2600" b="1" dirty="0" smtClean="0"/>
              <a:t>通道号选择输入端。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所加电平的编码为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000~111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时分别选通模拟输入通道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IN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~IN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ALE  </a:t>
            </a:r>
            <a:r>
              <a:rPr lang="zh-CN" altLang="en-US" sz="2600" b="1" dirty="0" smtClean="0"/>
              <a:t>通道号锁存控制端。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高电平锁存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CBA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脚上的通道号选择码，接通相应通道的模拟开关。常把它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与</a:t>
            </a:r>
            <a:r>
              <a:rPr lang="en-US" sz="2600" b="1" dirty="0" smtClean="0">
                <a:solidFill>
                  <a:schemeClr val="tx1"/>
                </a:solidFill>
              </a:rPr>
              <a:t>START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连一起，由启动信号同时锁存通道号。</a:t>
            </a:r>
            <a:endParaRPr lang="zh-CN" altLang="en-US" sz="2600" b="1" dirty="0" smtClean="0">
              <a:solidFill>
                <a:schemeClr val="tx1"/>
              </a:solidFill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CLK  </a:t>
            </a:r>
            <a:r>
              <a:rPr lang="zh-CN" altLang="en-US" sz="2600" b="1" dirty="0" smtClean="0"/>
              <a:t>外接时钟接入端。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当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V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CC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=+5V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时，典型时钟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640kHz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100μs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REF(+)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REF(-) </a:t>
            </a:r>
            <a:r>
              <a:rPr lang="zh-CN" altLang="en-US" sz="2600" b="1" dirty="0" smtClean="0"/>
              <a:t> 参考电压输入脚。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通常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REF(-)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接模拟地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若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REF(+)=+5V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，输入范围为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2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 工作过程</a:t>
            </a:r>
            <a:endParaRPr lang="zh-CN" altLang="en-US" sz="3000" b="1" dirty="0" smtClean="0">
              <a:solidFill>
                <a:srgbClr val="00FFCC"/>
              </a:solidFill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图</a:t>
            </a:r>
            <a:r>
              <a:rPr lang="en-US" sz="2600" b="1" dirty="0" smtClean="0"/>
              <a:t>10.14</a:t>
            </a:r>
            <a:r>
              <a:rPr lang="zh-CN" altLang="en-US" sz="2600" b="1" dirty="0" smtClean="0"/>
              <a:t>是</a:t>
            </a:r>
            <a:r>
              <a:rPr lang="en-US" sz="2600" b="1" dirty="0" smtClean="0"/>
              <a:t>ADC0809</a:t>
            </a:r>
            <a:r>
              <a:rPr lang="zh-CN" altLang="en-US" sz="2600" b="1" dirty="0" smtClean="0"/>
              <a:t>的定时图。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6535" y="2033845"/>
            <a:ext cx="8468543" cy="38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50900"/>
            <a:ext cx="8372475" cy="5638800"/>
          </a:xfrm>
        </p:spPr>
        <p:txBody>
          <a:bodyPr/>
          <a:lstStyle/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对指定的通道采集一个数据的过程：</a:t>
            </a:r>
            <a:endParaRPr lang="en-US" altLang="zh-CN" sz="2800" dirty="0" smtClean="0"/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）选择当前转换的通道，即将通道号编码送到</a:t>
            </a:r>
            <a:r>
              <a:rPr lang="en-US" sz="2600" b="1" dirty="0" smtClean="0">
                <a:ea typeface="+mn-ea"/>
              </a:rPr>
              <a:t>C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B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引脚上。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）在</a:t>
            </a:r>
            <a:r>
              <a:rPr lang="en-US" sz="2600" b="1" dirty="0" smtClean="0">
                <a:ea typeface="+mn-ea"/>
              </a:rPr>
              <a:t>START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ALE</a:t>
            </a:r>
            <a:r>
              <a:rPr lang="zh-CN" altLang="en-US" sz="2600" b="1" dirty="0" smtClean="0">
                <a:ea typeface="+mn-ea"/>
              </a:rPr>
              <a:t>脚上加一个正脉冲，将通道选择码锁存并启动</a:t>
            </a:r>
            <a:r>
              <a:rPr lang="en-US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转换。可执行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指令来产生负脉冲，经反相形成正脉冲，也可由定时电路或可编程定时器提供启动脉冲。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）转换开始，</a:t>
            </a: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变低，经</a:t>
            </a:r>
            <a:r>
              <a:rPr lang="en-US" sz="2600" b="1" dirty="0" smtClean="0">
                <a:ea typeface="+mn-ea"/>
              </a:rPr>
              <a:t>64</a:t>
            </a:r>
            <a:r>
              <a:rPr lang="zh-CN" altLang="en-US" sz="2600" b="1" dirty="0" smtClean="0">
                <a:ea typeface="+mn-ea"/>
              </a:rPr>
              <a:t>个时钟周期后，转换结束，</a:t>
            </a: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变高。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4</a:t>
            </a:r>
            <a:r>
              <a:rPr lang="zh-CN" altLang="en-US" sz="2600" b="1" dirty="0" smtClean="0">
                <a:ea typeface="+mn-ea"/>
              </a:rPr>
              <a:t>）转换结束后，可通过执行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指令，设法在</a:t>
            </a:r>
            <a:r>
              <a:rPr lang="en-US" sz="2600" b="1" dirty="0" smtClean="0">
                <a:ea typeface="+mn-ea"/>
              </a:rPr>
              <a:t>OE</a:t>
            </a:r>
            <a:r>
              <a:rPr lang="zh-CN" altLang="en-US" sz="2600" b="1" dirty="0" smtClean="0">
                <a:ea typeface="+mn-ea"/>
              </a:rPr>
              <a:t>脚上形成高电平脉冲，打开输出缓冲器三态门，让转换结果出现在数据总线上，并被读入累加器。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95300"/>
            <a:ext cx="8372475" cy="586740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采样率控制： 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en-US" altLang="zh-CN" sz="2600" dirty="0" smtClean="0">
                <a:latin typeface="+mn-ea"/>
                <a:ea typeface="+mn-ea"/>
              </a:rPr>
              <a:t>  	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可采用软件延时、定时中断、周期脉冲等方法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转换结束判定：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延时等待、查询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EOC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电平、用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EOC 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正跳变请求中断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转换通道选择：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先从数据总线送出通道号，用锁存器将它们锁存在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CBA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引脚上后，再启动转换。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A</a:t>
            </a:r>
            <a:r>
              <a:rPr lang="en-US" sz="2600" b="1" baseline="-25000" dirty="0" smtClean="0">
                <a:solidFill>
                  <a:schemeClr val="tx2"/>
                </a:solidFill>
                <a:ea typeface="+mn-ea"/>
              </a:rPr>
              <a:t>2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~A</a:t>
            </a:r>
            <a:r>
              <a:rPr lang="en-US" sz="2600" b="1" baseline="-25000" dirty="0" smtClean="0">
                <a:solidFill>
                  <a:schemeClr val="tx2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不参加</a:t>
            </a:r>
            <a:r>
              <a:rPr lang="en-US" altLang="zh-CN" sz="2600" b="1" dirty="0" smtClean="0">
                <a:solidFill>
                  <a:schemeClr val="tx2"/>
                </a:solidFill>
                <a:ea typeface="+mn-ea"/>
              </a:rPr>
              <a:t>I/O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译码，而连到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CBA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脚，执行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OUT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指令启动各通道转换时，同时将</a:t>
            </a:r>
            <a:r>
              <a:rPr lang="en-US" altLang="zh-CN" sz="2600" b="1" dirty="0" smtClean="0">
                <a:solidFill>
                  <a:schemeClr val="tx2"/>
                </a:solidFill>
                <a:ea typeface="+mn-ea"/>
              </a:rPr>
              <a:t>I/O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地址中的通道号送出。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多通道数据采集：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若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个通道均接模拟输入，可从通道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开始，启动转换并等转换结束后读取数据；然后启动下通道的转换并读取数据；</a:t>
            </a:r>
            <a:r>
              <a:rPr lang="en-US" altLang="zh-CN" sz="2600" b="1" dirty="0" smtClean="0">
                <a:solidFill>
                  <a:schemeClr val="tx2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个通道全部转换一次称完成了一遍扫描，至少需要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倍的转换时间。</a:t>
            </a:r>
            <a:endParaRPr lang="zh-CN" altLang="en-US" sz="2600" b="1" dirty="0" smtClean="0">
              <a:solidFill>
                <a:schemeClr val="tx2"/>
              </a:solidFill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3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）多通道数据采集方案</a:t>
            </a:r>
            <a:endParaRPr lang="zh-CN" altLang="en-US" sz="3000" b="1" dirty="0" smtClean="0">
              <a:solidFill>
                <a:srgbClr val="00FFCC"/>
              </a:solidFill>
              <a:ea typeface="+mn-ea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）定时中断控制采样率，采用地址信号选择通道的方案</a:t>
            </a:r>
            <a:endParaRPr lang="zh-CN" altLang="en-US" sz="2800" b="1" dirty="0" smtClean="0">
              <a:solidFill>
                <a:srgbClr val="FF66FF"/>
              </a:solidFill>
              <a:latin typeface="华文中宋" pitchFamily="2" charset="-122"/>
              <a:ea typeface="华文中宋" pitchFamily="2" charset="-122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 </a:t>
            </a:r>
            <a:r>
              <a:rPr lang="zh-CN" altLang="en-US" sz="2600" b="1" dirty="0" smtClean="0">
                <a:ea typeface="+mn-ea"/>
              </a:rPr>
              <a:t>用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设计一块插入</a:t>
            </a:r>
            <a:r>
              <a:rPr lang="en-US" altLang="zh-CN" sz="2600" b="1" dirty="0" smtClean="0">
                <a:ea typeface="+mn-ea"/>
              </a:rPr>
              <a:t>PC/XT</a:t>
            </a:r>
            <a:r>
              <a:rPr lang="zh-CN" altLang="en-US" sz="2600" b="1" dirty="0" smtClean="0">
                <a:ea typeface="+mn-ea"/>
              </a:rPr>
              <a:t>的扩展槽的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通道数据采集卡；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以</a:t>
            </a:r>
            <a:r>
              <a:rPr lang="en-US" sz="2600" b="1" dirty="0" smtClean="0">
                <a:ea typeface="+mn-ea"/>
              </a:rPr>
              <a:t>200Hz</a:t>
            </a:r>
            <a:r>
              <a:rPr lang="zh-CN" altLang="en-US" sz="2600" b="1" dirty="0" smtClean="0">
                <a:ea typeface="+mn-ea"/>
              </a:rPr>
              <a:t>速率对每个通道均采集</a:t>
            </a:r>
            <a:r>
              <a:rPr lang="en-US" sz="2600" b="1" dirty="0" smtClean="0">
                <a:ea typeface="+mn-ea"/>
              </a:rPr>
              <a:t>1024</a:t>
            </a:r>
            <a:r>
              <a:rPr lang="zh-CN" altLang="en-US" sz="2600" b="1" dirty="0" smtClean="0">
                <a:ea typeface="+mn-ea"/>
              </a:rPr>
              <a:t>个数据，也就是</a:t>
            </a:r>
            <a:r>
              <a:rPr lang="en-US" sz="2600" b="1" dirty="0" smtClean="0">
                <a:ea typeface="+mn-ea"/>
              </a:rPr>
              <a:t>5ms</a:t>
            </a:r>
            <a:r>
              <a:rPr lang="zh-CN" altLang="en-US" sz="2600" b="1" dirty="0" smtClean="0">
                <a:ea typeface="+mn-ea"/>
              </a:rPr>
              <a:t>对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通道扫描一遍，采来的数据存到数据段中以</a:t>
            </a:r>
            <a:r>
              <a:rPr lang="en-US" sz="2600" b="1" dirty="0" smtClean="0">
                <a:ea typeface="+mn-ea"/>
              </a:rPr>
              <a:t>DBUF</a:t>
            </a:r>
            <a:r>
              <a:rPr lang="zh-CN" altLang="en-US" sz="2600" b="1" dirty="0" smtClean="0">
                <a:ea typeface="+mn-ea"/>
              </a:rPr>
              <a:t>为始址的缓冲区中；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按通道号次序存放数据，即按通道</a:t>
            </a:r>
            <a:r>
              <a:rPr lang="en-US" sz="2600" b="1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  <a:sym typeface="Wingdings 3" panose="05040102010807070707"/>
              </a:rPr>
              <a:t></a:t>
            </a:r>
            <a:r>
              <a:rPr lang="en-US" altLang="zh-CN" sz="2600" b="1" dirty="0" smtClean="0">
                <a:ea typeface="+mn-ea"/>
                <a:sym typeface="Wingdings 3" panose="05040102010807070707"/>
              </a:rPr>
              <a:t>7</a:t>
            </a:r>
            <a:r>
              <a:rPr lang="zh-CN" altLang="en-US" sz="2600" b="1" dirty="0" smtClean="0">
                <a:ea typeface="+mn-ea"/>
              </a:rPr>
              <a:t>依次存入各通道的第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个数据，接着存入各通道的第</a:t>
            </a:r>
            <a:r>
              <a:rPr lang="en-US" altLang="zh-CN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个数据，直到各通道都存满</a:t>
            </a:r>
            <a:r>
              <a:rPr lang="en-US" sz="2600" b="1" dirty="0" smtClean="0">
                <a:ea typeface="+mn-ea"/>
              </a:rPr>
              <a:t>1024</a:t>
            </a:r>
            <a:r>
              <a:rPr lang="zh-CN" altLang="en-US" sz="2600" b="1" dirty="0" smtClean="0">
                <a:ea typeface="+mn-ea"/>
              </a:rPr>
              <a:t>个数据为止。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 marL="352425" indent="-352425"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en-US" sz="2800" b="1" dirty="0" smtClean="0"/>
              <a:t>8253</a:t>
            </a:r>
            <a:r>
              <a:rPr lang="zh-CN" altLang="en-US" sz="2800" b="1" dirty="0" smtClean="0"/>
              <a:t>来产生定时脉冲控制采样率</a:t>
            </a:r>
            <a:endParaRPr lang="en-US" altLang="zh-CN" sz="2800" b="1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在</a:t>
            </a:r>
            <a:r>
              <a:rPr lang="en-US" sz="2600" b="1" dirty="0" smtClean="0">
                <a:ea typeface="+mn-ea"/>
              </a:rPr>
              <a:t>8253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CLK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加频率为</a:t>
            </a:r>
            <a:r>
              <a:rPr lang="en-US" sz="2600" b="1" dirty="0" smtClean="0">
                <a:ea typeface="+mn-ea"/>
              </a:rPr>
              <a:t>1MHz</a:t>
            </a:r>
            <a:r>
              <a:rPr lang="zh-CN" altLang="en-US" sz="2600" b="1" dirty="0" smtClean="0">
                <a:ea typeface="+mn-ea"/>
              </a:rPr>
              <a:t>时钟脉冲，编程使通道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工作于方式</a:t>
            </a:r>
            <a:r>
              <a:rPr lang="en-US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，时间常数取</a:t>
            </a:r>
            <a:r>
              <a:rPr lang="en-US" sz="2600" b="1" dirty="0" smtClean="0">
                <a:ea typeface="+mn-ea"/>
              </a:rPr>
              <a:t>1MHz/200Hz=5000</a:t>
            </a:r>
            <a:r>
              <a:rPr lang="zh-CN" altLang="en-US" sz="2600" b="1" dirty="0" smtClean="0">
                <a:ea typeface="+mn-ea"/>
              </a:rPr>
              <a:t>，便可从</a:t>
            </a:r>
            <a:r>
              <a:rPr lang="en-US" sz="2600" b="1" dirty="0" smtClean="0">
                <a:ea typeface="+mn-ea"/>
              </a:rPr>
              <a:t>OUT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输出</a:t>
            </a:r>
            <a:r>
              <a:rPr lang="en-US" sz="2600" b="1" dirty="0" smtClean="0">
                <a:ea typeface="+mn-ea"/>
              </a:rPr>
              <a:t>200Hz</a:t>
            </a:r>
            <a:r>
              <a:rPr lang="zh-CN" altLang="en-US" sz="2600" b="1" dirty="0" smtClean="0">
                <a:ea typeface="+mn-ea"/>
              </a:rPr>
              <a:t>的负脉冲序列，即每隔</a:t>
            </a:r>
            <a:r>
              <a:rPr lang="en-US" sz="2600" b="1" dirty="0" smtClean="0">
                <a:ea typeface="+mn-ea"/>
              </a:rPr>
              <a:t>5ms</a:t>
            </a: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OUT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输出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个正跳变脉冲。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用中断服务程序实现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个通道的转换</a:t>
            </a:r>
            <a:endParaRPr lang="en-US" altLang="zh-CN" sz="2800" b="1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将该脉冲加到</a:t>
            </a:r>
            <a:r>
              <a:rPr lang="en-US" sz="2600" b="1" dirty="0" smtClean="0">
                <a:ea typeface="+mn-ea"/>
              </a:rPr>
              <a:t>PC</a:t>
            </a:r>
            <a:r>
              <a:rPr lang="zh-CN" altLang="en-US" sz="2600" b="1" dirty="0" smtClean="0">
                <a:ea typeface="+mn-ea"/>
              </a:rPr>
              <a:t>机上为用户保留的</a:t>
            </a:r>
            <a:r>
              <a:rPr lang="en-US" sz="2600" b="1" dirty="0" smtClean="0">
                <a:ea typeface="+mn-ea"/>
              </a:rPr>
              <a:t>IRQ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中断请求端，即加到系统板上</a:t>
            </a:r>
            <a:r>
              <a:rPr lang="en-US" sz="2600" b="1" dirty="0" smtClean="0">
                <a:ea typeface="+mn-ea"/>
              </a:rPr>
              <a:t>8259A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IR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引脚上，在</a:t>
            </a:r>
            <a:r>
              <a:rPr lang="en-US" sz="2600" b="1" dirty="0" smtClean="0">
                <a:ea typeface="+mn-ea"/>
              </a:rPr>
              <a:t>8259A</a:t>
            </a:r>
            <a:r>
              <a:rPr lang="zh-CN" altLang="en-US" sz="2600" b="1" dirty="0" smtClean="0">
                <a:ea typeface="+mn-ea"/>
              </a:rPr>
              <a:t>控制下定时向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发中断请求，由中断服务程序实现采样。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在中断服务程序中用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指令启动通道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的转换，然后查询</a:t>
            </a: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脚，当</a:t>
            </a:r>
            <a:r>
              <a:rPr lang="en-US" sz="2600" b="1" dirty="0" smtClean="0">
                <a:ea typeface="+mn-ea"/>
              </a:rPr>
              <a:t>EOC=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时转换结束，用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指令读入结果并存储。接着启动通道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的转换并读取数据，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个通道依次转换结束便完成一次扫描。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50850"/>
            <a:ext cx="8372475" cy="13335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黑体" panose="02010609060101010101" pitchFamily="2" charset="-122"/>
              </a:rPr>
              <a:t>数据采集电路</a:t>
            </a:r>
            <a:endParaRPr lang="en-US" altLang="zh-CN" sz="2800" b="1" dirty="0" smtClean="0">
              <a:latin typeface="黑体" panose="02010609060101010101" pitchFamily="2" charset="-122"/>
            </a:endParaRPr>
          </a:p>
          <a:p>
            <a:pPr marL="358775" indent="-358775">
              <a:buNone/>
            </a:pPr>
            <a:r>
              <a:rPr lang="en-US" altLang="zh-CN" sz="2600" b="1" dirty="0" smtClean="0">
                <a:ea typeface="+mn-ea"/>
              </a:rPr>
              <a:t>    </a:t>
            </a:r>
            <a:r>
              <a:rPr lang="zh-CN" altLang="en-US" sz="2600" b="1" dirty="0" smtClean="0">
                <a:ea typeface="+mn-ea"/>
              </a:rPr>
              <a:t>如图，仅画出了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部分的电路，</a:t>
            </a:r>
            <a:r>
              <a:rPr lang="en-US" sz="2600" b="1" dirty="0" smtClean="0">
                <a:ea typeface="+mn-ea"/>
              </a:rPr>
              <a:t>8253</a:t>
            </a:r>
            <a:r>
              <a:rPr lang="zh-CN" altLang="en-US" sz="2600" b="1" dirty="0" smtClean="0">
                <a:ea typeface="+mn-ea"/>
              </a:rPr>
              <a:t>部分电路较简单，未画出。</a:t>
            </a:r>
            <a:endParaRPr lang="zh-CN" altLang="en-US" sz="2600" b="1" dirty="0" smtClean="0">
              <a:ea typeface="+mn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1550" y="2033845"/>
            <a:ext cx="8155040" cy="441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黑体" panose="02010609060101010101" pitchFamily="2" charset="-122"/>
              </a:rPr>
              <a:t>数据采集电路</a:t>
            </a:r>
            <a:endParaRPr lang="en-US" altLang="zh-CN" sz="2800" b="1" dirty="0" smtClean="0">
              <a:latin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地址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9</a:t>
            </a:r>
            <a:r>
              <a:rPr lang="en-US" sz="2600" b="1" dirty="0" smtClean="0">
                <a:ea typeface="+mn-ea"/>
              </a:rPr>
              <a:t>~A</a:t>
            </a:r>
            <a:r>
              <a:rPr lang="en-US" sz="2600" b="1" baseline="-25000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经</a:t>
            </a:r>
            <a:r>
              <a:rPr lang="en-US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译码器形成片选信号         和         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spcBef>
                <a:spcPts val="0"/>
              </a:spcBef>
              <a:buNone/>
            </a:pPr>
            <a:r>
              <a:rPr lang="en-US" altLang="zh-CN" sz="2600" b="1" dirty="0" smtClean="0">
                <a:ea typeface="+mn-ea"/>
              </a:rPr>
              <a:t>             </a:t>
            </a:r>
            <a:r>
              <a:rPr lang="zh-CN" altLang="en-US" sz="2600" b="1" dirty="0" smtClean="0">
                <a:ea typeface="+mn-ea"/>
              </a:rPr>
              <a:t>选中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en-US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地址</a:t>
            </a:r>
            <a:r>
              <a:rPr lang="en-US" sz="2600" b="1" dirty="0" smtClean="0">
                <a:ea typeface="+mn-ea"/>
              </a:rPr>
              <a:t>300H~307H</a:t>
            </a:r>
            <a:r>
              <a:rPr lang="zh-CN" altLang="en-US" sz="2600" b="1" dirty="0" smtClean="0">
                <a:ea typeface="+mn-ea"/>
              </a:rPr>
              <a:t>，地址线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en-US" sz="2600" b="1" dirty="0" smtClean="0">
                <a:ea typeface="+mn-ea"/>
              </a:rPr>
              <a:t>~A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接到</a:t>
            </a:r>
            <a:r>
              <a:rPr lang="en-US" sz="2600" b="1" dirty="0" smtClean="0">
                <a:ea typeface="+mn-ea"/>
              </a:rPr>
              <a:t>ADC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CBA</a:t>
            </a:r>
            <a:r>
              <a:rPr lang="zh-CN" altLang="en-US" sz="2600" b="1" dirty="0" smtClean="0">
                <a:ea typeface="+mn-ea"/>
              </a:rPr>
              <a:t>脚，每个地址对应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个输入通道。       选中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     8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地址</a:t>
            </a:r>
            <a:r>
              <a:rPr lang="en-US" sz="2600" b="1" dirty="0" smtClean="0">
                <a:ea typeface="+mn-ea"/>
              </a:rPr>
              <a:t>308H~30FH</a:t>
            </a:r>
            <a:r>
              <a:rPr lang="zh-CN" altLang="en-US" sz="2600" b="1" dirty="0" smtClean="0">
                <a:ea typeface="+mn-ea"/>
              </a:rPr>
              <a:t>，用作状态口地址等。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接到</a:t>
            </a:r>
            <a:r>
              <a:rPr lang="en-US" sz="2600" b="1" dirty="0" smtClean="0">
                <a:ea typeface="+mn-ea"/>
              </a:rPr>
              <a:t>ADC</a:t>
            </a:r>
            <a:r>
              <a:rPr lang="zh-CN" altLang="en-US" sz="2600" b="1" dirty="0" smtClean="0">
                <a:ea typeface="+mn-ea"/>
              </a:rPr>
              <a:t>的时钟信号</a:t>
            </a:r>
            <a:r>
              <a:rPr lang="en-US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从系统时钟分频而来，频率</a:t>
            </a:r>
            <a:r>
              <a:rPr lang="en-US" sz="2600" b="1" dirty="0" smtClean="0">
                <a:ea typeface="+mn-ea"/>
              </a:rPr>
              <a:t>500kHz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执行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指令时，只要端口地址在</a:t>
            </a:r>
            <a:r>
              <a:rPr lang="en-US" sz="2600" b="1" dirty="0" smtClean="0">
                <a:ea typeface="+mn-ea"/>
              </a:rPr>
              <a:t>300H~307H</a:t>
            </a:r>
            <a:r>
              <a:rPr lang="zh-CN" altLang="en-US" sz="2600" b="1" dirty="0" smtClean="0">
                <a:ea typeface="+mn-ea"/>
              </a:rPr>
              <a:t>之内，</a:t>
            </a:r>
            <a:r>
              <a:rPr lang="en-US" sz="2600" b="1" dirty="0" smtClean="0">
                <a:ea typeface="+mn-ea"/>
              </a:rPr>
              <a:t>     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        </a:t>
            </a:r>
            <a:r>
              <a:rPr lang="zh-CN" altLang="en-US" sz="2600" b="1" dirty="0" smtClean="0">
                <a:ea typeface="+mn-ea"/>
              </a:rPr>
              <a:t>便有效，或非门</a:t>
            </a:r>
            <a:r>
              <a:rPr lang="en-US" sz="2600" b="1" dirty="0" smtClean="0">
                <a:ea typeface="+mn-ea"/>
              </a:rPr>
              <a:t> 2 </a:t>
            </a:r>
            <a:r>
              <a:rPr lang="zh-CN" altLang="en-US" sz="2600" b="1" dirty="0" smtClean="0">
                <a:ea typeface="+mn-ea"/>
              </a:rPr>
              <a:t>输出高电平脉冲，加在</a:t>
            </a:r>
            <a:r>
              <a:rPr lang="en-US" sz="2600" b="1" dirty="0" smtClean="0">
                <a:ea typeface="+mn-ea"/>
              </a:rPr>
              <a:t>START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ALE</a:t>
            </a:r>
            <a:r>
              <a:rPr lang="zh-CN" altLang="en-US" sz="2600" b="1" dirty="0" smtClean="0">
                <a:ea typeface="+mn-ea"/>
              </a:rPr>
              <a:t>脚上，启动</a:t>
            </a:r>
            <a:r>
              <a:rPr lang="en-US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转换，同时还将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en-US" sz="2600" b="1" dirty="0" smtClean="0">
                <a:ea typeface="+mn-ea"/>
              </a:rPr>
              <a:t>~A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的编码即通道号锁存，选定待转换的输入通道。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脚接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，构成状态口，地址</a:t>
            </a:r>
            <a:r>
              <a:rPr lang="en-US" sz="2600" b="1" dirty="0" smtClean="0">
                <a:ea typeface="+mn-ea"/>
              </a:rPr>
              <a:t>308H</a:t>
            </a:r>
            <a:r>
              <a:rPr lang="zh-CN" altLang="en-US" sz="2600" b="1" dirty="0" smtClean="0">
                <a:ea typeface="+mn-ea"/>
              </a:rPr>
              <a:t>。发出启动脉冲后，查</a:t>
            </a:r>
            <a:r>
              <a:rPr lang="en-US" sz="2600" b="1" dirty="0" smtClean="0">
                <a:ea typeface="+mn-ea"/>
              </a:rPr>
              <a:t>EOC=</a:t>
            </a:r>
            <a:r>
              <a:rPr lang="en-US" altLang="zh-CN" sz="2600" b="1" dirty="0" smtClean="0">
                <a:ea typeface="+mn-ea"/>
              </a:rPr>
              <a:t>0?</a:t>
            </a:r>
            <a:r>
              <a:rPr lang="zh-CN" altLang="en-US" sz="2600" b="1" dirty="0" smtClean="0">
                <a:ea typeface="+mn-ea"/>
              </a:rPr>
              <a:t> 是，已开始转换；再查</a:t>
            </a:r>
            <a:r>
              <a:rPr lang="en-US" sz="2600" b="1" dirty="0" smtClean="0">
                <a:ea typeface="+mn-ea"/>
              </a:rPr>
              <a:t>EOC=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？是，转换已结束。用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指令读取结果。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endParaRPr lang="zh-CN" altLang="en-US" sz="2600" b="1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1384300"/>
          <a:ext cx="6731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7315200" imgH="5181600" progId="">
                  <p:embed/>
                </p:oleObj>
              </mc:Choice>
              <mc:Fallback>
                <p:oleObj name="Equation" r:id="rId1" imgW="7315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384300"/>
                        <a:ext cx="67310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239000" y="984250"/>
          <a:ext cx="700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984250"/>
                        <a:ext cx="700088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216650" y="984250"/>
          <a:ext cx="673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7315200" imgH="5181600" progId="">
                  <p:embed/>
                </p:oleObj>
              </mc:Choice>
              <mc:Fallback>
                <p:oleObj name="Equation" r:id="rId5" imgW="7315200" imgH="51816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6650" y="984250"/>
                        <a:ext cx="673100" cy="47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283450" y="1828800"/>
          <a:ext cx="7000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7620000" imgH="5181600" progId="">
                  <p:embed/>
                </p:oleObj>
              </mc:Choice>
              <mc:Fallback>
                <p:oleObj name="Equation" r:id="rId6" imgW="7620000" imgH="5181600" progId="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450" y="1828800"/>
                        <a:ext cx="700087" cy="47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327150" y="4051300"/>
          <a:ext cx="6715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7315200" imgH="5181600" progId="">
                  <p:embed/>
                </p:oleObj>
              </mc:Choice>
              <mc:Fallback>
                <p:oleObj name="Equation" r:id="rId7" imgW="7315200" imgH="5181600" progId="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7150" y="4051300"/>
                        <a:ext cx="671512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260600" y="4006850"/>
          <a:ext cx="8397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9144000" imgH="5181600" progId="">
                  <p:embed/>
                </p:oleObj>
              </mc:Choice>
              <mc:Fallback>
                <p:oleObj name="Equation" r:id="rId9" imgW="9144000" imgH="5181600" progId="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0600" y="4006850"/>
                        <a:ext cx="839787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953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.3</a:t>
            </a:r>
            <a:r>
              <a:rPr lang="en-US" altLang="zh-CN" sz="5400" dirty="0" smtClean="0">
                <a:latin typeface="+mn-lt"/>
                <a:ea typeface="+mn-ea"/>
              </a:rPr>
              <a:t>   A/D</a:t>
            </a:r>
            <a:r>
              <a:rPr lang="zh-CN" altLang="en-US" sz="5400" dirty="0" smtClean="0">
                <a:latin typeface="+mn-lt"/>
                <a:ea typeface="+mn-ea"/>
              </a:rPr>
              <a:t>转换器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0" y="2717800"/>
            <a:ext cx="7467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10.3.1  A/D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转换器原理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10.3.2  A/D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转换器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ADC0809</a:t>
            </a:r>
            <a:endParaRPr lang="en-US" sz="36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和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AD574A</a:t>
            </a:r>
            <a:endParaRPr lang="en-US" altLang="zh-CN" sz="36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 marL="352425" indent="-352425"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PC/XT </a:t>
            </a:r>
            <a:r>
              <a:rPr lang="zh-CN" altLang="en-US" sz="2600" b="1" dirty="0" smtClean="0">
                <a:ea typeface="+mn-ea"/>
              </a:rPr>
              <a:t>机中</a:t>
            </a:r>
            <a:r>
              <a:rPr lang="en-US" sz="2600" b="1" dirty="0" smtClean="0">
                <a:ea typeface="+mn-ea"/>
              </a:rPr>
              <a:t>8259A</a:t>
            </a:r>
            <a:r>
              <a:rPr lang="zh-CN" altLang="en-US" sz="2600" b="1" dirty="0" smtClean="0">
                <a:ea typeface="+mn-ea"/>
              </a:rPr>
              <a:t>口地址为</a:t>
            </a:r>
            <a:r>
              <a:rPr lang="en-US" sz="2600" b="1" dirty="0" smtClean="0">
                <a:ea typeface="+mn-ea"/>
              </a:rPr>
              <a:t>20H/21H</a:t>
            </a:r>
            <a:r>
              <a:rPr lang="zh-CN" altLang="en-US" sz="2600" b="1" dirty="0" smtClean="0">
                <a:ea typeface="+mn-ea"/>
              </a:rPr>
              <a:t>，设数据采集卡上</a:t>
            </a:r>
            <a:r>
              <a:rPr lang="en-US" sz="2600" b="1" dirty="0" smtClean="0">
                <a:ea typeface="+mn-ea"/>
              </a:rPr>
              <a:t>8253</a:t>
            </a:r>
            <a:r>
              <a:rPr lang="zh-CN" altLang="en-US" sz="2600" b="1" dirty="0" smtClean="0">
                <a:ea typeface="+mn-ea"/>
              </a:rPr>
              <a:t>通道</a:t>
            </a:r>
            <a:r>
              <a:rPr lang="en-US" sz="2600" b="1" dirty="0" smtClean="0">
                <a:ea typeface="+mn-ea"/>
              </a:rPr>
              <a:t>0 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zh-CN" altLang="en-US" sz="2600" b="1" smtClean="0">
                <a:ea typeface="+mn-ea"/>
              </a:rPr>
              <a:t>控制口</a:t>
            </a:r>
            <a:r>
              <a:rPr lang="zh-CN" altLang="en-US" sz="2600" b="1" dirty="0" smtClean="0">
                <a:ea typeface="+mn-ea"/>
              </a:rPr>
              <a:t>地址为</a:t>
            </a:r>
            <a:r>
              <a:rPr lang="en-US" sz="2600" b="1" dirty="0" smtClean="0">
                <a:ea typeface="+mn-ea"/>
              </a:rPr>
              <a:t>318H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31BH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数据采集程序：</a:t>
            </a:r>
            <a:endParaRPr lang="en-US" altLang="zh-CN" sz="2800" b="1" dirty="0" smtClean="0"/>
          </a:p>
          <a:p>
            <a:pPr>
              <a:spcBef>
                <a:spcPts val="1200"/>
              </a:spcBef>
              <a:buNone/>
            </a:pPr>
            <a:endParaRPr lang="en-US" b="1" dirty="0" smtClean="0"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ea typeface="+mn-ea"/>
              </a:rPr>
              <a:t>DATA	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SEGMENT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ea typeface="+mn-ea"/>
              </a:rPr>
              <a:t>；数据段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DBUF	DB  8*1024  DUP</a:t>
            </a:r>
            <a:r>
              <a:rPr lang="zh-CN" altLang="en-US" b="1" dirty="0" smtClean="0">
                <a:ea typeface="+mn-ea"/>
              </a:rPr>
              <a:t>（</a:t>
            </a:r>
            <a:r>
              <a:rPr lang="en-US" b="1" dirty="0" smtClean="0">
                <a:ea typeface="+mn-ea"/>
              </a:rPr>
              <a:t>?</a:t>
            </a:r>
            <a:r>
              <a:rPr lang="zh-CN" altLang="en-US" b="1" dirty="0" smtClean="0">
                <a:ea typeface="+mn-ea"/>
              </a:rPr>
              <a:t>）    </a:t>
            </a:r>
            <a:r>
              <a:rPr lang="en-US" altLang="zh-CN" b="1" dirty="0" smtClean="0">
                <a:ea typeface="+mn-ea"/>
              </a:rPr>
              <a:t>	</a:t>
            </a:r>
            <a:r>
              <a:rPr lang="zh-CN" altLang="en-US" b="1" dirty="0" smtClean="0">
                <a:latin typeface="+mn-lt"/>
                <a:ea typeface="+mn-ea"/>
              </a:rPr>
              <a:t>；数据区（</a:t>
            </a:r>
            <a:r>
              <a:rPr lang="en-US" b="1" dirty="0" smtClean="0">
                <a:latin typeface="+mn-lt"/>
                <a:ea typeface="+mn-ea"/>
              </a:rPr>
              <a:t>8×1024</a:t>
            </a:r>
            <a:r>
              <a:rPr lang="zh-CN" altLang="en-US" b="1" dirty="0" smtClean="0">
                <a:latin typeface="+mn-lt"/>
                <a:ea typeface="+mn-ea"/>
              </a:rPr>
              <a:t>字节）</a:t>
            </a:r>
            <a:endParaRPr lang="zh-CN" altLang="en-US" b="1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DATA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	ENDS</a:t>
            </a:r>
            <a:endParaRPr lang="zh-CN" altLang="en-US" b="1" dirty="0" smtClean="0">
              <a:solidFill>
                <a:srgbClr val="FF66FF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…						</a:t>
            </a:r>
            <a:r>
              <a:rPr lang="zh-CN" altLang="en-US" b="1" dirty="0" smtClean="0">
                <a:ea typeface="+mn-ea"/>
              </a:rPr>
              <a:t>；堆栈段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1200"/>
              </a:spcBef>
              <a:buNone/>
            </a:pPr>
            <a:endParaRPr lang="en-US" altLang="zh-CN" b="1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b="1" dirty="0" smtClean="0"/>
              <a:t>；数据采集子程序</a:t>
            </a:r>
            <a:endParaRPr lang="zh-CN" altLang="en-US" b="1" dirty="0" smtClean="0"/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 CODE  </a:t>
            </a:r>
            <a:r>
              <a:rPr lang="en-US" b="1" dirty="0" smtClean="0">
                <a:solidFill>
                  <a:srgbClr val="FF66FF"/>
                </a:solidFill>
              </a:rPr>
              <a:t>SEGMENT</a:t>
            </a:r>
            <a:r>
              <a:rPr lang="en-US" b="1" dirty="0" smtClean="0"/>
              <a:t>			</a:t>
            </a:r>
            <a:r>
              <a:rPr lang="zh-CN" altLang="en-US" b="1" dirty="0" smtClean="0">
                <a:ea typeface="+mn-ea"/>
              </a:rPr>
              <a:t>；代码段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		  ASSUME	CS</a:t>
            </a:r>
            <a:r>
              <a:rPr lang="zh-CN" altLang="en-US" b="1" dirty="0" smtClean="0"/>
              <a:t>：</a:t>
            </a:r>
            <a:r>
              <a:rPr lang="en-US" b="1" dirty="0" smtClean="0"/>
              <a:t>CODE</a:t>
            </a:r>
            <a:r>
              <a:rPr lang="zh-CN" altLang="en-US" b="1" dirty="0" smtClean="0"/>
              <a:t>，</a:t>
            </a:r>
            <a:r>
              <a:rPr lang="en-US" b="1" dirty="0" smtClean="0"/>
              <a:t>DS</a:t>
            </a:r>
            <a:r>
              <a:rPr lang="zh-CN" altLang="en-US" b="1" dirty="0" smtClean="0"/>
              <a:t>：</a:t>
            </a:r>
            <a:r>
              <a:rPr lang="en-US" b="1" dirty="0" smtClean="0"/>
              <a:t>DATA</a:t>
            </a:r>
            <a:endParaRPr lang="zh-CN" altLang="en-US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762000"/>
            <a:ext cx="8194675" cy="58864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AD_8	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PROC </a:t>
            </a:r>
            <a:r>
              <a:rPr lang="en-US" b="1" dirty="0" smtClean="0">
                <a:ea typeface="+mn-ea"/>
              </a:rPr>
              <a:t>   FAR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DATA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DS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AX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指向数据区段址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CLI		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；禁止中断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CLD	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；清方向标志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；设置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0AH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号中断矢量，段址和偏移量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ES:DI=0000: 4*0AH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ES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AX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ES=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中断矢量表段址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0000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4*0AH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DI=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IR2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的偏移地址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OFFSET  ADINT  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	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AX=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中断服务子程序偏址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STOSW			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；放入中断矢量表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SEG ADINT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；取中断矢量段地址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STOSW		  	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；放入中断矢量表中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5994400"/>
          </a:xfrm>
        </p:spPr>
        <p:txBody>
          <a:bodyPr/>
          <a:lstStyle/>
          <a:p>
            <a:pPr marL="273050" indent="-273050">
              <a:buNone/>
            </a:pPr>
            <a:r>
              <a:rPr lang="zh-CN" altLang="en-US" dirty="0" smtClean="0"/>
              <a:t>；</a:t>
            </a:r>
            <a:r>
              <a:rPr lang="zh-CN" altLang="en-US" sz="2600" b="1" dirty="0" smtClean="0"/>
              <a:t>对</a:t>
            </a:r>
            <a:r>
              <a:rPr lang="en-US" sz="2600" b="1" dirty="0" smtClean="0"/>
              <a:t>8253</a:t>
            </a:r>
            <a:r>
              <a:rPr lang="zh-CN" altLang="en-US" sz="2600" b="1" dirty="0" smtClean="0"/>
              <a:t>进行初始化编程</a:t>
            </a:r>
            <a:r>
              <a:rPr lang="en-US" sz="2600" b="1" dirty="0" smtClean="0"/>
              <a:t>, </a:t>
            </a:r>
            <a:r>
              <a:rPr lang="zh-CN" altLang="en-US" sz="2600" b="1" dirty="0" smtClean="0"/>
              <a:t>使通道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的控制字为</a:t>
            </a:r>
            <a:r>
              <a:rPr lang="en-US" sz="2600" b="1" dirty="0" smtClean="0"/>
              <a:t>:</a:t>
            </a:r>
            <a:r>
              <a:rPr lang="zh-CN" altLang="en-US" sz="2600" b="1" dirty="0" smtClean="0"/>
              <a:t>方式</a:t>
            </a:r>
            <a:r>
              <a:rPr lang="en-US" sz="2600" b="1" dirty="0" smtClean="0"/>
              <a:t>2, </a:t>
            </a:r>
            <a:r>
              <a:rPr lang="zh-CN" altLang="en-US" sz="2600" b="1" dirty="0" smtClean="0"/>
              <a:t>先读写低字节</a:t>
            </a:r>
            <a:r>
              <a:rPr lang="en-US" sz="2600" b="1" dirty="0" smtClean="0"/>
              <a:t>, BCD</a:t>
            </a:r>
            <a:r>
              <a:rPr lang="zh-CN" altLang="en-US" sz="2600" b="1" dirty="0" smtClean="0"/>
              <a:t>计数；定时常数</a:t>
            </a:r>
            <a:r>
              <a:rPr lang="en-US" altLang="zh-CN" sz="2600" b="1" dirty="0" smtClean="0"/>
              <a:t>n=</a:t>
            </a:r>
            <a:r>
              <a:rPr lang="en-US" sz="2600" b="1" dirty="0" smtClean="0"/>
              <a:t>5000</a:t>
            </a:r>
            <a:r>
              <a:rPr lang="zh-CN" altLang="en-US" sz="2600" b="1" dirty="0" smtClean="0"/>
              <a:t>。</a:t>
            </a:r>
            <a:endParaRPr lang="zh-CN" altLang="en-US" sz="2600" b="1" dirty="0" smtClean="0"/>
          </a:p>
          <a:p>
            <a:pPr indent="-180975">
              <a:spcBef>
                <a:spcPts val="1200"/>
              </a:spcBef>
              <a:buNone/>
            </a:pPr>
            <a:r>
              <a:rPr lang="en-US" b="1" dirty="0" smtClean="0">
                <a:ea typeface="+mn-ea"/>
              </a:rPr>
              <a:t>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31BH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8253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控制口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00110101B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；通道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控制字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；输出控制字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318H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8253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通道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5000H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；时间常数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n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；先送低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AH</a:t>
            </a:r>
            <a:endParaRPr lang="zh-CN" altLang="en-US" b="1" dirty="0" smtClean="0"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；后送高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；设置屏蔽字，仅允许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8259A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IR2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和键盘中断，其余禁止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11111001B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；屏蔽字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21H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；输出到屏蔽寄存器</a:t>
            </a:r>
            <a:endParaRPr lang="zh-CN" altLang="en-US" b="1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262255" indent="-262255">
              <a:spcBef>
                <a:spcPts val="0"/>
              </a:spcBef>
              <a:buNone/>
              <a:tabLst>
                <a:tab pos="261620" algn="l"/>
              </a:tabLst>
            </a:pPr>
            <a:r>
              <a:rPr lang="zh-CN" altLang="en-US" dirty="0" smtClean="0"/>
              <a:t>；</a:t>
            </a:r>
            <a:r>
              <a:rPr lang="zh-CN" altLang="en-US" sz="2600" b="1" dirty="0" smtClean="0"/>
              <a:t>设置数据缓冲区始址到</a:t>
            </a:r>
            <a:r>
              <a:rPr lang="en-US" sz="2600" b="1" dirty="0" smtClean="0"/>
              <a:t>SI</a:t>
            </a:r>
            <a:r>
              <a:rPr lang="zh-CN" altLang="en-US" sz="2600" b="1" dirty="0" smtClean="0"/>
              <a:t>中</a:t>
            </a:r>
            <a:r>
              <a:rPr lang="en-US" sz="2600" b="1" dirty="0" smtClean="0"/>
              <a:t>, </a:t>
            </a:r>
            <a:r>
              <a:rPr lang="zh-CN" altLang="en-US" sz="2600" b="1" dirty="0" smtClean="0"/>
              <a:t>计数初值到</a:t>
            </a:r>
            <a:r>
              <a:rPr lang="en-US" sz="2600" b="1" dirty="0" smtClean="0"/>
              <a:t>BX</a:t>
            </a:r>
            <a:r>
              <a:rPr lang="zh-CN" altLang="en-US" sz="2600" b="1" dirty="0" smtClean="0"/>
              <a:t>中</a:t>
            </a:r>
            <a:r>
              <a:rPr lang="en-US" sz="2600" b="1" dirty="0" smtClean="0"/>
              <a:t>, </a:t>
            </a:r>
            <a:r>
              <a:rPr lang="zh-CN" altLang="en-US" sz="2600" b="1" dirty="0" smtClean="0"/>
              <a:t>等待中断。每通道采完</a:t>
            </a:r>
            <a:r>
              <a:rPr lang="en-US" sz="2600" b="1" dirty="0" smtClean="0"/>
              <a:t>1024</a:t>
            </a:r>
            <a:r>
              <a:rPr lang="zh-CN" altLang="en-US" sz="2600" b="1" dirty="0" smtClean="0"/>
              <a:t>个数据后结束中断。</a:t>
            </a:r>
            <a:endParaRPr lang="zh-CN" altLang="en-US" sz="2600" b="1" dirty="0" smtClean="0"/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   MOV   SI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OFFSET  DBUF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SI=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数据缓冲区始址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BX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1024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数据计数器初值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STI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；开中断，等待中断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AGAIN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CMP    BX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	    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；中断一次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BX-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BX=0?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JNZ	    AGAIN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BX≠0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，未采完，循环等待中断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11111101B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；采完，禁止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IR2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OUT	    21H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AH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4CH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；退出中断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INT	    21H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RET	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；从子程序返回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AD_8	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ENDP	</a:t>
            </a:r>
            <a:r>
              <a:rPr lang="en-US" b="1" dirty="0" smtClean="0">
                <a:ea typeface="+mn-ea"/>
              </a:rPr>
              <a:t>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AD_8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过程结束</a:t>
            </a:r>
            <a:endParaRPr lang="zh-CN" altLang="en-US" b="1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6045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；</a:t>
            </a:r>
            <a:r>
              <a:rPr lang="zh-CN" altLang="en-US" sz="2600" b="1" dirty="0" smtClean="0"/>
              <a:t>中断服务程序，每通道均采集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个数据，存进</a:t>
            </a:r>
            <a:r>
              <a:rPr lang="en-US" sz="2600" b="1" dirty="0" smtClean="0"/>
              <a:t>DBUF</a:t>
            </a:r>
            <a:endParaRPr lang="zh-CN" altLang="en-US" sz="2600" b="1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ADINT 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PROC</a:t>
            </a:r>
            <a:r>
              <a:rPr lang="en-US" b="1" dirty="0" smtClean="0">
                <a:ea typeface="+mn-ea"/>
              </a:rPr>
              <a:t>   NEAR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0008H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；设置通道计数器初值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300H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ADC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通道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NEXT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OUT	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；启动一次转换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PUSH   DX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；保存通道号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308H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指向状态口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308H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POLL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	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状态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TEST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（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D7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）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=0?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即开始转换了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JNZ	     POLL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，循环等待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NO_END</a:t>
            </a:r>
            <a:r>
              <a:rPr lang="zh-CN" altLang="en-US" b="1" dirty="0" smtClean="0"/>
              <a:t>：</a:t>
            </a:r>
            <a:r>
              <a:rPr lang="en-US" b="1" dirty="0" smtClean="0"/>
              <a:t>	</a:t>
            </a:r>
            <a:endParaRPr lang="en-US" b="1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IN	     AL</a:t>
            </a:r>
            <a:r>
              <a:rPr lang="zh-CN" altLang="en-US" b="1" dirty="0" smtClean="0"/>
              <a:t>，</a:t>
            </a:r>
            <a:r>
              <a:rPr lang="en-US" b="1" dirty="0" smtClean="0"/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，已开始转换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TEST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；再查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是否为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JZ	     NO_END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，等待转换结束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 smtClean="0">
              <a:ea typeface="+mn-ea"/>
            </a:endParaRPr>
          </a:p>
          <a:p>
            <a:pPr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06400"/>
            <a:ext cx="8372475" cy="62674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POP	     DX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，恢复通道地址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	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；读取结果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</a:t>
            </a:r>
            <a:r>
              <a:rPr lang="zh-CN" altLang="en-US" b="1" dirty="0" smtClean="0">
                <a:ea typeface="+mn-ea"/>
              </a:rPr>
              <a:t>［</a:t>
            </a:r>
            <a:r>
              <a:rPr lang="en-US" b="1" dirty="0" smtClean="0">
                <a:ea typeface="+mn-ea"/>
              </a:rPr>
              <a:t>SI</a:t>
            </a:r>
            <a:r>
              <a:rPr lang="zh-CN" altLang="en-US" b="1" dirty="0" smtClean="0">
                <a:ea typeface="+mn-ea"/>
              </a:rPr>
              <a:t>］，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；存储到缓冲区中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INC	     DX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指向下个通道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INC	     SI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；指向下个缓存单元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LOOP   NEXT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；通道计数器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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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则循环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DEC	     BX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，缓冲数据计数器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+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20H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OUT	     20H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STI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；开中断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66FF"/>
                </a:solidFill>
                <a:ea typeface="+mn-ea"/>
              </a:rPr>
              <a:t>   IRET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；自中断返回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ADINT    </a:t>
            </a:r>
            <a:r>
              <a:rPr lang="en-US" b="1" dirty="0" smtClean="0">
                <a:solidFill>
                  <a:srgbClr val="FF66FF"/>
                </a:solidFill>
              </a:rPr>
              <a:t>ENDP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；中断服务程序结束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CODE	     </a:t>
            </a:r>
            <a:r>
              <a:rPr lang="en-US" b="1" dirty="0" smtClean="0">
                <a:solidFill>
                  <a:srgbClr val="FF66FF"/>
                </a:solidFill>
              </a:rPr>
              <a:t>ENDS		</a:t>
            </a:r>
            <a:endParaRPr lang="en-US" b="1" dirty="0" smtClean="0">
              <a:solidFill>
                <a:srgbClr val="FF66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66FF"/>
                </a:solidFill>
              </a:rPr>
              <a:t>     END</a:t>
            </a:r>
            <a:endParaRPr lang="zh-CN" altLang="en-US" b="1" dirty="0" smtClean="0">
              <a:solidFill>
                <a:srgbClr val="FF66FF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）用</a:t>
            </a:r>
            <a:r>
              <a:rPr 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8255A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控制</a:t>
            </a:r>
            <a:r>
              <a:rPr 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ADC0809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itchFamily="2" charset="-122"/>
                <a:ea typeface="华文中宋" pitchFamily="2" charset="-122"/>
              </a:rPr>
              <a:t>的方法</a:t>
            </a:r>
            <a:endParaRPr lang="zh-CN" altLang="en-US" sz="2800" b="1" dirty="0" smtClean="0">
              <a:solidFill>
                <a:srgbClr val="FF66FF"/>
              </a:solidFill>
              <a:latin typeface="华文中宋" pitchFamily="2" charset="-122"/>
              <a:ea typeface="华文中宋" pitchFamily="2" charset="-122"/>
            </a:endParaRPr>
          </a:p>
          <a:p>
            <a:pPr marL="358775" indent="-358775" algn="just"/>
            <a:r>
              <a:rPr lang="zh-CN" altLang="en-US" sz="2600" b="1" dirty="0" smtClean="0"/>
              <a:t>用</a:t>
            </a:r>
            <a:r>
              <a:rPr lang="en-US" sz="2600" b="1" dirty="0" smtClean="0"/>
              <a:t>8255A</a:t>
            </a:r>
            <a:r>
              <a:rPr lang="zh-CN" altLang="en-US" sz="2600" b="1" dirty="0" smtClean="0"/>
              <a:t>控制</a:t>
            </a:r>
            <a:r>
              <a:rPr lang="en-US" sz="2600" b="1" dirty="0" smtClean="0"/>
              <a:t>ADC0809</a:t>
            </a:r>
            <a:r>
              <a:rPr lang="zh-CN" altLang="en-US" sz="2600" b="1" dirty="0" smtClean="0"/>
              <a:t>的方案图如图</a:t>
            </a:r>
            <a:r>
              <a:rPr lang="en-US" sz="2600" b="1" dirty="0" smtClean="0"/>
              <a:t>10.19 </a:t>
            </a:r>
            <a:r>
              <a:rPr lang="zh-CN" altLang="en-US" sz="2600" b="1" dirty="0" smtClean="0"/>
              <a:t>。采用查询法来检测转换是否结束。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8255A</a:t>
            </a:r>
            <a:r>
              <a:rPr lang="zh-CN" altLang="en-US" b="1" dirty="0" smtClean="0">
                <a:ea typeface="+mn-ea"/>
              </a:rPr>
              <a:t>的</a:t>
            </a:r>
            <a:r>
              <a:rPr lang="en-US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口编程为方式</a:t>
            </a:r>
            <a:r>
              <a:rPr lang="en-US" b="1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输入，</a:t>
            </a:r>
            <a:r>
              <a:rPr lang="en-US" b="1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口高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位为输入，低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位为输出。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的输出接到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口，</a:t>
            </a:r>
            <a:r>
              <a:rPr lang="en-US" altLang="zh-CN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位数据从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口输入。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2</a:t>
            </a:r>
            <a:r>
              <a:rPr lang="en-US" b="1" dirty="0" smtClean="0">
                <a:ea typeface="+mn-ea"/>
              </a:rPr>
              <a:t>~PC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输出</a:t>
            </a:r>
            <a:r>
              <a:rPr lang="en-US" b="1" dirty="0" smtClean="0">
                <a:ea typeface="+mn-ea"/>
              </a:rPr>
              <a:t>3</a:t>
            </a:r>
            <a:r>
              <a:rPr lang="zh-CN" altLang="en-US" b="1" dirty="0" smtClean="0">
                <a:ea typeface="+mn-ea"/>
              </a:rPr>
              <a:t>位通道号地址。</a:t>
            </a:r>
            <a:endParaRPr 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3</a:t>
            </a:r>
            <a:r>
              <a:rPr lang="zh-CN" altLang="en-US" b="1" dirty="0" smtClean="0">
                <a:ea typeface="+mn-ea"/>
              </a:rPr>
              <a:t>与</a:t>
            </a:r>
            <a:r>
              <a:rPr lang="en-US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</a:t>
            </a:r>
            <a:r>
              <a:rPr lang="en-US" b="1" dirty="0" smtClean="0">
                <a:ea typeface="+mn-ea"/>
              </a:rPr>
              <a:t>START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b="1" dirty="0" smtClean="0">
                <a:ea typeface="+mn-ea"/>
              </a:rPr>
              <a:t>ALE</a:t>
            </a:r>
            <a:r>
              <a:rPr lang="zh-CN" altLang="en-US" b="1" dirty="0" smtClean="0">
                <a:ea typeface="+mn-ea"/>
              </a:rPr>
              <a:t>相连接，编程使</a:t>
            </a: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3</a:t>
            </a:r>
            <a:r>
              <a:rPr lang="zh-CN" altLang="en-US" b="1" dirty="0" smtClean="0">
                <a:ea typeface="+mn-ea"/>
              </a:rPr>
              <a:t>发启动信号，并锁存通道号。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7</a:t>
            </a:r>
            <a:r>
              <a:rPr lang="zh-CN" altLang="en-US" b="1" dirty="0" smtClean="0">
                <a:ea typeface="+mn-ea"/>
              </a:rPr>
              <a:t>与</a:t>
            </a:r>
            <a:r>
              <a:rPr lang="en-US" b="1" dirty="0" smtClean="0">
                <a:ea typeface="+mn-ea"/>
              </a:rPr>
              <a:t>EOC</a:t>
            </a:r>
            <a:r>
              <a:rPr lang="zh-CN" altLang="en-US" b="1" dirty="0" smtClean="0">
                <a:ea typeface="+mn-ea"/>
              </a:rPr>
              <a:t>输出相连，查询</a:t>
            </a: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7</a:t>
            </a:r>
            <a:r>
              <a:rPr lang="zh-CN" altLang="en-US" b="1" dirty="0" smtClean="0">
                <a:ea typeface="+mn-ea"/>
              </a:rPr>
              <a:t>状态可了解转换进程。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EOC</a:t>
            </a:r>
            <a:r>
              <a:rPr lang="zh-CN" altLang="en-US" b="1" dirty="0" smtClean="0">
                <a:ea typeface="+mn-ea"/>
              </a:rPr>
              <a:t>还与</a:t>
            </a:r>
            <a:r>
              <a:rPr lang="en-US" altLang="zh-CN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</a:t>
            </a:r>
            <a:r>
              <a:rPr lang="en-US" b="1" dirty="0" smtClean="0">
                <a:ea typeface="+mn-ea"/>
              </a:rPr>
              <a:t>OE</a:t>
            </a:r>
            <a:r>
              <a:rPr lang="zh-CN" altLang="en-US" b="1" dirty="0" smtClean="0">
                <a:ea typeface="+mn-ea"/>
              </a:rPr>
              <a:t>输入相连，转换结束时</a:t>
            </a:r>
            <a:r>
              <a:rPr lang="en-US" b="1" dirty="0" smtClean="0">
                <a:ea typeface="+mn-ea"/>
              </a:rPr>
              <a:t>OE</a:t>
            </a:r>
            <a:r>
              <a:rPr lang="zh-CN" altLang="en-US" b="1" dirty="0" smtClean="0">
                <a:ea typeface="+mn-ea"/>
              </a:rPr>
              <a:t>也会变高，使</a:t>
            </a:r>
            <a:r>
              <a:rPr lang="en-US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的输出缓冲器打开，数据出现在</a:t>
            </a:r>
            <a:r>
              <a:rPr lang="en-US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口上，由</a:t>
            </a:r>
            <a:r>
              <a:rPr lang="en-US" b="1" dirty="0" smtClean="0">
                <a:ea typeface="+mn-ea"/>
              </a:rPr>
              <a:t>IN</a:t>
            </a:r>
            <a:r>
              <a:rPr lang="zh-CN" altLang="en-US" b="1" dirty="0" smtClean="0">
                <a:ea typeface="+mn-ea"/>
              </a:rPr>
              <a:t>指令读入</a:t>
            </a:r>
            <a:r>
              <a:rPr lang="en-US" b="1" dirty="0" smtClean="0">
                <a:ea typeface="+mn-ea"/>
              </a:rPr>
              <a:t>CPU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1955800"/>
          </a:xfrm>
        </p:spPr>
        <p:txBody>
          <a:bodyPr/>
          <a:lstStyle/>
          <a:p>
            <a:pPr marL="358775" indent="-358775" algn="just"/>
            <a:r>
              <a:rPr lang="zh-CN" altLang="en-US" sz="2600" b="1" dirty="0" smtClean="0">
                <a:ea typeface="+mn-ea"/>
              </a:rPr>
              <a:t>设图</a:t>
            </a:r>
            <a:r>
              <a:rPr lang="en-US" altLang="zh-CN" sz="2600" b="1" dirty="0" smtClean="0">
                <a:ea typeface="+mn-ea"/>
              </a:rPr>
              <a:t>10.16</a:t>
            </a:r>
            <a:r>
              <a:rPr lang="zh-CN" altLang="en-US" sz="2600" b="1" dirty="0" smtClean="0">
                <a:ea typeface="+mn-ea"/>
              </a:rPr>
              <a:t>中，</a:t>
            </a:r>
            <a:r>
              <a:rPr lang="en-US" sz="2600" b="1" dirty="0" smtClean="0">
                <a:ea typeface="+mn-ea"/>
              </a:rPr>
              <a:t>8255A</a:t>
            </a:r>
            <a:r>
              <a:rPr lang="zh-CN" altLang="en-US" sz="2600" b="1" dirty="0" smtClean="0">
                <a:ea typeface="+mn-ea"/>
              </a:rPr>
              <a:t>的端口地址为</a:t>
            </a:r>
            <a:r>
              <a:rPr lang="en-US" sz="2600" b="1" dirty="0" smtClean="0">
                <a:ea typeface="+mn-ea"/>
              </a:rPr>
              <a:t>320H~323H</a:t>
            </a:r>
            <a:r>
              <a:rPr lang="zh-CN" altLang="en-US" sz="2600" b="1" dirty="0" smtClean="0">
                <a:ea typeface="+mn-ea"/>
              </a:rPr>
              <a:t>，已对它进行了初始化，并将</a:t>
            </a:r>
            <a:r>
              <a:rPr lang="en-US" sz="2600" b="1" dirty="0" smtClean="0">
                <a:ea typeface="+mn-ea"/>
              </a:rPr>
              <a:t>ES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DS</a:t>
            </a:r>
            <a:r>
              <a:rPr lang="zh-CN" altLang="en-US" sz="2600" b="1" dirty="0" smtClean="0">
                <a:ea typeface="+mn-ea"/>
              </a:rPr>
              <a:t>置成了相同段基地址。要求把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通道的转换结果，存到段基址为</a:t>
            </a:r>
            <a:r>
              <a:rPr lang="en-US" sz="2600" b="1" dirty="0" smtClean="0">
                <a:ea typeface="+mn-ea"/>
              </a:rPr>
              <a:t>ES</a:t>
            </a:r>
            <a:r>
              <a:rPr lang="zh-CN" altLang="en-US" sz="2600" b="1" dirty="0" smtClean="0">
                <a:ea typeface="+mn-ea"/>
              </a:rPr>
              <a:t>，偏移量从</a:t>
            </a:r>
            <a:r>
              <a:rPr lang="en-US" sz="2600" b="1" dirty="0" smtClean="0">
                <a:ea typeface="+mn-ea"/>
              </a:rPr>
              <a:t>DATA_ BUF</a:t>
            </a:r>
            <a:r>
              <a:rPr lang="zh-CN" altLang="en-US" sz="2600" b="1" dirty="0" smtClean="0">
                <a:ea typeface="+mn-ea"/>
              </a:rPr>
              <a:t>开始的内存中。则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完成一次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路模拟量采集的子程序</a:t>
            </a:r>
            <a:r>
              <a:rPr lang="en-US" sz="2600" b="1" dirty="0" smtClean="0">
                <a:ea typeface="+mn-ea"/>
              </a:rPr>
              <a:t>AD_SUB</a:t>
            </a:r>
            <a:r>
              <a:rPr lang="zh-CN" altLang="en-US" sz="2600" b="1" dirty="0" smtClean="0">
                <a:ea typeface="+mn-ea"/>
              </a:rPr>
              <a:t>如下：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6635" y="2708920"/>
            <a:ext cx="5985665" cy="381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AD_SUB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PROC </a:t>
            </a:r>
            <a:r>
              <a:rPr lang="en-US" b="1" dirty="0" smtClean="0">
                <a:ea typeface="+mn-ea"/>
              </a:rPr>
              <a:t>   NEAR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作数据计数器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CLD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；清方向标志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BL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00H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；模拟通道号存在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BL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LEA      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DATA_BUF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；缓冲区偏移地址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NEXT_IN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322H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BL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；输出通道号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323H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；指向控制口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00000111B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置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；送出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START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信号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；延时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 NOP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；高电平保持一段时间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 NOP</a:t>
            </a:r>
            <a:endParaRPr lang="zh-CN" altLang="en-US" b="1" dirty="0" smtClean="0"/>
          </a:p>
          <a:p>
            <a:pPr>
              <a:spcBef>
                <a:spcPts val="0"/>
              </a:spcBef>
              <a:buNone/>
            </a:pP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06400"/>
            <a:ext cx="8372475" cy="5949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00000110B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3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START=0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，结束启动信号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322H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NO_CONV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口内容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TEST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，即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信号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JNZ	       NO_CONV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，还未开始转换，等待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NO_EOC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，已启动转换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TEST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；再查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endParaRPr lang="zh-CN" altLang="en-US" b="1" baseline="-25000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JZ	       NO-EOC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，转换未结束，等待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b="1" dirty="0" smtClean="0">
                <a:ea typeface="+mn-ea"/>
              </a:rPr>
              <a:t>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320H 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，转换结束，指向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 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；读入数据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STOS     DATA_BUF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段的数据缓冲区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INC	       BL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；指向下个通道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LOOP    NEXT_IN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；尚未完成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路转换则循环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66FF"/>
                </a:solidFill>
                <a:ea typeface="+mn-ea"/>
              </a:rPr>
              <a:t>    RET	</a:t>
            </a:r>
            <a:r>
              <a:rPr lang="en-US" b="1" dirty="0" smtClean="0">
                <a:ea typeface="+mn-ea"/>
              </a:rPr>
              <a:t>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；已完成，返回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AD_SUB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ENDP</a:t>
            </a:r>
            <a:endParaRPr lang="zh-CN" altLang="en-US" b="1" dirty="0" smtClean="0">
              <a:solidFill>
                <a:srgbClr val="FF66FF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10.3.1  A/D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转换器原理</a:t>
            </a:r>
            <a:endParaRPr lang="en-US" altLang="zh-CN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142287" cy="5175250"/>
          </a:xfrm>
        </p:spPr>
        <p:txBody>
          <a:bodyPr/>
          <a:lstStyle/>
          <a:p>
            <a:pPr algn="just"/>
            <a:r>
              <a:rPr lang="zh-CN" altLang="en-US" sz="2600" b="1" dirty="0" smtClean="0"/>
              <a:t>实现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转换的方法有十几种，常采用计数法、逐次逼近法、双斜积分法和并行转换法等。</a:t>
            </a:r>
            <a:endParaRPr lang="en-US" altLang="zh-CN" sz="2600" b="1" dirty="0" smtClean="0"/>
          </a:p>
          <a:p>
            <a:pPr algn="just"/>
            <a:r>
              <a:rPr lang="zh-CN" altLang="en-US" sz="2600" b="1" dirty="0" smtClean="0"/>
              <a:t>逐次逼近式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转换速度快、分辨率高，芯片成本较低，因此在数据采集系统中广泛应用。仅介绍逐次逼近式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转换器的原理和它们的使用。</a:t>
            </a:r>
            <a:endParaRPr lang="zh-CN" altLang="en-US" sz="2600" b="1" dirty="0" smtClean="0"/>
          </a:p>
          <a:p>
            <a:pPr algn="just"/>
            <a:r>
              <a:rPr lang="zh-CN" altLang="en-US" sz="2600" b="1" dirty="0" smtClean="0"/>
              <a:t>这类</a:t>
            </a:r>
            <a:r>
              <a:rPr lang="en-US" altLang="zh-CN" sz="2600" b="1" dirty="0" smtClean="0"/>
              <a:t>ADC</a:t>
            </a:r>
            <a:r>
              <a:rPr lang="zh-CN" altLang="en-US" sz="2600" b="1" dirty="0" smtClean="0"/>
              <a:t>的转换原理以逐次逼近原理为基础，即把输入电压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zh-CN" altLang="en-US" sz="2600" b="1" dirty="0" smtClean="0"/>
              <a:t>与一组从参考电压分层得到的量化电压比较，从最大量化电压开始，由粗到细逐次进行，根据每次比较的结果，确定相应的位是</a:t>
            </a:r>
            <a:r>
              <a:rPr lang="en-US" sz="2600" b="1" dirty="0" smtClean="0"/>
              <a:t>1</a:t>
            </a:r>
            <a:r>
              <a:rPr lang="zh-CN" altLang="en-US" sz="2600" b="1" dirty="0" smtClean="0"/>
              <a:t>还是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。不断比较，不断逼近，直到两者的差别小于某一误差范围时，即完成了一次转换。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2. 12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位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A/D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转换器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AD574A</a:t>
            </a:r>
            <a:r>
              <a:rPr lang="en-US" sz="3600" dirty="0" smtClean="0">
                <a:solidFill>
                  <a:srgbClr val="FFFF00"/>
                </a:solidFill>
                <a:latin typeface="+mn-lt"/>
                <a:ea typeface="+mn-ea"/>
              </a:rPr>
              <a:t>*</a:t>
            </a:r>
            <a:endParaRPr lang="zh-CN" altLang="en-US" sz="36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1511300"/>
          </a:xfrm>
        </p:spPr>
        <p:txBody>
          <a:bodyPr/>
          <a:lstStyle/>
          <a:p>
            <a:pPr marL="358775" indent="-358775" algn="just"/>
            <a:r>
              <a:rPr lang="en-US" b="1" dirty="0" smtClean="0">
                <a:ea typeface="+mn-ea"/>
              </a:rPr>
              <a:t>AD574A</a:t>
            </a:r>
            <a:r>
              <a:rPr lang="zh-CN" altLang="en-US" b="1" dirty="0" smtClean="0">
                <a:ea typeface="+mn-ea"/>
              </a:rPr>
              <a:t>是带有三态缓冲器的</a:t>
            </a:r>
            <a:r>
              <a:rPr lang="en-US" b="1" dirty="0" smtClean="0">
                <a:ea typeface="+mn-ea"/>
              </a:rPr>
              <a:t>A/D</a:t>
            </a:r>
            <a:r>
              <a:rPr lang="zh-CN" altLang="en-US" b="1" dirty="0" smtClean="0">
                <a:ea typeface="+mn-ea"/>
              </a:rPr>
              <a:t>转换器，可直接与</a:t>
            </a:r>
            <a:r>
              <a:rPr lang="en-US" b="1" dirty="0" smtClean="0">
                <a:ea typeface="+mn-ea"/>
              </a:rPr>
              <a:t>8/16</a:t>
            </a:r>
            <a:r>
              <a:rPr lang="zh-CN" altLang="en-US" b="1" dirty="0" smtClean="0">
                <a:ea typeface="+mn-ea"/>
              </a:rPr>
              <a:t>位微机接口，内有高精度参考电压源和时钟电路</a:t>
            </a:r>
            <a:r>
              <a:rPr lang="en-US" altLang="zh-CN" b="1" dirty="0" smtClean="0">
                <a:ea typeface="+mn-ea"/>
              </a:rPr>
              <a:t>, </a:t>
            </a:r>
            <a:r>
              <a:rPr lang="zh-CN" altLang="en-US" b="1" dirty="0" smtClean="0">
                <a:ea typeface="+mn-ea"/>
              </a:rPr>
              <a:t>芯片内还含有逐次逼近式寄存器</a:t>
            </a:r>
            <a:r>
              <a:rPr lang="en-US" b="1" dirty="0" smtClean="0">
                <a:ea typeface="+mn-ea"/>
              </a:rPr>
              <a:t>SAR</a:t>
            </a:r>
            <a:r>
              <a:rPr lang="zh-CN" altLang="en-US" b="1" dirty="0" smtClean="0">
                <a:ea typeface="+mn-ea"/>
              </a:rPr>
              <a:t>、比较器、控制逻辑、</a:t>
            </a:r>
            <a:r>
              <a:rPr lang="en-US" b="1" dirty="0" smtClean="0">
                <a:ea typeface="+mn-ea"/>
              </a:rPr>
              <a:t>DAC</a:t>
            </a:r>
            <a:r>
              <a:rPr lang="zh-CN" altLang="en-US" b="1" dirty="0" smtClean="0">
                <a:ea typeface="+mn-ea"/>
              </a:rPr>
              <a:t>转换电路及三态输出缓冲器等。</a:t>
            </a:r>
            <a:endParaRPr lang="zh-CN" altLang="en-US" b="1" dirty="0">
              <a:ea typeface="+mn-ea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735512" y="2717800"/>
            <a:ext cx="4408488" cy="3733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550" y="6396335"/>
            <a:ext cx="262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*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供选用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11760" y="2528900"/>
            <a:ext cx="4500500" cy="402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215900" y="4521200"/>
            <a:ext cx="8372475" cy="233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38150" y="450850"/>
            <a:ext cx="8372475" cy="6045200"/>
          </a:xfrm>
        </p:spPr>
        <p:txBody>
          <a:bodyPr/>
          <a:lstStyle/>
          <a:p>
            <a:pPr lvl="0">
              <a:spcBef>
                <a:spcPts val="0"/>
              </a:spcBef>
              <a:buNone/>
              <a:defRPr/>
            </a:pPr>
            <a:r>
              <a:rPr lang="en-US" sz="3200" b="1" dirty="0" smtClean="0"/>
              <a:t>1</a:t>
            </a:r>
            <a:r>
              <a:rPr lang="zh-CN" altLang="en-US" sz="3200" b="1" dirty="0" smtClean="0"/>
              <a:t>）</a:t>
            </a:r>
            <a:r>
              <a:rPr lang="en-US" sz="3200" b="1" dirty="0" smtClean="0"/>
              <a:t>AD574A</a:t>
            </a:r>
            <a:r>
              <a:rPr lang="zh-CN" altLang="en-US" sz="3200" b="1" dirty="0" smtClean="0"/>
              <a:t>的引脚</a:t>
            </a:r>
            <a:endParaRPr lang="zh-CN" altLang="en-US" sz="3200" b="1" dirty="0" smtClean="0"/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1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）电源和地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CC </a:t>
            </a:r>
            <a:r>
              <a:rPr lang="en-US" baseline="-25000" dirty="0" smtClean="0">
                <a:ea typeface="+mn-ea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+12V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或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+15V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电源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EE </a:t>
            </a:r>
            <a:r>
              <a:rPr lang="en-US" baseline="-25000" dirty="0" smtClean="0">
                <a:ea typeface="+mn-ea"/>
              </a:rPr>
              <a:t>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-12V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或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-15V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电源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LOGIC</a:t>
            </a:r>
            <a:r>
              <a:rPr lang="en-US" b="1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逻辑电源，接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+5V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REF OUT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10V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基准电压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REF IN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参考电压输入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AC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模拟地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DC </a:t>
            </a:r>
            <a:r>
              <a:rPr lang="en-US" dirty="0" smtClean="0"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数字地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2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 模拟量输入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10V</a:t>
            </a:r>
            <a:r>
              <a:rPr lang="en-US" b="1" baseline="-25000" dirty="0" smtClean="0">
                <a:ea typeface="+mn-ea"/>
              </a:rPr>
              <a:t>IN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单极性输入端，量程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+10V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20V</a:t>
            </a:r>
            <a:r>
              <a:rPr lang="en-US" b="1" baseline="-25000" dirty="0" smtClean="0">
                <a:ea typeface="+mn-ea"/>
              </a:rPr>
              <a:t>IN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单极性输入端，量程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+20V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BIP OFF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双极性偏置输入端，量程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-5V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+5V</a:t>
            </a:r>
            <a:endParaRPr 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3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）数据输出引脚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DB</a:t>
            </a:r>
            <a:r>
              <a:rPr lang="en-US" b="1" baseline="-25000" dirty="0" smtClean="0"/>
              <a:t>11</a:t>
            </a:r>
            <a:r>
              <a:rPr lang="en-US" b="1" dirty="0" smtClean="0"/>
              <a:t>~DB</a:t>
            </a:r>
            <a:r>
              <a:rPr lang="en-US" b="1" baseline="-25000" dirty="0" smtClean="0"/>
              <a:t>0</a:t>
            </a:r>
            <a:r>
              <a:rPr lang="en-US" b="1" dirty="0" smtClean="0"/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输出数据线，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DB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11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为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MSB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None/>
            </a:pP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97025" y="548680"/>
            <a:ext cx="4191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06400"/>
            <a:ext cx="8372475" cy="3378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4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）控制和状态信号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CE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芯片使能输入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ea typeface="+mn-ea"/>
              </a:rPr>
              <a:t> 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片选信号输入，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CE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同时有效芯片才工作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   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读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转换控制信号输入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:  1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读，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  	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数据模式选择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, 1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同时输出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位，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分两次输出。</a:t>
            </a:r>
            <a:endParaRPr lang="zh-CN" altLang="en-US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A</a:t>
            </a:r>
            <a:r>
              <a:rPr lang="en-US" b="1" baseline="-25000" dirty="0" smtClean="0"/>
              <a:t>0</a:t>
            </a:r>
            <a:r>
              <a:rPr lang="en-US" b="1" dirty="0" smtClean="0"/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字节地址短周期信号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输入 。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位转换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;  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位短周期转换。读出时，       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选择读出高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=0)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还是低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=1)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数据；若         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则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不起作用。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STS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状态输出信号，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=1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正在转换，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转换已结束。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dirty="0" smtClean="0"/>
          </a:p>
          <a:p>
            <a:pPr marL="179705" indent="-179705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9400" y="3873500"/>
            <a:ext cx="5155947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83050" y="2628900"/>
          <a:ext cx="1125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3106400" imgH="5181600" progId="">
                  <p:embed/>
                </p:oleObj>
              </mc:Choice>
              <mc:Fallback>
                <p:oleObj name="Equation" r:id="rId2" imgW="131064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3050" y="2628900"/>
                        <a:ext cx="112553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171950" y="2984500"/>
          <a:ext cx="1073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2496800" imgH="5181600" progId="">
                  <p:embed/>
                </p:oleObj>
              </mc:Choice>
              <mc:Fallback>
                <p:oleObj name="Equation" r:id="rId4" imgW="124968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1950" y="2984500"/>
                        <a:ext cx="107315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71850" y="1162050"/>
          <a:ext cx="49679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5791200" imgH="5181600" progId="">
                  <p:embed/>
                </p:oleObj>
              </mc:Choice>
              <mc:Fallback>
                <p:oleObj name="Equation" r:id="rId6" imgW="57912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1850" y="1162050"/>
                        <a:ext cx="496794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60400" y="1162050"/>
          <a:ext cx="496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5791200" imgH="5181600" progId="">
                  <p:embed/>
                </p:oleObj>
              </mc:Choice>
              <mc:Fallback>
                <p:oleObj name="Equation" r:id="rId8" imgW="5791200" imgH="51816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0400" y="1162050"/>
                        <a:ext cx="49688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615950" y="1517650"/>
          <a:ext cx="65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7620000" imgH="5181600" progId="">
                  <p:embed/>
                </p:oleObj>
              </mc:Choice>
              <mc:Fallback>
                <p:oleObj name="Equation" r:id="rId10" imgW="7620000" imgH="5181600" progId="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950" y="1517650"/>
                        <a:ext cx="65405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15950" y="1917700"/>
          <a:ext cx="65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7620000" imgH="5181600" progId="">
                  <p:embed/>
                </p:oleObj>
              </mc:Choice>
              <mc:Fallback>
                <p:oleObj name="Equation" r:id="rId12" imgW="7620000" imgH="5181600" progId="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5950" y="1917700"/>
                        <a:ext cx="65405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84200"/>
            <a:ext cx="8372475" cy="15113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2</a:t>
            </a:r>
            <a:r>
              <a:rPr lang="zh-CN" altLang="en-US" sz="3200" b="1" dirty="0" smtClean="0"/>
              <a:t>） 单极性和双极性输入</a:t>
            </a:r>
            <a:endParaRPr lang="zh-CN" altLang="en-US" sz="3200" b="1" dirty="0" smtClean="0"/>
          </a:p>
          <a:p>
            <a:pPr marL="0" indent="0" algn="just">
              <a:buNone/>
            </a:pPr>
            <a:r>
              <a:rPr lang="en-US" sz="2600" b="1" dirty="0" smtClean="0"/>
              <a:t>AD574</a:t>
            </a:r>
            <a:r>
              <a:rPr lang="zh-CN" altLang="en-US" sz="2600" b="1" dirty="0" smtClean="0"/>
              <a:t>工作于单极性和双极性输入的连线图分别如图</a:t>
            </a:r>
            <a:r>
              <a:rPr lang="en-US" sz="2600" b="1" dirty="0" smtClean="0"/>
              <a:t>10.18(a)</a:t>
            </a:r>
            <a:r>
              <a:rPr lang="zh-CN" altLang="en-US" sz="2600" b="1" dirty="0" smtClean="0"/>
              <a:t>和</a:t>
            </a:r>
            <a:r>
              <a:rPr lang="en-US" altLang="zh-CN" sz="2600" b="1" dirty="0" smtClean="0"/>
              <a:t>(</a:t>
            </a:r>
            <a:r>
              <a:rPr lang="en-US" sz="2600" b="1" dirty="0" smtClean="0"/>
              <a:t>b)</a:t>
            </a:r>
            <a:r>
              <a:rPr lang="zh-CN" altLang="en-US" sz="2600" b="1" dirty="0" smtClean="0"/>
              <a:t>所示。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095500"/>
            <a:ext cx="7689850" cy="439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762000"/>
            <a:ext cx="7831137" cy="5594350"/>
          </a:xfrm>
        </p:spPr>
        <p:txBody>
          <a:bodyPr/>
          <a:lstStyle/>
          <a:p>
            <a:pPr marL="358775" indent="-358775"/>
            <a:r>
              <a:rPr lang="zh-CN" altLang="en-US" sz="2800" b="1" dirty="0" smtClean="0"/>
              <a:t>单极性输入方式</a:t>
            </a:r>
            <a:endParaRPr lang="en-US" altLang="zh-CN" sz="2800" b="1" dirty="0" smtClean="0"/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当输入信号幅度在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～</a:t>
            </a:r>
            <a:r>
              <a:rPr lang="en-US" sz="2600" b="1" dirty="0" smtClean="0">
                <a:ea typeface="+mn-ea"/>
              </a:rPr>
              <a:t>+10V</a:t>
            </a:r>
            <a:r>
              <a:rPr lang="zh-CN" altLang="en-US" sz="2600" b="1" dirty="0" smtClean="0">
                <a:ea typeface="+mn-ea"/>
              </a:rPr>
              <a:t>时，从</a:t>
            </a:r>
            <a:r>
              <a:rPr lang="en-US" sz="2600" b="1" dirty="0" smtClean="0">
                <a:ea typeface="+mn-ea"/>
              </a:rPr>
              <a:t>10V</a:t>
            </a:r>
            <a:r>
              <a:rPr lang="en-US" sz="2600" b="1" baseline="-25000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脚输入；若在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～</a:t>
            </a:r>
            <a:r>
              <a:rPr lang="en-US" sz="2600" b="1" dirty="0" smtClean="0">
                <a:ea typeface="+mn-ea"/>
              </a:rPr>
              <a:t>+20V</a:t>
            </a:r>
            <a:r>
              <a:rPr lang="zh-CN" altLang="en-US" sz="2600" b="1" dirty="0" smtClean="0">
                <a:ea typeface="+mn-ea"/>
              </a:rPr>
              <a:t>时，则从</a:t>
            </a:r>
            <a:r>
              <a:rPr lang="en-US" sz="2600" b="1" dirty="0" smtClean="0">
                <a:ea typeface="+mn-ea"/>
              </a:rPr>
              <a:t>20V</a:t>
            </a:r>
            <a:r>
              <a:rPr lang="en-US" sz="2600" b="1" baseline="-25000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脚输入。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100kΩ</a:t>
            </a:r>
            <a:r>
              <a:rPr lang="zh-CN" altLang="en-US" sz="2600" b="1" dirty="0" smtClean="0">
                <a:ea typeface="+mn-ea"/>
              </a:rPr>
              <a:t>的电位器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用于零调整，在模拟量输入为</a:t>
            </a:r>
            <a:r>
              <a:rPr lang="en-US" sz="2600" b="1" dirty="0" smtClean="0">
                <a:ea typeface="+mn-ea"/>
              </a:rPr>
              <a:t>0V</a:t>
            </a:r>
            <a:r>
              <a:rPr lang="zh-CN" altLang="en-US" sz="2600" b="1" dirty="0" smtClean="0">
                <a:ea typeface="+mn-ea"/>
              </a:rPr>
              <a:t>时，</a:t>
            </a:r>
            <a:r>
              <a:rPr lang="en-US" sz="2600" b="1" dirty="0" smtClean="0">
                <a:ea typeface="+mn-ea"/>
              </a:rPr>
              <a:t>12</a:t>
            </a:r>
            <a:r>
              <a:rPr lang="zh-CN" altLang="en-US" sz="2600" b="1" dirty="0" smtClean="0">
                <a:ea typeface="+mn-ea"/>
              </a:rPr>
              <a:t>位输出数字量应为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，若不是全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，则需调整调零电位器。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100Ω</a:t>
            </a:r>
            <a:r>
              <a:rPr lang="zh-CN" altLang="en-US" sz="2600" b="1" dirty="0" smtClean="0">
                <a:ea typeface="+mn-ea"/>
              </a:rPr>
              <a:t>电位器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调整满量程，当模拟量输入为最大值（</a:t>
            </a:r>
            <a:r>
              <a:rPr lang="en-US" sz="2600" b="1" dirty="0" smtClean="0">
                <a:ea typeface="+mn-ea"/>
              </a:rPr>
              <a:t>10V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20V</a:t>
            </a:r>
            <a:r>
              <a:rPr lang="zh-CN" altLang="en-US" sz="2600" b="1" dirty="0" smtClean="0">
                <a:ea typeface="+mn-ea"/>
              </a:rPr>
              <a:t>）时，</a:t>
            </a:r>
            <a:r>
              <a:rPr lang="en-US" sz="2600" b="1" dirty="0" smtClean="0">
                <a:ea typeface="+mn-ea"/>
              </a:rPr>
              <a:t>12</a:t>
            </a:r>
            <a:r>
              <a:rPr lang="zh-CN" altLang="en-US" sz="2600" b="1" dirty="0" smtClean="0">
                <a:ea typeface="+mn-ea"/>
              </a:rPr>
              <a:t>位输出数字量为全</a:t>
            </a:r>
            <a:r>
              <a:rPr lang="en-US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，若不是全</a:t>
            </a:r>
            <a:r>
              <a:rPr lang="en-US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，则调整电位器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对于双极性输入，也用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进行零调整和满量程调整，但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的阻值均为</a:t>
            </a:r>
            <a:r>
              <a:rPr lang="en-US" sz="2600" b="1" dirty="0" smtClean="0">
                <a:ea typeface="+mn-ea"/>
              </a:rPr>
              <a:t>100Ω</a:t>
            </a:r>
            <a:r>
              <a:rPr lang="zh-CN" altLang="en-US" sz="2600" b="1" dirty="0" smtClean="0">
                <a:ea typeface="+mn-ea"/>
              </a:rPr>
              <a:t>，满量程输入电压范围为</a:t>
            </a:r>
            <a:r>
              <a:rPr lang="en-US" sz="2600" b="1" dirty="0" smtClean="0">
                <a:ea typeface="+mn-ea"/>
              </a:rPr>
              <a:t>±5V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±10V</a:t>
            </a:r>
            <a:r>
              <a:rPr lang="zh-CN" altLang="en-US" sz="2600" b="1" dirty="0" smtClean="0">
                <a:ea typeface="+mn-ea"/>
              </a:rPr>
              <a:t>。</a:t>
            </a:r>
            <a:endParaRPr lang="zh-CN" altLang="en-US" sz="2600" b="1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372475" cy="2266950"/>
          </a:xfrm>
        </p:spPr>
        <p:txBody>
          <a:bodyPr/>
          <a:lstStyle/>
          <a:p>
            <a:pPr>
              <a:buNone/>
            </a:pPr>
            <a:r>
              <a:rPr lang="en-US" sz="2600" b="1" dirty="0" smtClean="0"/>
              <a:t>3</a:t>
            </a:r>
            <a:r>
              <a:rPr lang="zh-CN" altLang="en-US" sz="2600" b="1" dirty="0" smtClean="0"/>
              <a:t>） 工作时序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启动转换时序。</a:t>
            </a:r>
            <a:r>
              <a:rPr lang="en-US" b="1" dirty="0" smtClean="0">
                <a:ea typeface="+mn-ea"/>
              </a:rPr>
              <a:t>AD574A</a:t>
            </a:r>
            <a:r>
              <a:rPr lang="zh-CN" altLang="en-US" b="1" dirty="0" smtClean="0">
                <a:ea typeface="+mn-ea"/>
              </a:rPr>
              <a:t>的启动转换条件是</a:t>
            </a:r>
            <a:r>
              <a:rPr lang="en-US" altLang="zh-CN" b="1" dirty="0" smtClean="0">
                <a:ea typeface="+mn-ea"/>
              </a:rPr>
              <a:t>:  </a:t>
            </a:r>
            <a:r>
              <a:rPr lang="en-US" b="1" dirty="0" smtClean="0">
                <a:ea typeface="+mn-ea"/>
              </a:rPr>
              <a:t>CE=</a:t>
            </a:r>
            <a:r>
              <a:rPr lang="en-US" altLang="zh-CN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的同时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        </a:t>
            </a:r>
            <a:r>
              <a:rPr lang="en-US" altLang="zh-CN" b="1" dirty="0" smtClean="0">
                <a:ea typeface="+mn-ea"/>
              </a:rPr>
              <a:t>, </a:t>
            </a:r>
            <a:r>
              <a:rPr lang="zh-CN" altLang="en-US" b="1" dirty="0" smtClean="0">
                <a:ea typeface="+mn-ea"/>
              </a:rPr>
              <a:t>且                。启动后最多经</a:t>
            </a:r>
            <a:r>
              <a:rPr lang="en-US" b="1" dirty="0" smtClean="0">
                <a:ea typeface="+mn-ea"/>
              </a:rPr>
              <a:t>400ns(t</a:t>
            </a:r>
            <a:r>
              <a:rPr lang="en-US" b="1" baseline="-25000" dirty="0" smtClean="0">
                <a:ea typeface="+mn-ea"/>
              </a:rPr>
              <a:t>DSC</a:t>
            </a:r>
            <a:r>
              <a:rPr lang="en-US" b="1" dirty="0" smtClean="0">
                <a:ea typeface="+mn-ea"/>
              </a:rPr>
              <a:t>)</a:t>
            </a:r>
            <a:r>
              <a:rPr lang="zh-CN" altLang="en-US" b="1" dirty="0" smtClean="0">
                <a:ea typeface="+mn-ea"/>
              </a:rPr>
              <a:t>，状态信号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 STS</a:t>
            </a:r>
            <a:r>
              <a:rPr lang="zh-CN" altLang="en-US" b="1" dirty="0" smtClean="0">
                <a:ea typeface="+mn-ea"/>
              </a:rPr>
              <a:t>变高，指示转换开始，经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后转换结束，</a:t>
            </a:r>
            <a:r>
              <a:rPr lang="en-US" b="1" dirty="0" smtClean="0">
                <a:ea typeface="+mn-ea"/>
              </a:rPr>
              <a:t>STS</a:t>
            </a:r>
            <a:r>
              <a:rPr lang="zh-CN" altLang="en-US" b="1" dirty="0" smtClean="0">
                <a:ea typeface="+mn-ea"/>
              </a:rPr>
              <a:t>变低。对于</a:t>
            </a:r>
            <a:r>
              <a:rPr lang="en-US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位转换，转换时间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最大为</a:t>
            </a:r>
            <a:r>
              <a:rPr lang="en-US" b="1" dirty="0" smtClean="0">
                <a:ea typeface="+mn-ea"/>
              </a:rPr>
              <a:t>24μs</a:t>
            </a:r>
            <a:r>
              <a:rPr lang="zh-CN" altLang="en-US" b="1" dirty="0" smtClean="0">
                <a:ea typeface="+mn-ea"/>
              </a:rPr>
              <a:t>，对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位转换，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最大为</a:t>
            </a:r>
            <a:r>
              <a:rPr lang="en-US" b="1" dirty="0" smtClean="0">
                <a:ea typeface="+mn-ea"/>
              </a:rPr>
              <a:t>35μs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7250" y="2406650"/>
            <a:ext cx="5022850" cy="418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8200" y="1117600"/>
          <a:ext cx="889000" cy="47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9753600" imgH="5181600" progId="">
                  <p:embed/>
                </p:oleObj>
              </mc:Choice>
              <mc:Fallback>
                <p:oleObj name="Equation" r:id="rId2" imgW="97536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117600"/>
                        <a:ext cx="889000" cy="47228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0600" y="1117600"/>
          <a:ext cx="1103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3106400" imgH="5181600" progId="">
                  <p:embed/>
                </p:oleObj>
              </mc:Choice>
              <mc:Fallback>
                <p:oleObj name="Equation" r:id="rId4" imgW="131064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0600" y="1117600"/>
                        <a:ext cx="11033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95300"/>
            <a:ext cx="8372475" cy="1911350"/>
          </a:xfrm>
        </p:spPr>
        <p:txBody>
          <a:bodyPr/>
          <a:lstStyle/>
          <a:p>
            <a:pPr marL="358775" indent="-358775"/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读周期时序。</a:t>
            </a:r>
            <a:r>
              <a:rPr lang="zh-CN" altLang="en-US" b="1" dirty="0" smtClean="0">
                <a:ea typeface="+mn-ea"/>
              </a:rPr>
              <a:t>也要求</a:t>
            </a:r>
            <a:r>
              <a:rPr lang="en-US" b="1" dirty="0" smtClean="0">
                <a:ea typeface="+mn-ea"/>
              </a:rPr>
              <a:t>CE</a:t>
            </a:r>
            <a:r>
              <a:rPr lang="zh-CN" altLang="en-US" b="1" dirty="0" smtClean="0">
                <a:ea typeface="+mn-ea"/>
              </a:rPr>
              <a:t>和      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同时有效而且              时开</a:t>
            </a:r>
            <a:endParaRPr lang="en-US" altLang="zh-CN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     </a:t>
            </a:r>
            <a:r>
              <a:rPr lang="zh-CN" altLang="en-US" b="1" dirty="0" smtClean="0">
                <a:ea typeface="+mn-ea"/>
              </a:rPr>
              <a:t>始读操作，       必须在</a:t>
            </a:r>
            <a:r>
              <a:rPr lang="en-US" b="1" dirty="0" smtClean="0">
                <a:ea typeface="+mn-ea"/>
              </a:rPr>
              <a:t>CE</a:t>
            </a:r>
            <a:r>
              <a:rPr lang="zh-CN" altLang="en-US" b="1" dirty="0" smtClean="0">
                <a:ea typeface="+mn-ea"/>
              </a:rPr>
              <a:t>和       同时有效前至少提前</a:t>
            </a:r>
            <a:r>
              <a:rPr lang="en-US" b="1" dirty="0" smtClean="0">
                <a:ea typeface="+mn-ea"/>
              </a:rPr>
              <a:t>150ns</a:t>
            </a:r>
            <a:endParaRPr lang="en-US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（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SAR</a:t>
            </a:r>
            <a:r>
              <a:rPr lang="zh-CN" altLang="en-US" b="1" dirty="0" smtClean="0">
                <a:ea typeface="+mn-ea"/>
              </a:rPr>
              <a:t>）就变高。读操作开始后最多经</a:t>
            </a:r>
            <a:r>
              <a:rPr lang="en-US" b="1" dirty="0" smtClean="0">
                <a:ea typeface="+mn-ea"/>
              </a:rPr>
              <a:t>200ns</a:t>
            </a:r>
            <a:r>
              <a:rPr lang="zh-CN" altLang="en-US" b="1" dirty="0" smtClean="0">
                <a:ea typeface="+mn-ea"/>
              </a:rPr>
              <a:t>（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DD</a:t>
            </a:r>
            <a:r>
              <a:rPr lang="zh-CN" altLang="en-US" b="1" dirty="0" smtClean="0">
                <a:ea typeface="+mn-ea"/>
              </a:rPr>
              <a:t>），转换后的结果会出现在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位数据线</a:t>
            </a:r>
            <a:r>
              <a:rPr lang="en-US" b="1" dirty="0" smtClean="0">
                <a:ea typeface="+mn-ea"/>
              </a:rPr>
              <a:t>DB</a:t>
            </a:r>
            <a:r>
              <a:rPr lang="en-US" b="1" baseline="-25000" dirty="0" smtClean="0">
                <a:ea typeface="+mn-ea"/>
              </a:rPr>
              <a:t>11</a:t>
            </a:r>
            <a:r>
              <a:rPr lang="en-US" b="1" dirty="0" smtClean="0">
                <a:ea typeface="+mn-ea"/>
              </a:rPr>
              <a:t>~DB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上，并保留一定时间，供</a:t>
            </a:r>
            <a:r>
              <a:rPr lang="en-US" b="1" dirty="0" smtClean="0">
                <a:ea typeface="+mn-ea"/>
              </a:rPr>
              <a:t>CPU</a:t>
            </a:r>
            <a:r>
              <a:rPr lang="zh-CN" altLang="en-US" b="1" dirty="0" smtClean="0">
                <a:ea typeface="+mn-ea"/>
              </a:rPr>
              <a:t>读取。</a:t>
            </a:r>
            <a:endParaRPr lang="zh-CN" altLang="en-US" b="1" dirty="0" smtClean="0"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82800" y="2451100"/>
            <a:ext cx="4921648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7550" y="495300"/>
          <a:ext cx="488950" cy="4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5791200" imgH="5181600" progId="">
                  <p:embed/>
                </p:oleObj>
              </mc:Choice>
              <mc:Fallback>
                <p:oleObj name="Equation" r:id="rId2" imgW="57912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7550" y="495300"/>
                        <a:ext cx="488950" cy="4374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27850" y="495300"/>
          <a:ext cx="977901" cy="44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1277600" imgH="5181600" progId="">
                  <p:embed/>
                </p:oleObj>
              </mc:Choice>
              <mc:Fallback>
                <p:oleObj name="Equation" r:id="rId4" imgW="11277600" imgH="51816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7850" y="495300"/>
                        <a:ext cx="977901" cy="4493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305050" y="895350"/>
          <a:ext cx="660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7620000" imgH="5181600" progId="">
                  <p:embed/>
                </p:oleObj>
              </mc:Choice>
              <mc:Fallback>
                <p:oleObj name="Equation" r:id="rId6" imgW="76200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5050" y="895350"/>
                        <a:ext cx="660400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660900" y="89535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5791200" imgH="5181600" progId="">
                  <p:embed/>
                </p:oleObj>
              </mc:Choice>
              <mc:Fallback>
                <p:oleObj name="Equation" r:id="rId8" imgW="57912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60900" y="895350"/>
                        <a:ext cx="48895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61950"/>
            <a:ext cx="8372475" cy="1955800"/>
          </a:xfrm>
        </p:spPr>
        <p:txBody>
          <a:bodyPr/>
          <a:lstStyle/>
          <a:p>
            <a:pPr>
              <a:buNone/>
            </a:pPr>
            <a:r>
              <a:rPr lang="en-US" sz="2600" b="1" dirty="0" smtClean="0"/>
              <a:t>4</a:t>
            </a:r>
            <a:r>
              <a:rPr lang="zh-CN" altLang="en-US" sz="2600" b="1" dirty="0" smtClean="0"/>
              <a:t>）</a:t>
            </a:r>
            <a:r>
              <a:rPr lang="en-US" sz="2600" b="1" dirty="0" smtClean="0"/>
              <a:t>AD574A</a:t>
            </a:r>
            <a:r>
              <a:rPr lang="zh-CN" altLang="en-US" sz="2600" b="1" dirty="0" smtClean="0"/>
              <a:t>应用举例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b="1" dirty="0" smtClean="0">
                <a:ea typeface="+mn-ea"/>
              </a:rPr>
              <a:t>用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位转换方式，输入范围</a:t>
            </a:r>
            <a:r>
              <a:rPr lang="en-US" b="1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～</a:t>
            </a:r>
            <a:r>
              <a:rPr lang="en-US" b="1" dirty="0" smtClean="0">
                <a:ea typeface="+mn-ea"/>
              </a:rPr>
              <a:t>+10V</a:t>
            </a:r>
            <a:r>
              <a:rPr lang="zh-CN" altLang="en-US" b="1" dirty="0" smtClean="0">
                <a:ea typeface="+mn-ea"/>
              </a:rPr>
              <a:t>，单极性。以</a:t>
            </a:r>
            <a:r>
              <a:rPr lang="en-US" b="1" dirty="0" smtClean="0">
                <a:ea typeface="+mn-ea"/>
              </a:rPr>
              <a:t>8255A</a:t>
            </a:r>
            <a:r>
              <a:rPr lang="zh-CN" altLang="en-US" b="1" dirty="0" smtClean="0">
                <a:ea typeface="+mn-ea"/>
              </a:rPr>
              <a:t>为接口。模拟信号放大后从</a:t>
            </a:r>
            <a:r>
              <a:rPr lang="en-US" b="1" dirty="0" smtClean="0">
                <a:ea typeface="+mn-ea"/>
              </a:rPr>
              <a:t>10V</a:t>
            </a:r>
            <a:r>
              <a:rPr lang="en-US" b="1" baseline="-25000" dirty="0" smtClean="0">
                <a:ea typeface="+mn-ea"/>
              </a:rPr>
              <a:t>IN</a:t>
            </a:r>
            <a:r>
              <a:rPr lang="zh-CN" altLang="en-US" b="1" dirty="0" smtClean="0">
                <a:ea typeface="+mn-ea"/>
              </a:rPr>
              <a:t>输入，</a:t>
            </a:r>
            <a:r>
              <a:rPr lang="en-US" altLang="zh-CN" b="1" dirty="0" smtClean="0">
                <a:ea typeface="+mn-ea"/>
              </a:rPr>
              <a:t>       </a:t>
            </a:r>
            <a:r>
              <a:rPr lang="zh-CN" altLang="en-US" b="1" dirty="0" smtClean="0">
                <a:ea typeface="+mn-ea"/>
              </a:rPr>
              <a:t>接</a:t>
            </a:r>
            <a:r>
              <a:rPr lang="en-US" b="1" dirty="0" smtClean="0">
                <a:ea typeface="+mn-ea"/>
              </a:rPr>
              <a:t>+5V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AC</a:t>
            </a:r>
            <a:r>
              <a:rPr lang="zh-CN" altLang="en-US" b="1" dirty="0" smtClean="0">
                <a:ea typeface="+mn-ea"/>
              </a:rPr>
              <a:t>接模拟地，</a:t>
            </a:r>
            <a:r>
              <a:rPr lang="en-US" b="1" dirty="0" smtClean="0">
                <a:ea typeface="+mn-ea"/>
              </a:rPr>
              <a:t>DC</a:t>
            </a:r>
            <a:r>
              <a:rPr lang="zh-CN" altLang="en-US" b="1" dirty="0" smtClean="0">
                <a:ea typeface="+mn-ea"/>
              </a:rPr>
              <a:t>接数字地，</a:t>
            </a:r>
            <a:r>
              <a:rPr lang="en-US" b="1" dirty="0" smtClean="0">
                <a:ea typeface="+mn-ea"/>
              </a:rPr>
              <a:t>A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接地，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位输出</a:t>
            </a:r>
            <a:r>
              <a:rPr lang="en-US" b="1" dirty="0" smtClean="0">
                <a:ea typeface="+mn-ea"/>
              </a:rPr>
              <a:t>DB</a:t>
            </a:r>
            <a:r>
              <a:rPr lang="en-US" b="1" baseline="-25000" dirty="0" smtClean="0">
                <a:ea typeface="+mn-ea"/>
              </a:rPr>
              <a:t>11</a:t>
            </a:r>
            <a:r>
              <a:rPr lang="zh-CN" altLang="en-US" b="1" dirty="0" smtClean="0">
                <a:ea typeface="+mn-ea"/>
              </a:rPr>
              <a:t>～</a:t>
            </a:r>
            <a:r>
              <a:rPr lang="en-US" b="1" dirty="0" smtClean="0">
                <a:ea typeface="+mn-ea"/>
              </a:rPr>
              <a:t>DB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分别与</a:t>
            </a:r>
            <a:r>
              <a:rPr lang="en-US" altLang="zh-CN" b="1" dirty="0" smtClean="0">
                <a:ea typeface="+mn-ea"/>
              </a:rPr>
              <a:t>PA</a:t>
            </a:r>
            <a:r>
              <a:rPr lang="en-US" altLang="zh-CN" b="1" baseline="-25000" dirty="0" smtClean="0">
                <a:ea typeface="+mn-ea"/>
              </a:rPr>
              <a:t>3</a:t>
            </a:r>
            <a:r>
              <a:rPr lang="en-US" altLang="zh-CN" b="1" dirty="0" smtClean="0">
                <a:ea typeface="+mn-ea"/>
                <a:sym typeface="Symbol" panose="05050102010706020507"/>
              </a:rPr>
              <a:t>PA</a:t>
            </a:r>
            <a:r>
              <a:rPr lang="en-US" altLang="zh-CN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、</a:t>
            </a:r>
            <a:r>
              <a:rPr lang="en-US" altLang="zh-CN" b="1" dirty="0" smtClean="0">
                <a:ea typeface="+mn-ea"/>
              </a:rPr>
              <a:t>PB</a:t>
            </a:r>
            <a:r>
              <a:rPr lang="en-US" altLang="zh-CN" b="1" baseline="-25000" dirty="0" smtClean="0">
                <a:ea typeface="+mn-ea"/>
              </a:rPr>
              <a:t>7</a:t>
            </a:r>
            <a:r>
              <a:rPr lang="en-US" altLang="zh-CN" b="1" dirty="0" smtClean="0">
                <a:ea typeface="+mn-ea"/>
                <a:sym typeface="Symbol" panose="05050102010706020507"/>
              </a:rPr>
              <a:t>PB</a:t>
            </a:r>
            <a:r>
              <a:rPr lang="en-US" altLang="zh-CN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相连。</a:t>
            </a:r>
            <a:endParaRPr lang="zh-CN" altLang="en-US" b="1" dirty="0" smtClean="0"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72150" y="1117600"/>
          <a:ext cx="6536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7620000" imgH="5181600" progId="">
                  <p:embed/>
                </p:oleObj>
              </mc:Choice>
              <mc:Fallback>
                <p:oleObj name="Equation" r:id="rId1" imgW="76200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2150" y="1117600"/>
                        <a:ext cx="6536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550" y="2303875"/>
            <a:ext cx="8145905" cy="428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717550"/>
            <a:ext cx="8134350" cy="5822950"/>
          </a:xfrm>
        </p:spPr>
        <p:txBody>
          <a:bodyPr/>
          <a:lstStyle/>
          <a:p>
            <a:pPr marL="358775" indent="-358775" algn="just">
              <a:spcBef>
                <a:spcPts val="0"/>
              </a:spcBef>
            </a:pPr>
            <a:r>
              <a:rPr lang="zh-CN" altLang="en-US" sz="2600" b="1" dirty="0" smtClean="0">
                <a:ea typeface="+mn-ea"/>
              </a:rPr>
              <a:t>编程</a:t>
            </a:r>
            <a:r>
              <a:rPr lang="en-US" sz="2600" b="1" dirty="0" smtClean="0">
                <a:ea typeface="+mn-ea"/>
              </a:rPr>
              <a:t>8255A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口、</a:t>
            </a:r>
            <a:r>
              <a:rPr lang="en-US" sz="2600" b="1" dirty="0" smtClean="0">
                <a:ea typeface="+mn-ea"/>
              </a:rPr>
              <a:t>B</a:t>
            </a:r>
            <a:r>
              <a:rPr lang="zh-CN" altLang="en-US" sz="2600" b="1" dirty="0" smtClean="0">
                <a:ea typeface="+mn-ea"/>
              </a:rPr>
              <a:t>口为方式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输入，用来读取</a:t>
            </a:r>
            <a:r>
              <a:rPr lang="en-US" sz="2600" b="1" dirty="0" smtClean="0">
                <a:ea typeface="+mn-ea"/>
              </a:rPr>
              <a:t>12</a:t>
            </a:r>
            <a:r>
              <a:rPr lang="zh-CN" altLang="en-US" sz="2600" b="1" dirty="0" smtClean="0">
                <a:ea typeface="+mn-ea"/>
              </a:rPr>
              <a:t>位结果。</a:t>
            </a:r>
            <a:r>
              <a:rPr lang="en-US" altLang="zh-CN" sz="2600" b="1" dirty="0" smtClean="0">
                <a:ea typeface="+mn-ea"/>
              </a:rPr>
              <a:t>PC</a:t>
            </a:r>
            <a:r>
              <a:rPr lang="en-US" altLang="zh-CN" sz="2600" b="1" baseline="-25000" dirty="0" smtClean="0">
                <a:ea typeface="+mn-ea"/>
              </a:rPr>
              <a:t>3</a:t>
            </a:r>
            <a:r>
              <a:rPr lang="en-US" altLang="zh-CN" sz="2600" b="1" baseline="-25000" dirty="0" smtClean="0">
                <a:ea typeface="+mn-ea"/>
                <a:sym typeface="Symbol" panose="05050102010706020507"/>
              </a:rPr>
              <a:t>0</a:t>
            </a:r>
            <a:r>
              <a:rPr lang="zh-CN" altLang="en-US" sz="2600" b="1" dirty="0" smtClean="0">
                <a:ea typeface="+mn-ea"/>
              </a:rPr>
              <a:t>输入状态信息；</a:t>
            </a:r>
            <a:r>
              <a:rPr lang="en-US" altLang="zh-CN" sz="2600" b="1" dirty="0" smtClean="0">
                <a:ea typeface="+mn-ea"/>
              </a:rPr>
              <a:t>PC</a:t>
            </a:r>
            <a:r>
              <a:rPr lang="en-US" altLang="zh-CN" sz="2600" b="1" baseline="-25000" dirty="0" smtClean="0">
                <a:ea typeface="+mn-ea"/>
              </a:rPr>
              <a:t>7</a:t>
            </a:r>
            <a:r>
              <a:rPr lang="en-US" altLang="zh-CN" sz="2600" b="1" baseline="-25000" dirty="0" smtClean="0">
                <a:ea typeface="+mn-ea"/>
                <a:sym typeface="Symbol" panose="05050102010706020507"/>
              </a:rPr>
              <a:t>4</a:t>
            </a:r>
            <a:r>
              <a:rPr lang="zh-CN" altLang="en-US" sz="2600" b="1" dirty="0" smtClean="0">
                <a:ea typeface="+mn-ea"/>
              </a:rPr>
              <a:t>输出控制信号，启动转换或发出读取结果的命令。启动</a:t>
            </a:r>
            <a:r>
              <a:rPr lang="en-US" altLang="zh-CN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转换和读取结果的程序段如下：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8255A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的端口地址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POTR_A	    EQU    0F0H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PORT_B	    EQU    0F1H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PORT_C	    EQU    0F2H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PORT_CTL  EQU    0F3H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；控制口地址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8255A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控制字：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口工作于方式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口、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；上半部分为输入，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口下半部分为输出。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10011010B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；方式字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PORT_CTL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；输出方式字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61950"/>
            <a:ext cx="8372475" cy="6223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A/D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 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      均为低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；延时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04H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A/D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03H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 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	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；结束启动状态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READ_STS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PORT_C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STS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状态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TEST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；转换完（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STS=0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）了吗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JNZ        READ_STS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；否，则循环等待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05500" y="4006850"/>
          <a:ext cx="1555751" cy="44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8288000" imgH="5181600" progId="">
                  <p:embed/>
                </p:oleObj>
              </mc:Choice>
              <mc:Fallback>
                <p:oleObj name="Equation" r:id="rId1" imgW="182880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5500" y="4006850"/>
                        <a:ext cx="1555751" cy="4407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27600" y="1073150"/>
          <a:ext cx="48969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1073150"/>
                        <a:ext cx="489697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61100" y="1073150"/>
          <a:ext cx="622300" cy="42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620000" imgH="5181600" progId="">
                  <p:embed/>
                </p:oleObj>
              </mc:Choice>
              <mc:Fallback>
                <p:oleObj name="Equation" r:id="rId5" imgW="7620000" imgH="5181600" progId="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100" y="1073150"/>
                        <a:ext cx="622300" cy="4231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天平称量物体的过程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28700"/>
            <a:ext cx="8505825" cy="22225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采用天平称量一个重</a:t>
            </a:r>
            <a:r>
              <a:rPr lang="en-US" b="1" dirty="0" smtClean="0"/>
              <a:t>27.4</a:t>
            </a:r>
            <a:r>
              <a:rPr lang="zh-CN" altLang="en-US" b="1" dirty="0" smtClean="0"/>
              <a:t>克的物体，天平有</a:t>
            </a:r>
            <a:r>
              <a:rPr lang="en-US" b="1" dirty="0" smtClean="0"/>
              <a:t>32</a:t>
            </a:r>
            <a:r>
              <a:rPr lang="zh-CN" altLang="en-US" b="1" dirty="0" smtClean="0"/>
              <a:t>克、</a:t>
            </a:r>
            <a:r>
              <a:rPr lang="en-US" b="1" dirty="0" smtClean="0"/>
              <a:t>16</a:t>
            </a:r>
            <a:r>
              <a:rPr lang="zh-CN" altLang="en-US" b="1" dirty="0" smtClean="0"/>
              <a:t>克、</a:t>
            </a:r>
            <a:r>
              <a:rPr lang="en-US" b="1" dirty="0" smtClean="0"/>
              <a:t>8</a:t>
            </a:r>
            <a:r>
              <a:rPr lang="zh-CN" altLang="en-US" b="1" dirty="0" smtClean="0"/>
              <a:t>克、</a:t>
            </a:r>
            <a:r>
              <a:rPr lang="en-US" b="1" dirty="0" smtClean="0"/>
              <a:t>4</a:t>
            </a:r>
            <a:r>
              <a:rPr lang="zh-CN" altLang="en-US" b="1" dirty="0" smtClean="0"/>
              <a:t>克、</a:t>
            </a:r>
            <a:r>
              <a:rPr lang="en-US" b="1" dirty="0" smtClean="0"/>
              <a:t>2</a:t>
            </a:r>
            <a:r>
              <a:rPr lang="zh-CN" altLang="en-US" b="1" dirty="0" smtClean="0"/>
              <a:t>克和</a:t>
            </a:r>
            <a:r>
              <a:rPr lang="en-US" b="1" dirty="0" smtClean="0"/>
              <a:t>1</a:t>
            </a:r>
            <a:r>
              <a:rPr lang="zh-CN" altLang="en-US" b="1" dirty="0" smtClean="0"/>
              <a:t>克等</a:t>
            </a:r>
            <a:r>
              <a:rPr lang="en-US" b="1" dirty="0" smtClean="0"/>
              <a:t>6</a:t>
            </a:r>
            <a:r>
              <a:rPr lang="zh-CN" altLang="en-US" b="1" dirty="0" smtClean="0"/>
              <a:t>种砝码。称量时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先从最重的砝码试起，称量过程见表</a:t>
            </a:r>
            <a:r>
              <a:rPr lang="en-US" b="1" dirty="0" smtClean="0"/>
              <a:t>10.2</a:t>
            </a:r>
            <a:r>
              <a:rPr lang="zh-CN" altLang="en-US" b="1" dirty="0" smtClean="0"/>
              <a:t>。经</a:t>
            </a:r>
            <a:r>
              <a:rPr lang="en-US" b="1" dirty="0" smtClean="0"/>
              <a:t>6</a:t>
            </a:r>
            <a:r>
              <a:rPr lang="zh-CN" altLang="en-US" b="1" dirty="0" smtClean="0"/>
              <a:t>步操作后，天平基本平衡。因最小的砝码是</a:t>
            </a:r>
            <a:r>
              <a:rPr lang="en-US" b="1" dirty="0" smtClean="0"/>
              <a:t>1</a:t>
            </a:r>
            <a:r>
              <a:rPr lang="zh-CN" altLang="en-US" b="1" dirty="0" smtClean="0"/>
              <a:t>克，已无更小砝码可用，所以称量结束。结果为：</a:t>
            </a:r>
            <a:endParaRPr lang="zh-CN" altLang="en-US" b="1" dirty="0" smtClean="0"/>
          </a:p>
          <a:p>
            <a:pPr algn="ctr">
              <a:spcBef>
                <a:spcPts val="0"/>
              </a:spcBef>
              <a:buNone/>
            </a:pPr>
            <a:r>
              <a:rPr lang="en-US" b="1" dirty="0" smtClean="0"/>
              <a:t>M</a:t>
            </a:r>
            <a:r>
              <a:rPr lang="en-US" b="1" baseline="-25000" dirty="0" smtClean="0"/>
              <a:t>X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r>
              <a:rPr lang="en-US" b="1" dirty="0" smtClean="0"/>
              <a:t>×32+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×16+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×8+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r>
              <a:rPr lang="en-US" b="1" dirty="0" smtClean="0"/>
              <a:t>×4+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×2+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×1=27克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27200" y="3384550"/>
            <a:ext cx="590368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584200"/>
            <a:ext cx="8097838" cy="59055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；转换完成，启动读操作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POTR_C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             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NOP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05H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            ，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；允许读出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；读取数据，存入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IN	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PORT_A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位数据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AND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0FH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BH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IN	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PORT-B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BL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BL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；结束读操作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03H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；结束读操作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83300" y="5562600"/>
          <a:ext cx="901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0668000" imgH="5181600" progId="">
                  <p:embed/>
                </p:oleObj>
              </mc:Choice>
              <mc:Fallback>
                <p:oleObj name="Equation" r:id="rId1" imgW="106680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3300" y="5562600"/>
                        <a:ext cx="9017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83450" y="1384300"/>
          <a:ext cx="10207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496800" imgH="5181600" progId="">
                  <p:embed/>
                </p:oleObj>
              </mc:Choice>
              <mc:Fallback>
                <p:oleObj name="Equation" r:id="rId3" imgW="12496800" imgH="51816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450" y="1384300"/>
                        <a:ext cx="1020762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150100" y="2139950"/>
          <a:ext cx="95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277600" imgH="5181600" progId="">
                  <p:embed/>
                </p:oleObj>
              </mc:Choice>
              <mc:Fallback>
                <p:oleObj name="Equation" r:id="rId5" imgW="11277600" imgH="51816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0100" y="2139950"/>
                        <a:ext cx="9525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060950" y="1384300"/>
          <a:ext cx="95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1277600" imgH="5181600" progId="">
                  <p:embed/>
                </p:oleObj>
              </mc:Choice>
              <mc:Fallback>
                <p:oleObj name="Equation" r:id="rId7" imgW="11277600" imgH="51816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0950" y="1384300"/>
                        <a:ext cx="9525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994400" y="2139950"/>
          <a:ext cx="10207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12496800" imgH="5181600" progId="">
                  <p:embed/>
                </p:oleObj>
              </mc:Choice>
              <mc:Fallback>
                <p:oleObj name="Equation" r:id="rId8" imgW="12496800" imgH="51816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4400" y="2139950"/>
                        <a:ext cx="1020762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1" y="450850"/>
            <a:ext cx="8267699" cy="3244850"/>
          </a:xfrm>
        </p:spPr>
        <p:txBody>
          <a:bodyPr/>
          <a:lstStyle/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可用二进制码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r>
              <a:rPr lang="en-US" b="1" dirty="0" smtClean="0"/>
              <a:t>d</a:t>
            </a:r>
            <a:r>
              <a:rPr lang="en-US" b="1" baseline="-25000" dirty="0" smtClean="0"/>
              <a:t>3</a:t>
            </a:r>
            <a:r>
              <a:rPr lang="en-US" b="1" dirty="0" smtClean="0"/>
              <a:t>d</a:t>
            </a:r>
            <a:r>
              <a:rPr lang="en-US" b="1" baseline="-25000" dirty="0" smtClean="0"/>
              <a:t>4</a:t>
            </a:r>
            <a:r>
              <a:rPr lang="en-US" b="1" dirty="0" smtClean="0"/>
              <a:t>d</a:t>
            </a:r>
            <a:r>
              <a:rPr lang="en-US" b="1" baseline="-25000" dirty="0" smtClean="0"/>
              <a:t>5</a:t>
            </a:r>
            <a:r>
              <a:rPr lang="en-US" b="1" dirty="0" smtClean="0"/>
              <a:t>d</a:t>
            </a:r>
            <a:r>
              <a:rPr lang="en-US" b="1" baseline="-25000" dirty="0" smtClean="0"/>
              <a:t>6</a:t>
            </a:r>
            <a:r>
              <a:rPr lang="en-US" b="1" dirty="0" smtClean="0"/>
              <a:t>=011011</a:t>
            </a:r>
            <a:r>
              <a:rPr lang="zh-CN" altLang="en-US" b="1" dirty="0" smtClean="0"/>
              <a:t>来表示其重量，误差为</a:t>
            </a:r>
            <a:r>
              <a:rPr lang="en-US" b="1" dirty="0" smtClean="0"/>
              <a:t>0.4</a:t>
            </a:r>
            <a:r>
              <a:rPr lang="zh-CN" altLang="en-US" b="1" dirty="0" smtClean="0"/>
              <a:t>克。</a:t>
            </a:r>
            <a:endParaRPr lang="zh-CN" altLang="en-US" b="1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如再增加</a:t>
            </a:r>
            <a:r>
              <a:rPr lang="en-US" b="1" dirty="0" smtClean="0"/>
              <a:t>0.5</a:t>
            </a:r>
            <a:r>
              <a:rPr lang="zh-CN" altLang="en-US" b="1" dirty="0" smtClean="0"/>
              <a:t>克、</a:t>
            </a:r>
            <a:r>
              <a:rPr lang="en-US" b="1" dirty="0" smtClean="0"/>
              <a:t>0.25</a:t>
            </a:r>
            <a:r>
              <a:rPr lang="zh-CN" altLang="en-US" b="1" dirty="0" smtClean="0"/>
              <a:t>克两种砝码，相当于</a:t>
            </a:r>
            <a:r>
              <a:rPr lang="en-US" b="1" dirty="0" smtClean="0"/>
              <a:t>n=8</a:t>
            </a:r>
            <a:r>
              <a:rPr lang="zh-CN" altLang="en-US" b="1" dirty="0" smtClean="0"/>
              <a:t>，用</a:t>
            </a:r>
            <a:r>
              <a:rPr lang="en-US" b="1" dirty="0" smtClean="0"/>
              <a:t>8</a:t>
            </a:r>
            <a:r>
              <a:rPr lang="zh-CN" altLang="en-US" b="1" dirty="0" smtClean="0"/>
              <a:t>位二进制</a:t>
            </a:r>
            <a:r>
              <a:rPr lang="en-US" b="1" dirty="0" smtClean="0"/>
              <a:t>01101101</a:t>
            </a:r>
            <a:r>
              <a:rPr lang="zh-CN" altLang="en-US" b="1" dirty="0" smtClean="0"/>
              <a:t>表示重量，也就是</a:t>
            </a:r>
            <a:r>
              <a:rPr lang="en-US" b="1" dirty="0" smtClean="0"/>
              <a:t>27.25</a:t>
            </a:r>
            <a:r>
              <a:rPr lang="zh-CN" altLang="en-US" b="1" dirty="0" smtClean="0"/>
              <a:t>克，结果更精确。</a:t>
            </a:r>
            <a:endParaRPr lang="zh-CN" altLang="en-US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b="1" dirty="0" smtClean="0"/>
              <a:t>逐次逼近</a:t>
            </a:r>
            <a:r>
              <a:rPr lang="en-US" b="1" dirty="0" smtClean="0"/>
              <a:t>A/D</a:t>
            </a:r>
            <a:r>
              <a:rPr lang="zh-CN" altLang="en-US" b="1" dirty="0" smtClean="0"/>
              <a:t>转换器像一架电子自动平衡天平。例如，用量程</a:t>
            </a:r>
            <a:r>
              <a:rPr lang="en-US" b="1" dirty="0" smtClean="0"/>
              <a:t>+5V</a:t>
            </a:r>
            <a:r>
              <a:rPr lang="zh-CN" altLang="en-US" b="1" dirty="0" smtClean="0"/>
              <a:t>的</a:t>
            </a:r>
            <a:r>
              <a:rPr lang="en-US" b="1" dirty="0" smtClean="0"/>
              <a:t>4</a:t>
            </a:r>
            <a:r>
              <a:rPr lang="zh-CN" altLang="en-US" b="1" dirty="0" smtClean="0"/>
              <a:t>位逐次逼近式</a:t>
            </a:r>
            <a:r>
              <a:rPr lang="en-US" b="1" dirty="0" smtClean="0"/>
              <a:t>ADC</a:t>
            </a:r>
            <a:r>
              <a:rPr lang="zh-CN" altLang="en-US" b="1" dirty="0" smtClean="0"/>
              <a:t>，转换一个</a:t>
            </a:r>
            <a:r>
              <a:rPr lang="en-US" b="1" dirty="0" smtClean="0"/>
              <a:t>V</a:t>
            </a:r>
            <a:r>
              <a:rPr lang="en-US" b="1" baseline="-25000" dirty="0" smtClean="0"/>
              <a:t>i</a:t>
            </a:r>
            <a:r>
              <a:rPr lang="en-US" b="1" dirty="0" smtClean="0"/>
              <a:t>=3V</a:t>
            </a:r>
            <a:r>
              <a:rPr lang="zh-CN" altLang="en-US" b="1" dirty="0" smtClean="0"/>
              <a:t>电压量，由于</a:t>
            </a:r>
            <a:r>
              <a:rPr lang="en-US" b="1" dirty="0" smtClean="0"/>
              <a:t>n=4</a:t>
            </a:r>
            <a:r>
              <a:rPr lang="zh-CN" altLang="en-US" b="1" dirty="0" smtClean="0"/>
              <a:t>，它有</a:t>
            </a:r>
            <a:r>
              <a:rPr lang="en-US" b="1" dirty="0" smtClean="0"/>
              <a:t>4</a:t>
            </a:r>
            <a:r>
              <a:rPr lang="zh-CN" altLang="en-US" b="1" dirty="0" smtClean="0"/>
              <a:t>个以二进制码表示的电子砝码，它们与电压量的对应关系如表</a:t>
            </a:r>
            <a:r>
              <a:rPr lang="en-US" b="1" dirty="0" smtClean="0"/>
              <a:t>10.3 </a:t>
            </a:r>
            <a:r>
              <a:rPr lang="en-US" b="1" dirty="0" smtClean="0">
                <a:sym typeface="Wingdings 3" panose="05040102010807070707"/>
              </a:rPr>
              <a:t>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0" y="3784600"/>
            <a:ext cx="4924483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50850"/>
            <a:ext cx="8372475" cy="2800350"/>
          </a:xfrm>
        </p:spPr>
        <p:txBody>
          <a:bodyPr/>
          <a:lstStyle/>
          <a:p>
            <a:pPr marL="358775" indent="-358775" algn="just"/>
            <a:r>
              <a:rPr lang="zh-CN" altLang="en-US" b="1" dirty="0" smtClean="0"/>
              <a:t>逐次逼近式</a:t>
            </a:r>
            <a:r>
              <a:rPr lang="en-US" altLang="zh-CN" b="1" dirty="0" smtClean="0"/>
              <a:t>ADC</a:t>
            </a:r>
            <a:r>
              <a:rPr lang="zh-CN" altLang="en-US" b="1" dirty="0" smtClean="0"/>
              <a:t>由逐次逼近寄存器</a:t>
            </a:r>
            <a:r>
              <a:rPr lang="en-US" b="1" dirty="0" smtClean="0"/>
              <a:t>SAR</a:t>
            </a:r>
            <a:r>
              <a:rPr lang="zh-CN" altLang="en-US" b="1" dirty="0" smtClean="0"/>
              <a:t>、</a:t>
            </a:r>
            <a:r>
              <a:rPr lang="en-US" b="1" dirty="0" smtClean="0"/>
              <a:t>D/A</a:t>
            </a:r>
            <a:r>
              <a:rPr lang="zh-CN" altLang="en-US" b="1" dirty="0" smtClean="0"/>
              <a:t>转换器、比较器</a:t>
            </a:r>
            <a:r>
              <a:rPr lang="en-US" b="1" dirty="0" smtClean="0"/>
              <a:t>A</a:t>
            </a:r>
            <a:r>
              <a:rPr lang="zh-CN" altLang="en-US" b="1" dirty="0" smtClean="0"/>
              <a:t>、缓冲器等组成。</a:t>
            </a:r>
            <a:r>
              <a:rPr lang="en-US" b="1" dirty="0" smtClean="0"/>
              <a:t>SAR</a:t>
            </a:r>
            <a:r>
              <a:rPr lang="zh-CN" altLang="en-US" b="1" dirty="0" smtClean="0"/>
              <a:t>则含移位寄存器、数据寄存器及决定去</a:t>
            </a:r>
            <a:r>
              <a:rPr lang="en-US" b="1" dirty="0" smtClean="0"/>
              <a:t>/</a:t>
            </a:r>
            <a:r>
              <a:rPr lang="zh-CN" altLang="en-US" b="1" dirty="0" smtClean="0"/>
              <a:t>留码的逻辑电路等，在</a:t>
            </a:r>
            <a:r>
              <a:rPr lang="en-US" b="1" dirty="0" smtClean="0"/>
              <a:t>CLK</a:t>
            </a:r>
            <a:r>
              <a:rPr lang="zh-CN" altLang="en-US" b="1" dirty="0" smtClean="0"/>
              <a:t>同步下有序操作。</a:t>
            </a:r>
            <a:endParaRPr lang="en-US" altLang="zh-CN" b="1" dirty="0" smtClean="0"/>
          </a:p>
          <a:p>
            <a:pPr marL="358775" indent="-358775" algn="just"/>
            <a:r>
              <a:rPr lang="en-US" b="1" dirty="0" smtClean="0"/>
              <a:t>D/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形成电子砝码，送到比较器</a:t>
            </a:r>
            <a:r>
              <a:rPr lang="en-US" b="1" dirty="0" smtClean="0"/>
              <a:t>A</a:t>
            </a:r>
            <a:r>
              <a:rPr lang="zh-CN" altLang="en-US" b="1" dirty="0" smtClean="0"/>
              <a:t>的</a:t>
            </a:r>
            <a:r>
              <a:rPr lang="en-US" b="1" dirty="0" smtClean="0"/>
              <a:t>“-”</a:t>
            </a:r>
            <a:r>
              <a:rPr lang="zh-CN" altLang="en-US" b="1" dirty="0" smtClean="0"/>
              <a:t>端。对</a:t>
            </a:r>
            <a:r>
              <a:rPr lang="en-US" b="1" dirty="0" smtClean="0"/>
              <a:t>“+”</a:t>
            </a:r>
            <a:r>
              <a:rPr lang="zh-CN" altLang="en-US" b="1" dirty="0" smtClean="0"/>
              <a:t>端的模拟电压</a:t>
            </a:r>
            <a:r>
              <a:rPr lang="en-US" b="1" dirty="0" smtClean="0"/>
              <a:t>V</a:t>
            </a:r>
            <a:r>
              <a:rPr lang="en-US" b="1" baseline="-25000" dirty="0" smtClean="0"/>
              <a:t>i</a:t>
            </a:r>
            <a:r>
              <a:rPr lang="zh-CN" altLang="en-US" b="1" dirty="0" smtClean="0"/>
              <a:t>和</a:t>
            </a:r>
            <a:r>
              <a:rPr lang="en-US" b="1" dirty="0" smtClean="0"/>
              <a:t>“-”</a:t>
            </a:r>
            <a:r>
              <a:rPr lang="zh-CN" altLang="en-US" b="1" dirty="0" smtClean="0"/>
              <a:t>端电子砝码比较，</a:t>
            </a:r>
            <a:r>
              <a:rPr lang="en-US" b="1" dirty="0" smtClean="0"/>
              <a:t>V</a:t>
            </a:r>
            <a:r>
              <a:rPr lang="en-US" b="1" baseline="-25000" dirty="0" smtClean="0"/>
              <a:t>i</a:t>
            </a:r>
            <a:r>
              <a:rPr lang="zh-CN" altLang="en-US" b="1" dirty="0" smtClean="0"/>
              <a:t>大于所加砝码，输出</a:t>
            </a:r>
            <a:r>
              <a:rPr lang="en-US" b="1" dirty="0" smtClean="0"/>
              <a:t>1</a:t>
            </a:r>
            <a:r>
              <a:rPr lang="zh-CN" altLang="en-US" b="1" dirty="0" smtClean="0"/>
              <a:t>，去</a:t>
            </a:r>
            <a:r>
              <a:rPr lang="en-US" b="1" dirty="0" smtClean="0"/>
              <a:t>/</a:t>
            </a:r>
            <a:r>
              <a:rPr lang="zh-CN" altLang="en-US" b="1" dirty="0" smtClean="0"/>
              <a:t>留码逻辑决定保留这个砝码；否则就去除这个砝码。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08200" y="2978950"/>
            <a:ext cx="6377271" cy="34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361950"/>
            <a:ext cx="8372475" cy="34226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=3V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n=4</a:t>
            </a:r>
            <a:r>
              <a:rPr lang="zh-CN" altLang="en-US" sz="2600" b="1" dirty="0" smtClean="0"/>
              <a:t>情况的转换过程：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1. </a:t>
            </a:r>
            <a:r>
              <a:rPr lang="zh-CN" altLang="en-US" b="1" dirty="0" smtClean="0">
                <a:ea typeface="+mn-ea"/>
              </a:rPr>
              <a:t>在</a:t>
            </a:r>
            <a:r>
              <a:rPr lang="en-US" altLang="zh-CN" b="1" dirty="0" smtClean="0">
                <a:ea typeface="+mn-ea"/>
              </a:rPr>
              <a:t>CLK</a:t>
            </a:r>
            <a:r>
              <a:rPr lang="zh-CN" altLang="en-US" b="1" dirty="0" smtClean="0">
                <a:ea typeface="+mn-ea"/>
              </a:rPr>
              <a:t>驱动下，</a:t>
            </a:r>
            <a:r>
              <a:rPr lang="en-US" b="1" dirty="0" smtClean="0">
                <a:ea typeface="+mn-ea"/>
              </a:rPr>
              <a:t>SAR</a:t>
            </a:r>
            <a:r>
              <a:rPr lang="zh-CN" altLang="en-US" b="1" dirty="0" smtClean="0">
                <a:ea typeface="+mn-ea"/>
              </a:rPr>
              <a:t>中移位寄存器的</a:t>
            </a:r>
            <a:r>
              <a:rPr lang="en-US" b="1" dirty="0" smtClean="0">
                <a:ea typeface="+mn-ea"/>
              </a:rPr>
              <a:t>MSB</a:t>
            </a:r>
            <a:r>
              <a:rPr lang="zh-CN" altLang="en-US" b="1" dirty="0" smtClean="0">
                <a:ea typeface="+mn-ea"/>
              </a:rPr>
              <a:t>位加码，形成试探码</a:t>
            </a:r>
            <a:r>
              <a:rPr lang="en-US" b="1" dirty="0" smtClean="0">
                <a:ea typeface="+mn-ea"/>
              </a:rPr>
              <a:t>1000</a:t>
            </a:r>
            <a:r>
              <a:rPr lang="zh-CN" altLang="en-US" b="1" dirty="0" smtClean="0">
                <a:ea typeface="+mn-ea"/>
              </a:rPr>
              <a:t>。</a:t>
            </a:r>
            <a:r>
              <a:rPr lang="en-US" b="1" dirty="0" smtClean="0">
                <a:ea typeface="+mn-ea"/>
              </a:rPr>
              <a:t>D/A</a:t>
            </a:r>
            <a:r>
              <a:rPr lang="zh-CN" altLang="en-US" b="1" dirty="0" smtClean="0">
                <a:ea typeface="+mn-ea"/>
              </a:rPr>
              <a:t>将它转换成</a:t>
            </a:r>
            <a:r>
              <a:rPr lang="en-US" b="1" dirty="0" smtClean="0">
                <a:ea typeface="+mn-ea"/>
              </a:rPr>
              <a:t>2.5V</a:t>
            </a:r>
            <a:r>
              <a:rPr lang="zh-CN" altLang="en-US" b="1" dirty="0" smtClean="0">
                <a:ea typeface="+mn-ea"/>
              </a:rPr>
              <a:t>，送比较器</a:t>
            </a:r>
            <a:r>
              <a:rPr lang="en-US" b="1" dirty="0" smtClean="0">
                <a:ea typeface="+mn-ea"/>
              </a:rPr>
              <a:t>A“-”</a:t>
            </a:r>
            <a:r>
              <a:rPr lang="zh-CN" altLang="en-US" b="1" dirty="0" smtClean="0">
                <a:ea typeface="+mn-ea"/>
              </a:rPr>
              <a:t>端与</a:t>
            </a: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i</a:t>
            </a:r>
            <a:r>
              <a:rPr lang="zh-CN" altLang="en-US" b="1" dirty="0" smtClean="0">
                <a:ea typeface="+mn-ea"/>
              </a:rPr>
              <a:t>比较；因</a:t>
            </a:r>
            <a:r>
              <a:rPr lang="en-US" b="1" dirty="0" smtClean="0">
                <a:ea typeface="+mn-ea"/>
              </a:rPr>
              <a:t>2.5V&lt;3V</a:t>
            </a:r>
            <a:r>
              <a:rPr lang="zh-CN" altLang="en-US" b="1" dirty="0" smtClean="0">
                <a:ea typeface="+mn-ea"/>
              </a:rPr>
              <a:t>，去</a:t>
            </a:r>
            <a:r>
              <a:rPr lang="en-US" b="1" dirty="0" smtClean="0">
                <a:ea typeface="+mn-ea"/>
              </a:rPr>
              <a:t>/</a:t>
            </a:r>
            <a:r>
              <a:rPr lang="zh-CN" altLang="en-US" b="1" dirty="0" smtClean="0">
                <a:ea typeface="+mn-ea"/>
              </a:rPr>
              <a:t>留逻辑保留最高位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，即结果为</a:t>
            </a:r>
            <a:r>
              <a:rPr lang="en-US" b="1" dirty="0" smtClean="0">
                <a:ea typeface="+mn-ea"/>
              </a:rPr>
              <a:t>1</a:t>
            </a:r>
            <a:r>
              <a:rPr lang="en-US" altLang="zh-CN" b="1" dirty="0" smtClean="0">
                <a:ea typeface="+mn-ea"/>
              </a:rPr>
              <a:t>000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2. </a:t>
            </a:r>
            <a:r>
              <a:rPr lang="zh-CN" altLang="en-US" b="1" dirty="0" smtClean="0">
                <a:ea typeface="+mn-ea"/>
              </a:rPr>
              <a:t>对第二位加码，形成试探码</a:t>
            </a:r>
            <a:r>
              <a:rPr lang="en-US" b="1" dirty="0" smtClean="0">
                <a:ea typeface="+mn-ea"/>
              </a:rPr>
              <a:t>1100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DAC</a:t>
            </a:r>
            <a:r>
              <a:rPr lang="zh-CN" altLang="en-US" b="1" dirty="0" smtClean="0">
                <a:ea typeface="+mn-ea"/>
              </a:rPr>
              <a:t>输出</a:t>
            </a:r>
            <a:r>
              <a:rPr lang="en-US" b="1" dirty="0" smtClean="0">
                <a:ea typeface="+mn-ea"/>
              </a:rPr>
              <a:t>2.5V+1.25V =3.75V&gt;3V</a:t>
            </a:r>
            <a:r>
              <a:rPr lang="zh-CN" altLang="en-US" b="1" dirty="0" smtClean="0">
                <a:ea typeface="+mn-ea"/>
              </a:rPr>
              <a:t>，应去掉这位，本次结果为</a:t>
            </a:r>
            <a:r>
              <a:rPr lang="en-US" altLang="zh-CN" b="1" dirty="0" smtClean="0">
                <a:ea typeface="+mn-ea"/>
              </a:rPr>
              <a:t>1</a:t>
            </a:r>
            <a:r>
              <a:rPr lang="en-US" b="1" dirty="0" smtClean="0">
                <a:ea typeface="+mn-ea"/>
              </a:rPr>
              <a:t>0</a:t>
            </a:r>
            <a:r>
              <a:rPr lang="en-US" altLang="zh-CN" b="1" dirty="0" smtClean="0">
                <a:ea typeface="+mn-ea"/>
              </a:rPr>
              <a:t>00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3. </a:t>
            </a:r>
            <a:r>
              <a:rPr lang="zh-CN" altLang="en-US" b="1" dirty="0" smtClean="0">
                <a:ea typeface="+mn-ea"/>
              </a:rPr>
              <a:t>第三位试探码为</a:t>
            </a:r>
            <a:r>
              <a:rPr lang="en-US" altLang="zh-CN" b="1" dirty="0" smtClean="0">
                <a:ea typeface="+mn-ea"/>
              </a:rPr>
              <a:t>1010, </a:t>
            </a:r>
            <a:r>
              <a:rPr lang="zh-CN" altLang="en-US" b="1" dirty="0" smtClean="0">
                <a:ea typeface="+mn-ea"/>
              </a:rPr>
              <a:t>其电压</a:t>
            </a:r>
            <a:r>
              <a:rPr lang="en-US" altLang="zh-CN" b="1" dirty="0" smtClean="0">
                <a:ea typeface="+mn-ea"/>
              </a:rPr>
              <a:t>3.125V</a:t>
            </a:r>
            <a:r>
              <a:rPr lang="en-US" b="1" dirty="0" smtClean="0">
                <a:ea typeface="+mn-ea"/>
              </a:rPr>
              <a:t>&gt;3V, </a:t>
            </a:r>
            <a:r>
              <a:rPr lang="zh-CN" altLang="en-US" b="1" dirty="0" smtClean="0">
                <a:ea typeface="+mn-ea"/>
              </a:rPr>
              <a:t>去掉</a:t>
            </a:r>
            <a:r>
              <a:rPr lang="en-US" altLang="zh-CN" b="1" dirty="0" smtClean="0">
                <a:ea typeface="+mn-ea"/>
              </a:rPr>
              <a:t>, </a:t>
            </a:r>
            <a:r>
              <a:rPr lang="zh-CN" altLang="en-US" b="1" dirty="0" smtClean="0">
                <a:ea typeface="+mn-ea"/>
              </a:rPr>
              <a:t>结果</a:t>
            </a:r>
            <a:r>
              <a:rPr lang="en-US" altLang="zh-CN" b="1" dirty="0" smtClean="0">
                <a:ea typeface="+mn-ea"/>
              </a:rPr>
              <a:t>1000</a:t>
            </a:r>
            <a:r>
              <a:rPr lang="zh-CN" altLang="en-US" b="1" dirty="0" smtClean="0">
                <a:ea typeface="+mn-ea"/>
              </a:rPr>
              <a:t>。</a:t>
            </a:r>
            <a:endParaRPr 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4. </a:t>
            </a:r>
            <a:r>
              <a:rPr lang="zh-CN" altLang="en-US" b="1" dirty="0" smtClean="0">
                <a:ea typeface="+mn-ea"/>
              </a:rPr>
              <a:t>第四位为</a:t>
            </a:r>
            <a:r>
              <a:rPr lang="en-US" altLang="zh-CN" b="1" dirty="0" smtClean="0">
                <a:ea typeface="+mn-ea"/>
              </a:rPr>
              <a:t>1001</a:t>
            </a:r>
            <a:r>
              <a:rPr lang="zh-CN" altLang="en-US" b="1" dirty="0" smtClean="0">
                <a:ea typeface="+mn-ea"/>
              </a:rPr>
              <a:t>，电压</a:t>
            </a:r>
            <a:r>
              <a:rPr lang="en-US" altLang="zh-CN" b="1" dirty="0" smtClean="0">
                <a:ea typeface="+mn-ea"/>
              </a:rPr>
              <a:t>2.8125V</a:t>
            </a:r>
            <a:r>
              <a:rPr lang="en-US" b="1" dirty="0" smtClean="0"/>
              <a:t>&lt;3V</a:t>
            </a:r>
            <a:r>
              <a:rPr lang="zh-CN" altLang="en-US" b="1" dirty="0" smtClean="0">
                <a:ea typeface="+mn-ea"/>
              </a:rPr>
              <a:t>，留码，结果为</a:t>
            </a:r>
            <a:r>
              <a:rPr lang="en-US" altLang="zh-CN" b="1" dirty="0" smtClean="0">
                <a:ea typeface="+mn-ea"/>
              </a:rPr>
              <a:t>1001</a:t>
            </a:r>
            <a:r>
              <a:rPr lang="zh-CN" altLang="en-US" b="1" dirty="0" smtClean="0">
                <a:ea typeface="+mn-ea"/>
              </a:rPr>
              <a:t>。</a:t>
            </a:r>
            <a:endParaRPr 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这就是最后结果。转换过程 </a:t>
            </a:r>
            <a:r>
              <a:rPr lang="zh-CN" altLang="en-US" b="1" dirty="0" smtClean="0">
                <a:ea typeface="+mn-ea"/>
                <a:sym typeface="Wingdings 3" panose="05040102010807070707"/>
              </a:rPr>
              <a:t></a:t>
            </a:r>
            <a:endParaRPr lang="zh-CN" altLang="en-US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3800" y="3784600"/>
            <a:ext cx="6849496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223249" cy="5803900"/>
          </a:xfrm>
        </p:spPr>
        <p:txBody>
          <a:bodyPr/>
          <a:lstStyle/>
          <a:p>
            <a:pPr marL="358775" indent="-358775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/>
              <a:t>4</a:t>
            </a:r>
            <a:r>
              <a:rPr lang="zh-CN" altLang="en-US" sz="2600" b="1" dirty="0" smtClean="0"/>
              <a:t>次比较结束，结果为</a:t>
            </a:r>
            <a:r>
              <a:rPr lang="en-US" sz="2600" b="1" dirty="0" smtClean="0"/>
              <a:t>1001</a:t>
            </a:r>
            <a:r>
              <a:rPr lang="zh-CN" altLang="en-US" sz="2600" b="1" dirty="0" smtClean="0"/>
              <a:t>，就是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=3V</a:t>
            </a:r>
            <a:r>
              <a:rPr lang="zh-CN" altLang="en-US" sz="2600" b="1" dirty="0" smtClean="0"/>
              <a:t>的数字量。它表示的实际电压为</a:t>
            </a:r>
            <a:r>
              <a:rPr lang="en-US" sz="2600" b="1" dirty="0" smtClean="0"/>
              <a:t>2.8125V, </a:t>
            </a:r>
            <a:r>
              <a:rPr lang="zh-CN" altLang="en-US" sz="2600" b="1" dirty="0" smtClean="0"/>
              <a:t>与输入电压间的误差为</a:t>
            </a:r>
            <a:r>
              <a:rPr lang="en-US" sz="2600" b="1" dirty="0" smtClean="0"/>
              <a:t>2.8125V-3V=-0.1875V</a:t>
            </a:r>
            <a:r>
              <a:rPr lang="zh-CN" altLang="en-US" sz="2600" b="1" dirty="0" smtClean="0"/>
              <a:t>。该</a:t>
            </a:r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的量化单位</a:t>
            </a:r>
            <a:r>
              <a:rPr lang="en-US" altLang="zh-CN" sz="2600" b="1" dirty="0" smtClean="0"/>
              <a:t>(</a:t>
            </a:r>
            <a:r>
              <a:rPr lang="en-US" sz="2600" b="1" dirty="0" smtClean="0"/>
              <a:t>1LSB)</a:t>
            </a:r>
            <a:r>
              <a:rPr lang="zh-CN" altLang="en-US" sz="2600" b="1" dirty="0" smtClean="0"/>
              <a:t>为</a:t>
            </a:r>
            <a:r>
              <a:rPr lang="en-US" altLang="zh-CN" sz="2600" b="1" dirty="0" smtClean="0"/>
              <a:t>5V/2</a:t>
            </a:r>
            <a:r>
              <a:rPr lang="en-US" altLang="zh-CN" sz="2600" b="1" baseline="30000" dirty="0" smtClean="0"/>
              <a:t>4</a:t>
            </a:r>
            <a:r>
              <a:rPr lang="en-US" altLang="zh-CN" sz="2600" b="1" dirty="0" smtClean="0"/>
              <a:t>=</a:t>
            </a:r>
            <a:r>
              <a:rPr lang="en-US" sz="2600" b="1" dirty="0" smtClean="0"/>
              <a:t>0.3125V</a:t>
            </a:r>
            <a:r>
              <a:rPr lang="zh-CN" altLang="en-US" sz="2600" b="1" dirty="0" smtClean="0"/>
              <a:t>，量化误差已小于</a:t>
            </a:r>
            <a:r>
              <a:rPr lang="en-US" sz="2600" b="1" dirty="0" smtClean="0"/>
              <a:t>1LSB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358775" indent="-358775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增加位数即加进更小的电子砝码，将提高精度。例如增加到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, </a:t>
            </a:r>
            <a:r>
              <a:rPr lang="zh-CN" altLang="en-US" sz="2600" b="1" dirty="0" smtClean="0"/>
              <a:t>再加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个电子砝码：</a:t>
            </a:r>
            <a:r>
              <a:rPr lang="en-US" sz="2600" b="1" dirty="0" smtClean="0"/>
              <a:t>0.15625V, 0.078125V, 0.0390625V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0.01953125V</a:t>
            </a:r>
            <a:r>
              <a:rPr lang="zh-CN" altLang="en-US" sz="2600" b="1" dirty="0" smtClean="0"/>
              <a:t>。结果</a:t>
            </a:r>
            <a:r>
              <a:rPr lang="en-US" sz="2600" b="1" dirty="0" smtClean="0"/>
              <a:t>3V</a:t>
            </a:r>
            <a:r>
              <a:rPr lang="zh-CN" altLang="en-US" sz="2600" b="1" dirty="0" smtClean="0"/>
              <a:t>输入可转换成</a:t>
            </a:r>
            <a:r>
              <a:rPr lang="en-US" sz="2600" b="1" dirty="0" smtClean="0"/>
              <a:t>10011001</a:t>
            </a:r>
            <a:r>
              <a:rPr lang="zh-CN" altLang="en-US" sz="2600" b="1" dirty="0" smtClean="0"/>
              <a:t>，表示电压</a:t>
            </a:r>
            <a:r>
              <a:rPr lang="en-US" sz="2600" b="1" dirty="0" smtClean="0"/>
              <a:t>2.98828125V</a:t>
            </a:r>
            <a:r>
              <a:rPr lang="zh-CN" altLang="en-US" sz="2600" b="1" dirty="0" smtClean="0"/>
              <a:t>，与</a:t>
            </a:r>
            <a:r>
              <a:rPr lang="en-US" sz="2600" b="1" dirty="0" smtClean="0"/>
              <a:t>3V</a:t>
            </a:r>
            <a:r>
              <a:rPr lang="zh-CN" altLang="en-US" sz="2600" b="1" dirty="0" smtClean="0"/>
              <a:t>的误差为</a:t>
            </a:r>
            <a:r>
              <a:rPr lang="en-US" sz="2600" b="1" dirty="0" smtClean="0"/>
              <a:t>0.01171875V</a:t>
            </a:r>
            <a:r>
              <a:rPr lang="zh-CN" altLang="en-US" sz="2600" b="1" dirty="0" smtClean="0"/>
              <a:t>，小于量化单位</a:t>
            </a:r>
            <a:r>
              <a:rPr lang="en-US" altLang="zh-CN" sz="2600" b="1" dirty="0" smtClean="0"/>
              <a:t>5V/2</a:t>
            </a:r>
            <a:r>
              <a:rPr lang="en-US" altLang="zh-CN" sz="2600" b="1" baseline="30000" dirty="0" smtClean="0"/>
              <a:t>8</a:t>
            </a:r>
            <a:r>
              <a:rPr lang="en-US" altLang="zh-CN" sz="2600" b="1" dirty="0" smtClean="0"/>
              <a:t>=</a:t>
            </a:r>
            <a:r>
              <a:rPr lang="en-US" sz="2600" b="1" dirty="0" smtClean="0"/>
              <a:t>0.0195321V</a:t>
            </a:r>
            <a:r>
              <a:rPr lang="zh-CN" altLang="en-US" sz="2600" b="1" dirty="0" smtClean="0"/>
              <a:t>。增加位数后转换精度明显提高了。</a:t>
            </a:r>
            <a:endParaRPr lang="zh-CN" altLang="en-US" sz="2600" b="1" dirty="0" smtClean="0"/>
          </a:p>
          <a:p>
            <a:pPr marL="358775" indent="-358775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一个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位逐次逼近式</a:t>
            </a:r>
            <a:r>
              <a:rPr lang="en-US" sz="2600" b="1" dirty="0" smtClean="0"/>
              <a:t>A/D, </a:t>
            </a:r>
            <a:r>
              <a:rPr lang="zh-CN" altLang="en-US" sz="2600" b="1" dirty="0" smtClean="0"/>
              <a:t>每决定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位码的去</a:t>
            </a:r>
            <a:r>
              <a:rPr lang="en-US" sz="2600" b="1" dirty="0" smtClean="0"/>
              <a:t>/</a:t>
            </a:r>
            <a:r>
              <a:rPr lang="zh-CN" altLang="en-US" sz="2600" b="1" dirty="0" smtClean="0"/>
              <a:t>留，需要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个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的比较操作。完成一次转换共需</a:t>
            </a:r>
            <a:r>
              <a:rPr lang="en-US" sz="2600" b="1" dirty="0" smtClean="0"/>
              <a:t>8×8=64</a:t>
            </a:r>
            <a:r>
              <a:rPr lang="zh-CN" altLang="en-US" sz="2600" b="1" dirty="0" smtClean="0"/>
              <a:t>个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，加上准备与结束阶段的几个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，转换时间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C</a:t>
            </a:r>
            <a:r>
              <a:rPr lang="zh-CN" altLang="en-US" sz="2600" b="1" dirty="0" smtClean="0"/>
              <a:t>大致为</a:t>
            </a:r>
            <a:r>
              <a:rPr lang="en-US" altLang="zh-CN" sz="2600" b="1" dirty="0" smtClean="0"/>
              <a:t>6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个时钟脉冲周期。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大部分</a:t>
            </a:r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的时钟由外部提供。</a:t>
            </a:r>
            <a:endParaRPr lang="en-US" altLang="zh-CN" sz="2600" b="1" dirty="0" smtClean="0"/>
          </a:p>
          <a:p>
            <a:pPr marL="352425" indent="-352425" algn="just">
              <a:buNone/>
            </a:pPr>
            <a:r>
              <a:rPr lang="en-US" altLang="zh-CN" sz="2600" b="1" dirty="0" smtClean="0">
                <a:solidFill>
                  <a:srgbClr val="00FFCC"/>
                </a:solidFill>
                <a:latin typeface="+mn-ea"/>
                <a:ea typeface="+mn-ea"/>
              </a:rPr>
              <a:t> </a:t>
            </a:r>
            <a:r>
              <a:rPr lang="zh-CN" altLang="en-US" sz="2600" b="1" dirty="0" smtClean="0">
                <a:solidFill>
                  <a:srgbClr val="00FFCC"/>
                </a:solidFill>
                <a:latin typeface="+mn-ea"/>
                <a:ea typeface="+mn-ea"/>
              </a:rPr>
              <a:t>例如，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是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位逐次逼近式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altLang="zh-CN" sz="2600" b="1" dirty="0" smtClean="0">
                <a:ea typeface="+mn-ea"/>
              </a:rPr>
              <a:t>DC</a:t>
            </a:r>
            <a:r>
              <a:rPr lang="zh-CN" altLang="en-US" sz="2600" b="1" dirty="0" smtClean="0">
                <a:ea typeface="+mn-ea"/>
              </a:rPr>
              <a:t>，典型工作时钟频率</a:t>
            </a:r>
            <a:r>
              <a:rPr lang="en-US" altLang="zh-CN" sz="2600" b="1" dirty="0" smtClean="0">
                <a:ea typeface="+mn-ea"/>
              </a:rPr>
              <a:t>f=</a:t>
            </a:r>
            <a:r>
              <a:rPr lang="en-US" sz="2600" b="1" dirty="0" smtClean="0">
                <a:ea typeface="+mn-ea"/>
              </a:rPr>
              <a:t>640kHz</a:t>
            </a:r>
            <a:r>
              <a:rPr lang="zh-CN" altLang="en-US" sz="2600" b="1" dirty="0" smtClean="0">
                <a:ea typeface="+mn-ea"/>
              </a:rPr>
              <a:t>，其周期为</a:t>
            </a:r>
            <a:r>
              <a:rPr lang="en-US" sz="2600" b="1" dirty="0" smtClean="0">
                <a:ea typeface="+mn-ea"/>
              </a:rPr>
              <a:t>1/</a:t>
            </a: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640×10</a:t>
            </a:r>
            <a:r>
              <a:rPr lang="en-US" sz="2600" b="1" baseline="30000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）秒。完成一次转换的时间为：</a:t>
            </a:r>
            <a:endParaRPr lang="zh-CN" altLang="en-US" sz="2600" b="1" dirty="0" smtClean="0">
              <a:ea typeface="+mn-ea"/>
            </a:endParaRPr>
          </a:p>
          <a:p>
            <a:pPr algn="ctr">
              <a:buNone/>
            </a:pPr>
            <a:r>
              <a:rPr lang="en-US" sz="2600" b="1" dirty="0" smtClean="0">
                <a:ea typeface="+mn-ea"/>
              </a:rPr>
              <a:t>t</a:t>
            </a:r>
            <a:r>
              <a:rPr lang="en-US" sz="2600" b="1" baseline="-25000" dirty="0" smtClean="0">
                <a:ea typeface="+mn-ea"/>
              </a:rPr>
              <a:t>C</a:t>
            </a:r>
            <a:r>
              <a:rPr lang="en-US" sz="2600" b="1" dirty="0" smtClean="0">
                <a:ea typeface="+mn-ea"/>
              </a:rPr>
              <a:t>=64×( 1/640×10</a:t>
            </a:r>
            <a:r>
              <a:rPr lang="en-US" sz="2600" b="1" baseline="30000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）</a:t>
            </a:r>
            <a:r>
              <a:rPr lang="en-US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秒</a:t>
            </a:r>
            <a:r>
              <a:rPr lang="en-US" sz="2600" b="1" dirty="0" smtClean="0">
                <a:ea typeface="+mn-ea"/>
              </a:rPr>
              <a:t>=0.0001</a:t>
            </a:r>
            <a:r>
              <a:rPr lang="zh-CN" altLang="en-US" sz="2600" b="1" dirty="0" smtClean="0">
                <a:ea typeface="+mn-ea"/>
              </a:rPr>
              <a:t>秒</a:t>
            </a:r>
            <a:r>
              <a:rPr lang="en-US" sz="2600" b="1" dirty="0" smtClean="0">
                <a:ea typeface="+mn-ea"/>
              </a:rPr>
              <a:t>=100μs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     如</a:t>
            </a:r>
            <a:r>
              <a:rPr lang="en-US" sz="2600" b="1" dirty="0" smtClean="0">
                <a:ea typeface="+mn-ea"/>
              </a:rPr>
              <a:t>f=500kHz</a:t>
            </a:r>
            <a:r>
              <a:rPr lang="zh-CN" altLang="en-US" sz="2600" b="1" dirty="0" smtClean="0">
                <a:ea typeface="+mn-ea"/>
              </a:rPr>
              <a:t>，则</a:t>
            </a:r>
            <a:r>
              <a:rPr lang="en-US" sz="2600" b="1" dirty="0" smtClean="0">
                <a:ea typeface="+mn-ea"/>
              </a:rPr>
              <a:t>t</a:t>
            </a:r>
            <a:r>
              <a:rPr lang="en-US" sz="2600" b="1" baseline="-25000" dirty="0" smtClean="0">
                <a:ea typeface="+mn-ea"/>
              </a:rPr>
              <a:t>C</a:t>
            </a:r>
            <a:r>
              <a:rPr lang="en-US" sz="2600" b="1" dirty="0" smtClean="0">
                <a:ea typeface="+mn-ea"/>
              </a:rPr>
              <a:t>=128μs</a:t>
            </a:r>
            <a:r>
              <a:rPr lang="zh-CN" altLang="en-US" sz="2600" b="1" dirty="0" smtClean="0">
                <a:ea typeface="+mn-ea"/>
              </a:rPr>
              <a:t>。</a:t>
            </a:r>
            <a:endParaRPr lang="zh-CN" altLang="en-US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一样，</a:t>
            </a:r>
            <a:r>
              <a:rPr lang="en-US" sz="2600" b="1" dirty="0" smtClean="0"/>
              <a:t>ADC</a:t>
            </a:r>
            <a:r>
              <a:rPr lang="zh-CN" altLang="en-US" sz="2600" b="1" dirty="0" smtClean="0"/>
              <a:t>也有若干性能指标，如：分辨率、精度、转换时间、孔径时间、输入电压范围、输出数据格式、参考电压范围等，由于</a:t>
            </a:r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DA</a:t>
            </a:r>
            <a:r>
              <a:rPr lang="en-US" altLang="zh-CN" sz="2600" b="1" dirty="0" smtClean="0"/>
              <a:t>C</a:t>
            </a:r>
            <a:r>
              <a:rPr lang="zh-CN" altLang="en-US" sz="2600" b="1" dirty="0" smtClean="0"/>
              <a:t>的互逆关系，在理解了</a:t>
            </a:r>
            <a:r>
              <a:rPr lang="en-US" sz="2600" b="1" dirty="0" smtClean="0"/>
              <a:t>D</a:t>
            </a:r>
            <a:r>
              <a:rPr lang="en-US" altLang="zh-CN" sz="2600" b="1" dirty="0" smtClean="0"/>
              <a:t>AC</a:t>
            </a:r>
            <a:r>
              <a:rPr lang="zh-CN" altLang="en-US" sz="2600" b="1" dirty="0" smtClean="0"/>
              <a:t>性能指标的基础上，不难掌握</a:t>
            </a:r>
            <a:r>
              <a:rPr lang="en-US" altLang="zh-CN" sz="2600" b="1" dirty="0" smtClean="0"/>
              <a:t>ADC</a:t>
            </a:r>
            <a:r>
              <a:rPr lang="zh-CN" altLang="en-US" sz="2600" b="1" dirty="0" smtClean="0"/>
              <a:t>性能指标的含义，从而能根据需要选择合适的器件。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9124</Words>
  <Application>WPS 演示</Application>
  <PresentationFormat>全屏显示(4:3)</PresentationFormat>
  <Paragraphs>375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40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黑体</vt:lpstr>
      <vt:lpstr>华文隶书</vt:lpstr>
      <vt:lpstr>微软雅黑</vt:lpstr>
      <vt:lpstr>楷体_GB2312</vt:lpstr>
      <vt:lpstr>华文琥珀</vt:lpstr>
      <vt:lpstr>方正姚体</vt:lpstr>
      <vt:lpstr>华文中宋</vt:lpstr>
      <vt:lpstr>Times New Roman</vt:lpstr>
      <vt:lpstr>Wingdings 3</vt:lpstr>
      <vt:lpstr>Arial Unicode MS</vt:lpstr>
      <vt:lpstr>新宋体</vt:lpstr>
      <vt:lpstr>Symbol</vt:lpstr>
      <vt:lpstr>Symbol</vt:lpstr>
      <vt:lpstr>Symbol</vt:lpstr>
      <vt:lpstr>Wingdings 3</vt:lpstr>
      <vt:lpstr>华文中宋</vt:lpstr>
      <vt:lpstr>华文琥珀</vt:lpstr>
      <vt:lpstr>华文隶书</vt:lpstr>
      <vt:lpstr>方正姚体</vt:lpstr>
      <vt:lpstr>楷体_GB2312</vt:lpstr>
      <vt:lpstr>微机模板</vt:lpstr>
      <vt:lpstr>PowerPoint 演示文稿</vt:lpstr>
      <vt:lpstr>§10.3   A/D转换器</vt:lpstr>
      <vt:lpstr>10.3.1  A/D转换器原理</vt:lpstr>
      <vt:lpstr>天平称量物体的过程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§10.3   A/D转换器</vt:lpstr>
      <vt:lpstr>1. ADC 0809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12位A/D转换器AD574A*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432</cp:revision>
  <dcterms:created xsi:type="dcterms:W3CDTF">2003-06-02T09:23:00Z</dcterms:created>
  <dcterms:modified xsi:type="dcterms:W3CDTF">2020-04-08T12:27:35Z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