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8" r:id="rId3"/>
    <p:sldId id="529" r:id="rId4"/>
    <p:sldId id="477" r:id="rId5"/>
    <p:sldId id="522" r:id="rId6"/>
    <p:sldId id="518" r:id="rId7"/>
    <p:sldId id="487" r:id="rId8"/>
    <p:sldId id="488" r:id="rId9"/>
    <p:sldId id="519" r:id="rId10"/>
    <p:sldId id="489" r:id="rId11"/>
    <p:sldId id="490" r:id="rId12"/>
    <p:sldId id="491" r:id="rId13"/>
    <p:sldId id="492" r:id="rId14"/>
    <p:sldId id="493" r:id="rId15"/>
    <p:sldId id="523" r:id="rId16"/>
    <p:sldId id="494" r:id="rId17"/>
    <p:sldId id="526" r:id="rId18"/>
    <p:sldId id="524" r:id="rId19"/>
    <p:sldId id="495" r:id="rId20"/>
    <p:sldId id="527" r:id="rId21"/>
    <p:sldId id="528" r:id="rId22"/>
    <p:sldId id="521" r:id="rId23"/>
    <p:sldId id="497" r:id="rId24"/>
    <p:sldId id="525" r:id="rId25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2EE02"/>
    <a:srgbClr val="1408FE"/>
    <a:srgbClr val="99FFCC"/>
    <a:srgbClr val="FFFF00"/>
    <a:srgbClr val="FF3300"/>
    <a:srgbClr val="FF99CC"/>
    <a:srgbClr val="000080"/>
    <a:srgbClr val="6600CC"/>
    <a:srgbClr val="CC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332" autoAdjust="0"/>
  </p:normalViewPr>
  <p:slideViewPr>
    <p:cSldViewPr snapToGrid="0">
      <p:cViewPr>
        <p:scale>
          <a:sx n="88" d="100"/>
          <a:sy n="88" d="100"/>
        </p:scale>
        <p:origin x="-620" y="1076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2.xml"/><Relationship Id="rId8" Type="http://schemas.openxmlformats.org/officeDocument/2006/relationships/slide" Target="slides/slide11.xml"/><Relationship Id="rId7" Type="http://schemas.openxmlformats.org/officeDocument/2006/relationships/slide" Target="slides/slide10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3" Type="http://schemas.openxmlformats.org/officeDocument/2006/relationships/slide" Target="slides/slide6.xml"/><Relationship Id="rId2" Type="http://schemas.openxmlformats.org/officeDocument/2006/relationships/slide" Target="slides/slide3.xml"/><Relationship Id="rId14" Type="http://schemas.openxmlformats.org/officeDocument/2006/relationships/slide" Target="slides/slide22.xml"/><Relationship Id="rId13" Type="http://schemas.openxmlformats.org/officeDocument/2006/relationships/slide" Target="slides/slide21.xml"/><Relationship Id="rId12" Type="http://schemas.openxmlformats.org/officeDocument/2006/relationships/slide" Target="slides/slide18.xml"/><Relationship Id="rId11" Type="http://schemas.openxmlformats.org/officeDocument/2006/relationships/slide" Target="slides/slide15.xml"/><Relationship Id="rId10" Type="http://schemas.openxmlformats.org/officeDocument/2006/relationships/slide" Target="slides/slide1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1ED3C56-3B06-44BC-B233-CE19981264B2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版微机原理13章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2032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13.1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74E887-EBA5-49BA-AFE6-899479EEA43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E97BB-1093-4CC9-B15A-FF6658BCD6F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D72342-5F5D-46B3-A830-923D4CED5B1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3A72-2FE4-45A2-880F-45EDC1281AB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7FC0C4B-5665-4A7F-A1E2-1241CD577C8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26886-7287-4DD0-8ECF-C5B6EB829AA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B7895-D2BA-4B63-9F6B-B30CC38BF98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082687-CF0F-4A10-8CFC-928455E5FC9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18D70-F632-4C81-90A9-CA9B2F3AE5C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EAFAC65-B811-48A4-A622-278947BD8AD4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AC0C8-725E-4477-967D-760BD5DAAEA1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46195-C8E3-4057-BF42-068D73B92E71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F5487-2047-4AF1-B924-6A6FBC5315D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CA8329-9B9B-4C9B-A94E-109F10C0BE6D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8032B-210A-4089-8F1C-3E2E9D6A30A6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2EAC80-5525-4BF3-A795-28315BE9F1A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B52AD-6753-4BD9-9D0E-2489A97BA04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D7F750-3FEF-4218-B534-0D63EAE23282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C98EC-6230-4980-9160-CEFC3DB5730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1272" name="图片 8"/>
          <p:cNvPicPr>
            <a:picLocks noChangeAspect="1"/>
          </p:cNvPicPr>
          <p:nvPr/>
        </p:nvPicPr>
        <p:blipFill>
          <a:blip r:embed="rId14" cstate="print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315200" y="6519863"/>
            <a:ext cx="1828800" cy="3371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fld id="{9A0DB2DC-4C9A-4742-B13C-FB6460FD3503}" type="slidenum">
              <a:rPr lang="zh-CN" altLang="en-US" sz="1600" b="1" dirty="0">
                <a:solidFill>
                  <a:srgbClr val="02EE02"/>
                </a:solidFill>
                <a:latin typeface="仿宋_GB2312" pitchFamily="49" charset="-122"/>
                <a:ea typeface="仿宋_GB2312" pitchFamily="49" charset="-122"/>
              </a:rPr>
            </a:fld>
            <a:endParaRPr lang="zh-CN" altLang="en-US" sz="1600" b="1" dirty="0">
              <a:solidFill>
                <a:srgbClr val="02EE0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0"/>
            <a:ext cx="2032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13.1 </a:t>
            </a:r>
            <a:r>
              <a:rPr lang="en-US" altLang="zh-CN" b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</a:t>
            </a:r>
            <a:endParaRPr lang="zh-CN" altLang="en-US" b="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3775" y="0"/>
            <a:ext cx="1800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</a:t>
            </a:r>
            <a:endParaRPr lang="zh-CN" altLang="en-US" b="1" dirty="0">
              <a:solidFill>
                <a:schemeClr val="bg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90000"/>
        <a:buFont typeface="Wingdings" panose="05000000000000000000" pitchFamily="2" charset="2"/>
        <a:buChar char="n"/>
        <a:defRPr sz="2800" b="1" kern="1200">
          <a:solidFill>
            <a:srgbClr val="FFFF00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363855" indent="-363855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SzPct val="85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74625" indent="36195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758825" y="1117600"/>
            <a:ext cx="7772400" cy="489131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rgbClr val="7030A0"/>
                </a:solidFill>
                <a:ea typeface="黑体" panose="02010609060101010101" pitchFamily="2" charset="-122"/>
              </a:rPr>
              <a:t>《</a:t>
            </a:r>
            <a:r>
              <a:rPr lang="zh-CN" altLang="en-US" sz="4400" dirty="0" smtClean="0">
                <a:solidFill>
                  <a:srgbClr val="7030A0"/>
                </a:solidFill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400" dirty="0" smtClean="0">
                <a:solidFill>
                  <a:srgbClr val="7030A0"/>
                </a:solidFill>
                <a:ea typeface="黑体" panose="02010609060101010101" pitchFamily="2" charset="-122"/>
              </a:rPr>
              <a:t>》</a:t>
            </a:r>
            <a:br>
              <a:rPr lang="en-US" altLang="zh-CN" sz="4400" dirty="0" smtClean="0">
                <a:solidFill>
                  <a:srgbClr val="7030A0"/>
                </a:solidFill>
                <a:ea typeface="黑体" panose="02010609060101010101" pitchFamily="2" charset="-122"/>
              </a:rPr>
            </a:br>
            <a:r>
              <a:rPr lang="zh-CN" altLang="en-US" sz="3600" dirty="0" smtClean="0">
                <a:solidFill>
                  <a:srgbClr val="FFC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3600" dirty="0" smtClean="0">
                <a:solidFill>
                  <a:srgbClr val="FFC000"/>
                </a:solidFill>
                <a:ea typeface="宋体" panose="02010600030101010101" pitchFamily="2" charset="-122"/>
              </a:rPr>
              <a:t>版</a:t>
            </a: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zh-CN" altLang="en-US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r>
              <a:rPr lang="zh-CN" altLang="en-US" sz="4000" dirty="0" smtClean="0">
                <a:solidFill>
                  <a:srgbClr val="02EE02"/>
                </a:solidFill>
                <a:ea typeface="方正姚体" pitchFamily="2" charset="-122"/>
              </a:rPr>
              <a:t>第</a:t>
            </a:r>
            <a:r>
              <a:rPr lang="en-US" altLang="zh-CN" sz="4000" dirty="0" smtClean="0">
                <a:solidFill>
                  <a:srgbClr val="02EE02"/>
                </a:solidFill>
                <a:ea typeface="方正姚体" pitchFamily="2" charset="-122"/>
              </a:rPr>
              <a:t>13</a:t>
            </a:r>
            <a:r>
              <a:rPr lang="zh-CN" altLang="en-US" sz="4000" dirty="0" smtClean="0">
                <a:solidFill>
                  <a:srgbClr val="02EE02"/>
                </a:solidFill>
                <a:ea typeface="方正姚体" pitchFamily="2" charset="-122"/>
              </a:rPr>
              <a:t>章  </a:t>
            </a:r>
            <a:br>
              <a:rPr lang="en-US" altLang="zh-CN" dirty="0" smtClean="0">
                <a:solidFill>
                  <a:srgbClr val="02EE02"/>
                </a:solidFill>
                <a:ea typeface="黑体" panose="02010609060101010101" pitchFamily="2" charset="-122"/>
              </a:rPr>
            </a:br>
            <a:r>
              <a:rPr lang="en-US" altLang="zh-CN" sz="5400" dirty="0" smtClean="0">
                <a:solidFill>
                  <a:srgbClr val="1408FE"/>
                </a:solidFill>
                <a:ea typeface="华文中宋" pitchFamily="2" charset="-122"/>
              </a:rPr>
              <a:t>32</a:t>
            </a:r>
            <a:r>
              <a:rPr lang="zh-CN" altLang="en-US" sz="5400" dirty="0" smtClean="0">
                <a:solidFill>
                  <a:srgbClr val="1408FE"/>
                </a:solidFill>
                <a:ea typeface="华文中宋" pitchFamily="2" charset="-122"/>
              </a:rPr>
              <a:t>位微型机的基本</a:t>
            </a:r>
            <a:br>
              <a:rPr lang="en-US" altLang="zh-CN" sz="5400" dirty="0" smtClean="0">
                <a:solidFill>
                  <a:srgbClr val="1408FE"/>
                </a:solidFill>
                <a:ea typeface="华文中宋" pitchFamily="2" charset="-122"/>
              </a:rPr>
            </a:br>
            <a:r>
              <a:rPr lang="zh-CN" altLang="en-US" sz="5400" dirty="0" smtClean="0">
                <a:solidFill>
                  <a:srgbClr val="1408FE"/>
                </a:solidFill>
                <a:ea typeface="华文中宋" pitchFamily="2" charset="-122"/>
              </a:rPr>
              <a:t>工作原理</a:t>
            </a:r>
            <a:endParaRPr lang="zh-CN" altLang="en-US" sz="5400" dirty="0">
              <a:solidFill>
                <a:srgbClr val="1408FE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7"/>
          <p:cNvSpPr>
            <a:spLocks noChangeArrowheads="1"/>
          </p:cNvSpPr>
          <p:nvPr/>
        </p:nvSpPr>
        <p:spPr bwMode="auto">
          <a:xfrm>
            <a:off x="609600" y="464457"/>
            <a:ext cx="8011886" cy="5907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CR0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</a:t>
            </a:r>
            <a:r>
              <a:rPr kumimoji="1" lang="zh-CN" altLang="en-US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含控制操作模式的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控制标志位</a:t>
            </a:r>
            <a:r>
              <a:rPr kumimoji="1" lang="zh-CN" altLang="en-US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，并给出处理器的状态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位。控</a:t>
            </a:r>
            <a:r>
              <a:rPr kumimoji="1" lang="zh-CN" altLang="en-US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制标志位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可用指令设置，其中包括决定工作环境的保护模式允许位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，允许分页位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PG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CR1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defRPr/>
            </a:pP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保留。</a:t>
            </a:r>
            <a:endParaRPr kumimoji="1" lang="en-US" altLang="zh-CN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CR2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故障线性基地址寄存器</a:t>
            </a:r>
            <a:r>
              <a:rPr kumimoji="1" lang="zh-CN" altLang="zh-CN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（Page Fault Linear Address</a:t>
            </a:r>
            <a:r>
              <a:rPr kumimoji="1" lang="zh-CN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），存</a:t>
            </a:r>
            <a:r>
              <a:rPr kumimoji="1" lang="zh-CN" altLang="zh-CN" sz="2400" b="1" dirty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放发生故障中断（异常14）之前所访问的最后一个页面的线性地</a:t>
            </a:r>
            <a:r>
              <a:rPr kumimoji="1" lang="zh-CN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址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CR3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页目录基地址寄存器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存放页目录表的物理基地址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endParaRPr kumimoji="1"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endParaRPr kumimoji="1"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defRPr/>
            </a:pPr>
            <a:endParaRPr kumimoji="1" lang="en-US" altLang="zh-CN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defRPr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294141" y="5443084"/>
            <a:ext cx="8429625" cy="1017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kumimoji="1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0687" y="2081662"/>
            <a:ext cx="6739663" cy="224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667657" y="1289729"/>
            <a:ext cx="7736114" cy="49659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0"/>
              </a:spcBef>
              <a:buClr>
                <a:srgbClr val="FFFF00"/>
              </a:buClr>
              <a:buSzPct val="90000"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）各种描述符表</a:t>
            </a:r>
            <a:endParaRPr kumimoji="1" lang="zh-CN" altLang="en-US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</a:t>
            </a:r>
            <a:r>
              <a:rPr kumimoji="1" lang="zh-CN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长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8字节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，保存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段的</a:t>
            </a:r>
            <a:r>
              <a:rPr kumimoji="1" lang="zh-CN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</a:t>
            </a:r>
            <a:r>
              <a:rPr kumimoji="1" lang="zh-CN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</a:t>
            </a:r>
            <a:r>
              <a:rPr kumimoji="1" lang="zh-CN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长</a:t>
            </a:r>
            <a:r>
              <a:rPr kumimoji="1" lang="zh-CN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度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属</a:t>
            </a:r>
            <a:r>
              <a:rPr kumimoji="1" lang="zh-CN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性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描述符中的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类型标志位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指定不同的段描述符：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S=1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，内存段描述符，如代码段、数据段、堆栈段</a:t>
            </a: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S=0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，系统段描述符，门描述符以及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任务状态段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）描述符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保存正执行任务的地址、段限长和属性。</a:t>
            </a:r>
            <a:endParaRPr kumimoji="1" lang="en-US" altLang="zh-CN" sz="2400" b="1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这些段描述符由编译、连接、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等生成，存放在三种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全</a:t>
            </a:r>
            <a:r>
              <a:rPr kumimoji="1" lang="zh-CN" altLang="es-E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局描述符表</a:t>
            </a: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s-E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</a:t>
            </a: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面向所有任务，只有</a:t>
            </a: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zh-CN" altLang="es-ES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中断描述符表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IDT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  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面向所有任务，只有</a:t>
            </a: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kumimoji="1" lang="zh-CN" altLang="en-US" sz="2400" b="1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b="1" dirty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s-ES" sz="2400" b="1" dirty="0">
                <a:solidFill>
                  <a:srgbClr val="99FF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s-E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局部描述符表</a:t>
            </a: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s-E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kumimoji="1" lang="zh-CN" altLang="es-E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面向某一任务，有多个</a:t>
            </a:r>
            <a:r>
              <a:rPr kumimoji="1"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kumimoji="1"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74625" eaLnBrk="1" hangingPunct="1">
              <a:spcBef>
                <a:spcPts val="600"/>
              </a:spcBef>
              <a:buClr>
                <a:srgbClr val="FF3300"/>
              </a:buClr>
            </a:pPr>
            <a:endParaRPr kumimoji="1" lang="en-US" altLang="zh-CN" sz="2400" b="1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2. 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系统段表寄存器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769711" y="435429"/>
            <a:ext cx="7966075" cy="2467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）系统段表寄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存器组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成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寻找和定义描述符表和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段的寄存器，包括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系统表寄存器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全局描述符表寄存器，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中断描述符表寄存器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系统段寄存器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局部描述符表寄存器，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任务状态段寄存器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0" y="2105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3377" y="3087417"/>
            <a:ext cx="738505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0" y="167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493940" y="622072"/>
            <a:ext cx="7966075" cy="58077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GDTR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IDTR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寄存器功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能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GTDR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表基址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指向表头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段限长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表的长度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表最多可放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400" b="1" baseline="30000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8192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个段描述符。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可用“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LGDT  mem48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”指令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装载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GTDR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，指定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表的基址和段限长，对它定位。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IDTR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基址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限长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表中存放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中断或异常的描述符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，最多可放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项。</a:t>
            </a:r>
            <a:endParaRPr lang="en-US" altLang="zh-CN" sz="2400" b="1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可用“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LIDT  mem48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”指令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装载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IDTR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，指定</a:t>
            </a:r>
            <a:r>
              <a:rPr lang="en-US" altLang="zh-CN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表的基址和段限长。</a:t>
            </a:r>
            <a:endParaRPr lang="zh-CN" altLang="en-US" sz="26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0228" y="533400"/>
            <a:ext cx="3907972" cy="1324428"/>
          </a:xfrm>
        </p:spPr>
        <p:txBody>
          <a:bodyPr>
            <a:normAutofit/>
          </a:bodyPr>
          <a:lstStyle/>
          <a:p>
            <a:pPr marL="262255" indent="-262255" algn="just"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GDTR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中的基地址找到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表的位置，根据限长确定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表的大小。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775201" y="522514"/>
            <a:ext cx="3585028" cy="1233715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62255" marR="0" lvl="0" indent="-262255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IDTR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的内容确定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表的位置与大小。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3378" y="1841561"/>
            <a:ext cx="76517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0" y="167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11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6" name="Rectangle 12"/>
          <p:cNvSpPr>
            <a:spLocks noChangeArrowheads="1"/>
          </p:cNvSpPr>
          <p:nvPr/>
        </p:nvSpPr>
        <p:spPr bwMode="auto">
          <a:xfrm>
            <a:off x="522739" y="651103"/>
            <a:ext cx="8069717" cy="5880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器的功能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每个任务均有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表，表中存放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与该任务相关联的全部段描述符，而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表本身所在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的段描述符则放在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用来定位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，它由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位选择子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+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位高速缓存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（程序员不可见）组成。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指令，把当前任务的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段选择子装进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LDTR: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</a:pP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LLDT   reg16/mem16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同时，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描述符（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位，含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位基址、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位限长及属性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）也被装入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的高速缓存。这样，就不需要根据选择子查找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表，可直接从高速缓存中获得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位段描述符信息，提高速度。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进行任务切換时，处理器会把新任务的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段选择子和段描述符自动载入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13657" y="507998"/>
            <a:ext cx="8229600" cy="2002973"/>
          </a:xfrm>
        </p:spPr>
        <p:txBody>
          <a:bodyPr>
            <a:normAutofit lnSpcReduction="10000"/>
          </a:bodyPr>
          <a:lstStyle/>
          <a:p>
            <a:pPr marL="174625" indent="-174625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执行任务时先要从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中找出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描述符，定位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表。可执行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reg16/mem16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指令，将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位段选择子加载进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寄存器，段描述符内容同时被装入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位高速缓存。程序取出其中内容，就可确定该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表的始址、长度和属性。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0776" y="2611767"/>
            <a:ext cx="77597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61143"/>
            <a:ext cx="7917543" cy="502194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寄存器的功能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多任务操作系统中每个任务都有个任务状态段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TSS)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，保存任务的环境，如寄存器、内存和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地址空间等信息。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位于内存中，用任务状态段寄存器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描述符来定位。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LDTR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那样，由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位选择子和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位高速缓存组成，并用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指令装入选择子的值：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LTR 	reg16/mem16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0" y="167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595085" y="769257"/>
            <a:ext cx="7531100" cy="1567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just" eaLnBrk="1" hangingPunct="1"/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先由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位选择子在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表中找到当前任务的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描述符，读出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段的基址、限长和属性，并加载进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位缓存。以后每次用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位选择子访问内存时，就不再到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中读取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描述符，提高了任务执行效率。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65038" y="2515859"/>
            <a:ext cx="7140276" cy="369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3. 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段寄存器和描述符表的关系</a:t>
            </a:r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13.9,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通过段选择子找到特定描述符，通过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表来定位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4014" y="2220595"/>
            <a:ext cx="7487729" cy="435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336" y="1500996"/>
            <a:ext cx="6832121" cy="4166560"/>
          </a:xfrm>
        </p:spPr>
        <p:txBody>
          <a:bodyPr/>
          <a:lstStyle/>
          <a:p>
            <a:pPr>
              <a:buNone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本章主要内容：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02EE02"/>
              </a:buClr>
              <a:buNone/>
            </a:pPr>
            <a:r>
              <a:rPr lang="en-US" altLang="zh-CN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§13.1 </a:t>
            </a:r>
            <a:r>
              <a:rPr lang="zh-CN" altLang="en-US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sz="3600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2EE02"/>
              </a:buClr>
              <a:buNone/>
            </a:pPr>
            <a:r>
              <a:rPr lang="en-US" altLang="zh-CN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§13.2 </a:t>
            </a:r>
            <a:r>
              <a:rPr lang="zh-CN" altLang="en-US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保护模式下的内存管理</a:t>
            </a:r>
            <a:endParaRPr lang="en-US" altLang="zh-CN" sz="3600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2EE02"/>
              </a:buClr>
              <a:buNone/>
            </a:pPr>
            <a:r>
              <a:rPr lang="en-US" altLang="zh-CN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§13.3 </a:t>
            </a:r>
            <a:r>
              <a:rPr lang="zh-CN" altLang="en-US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保护模式下的中断和异常</a:t>
            </a:r>
            <a:endParaRPr lang="en-US" altLang="zh-CN" sz="3600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2EE02"/>
              </a:buClr>
              <a:buNone/>
            </a:pPr>
            <a:r>
              <a:rPr lang="en-US" altLang="zh-CN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§13.4 </a:t>
            </a:r>
            <a:r>
              <a:rPr lang="zh-CN" altLang="en-US" sz="36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任务切换</a:t>
            </a:r>
            <a:endParaRPr lang="en-US" altLang="zh-CN" sz="3600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708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①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GDTR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寄存器给出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表的基地址和限长，定位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表。</a:t>
            </a:r>
            <a:endParaRPr lang="en-US" altLang="zh-CN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任务切换时，任务状态段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中有一个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段选择子，其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TI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，选中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号段描述符，它相对于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基址的偏移量为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8=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，再从该单元开始取出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描述符，得到基地址、限长和属性信息，来定位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表。</a:t>
            </a:r>
            <a:endParaRPr lang="en-US" altLang="zh-CN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若某个段寄存器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CS)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装入的段选择子的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TI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，即指向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号描述符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偏移量为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8= 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56)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，由该描述符指向一个代码段或数据段。</a:t>
            </a:r>
            <a:endParaRPr lang="en-US" altLang="zh-CN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若某个段寄存器的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TI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，则访问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表中的</a:t>
            </a:r>
            <a:r>
              <a:rPr 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号描述符，由此描述符指向现行任务段。</a:t>
            </a:r>
            <a:endParaRPr lang="zh-CN" altLang="en-US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92377" y="1161143"/>
            <a:ext cx="7327900" cy="900113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13.2  </a:t>
            </a:r>
            <a:r>
              <a:rPr kumimoji="1"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kumimoji="1" lang="en-US" altLang="zh-CN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90058" y="2612571"/>
            <a:ext cx="5486400" cy="34033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13.2.1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用户级寄存器</a:t>
            </a: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13.2.2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系统级寄存器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13.2.3  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程序调试寄存器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1714" y="1043796"/>
            <a:ext cx="8229600" cy="5517342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前的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提供：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01H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单步中断，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03H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断点中断这两个调试接口，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仍支持它们。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个调试寄存器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DR7~DR0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，支持指令断点和数据断点。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8414" y="268220"/>
            <a:ext cx="5331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13.2.3  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程序调试寄存器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69200" y="2846668"/>
            <a:ext cx="5349186" cy="386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42"/>
            <a:ext cx="8229600" cy="5341939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DR3~DR0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断点调试寄存器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存放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个断点的线性地址。只需将断点指令的线性地址写入相应寄存器，即能构造指令断点。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可支持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个断点。</a:t>
            </a:r>
            <a:endParaRPr lang="zh-CN" altLang="en-US" sz="2600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DR6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调试状态寄存器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当产生调试异常（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01H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号中断）时，</a:t>
            </a:r>
            <a:r>
              <a:rPr lang="en-US" altLang="zh-CN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会在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DR6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中给出异常类型，如单步异常、</a:t>
            </a:r>
            <a:r>
              <a:rPr 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Debug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异常等。</a:t>
            </a:r>
            <a:endParaRPr lang="zh-CN" altLang="en-US" sz="2600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DR7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调试控制寄存器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规定每个断点寄存器的使能、断点类型（指令</a:t>
            </a:r>
            <a:r>
              <a:rPr lang="en-US" altLang="zh-CN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99FF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数据断点）及所有断点寄存器的保护。</a:t>
            </a:r>
            <a:endParaRPr lang="zh-CN" altLang="en-US" sz="2600" dirty="0" smtClean="0">
              <a:solidFill>
                <a:srgbClr val="99FFCC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DR5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92377" y="1161143"/>
            <a:ext cx="7327900" cy="900113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1"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§13.1  </a:t>
            </a:r>
            <a:r>
              <a:rPr kumimoji="1"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kumimoji="1" lang="en-US" altLang="zh-CN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90058" y="2612571"/>
            <a:ext cx="5486400" cy="34033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13.1.1  </a:t>
            </a:r>
            <a:r>
              <a:rPr kumimoji="1" lang="zh-CN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用户级寄存器</a:t>
            </a:r>
            <a:r>
              <a:rPr kumimoji="1" lang="en-US" altLang="zh-CN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sz="36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13.1.2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系统级寄存器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13.1.3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程序调试寄存器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743" y="1030514"/>
            <a:ext cx="8229600" cy="5385481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位机有三大类寄存器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）用户级寄存器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设计应用程序时要用的寄存器。</a:t>
            </a:r>
            <a:endParaRPr lang="en-US" altLang="zh-CN" sz="2600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）系统级寄存器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控制寄存器，操作系统使用。</a:t>
            </a:r>
            <a:endParaRPr lang="en-US" altLang="zh-CN" sz="2600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支持存储器管理的段表寄存器，系统软件间接使用，是程序不可见寄存器。</a:t>
            </a:r>
            <a:endParaRPr lang="en-US" altLang="zh-CN" sz="2600" dirty="0" smtClean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）程序调试寄存器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652" y="1070926"/>
            <a:ext cx="6293150" cy="541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49" y="4227739"/>
            <a:ext cx="4282622" cy="227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altLang="zh-CN" dirty="0" smtClean="0">
                <a:solidFill>
                  <a:srgbClr val="FF3300"/>
                </a:solidFill>
                <a:ea typeface="黑体" panose="02010609060101010101" pitchFamily="2" charset="-122"/>
              </a:rPr>
              <a:t>13.1.1  </a:t>
            </a:r>
            <a:r>
              <a:rPr kumimoji="1" lang="zh-CN" altLang="en-US" dirty="0" smtClean="0">
                <a:solidFill>
                  <a:srgbClr val="FF3300"/>
                </a:solidFill>
                <a:ea typeface="黑体" panose="02010609060101010101" pitchFamily="2" charset="-122"/>
              </a:rPr>
              <a:t>用户级寄存器</a:t>
            </a:r>
            <a:r>
              <a:rPr kumimoji="1" lang="en-US" altLang="zh-CN" dirty="0" smtClean="0">
                <a:solidFill>
                  <a:srgbClr val="FF3300"/>
                </a:solidFill>
                <a:ea typeface="黑体" panose="02010609060101010101" pitchFamily="2" charset="-122"/>
              </a:rPr>
              <a:t>  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4629" y="4310743"/>
            <a:ext cx="4085771" cy="2206171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它们也称应用程序设计寄存器，如图</a:t>
            </a:r>
            <a:r>
              <a:rPr lang="en-US" altLang="zh-CN" sz="20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13.1</a:t>
            </a:r>
            <a:r>
              <a:rPr lang="zh-CN" altLang="en-US" sz="20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。阴影部分是</a:t>
            </a:r>
            <a:r>
              <a:rPr lang="en-US" altLang="zh-CN" sz="20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</a:t>
            </a:r>
            <a:r>
              <a:rPr lang="zh-CN" altLang="en-US" sz="20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寄存器，名称前加</a:t>
            </a:r>
            <a:r>
              <a:rPr lang="en-US" altLang="zh-CN" sz="20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的是</a:t>
            </a:r>
            <a:r>
              <a:rPr lang="en-US" altLang="zh-CN" sz="20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 smtClean="0">
                <a:solidFill>
                  <a:srgbClr val="1408FE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位寄存器，有通用寄存器、指令指针和标志寄存器、段寄存器等三类。</a:t>
            </a:r>
            <a:endParaRPr lang="zh-CN" altLang="en-US" sz="2000" dirty="0" smtClean="0">
              <a:solidFill>
                <a:srgbClr val="1408FE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508000" y="697138"/>
            <a:ext cx="8183336" cy="5935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通用寄存器</a:t>
            </a:r>
            <a:endParaRPr kumimoji="1" lang="en-US" altLang="zh-CN" sz="32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位通用寄存器：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EAX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EBX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ECX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EDX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ESP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EBP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ESI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EDI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其中包含了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位和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位寄存器。</a:t>
            </a:r>
            <a:endParaRPr kumimoji="1"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kumimoji="1"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指令指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针</a:t>
            </a:r>
            <a:r>
              <a:rPr kumimoji="1"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EIP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标志寄存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器</a:t>
            </a:r>
            <a:r>
              <a:rPr kumimoji="1"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EFLAGS</a:t>
            </a:r>
            <a:endParaRPr kumimoji="1" lang="en-US" altLang="zh-CN" sz="3200" b="1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lnSpc>
                <a:spcPct val="11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EIP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位，与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用法一样。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lnSpc>
                <a:spcPct val="11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EFLAGS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包含比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FLAGS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b11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）更多的状态和控制标志，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80386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增加了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b17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12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80486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增加了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b18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Pentium  Pro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增加了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b2119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。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新增标志位含义和用法详见课本。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kumimoji="1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7137" y="4896509"/>
            <a:ext cx="866775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13"/>
          <p:cNvSpPr>
            <a:spLocks noChangeArrowheads="1"/>
          </p:cNvSpPr>
          <p:nvPr/>
        </p:nvSpPr>
        <p:spPr bwMode="auto">
          <a:xfrm>
            <a:off x="435429" y="638175"/>
            <a:ext cx="8270421" cy="58932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en-US" altLang="zh-CN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段寄存器</a:t>
            </a:r>
            <a:endParaRPr kumimoji="1" lang="zh-CN" altLang="en-US" sz="32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spcBef>
                <a:spcPts val="6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段寄存器存放段基址值，段长度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固定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64KB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spcBef>
                <a:spcPts val="6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80386段寄存器除CS、DS、SS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ES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，增加了FS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GS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spcBef>
                <a:spcPts val="6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实模式和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模式，段寄存器存放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位基址，同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6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保护模式下，段的信息太多，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位段寄存器不够用，只能用它们存放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段选择子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，指向存放在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全局描述符表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GDT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局部描述符表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，来获得段的全部信息。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7224" y="3904246"/>
            <a:ext cx="6315614" cy="268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92377" y="1161143"/>
            <a:ext cx="7327900" cy="900113"/>
          </a:xfrm>
        </p:spPr>
        <p:txBody>
          <a:bodyPr wrap="square" lIns="91440" tIns="45720" rIns="91440" bIns="45720" numCol="1" anchor="t" anchorCtr="0" compatLnSpc="1">
            <a:normAutofit/>
          </a:bodyPr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13.2  </a:t>
            </a:r>
            <a:r>
              <a:rPr kumimoji="1"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kumimoji="1" lang="en-US" altLang="zh-CN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90058" y="2612571"/>
            <a:ext cx="5486400" cy="34033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13.2.1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用户级寄存器</a:t>
            </a: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13.2.2  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系统级寄存器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13.2.3  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程序调试寄存器</a:t>
            </a:r>
            <a:endParaRPr kumimoji="1" lang="en-US" altLang="zh-CN" sz="3600" b="1" dirty="0">
              <a:solidFill>
                <a:srgbClr val="92D05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0790" y="947495"/>
            <a:ext cx="7645400" cy="551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控制寄存器</a:t>
            </a:r>
            <a:endParaRPr kumimoji="1"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03842" y="1529342"/>
            <a:ext cx="8229600" cy="98697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决定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的操作模式和现行执行任务的特征状态，由操作系统使用。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以上新增的。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2920" y="259595"/>
            <a:ext cx="4349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kumimoji="1"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13.2.2  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系统级寄存器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6788" y="2367770"/>
            <a:ext cx="7772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3037</Words>
  <Application>WPS 演示</Application>
  <PresentationFormat>全屏显示(4:3)</PresentationFormat>
  <Paragraphs>176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宋体</vt:lpstr>
      <vt:lpstr>Wingdings</vt:lpstr>
      <vt:lpstr>仿宋_GB2312</vt:lpstr>
      <vt:lpstr>仿宋</vt:lpstr>
      <vt:lpstr>Times New Roman</vt:lpstr>
      <vt:lpstr>黑体</vt:lpstr>
      <vt:lpstr>楷体_GB2312</vt:lpstr>
      <vt:lpstr>新宋体</vt:lpstr>
      <vt:lpstr>Wingdings 2</vt:lpstr>
      <vt:lpstr>Arial</vt:lpstr>
      <vt:lpstr>方正姚体</vt:lpstr>
      <vt:lpstr>华文中宋</vt:lpstr>
      <vt:lpstr>Symbol</vt:lpstr>
      <vt:lpstr>Cambria</vt:lpstr>
      <vt:lpstr>微软雅黑</vt:lpstr>
      <vt:lpstr>Arial Unicode MS</vt:lpstr>
      <vt:lpstr>华文楷体</vt:lpstr>
      <vt:lpstr>龙腾四海</vt:lpstr>
      <vt:lpstr>《微型计算机原理与接口技术》 第6版    第13章   32位微型机的基本 工作原理</vt:lpstr>
      <vt:lpstr>PowerPoint 演示文稿</vt:lpstr>
      <vt:lpstr>PowerPoint 演示文稿</vt:lpstr>
      <vt:lpstr>PowerPoint 演示文稿</vt:lpstr>
      <vt:lpstr>13.1.1  用户级寄存器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系统段表寄存器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段寄存器和描述符表的关系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Guoqing</cp:lastModifiedBy>
  <cp:revision>395</cp:revision>
  <cp:lastPrinted>2002-10-24T04:46:00Z</cp:lastPrinted>
  <dcterms:created xsi:type="dcterms:W3CDTF">2002-05-13T07:48:00Z</dcterms:created>
  <dcterms:modified xsi:type="dcterms:W3CDTF">2020-05-06T02:15:10Z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