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8" r:id="rId3"/>
    <p:sldId id="519" r:id="rId4"/>
    <p:sldId id="530" r:id="rId5"/>
    <p:sldId id="536" r:id="rId6"/>
    <p:sldId id="537" r:id="rId7"/>
    <p:sldId id="534" r:id="rId8"/>
    <p:sldId id="535" r:id="rId9"/>
    <p:sldId id="533" r:id="rId10"/>
    <p:sldId id="529" r:id="rId11"/>
    <p:sldId id="538" r:id="rId12"/>
    <p:sldId id="540" r:id="rId13"/>
    <p:sldId id="542" r:id="rId14"/>
    <p:sldId id="544" r:id="rId15"/>
    <p:sldId id="543" r:id="rId16"/>
    <p:sldId id="546" r:id="rId17"/>
    <p:sldId id="531" r:id="rId18"/>
    <p:sldId id="528" r:id="rId19"/>
    <p:sldId id="526" r:id="rId20"/>
    <p:sldId id="554" r:id="rId21"/>
    <p:sldId id="552" r:id="rId22"/>
    <p:sldId id="559" r:id="rId23"/>
    <p:sldId id="551" r:id="rId24"/>
    <p:sldId id="532" r:id="rId25"/>
    <p:sldId id="525" r:id="rId26"/>
    <p:sldId id="524" r:id="rId27"/>
    <p:sldId id="549" r:id="rId28"/>
    <p:sldId id="548" r:id="rId29"/>
    <p:sldId id="555" r:id="rId30"/>
    <p:sldId id="556" r:id="rId31"/>
    <p:sldId id="557" r:id="rId32"/>
    <p:sldId id="558" r:id="rId33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00CC"/>
    <a:srgbClr val="FF99CC"/>
    <a:srgbClr val="00FFFF"/>
    <a:srgbClr val="02EE02"/>
    <a:srgbClr val="CCCC00"/>
    <a:srgbClr val="1408FE"/>
    <a:srgbClr val="FFFF00"/>
    <a:srgbClr val="000080"/>
    <a:srgbClr val="FF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332" autoAdjust="0"/>
  </p:normalViewPr>
  <p:slideViewPr>
    <p:cSldViewPr snapToGrid="0">
      <p:cViewPr>
        <p:scale>
          <a:sx n="66" d="100"/>
          <a:sy n="66" d="100"/>
        </p:scale>
        <p:origin x="-437" y="-77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06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2C5B9B-E9D8-44A6-8EE4-557C2118BA34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5版微机原理13章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1" y="0"/>
            <a:ext cx="3004457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13.4  </a:t>
            </a:r>
            <a:r>
              <a:rPr lang="zh-CN" altLang="en-US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任务切换</a:t>
            </a:r>
            <a:endParaRPr lang="zh-CN" altLang="en-US" b="0" dirty="0">
              <a:solidFill>
                <a:srgbClr val="1408F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92913" y="0"/>
            <a:ext cx="2351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位微型机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7315200" y="6519863"/>
            <a:ext cx="1828800" cy="3371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fld id="{9A0DB2DC-4C9A-4742-B13C-FB6460FD3503}" type="slidenum">
              <a:rPr lang="zh-CN" altLang="en-US" sz="1600" b="1" dirty="0">
                <a:solidFill>
                  <a:srgbClr val="02EE02"/>
                </a:solidFill>
                <a:latin typeface="仿宋_GB2312" pitchFamily="49" charset="-122"/>
                <a:ea typeface="仿宋_GB2312" pitchFamily="49" charset="-122"/>
              </a:rPr>
            </a:fld>
            <a:endParaRPr lang="zh-CN" altLang="en-US" sz="1600" b="1" dirty="0">
              <a:solidFill>
                <a:srgbClr val="02EE0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D9A196-6E78-4CA2-8353-C3E1A2E3B16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41B4-74DE-4716-83FF-3138D3DF5348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2D0E7-D7F3-4125-BC34-6A39B280919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422C1-ADF1-457D-AF75-08480DD13FD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2A8651-91B5-4042-A26C-A28486E99D8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78314-CBF4-453A-BFFD-9F667FEA18A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50819-421E-4447-B85D-2D88ABA13EC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4F6365-071A-4C58-8A13-D7AE02A6DD2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12EC0-202D-4155-BD2A-4BB144EB455F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ACED46-907C-455F-AD77-1E86F75CA5BA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5F6E-E868-461E-A478-BDFCF9F976C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C6C1E4-D409-4CB2-ABA0-E48683F78E4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152D-EF30-41CD-84C4-6C09FA77D4E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897CD5-64A1-4D3D-A5FC-5E724B6879FF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8EE7F-412B-4DB8-8BDA-7C15DA917F5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B68DF8-B8E3-4144-B0BA-8678AB24640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BF00-2DA2-46AF-8B04-4DA3B04E17D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111B4D-794E-4429-9AD8-BB33407CABF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B05D-026B-47A5-98D1-2B18096E1166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224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标题第二级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315200" y="6519863"/>
            <a:ext cx="1828800" cy="3371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fld id="{9A0DB2DC-4C9A-4742-B13C-FB6460FD3503}" type="slidenum">
              <a:rPr lang="zh-CN" altLang="en-US" sz="1600" b="1" dirty="0">
                <a:solidFill>
                  <a:srgbClr val="02EE02"/>
                </a:solidFill>
                <a:latin typeface="仿宋_GB2312" pitchFamily="49" charset="-122"/>
                <a:ea typeface="仿宋_GB2312" pitchFamily="49" charset="-122"/>
              </a:rPr>
            </a:fld>
            <a:endParaRPr lang="zh-CN" altLang="en-US" sz="1600" b="1" dirty="0">
              <a:solidFill>
                <a:srgbClr val="02EE0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" y="0"/>
            <a:ext cx="332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13.4  </a:t>
            </a:r>
            <a:r>
              <a:rPr lang="zh-CN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任务切换</a:t>
            </a:r>
            <a:endParaRPr lang="zh-CN" altLang="en-US" b="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3775" y="0"/>
            <a:ext cx="1800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2EE0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n"/>
        <a:defRPr sz="2800" b="1" kern="12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363855" indent="-363855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5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2pPr>
      <a:lvl3pPr marL="0" indent="363855" algn="l" rtl="0" eaLnBrk="0" fontAlgn="base" hangingPunct="0">
        <a:spcBef>
          <a:spcPct val="20000"/>
        </a:spcBef>
        <a:spcAft>
          <a:spcPct val="0"/>
        </a:spcAft>
        <a:buClr>
          <a:srgbClr val="02EE02"/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337457" y="766757"/>
            <a:ext cx="7772400" cy="524215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sz="4400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400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br>
              <a:rPr lang="en-US" altLang="zh-CN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4000" dirty="0" smtClean="0">
                <a:solidFill>
                  <a:srgbClr val="FFC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C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4000" dirty="0" smtClean="0">
                <a:solidFill>
                  <a:srgbClr val="FFC000"/>
                </a:solidFill>
                <a:ea typeface="宋体" panose="02010600030101010101" pitchFamily="2" charset="-122"/>
              </a:rPr>
              <a:t>版</a:t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zh-CN" altLang="en-US" sz="3200" dirty="0" smtClean="0">
                <a:ea typeface="宋体" panose="02010600030101010101" pitchFamily="2" charset="-122"/>
              </a:rPr>
            </a:br>
            <a:r>
              <a:rPr lang="zh-CN" altLang="en-US" sz="4000" dirty="0" smtClean="0">
                <a:solidFill>
                  <a:srgbClr val="FF0000"/>
                </a:solidFill>
                <a:ea typeface="方正姚体" pitchFamily="2" charset="-122"/>
              </a:rPr>
              <a:t>第</a:t>
            </a:r>
            <a:r>
              <a:rPr lang="en-US" altLang="zh-CN" sz="4000" dirty="0" smtClean="0">
                <a:solidFill>
                  <a:srgbClr val="FF0000"/>
                </a:solidFill>
                <a:ea typeface="方正姚体" pitchFamily="2" charset="-122"/>
              </a:rPr>
              <a:t>13</a:t>
            </a:r>
            <a:r>
              <a:rPr lang="zh-CN" altLang="en-US" sz="4000" dirty="0" smtClean="0">
                <a:solidFill>
                  <a:srgbClr val="FF0000"/>
                </a:solidFill>
                <a:ea typeface="方正姚体" pitchFamily="2" charset="-122"/>
              </a:rPr>
              <a:t>章  </a:t>
            </a:r>
            <a:br>
              <a:rPr lang="en-US" altLang="zh-CN" dirty="0" smtClean="0">
                <a:ea typeface="黑体" panose="02010609060101010101" pitchFamily="2" charset="-122"/>
              </a:rPr>
            </a:br>
            <a:r>
              <a:rPr lang="en-US" altLang="zh-CN" sz="5400" dirty="0" smtClean="0">
                <a:solidFill>
                  <a:srgbClr val="1408FE"/>
                </a:solidFill>
                <a:ea typeface="华文中宋" pitchFamily="2" charset="-122"/>
              </a:rPr>
              <a:t>32</a:t>
            </a:r>
            <a:r>
              <a:rPr lang="zh-CN" altLang="en-US" sz="5400" dirty="0" smtClean="0">
                <a:solidFill>
                  <a:srgbClr val="1408FE"/>
                </a:solidFill>
                <a:ea typeface="华文中宋" pitchFamily="2" charset="-122"/>
              </a:rPr>
              <a:t>位微型机的基本</a:t>
            </a:r>
            <a:br>
              <a:rPr lang="en-US" altLang="zh-CN" sz="5400" dirty="0" smtClean="0">
                <a:solidFill>
                  <a:srgbClr val="1408FE"/>
                </a:solidFill>
                <a:ea typeface="华文中宋" pitchFamily="2" charset="-122"/>
              </a:rPr>
            </a:br>
            <a:r>
              <a:rPr lang="zh-CN" altLang="en-US" sz="5400" dirty="0" smtClean="0">
                <a:solidFill>
                  <a:srgbClr val="1408FE"/>
                </a:solidFill>
                <a:ea typeface="华文中宋" pitchFamily="2" charset="-122"/>
              </a:rPr>
              <a:t>工作原理</a:t>
            </a:r>
            <a:endParaRPr lang="zh-CN" altLang="en-US" sz="5400" dirty="0">
              <a:solidFill>
                <a:srgbClr val="1408FE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343" y="885372"/>
            <a:ext cx="7815943" cy="4383314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dirty="0" smtClean="0">
                <a:ea typeface="楷体_GB2312" pitchFamily="49" charset="-122"/>
                <a:sym typeface="Wingdings 2" panose="05020102010507070707"/>
              </a:rPr>
              <a:t> </a:t>
            </a:r>
            <a:r>
              <a:rPr lang="en-US" sz="2600" dirty="0" smtClean="0">
                <a:ea typeface="楷体_GB2312" pitchFamily="49" charset="-122"/>
              </a:rPr>
              <a:t>T</a:t>
            </a:r>
            <a:r>
              <a:rPr lang="zh-CN" altLang="en-US" sz="2600" dirty="0" smtClean="0">
                <a:ea typeface="楷体_GB2312" pitchFamily="49" charset="-122"/>
              </a:rPr>
              <a:t>标志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即</a:t>
            </a:r>
            <a:r>
              <a:rPr lang="zh-CN" altLang="en-US" sz="2600" dirty="0" smtClean="0">
                <a:ea typeface="楷体_GB2312" pitchFamily="49" charset="-122"/>
              </a:rPr>
              <a:t>调试自陷位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或</a:t>
            </a:r>
            <a:r>
              <a:rPr lang="en-US" sz="2600" dirty="0" smtClean="0">
                <a:ea typeface="楷体_GB2312" pitchFamily="49" charset="-122"/>
              </a:rPr>
              <a:t>T</a:t>
            </a:r>
            <a:r>
              <a:rPr lang="zh-CN" altLang="en-US" sz="2600" dirty="0" smtClean="0">
                <a:ea typeface="楷体_GB2312" pitchFamily="49" charset="-122"/>
              </a:rPr>
              <a:t>位，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字节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64H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D0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位。当切换进新任务后，如其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T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T=1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，在执行新任务第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条指令前将产生调试自陷，即产生异常。这时，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可做些事情，如统计此任务被切换的次数，检查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的值等。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600" dirty="0" smtClean="0">
                <a:ea typeface="楷体_GB2312" pitchFamily="49" charset="-122"/>
              </a:rPr>
              <a:t> I/O</a:t>
            </a:r>
            <a:r>
              <a:rPr lang="zh-CN" altLang="en-US" sz="2600" dirty="0" smtClean="0">
                <a:ea typeface="楷体_GB2312" pitchFamily="49" charset="-122"/>
              </a:rPr>
              <a:t>允许位图基地址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  位图放在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段高位部分，其基址由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66H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处的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16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位值决定。位图最大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64K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位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(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8K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字节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)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，决定处理器对该任务使用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地址的控制能力，每位控制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个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端口地址，可寻址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64K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个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8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位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端口。某位为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允许对应端口操作；若等于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，则要看当前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特权级情况。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 2" panose="05020102010507070707"/>
              <a:buChar char=""/>
            </a:pPr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5029"/>
            <a:ext cx="8229600" cy="56170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）任务状态段描述符</a:t>
            </a:r>
            <a:endParaRPr lang="zh-CN" altLang="en-US" dirty="0" smtClean="0"/>
          </a:p>
          <a:p>
            <a:pPr algn="just"/>
            <a:r>
              <a:rPr lang="en-US" sz="2400" dirty="0" smtClean="0"/>
              <a:t>TSS</a:t>
            </a:r>
            <a:r>
              <a:rPr lang="zh-CN" altLang="en-US" sz="2400" dirty="0" smtClean="0"/>
              <a:t>段描述符定义它的基址、限长以及属性，</a:t>
            </a:r>
            <a:r>
              <a:rPr lang="en-US" sz="2400" dirty="0" smtClean="0"/>
              <a:t>TSS</a:t>
            </a:r>
            <a:r>
              <a:rPr lang="zh-CN" altLang="en-US" sz="2400" dirty="0" smtClean="0"/>
              <a:t>段最小</a:t>
            </a:r>
            <a:r>
              <a:rPr lang="en-US" sz="2400" dirty="0" smtClean="0"/>
              <a:t>68H</a:t>
            </a:r>
            <a:r>
              <a:rPr lang="zh-CN" altLang="en-US" sz="2400" dirty="0" smtClean="0"/>
              <a:t>字节，故限长</a:t>
            </a:r>
            <a:r>
              <a:rPr lang="zh-CN" altLang="en-US" sz="2400" dirty="0" smtClean="0">
                <a:sym typeface="Symbol" panose="05050102010706020507"/>
              </a:rPr>
              <a:t></a:t>
            </a:r>
            <a:r>
              <a:rPr lang="en-US" sz="2400" dirty="0" smtClean="0"/>
              <a:t>67H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63855" indent="-363855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属性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＝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，是系统段描述符或门描述符。</a:t>
            </a:r>
            <a:endParaRPr lang="zh-CN" alt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Type</a:t>
            </a:r>
            <a:r>
              <a:rPr lang="zh-CN" altLang="en-US" sz="2400" dirty="0" smtClean="0"/>
              <a:t>字段说明任务类型。如</a:t>
            </a:r>
            <a:endParaRPr lang="en-US" altLang="zh-CN" sz="2400" dirty="0" smtClean="0"/>
          </a:p>
          <a:p>
            <a:pPr indent="-81280" algn="just"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Type=0010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对应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LDT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indent="-81280" algn="just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Tyep=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1001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是有效任务状态段；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indent="-81280" algn="just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Type=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1011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是忙任务状态段，即正运行或被挂起的任务。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/>
            <a:r>
              <a:rPr lang="zh-CN" altLang="en-US" sz="2400" dirty="0" smtClean="0"/>
              <a:t>当前执行任务的</a:t>
            </a:r>
            <a:r>
              <a:rPr lang="en-US" sz="2400" dirty="0" smtClean="0"/>
              <a:t>TSS</a:t>
            </a:r>
            <a:r>
              <a:rPr lang="zh-CN" altLang="en-US" sz="2400" dirty="0" smtClean="0"/>
              <a:t>类型会被自动置成“忙”。</a:t>
            </a:r>
            <a:endParaRPr lang="en-US" altLang="zh-CN" sz="2400" dirty="0" smtClean="0"/>
          </a:p>
          <a:p>
            <a:pPr algn="just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不能切换到忙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，否则通用保护异常（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#GP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）；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TSS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段描述符只能放在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GDT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中，否则非法异常（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#TS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）；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选择子要装入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寄存器，若装进段寄存器将产生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#GP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异常。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9257"/>
            <a:ext cx="8229600" cy="53702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）任务寄存器</a:t>
            </a:r>
            <a:r>
              <a:rPr lang="en-US" dirty="0" smtClean="0"/>
              <a:t>TR</a:t>
            </a:r>
            <a:endParaRPr lang="zh-CN" altLang="en-US" dirty="0" smtClean="0"/>
          </a:p>
          <a:p>
            <a:pPr algn="just"/>
            <a:r>
              <a:rPr lang="zh-CN" altLang="en-US" sz="2600" dirty="0" smtClean="0"/>
              <a:t>任务切换将执行指令：</a:t>
            </a:r>
            <a:endParaRPr lang="en-US" altLang="zh-CN" sz="2600" dirty="0" smtClean="0"/>
          </a:p>
          <a:p>
            <a:pPr algn="just">
              <a:buNone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        JMP   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段选择子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: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偏移量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        CALL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段选择子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: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偏移量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20955" algn="just">
              <a:buNone/>
            </a:pPr>
            <a:r>
              <a:rPr lang="zh-CN" altLang="en-US" sz="2600" dirty="0" smtClean="0">
                <a:solidFill>
                  <a:srgbClr val="00FFFF"/>
                </a:solidFill>
              </a:rPr>
              <a:t>段选择子</a:t>
            </a:r>
            <a:r>
              <a:rPr lang="zh-CN" altLang="en-US" sz="2600" dirty="0" smtClean="0"/>
              <a:t>指向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表中的</a:t>
            </a:r>
            <a:r>
              <a:rPr lang="en-US" sz="2600" dirty="0" smtClean="0">
                <a:solidFill>
                  <a:srgbClr val="00FFFF"/>
                </a:solidFill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</a:rPr>
              <a:t>描述符</a:t>
            </a:r>
            <a:r>
              <a:rPr lang="zh-CN" altLang="en-US" sz="2600" dirty="0" smtClean="0"/>
              <a:t>，它被装进</a:t>
            </a:r>
            <a:r>
              <a:rPr lang="en-US" sz="2600" dirty="0" smtClean="0"/>
              <a:t>TR</a:t>
            </a:r>
            <a:r>
              <a:rPr lang="zh-CN" altLang="en-US" sz="2600" dirty="0" smtClean="0"/>
              <a:t>寄存器，偏移量丢弃。在找出的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描述符中，</a:t>
            </a:r>
            <a:r>
              <a:rPr lang="zh-CN" altLang="en-US" sz="2600" dirty="0" smtClean="0">
                <a:solidFill>
                  <a:srgbClr val="00FFFF"/>
                </a:solidFill>
              </a:rPr>
              <a:t>读出</a:t>
            </a:r>
            <a:r>
              <a:rPr lang="en-US" altLang="zh-CN" sz="2600" dirty="0" smtClean="0">
                <a:solidFill>
                  <a:srgbClr val="00FFFF"/>
                </a:solidFill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</a:rPr>
              <a:t>段的基址、段长和属性</a:t>
            </a:r>
            <a:r>
              <a:rPr lang="zh-CN" altLang="en-US" sz="2600" dirty="0" smtClean="0"/>
              <a:t>（同时加载进</a:t>
            </a:r>
            <a:r>
              <a:rPr lang="en-US" altLang="zh-CN" sz="2600" dirty="0" smtClean="0"/>
              <a:t>64</a:t>
            </a:r>
            <a:r>
              <a:rPr lang="zh-CN" altLang="en-US" sz="2600" dirty="0" smtClean="0"/>
              <a:t>位高速缓存），转去</a:t>
            </a:r>
            <a:r>
              <a:rPr lang="zh-CN" altLang="en-US" sz="2600" dirty="0" smtClean="0">
                <a:solidFill>
                  <a:srgbClr val="00FFFF"/>
                </a:solidFill>
              </a:rPr>
              <a:t>执行</a:t>
            </a:r>
            <a:r>
              <a:rPr lang="zh-CN" altLang="en-US" sz="2600" dirty="0" smtClean="0"/>
              <a:t>相应的任务。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执行</a:t>
            </a:r>
            <a:r>
              <a:rPr lang="en-US" sz="2600" dirty="0" smtClean="0"/>
              <a:t>JMP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CALL</a:t>
            </a:r>
            <a:r>
              <a:rPr lang="zh-CN" altLang="en-US" sz="2600" dirty="0" smtClean="0"/>
              <a:t>指令时，若段选择子指向</a:t>
            </a:r>
            <a:r>
              <a:rPr lang="en-US" sz="2600" dirty="0" smtClean="0"/>
              <a:t>GDT/ LDT</a:t>
            </a:r>
            <a:r>
              <a:rPr lang="zh-CN" altLang="en-US" sz="2600" dirty="0" smtClean="0"/>
              <a:t>表中的</a:t>
            </a:r>
            <a:r>
              <a:rPr lang="zh-CN" altLang="en-US" sz="2600" dirty="0" smtClean="0">
                <a:solidFill>
                  <a:srgbClr val="00FFFF"/>
                </a:solidFill>
              </a:rPr>
              <a:t>任务门描述符</a:t>
            </a:r>
            <a:r>
              <a:rPr lang="zh-CN" altLang="en-US" sz="2600" dirty="0" smtClean="0"/>
              <a:t>，也能给</a:t>
            </a:r>
            <a:r>
              <a:rPr lang="en-US" sz="2600" dirty="0" smtClean="0"/>
              <a:t>TR</a:t>
            </a:r>
            <a:r>
              <a:rPr lang="zh-CN" altLang="en-US" sz="2600" dirty="0" smtClean="0"/>
              <a:t>赋值，间接找到任务的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段。</a:t>
            </a:r>
            <a:endParaRPr lang="zh-CN" altLang="en-US" sz="26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3773"/>
            <a:ext cx="8229600" cy="53267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</a:t>
            </a:r>
            <a:r>
              <a:rPr lang="zh-CN" altLang="en-US" dirty="0" smtClean="0"/>
              <a:t>）任务门描述符（</a:t>
            </a:r>
            <a:r>
              <a:rPr lang="en-US" dirty="0" smtClean="0"/>
              <a:t>Task-Gate Descriptor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sz="2600" dirty="0" smtClean="0"/>
              <a:t>简称任务门，格式如下图，其</a:t>
            </a:r>
            <a:r>
              <a:rPr lang="en-US" sz="2600" dirty="0" smtClean="0"/>
              <a:t>TYPE=0101B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任务门中，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段选择子指向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表中的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描述符，偏移量不起作用。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段选择子也装入</a:t>
            </a:r>
            <a:r>
              <a:rPr lang="en-US" sz="2600" dirty="0" smtClean="0"/>
              <a:t>TR</a:t>
            </a:r>
            <a:r>
              <a:rPr lang="zh-CN" altLang="en-US" sz="2600" dirty="0" smtClean="0"/>
              <a:t>，由它从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表中找到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描述符，进而找到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段，转去执行相应的任务。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任务门可放在</a:t>
            </a:r>
            <a:r>
              <a:rPr lang="en-US" sz="2600" dirty="0" smtClean="0"/>
              <a:t>GDT/LDT/IDT</a:t>
            </a:r>
            <a:r>
              <a:rPr lang="zh-CN" altLang="en-US" sz="2600" dirty="0" smtClean="0"/>
              <a:t>表中。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0938" y="2083384"/>
            <a:ext cx="8098628" cy="134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464456"/>
            <a:ext cx="8229600" cy="639354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dirty="0" smtClean="0">
                <a:solidFill>
                  <a:srgbClr val="00B0F0"/>
                </a:solidFill>
                <a:ea typeface="楷体_GB2312" pitchFamily="49" charset="-122"/>
              </a:rPr>
              <a:t>13.7  </a:t>
            </a:r>
            <a:r>
              <a:rPr lang="zh-CN" altLang="en-US" dirty="0" smtClean="0">
                <a:ea typeface="楷体_GB2312" pitchFamily="49" charset="-122"/>
              </a:rPr>
              <a:t>执行指令“</a:t>
            </a:r>
            <a:r>
              <a:rPr lang="en-US" dirty="0" smtClean="0">
                <a:ea typeface="楷体_GB2312" pitchFamily="49" charset="-122"/>
              </a:rPr>
              <a:t>CALL  r32</a:t>
            </a:r>
            <a:r>
              <a:rPr lang="zh-CN" altLang="en-US" dirty="0" smtClean="0">
                <a:ea typeface="楷体_GB2312" pitchFamily="49" charset="-122"/>
              </a:rPr>
              <a:t>：偏移量”，寻址</a:t>
            </a:r>
            <a:r>
              <a:rPr lang="en-US" dirty="0" smtClean="0">
                <a:ea typeface="楷体_GB2312" pitchFamily="49" charset="-122"/>
              </a:rPr>
              <a:t>TSS</a:t>
            </a:r>
            <a:r>
              <a:rPr lang="zh-CN" altLang="en-US" dirty="0" smtClean="0">
                <a:ea typeface="楷体_GB2312" pitchFamily="49" charset="-122"/>
              </a:rPr>
              <a:t>段以实现任务切换的例子。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（参看图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13.30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）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 marL="262255" indent="-262255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  <a:sym typeface="Wingdings 2" panose="05020102010507070707"/>
              </a:rPr>
              <a:t>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  <a:sym typeface="Wingdings 2" panose="05020102010507070707"/>
              </a:rPr>
              <a:t>设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16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位段选择子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r32=14H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，则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TI=1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Index=2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，选择子指向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LDT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表中的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号任务门描述符。</a:t>
            </a:r>
            <a:endParaRPr lang="zh-CN" altLang="en-US" sz="27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  <a:sym typeface="Wingdings 2" panose="05020102010507070707"/>
              </a:rPr>
              <a:t>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号任务门的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段选择子</a:t>
            </a:r>
            <a:r>
              <a:rPr lang="en-US" altLang="zh-CN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(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=28H)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装入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TR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寄存器。该选择字表示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TI=0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Index=5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，指向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GDT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表中的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5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号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描述符。</a:t>
            </a:r>
            <a:endParaRPr lang="en-US" altLang="zh-CN" sz="27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  <a:sym typeface="Wingdings 2" panose="05020102010507070707"/>
              </a:rPr>
              <a:t>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从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GDT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中取出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5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号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描述符，并装入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TR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高速缓存寄存器，由它指向相应的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段。</a:t>
            </a:r>
            <a:endParaRPr lang="zh-CN" altLang="en-US" sz="27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8670" y="1145118"/>
            <a:ext cx="7458172" cy="360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628" y="1161143"/>
            <a:ext cx="8048171" cy="5240338"/>
          </a:xfrm>
        </p:spPr>
        <p:txBody>
          <a:bodyPr>
            <a:normAutofit/>
          </a:bodyPr>
          <a:lstStyle/>
          <a:p>
            <a:endParaRPr lang="zh-CN" altLang="en-US" dirty="0" smtClean="0"/>
          </a:p>
          <a:p>
            <a:pPr>
              <a:buNone/>
            </a:pPr>
            <a:r>
              <a:rPr lang="en-US" dirty="0" smtClean="0"/>
              <a:t>5</a:t>
            </a:r>
            <a:r>
              <a:rPr lang="zh-CN" altLang="en-US" dirty="0" smtClean="0"/>
              <a:t>）</a:t>
            </a:r>
            <a:r>
              <a:rPr lang="en-US" dirty="0" smtClean="0"/>
              <a:t>EFLAGS</a:t>
            </a:r>
            <a:r>
              <a:rPr lang="zh-CN" altLang="en-US" dirty="0" smtClean="0"/>
              <a:t>寄存器中的任务嵌套标志</a:t>
            </a:r>
            <a:r>
              <a:rPr lang="en-US" dirty="0" smtClean="0"/>
              <a:t>NT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en-US" sz="2600" dirty="0" smtClean="0"/>
              <a:t>NT</a:t>
            </a:r>
            <a:r>
              <a:rPr lang="zh-CN" altLang="en-US" sz="2600" dirty="0" smtClean="0"/>
              <a:t>＝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时，由</a:t>
            </a:r>
            <a:r>
              <a:rPr lang="en-US" sz="2600" dirty="0" smtClean="0"/>
              <a:t>IRET</a:t>
            </a:r>
            <a:r>
              <a:rPr lang="zh-CN" altLang="en-US" sz="2600" dirty="0" smtClean="0"/>
              <a:t>返回指令执行任务切换操作。用于任务嵌套。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§13.4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任务切换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857" y="2626632"/>
            <a:ext cx="7787368" cy="326616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13.4.1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任务结构和任务切换数据结构</a:t>
            </a:r>
            <a:endParaRPr lang="zh-CN" altLang="en-US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13.4.2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任务切换方式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13.4.3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任务调用、链接和切换过程</a:t>
            </a:r>
            <a:endParaRPr lang="zh-CN" altLang="en-US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endParaRPr lang="zh-CN" altLang="en-US" sz="36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478"/>
            <a:ext cx="8229600" cy="900113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13.4.2  </a:t>
            </a:r>
            <a:r>
              <a:rPr lang="zh-CN" altLang="en-US" dirty="0" smtClean="0">
                <a:solidFill>
                  <a:srgbClr val="FF0000"/>
                </a:solidFill>
              </a:rPr>
              <a:t>任务切换方式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8572"/>
            <a:ext cx="8229600" cy="20584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1. </a:t>
            </a:r>
            <a:r>
              <a:rPr lang="zh-CN" altLang="en-US" dirty="0" smtClean="0">
                <a:solidFill>
                  <a:srgbClr val="00B0F0"/>
                </a:solidFill>
              </a:rPr>
              <a:t>通过</a:t>
            </a:r>
            <a:r>
              <a:rPr lang="en-US" dirty="0" smtClean="0">
                <a:solidFill>
                  <a:srgbClr val="00B0F0"/>
                </a:solidFill>
              </a:rPr>
              <a:t>TSS</a:t>
            </a:r>
            <a:r>
              <a:rPr lang="zh-CN" altLang="en-US" dirty="0" smtClean="0">
                <a:solidFill>
                  <a:srgbClr val="00B0F0"/>
                </a:solidFill>
              </a:rPr>
              <a:t>段进行任务切换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 smtClean="0"/>
              <a:t>即通过执行下面的段间转移或调用指令实现任务切换：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JMP     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选择子：偏移量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		CALL  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选择子：偏移量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 smtClean="0"/>
              <a:t>会检查</a:t>
            </a:r>
            <a:r>
              <a:rPr lang="en-US" sz="2400" dirty="0" smtClean="0"/>
              <a:t>TSS</a:t>
            </a:r>
            <a:r>
              <a:rPr lang="zh-CN" altLang="en-US" sz="2400" dirty="0" smtClean="0"/>
              <a:t>描述符中的特权级</a:t>
            </a:r>
            <a:r>
              <a:rPr lang="en-US" sz="2400" dirty="0" smtClean="0"/>
              <a:t>DPL</a:t>
            </a:r>
            <a:r>
              <a:rPr lang="zh-CN" altLang="en-US" sz="2400" dirty="0" smtClean="0"/>
              <a:t>，同级或更高级程序才可访问相应的</a:t>
            </a:r>
            <a:r>
              <a:rPr lang="en-US" sz="2400" dirty="0" smtClean="0"/>
              <a:t>TSS</a:t>
            </a:r>
            <a:r>
              <a:rPr lang="zh-CN" altLang="en-US" sz="2400" dirty="0" smtClean="0"/>
              <a:t>段。切换过程如图</a:t>
            </a:r>
            <a:r>
              <a:rPr lang="en-US" altLang="zh-CN" sz="2400" dirty="0" smtClean="0"/>
              <a:t>13.31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22967" y="3035538"/>
            <a:ext cx="6273572" cy="362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228" y="696685"/>
            <a:ext cx="8229600" cy="22206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2. </a:t>
            </a:r>
            <a:r>
              <a:rPr lang="zh-CN" altLang="en-US" dirty="0" smtClean="0">
                <a:solidFill>
                  <a:srgbClr val="00B0F0"/>
                </a:solidFill>
              </a:rPr>
              <a:t>通过任务门进行任务切换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		JMP	  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选择子：偏移量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		CALL   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选择子：偏移量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dirty="0" smtClean="0"/>
              <a:t>也执行这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条指令，但指令中的选择子指向</a:t>
            </a:r>
            <a:r>
              <a:rPr lang="en-US" sz="2600" dirty="0" smtClean="0"/>
              <a:t>LDT</a:t>
            </a:r>
            <a:r>
              <a:rPr lang="zh-CN" altLang="en-US" sz="2600" dirty="0" smtClean="0"/>
              <a:t>或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中的任务门，过程如图</a:t>
            </a:r>
            <a:r>
              <a:rPr lang="en-US" sz="2600" dirty="0" smtClean="0"/>
              <a:t>13.32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13.34  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直接通过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TSS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进行任务切换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0584" y="2941015"/>
            <a:ext cx="8070680" cy="302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6343"/>
            <a:ext cx="8229600" cy="319314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3. </a:t>
            </a:r>
            <a:r>
              <a:rPr lang="zh-CN" altLang="en-US" dirty="0" smtClean="0">
                <a:solidFill>
                  <a:srgbClr val="00B0F0"/>
                </a:solidFill>
              </a:rPr>
              <a:t>通过中断或异常指向</a:t>
            </a:r>
            <a:r>
              <a:rPr lang="en-US" dirty="0" smtClean="0">
                <a:solidFill>
                  <a:srgbClr val="00B0F0"/>
                </a:solidFill>
              </a:rPr>
              <a:t>IDT</a:t>
            </a:r>
            <a:r>
              <a:rPr lang="zh-CN" altLang="en-US" dirty="0" smtClean="0">
                <a:solidFill>
                  <a:srgbClr val="00B0F0"/>
                </a:solidFill>
              </a:rPr>
              <a:t>表中的任务门进行切换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 algn="just"/>
            <a:r>
              <a:rPr lang="zh-CN" altLang="en-US" sz="2600" dirty="0" smtClean="0"/>
              <a:t>中断响应或产生异常时，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种方法实现任务切换：</a:t>
            </a:r>
            <a:endParaRPr lang="en-US" altLang="zh-CN" sz="26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若中断向量号索引的描述符是任务门，控制转移到一个独立任务的处理程序。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若中断或异常号为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，则如图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13.28,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以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8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为索引号，指向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表中的某个任务门描述符，再由它指向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表中的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描述符，找到相应的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段。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/>
            <a:endParaRPr lang="zh-CN" altLang="en-US" sz="26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§13.4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任务切换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857" y="2626632"/>
            <a:ext cx="7787368" cy="326616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3600" dirty="0" smtClean="0">
                <a:solidFill>
                  <a:srgbClr val="FF3300"/>
                </a:solidFill>
                <a:ea typeface="楷体_GB2312" pitchFamily="49" charset="-122"/>
              </a:rPr>
              <a:t>13.4.1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任务结构和任务切换数据结构</a:t>
            </a:r>
            <a:endParaRPr lang="zh-CN" alt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13.4.2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任务切换方式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13.4.3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任务调用、链接和切换过程</a:t>
            </a:r>
            <a:endParaRPr lang="zh-CN" altLang="en-US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endParaRPr lang="zh-CN" altLang="en-US" sz="36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9886"/>
            <a:ext cx="8229600" cy="595811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000" dirty="0" smtClean="0">
                <a:solidFill>
                  <a:srgbClr val="00B0F0"/>
                </a:solidFill>
              </a:rPr>
              <a:t>4.</a:t>
            </a:r>
            <a:r>
              <a:rPr lang="zh-CN" altLang="en-US" sz="3000" dirty="0" smtClean="0">
                <a:solidFill>
                  <a:srgbClr val="00B0F0"/>
                </a:solidFill>
              </a:rPr>
              <a:t>通过中断返回指令进行任务切换</a:t>
            </a:r>
            <a:endParaRPr lang="zh-CN" altLang="en-US" sz="3000" dirty="0" smtClean="0">
              <a:solidFill>
                <a:srgbClr val="00B0F0"/>
              </a:solidFill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当</a:t>
            </a:r>
            <a:r>
              <a:rPr lang="en-US" dirty="0" smtClean="0"/>
              <a:t>EFLAGS</a:t>
            </a:r>
            <a:r>
              <a:rPr lang="zh-CN" altLang="en-US" dirty="0" smtClean="0"/>
              <a:t>寄存器的位</a:t>
            </a:r>
            <a:r>
              <a:rPr lang="en-US" dirty="0" smtClean="0"/>
              <a:t>NT</a:t>
            </a:r>
            <a:r>
              <a:rPr lang="zh-CN" altLang="en-US" dirty="0" smtClean="0"/>
              <a:t>＝</a:t>
            </a:r>
            <a:r>
              <a:rPr lang="en-US" dirty="0" smtClean="0"/>
              <a:t>1</a:t>
            </a:r>
            <a:r>
              <a:rPr lang="zh-CN" altLang="en-US" dirty="0" smtClean="0"/>
              <a:t>时，通过中断返回指令</a:t>
            </a:r>
            <a:r>
              <a:rPr lang="en-US" dirty="0" smtClean="0"/>
              <a:t>IRET</a:t>
            </a:r>
            <a:r>
              <a:rPr lang="zh-CN" altLang="en-US" dirty="0" smtClean="0"/>
              <a:t>返回时，也可切换到上个任务。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11233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99CC"/>
                </a:solidFill>
              </a:rPr>
              <a:t>可见，任务切换都要通过</a:t>
            </a:r>
            <a:r>
              <a:rPr lang="en-US" dirty="0" smtClean="0">
                <a:solidFill>
                  <a:srgbClr val="FF99CC"/>
                </a:solidFill>
              </a:rPr>
              <a:t>TSS</a:t>
            </a:r>
            <a:r>
              <a:rPr lang="zh-CN" altLang="en-US" dirty="0" smtClean="0">
                <a:solidFill>
                  <a:srgbClr val="FF99CC"/>
                </a:solidFill>
              </a:rPr>
              <a:t>描述符找到</a:t>
            </a:r>
            <a:r>
              <a:rPr lang="en-US" dirty="0" smtClean="0">
                <a:solidFill>
                  <a:srgbClr val="FF99CC"/>
                </a:solidFill>
              </a:rPr>
              <a:t>TSS</a:t>
            </a:r>
            <a:r>
              <a:rPr lang="zh-CN" altLang="en-US" dirty="0" smtClean="0">
                <a:solidFill>
                  <a:srgbClr val="FF99CC"/>
                </a:solidFill>
              </a:rPr>
              <a:t>段，根据描述符中的</a:t>
            </a:r>
            <a:r>
              <a:rPr lang="en-US" dirty="0" smtClean="0">
                <a:solidFill>
                  <a:srgbClr val="FF99CC"/>
                </a:solidFill>
              </a:rPr>
              <a:t>CS:EIP</a:t>
            </a:r>
            <a:r>
              <a:rPr lang="zh-CN" altLang="en-US" dirty="0" smtClean="0">
                <a:solidFill>
                  <a:srgbClr val="FF99CC"/>
                </a:solidFill>
              </a:rPr>
              <a:t>转向目标代码段。总结起来，任务切换可有的方式：</a:t>
            </a:r>
            <a:endParaRPr lang="zh-CN" altLang="en-US" dirty="0" smtClean="0">
              <a:solidFill>
                <a:srgbClr val="FF99CC"/>
              </a:solidFill>
            </a:endParaRPr>
          </a:p>
          <a:p>
            <a:pPr marL="262255" indent="-262255"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tabLst>
                <a:tab pos="261620" algn="l"/>
              </a:tabLst>
            </a:pP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JMP/CALL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指令，指向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描述符；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tabLst>
                <a:tab pos="261620" algn="l"/>
              </a:tabLst>
            </a:pP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JMP/CALL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指令，指向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GDT/LDT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中的任务门，再由任务门中的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段选择子指向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描述符，进而指向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描述符；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tabLst>
                <a:tab pos="261620" algn="l"/>
              </a:tabLst>
            </a:pP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由中断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/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异常向量指向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中的任务门，同样可指向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描述符；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tabLst>
                <a:tab pos="261620" algn="l"/>
              </a:tabLst>
            </a:pP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当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EFLAGS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NT=1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时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由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指令也能引起任务切换。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 spokes="2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485" y="638629"/>
            <a:ext cx="8352972" cy="1001486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solidFill>
                  <a:srgbClr val="FF99CC"/>
                </a:solidFill>
              </a:rPr>
              <a:t>存放在</a:t>
            </a:r>
            <a:r>
              <a:rPr lang="en-US" sz="2600" dirty="0" smtClean="0">
                <a:solidFill>
                  <a:srgbClr val="FF99CC"/>
                </a:solidFill>
              </a:rPr>
              <a:t>LDT</a:t>
            </a:r>
            <a:r>
              <a:rPr lang="zh-CN" altLang="en-US" sz="2600" dirty="0" smtClean="0">
                <a:solidFill>
                  <a:srgbClr val="FF99CC"/>
                </a:solidFill>
              </a:rPr>
              <a:t>、</a:t>
            </a:r>
            <a:r>
              <a:rPr lang="en-US" sz="2600" dirty="0" smtClean="0">
                <a:solidFill>
                  <a:srgbClr val="FF99CC"/>
                </a:solidFill>
              </a:rPr>
              <a:t>GDT</a:t>
            </a:r>
            <a:r>
              <a:rPr lang="zh-CN" altLang="en-US" sz="2600" dirty="0" smtClean="0">
                <a:solidFill>
                  <a:srgbClr val="FF99CC"/>
                </a:solidFill>
              </a:rPr>
              <a:t>或</a:t>
            </a:r>
            <a:r>
              <a:rPr lang="en-US" sz="2600" dirty="0" smtClean="0">
                <a:solidFill>
                  <a:srgbClr val="FF99CC"/>
                </a:solidFill>
              </a:rPr>
              <a:t>IDT</a:t>
            </a:r>
            <a:r>
              <a:rPr lang="zh-CN" altLang="en-US" sz="2600" dirty="0" smtClean="0">
                <a:solidFill>
                  <a:srgbClr val="FF99CC"/>
                </a:solidFill>
              </a:rPr>
              <a:t>表中的任务门，可指向同一个任务，如图</a:t>
            </a:r>
            <a:r>
              <a:rPr lang="en-US" sz="2600" dirty="0" smtClean="0">
                <a:solidFill>
                  <a:srgbClr val="FF99CC"/>
                </a:solidFill>
              </a:rPr>
              <a:t>13.33</a:t>
            </a:r>
            <a:r>
              <a:rPr lang="zh-CN" altLang="en-US" sz="2600" dirty="0" smtClean="0">
                <a:solidFill>
                  <a:srgbClr val="FF99CC"/>
                </a:solidFill>
              </a:rPr>
              <a:t>。</a:t>
            </a:r>
            <a:endParaRPr lang="zh-CN" altLang="en-US" sz="2600" dirty="0" smtClean="0">
              <a:solidFill>
                <a:srgbClr val="FF99CC"/>
              </a:solidFill>
            </a:endParaRPr>
          </a:p>
          <a:p>
            <a:endParaRPr lang="zh-CN" alt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13.36 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存放在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LDT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GDT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IDT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中的任务门指向同一个任务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3149" y="1656443"/>
            <a:ext cx="7931282" cy="393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§13.4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任务切换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857" y="2626632"/>
            <a:ext cx="7787368" cy="326616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13.4.1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任务结构和任务切换数据结构</a:t>
            </a:r>
            <a:endParaRPr lang="zh-CN" altLang="en-US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13.4.2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任务切换方式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13.4.3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任务调用、链接和切换过程</a:t>
            </a:r>
            <a:endParaRPr lang="zh-CN" alt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endParaRPr lang="zh-CN" altLang="en-US" sz="36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13.4.3  </a:t>
            </a:r>
            <a:r>
              <a:rPr lang="zh-CN" altLang="en-US" dirty="0" smtClean="0">
                <a:solidFill>
                  <a:srgbClr val="FF0000"/>
                </a:solidFill>
              </a:rPr>
              <a:t>任务调用、链接和切换过程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6285"/>
            <a:ext cx="8229600" cy="513805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JMP</a:t>
            </a:r>
            <a:r>
              <a:rPr lang="zh-CN" altLang="en-US" dirty="0" smtClean="0"/>
              <a:t>、</a:t>
            </a:r>
            <a:r>
              <a:rPr lang="en-US" dirty="0" smtClean="0"/>
              <a:t>CALL</a:t>
            </a:r>
            <a:r>
              <a:rPr lang="zh-CN" altLang="en-US" dirty="0" smtClean="0"/>
              <a:t>指令、发生中断或异常，可进入任务或调用任务。任务执行时，又可通过</a:t>
            </a:r>
            <a:r>
              <a:rPr lang="en-US" dirty="0" smtClean="0"/>
              <a:t>JMP</a:t>
            </a:r>
            <a:r>
              <a:rPr lang="zh-CN" altLang="en-US" dirty="0" smtClean="0"/>
              <a:t>、</a:t>
            </a:r>
            <a:r>
              <a:rPr lang="en-US" dirty="0" smtClean="0"/>
              <a:t>CALL</a:t>
            </a:r>
            <a:r>
              <a:rPr lang="zh-CN" altLang="en-US" dirty="0" smtClean="0"/>
              <a:t>指令、中断或异常、中断返回指令切换到另一个任务去。切换到一个新任务时，要完成一系列操作。</a:t>
            </a:r>
            <a:endParaRPr lang="zh-CN" altLang="en-US" dirty="0" smtClean="0"/>
          </a:p>
          <a:p>
            <a:pPr algn="ctr">
              <a:spcBef>
                <a:spcPts val="2400"/>
              </a:spcBef>
              <a:buNone/>
            </a:pPr>
            <a:r>
              <a:rPr lang="en-US" sz="3500" dirty="0" smtClean="0">
                <a:solidFill>
                  <a:srgbClr val="00B0F0"/>
                </a:solidFill>
              </a:rPr>
              <a:t>1. </a:t>
            </a:r>
            <a:r>
              <a:rPr lang="zh-CN" altLang="en-US" sz="3500" dirty="0" smtClean="0">
                <a:solidFill>
                  <a:srgbClr val="00B0F0"/>
                </a:solidFill>
              </a:rPr>
              <a:t>任务的调用和切换</a:t>
            </a:r>
            <a:endParaRPr lang="zh-CN" altLang="en-US" sz="3500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CALL</a:t>
            </a:r>
            <a:r>
              <a:rPr lang="zh-CN" altLang="en-US" dirty="0" smtClean="0"/>
              <a:t>或中断引起切换时，当前任务的环境被自动保存到自身</a:t>
            </a:r>
            <a:r>
              <a:rPr lang="en-US" dirty="0" smtClean="0"/>
              <a:t>TSS</a:t>
            </a:r>
            <a:r>
              <a:rPr lang="zh-CN" altLang="en-US" dirty="0" smtClean="0"/>
              <a:t>段中，然后被挂起。新任务状态装入处理器，转去运行新任务。</a:t>
            </a:r>
            <a:endParaRPr lang="en-US" altLang="zh-CN" dirty="0" smtClean="0"/>
          </a:p>
          <a:p>
            <a:r>
              <a:rPr lang="zh-CN" altLang="en-US" dirty="0" smtClean="0"/>
              <a:t>原任务</a:t>
            </a:r>
            <a:r>
              <a:rPr lang="en-US" dirty="0" smtClean="0"/>
              <a:t>TSS</a:t>
            </a:r>
            <a:r>
              <a:rPr lang="zh-CN" altLang="en-US" dirty="0" smtClean="0"/>
              <a:t>段选择子，装入新任务的</a:t>
            </a:r>
            <a:r>
              <a:rPr lang="en-US" dirty="0" smtClean="0"/>
              <a:t>TSS</a:t>
            </a:r>
            <a:r>
              <a:rPr lang="zh-CN" altLang="en-US" dirty="0" smtClean="0"/>
              <a:t>段的</a:t>
            </a:r>
            <a:r>
              <a:rPr lang="en-US" dirty="0" smtClean="0"/>
              <a:t>LIN</a:t>
            </a:r>
            <a:r>
              <a:rPr lang="en-US" altLang="zh-CN" dirty="0" smtClean="0"/>
              <a:t>K</a:t>
            </a:r>
            <a:r>
              <a:rPr lang="zh-CN" altLang="en-US" dirty="0" smtClean="0"/>
              <a:t>域中。在新任务中执行</a:t>
            </a:r>
            <a:r>
              <a:rPr lang="en-US" dirty="0" smtClean="0"/>
              <a:t>IRET</a:t>
            </a:r>
            <a:r>
              <a:rPr lang="zh-CN" altLang="en-US" dirty="0" smtClean="0"/>
              <a:t>指令时，将从</a:t>
            </a:r>
            <a:r>
              <a:rPr lang="en-US" dirty="0" smtClean="0"/>
              <a:t>LINK</a:t>
            </a:r>
            <a:r>
              <a:rPr lang="zh-CN" altLang="en-US" dirty="0" smtClean="0"/>
              <a:t>域中取出该选择子，正确返回原任务。</a:t>
            </a:r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715" y="580573"/>
            <a:ext cx="8229600" cy="166914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ea typeface="楷体_GB2312" pitchFamily="49" charset="-122"/>
              </a:rPr>
              <a:t>例</a:t>
            </a:r>
            <a:r>
              <a:rPr lang="en-US" sz="2400" dirty="0" smtClean="0">
                <a:ea typeface="楷体_GB2312" pitchFamily="49" charset="-122"/>
              </a:rPr>
              <a:t>13.8  </a:t>
            </a:r>
            <a:r>
              <a:rPr lang="zh-CN" altLang="en-US" sz="2400" dirty="0" smtClean="0">
                <a:ea typeface="楷体_GB2312" pitchFamily="49" charset="-122"/>
              </a:rPr>
              <a:t>利用</a:t>
            </a:r>
            <a:r>
              <a:rPr lang="en-US" sz="2400" dirty="0" smtClean="0">
                <a:ea typeface="楷体_GB2312" pitchFamily="49" charset="-122"/>
              </a:rPr>
              <a:t>JMP</a:t>
            </a:r>
            <a:r>
              <a:rPr lang="zh-CN" altLang="en-US" sz="2400" dirty="0" smtClean="0">
                <a:ea typeface="楷体_GB2312" pitchFamily="49" charset="-122"/>
              </a:rPr>
              <a:t>指令，进入一个正运行的任务</a:t>
            </a:r>
            <a:r>
              <a:rPr lang="en-US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。执行任务</a:t>
            </a:r>
            <a:r>
              <a:rPr lang="en-US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时，由</a:t>
            </a:r>
            <a:r>
              <a:rPr lang="en-US" sz="2400" dirty="0" smtClean="0">
                <a:ea typeface="楷体_GB2312" pitchFamily="49" charset="-122"/>
              </a:rPr>
              <a:t>CALL </a:t>
            </a:r>
            <a:r>
              <a:rPr lang="zh-CN" altLang="en-US" sz="2400" dirty="0" smtClean="0">
                <a:ea typeface="楷体_GB2312" pitchFamily="49" charset="-122"/>
              </a:rPr>
              <a:t>指令转向新任务</a:t>
            </a:r>
            <a:r>
              <a:rPr lang="en-US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，它们的任务状态段为</a:t>
            </a:r>
            <a:r>
              <a:rPr lang="en-US" sz="2400" dirty="0" smtClean="0">
                <a:ea typeface="楷体_GB2312" pitchFamily="49" charset="-122"/>
              </a:rPr>
              <a:t>TSS1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en-US" sz="2400" dirty="0" smtClean="0">
                <a:ea typeface="楷体_GB2312" pitchFamily="49" charset="-122"/>
              </a:rPr>
              <a:t>TSS2</a:t>
            </a:r>
            <a:r>
              <a:rPr lang="zh-CN" altLang="en-US" sz="2400" dirty="0" smtClean="0">
                <a:ea typeface="楷体_GB2312" pitchFamily="49" charset="-122"/>
              </a:rPr>
              <a:t>。在任务</a:t>
            </a:r>
            <a:r>
              <a:rPr lang="en-US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执行</a:t>
            </a:r>
            <a:r>
              <a:rPr lang="en-US" sz="2400" dirty="0" smtClean="0">
                <a:ea typeface="楷体_GB2312" pitchFamily="49" charset="-122"/>
              </a:rPr>
              <a:t>IRET</a:t>
            </a:r>
            <a:r>
              <a:rPr lang="zh-CN" altLang="en-US" sz="2400" dirty="0" smtClean="0">
                <a:ea typeface="楷体_GB2312" pitchFamily="49" charset="-122"/>
              </a:rPr>
              <a:t>指令，可返回到任务</a:t>
            </a:r>
            <a:r>
              <a:rPr lang="en-US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任务的调用和切换过程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  <a:sym typeface="Wingdings 3" panose="05040102010807070707"/>
              </a:rPr>
              <a:t>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5821" y="2351744"/>
            <a:ext cx="8089642" cy="392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4742"/>
            <a:ext cx="8229600" cy="61032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）进入任务</a:t>
            </a:r>
            <a:endParaRPr lang="zh-CN" altLang="en-US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执行指令进任务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1(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原任务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。根据指令中段选择子，在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中找到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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，由其中的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段选择子，指向任务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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，再根据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CS:EIP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，转到任务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代码段去执行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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。因只有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个任务在执行，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LINK1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域将被清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）从任务</a:t>
            </a:r>
            <a:r>
              <a:rPr lang="en-US" dirty="0" smtClean="0"/>
              <a:t>1</a:t>
            </a:r>
            <a:r>
              <a:rPr lang="zh-CN" altLang="en-US" dirty="0" smtClean="0"/>
              <a:t>切换到任务</a:t>
            </a:r>
            <a:r>
              <a:rPr lang="en-US" dirty="0" smtClean="0"/>
              <a:t>2</a:t>
            </a:r>
            <a:endParaRPr lang="zh-CN" altLang="en-US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在任务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中执行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CALL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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，设指令中选择子指向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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，该描述符指向任务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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，将产生任务切换。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先把任务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运行环境存进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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，再把任务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段选择子装入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LINK2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域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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，然后把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中的动态域内容装入处理器，根据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CS:EIP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，转到任务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代码段运行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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，切换到了任务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利用中断、异常或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JMP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指令也可切换到任务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去。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1075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）从任务</a:t>
            </a:r>
            <a:r>
              <a:rPr lang="en-US" dirty="0" smtClean="0"/>
              <a:t>2</a:t>
            </a:r>
            <a:r>
              <a:rPr lang="zh-CN" altLang="en-US" dirty="0" smtClean="0"/>
              <a:t>返回到任务</a:t>
            </a:r>
            <a:r>
              <a:rPr lang="en-US" dirty="0" smtClean="0"/>
              <a:t>1</a:t>
            </a:r>
            <a:endParaRPr lang="zh-CN" altLang="en-US" dirty="0" smtClean="0"/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运行任务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，执行到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指令时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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，则从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LIKN2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域中取出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段选择子，装入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TR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寄存器，又可由任务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返回任务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此时，除保存任务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运行环境，将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的通用寄存器等内容保存到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动态域中，还恢复任务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运行环境，把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动态域内容，装入处理器的相应寄存器中，继续执行任务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不过，如由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JMP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指令进行任务切换时，不能用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指令返回到任务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229" y="522514"/>
            <a:ext cx="8229600" cy="6146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100" dirty="0" smtClean="0">
                <a:solidFill>
                  <a:srgbClr val="00B0F0"/>
                </a:solidFill>
              </a:rPr>
              <a:t>2. </a:t>
            </a:r>
            <a:r>
              <a:rPr lang="zh-CN" altLang="en-US" sz="4100" dirty="0" smtClean="0">
                <a:solidFill>
                  <a:srgbClr val="00B0F0"/>
                </a:solidFill>
              </a:rPr>
              <a:t>任务的链接和</a:t>
            </a:r>
            <a:r>
              <a:rPr lang="en-US" sz="4100" dirty="0" smtClean="0">
                <a:solidFill>
                  <a:srgbClr val="00B0F0"/>
                </a:solidFill>
              </a:rPr>
              <a:t>TSS</a:t>
            </a:r>
            <a:r>
              <a:rPr lang="zh-CN" altLang="en-US" sz="4100" dirty="0" smtClean="0">
                <a:solidFill>
                  <a:srgbClr val="00B0F0"/>
                </a:solidFill>
              </a:rPr>
              <a:t>段中的</a:t>
            </a:r>
            <a:r>
              <a:rPr lang="en-US" sz="4100" dirty="0" smtClean="0">
                <a:solidFill>
                  <a:srgbClr val="00B0F0"/>
                </a:solidFill>
              </a:rPr>
              <a:t>LINK</a:t>
            </a:r>
            <a:r>
              <a:rPr lang="zh-CN" altLang="en-US" sz="4100" dirty="0" smtClean="0">
                <a:solidFill>
                  <a:srgbClr val="00B0F0"/>
                </a:solidFill>
              </a:rPr>
              <a:t>域 </a:t>
            </a:r>
            <a:endParaRPr lang="zh-CN" altLang="en-US" sz="4100" dirty="0" smtClean="0">
              <a:solidFill>
                <a:srgbClr val="00B0F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一个任务执行时，又去调用另一个任务，称为</a:t>
            </a:r>
            <a:r>
              <a:rPr lang="zh-CN" altLang="en-US" dirty="0" smtClean="0">
                <a:solidFill>
                  <a:srgbClr val="00FFFF"/>
                </a:solidFill>
              </a:rPr>
              <a:t>任务嵌套</a:t>
            </a:r>
            <a:r>
              <a:rPr lang="zh-CN" altLang="en-US" dirty="0" smtClean="0"/>
              <a:t>，被调用的任务被称为嵌套任务。任务嵌套时，由</a:t>
            </a:r>
            <a:r>
              <a:rPr lang="en-US" dirty="0" smtClean="0"/>
              <a:t>TSS</a:t>
            </a:r>
            <a:r>
              <a:rPr lang="zh-CN" altLang="en-US" dirty="0" smtClean="0"/>
              <a:t>中的</a:t>
            </a:r>
            <a:r>
              <a:rPr lang="en-US" dirty="0" smtClean="0">
                <a:solidFill>
                  <a:srgbClr val="00FFFF"/>
                </a:solidFill>
              </a:rPr>
              <a:t>LINK</a:t>
            </a:r>
            <a:r>
              <a:rPr lang="zh-CN" altLang="en-US" dirty="0" smtClean="0">
                <a:solidFill>
                  <a:srgbClr val="00FFFF"/>
                </a:solidFill>
              </a:rPr>
              <a:t>域</a:t>
            </a:r>
            <a:r>
              <a:rPr lang="zh-CN" altLang="en-US" dirty="0" smtClean="0"/>
              <a:t>和</a:t>
            </a:r>
            <a:r>
              <a:rPr lang="en-US" dirty="0" smtClean="0"/>
              <a:t>EFLAGS</a:t>
            </a:r>
            <a:r>
              <a:rPr lang="zh-CN" altLang="en-US" dirty="0" smtClean="0"/>
              <a:t>中的</a:t>
            </a:r>
            <a:r>
              <a:rPr lang="en-US" dirty="0" smtClean="0">
                <a:solidFill>
                  <a:srgbClr val="00FFFF"/>
                </a:solidFill>
              </a:rPr>
              <a:t>NT</a:t>
            </a:r>
            <a:r>
              <a:rPr lang="zh-CN" altLang="en-US" dirty="0" smtClean="0">
                <a:solidFill>
                  <a:srgbClr val="00FFFF"/>
                </a:solidFill>
              </a:rPr>
              <a:t>标志</a:t>
            </a:r>
            <a:r>
              <a:rPr lang="zh-CN" altLang="en-US" dirty="0" smtClean="0"/>
              <a:t>，共同控制任务的链接和程序的走向。</a:t>
            </a:r>
            <a:endParaRPr lang="zh-CN" altLang="en-US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LINK</a:t>
            </a:r>
            <a:r>
              <a:rPr lang="zh-CN" altLang="en-US" dirty="0" smtClean="0"/>
              <a:t>域全称</a:t>
            </a:r>
            <a:r>
              <a:rPr lang="zh-CN" altLang="en-US" dirty="0" smtClean="0">
                <a:solidFill>
                  <a:srgbClr val="00FFFF"/>
                </a:solidFill>
              </a:rPr>
              <a:t>前面任务</a:t>
            </a:r>
            <a:r>
              <a:rPr lang="en-US" altLang="zh-CN" dirty="0" smtClean="0">
                <a:solidFill>
                  <a:srgbClr val="00FFFF"/>
                </a:solidFill>
              </a:rPr>
              <a:t>LINK</a:t>
            </a:r>
            <a:r>
              <a:rPr lang="zh-CN" altLang="en-US" dirty="0" smtClean="0">
                <a:solidFill>
                  <a:srgbClr val="00FFFF"/>
                </a:solidFill>
              </a:rPr>
              <a:t>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也称</a:t>
            </a:r>
            <a:r>
              <a:rPr lang="zh-CN" altLang="en-US" dirty="0" smtClean="0">
                <a:solidFill>
                  <a:srgbClr val="00FFFF"/>
                </a:solidFill>
              </a:rPr>
              <a:t>返回链接</a:t>
            </a:r>
            <a:r>
              <a:rPr lang="zh-CN" altLang="en-US" dirty="0" smtClean="0"/>
              <a:t>。当由</a:t>
            </a:r>
            <a:r>
              <a:rPr lang="en-US" dirty="0" smtClean="0"/>
              <a:t>CALL</a:t>
            </a:r>
            <a:r>
              <a:rPr lang="zh-CN" altLang="en-US" dirty="0" smtClean="0"/>
              <a:t>指令、中断或异常引起任务切换，产生任务嵌套时，处理器修改</a:t>
            </a:r>
            <a:r>
              <a:rPr lang="en-US" dirty="0" smtClean="0"/>
              <a:t>LINK</a:t>
            </a:r>
            <a:r>
              <a:rPr lang="zh-CN" altLang="en-US" dirty="0" smtClean="0"/>
              <a:t>域，将正执行任务的</a:t>
            </a:r>
            <a:r>
              <a:rPr lang="en-US" dirty="0" smtClean="0"/>
              <a:t>TSS</a:t>
            </a:r>
            <a:r>
              <a:rPr lang="zh-CN" altLang="en-US" dirty="0" smtClean="0"/>
              <a:t>段选择子，复制到新任务</a:t>
            </a:r>
            <a:r>
              <a:rPr lang="en-US" dirty="0" smtClean="0"/>
              <a:t>TSS</a:t>
            </a:r>
            <a:r>
              <a:rPr lang="zh-CN" altLang="en-US" dirty="0" smtClean="0"/>
              <a:t>段的</a:t>
            </a:r>
            <a:r>
              <a:rPr lang="en-US" dirty="0" smtClean="0"/>
              <a:t>LINK</a:t>
            </a:r>
            <a:r>
              <a:rPr lang="zh-CN" altLang="en-US" dirty="0" smtClean="0"/>
              <a:t>域中。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同时将标志寄存器</a:t>
            </a:r>
            <a:r>
              <a:rPr lang="en-US" dirty="0" smtClean="0"/>
              <a:t>EFLAGS</a:t>
            </a:r>
            <a:r>
              <a:rPr lang="zh-CN" altLang="en-US" dirty="0" smtClean="0"/>
              <a:t>中的</a:t>
            </a:r>
            <a:r>
              <a:rPr lang="en-US" dirty="0" smtClean="0"/>
              <a:t>NT</a:t>
            </a:r>
            <a:r>
              <a:rPr lang="zh-CN" altLang="en-US" dirty="0" smtClean="0"/>
              <a:t>标志置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，表示当前运行任务，被嵌套在另一任务中。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当程序执行</a:t>
            </a:r>
            <a:r>
              <a:rPr lang="en-US" dirty="0" smtClean="0">
                <a:solidFill>
                  <a:srgbClr val="00FFFF"/>
                </a:solidFill>
              </a:rPr>
              <a:t>IRET</a:t>
            </a:r>
            <a:r>
              <a:rPr lang="zh-CN" altLang="en-US" dirty="0" smtClean="0">
                <a:solidFill>
                  <a:srgbClr val="00FFFF"/>
                </a:solidFill>
              </a:rPr>
              <a:t>指令</a:t>
            </a:r>
            <a:r>
              <a:rPr lang="zh-CN" altLang="en-US" dirty="0" smtClean="0"/>
              <a:t>挂起新任务时，处理器可利用新任务中的</a:t>
            </a:r>
            <a:r>
              <a:rPr lang="en-US" dirty="0" smtClean="0"/>
              <a:t>LINK</a:t>
            </a:r>
            <a:r>
              <a:rPr lang="zh-CN" altLang="en-US" dirty="0" smtClean="0"/>
              <a:t>域和</a:t>
            </a:r>
            <a:r>
              <a:rPr lang="en-US" dirty="0" smtClean="0"/>
              <a:t>NT</a:t>
            </a:r>
            <a:r>
              <a:rPr lang="zh-CN" altLang="en-US" dirty="0" smtClean="0"/>
              <a:t>标志，</a:t>
            </a:r>
            <a:r>
              <a:rPr lang="zh-CN" altLang="en-US" dirty="0" smtClean="0">
                <a:solidFill>
                  <a:srgbClr val="00FFFF"/>
                </a:solidFill>
              </a:rPr>
              <a:t>返回</a:t>
            </a:r>
            <a:r>
              <a:rPr lang="zh-CN" altLang="en-US" dirty="0" smtClean="0"/>
              <a:t>到前面任务去。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由</a:t>
            </a:r>
            <a:r>
              <a:rPr lang="en-US" dirty="0" smtClean="0"/>
              <a:t>JMP</a:t>
            </a:r>
            <a:r>
              <a:rPr lang="zh-CN" altLang="en-US" dirty="0" smtClean="0"/>
              <a:t>指令引起的任务切换，新任务不能嵌套，此时</a:t>
            </a:r>
            <a:r>
              <a:rPr lang="en-US" dirty="0" smtClean="0"/>
              <a:t>NT=0</a:t>
            </a:r>
            <a:r>
              <a:rPr lang="zh-CN" altLang="en-US" dirty="0" smtClean="0"/>
              <a:t>，</a:t>
            </a:r>
            <a:r>
              <a:rPr lang="en-US" dirty="0" smtClean="0"/>
              <a:t>LINK</a:t>
            </a:r>
            <a:r>
              <a:rPr lang="zh-CN" altLang="en-US" dirty="0" smtClean="0"/>
              <a:t>域无效。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6057"/>
            <a:ext cx="8229600" cy="5936343"/>
          </a:xfrm>
        </p:spPr>
        <p:txBody>
          <a:bodyPr/>
          <a:lstStyle/>
          <a:p>
            <a:r>
              <a:rPr lang="zh-CN" altLang="en-US" sz="2400" dirty="0" smtClean="0"/>
              <a:t>多重嵌套时，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标志和</a:t>
            </a:r>
            <a:r>
              <a:rPr lang="en-US" sz="2400" dirty="0" smtClean="0"/>
              <a:t>LINK</a:t>
            </a:r>
            <a:r>
              <a:rPr lang="zh-CN" altLang="en-US" sz="2400" dirty="0" smtClean="0"/>
              <a:t>域的设置情况如图</a:t>
            </a:r>
            <a:r>
              <a:rPr lang="en-US" sz="2400" dirty="0" smtClean="0"/>
              <a:t>13.35</a:t>
            </a:r>
            <a:r>
              <a:rPr lang="zh-CN" altLang="en-US" sz="2400" dirty="0" smtClean="0"/>
              <a:t>所示，其中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为顶级任务，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为嵌套任务，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为更深的嵌套任务。运行过程</a:t>
            </a:r>
            <a:r>
              <a:rPr lang="zh-CN" altLang="en-US" sz="2400" dirty="0" smtClean="0">
                <a:sym typeface="Wingdings 3" panose="05040102010807070707"/>
              </a:rPr>
              <a:t></a:t>
            </a:r>
            <a:endParaRPr lang="en-US" altLang="zh-CN" sz="24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r>
              <a:rPr lang="zh-CN" altLang="en-US" sz="2400" dirty="0" smtClean="0"/>
              <a:t>先运行当前任务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没嵌套在其它任务中，它是顶级任务，所以其</a:t>
            </a:r>
            <a:r>
              <a:rPr lang="en-US" sz="2400" dirty="0" smtClean="0"/>
              <a:t>NT=0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LINK1</a:t>
            </a:r>
            <a:r>
              <a:rPr lang="zh-CN" altLang="en-US" sz="2400" dirty="0" smtClean="0"/>
              <a:t>域等于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4863" y="1982755"/>
            <a:ext cx="75342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</a:t>
            </a:r>
            <a:r>
              <a:rPr lang="en-US" altLang="zh-CN" dirty="0" smtClean="0"/>
              <a:t>(</a:t>
            </a:r>
            <a:r>
              <a:rPr lang="en-US" dirty="0" smtClean="0"/>
              <a:t>Task)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一个程序的一次动态执行过程。</a:t>
            </a:r>
            <a:endParaRPr lang="en-US" altLang="zh-CN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处理器可对任务进行</a:t>
            </a:r>
            <a:r>
              <a:rPr lang="zh-CN" altLang="en-US" dirty="0" smtClean="0">
                <a:solidFill>
                  <a:srgbClr val="02EE02"/>
                </a:solidFill>
              </a:rPr>
              <a:t>调度</a:t>
            </a:r>
            <a:r>
              <a:rPr lang="en-US" altLang="zh-CN" dirty="0" smtClean="0"/>
              <a:t>(</a:t>
            </a:r>
            <a:r>
              <a:rPr lang="en-US" dirty="0" smtClean="0"/>
              <a:t>dispatch)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2EE02"/>
                </a:solidFill>
              </a:rPr>
              <a:t>执行</a:t>
            </a:r>
            <a:r>
              <a:rPr lang="en-US" altLang="zh-CN" dirty="0" smtClean="0"/>
              <a:t>(</a:t>
            </a:r>
            <a:r>
              <a:rPr lang="en-US" dirty="0" smtClean="0"/>
              <a:t>exe-cutive)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2EE02"/>
                </a:solidFill>
              </a:rPr>
              <a:t>挂起</a:t>
            </a:r>
            <a:r>
              <a:rPr lang="en-US" altLang="zh-CN" dirty="0" smtClean="0"/>
              <a:t>(</a:t>
            </a:r>
            <a:r>
              <a:rPr lang="en-US" dirty="0" smtClean="0"/>
              <a:t>suspend)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任务切换：任务间的控制转移，是</a:t>
            </a:r>
            <a:r>
              <a:rPr lang="en-US" dirty="0" smtClean="0"/>
              <a:t>32</a:t>
            </a:r>
            <a:r>
              <a:rPr lang="zh-CN" altLang="en-US" dirty="0" smtClean="0"/>
              <a:t>位机段模式中最复杂的部分。</a:t>
            </a:r>
            <a:endParaRPr lang="zh-CN" altLang="en-US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dirty="0" smtClean="0"/>
              <a:t> IA-32</a:t>
            </a:r>
            <a:r>
              <a:rPr lang="zh-CN" altLang="en-US" dirty="0" smtClean="0"/>
              <a:t>结构提供一种保护任务状态、调度、执行和切换任务的机制。</a:t>
            </a:r>
            <a:endParaRPr lang="en-US" altLang="zh-CN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保护模式下，处理器的所有操作都发生在一个任务之内。</a:t>
            </a: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5714"/>
            <a:ext cx="8229600" cy="5675767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/>
              <a:t>如运行任务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时，出现中断或执行了</a:t>
            </a:r>
            <a:r>
              <a:rPr lang="en-US" sz="2400" dirty="0" smtClean="0"/>
              <a:t>CALL</a:t>
            </a:r>
            <a:r>
              <a:rPr lang="zh-CN" altLang="en-US" sz="2400" dirty="0" smtClean="0"/>
              <a:t>指令，产生了任务切换，由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切换到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的运行环境保存进</a:t>
            </a:r>
            <a:r>
              <a:rPr lang="en-US" sz="2400" dirty="0" smtClean="0"/>
              <a:t>TSS1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位</a:t>
            </a:r>
            <a:r>
              <a:rPr lang="en-US" sz="2400" dirty="0" smtClean="0"/>
              <a:t>=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。因为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嵌套在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中，所以</a:t>
            </a:r>
            <a:r>
              <a:rPr lang="en-US" altLang="zh-CN" sz="2400" dirty="0" smtClean="0"/>
              <a:t>EFLAGS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NT=1</a:t>
            </a:r>
            <a:r>
              <a:rPr lang="zh-CN" altLang="en-US" sz="2400" dirty="0" smtClean="0"/>
              <a:t>，并修改动态域，使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中的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位置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。并将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TSS1</a:t>
            </a:r>
            <a:r>
              <a:rPr lang="zh-CN" altLang="en-US" sz="2400" dirty="0" smtClean="0"/>
              <a:t>段选择子，装入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LINK2</a:t>
            </a:r>
            <a:r>
              <a:rPr lang="zh-CN" altLang="en-US" sz="2400" dirty="0" smtClean="0"/>
              <a:t>域，以便返回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的动态域内容送处理器。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同样，若运行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时切换到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，则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段选择子装入</a:t>
            </a:r>
            <a:r>
              <a:rPr lang="en-US" sz="2400" dirty="0" smtClean="0"/>
              <a:t>TSS3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LINK3</a:t>
            </a:r>
            <a:r>
              <a:rPr lang="zh-CN" altLang="en-US" sz="2400" dirty="0" smtClean="0"/>
              <a:t>中。任务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转到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的过程称为</a:t>
            </a:r>
            <a:r>
              <a:rPr lang="zh-CN" altLang="en-US" sz="2400" dirty="0" smtClean="0">
                <a:solidFill>
                  <a:srgbClr val="00FFFF"/>
                </a:solidFill>
              </a:rPr>
              <a:t>任务的链接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algn="just"/>
            <a:r>
              <a:rPr lang="zh-CN" altLang="en-US" sz="2400" dirty="0" smtClean="0"/>
              <a:t>在任务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中执行</a:t>
            </a:r>
            <a:r>
              <a:rPr lang="en-US" sz="2400" dirty="0" smtClean="0"/>
              <a:t>IRET</a:t>
            </a:r>
            <a:r>
              <a:rPr lang="zh-CN" altLang="en-US" sz="2400" dirty="0" smtClean="0"/>
              <a:t>指令时，</a:t>
            </a:r>
            <a:r>
              <a:rPr lang="en-US" sz="2400" dirty="0" smtClean="0"/>
              <a:t>TSS3</a:t>
            </a:r>
            <a:r>
              <a:rPr lang="zh-CN" altLang="en-US" sz="2400" dirty="0" smtClean="0"/>
              <a:t>中的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位清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，根据</a:t>
            </a:r>
            <a:r>
              <a:rPr lang="en-US" sz="2400" dirty="0" smtClean="0"/>
              <a:t>LINK3</a:t>
            </a:r>
            <a:r>
              <a:rPr lang="zh-CN" altLang="en-US" sz="2400" dirty="0" smtClean="0"/>
              <a:t>，取出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的选择子装入</a:t>
            </a:r>
            <a:r>
              <a:rPr lang="en-US" sz="2400" dirty="0" smtClean="0"/>
              <a:t>TR</a:t>
            </a:r>
            <a:r>
              <a:rPr lang="zh-CN" altLang="en-US" sz="2400" dirty="0" smtClean="0"/>
              <a:t>，返回任务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同样，在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中执行</a:t>
            </a:r>
            <a:r>
              <a:rPr lang="en-US" sz="2400" dirty="0" smtClean="0"/>
              <a:t>IRET</a:t>
            </a:r>
            <a:r>
              <a:rPr lang="zh-CN" altLang="en-US" sz="2400" dirty="0" smtClean="0"/>
              <a:t>指令，使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位清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，根据</a:t>
            </a:r>
            <a:r>
              <a:rPr lang="en-US" sz="2400" dirty="0" smtClean="0"/>
              <a:t>LINK2</a:t>
            </a:r>
            <a:r>
              <a:rPr lang="zh-CN" altLang="en-US" sz="2400" dirty="0" smtClean="0"/>
              <a:t>，返回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。由于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LINK1=0</a:t>
            </a:r>
            <a:r>
              <a:rPr lang="zh-CN" altLang="en-US" sz="2400" dirty="0" smtClean="0"/>
              <a:t>，链接结束。从任务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返回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的过程称为</a:t>
            </a:r>
            <a:r>
              <a:rPr lang="zh-CN" altLang="en-US" sz="2400" dirty="0" smtClean="0">
                <a:solidFill>
                  <a:srgbClr val="00FFFF"/>
                </a:solidFill>
              </a:rPr>
              <a:t>任务的解链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841827"/>
            <a:ext cx="7859486" cy="49638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500" dirty="0" smtClean="0">
                <a:solidFill>
                  <a:srgbClr val="00B0F0"/>
                </a:solidFill>
              </a:rPr>
              <a:t>3. </a:t>
            </a:r>
            <a:r>
              <a:rPr lang="zh-CN" altLang="en-US" sz="3500" dirty="0" smtClean="0">
                <a:solidFill>
                  <a:srgbClr val="00B0F0"/>
                </a:solidFill>
              </a:rPr>
              <a:t>任务切换的过程</a:t>
            </a:r>
            <a:endParaRPr lang="zh-CN" altLang="en-US" sz="3500" dirty="0" smtClean="0">
              <a:solidFill>
                <a:srgbClr val="00B0F0"/>
              </a:solidFill>
            </a:endParaRPr>
          </a:p>
          <a:p>
            <a:pPr algn="just">
              <a:spcBef>
                <a:spcPts val="2400"/>
              </a:spcBef>
            </a:pPr>
            <a:r>
              <a:rPr lang="zh-CN" altLang="en-US" sz="2600" dirty="0" smtClean="0"/>
              <a:t>前面介绍的只是任务调用、链接和任务切换的大致过程。实际上，任务切换时还要进行种种检查何设置，特别是特权级检查，以及新任务</a:t>
            </a:r>
            <a:r>
              <a:rPr lang="en-US" altLang="zh-CN" sz="2600" dirty="0" smtClean="0"/>
              <a:t>TSS</a:t>
            </a:r>
            <a:r>
              <a:rPr lang="zh-CN" altLang="en-US" sz="2600" dirty="0" smtClean="0"/>
              <a:t>描述符的限长检查，忙标志、</a:t>
            </a:r>
            <a:r>
              <a:rPr lang="en-US" altLang="zh-CN" sz="2600" dirty="0" smtClean="0"/>
              <a:t>NT</a:t>
            </a:r>
            <a:r>
              <a:rPr lang="zh-CN" altLang="en-US" sz="2600" dirty="0" smtClean="0"/>
              <a:t>标志、</a:t>
            </a:r>
            <a:r>
              <a:rPr lang="en-US" altLang="zh-CN" sz="2600" dirty="0" smtClean="0"/>
              <a:t>TS</a:t>
            </a:r>
            <a:r>
              <a:rPr lang="zh-CN" altLang="en-US" sz="2600" dirty="0" smtClean="0"/>
              <a:t>标志设置，保护老任务的</a:t>
            </a:r>
            <a:r>
              <a:rPr lang="en-US" altLang="zh-CN" sz="2600" dirty="0" smtClean="0"/>
              <a:t>TSS</a:t>
            </a:r>
            <a:r>
              <a:rPr lang="zh-CN" altLang="en-US" sz="2600" dirty="0" smtClean="0"/>
              <a:t>，装载</a:t>
            </a:r>
            <a:r>
              <a:rPr lang="en-US" altLang="zh-CN" sz="2600" dirty="0" smtClean="0"/>
              <a:t>TR</a:t>
            </a:r>
            <a:r>
              <a:rPr lang="zh-CN" altLang="en-US" sz="2600" smtClean="0"/>
              <a:t>等等，</a:t>
            </a:r>
            <a:r>
              <a:rPr lang="zh-CN" altLang="en-US" sz="2600" dirty="0" smtClean="0"/>
              <a:t>工作过程很复杂。不做一一介绍了，详见课本。</a:t>
            </a:r>
            <a:endParaRPr lang="zh-CN" altLang="en-US" sz="26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2170"/>
            <a:ext cx="8229600" cy="592182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500" dirty="0" smtClean="0">
                <a:solidFill>
                  <a:srgbClr val="00B0F0"/>
                </a:solidFill>
              </a:rPr>
              <a:t>1. </a:t>
            </a:r>
            <a:r>
              <a:rPr lang="zh-CN" altLang="en-US" sz="3500" dirty="0" smtClean="0">
                <a:solidFill>
                  <a:srgbClr val="00B0F0"/>
                </a:solidFill>
              </a:rPr>
              <a:t>任务结构</a:t>
            </a:r>
            <a:endParaRPr lang="zh-CN" altLang="en-US" sz="35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CN" altLang="en-US" dirty="0" smtClean="0"/>
              <a:t>任务结构由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部分组成：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任务的执行空间   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包含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个代码段、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个堆栈段、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个或几个数据段。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如使用特权级保护，会为每个特权级提供各自堆栈。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任务状态段</a:t>
            </a:r>
            <a:r>
              <a:rPr lang="en-US" dirty="0" smtClean="0"/>
              <a:t>TSS   </a:t>
            </a:r>
            <a:endParaRPr lang="en-US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用来说明组成执行空间的段，提供任务状态信息的存储空间。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也为多任务系统提供任务链接机制。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执行任务时，先把其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16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位段选择子和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64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位描述符，装入任务寄存器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TR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及其高速缓存。由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TR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选择子可找到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描述符；根据描述符中的基址、限长和属性等信息，找到相应的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；再由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找到任务的执行空间，执行相应的操作。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315" y="885371"/>
            <a:ext cx="7786914" cy="55306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2.</a:t>
            </a:r>
            <a:r>
              <a:rPr lang="zh-CN" altLang="en-US" sz="3200" dirty="0" smtClean="0">
                <a:solidFill>
                  <a:srgbClr val="00B0F0"/>
                </a:solidFill>
              </a:rPr>
              <a:t>任务切换用到的数据结构</a:t>
            </a:r>
            <a:endParaRPr lang="zh-CN" altLang="en-US" sz="3200" dirty="0" smtClean="0">
              <a:solidFill>
                <a:srgbClr val="00B0F0"/>
              </a:solidFill>
            </a:endParaRPr>
          </a:p>
          <a:p>
            <a:pPr algn="just"/>
            <a:r>
              <a:rPr lang="en-US" sz="2600" dirty="0" smtClean="0"/>
              <a:t>IA-32</a:t>
            </a:r>
            <a:r>
              <a:rPr lang="zh-CN" altLang="en-US" sz="2600" dirty="0" smtClean="0"/>
              <a:t>结构的处理器，使用几个专用的数据结构来支持多任务，通过这些数据结构和寄存器，处理器可以高速地从一个任务切换到另一个任务。</a:t>
            </a:r>
            <a:endParaRPr lang="en-US" altLang="zh-CN" sz="2600" dirty="0" smtClean="0"/>
          </a:p>
          <a:p>
            <a:r>
              <a:rPr lang="zh-CN" altLang="en-US" sz="2600" dirty="0" smtClean="0"/>
              <a:t>这些数据结构存放在</a:t>
            </a:r>
            <a:r>
              <a:rPr lang="en-US" sz="2600" dirty="0" smtClean="0"/>
              <a:t>LDT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或</a:t>
            </a:r>
            <a:r>
              <a:rPr lang="en-US" sz="2600" dirty="0" smtClean="0"/>
              <a:t>IDT</a:t>
            </a:r>
            <a:r>
              <a:rPr lang="zh-CN" altLang="en-US" sz="2600" dirty="0" smtClean="0"/>
              <a:t>表中：</a:t>
            </a: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任务状态段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任务状态段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描述符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任务寄存器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TR</a:t>
            </a:r>
            <a:endParaRPr 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任务门描述符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r>
              <a:rPr lang="zh-CN" altLang="en-US" sz="2600" dirty="0" smtClean="0"/>
              <a:t>此外，还有</a:t>
            </a:r>
            <a:r>
              <a:rPr lang="en-US" sz="2600" dirty="0" smtClean="0"/>
              <a:t>EFLAGS</a:t>
            </a:r>
            <a:r>
              <a:rPr lang="zh-CN" altLang="en-US" sz="2600" dirty="0" smtClean="0"/>
              <a:t>中的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任务嵌套标志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NT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1365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）任务状态段</a:t>
            </a:r>
            <a:r>
              <a:rPr lang="en-US" dirty="0" smtClean="0"/>
              <a:t>TSS</a:t>
            </a:r>
            <a:endParaRPr lang="zh-CN" altLang="en-US" dirty="0" smtClean="0"/>
          </a:p>
          <a:p>
            <a:pPr algn="just"/>
            <a:r>
              <a:rPr lang="en-US" sz="2600" dirty="0" smtClean="0"/>
              <a:t>TSS</a:t>
            </a:r>
            <a:r>
              <a:rPr lang="zh-CN" altLang="en-US" sz="2600" dirty="0" smtClean="0"/>
              <a:t>段中保存的是任务状态或上下文关系，支持任务调用、返回及任务间的嵌套。</a:t>
            </a:r>
            <a:endParaRPr lang="en-US" altLang="zh-CN" sz="2600" dirty="0" smtClean="0"/>
          </a:p>
          <a:p>
            <a:pPr algn="just"/>
            <a:r>
              <a:rPr lang="en-US" sz="2600" dirty="0" smtClean="0"/>
              <a:t>TSS</a:t>
            </a:r>
            <a:r>
              <a:rPr lang="zh-CN" altLang="en-US" sz="2600" dirty="0" smtClean="0"/>
              <a:t>属系统段，低位部分由处理器定义，对应一个任务的各种信息，占用</a:t>
            </a:r>
            <a:r>
              <a:rPr lang="en-US" sz="2600" dirty="0" smtClean="0"/>
              <a:t>104</a:t>
            </a:r>
            <a:r>
              <a:rPr lang="zh-CN" altLang="en-US" sz="2600" dirty="0" smtClean="0"/>
              <a:t>个字节，地址为</a:t>
            </a:r>
            <a:r>
              <a:rPr lang="en-US" sz="2600" dirty="0" smtClean="0"/>
              <a:t>00H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67H</a:t>
            </a:r>
            <a:r>
              <a:rPr lang="zh-CN" altLang="en-US" sz="2600" dirty="0" smtClean="0"/>
              <a:t>。高位部分从</a:t>
            </a:r>
            <a:r>
              <a:rPr lang="en-US" sz="2600" dirty="0" smtClean="0"/>
              <a:t>68H</a:t>
            </a:r>
            <a:r>
              <a:rPr lang="zh-CN" altLang="en-US" sz="2600" dirty="0" smtClean="0"/>
              <a:t>开始，由操作系统定义。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通过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描述符能找出</a:t>
            </a:r>
            <a:r>
              <a:rPr lang="en-US" altLang="zh-CN" sz="2600" dirty="0" smtClean="0"/>
              <a:t>T</a:t>
            </a:r>
            <a:r>
              <a:rPr lang="en-US" sz="2600" dirty="0" smtClean="0"/>
              <a:t>SS</a:t>
            </a:r>
            <a:r>
              <a:rPr lang="zh-CN" altLang="en-US" sz="2600" dirty="0" smtClean="0"/>
              <a:t>段的基地址、限长和段属性。</a:t>
            </a:r>
            <a:endParaRPr lang="en-US" altLang="zh-CN" sz="2600" dirty="0" smtClean="0"/>
          </a:p>
          <a:p>
            <a:pPr algn="just"/>
            <a:r>
              <a:rPr lang="en-US" altLang="zh-CN" sz="2600" dirty="0" smtClean="0"/>
              <a:t>TSS</a:t>
            </a:r>
            <a:r>
              <a:rPr lang="zh-CN" altLang="en-US" sz="2600" dirty="0" smtClean="0"/>
              <a:t>描述符存放在</a:t>
            </a:r>
            <a:r>
              <a:rPr lang="en-US" altLang="zh-CN" sz="2600" dirty="0" smtClean="0"/>
              <a:t>GDT</a:t>
            </a:r>
            <a:r>
              <a:rPr lang="zh-CN" altLang="en-US" sz="2600" dirty="0" smtClean="0"/>
              <a:t>表中。</a:t>
            </a:r>
            <a:endParaRPr lang="en-US" altLang="zh-CN" sz="2600" dirty="0" smtClean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599" y="478971"/>
            <a:ext cx="4492171" cy="5921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TSS</a:t>
            </a:r>
            <a:r>
              <a:rPr lang="zh-CN" altLang="en-US" sz="2400" dirty="0" smtClean="0"/>
              <a:t>低位部分的格式如图</a:t>
            </a:r>
            <a:r>
              <a:rPr lang="zh-CN" altLang="en-US" sz="2400" dirty="0" smtClean="0">
                <a:sym typeface="Wingdings 3" panose="05040102010807070707"/>
              </a:rPr>
              <a:t></a:t>
            </a:r>
            <a:endParaRPr lang="en-US" altLang="zh-CN" sz="240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400" dirty="0" smtClean="0"/>
              <a:t>低位部分分成动态域和静态域</a:t>
            </a:r>
            <a:endParaRPr lang="en-US" altLang="zh-CN" sz="2400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）动态域</a:t>
            </a:r>
            <a:endParaRPr lang="zh-CN" altLang="en-US" sz="2400" dirty="0" smtClean="0"/>
          </a:p>
          <a:p>
            <a:pPr marL="174625" indent="-174625"/>
            <a:r>
              <a:rPr lang="zh-CN" altLang="en-US" sz="2400" dirty="0" smtClean="0"/>
              <a:t>当一个任务被挂起时，处理器修改动态域。动态域包含：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通用寄存器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EAX, ECX, EDX, EBX, ESP, EBP, ESI, EDI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段选择子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ES,CS,SS,DS,FS,GS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寄存器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标志寄存器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EFLAGS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指令指针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EIP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上个任务的</a:t>
            </a:r>
            <a:r>
              <a:rPr lang="en-US" sz="2400" dirty="0" smtClean="0">
                <a:ea typeface="楷体_GB2312" pitchFamily="49" charset="-122"/>
              </a:rPr>
              <a:t>LINK</a:t>
            </a:r>
            <a:r>
              <a:rPr lang="zh-CN" altLang="en-US" sz="2400" dirty="0" smtClean="0">
                <a:ea typeface="楷体_GB2312" pitchFamily="49" charset="-122"/>
              </a:rPr>
              <a:t>域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，任务嵌套时用。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 sz="2400" dirty="0" smtClean="0"/>
          </a:p>
          <a:p>
            <a:pPr marL="0" indent="0">
              <a:spcBef>
                <a:spcPts val="1200"/>
              </a:spcBef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12405" y="295956"/>
            <a:ext cx="3665538" cy="624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784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/>
              <a:t>假设从任务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转到任务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，则两任务的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段的动态域内容会发生变化：</a:t>
            </a:r>
            <a:endParaRPr lang="en-US" altLang="zh-CN" sz="26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任务切换前，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将被挂起的任务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的动态域内容，保存到它自身的任务状态段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例如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把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～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值存入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28H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～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44H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单元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,  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EFLAGS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值存入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24H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等。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接着，把任务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的动态域内容，从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段中取出，装入相应寄存器。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然后，根据新的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CS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EIP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执行任务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714" y="696686"/>
            <a:ext cx="8229600" cy="61613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）静态域</a:t>
            </a:r>
            <a:endParaRPr lang="zh-CN" altLang="en-US" dirty="0" smtClean="0"/>
          </a:p>
          <a:p>
            <a:r>
              <a:rPr lang="zh-CN" altLang="en-US" sz="2600" dirty="0" smtClean="0"/>
              <a:t>任务切换时，处理器读出静态域，不修改。当创建一个任务时，要进行设置。</a:t>
            </a:r>
            <a:endParaRPr lang="en-US" altLang="zh-CN" sz="2600" dirty="0" smtClean="0"/>
          </a:p>
          <a:p>
            <a:r>
              <a:rPr lang="zh-CN" altLang="en-US" sz="2600" dirty="0" smtClean="0"/>
              <a:t>静态域包括：</a:t>
            </a:r>
            <a:endParaRPr lang="zh-CN" altLang="en-US" sz="2600" dirty="0" smtClean="0"/>
          </a:p>
          <a:p>
            <a:pPr marL="174625" indent="-174625">
              <a:spcBef>
                <a:spcPts val="1200"/>
              </a:spcBef>
              <a:buNone/>
            </a:pPr>
            <a:r>
              <a:rPr lang="en-US" sz="2600" dirty="0" smtClean="0">
                <a:sym typeface="Wingdings 2" panose="05020102010507070707"/>
              </a:rPr>
              <a:t></a:t>
            </a:r>
            <a:r>
              <a:rPr lang="en-US" sz="2600" dirty="0" smtClean="0"/>
              <a:t> </a:t>
            </a:r>
            <a:r>
              <a:rPr lang="en-US" sz="2400" dirty="0" smtClean="0">
                <a:ea typeface="楷体_GB2312" pitchFamily="49" charset="-122"/>
              </a:rPr>
              <a:t>LDT</a:t>
            </a:r>
            <a:r>
              <a:rPr lang="zh-CN" altLang="en-US" sz="2400" dirty="0" smtClean="0">
                <a:ea typeface="楷体_GB2312" pitchFamily="49" charset="-122"/>
              </a:rPr>
              <a:t>段选择子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 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给出任务的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LDT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表，多个任务也可共享同一个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LDT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，任务切换时处理器也能切换到另一个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LDT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去。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174625" indent="-174625" algn="just">
              <a:spcBef>
                <a:spcPts val="1200"/>
              </a:spcBef>
              <a:buClr>
                <a:srgbClr val="FFFF00"/>
              </a:buClr>
              <a:buSzPct val="100000"/>
              <a:buNone/>
            </a:pPr>
            <a:r>
              <a:rPr lang="en-US" sz="2400" dirty="0" smtClean="0">
                <a:sym typeface="Wingdings 2" panose="05020102010507070707"/>
              </a:rPr>
              <a:t></a:t>
            </a:r>
            <a:r>
              <a:rPr lang="en-US" sz="2400" dirty="0" smtClean="0"/>
              <a:t> </a:t>
            </a:r>
            <a:r>
              <a:rPr lang="en-US" sz="2400" dirty="0" smtClean="0">
                <a:ea typeface="楷体_GB2312" pitchFamily="49" charset="-122"/>
              </a:rPr>
              <a:t>CR3 </a:t>
            </a:r>
            <a:r>
              <a:rPr lang="zh-CN" altLang="en-US" sz="2400" dirty="0" smtClean="0">
                <a:ea typeface="楷体_GB2312" pitchFamily="49" charset="-122"/>
              </a:rPr>
              <a:t>页目录基址寄存器（</a:t>
            </a:r>
            <a:r>
              <a:rPr lang="en-US" sz="2400" dirty="0" smtClean="0">
                <a:ea typeface="楷体_GB2312" pitchFamily="49" charset="-122"/>
              </a:rPr>
              <a:t>PDBR</a:t>
            </a:r>
            <a:r>
              <a:rPr lang="zh-CN" altLang="en-US" sz="2400" dirty="0" smtClean="0">
                <a:ea typeface="楷体_GB2312" pitchFamily="49" charset="-122"/>
              </a:rPr>
              <a:t>）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含任务所用的页目录物理基址。切换时，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CR3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被重新装入。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174625" indent="-174625" algn="just">
              <a:spcBef>
                <a:spcPts val="1200"/>
              </a:spcBef>
              <a:buClr>
                <a:srgbClr val="FFFF00"/>
              </a:buClr>
              <a:buSzPct val="100000"/>
              <a:buNone/>
            </a:pPr>
            <a:r>
              <a:rPr lang="en-US" sz="2400" dirty="0" smtClean="0">
                <a:sym typeface="Wingdings 2" panose="05020102010507070707"/>
              </a:rPr>
              <a:t> </a:t>
            </a:r>
            <a:r>
              <a:rPr lang="zh-CN" altLang="en-US" sz="2400" dirty="0" smtClean="0">
                <a:ea typeface="楷体_GB2312" pitchFamily="49" charset="-122"/>
              </a:rPr>
              <a:t>特权级</a:t>
            </a:r>
            <a:r>
              <a:rPr lang="en-US" sz="2400" dirty="0" smtClean="0">
                <a:ea typeface="楷体_GB2312" pitchFamily="49" charset="-122"/>
              </a:rPr>
              <a:t>0</a:t>
            </a:r>
            <a:r>
              <a:rPr lang="en-US" sz="24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的堆栈指针</a:t>
            </a:r>
            <a:r>
              <a:rPr lang="en-US" sz="2400" dirty="0" smtClean="0"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每个特权级都建有独立的堆栈。在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段中存有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级内层堆栈指针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SS0:ESP0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 SS2:ESP2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。不需设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3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级堆栈指针。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SzPct val="100000"/>
              <a:buFont typeface="Wingdings 2" panose="05020102010507070707"/>
              <a:buChar char=""/>
            </a:pP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5222</Words>
  <Application>WPS 演示</Application>
  <PresentationFormat>全屏显示(4:3)</PresentationFormat>
  <Paragraphs>229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宋体</vt:lpstr>
      <vt:lpstr>Wingdings</vt:lpstr>
      <vt:lpstr>仿宋_GB2312</vt:lpstr>
      <vt:lpstr>仿宋</vt:lpstr>
      <vt:lpstr>Times New Roman</vt:lpstr>
      <vt:lpstr>黑体</vt:lpstr>
      <vt:lpstr>楷体_GB2312</vt:lpstr>
      <vt:lpstr>新宋体</vt:lpstr>
      <vt:lpstr>Wingdings 2</vt:lpstr>
      <vt:lpstr>Arial</vt:lpstr>
      <vt:lpstr>方正姚体</vt:lpstr>
      <vt:lpstr>华文中宋</vt:lpstr>
      <vt:lpstr>Wingdings 3</vt:lpstr>
      <vt:lpstr>Wingdings 2</vt:lpstr>
      <vt:lpstr>Symbol</vt:lpstr>
      <vt:lpstr>微软雅黑</vt:lpstr>
      <vt:lpstr>Arial Unicode MS</vt:lpstr>
      <vt:lpstr>Wingdings</vt:lpstr>
      <vt:lpstr>Cambria</vt:lpstr>
      <vt:lpstr>华文楷体</vt:lpstr>
      <vt:lpstr>龙腾四海</vt:lpstr>
      <vt:lpstr>《微型计算机原理与接口技术》 第6版    第13章   32位微型机的基本 工作原理</vt:lpstr>
      <vt:lpstr>§13.4  任务切换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§13.4  任务切换</vt:lpstr>
      <vt:lpstr>13.4.2  任务切换方式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§13.4  任务切换</vt:lpstr>
      <vt:lpstr>13.4.3  任务调用、链接和切换过程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Guoqing</cp:lastModifiedBy>
  <cp:revision>406</cp:revision>
  <cp:lastPrinted>2002-10-24T04:46:00Z</cp:lastPrinted>
  <dcterms:created xsi:type="dcterms:W3CDTF">2002-05-13T07:48:00Z</dcterms:created>
  <dcterms:modified xsi:type="dcterms:W3CDTF">2020-05-06T02:17:17Z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