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74" r:id="rId3"/>
    <p:sldId id="639" r:id="rId4"/>
    <p:sldId id="598" r:id="rId5"/>
    <p:sldId id="588" r:id="rId6"/>
    <p:sldId id="599" r:id="rId7"/>
    <p:sldId id="600" r:id="rId8"/>
    <p:sldId id="601" r:id="rId9"/>
    <p:sldId id="602" r:id="rId10"/>
    <p:sldId id="604" r:id="rId11"/>
    <p:sldId id="636" r:id="rId12"/>
    <p:sldId id="610" r:id="rId13"/>
    <p:sldId id="609" r:id="rId14"/>
    <p:sldId id="607" r:id="rId15"/>
    <p:sldId id="606" r:id="rId16"/>
    <p:sldId id="605" r:id="rId17"/>
    <p:sldId id="611" r:id="rId18"/>
    <p:sldId id="612" r:id="rId19"/>
    <p:sldId id="613" r:id="rId20"/>
    <p:sldId id="615" r:id="rId21"/>
    <p:sldId id="616" r:id="rId22"/>
    <p:sldId id="637" r:id="rId23"/>
    <p:sldId id="617" r:id="rId24"/>
    <p:sldId id="620" r:id="rId25"/>
    <p:sldId id="640" r:id="rId26"/>
    <p:sldId id="641" r:id="rId27"/>
    <p:sldId id="638" r:id="rId28"/>
    <p:sldId id="624" r:id="rId29"/>
    <p:sldId id="622" r:id="rId30"/>
    <p:sldId id="628" r:id="rId31"/>
    <p:sldId id="631" r:id="rId32"/>
    <p:sldId id="627" r:id="rId33"/>
    <p:sldId id="642" r:id="rId34"/>
    <p:sldId id="625" r:id="rId35"/>
    <p:sldId id="626" r:id="rId36"/>
    <p:sldId id="632" r:id="rId3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CCD"/>
    <a:srgbClr val="FFFF66"/>
    <a:srgbClr val="B4B9BE"/>
    <a:srgbClr val="00FF00"/>
    <a:srgbClr val="FFFF00"/>
    <a:srgbClr val="FF66FF"/>
    <a:srgbClr val="CCFF33"/>
    <a:srgbClr val="FF9933"/>
    <a:srgbClr val="00CC00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4687" autoAdjust="0"/>
  </p:normalViewPr>
  <p:slideViewPr>
    <p:cSldViewPr>
      <p:cViewPr>
        <p:scale>
          <a:sx n="82" d="100"/>
          <a:sy n="82" d="100"/>
        </p:scale>
        <p:origin x="-5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620"/>
            <a:ext cx="9140825" cy="6482715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6080" y="1314450"/>
            <a:ext cx="8372475" cy="51758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8259A</a:t>
            </a:r>
            <a:endParaRPr lang="zh-CN" altLang="en-US" sz="1800" b="1" dirty="0"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8.1  </a:t>
            </a:r>
            <a:r>
              <a:rPr lang="zh-CN" altLang="en-US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endParaRPr lang="zh-CN" altLang="en-US" sz="1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228205" y="6490335"/>
            <a:ext cx="1815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zh-CN" altLang="en-US" sz="1600" b="1">
                <a:solidFill>
                  <a:srgbClr val="235CCD"/>
                </a:solidFill>
              </a:rPr>
            </a:fld>
            <a:endParaRPr lang="zh-CN" altLang="en-US" sz="1600" b="1">
              <a:solidFill>
                <a:srgbClr val="235CCD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873500"/>
            <a:ext cx="7772400" cy="18224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dirty="0" smtClean="0">
                <a:solidFill>
                  <a:srgbClr val="FFC000"/>
                </a:solidFill>
                <a:latin typeface="华文彩云" pitchFamily="2" charset="-122"/>
                <a:ea typeface="华文彩云" pitchFamily="2" charset="-122"/>
              </a:rPr>
            </a:br>
            <a:endParaRPr lang="zh-CN" altLang="en-US" sz="6000" dirty="0">
              <a:solidFill>
                <a:srgbClr val="FFC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04800" y="76200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4845050"/>
          </a:xfrm>
        </p:spPr>
        <p:txBody>
          <a:bodyPr/>
          <a:lstStyle/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没有直接使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的指令，如何使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？使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的程序段：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PUSHF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；标志寄存器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POP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AX←FLAGS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内容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OR  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0100H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；使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（即标志寄存器）的</a:t>
            </a:r>
            <a:endParaRPr lang="en-US" altLang="zh-CN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	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D</a:t>
            </a:r>
            <a:r>
              <a:rPr lang="en-US" sz="2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8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=1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，其余位不变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PUSH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	POPF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itchFamily="2" charset="-122"/>
              </a:rPr>
              <a:t>←AX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itchFamily="2" charset="-122"/>
            </a:endParaRPr>
          </a:p>
          <a:p>
            <a:pPr marL="361950" indent="-361950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用类似方法将标志寄存器与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FEFFH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相与，可使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TF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标志清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，从而禁止单步中断。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itchFamily="2" charset="-122"/>
              </a:rPr>
              <a:t> 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339850"/>
            <a:ext cx="7734300" cy="51752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）溢出中断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溢出标志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，则可由溢出中断指令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产生中断类型号为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的溢出中断。若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OF=0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，不会产生中断。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带符号数加、减指令后应安排一条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指令，一旦溢出就能及时向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提出中断请求，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响应中断后可进行相应的处理。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295400"/>
            <a:ext cx="7378700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）软件中断指令</a:t>
            </a:r>
            <a:r>
              <a:rPr lang="en-US" sz="2800" dirty="0" smtClean="0">
                <a:latin typeface="+mn-lt"/>
              </a:rPr>
              <a:t>INT n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n=0~255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。它可以安排在程序的任何位置上。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）断点中断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程序运行到断点时便产生中断，像单步中断一样，查看各寄存器和有关存储单元的内容。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断点可设在程序任何地方并可以设多个断点，设置的方法是插入一条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 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指令。利用断点中断可以调试一段程序，比单步中断的调试速度快得多。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中断向量表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053387" cy="53530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）中断响应和返回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响应中断时，首先要把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寄存器的值（断点）以及标志寄存器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的值推入堆栈保护。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然后找到中断服务程序的入口地址，转去执行相应的中断服务程序。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中断服务程序结束时，执行中断返回指令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返回正常程序继续执行。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如何寻找中断服务程序的入口地址，是中断处理过程中的一个重要环节。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52197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）中断向量表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中断向量表用来存放中断服务程序的入口地址。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可处理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）类中断，每类中断有一个入口地址（中断向量），包含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个字节。因此存储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个地址，需要占用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1K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字节，它们位于内存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00000~003FFH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的区域中。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将中断类型号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乘以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就能找到规定类型的中断向量，规定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在前，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在后。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的专用中断：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0-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除法错中断、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1-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单步中断、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不可屏蔽（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3-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断点中断和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4-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溢出中断，它们的中断向量分别存放在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04H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0CH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开始的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个连续单元中。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250950"/>
            <a:ext cx="7734300" cy="51752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对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中断，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其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中断服务程序的入口地址放在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00008~0000BH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单元中，入口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地址的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0000AH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开始的字单元中，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0" indent="0" algn="just">
              <a:buClr>
                <a:srgbClr val="FF0000"/>
              </a:buClr>
              <a:buSzPct val="182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PC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机中，在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的中断输入端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引入的中断类型号为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08~0FH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，如何求它们的中断服务程序入口地址？存放在中断向量表中的什么位置上？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06815" y="1088740"/>
            <a:ext cx="3398715" cy="529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045450" cy="2000250"/>
          </a:xfrm>
        </p:spPr>
        <p:txBody>
          <a:bodyPr/>
          <a:lstStyle/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</a:rPr>
              <a:t>举例说明中断类型号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800" dirty="0" smtClean="0">
                <a:solidFill>
                  <a:srgbClr val="FFFF00"/>
                </a:solidFill>
              </a:rPr>
              <a:t>与中断向量表的关系。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8.1 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n=44H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的中断服务程序的入口地址为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3600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2000H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，它们在中断向量表中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应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如何存放？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3117850"/>
            <a:ext cx="5556250" cy="3562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中断类型号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n=44H=01000100B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   它的中断服务程序的入口地址应放在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开始的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个字节单元中，乘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操作只要将类型号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左移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位，右边补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个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即可。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4=01 0001 0000B= 0110H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       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0110H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开始存放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3600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2000H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en-US" altLang="zh-CN" sz="2600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华文中宋" pitchFamily="2" charset="-122"/>
              </a:rPr>
              <a:t>                           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如图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</a:rPr>
              <a:t>8.3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sym typeface="Wingdings 3" panose="05040102010807070707"/>
              </a:rPr>
              <a:t>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3681" y="3384550"/>
            <a:ext cx="2970319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314450"/>
            <a:ext cx="8542338" cy="18478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8.2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若在中断向量表中，（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0040H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240BH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0042H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D169H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，如图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8.4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所示，试问这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个单元中的内容对应的中断类型号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n=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？该中断服务程序的起始地址是什么？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3429000"/>
            <a:ext cx="5111750" cy="306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中断服务程序的入口地址从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0040H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单元开始存放，其类型号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n=40H/4=10H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（右移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位）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由图可知，中断类型号为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的中断服务程序的入口地址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=D169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240BH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9900" y="3340100"/>
            <a:ext cx="3196844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zh-CN" altLang="en-US" dirty="0" smtClean="0"/>
              <a:t>中断优先级和中断嵌套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）中断优先级</a:t>
            </a:r>
            <a:endParaRPr lang="en-US" altLang="zh-CN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按中断源的重要性和实时性，排出响应中断的次序，这种次序称为中断优先级。</a:t>
            </a:r>
            <a:r>
              <a:rPr 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  </a:t>
            </a:r>
            <a:endParaRPr lang="zh-CN" altLang="en-US" sz="2600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中，中断优先级从高到低的次序为：</a:t>
            </a:r>
            <a:endParaRPr lang="zh-CN" altLang="en-US" sz="2400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除法错、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INT 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INTO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；最高级，同一行的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；有同等优先级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NMI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；次高级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 INTR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；较低级（由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引入）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单步中断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；最低级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1339851"/>
            <a:ext cx="7378700" cy="487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§8.1  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§8.2  8259A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§8.3  8259A</a:t>
            </a:r>
            <a:r>
              <a:rPr lang="zh-CN" altLang="en-US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应用举例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428750"/>
            <a:ext cx="7786687" cy="337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）中断嵌套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响应中断时，一般先响应优先级高的，后响应优先级低的中断请求。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正在执行中断服务程序时，有优先级较高的中断源提出请求，则将正在处理的中断暂时挂起，先为高级中断服务，服务完后再返回较低级中断，称为中断嵌套。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39850"/>
            <a:ext cx="7697787" cy="36449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如何实现中断嵌套？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机器进入中断服务程序后，硬件会自动关中断。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只有用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指令将中断打开后，才允许高级中断进入，实现中断嵌套。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中断服程序结束前，必须用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命令结束该级中断，并用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指令返回到中断前的断点处去继续执行原程序。</a:t>
            </a:r>
            <a:endParaRPr lang="zh-CN" altLang="en-US" sz="2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5029200"/>
            <a:ext cx="8186738" cy="1282700"/>
          </a:xfrm>
        </p:spPr>
        <p:txBody>
          <a:bodyPr/>
          <a:lstStyle/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可屏蔽中断从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个输入端引入，一般情况下，优先级从高到低排列的次序为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baseline="-250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400" baseline="-250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中断嵌套的示意图如上图所示，说明见下页。</a:t>
            </a:r>
            <a:endParaRPr lang="zh-CN" altLang="en-US" sz="24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8300" y="12065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73150"/>
            <a:ext cx="8089900" cy="5511800"/>
          </a:xfrm>
        </p:spPr>
        <p:txBody>
          <a:bodyPr/>
          <a:lstStyle/>
          <a:p>
            <a:pPr marL="361950" indent="-361950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图中的中断嵌套情况的执行过程：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主程序运行中，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同时提出中断请求。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优先级高，先为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服务。在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的服务程序中，要用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STI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指令开中断，允许更高级中断进入。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algn="just"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71650" y="15621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95800"/>
            <a:ext cx="8372475" cy="1993900"/>
          </a:xfrm>
        </p:spPr>
        <p:txBody>
          <a:bodyPr/>
          <a:lstStyle/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服务时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提出请求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被挂起，为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服务。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结束前用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指令清除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的服务寄存器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中断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并用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服务程序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继续运行。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运行至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命令时结束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的服务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的中断。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93850" y="539750"/>
            <a:ext cx="5942206" cy="38671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06900"/>
            <a:ext cx="8372475" cy="2082800"/>
          </a:xfrm>
        </p:spPr>
        <p:txBody>
          <a:bodyPr/>
          <a:lstStyle/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结束后，由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服务程序，最后从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itchFamily="2" charset="-122"/>
              </a:rPr>
              <a:t>返回主程序。</a:t>
            </a:r>
            <a:endParaRPr lang="en-US" altLang="zh-CN" sz="2600" dirty="0" smtClean="0">
              <a:solidFill>
                <a:schemeClr val="tx1"/>
              </a:solidFill>
              <a:latin typeface="+mn-lt"/>
              <a:ea typeface="华文中宋" pitchFamily="2" charset="-122"/>
            </a:endParaRPr>
          </a:p>
          <a:p>
            <a:pPr marL="266700" indent="-266700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这样就完成了多重嵌套中断程序的执行过程。在中断服务程序中，如不安排开中断指令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，则高级中断不能打断低级中断，也就不能实现中断的嵌套。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8300" y="5842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139950"/>
            <a:ext cx="8229600" cy="9413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82700" y="3829050"/>
            <a:ext cx="7031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中断概念和分类</a:t>
            </a:r>
            <a:endParaRPr lang="en-US" altLang="zh-CN" sz="4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j-ea"/>
                <a:ea typeface="+mj-ea"/>
              </a:rPr>
              <a:t>8.1.2   </a:t>
            </a:r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中断的响应与处理过程</a:t>
            </a:r>
            <a:endParaRPr lang="en-US" altLang="zh-CN" sz="4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ea typeface="+mj-ea"/>
              </a:rPr>
              <a:t>8.1.2  </a:t>
            </a:r>
            <a:r>
              <a:rPr lang="zh-CN" altLang="en-US" sz="3600" dirty="0" smtClean="0">
                <a:solidFill>
                  <a:srgbClr val="FF0000"/>
                </a:solidFill>
                <a:ea typeface="+mj-ea"/>
              </a:rPr>
              <a:t>中断的响应与处理过程</a:t>
            </a:r>
            <a:endParaRPr lang="zh-CN" altLang="en-US" sz="36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0" y="984250"/>
            <a:ext cx="5016500" cy="54610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中断响应过程</a:t>
            </a:r>
            <a:endParaRPr lang="zh-CN" altLang="en-US" sz="3200" dirty="0" smtClean="0">
              <a:solidFill>
                <a:srgbClr val="FFFF66"/>
              </a:solidFill>
              <a:ea typeface="黑体" panose="02010609060101010101" pitchFamily="2" charset="-122"/>
            </a:endParaRPr>
          </a:p>
          <a:p>
            <a:pPr algn="just">
              <a:spcBef>
                <a:spcPts val="0"/>
              </a:spcBef>
              <a:buFont typeface="Wingdings 3" panose="05040102010807070707" pitchFamily="18" charset="2"/>
              <a:buChar char="á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如图，可屏蔽中断的响应和处理流程。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每条指令执行完，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都要查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脚上是否有中断请求，若无，继续取下一条指令执行。如有则响应中断，硬件自动完成关闭中断和保护断点操作，将下条要执行指令的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（即断点）推入堆栈；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然后寻找中断服务程序的入口地址，找到后就转入相应的中断服务程序。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恢复现场，开中断，返回断点。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6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0350" y="1117600"/>
            <a:ext cx="3467100" cy="556502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300" y="368300"/>
            <a:ext cx="3949700" cy="1282700"/>
          </a:xfrm>
        </p:spPr>
        <p:txBody>
          <a:bodyPr/>
          <a:lstStyle/>
          <a:p>
            <a:r>
              <a:rPr lang="en-US" dirty="0" smtClean="0"/>
              <a:t>2. 8086</a:t>
            </a:r>
            <a:r>
              <a:rPr lang="zh-CN" altLang="en-US" dirty="0" smtClean="0"/>
              <a:t>的中断</a:t>
            </a:r>
            <a:br>
              <a:rPr lang="en-US" altLang="zh-CN" dirty="0" smtClean="0"/>
            </a:br>
            <a:r>
              <a:rPr lang="zh-CN" altLang="en-US" dirty="0" smtClean="0"/>
              <a:t>响应与处理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962150"/>
            <a:ext cx="2808288" cy="450850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的中断响应与处理的流程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中断响应和请求流程分为：中断查询、中断响应、中断处理和返回三个部分。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"/>
            <a:ext cx="54894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14228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）中断查询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在执行完每条指令后，会顺序检查是否有软中断、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和单步中断，如有，则进入中断响应周期。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）中断响应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根据不同的中断源形成不同的中断类型码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，再在中断向量表中，根据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找到各自的中断服务程序的入口地址，转入相应的中断处理程序。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例如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，则形成中断类型码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，再在中断向量表中找到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开始的连续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个字节单元，从中取出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，转去执行可屏蔽中断。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473200"/>
            <a:ext cx="8229600" cy="1652588"/>
          </a:xfrm>
        </p:spPr>
        <p:txBody>
          <a:bodyPr/>
          <a:lstStyle/>
          <a:p>
            <a:pPr lvl="0"/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3473450"/>
            <a:ext cx="7156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en-US" altLang="zh-CN" sz="4000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latin typeface="+mj-lt"/>
                <a:ea typeface="+mj-ea"/>
              </a:rPr>
              <a:t>8.1.2  </a:t>
            </a:r>
            <a:r>
              <a:rPr lang="zh-CN" altLang="en-US" sz="4000" dirty="0" smtClean="0">
                <a:latin typeface="+mj-lt"/>
                <a:ea typeface="+mj-ea"/>
              </a:rPr>
              <a:t>中断的响应</a:t>
            </a:r>
            <a:r>
              <a:rPr lang="zh-CN" altLang="en-US" sz="4000" dirty="0" smtClean="0">
                <a:latin typeface="+mj-ea"/>
                <a:ea typeface="+mj-ea"/>
              </a:rPr>
              <a:t>与处理过程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314450"/>
          </a:xfrm>
        </p:spPr>
        <p:txBody>
          <a:bodyPr/>
          <a:lstStyle/>
          <a:p>
            <a:pPr marL="361950" indent="-361950" algn="just"/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重点介绍从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引脚引入的可屏蔽中断的类型码是如何形成的。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中断后，要执行两个连续的中断响应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INTA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总线周期，其时序图如图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8.8 </a:t>
            </a:r>
            <a:r>
              <a:rPr lang="en-US" sz="2600" dirty="0" smtClean="0">
                <a:solidFill>
                  <a:srgbClr val="00FF00"/>
                </a:solidFill>
                <a:latin typeface="+mn-lt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0400" y="2540000"/>
            <a:ext cx="7855395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073150"/>
            <a:ext cx="7556500" cy="5289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第一个           周期，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使数据线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浮空，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期间向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发第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个中断响应信号       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表示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已响应此中断，禁止其它总线控制器竞争总线。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11176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1176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283450" y="14732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363200" imgH="5181600" progId="">
                  <p:embed/>
                </p:oleObj>
              </mc:Choice>
              <mc:Fallback>
                <p:oleObj name="Equation" r:id="rId3" imgW="10363200" imgH="51816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71780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40300"/>
            <a:ext cx="8372475" cy="1549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</a:rPr>
              <a:t>第二个      周期，</a:t>
            </a:r>
            <a:r>
              <a:rPr lang="en-US" dirty="0" smtClean="0">
                <a:solidFill>
                  <a:srgbClr val="FFFF00"/>
                </a:solidFill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</a:rPr>
              <a:t>收到第二个      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号后，将中断类型号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置于数据总线上，由此找到中断服务程序的入口地址。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26060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060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10565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363200" imgH="5181600" progId="">
                  <p:embed/>
                </p:oleObj>
              </mc:Choice>
              <mc:Fallback>
                <p:oleObj name="Equation" r:id="rId3" imgW="103632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565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100" y="89535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28700"/>
            <a:ext cx="8372475" cy="1625600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上可引入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级中断，形成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位中断类型码，其中高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由用户通过对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编程来确定，在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PC/XT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机中为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的序号来决定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见表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。高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位确定后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级中断类型码就确定了。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7100" y="2673350"/>
            <a:ext cx="7720872" cy="378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）中断处理和返回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）由硬件自动完成以下工作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/>
              </a:rPr>
              <a:t> 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的内容入栈；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保护单步标志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关中断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中断处理过程中禁止其它中断进入；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标志，使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不会以单步形式执行中断处理程序；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保护断点，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入栈。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142287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）进入中断服务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进入中断处理后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,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若在处理过程中又有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中断处理后，会清除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中锁存的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请求信号，使加在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只会被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识别一次；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接下来执行用户编写的中断服务程序，包含保护现场，中断处理和恢复现场程序。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）执行用户编写的中断返回指令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IRET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出栈，恢复断点，恢复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的内容，返回主程序，继续执行下一条指令。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SzPct val="175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思考：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中断结束前，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8086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itchFamily="2" charset="-122"/>
              </a:rPr>
              <a:t>不需要安排开中断指令，为什么？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itchFamily="2" charset="-122"/>
            </a:endParaRPr>
          </a:p>
          <a:p>
            <a:pPr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806450"/>
            <a:ext cx="8229600" cy="674688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zh-CN" altLang="en-US" sz="44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682750"/>
            <a:ext cx="8550275" cy="4635500"/>
          </a:xfrm>
        </p:spPr>
        <p:txBody>
          <a:bodyPr/>
          <a:lstStyle/>
          <a:p>
            <a:pPr algn="ctr">
              <a:buNone/>
              <a:tabLst>
                <a:tab pos="2060575" algn="l"/>
              </a:tabLst>
            </a:pPr>
            <a:r>
              <a:rPr 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中断的定义和功能</a:t>
            </a:r>
            <a:endParaRPr lang="en-US" altLang="zh-CN" sz="3600" dirty="0" smtClean="0">
              <a:solidFill>
                <a:srgbClr val="FFFF66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中断定义：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计算机在执行正常程序过程中，暂时中止当前程序的运行，转到中断处理程序去处理临时发生的事件，处理完后又恢复原来程序的运行，这个过程称为中断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(Interrupt)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17650"/>
            <a:ext cx="8372475" cy="497205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FF00"/>
                </a:solidFill>
              </a:rPr>
              <a:t>中断功能</a:t>
            </a:r>
            <a:r>
              <a:rPr lang="en-US" altLang="zh-CN" sz="2800" dirty="0" smtClean="0">
                <a:solidFill>
                  <a:srgbClr val="00FF00"/>
                </a:solidFill>
              </a:rPr>
              <a:t>:</a:t>
            </a:r>
            <a:endParaRPr lang="zh-CN" altLang="en-US" sz="2800" dirty="0" smtClean="0">
              <a:solidFill>
                <a:srgbClr val="00FF00"/>
              </a:solidFill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使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和外设在部分时间内并行工作，大大提高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的利用率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在实时控制系统中，现场数据可及时接收处理，避免丢失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故障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处理，如电源掉电、奇偶校验错、运算中溢出错等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利用中断指令，直接调用大量系统已编写好的中断服务程序，实现对硬件的控制。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6731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中断的定义和功能</a:t>
            </a:r>
            <a:endParaRPr lang="zh-CN" altLang="en-US" sz="32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dirty="0" smtClean="0">
                <a:solidFill>
                  <a:srgbClr val="FFFF66"/>
                </a:solidFill>
              </a:rPr>
              <a:t>2.</a:t>
            </a:r>
            <a:r>
              <a:rPr lang="zh-CN" altLang="en-US" dirty="0" smtClean="0">
                <a:solidFill>
                  <a:srgbClr val="FFFF66"/>
                </a:solidFill>
              </a:rPr>
              <a:t>中断源</a:t>
            </a:r>
            <a:r>
              <a:rPr lang="zh-CN" altLang="en-US" dirty="0" smtClean="0">
                <a:solidFill>
                  <a:srgbClr val="FFFF66"/>
                </a:solidFill>
                <a:latin typeface="黑体" panose="02010609060101010101" pitchFamily="2" charset="-122"/>
              </a:rPr>
              <a:t>和中断分类</a:t>
            </a:r>
            <a:endParaRPr lang="zh-CN" altLang="en-US" dirty="0">
              <a:solidFill>
                <a:srgbClr val="FFFF66"/>
              </a:solidFill>
              <a:latin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1384300"/>
            <a:ext cx="7067550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引起中断的原因或能发出中断请求的来源称为中断源。</a:t>
            </a:r>
            <a:endParaRPr lang="en-US" altLang="zh-CN" sz="2800" dirty="0" smtClean="0">
              <a:solidFill>
                <a:srgbClr val="00FF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有两种中断源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cs typeface="Times New Roman" panose="02020603050405020304" pitchFamily="18" charset="0"/>
              </a:rPr>
              <a:t>，中断分为两大类：</a:t>
            </a:r>
            <a:endParaRPr lang="en-US" altLang="zh-CN" sz="2800" dirty="0" smtClean="0">
              <a:solidFill>
                <a:srgbClr val="00FF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外部中断或硬件中断，从不可屏蔽中断引脚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和可屏蔽中断引脚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INTR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引入；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）内部中断或软件中断，是为解决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运行过程中出现的一些意外事件或便于程序调试而设置的。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282700" y="1384300"/>
            <a:ext cx="666750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8.1  IBM PC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机中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的中断分类和中断源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0500" y="1962150"/>
            <a:ext cx="6317331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045450" cy="53784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）外部中断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不可屏蔽中断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，处理较紧急的情况，如存储器或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I/O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校验错、掉电、协处理器异常中断请求等，不受中断标志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的影响。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可屏蔽中断由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引脚输出，连到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上。只有当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时，才允许响应此类中断请求。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的输入引脚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可引入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级中断：时钟、键盘、串行通信口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、硬盘、软盘、打印机。经芯片内部判别后，将优先级高的中断请求信号送到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1" y="1162050"/>
            <a:ext cx="8497888" cy="53276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）内部中断</a:t>
            </a:r>
            <a:endParaRPr lang="en-US" altLang="zh-CN" sz="2800" dirty="0" smtClean="0">
              <a:solidFill>
                <a:srgbClr val="FFFF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）除法错中断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执行除法运算指令时，如除数为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或商超过了结果寄存器能容纳的范围，则产生除法错中断。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/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）单步中断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单步标志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置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，指令执行完后，产生单步中断。结果是将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的内部寄存器和有关存储器的内容显示出来，便于跟踪程序的执行过程，实现动态排错。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4550</Words>
  <Application>WPS 演示</Application>
  <PresentationFormat>全屏显示(4:3)</PresentationFormat>
  <Paragraphs>260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隶书</vt:lpstr>
      <vt:lpstr>微软雅黑</vt:lpstr>
      <vt:lpstr>黑体</vt:lpstr>
      <vt:lpstr>楷体_GB2312</vt:lpstr>
      <vt:lpstr>华文琥珀</vt:lpstr>
      <vt:lpstr>华文彩云</vt:lpstr>
      <vt:lpstr>方正姚体</vt:lpstr>
      <vt:lpstr>新宋体</vt:lpstr>
      <vt:lpstr>Times New Roman</vt:lpstr>
      <vt:lpstr>华文中宋</vt:lpstr>
      <vt:lpstr>Arial Unicode MS</vt:lpstr>
      <vt:lpstr>Symbol</vt:lpstr>
      <vt:lpstr>Wingdings 3</vt:lpstr>
      <vt:lpstr>Wingdings 3</vt:lpstr>
      <vt:lpstr>Wingdings</vt:lpstr>
      <vt:lpstr>华文隶书</vt:lpstr>
      <vt:lpstr>楷体_GB2312</vt:lpstr>
      <vt:lpstr>微机模板</vt:lpstr>
      <vt:lpstr> </vt:lpstr>
      <vt:lpstr>PowerPoint 演示文稿</vt:lpstr>
      <vt:lpstr>§8.1  中断</vt:lpstr>
      <vt:lpstr>8.1.1  中断概念和分类</vt:lpstr>
      <vt:lpstr>1.中断的定义和功能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3.中断向量表</vt:lpstr>
      <vt:lpstr>3.中断向量表</vt:lpstr>
      <vt:lpstr>3.中断向量表</vt:lpstr>
      <vt:lpstr>3.中断向量表</vt:lpstr>
      <vt:lpstr>3.中断向量表</vt:lpstr>
      <vt:lpstr>3.中断向量表</vt:lpstr>
      <vt:lpstr>4.中断优先级和中断嵌套</vt:lpstr>
      <vt:lpstr>4.中断优先级和中断嵌套</vt:lpstr>
      <vt:lpstr>4.中断优先级和中断嵌套</vt:lpstr>
      <vt:lpstr>4.中断优先级和中断嵌套</vt:lpstr>
      <vt:lpstr>4.中断优先级和中断嵌套</vt:lpstr>
      <vt:lpstr>PowerPoint 演示文稿</vt:lpstr>
      <vt:lpstr>PowerPoint 演示文稿</vt:lpstr>
      <vt:lpstr>§8.1  中断</vt:lpstr>
      <vt:lpstr>8.1.2  中断的响应与处理过程</vt:lpstr>
      <vt:lpstr>2. 8086的中断 响应与处理</vt:lpstr>
      <vt:lpstr>2.8086的中断响应与处理</vt:lpstr>
      <vt:lpstr>2.8086的中断响应与处理</vt:lpstr>
      <vt:lpstr>2.8086的中断响应与处理</vt:lpstr>
      <vt:lpstr>PowerPoint 演示文稿</vt:lpstr>
      <vt:lpstr>2. 8086的中断响应与处理</vt:lpstr>
      <vt:lpstr>2.8086的中断响应与处理</vt:lpstr>
      <vt:lpstr>2. 8086的中断响应与处理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369</cp:revision>
  <dcterms:created xsi:type="dcterms:W3CDTF">2003-06-02T09:23:00Z</dcterms:created>
  <dcterms:modified xsi:type="dcterms:W3CDTF">2020-04-08T12:20:11Z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