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42"/>
  </p:handoutMasterIdLst>
  <p:sldIdLst>
    <p:sldId id="643" r:id="rId3"/>
    <p:sldId id="598" r:id="rId4"/>
    <p:sldId id="600" r:id="rId5"/>
    <p:sldId id="638" r:id="rId6"/>
    <p:sldId id="599" r:id="rId7"/>
    <p:sldId id="607" r:id="rId8"/>
    <p:sldId id="606" r:id="rId9"/>
    <p:sldId id="605" r:id="rId10"/>
    <p:sldId id="604" r:id="rId11"/>
    <p:sldId id="603" r:id="rId12"/>
    <p:sldId id="602" r:id="rId13"/>
    <p:sldId id="601" r:id="rId14"/>
    <p:sldId id="609" r:id="rId15"/>
    <p:sldId id="610" r:id="rId16"/>
    <p:sldId id="611" r:id="rId17"/>
    <p:sldId id="612" r:id="rId18"/>
    <p:sldId id="640" r:id="rId19"/>
    <p:sldId id="615" r:id="rId20"/>
    <p:sldId id="614" r:id="rId22"/>
    <p:sldId id="619" r:id="rId23"/>
    <p:sldId id="620" r:id="rId24"/>
    <p:sldId id="621" r:id="rId25"/>
    <p:sldId id="626" r:id="rId26"/>
    <p:sldId id="625" r:id="rId27"/>
    <p:sldId id="630" r:id="rId28"/>
    <p:sldId id="623" r:id="rId29"/>
    <p:sldId id="641" r:id="rId30"/>
    <p:sldId id="629" r:id="rId31"/>
    <p:sldId id="631" r:id="rId32"/>
    <p:sldId id="642" r:id="rId33"/>
    <p:sldId id="633" r:id="rId34"/>
    <p:sldId id="632" r:id="rId35"/>
    <p:sldId id="628" r:id="rId36"/>
    <p:sldId id="627" r:id="rId37"/>
    <p:sldId id="634" r:id="rId38"/>
    <p:sldId id="636" r:id="rId39"/>
    <p:sldId id="635" r:id="rId40"/>
    <p:sldId id="637" r:id="rId41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9933"/>
    <a:srgbClr val="00FF00"/>
    <a:srgbClr val="00CC00"/>
    <a:srgbClr val="FF66FF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9" autoAdjust="0"/>
    <p:restoredTop sz="94687" autoAdjust="0"/>
  </p:normalViewPr>
  <p:slideViewPr>
    <p:cSldViewPr>
      <p:cViewPr>
        <p:scale>
          <a:sx n="82" d="100"/>
          <a:sy n="82" d="100"/>
        </p:scale>
        <p:origin x="-608" y="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itchFamily="2" charset="-122"/>
                <a:ea typeface="华文琥珀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>
                <a:latin typeface="+mn-lt"/>
                <a:ea typeface="黑体" panose="02010609060101010101" pitchFamily="2" charset="-122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endParaRPr lang="zh-CN" altLang="en-US" dirty="0" smtClean="0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 第四级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305551" y="0"/>
            <a:ext cx="283845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隶书" pitchFamily="49" charset="-122"/>
                <a:ea typeface="隶书" pitchFamily="49" charset="-122"/>
              </a:rPr>
              <a:t>第</a:t>
            </a:r>
            <a:r>
              <a:rPr lang="en-US" altLang="zh-CN" sz="1800" b="1" dirty="0" smtClean="0">
                <a:effectLst/>
                <a:latin typeface="隶书" pitchFamily="49" charset="-122"/>
                <a:ea typeface="隶书" pitchFamily="49" charset="-122"/>
              </a:rPr>
              <a:t>9</a:t>
            </a:r>
            <a:r>
              <a:rPr lang="zh-CN" altLang="en-US" sz="1800" b="1" dirty="0" smtClean="0">
                <a:effectLst/>
                <a:latin typeface="隶书" pitchFamily="49" charset="-122"/>
                <a:ea typeface="隶书" pitchFamily="49" charset="-122"/>
              </a:rPr>
              <a:t>章 串行通信和</a:t>
            </a:r>
            <a:r>
              <a:rPr lang="en-US" altLang="zh-CN" sz="1800" b="1" dirty="0" smtClean="0">
                <a:effectLst/>
                <a:latin typeface="隶书" pitchFamily="49" charset="-122"/>
                <a:ea typeface="隶书" pitchFamily="49" charset="-122"/>
              </a:rPr>
              <a:t>8251A</a:t>
            </a:r>
            <a:endParaRPr lang="zh-CN" altLang="en-US" sz="1800" b="1" dirty="0">
              <a:effectLst/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77584" name="Text Box 16"/>
          <p:cNvSpPr txBox="1">
            <a:spLocks noChangeArrowheads="1"/>
          </p:cNvSpPr>
          <p:nvPr/>
        </p:nvSpPr>
        <p:spPr bwMode="auto">
          <a:xfrm>
            <a:off x="7226300" y="6608701"/>
            <a:ext cx="1917700" cy="248285"/>
          </a:xfrm>
          <a:prstGeom prst="rect">
            <a:avLst/>
          </a:prstGeom>
          <a:noFill/>
          <a:ln w="25400">
            <a:noFill/>
            <a:miter lim="800000"/>
            <a:tailEnd type="none" w="med" len="lg"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defRPr/>
            </a:pPr>
            <a:fld id="{9A0DB2DC-4C9A-4742-B13C-FB6460FD3503}" type="slidenum">
              <a:rPr kumimoji="0" lang="zh-CN" altLang="en-US" sz="1800" baseline="0" dirty="0" smtClean="0">
                <a:effectLst/>
                <a:ea typeface="华文隶书" pitchFamily="2" charset="-122"/>
              </a:rPr>
            </a:fld>
            <a:endParaRPr kumimoji="0" lang="zh-CN" altLang="en-US" sz="1800" baseline="0" dirty="0" smtClean="0">
              <a:effectLst/>
              <a:ea typeface="华文隶书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黑体" panose="02010609060101010101" pitchFamily="2" charset="-122"/>
              </a:rPr>
              <a:t>9.2  8251A</a:t>
            </a:r>
            <a:endParaRPr lang="zh-CN" altLang="en-US" sz="1600" b="1" dirty="0"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539750"/>
            <a:ext cx="8534400" cy="57785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cs typeface="Times New Roman" panose="02020603050405020304" pitchFamily="18" charset="0"/>
              </a:rPr>
              <a:t>6</a:t>
            </a:r>
            <a:r>
              <a:rPr lang="zh-CN" altLang="en-US" sz="36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华文中宋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itchFamily="2" charset="-122"/>
              <a:ea typeface="华文中宋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9933"/>
                </a:solidFill>
                <a:latin typeface="华文中宋" pitchFamily="2" charset="-122"/>
                <a:ea typeface="华文中宋" pitchFamily="2" charset="-122"/>
              </a:rPr>
              <a:t>第</a:t>
            </a:r>
            <a:r>
              <a:rPr lang="en-US" altLang="zh-CN" sz="3600" b="1" dirty="0" smtClean="0">
                <a:solidFill>
                  <a:srgbClr val="FF9933"/>
                </a:solidFill>
                <a:latin typeface="华文中宋" pitchFamily="2" charset="-122"/>
                <a:ea typeface="华文中宋" pitchFamily="2" charset="-122"/>
              </a:rPr>
              <a:t>9</a:t>
            </a:r>
            <a:r>
              <a:rPr lang="zh-CN" altLang="en-US" sz="3600" b="1" dirty="0" smtClean="0">
                <a:solidFill>
                  <a:srgbClr val="FF9933"/>
                </a:solidFill>
                <a:latin typeface="华文中宋" pitchFamily="2" charset="-122"/>
                <a:ea typeface="华文中宋" pitchFamily="2" charset="-122"/>
              </a:rPr>
              <a:t>章</a:t>
            </a:r>
            <a:br>
              <a:rPr lang="en-US" altLang="zh-CN" sz="3600" b="1" dirty="0" smtClean="0">
                <a:latin typeface="华文中宋" pitchFamily="2" charset="-122"/>
                <a:ea typeface="华文中宋" pitchFamily="2" charset="-122"/>
              </a:rPr>
            </a:br>
            <a:r>
              <a:rPr lang="zh-CN" altLang="en-US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串行通信和可编程</a:t>
            </a:r>
            <a:br>
              <a:rPr lang="en-US" altLang="zh-CN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</a:br>
            <a:r>
              <a:rPr lang="zh-CN" altLang="en-US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接口芯片</a:t>
            </a:r>
            <a:r>
              <a:rPr lang="en-US" altLang="zh-CN" sz="4800" b="1" dirty="0" smtClean="0">
                <a:solidFill>
                  <a:srgbClr val="00FF00"/>
                </a:solidFill>
                <a:ea typeface="黑体" panose="02010609060101010101" pitchFamily="2" charset="-122"/>
              </a:rPr>
              <a:t>8251A</a:t>
            </a:r>
            <a:endParaRPr lang="zh-CN" altLang="en-US" sz="4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接收端有关的信号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1117600"/>
            <a:ext cx="8372475" cy="5194300"/>
          </a:xfrm>
        </p:spPr>
        <p:txBody>
          <a:bodyPr/>
          <a:lstStyle/>
          <a:p>
            <a:pPr marL="262255" indent="-262255">
              <a:buNone/>
            </a:pPr>
            <a:r>
              <a:rPr lang="en-US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RxD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Receiver Data</a:t>
            </a:r>
            <a:r>
              <a:rPr lang="zh-CN" altLang="en-US" sz="2800" b="1" dirty="0" smtClean="0"/>
              <a:t>） 接收数据</a:t>
            </a:r>
            <a:endParaRPr lang="zh-CN" altLang="en-US" sz="2800" b="1" dirty="0" smtClean="0"/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外部串行数据从</a:t>
            </a: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脚逐位移入接收移位寄存器中，经串并变换变成并行数据后，进入接收数据缓冲器，等待输入到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去。</a:t>
            </a:r>
            <a:endParaRPr lang="zh-CN" altLang="en-US" sz="2600" b="1" dirty="0" smtClean="0">
              <a:ea typeface="+mn-ea"/>
            </a:endParaRPr>
          </a:p>
          <a:p>
            <a:pPr marL="262255" indent="-262255">
              <a:buNone/>
            </a:pPr>
            <a:r>
              <a:rPr lang="en-US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RxRDY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Receiver Ready</a:t>
            </a:r>
            <a:r>
              <a:rPr lang="zh-CN" altLang="en-US" sz="2800" b="1" dirty="0" smtClean="0"/>
              <a:t>） 接收数据准备好</a:t>
            </a:r>
            <a:endParaRPr lang="zh-CN" altLang="en-US" sz="2800" b="1" dirty="0" smtClean="0"/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高电平时，表示接收数据缓冲器中已收到一个字符数据，可将其输入到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去。</a:t>
            </a:r>
            <a:endParaRPr lang="en-US" altLang="zh-CN" sz="2600" b="1" dirty="0" smtClean="0">
              <a:ea typeface="+mn-ea"/>
            </a:endParaRPr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若用中断方式传送数据，此信号可作中断请求信号，由中断服务程序用</a:t>
            </a:r>
            <a:r>
              <a:rPr lang="en-US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指令读入数据；查询方式时为状态信号，查到高电平时，由</a:t>
            </a:r>
            <a:r>
              <a:rPr lang="en-US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指令读取数据。</a:t>
            </a:r>
            <a:endParaRPr lang="en-US" altLang="zh-CN" sz="2600" b="1" dirty="0" smtClean="0">
              <a:ea typeface="+mn-ea"/>
            </a:endParaRPr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每当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读走一个字符后，</a:t>
            </a:r>
            <a:r>
              <a:rPr lang="en-US" sz="2600" b="1" dirty="0" smtClean="0">
                <a:ea typeface="+mn-ea"/>
              </a:rPr>
              <a:t>RxRDY</a:t>
            </a:r>
            <a:r>
              <a:rPr lang="zh-CN" altLang="en-US" sz="2600" b="1" dirty="0" smtClean="0">
                <a:ea typeface="+mn-ea"/>
              </a:rPr>
              <a:t>就复位为低电平，接收到一个新字符后，又变为高电平。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接收端有关的信号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17600"/>
            <a:ext cx="8364537" cy="53721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SYNDET/BRKDET</a:t>
            </a:r>
            <a:r>
              <a:rPr lang="zh-CN" altLang="en-US" sz="2800" b="1" dirty="0" smtClean="0"/>
              <a:t> 同步检测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断点检测</a:t>
            </a:r>
            <a:endParaRPr lang="zh-CN" altLang="en-US" sz="2800" b="1" dirty="0" smtClean="0"/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同步方式下为同步检测</a:t>
            </a:r>
            <a:r>
              <a:rPr lang="en-US" altLang="zh-CN" sz="2600" b="1" dirty="0" smtClean="0"/>
              <a:t>SYNDET</a:t>
            </a:r>
            <a:r>
              <a:rPr lang="zh-CN" altLang="en-US" sz="2600" b="1" dirty="0" smtClean="0"/>
              <a:t>，系统复位时为</a:t>
            </a:r>
            <a:r>
              <a:rPr lang="en-US" altLang="zh-CN" sz="2600" b="1" dirty="0" smtClean="0"/>
              <a:t>0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内同步方式，</a:t>
            </a:r>
            <a:r>
              <a:rPr lang="en-US" sz="2600" b="1" dirty="0" smtClean="0">
                <a:ea typeface="+mn-ea"/>
              </a:rPr>
              <a:t>SYNDET</a:t>
            </a:r>
            <a:r>
              <a:rPr lang="zh-CN" altLang="en-US" sz="2600" b="1" dirty="0" smtClean="0">
                <a:ea typeface="+mn-ea"/>
              </a:rPr>
              <a:t>为输出。检测到同步字符后，输出变高，执行一次读状态操作后，自动复位。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外同步方式，它为输入，由低变高时</a:t>
            </a:r>
            <a:r>
              <a:rPr lang="en-US" altLang="zh-CN" sz="2600" b="1" dirty="0" smtClean="0">
                <a:ea typeface="+mn-ea"/>
              </a:rPr>
              <a:t>, </a:t>
            </a:r>
            <a:r>
              <a:rPr lang="zh-CN" altLang="en-US" sz="2600" b="1" dirty="0" smtClean="0">
                <a:ea typeface="+mn-ea"/>
              </a:rPr>
              <a:t>在下个       的上升沿开始接收字符，达到同步后回复到低电平。</a:t>
            </a:r>
            <a:endParaRPr lang="zh-CN" altLang="en-US" sz="26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异步方式下为断点检测</a:t>
            </a:r>
            <a:r>
              <a:rPr lang="en-US" altLang="zh-CN" sz="2600" b="1" dirty="0" smtClean="0"/>
              <a:t>BRKDET</a:t>
            </a:r>
            <a:r>
              <a:rPr lang="zh-CN" altLang="en-US" sz="2600" b="1" dirty="0" smtClean="0"/>
              <a:t>，输出。</a:t>
            </a:r>
            <a:endParaRPr lang="en-US" altLang="zh-CN" sz="2600" b="1" dirty="0" smtClean="0"/>
          </a:p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从</a:t>
            </a: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端连续收到两个全</a:t>
            </a:r>
            <a:r>
              <a:rPr lang="en-US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字符后，输出高电平，表示当前线路上无数据可读。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只有当</a:t>
            </a: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端收到一个</a:t>
            </a:r>
            <a:r>
              <a:rPr lang="en-US" sz="2600" b="1" dirty="0" smtClean="0">
                <a:ea typeface="+mn-ea"/>
              </a:rPr>
              <a:t>“1”</a:t>
            </a:r>
            <a:r>
              <a:rPr lang="zh-CN" altLang="en-US" sz="2600" b="1" dirty="0" smtClean="0">
                <a:ea typeface="+mn-ea"/>
              </a:rPr>
              <a:t>信号或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复位时，此信号才复位成低电平。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ea typeface="+mn-ea"/>
              </a:rPr>
              <a:t>BRKDET</a:t>
            </a:r>
            <a:r>
              <a:rPr lang="zh-CN" altLang="en-US" sz="2600" b="1" dirty="0" smtClean="0">
                <a:ea typeface="+mn-ea"/>
              </a:rPr>
              <a:t>可作为状态位，由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读出。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7283450" y="2895600"/>
          <a:ext cx="749300" cy="47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8229600" imgH="5181600" progId="">
                  <p:embed/>
                </p:oleObj>
              </mc:Choice>
              <mc:Fallback>
                <p:oleObj name="Equation" r:id="rId1" imgW="8229600" imgH="5181600" progId="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83450" y="2895600"/>
                        <a:ext cx="749300" cy="47147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接收端有关的信号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39850"/>
            <a:ext cx="8097837" cy="517525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sz="2800" b="1" dirty="0" smtClean="0"/>
              <a:t>4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       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Receiver Clock</a:t>
            </a:r>
            <a:r>
              <a:rPr lang="zh-CN" altLang="en-US" sz="2800" b="1" dirty="0" smtClean="0"/>
              <a:t>） 接收时钟，外部输入</a:t>
            </a:r>
            <a:endParaRPr lang="zh-CN" altLang="en-US" sz="2800" b="1" dirty="0" smtClean="0"/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800" b="1" dirty="0" smtClean="0"/>
              <a:t>决定</a:t>
            </a:r>
            <a:r>
              <a:rPr lang="en-US" sz="2800" b="1" dirty="0" smtClean="0"/>
              <a:t>8251A</a:t>
            </a:r>
            <a:r>
              <a:rPr lang="zh-CN" altLang="en-US" sz="2800" b="1" dirty="0" smtClean="0"/>
              <a:t>接收数据的速率。</a:t>
            </a:r>
            <a:endParaRPr lang="en-US" altLang="zh-CN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同步方式下，</a:t>
            </a:r>
            <a:r>
              <a:rPr lang="en-US" sz="2800" b="1" dirty="0" smtClean="0">
                <a:ea typeface="+mn-ea"/>
              </a:rPr>
              <a:t>       </a:t>
            </a:r>
            <a:r>
              <a:rPr lang="zh-CN" altLang="en-US" sz="2800" b="1" dirty="0" smtClean="0">
                <a:ea typeface="+mn-ea"/>
              </a:rPr>
              <a:t>端输入的时钟频率应等于接收数据的波特率。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异步方式下，它的频率可以是波特率的</a:t>
            </a:r>
            <a:r>
              <a:rPr lang="en-US" sz="2800" b="1" dirty="0" smtClean="0">
                <a:ea typeface="+mn-ea"/>
              </a:rPr>
              <a:t>1</a:t>
            </a:r>
            <a:r>
              <a:rPr lang="zh-CN" altLang="en-US" sz="2800" b="1" dirty="0" smtClean="0">
                <a:ea typeface="+mn-ea"/>
              </a:rPr>
              <a:t>倍、</a:t>
            </a:r>
            <a:r>
              <a:rPr lang="en-US" sz="2800" b="1" dirty="0" smtClean="0">
                <a:ea typeface="+mn-ea"/>
              </a:rPr>
              <a:t>16</a:t>
            </a:r>
            <a:r>
              <a:rPr lang="zh-CN" altLang="en-US" sz="2800" b="1" dirty="0" smtClean="0">
                <a:ea typeface="+mn-ea"/>
              </a:rPr>
              <a:t>倍或</a:t>
            </a:r>
            <a:r>
              <a:rPr lang="en-US" sz="2800" b="1" dirty="0" smtClean="0">
                <a:ea typeface="+mn-ea"/>
              </a:rPr>
              <a:t>64</a:t>
            </a:r>
            <a:r>
              <a:rPr lang="zh-CN" altLang="en-US" sz="2800" b="1" dirty="0" smtClean="0">
                <a:ea typeface="+mn-ea"/>
              </a:rPr>
              <a:t>倍。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接收时钟应与对方的发送时钟相同。</a:t>
            </a:r>
            <a:endParaRPr lang="zh-CN" altLang="en-US" sz="2800" b="1" dirty="0" smtClean="0"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04900" y="1250950"/>
          <a:ext cx="9177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8229600" imgH="5181600" progId="">
                  <p:embed/>
                </p:oleObj>
              </mc:Choice>
              <mc:Fallback>
                <p:oleObj name="Equation" r:id="rId1" imgW="8229600" imgH="5181600" progId="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04900" y="1250950"/>
                        <a:ext cx="917762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60700" y="2406650"/>
          <a:ext cx="84699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8229600" imgH="5181600" progId="">
                  <p:embed/>
                </p:oleObj>
              </mc:Choice>
              <mc:Fallback>
                <p:oleObj name="Equation" r:id="rId3" imgW="8229600" imgH="5181600" progId="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0700" y="2406650"/>
                        <a:ext cx="846992" cy="533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  <a:ea typeface="黑体" panose="02010609060101010101" pitchFamily="2" charset="-122"/>
              </a:rPr>
              <a:t>3. </a:t>
            </a:r>
            <a:r>
              <a:rPr lang="zh-CN" altLang="en-US" sz="3200" dirty="0" smtClean="0">
                <a:latin typeface="+mn-lt"/>
                <a:ea typeface="黑体" panose="02010609060101010101" pitchFamily="2" charset="-122"/>
              </a:rPr>
              <a:t>发送缓冲器和控制电路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 algn="just"/>
            <a:r>
              <a:rPr lang="zh-CN" altLang="en-US" sz="2800" b="1" dirty="0" smtClean="0"/>
              <a:t>发送数据时，用</a:t>
            </a:r>
            <a:r>
              <a:rPr lang="en-US" sz="2800" b="1" dirty="0" smtClean="0"/>
              <a:t>OUT</a:t>
            </a:r>
            <a:r>
              <a:rPr lang="zh-CN" altLang="en-US" sz="2800" b="1" dirty="0" smtClean="0"/>
              <a:t>指令把数据送到发数据缓冲器，经移位寄存器进行并</a:t>
            </a:r>
            <a:r>
              <a:rPr lang="en-US" altLang="zh-CN" sz="2800" b="1" dirty="0" smtClean="0"/>
              <a:t>-</a:t>
            </a:r>
            <a:r>
              <a:rPr lang="zh-CN" altLang="en-US" sz="2800" b="1" dirty="0" smtClean="0"/>
              <a:t>串变换后，从</a:t>
            </a:r>
            <a:r>
              <a:rPr lang="en-US" sz="2800" b="1" dirty="0" err="1" smtClean="0"/>
              <a:t>TxD</a:t>
            </a:r>
            <a:r>
              <a:rPr lang="zh-CN" altLang="en-US" sz="2800" b="1" dirty="0" smtClean="0"/>
              <a:t>引脚串行发送出去。</a:t>
            </a:r>
            <a:endParaRPr lang="zh-CN" altLang="en-US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异步方式，发送控制器为发送数据加上起始位、奇偶校验位和停止位，从</a:t>
            </a:r>
            <a:r>
              <a:rPr lang="en-US" sz="2800" b="1" dirty="0" err="1" smtClean="0">
                <a:ea typeface="+mn-ea"/>
              </a:rPr>
              <a:t>TxD</a:t>
            </a:r>
            <a:r>
              <a:rPr lang="zh-CN" altLang="en-US" sz="2800" b="1" dirty="0" smtClean="0">
                <a:ea typeface="+mn-ea"/>
              </a:rPr>
              <a:t>上发送出去。发送速率可以是发送波特率的</a:t>
            </a:r>
            <a:r>
              <a:rPr lang="en-US" sz="2800" b="1" dirty="0" smtClean="0">
                <a:ea typeface="+mn-ea"/>
              </a:rPr>
              <a:t>1</a:t>
            </a:r>
            <a:r>
              <a:rPr lang="zh-CN" altLang="en-US" sz="2800" b="1" dirty="0" smtClean="0">
                <a:ea typeface="+mn-ea"/>
              </a:rPr>
              <a:t>倍、</a:t>
            </a:r>
            <a:r>
              <a:rPr lang="en-US" sz="2800" b="1" dirty="0" smtClean="0">
                <a:ea typeface="+mn-ea"/>
              </a:rPr>
              <a:t>16</a:t>
            </a:r>
            <a:r>
              <a:rPr lang="zh-CN" altLang="en-US" sz="2800" b="1" dirty="0" smtClean="0">
                <a:ea typeface="+mn-ea"/>
              </a:rPr>
              <a:t>倍或</a:t>
            </a:r>
            <a:r>
              <a:rPr lang="en-US" sz="2800" b="1" dirty="0" smtClean="0">
                <a:ea typeface="+mn-ea"/>
              </a:rPr>
              <a:t>64</a:t>
            </a:r>
            <a:r>
              <a:rPr lang="zh-CN" altLang="en-US" sz="2800" b="1" dirty="0" smtClean="0">
                <a:ea typeface="+mn-ea"/>
              </a:rPr>
              <a:t>倍。</a:t>
            </a:r>
            <a:endParaRPr lang="zh-CN" altLang="en-US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同步方式，发送前先送出</a:t>
            </a:r>
            <a:r>
              <a:rPr lang="en-US" sz="2800" b="1" dirty="0" smtClean="0">
                <a:ea typeface="+mn-ea"/>
              </a:rPr>
              <a:t>1</a:t>
            </a:r>
            <a:r>
              <a:rPr lang="zh-CN" altLang="en-US" sz="2800" b="1" dirty="0" smtClean="0">
                <a:ea typeface="+mn-ea"/>
              </a:rPr>
              <a:t>个或</a:t>
            </a:r>
            <a:r>
              <a:rPr lang="en-US" sz="2800" b="1" dirty="0" smtClean="0">
                <a:ea typeface="+mn-ea"/>
              </a:rPr>
              <a:t>2</a:t>
            </a:r>
            <a:r>
              <a:rPr lang="zh-CN" altLang="en-US" sz="2800" b="1" dirty="0" smtClean="0">
                <a:ea typeface="+mn-ea"/>
              </a:rPr>
              <a:t>个同步字符，再逐位输出串行数据。同步发送时，字符间不允许留空隙，若发送过程中停止发送，将不断自动插入同步字符。数据传输率等于</a:t>
            </a:r>
            <a:r>
              <a:rPr lang="en-US" sz="2800" b="1" dirty="0" smtClean="0">
                <a:ea typeface="+mn-ea"/>
              </a:rPr>
              <a:t>TxC</a:t>
            </a:r>
            <a:r>
              <a:rPr lang="zh-CN" altLang="en-US" sz="2800" b="1" dirty="0" smtClean="0">
                <a:ea typeface="+mn-ea"/>
              </a:rPr>
              <a:t>的时钟频率。</a:t>
            </a:r>
            <a:endParaRPr lang="zh-CN" altLang="en-US" sz="2800" b="1" dirty="0" smtClean="0">
              <a:ea typeface="+mn-ea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与发送端有关的信号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162050"/>
            <a:ext cx="8186737" cy="5283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1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TxD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Transmitter Data</a:t>
            </a:r>
            <a:r>
              <a:rPr lang="zh-CN" altLang="en-US" sz="2800" b="1" dirty="0" smtClean="0"/>
              <a:t>） 发送数据</a:t>
            </a:r>
            <a:endParaRPr lang="zh-CN" altLang="en-US" sz="2800" b="1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把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送来的并行数据转换成串行格式后，逐位从</a:t>
            </a:r>
            <a:r>
              <a:rPr lang="en-US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脚发送出去。</a:t>
            </a:r>
            <a:endParaRPr lang="zh-CN" altLang="en-US" sz="2600" b="1" dirty="0" smtClean="0">
              <a:ea typeface="+mn-ea"/>
            </a:endParaRPr>
          </a:p>
          <a:p>
            <a:pPr algn="just">
              <a:buNone/>
            </a:pPr>
            <a:r>
              <a:rPr lang="en-US" sz="2800" b="1" dirty="0" smtClean="0"/>
              <a:t>2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TxRDY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Transmitter Ready</a:t>
            </a:r>
            <a:r>
              <a:rPr lang="zh-CN" altLang="en-US" sz="2800" b="1" dirty="0" smtClean="0"/>
              <a:t>）发送器准备好</a:t>
            </a:r>
            <a:endParaRPr lang="zh-CN" altLang="en-US" sz="2800" b="1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当允许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发送数据，而且发送数据</a:t>
            </a:r>
            <a:r>
              <a:rPr lang="en-US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命令缓冲器空时，</a:t>
            </a:r>
            <a:r>
              <a:rPr lang="en-US" sz="2600" b="1" dirty="0" smtClean="0">
                <a:ea typeface="+mn-ea"/>
              </a:rPr>
              <a:t>TxRDY=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，表示已准备好从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接收数据。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中断传送方式，</a:t>
            </a:r>
            <a:r>
              <a:rPr lang="en-US" sz="2600" b="1" dirty="0" smtClean="0">
                <a:ea typeface="+mn-ea"/>
              </a:rPr>
              <a:t>TxRDY</a:t>
            </a:r>
            <a:r>
              <a:rPr lang="zh-CN" altLang="en-US" sz="2600" b="1" dirty="0" smtClean="0">
                <a:ea typeface="+mn-ea"/>
              </a:rPr>
              <a:t>有效时请求中断，由中断服务程序用</a:t>
            </a:r>
            <a:r>
              <a:rPr lang="en-US" sz="2600" b="1" dirty="0" smtClean="0">
                <a:ea typeface="+mn-ea"/>
              </a:rPr>
              <a:t>OUT</a:t>
            </a:r>
            <a:r>
              <a:rPr lang="zh-CN" altLang="en-US" sz="2600" b="1" dirty="0" smtClean="0">
                <a:ea typeface="+mn-ea"/>
              </a:rPr>
              <a:t>指令从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输出一个数据到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查询方式，</a:t>
            </a:r>
            <a:r>
              <a:rPr lang="en-US" sz="2600" b="1" dirty="0" smtClean="0">
                <a:ea typeface="+mn-ea"/>
              </a:rPr>
              <a:t>TxRDY</a:t>
            </a:r>
            <a:r>
              <a:rPr lang="zh-CN" altLang="en-US" sz="2600" b="1" dirty="0" smtClean="0">
                <a:ea typeface="+mn-ea"/>
              </a:rPr>
              <a:t>为状态信号，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检测到该信号为高时，向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输出一个数据，随后</a:t>
            </a:r>
            <a:r>
              <a:rPr lang="en-US" sz="2600" b="1" dirty="0" smtClean="0">
                <a:ea typeface="+mn-ea"/>
              </a:rPr>
              <a:t>TxRDY</a:t>
            </a:r>
            <a:r>
              <a:rPr lang="zh-CN" altLang="en-US" sz="2600" b="1" dirty="0" smtClean="0">
                <a:ea typeface="+mn-ea"/>
              </a:rPr>
              <a:t>变回低电平。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与发送端有关的信号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206500"/>
            <a:ext cx="8186738" cy="52832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/>
              <a:t>3</a:t>
            </a:r>
            <a:r>
              <a:rPr lang="zh-CN" altLang="en-US" sz="2800" b="1" dirty="0" smtClean="0"/>
              <a:t>）</a:t>
            </a:r>
            <a:r>
              <a:rPr lang="en-US" sz="2800" b="1" dirty="0" smtClean="0"/>
              <a:t>TxE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Transmitter Empty</a:t>
            </a:r>
            <a:r>
              <a:rPr lang="zh-CN" altLang="en-US" sz="2800" b="1" dirty="0" smtClean="0"/>
              <a:t>） 发送器空</a:t>
            </a:r>
            <a:endParaRPr lang="zh-CN" altLang="en-US" sz="2800" b="1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en-US" altLang="zh-CN" sz="2600" b="1" dirty="0" smtClean="0"/>
              <a:t>TxE=1</a:t>
            </a:r>
            <a:r>
              <a:rPr lang="zh-CN" altLang="en-US" sz="2600" b="1" dirty="0" smtClean="0"/>
              <a:t>时，指示发送器中的并</a:t>
            </a:r>
            <a:r>
              <a:rPr lang="en-US" altLang="zh-CN" sz="2600" b="1" dirty="0" smtClean="0"/>
              <a:t>-</a:t>
            </a:r>
            <a:r>
              <a:rPr lang="zh-CN" altLang="en-US" sz="2600" b="1" dirty="0" smtClean="0"/>
              <a:t>串转换器空，已无数据可向外部发送。</a:t>
            </a:r>
            <a:endParaRPr lang="en-US" altLang="zh-CN" sz="2600" b="1" dirty="0" smtClean="0"/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异步方式下，由</a:t>
            </a:r>
            <a:r>
              <a:rPr lang="en-US" sz="2600" b="1" dirty="0" smtClean="0">
                <a:ea typeface="+mn-ea"/>
              </a:rPr>
              <a:t>TxD </a:t>
            </a:r>
            <a:r>
              <a:rPr lang="zh-CN" altLang="en-US" sz="2600" b="1" dirty="0" smtClean="0">
                <a:ea typeface="+mn-ea"/>
              </a:rPr>
              <a:t>引脚向外部输出空闲位</a:t>
            </a:r>
            <a:r>
              <a:rPr lang="en-US" altLang="zh-CN" sz="2600" b="1" dirty="0" smtClean="0">
                <a:ea typeface="+mn-ea"/>
              </a:rPr>
              <a:t>“</a:t>
            </a:r>
            <a:r>
              <a:rPr lang="en-US" altLang="zh-CN" sz="2600" b="1" dirty="0" smtClean="0">
                <a:ea typeface="+mn-ea"/>
              </a:rPr>
              <a:t>1”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同步方式下，由</a:t>
            </a:r>
            <a:r>
              <a:rPr lang="en-US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引脚向外部输出同步字符。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接收到一个数据后，</a:t>
            </a:r>
            <a:r>
              <a:rPr lang="en-US" sz="2600" b="1" dirty="0" smtClean="0">
                <a:ea typeface="+mn-ea"/>
              </a:rPr>
              <a:t>TxE</a:t>
            </a:r>
            <a:r>
              <a:rPr lang="zh-CN" altLang="en-US" sz="2600" b="1" dirty="0" smtClean="0">
                <a:ea typeface="+mn-ea"/>
              </a:rPr>
              <a:t>变成低电平。</a:t>
            </a:r>
            <a:endParaRPr lang="zh-CN" altLang="en-US" sz="2600" b="1" dirty="0" smtClean="0">
              <a:ea typeface="+mn-ea"/>
            </a:endParaRPr>
          </a:p>
          <a:p>
            <a:pPr marL="358775" indent="-358775">
              <a:buNone/>
            </a:pPr>
            <a:r>
              <a:rPr lang="en-US" sz="2800" b="1" dirty="0" smtClean="0"/>
              <a:t>4</a:t>
            </a:r>
            <a:r>
              <a:rPr lang="zh-CN" altLang="en-US" sz="2800" b="1" dirty="0" smtClean="0"/>
              <a:t>）</a:t>
            </a:r>
            <a:r>
              <a:rPr lang="en-US" altLang="zh-CN" sz="2800" b="1" dirty="0" smtClean="0"/>
              <a:t>      </a:t>
            </a:r>
            <a:r>
              <a:rPr lang="zh-CN" altLang="en-US" sz="2800" b="1" dirty="0" smtClean="0"/>
              <a:t>（</a:t>
            </a:r>
            <a:r>
              <a:rPr lang="en-US" sz="2800" b="1" dirty="0" smtClean="0"/>
              <a:t>Transmitter Clock</a:t>
            </a:r>
            <a:r>
              <a:rPr lang="zh-CN" altLang="en-US" sz="2800" b="1" dirty="0" smtClean="0"/>
              <a:t>） 发送器时钟</a:t>
            </a:r>
            <a:endParaRPr lang="zh-CN" altLang="en-US" sz="2800" b="1" dirty="0" smtClean="0"/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确定</a:t>
            </a:r>
            <a:r>
              <a:rPr lang="en-US" sz="2600" b="1" dirty="0" smtClean="0"/>
              <a:t>8251A</a:t>
            </a:r>
            <a:r>
              <a:rPr lang="zh-CN" altLang="en-US" sz="2600" b="1" dirty="0" smtClean="0"/>
              <a:t>的发送速率。</a:t>
            </a:r>
            <a:endParaRPr lang="en-US" altLang="zh-CN" sz="2600" b="1" dirty="0" smtClean="0"/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同步方式，</a:t>
            </a:r>
            <a:r>
              <a:rPr lang="en-US" sz="2600" b="1" dirty="0" smtClean="0">
                <a:ea typeface="+mn-ea"/>
              </a:rPr>
              <a:t> </a:t>
            </a:r>
            <a:r>
              <a:rPr lang="zh-CN" altLang="en-US" sz="2600" b="1" dirty="0" smtClean="0">
                <a:ea typeface="+mn-ea"/>
              </a:rPr>
              <a:t>输入时钟频率等于发送数据的波特率。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异步方式，发送时钟是波特率的</a:t>
            </a:r>
            <a:r>
              <a:rPr lang="en-US" sz="2600" b="1" dirty="0" smtClean="0">
                <a:ea typeface="+mn-ea"/>
              </a:rPr>
              <a:t>1 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16</a:t>
            </a:r>
            <a:r>
              <a:rPr lang="zh-CN" altLang="en-US" sz="2600" b="1" dirty="0" smtClean="0">
                <a:ea typeface="+mn-ea"/>
              </a:rPr>
              <a:t>或</a:t>
            </a:r>
            <a:r>
              <a:rPr lang="en-US" sz="2600" b="1" dirty="0" smtClean="0">
                <a:ea typeface="+mn-ea"/>
              </a:rPr>
              <a:t>64</a:t>
            </a:r>
            <a:r>
              <a:rPr lang="zh-CN" altLang="en-US" sz="2600" b="1" dirty="0" smtClean="0">
                <a:ea typeface="+mn-ea"/>
              </a:rPr>
              <a:t>倍。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60450" y="4229100"/>
          <a:ext cx="738094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7924800" imgH="5181600" progId="">
                  <p:embed/>
                </p:oleObj>
              </mc:Choice>
              <mc:Fallback>
                <p:oleObj name="Equation" r:id="rId1" imgW="7924800" imgH="5181600" progId="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0450" y="4229100"/>
                        <a:ext cx="738094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>
                <a:latin typeface="+mn-lt"/>
                <a:ea typeface="黑体" panose="02010609060101010101" pitchFamily="2" charset="-122"/>
              </a:rPr>
              <a:t>4. </a:t>
            </a:r>
            <a:r>
              <a:rPr lang="zh-CN" altLang="en-US" sz="3600" dirty="0" smtClean="0">
                <a:latin typeface="+mn-lt"/>
                <a:ea typeface="黑体" panose="02010609060101010101" pitchFamily="2" charset="-122"/>
              </a:rPr>
              <a:t>读</a:t>
            </a:r>
            <a:r>
              <a:rPr lang="en-US" sz="3600" dirty="0" smtClean="0">
                <a:latin typeface="+mn-lt"/>
                <a:ea typeface="黑体" panose="02010609060101010101" pitchFamily="2" charset="-122"/>
              </a:rPr>
              <a:t>/</a:t>
            </a:r>
            <a:r>
              <a:rPr lang="zh-CN" altLang="en-US" sz="3600" dirty="0" smtClean="0">
                <a:latin typeface="+mn-lt"/>
                <a:ea typeface="黑体" panose="02010609060101010101" pitchFamily="2" charset="-122"/>
              </a:rPr>
              <a:t>写控制电路</a:t>
            </a:r>
            <a:endParaRPr lang="zh-CN" altLang="en-US" sz="36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223250" cy="2400300"/>
          </a:xfrm>
        </p:spPr>
        <p:txBody>
          <a:bodyPr/>
          <a:lstStyle/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2800" b="1" dirty="0" smtClean="0"/>
              <a:t>CPU</a:t>
            </a:r>
            <a:r>
              <a:rPr lang="zh-CN" altLang="en-US" sz="2800" b="1" dirty="0" smtClean="0"/>
              <a:t>送到控制电路的信号：</a:t>
            </a:r>
            <a:endParaRPr lang="en-US" altLang="zh-CN" sz="2800" b="1" dirty="0" smtClean="0"/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ea typeface="+mn-ea"/>
              </a:rPr>
              <a:t>RESET</a:t>
            </a:r>
            <a:r>
              <a:rPr lang="zh-CN" altLang="en-US" sz="2600" b="1" dirty="0" smtClean="0">
                <a:ea typeface="+mn-ea"/>
              </a:rPr>
              <a:t>：高电平时复位，等待初始化编程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ea typeface="+mn-ea"/>
              </a:rPr>
              <a:t>      、     、     ：读、写和片选信号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ea typeface="+mn-ea"/>
              </a:rPr>
              <a:t>CLK</a:t>
            </a:r>
            <a:r>
              <a:rPr lang="zh-CN" altLang="en-US" sz="2600" b="1" dirty="0" smtClean="0">
                <a:ea typeface="+mn-ea"/>
              </a:rPr>
              <a:t>：时钟信号，产生</a:t>
            </a:r>
            <a:r>
              <a:rPr lang="en-US" altLang="zh-CN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内部定时信号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ea typeface="+mn-ea"/>
              </a:rPr>
              <a:t>         ：控制口</a:t>
            </a:r>
            <a:r>
              <a:rPr lang="en-US" altLang="zh-CN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数据口选择信号：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en-US" altLang="zh-CN" sz="2600" b="1" dirty="0" smtClean="0">
                <a:ea typeface="+mn-ea"/>
                <a:sym typeface="Symbol" panose="05050102010706020507"/>
              </a:rPr>
              <a:t></a:t>
            </a:r>
            <a:r>
              <a:rPr lang="zh-CN" altLang="en-US" sz="2600" b="1" dirty="0" smtClean="0">
                <a:ea typeface="+mn-ea"/>
              </a:rPr>
              <a:t>选择控制口，</a:t>
            </a:r>
            <a:r>
              <a:rPr lang="en-US" altLang="zh-CN" sz="2600" b="1" dirty="0" smtClean="0">
                <a:ea typeface="+mn-ea"/>
              </a:rPr>
              <a:t>0</a:t>
            </a:r>
            <a:r>
              <a:rPr lang="en-US" altLang="zh-CN" sz="2600" b="1" dirty="0" smtClean="0">
                <a:ea typeface="+mn-ea"/>
                <a:sym typeface="Symbol" panose="05050102010706020507"/>
              </a:rPr>
              <a:t></a:t>
            </a:r>
            <a:r>
              <a:rPr lang="zh-CN" altLang="en-US" sz="2600" b="1" dirty="0" smtClean="0">
                <a:ea typeface="+mn-ea"/>
              </a:rPr>
              <a:t>选择数据口</a:t>
            </a:r>
            <a:endParaRPr lang="zh-CN" altLang="en-US" sz="2600" b="1" dirty="0">
              <a:ea typeface="+mn-ea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27150" y="3384550"/>
            <a:ext cx="6578600" cy="31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93750" y="1739900"/>
          <a:ext cx="563959" cy="429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6400800" imgH="4876800" progId="">
                  <p:embed/>
                </p:oleObj>
              </mc:Choice>
              <mc:Fallback>
                <p:oleObj name="Equation" r:id="rId2" imgW="6400800" imgH="4876800" progId="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3750" y="1739900"/>
                        <a:ext cx="563959" cy="42968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1460500" y="1739900"/>
          <a:ext cx="676084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7620000" imgH="5181600" progId="">
                  <p:embed/>
                </p:oleObj>
              </mc:Choice>
              <mc:Fallback>
                <p:oleObj name="Equation" r:id="rId4" imgW="7620000" imgH="5181600" progId="">
                  <p:embed/>
                  <p:pic>
                    <p:nvPicPr>
                      <p:cNvPr id="0" name="图片 409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0500" y="1739900"/>
                        <a:ext cx="676084" cy="4603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260600" y="1695450"/>
          <a:ext cx="5619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5791200" imgH="5181600" progId="">
                  <p:embed/>
                </p:oleObj>
              </mc:Choice>
              <mc:Fallback>
                <p:oleObj name="Equation" r:id="rId6" imgW="5791200" imgH="5181600" progId="">
                  <p:embed/>
                  <p:pic>
                    <p:nvPicPr>
                      <p:cNvPr id="0" name="图片 4098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0600" y="1695450"/>
                        <a:ext cx="561975" cy="5048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38200" y="2495550"/>
          <a:ext cx="760878" cy="517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8" imgW="7620000" imgH="5181600" progId="">
                  <p:embed/>
                </p:oleObj>
              </mc:Choice>
              <mc:Fallback>
                <p:oleObj name="Equation" r:id="rId8" imgW="7620000" imgH="5181600" progId="">
                  <p:embed/>
                  <p:pic>
                    <p:nvPicPr>
                      <p:cNvPr id="0" name="图片 4099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2495550"/>
                        <a:ext cx="760878" cy="5173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71550" y="2273300"/>
            <a:ext cx="717867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</a:t>
            </a:r>
            <a:r>
              <a:rPr lang="en-US" sz="3600" b="1" dirty="0" smtClean="0">
                <a:ea typeface="+mn-ea"/>
              </a:rPr>
              <a:t>.</a:t>
            </a:r>
            <a:r>
              <a:rPr lang="en-US" altLang="zh-CN" sz="3600" b="1" dirty="0" smtClean="0">
                <a:ea typeface="+mn-ea"/>
              </a:rPr>
              <a:t>2</a:t>
            </a:r>
            <a:r>
              <a:rPr lang="en-US" sz="3600" b="1" dirty="0" smtClean="0">
                <a:ea typeface="+mn-ea"/>
              </a:rPr>
              <a:t>.1  8251A</a:t>
            </a:r>
            <a:r>
              <a:rPr lang="zh-CN" altLang="en-US" sz="3600" b="1" dirty="0" smtClean="0">
                <a:ea typeface="+mn-ea"/>
              </a:rPr>
              <a:t>的内部结构和外部引脚</a:t>
            </a:r>
            <a:endParaRPr lang="en-US" altLang="zh-CN" sz="3600" b="1" dirty="0" smtClean="0"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9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.2  8251A</a:t>
            </a:r>
            <a:r>
              <a:rPr lang="zh-CN" altLang="en-US" sz="3600" b="1" dirty="0" smtClean="0">
                <a:solidFill>
                  <a:srgbClr val="00FF00"/>
                </a:solidFill>
                <a:ea typeface="+mn-ea"/>
              </a:rPr>
              <a:t>的编程</a:t>
            </a:r>
            <a:endParaRPr lang="en-US" altLang="zh-CN" sz="3600" b="1" dirty="0" smtClean="0">
              <a:solidFill>
                <a:srgbClr val="00FF00"/>
              </a:solidFill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9.2.3  </a:t>
            </a:r>
            <a:r>
              <a:rPr lang="en-US" sz="3600" b="1" dirty="0" smtClean="0">
                <a:ea typeface="+mn-ea"/>
              </a:rPr>
              <a:t>8251A</a:t>
            </a:r>
            <a:r>
              <a:rPr lang="zh-CN" altLang="en-US" sz="3600" b="1" dirty="0" smtClean="0">
                <a:ea typeface="+mn-ea"/>
              </a:rPr>
              <a:t>应用举例</a:t>
            </a:r>
            <a:endParaRPr lang="en-US" altLang="zh-CN" sz="3600" b="1" dirty="0" smtClean="0"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00FF00"/>
                </a:solidFill>
                <a:latin typeface="+mn-lt"/>
                <a:ea typeface="+mn-ea"/>
              </a:rPr>
              <a:t>9.2.2  8251A</a:t>
            </a:r>
            <a:r>
              <a:rPr lang="zh-CN" altLang="en-US" sz="4000" dirty="0" smtClean="0">
                <a:solidFill>
                  <a:srgbClr val="00FF00"/>
                </a:solidFill>
                <a:latin typeface="+mn-lt"/>
                <a:ea typeface="+mn-ea"/>
              </a:rPr>
              <a:t>的编程</a:t>
            </a:r>
            <a:endParaRPr lang="zh-CN" altLang="en-US" sz="40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314450"/>
            <a:ext cx="8231187" cy="5175250"/>
          </a:xfrm>
        </p:spPr>
        <p:txBody>
          <a:bodyPr/>
          <a:lstStyle/>
          <a:p>
            <a:pPr marL="358775" indent="-358775" algn="just"/>
            <a:r>
              <a:rPr lang="zh-CN" altLang="en-US" sz="2800" b="1" dirty="0" smtClean="0"/>
              <a:t>使用时应对</a:t>
            </a:r>
            <a:r>
              <a:rPr lang="en-US" altLang="zh-CN" sz="2800" b="1" dirty="0" smtClean="0"/>
              <a:t>8251A</a:t>
            </a:r>
            <a:r>
              <a:rPr lang="zh-CN" altLang="en-US" sz="2800" b="1" dirty="0" smtClean="0"/>
              <a:t>进行初始化编程</a:t>
            </a:r>
            <a:endParaRPr lang="en-US" altLang="zh-CN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为可靠复位，应先向控制口连续写入</a:t>
            </a:r>
            <a:r>
              <a:rPr lang="en-US" altLang="zh-CN" sz="2600" b="1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个</a:t>
            </a:r>
            <a:r>
              <a:rPr lang="en-US" altLang="zh-CN" sz="2600" b="1" dirty="0" smtClean="0">
                <a:ea typeface="+mn-ea"/>
              </a:rPr>
              <a:t>00H</a:t>
            </a:r>
            <a:r>
              <a:rPr lang="zh-CN" altLang="en-US" sz="2600" b="1" dirty="0" smtClean="0">
                <a:ea typeface="+mn-ea"/>
              </a:rPr>
              <a:t>，再写入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个</a:t>
            </a:r>
            <a:r>
              <a:rPr lang="zh-CN" altLang="en-US" sz="2600" b="1" dirty="0" smtClean="0">
                <a:solidFill>
                  <a:srgbClr val="00FF00"/>
                </a:solidFill>
                <a:ea typeface="+mn-ea"/>
              </a:rPr>
              <a:t>复位字</a:t>
            </a:r>
            <a:r>
              <a:rPr lang="zh-CN" altLang="en-US" sz="2600" b="1" dirty="0" smtClean="0">
                <a:ea typeface="+mn-ea"/>
              </a:rPr>
              <a:t>，然后写入方式字及命令字。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00FF00"/>
                </a:solidFill>
                <a:ea typeface="+mn-ea"/>
              </a:rPr>
              <a:t>方式字</a:t>
            </a:r>
            <a:r>
              <a:rPr lang="zh-CN" altLang="en-US" sz="2600" b="1" dirty="0" smtClean="0">
                <a:ea typeface="+mn-ea"/>
              </a:rPr>
              <a:t>用来确定工作方式，如规定同步</a:t>
            </a:r>
            <a:r>
              <a:rPr lang="en-US" altLang="zh-CN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异步方式、传送的波特率、字符长度、奇偶校验等。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rgbClr val="00FF00"/>
                </a:solidFill>
                <a:ea typeface="+mn-ea"/>
              </a:rPr>
              <a:t>命令字</a:t>
            </a:r>
            <a:r>
              <a:rPr lang="zh-CN" altLang="en-US" sz="2600" b="1" dirty="0" smtClean="0">
                <a:ea typeface="+mn-ea"/>
              </a:rPr>
              <a:t>控制它按规定的方式工作。如允许</a:t>
            </a:r>
            <a:r>
              <a:rPr lang="en-US" altLang="zh-CN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禁止收发数据，启动搜索同步字符，迫使内部复位等。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对控制口进行一次写入操作后，要有写恢复时间，即延迟一点时间后才能再写入下个控制字。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用</a:t>
            </a:r>
            <a:r>
              <a:rPr lang="en-US" altLang="zh-CN" sz="2600" b="1" dirty="0" smtClean="0">
                <a:ea typeface="+mn-ea"/>
              </a:rPr>
              <a:t>IN</a:t>
            </a:r>
            <a:r>
              <a:rPr lang="zh-CN" altLang="en-US" sz="2600" b="1" dirty="0" smtClean="0">
                <a:ea typeface="+mn-ea"/>
              </a:rPr>
              <a:t>指令可随时读出</a:t>
            </a:r>
            <a:r>
              <a:rPr lang="zh-CN" altLang="en-US" sz="2600" b="1" dirty="0" smtClean="0">
                <a:solidFill>
                  <a:srgbClr val="00FF00"/>
                </a:solidFill>
                <a:ea typeface="+mn-ea"/>
              </a:rPr>
              <a:t>状态字</a:t>
            </a:r>
            <a:r>
              <a:rPr lang="zh-CN" altLang="en-US" sz="2600" b="1" dirty="0" smtClean="0">
                <a:ea typeface="+mn-ea"/>
              </a:rPr>
              <a:t>，了解工作状态。</a:t>
            </a: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endParaRPr lang="en-US" altLang="zh-CN" sz="2800" dirty="0" smtClean="0"/>
          </a:p>
          <a:p>
            <a:pPr>
              <a:buNone/>
            </a:pPr>
            <a:r>
              <a:rPr lang="zh-CN" altLang="en-US" sz="2800" dirty="0" smtClean="0"/>
              <a:t>                                                                                                                                     </a:t>
            </a:r>
            <a:endParaRPr lang="zh-CN" altLang="en-US" sz="28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60750" y="368300"/>
            <a:ext cx="5251450" cy="674688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1. 8251A</a:t>
            </a:r>
            <a:r>
              <a:rPr lang="zh-CN" altLang="en-US" dirty="0" smtClean="0">
                <a:latin typeface="+mn-lt"/>
              </a:rPr>
              <a:t>的编程流程图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0" y="1028700"/>
            <a:ext cx="4489450" cy="5556250"/>
          </a:xfrm>
        </p:spPr>
        <p:txBody>
          <a:bodyPr/>
          <a:lstStyle/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向控制口写入复位命令字。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写入方式字确定工作方式。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同步方式，方式字后需写入</a:t>
            </a:r>
            <a:r>
              <a:rPr lang="en-US" b="1" dirty="0" smtClean="0">
                <a:ea typeface="+mn-ea"/>
              </a:rPr>
              <a:t>1</a:t>
            </a:r>
            <a:r>
              <a:rPr lang="zh-CN" altLang="en-US" b="1" dirty="0" smtClean="0">
                <a:ea typeface="+mn-ea"/>
              </a:rPr>
              <a:t>或</a:t>
            </a:r>
            <a:r>
              <a:rPr lang="en-US" b="1" dirty="0" smtClean="0">
                <a:ea typeface="+mn-ea"/>
              </a:rPr>
              <a:t>2</a:t>
            </a:r>
            <a:r>
              <a:rPr lang="zh-CN" altLang="en-US" b="1" dirty="0" smtClean="0">
                <a:ea typeface="+mn-ea"/>
              </a:rPr>
              <a:t>个同步字符，随后写入命令字。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异步方式，写入方式字后，接着写入命令字。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若要改变数据传送方式，须写入复位命令字，再重新写入新的方式字和命令字。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工作中，可用</a:t>
            </a:r>
            <a:r>
              <a:rPr lang="en-US" b="1" dirty="0" smtClean="0">
                <a:ea typeface="+mn-ea"/>
              </a:rPr>
              <a:t>IN</a:t>
            </a:r>
            <a:r>
              <a:rPr lang="zh-CN" altLang="en-US" b="1" dirty="0" smtClean="0">
                <a:ea typeface="+mn-ea"/>
              </a:rPr>
              <a:t>指令读状态字，检查是否有错等。</a:t>
            </a:r>
            <a:endParaRPr lang="en-US" altLang="zh-CN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b="1" dirty="0" smtClean="0">
                <a:ea typeface="+mn-ea"/>
              </a:rPr>
              <a:t>没出错，可不断传送数据，直至数据全部传送完为止。</a:t>
            </a:r>
            <a:endParaRPr lang="zh-CN" altLang="en-US" b="1" dirty="0"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04800" y="273050"/>
            <a:ext cx="3556000" cy="658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1873250"/>
            <a:ext cx="8578850" cy="1652588"/>
          </a:xfrm>
        </p:spPr>
        <p:txBody>
          <a:bodyPr/>
          <a:lstStyle/>
          <a:p>
            <a:r>
              <a:rPr lang="en-US" sz="5400" dirty="0" smtClean="0">
                <a:solidFill>
                  <a:srgbClr val="FFFF99"/>
                </a:solidFill>
                <a:latin typeface="+mn-lt"/>
                <a:ea typeface="+mn-ea"/>
                <a:cs typeface="Times New Roman" panose="02020603050405020304"/>
              </a:rPr>
              <a:t>§</a:t>
            </a:r>
            <a:r>
              <a:rPr lang="en-US" altLang="zh-CN" sz="5400" smtClean="0">
                <a:solidFill>
                  <a:srgbClr val="FFFF99"/>
                </a:solidFill>
                <a:latin typeface="+mn-lt"/>
                <a:ea typeface="+mn-ea"/>
                <a:cs typeface="Times New Roman" panose="02020603050405020304"/>
              </a:rPr>
              <a:t>9</a:t>
            </a:r>
            <a:r>
              <a:rPr lang="en-US" sz="5400" smtClean="0">
                <a:solidFill>
                  <a:srgbClr val="FFFF99"/>
                </a:solidFill>
                <a:latin typeface="+mn-lt"/>
                <a:ea typeface="+mn-ea"/>
              </a:rPr>
              <a:t>.</a:t>
            </a:r>
            <a:r>
              <a:rPr lang="en-US" altLang="zh-CN" sz="5400" smtClean="0">
                <a:solidFill>
                  <a:srgbClr val="FFFF99"/>
                </a:solidFill>
                <a:latin typeface="+mn-lt"/>
                <a:ea typeface="+mn-ea"/>
              </a:rPr>
              <a:t>2  </a:t>
            </a:r>
            <a:r>
              <a:rPr lang="zh-CN" altLang="en-US" sz="5400" smtClean="0">
                <a:solidFill>
                  <a:srgbClr val="FFFF99"/>
                </a:solidFill>
                <a:latin typeface="+mn-lt"/>
                <a:ea typeface="+mn-ea"/>
              </a:rPr>
              <a:t>可</a:t>
            </a:r>
            <a:r>
              <a:rPr lang="zh-CN" altLang="en-US" sz="5400" dirty="0" smtClean="0">
                <a:solidFill>
                  <a:srgbClr val="FFFF99"/>
                </a:solidFill>
                <a:latin typeface="+mn-lt"/>
                <a:ea typeface="+mn-ea"/>
              </a:rPr>
              <a:t>编程串行通信</a:t>
            </a:r>
            <a:br>
              <a:rPr lang="en-US" altLang="zh-CN" sz="5400" dirty="0" smtClean="0">
                <a:solidFill>
                  <a:srgbClr val="FFFF99"/>
                </a:solidFill>
                <a:latin typeface="+mn-lt"/>
                <a:ea typeface="+mn-ea"/>
              </a:rPr>
            </a:br>
            <a:r>
              <a:rPr lang="zh-CN" altLang="en-US" sz="5400" dirty="0" smtClean="0">
                <a:solidFill>
                  <a:srgbClr val="FFFF99"/>
                </a:solidFill>
                <a:latin typeface="+mn-lt"/>
                <a:ea typeface="+mn-ea"/>
              </a:rPr>
              <a:t>接口芯片</a:t>
            </a:r>
            <a:r>
              <a:rPr lang="en-US" sz="5400" dirty="0" smtClean="0">
                <a:solidFill>
                  <a:srgbClr val="FFFF99"/>
                </a:solidFill>
                <a:latin typeface="+mn-lt"/>
                <a:ea typeface="+mn-ea"/>
              </a:rPr>
              <a:t>8251A</a:t>
            </a:r>
            <a:endParaRPr lang="zh-CN" altLang="en-US" sz="5400" dirty="0">
              <a:solidFill>
                <a:srgbClr val="FFFF9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2. </a:t>
            </a:r>
            <a:r>
              <a:rPr lang="zh-CN" altLang="en-US" dirty="0" smtClean="0">
                <a:latin typeface="+mn-lt"/>
              </a:rPr>
              <a:t>方式字、命令字和状态字的格式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700" y="1117600"/>
            <a:ext cx="3416301" cy="537845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）方式字</a:t>
            </a:r>
            <a:endParaRPr lang="en-US" altLang="zh-CN" sz="3200" b="1" dirty="0" smtClean="0">
              <a:solidFill>
                <a:srgbClr val="00FF00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2600" b="1" dirty="0" smtClean="0">
                <a:latin typeface="黑体" panose="02010609060101010101" pitchFamily="2" charset="-122"/>
              </a:rPr>
              <a:t>异步方式下：</a:t>
            </a:r>
            <a:endParaRPr lang="en-US" altLang="zh-CN" sz="2600" b="1" dirty="0" smtClean="0">
              <a:latin typeface="黑体" panose="02010609060101010101" pitchFamily="2" charset="-122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b="1" dirty="0" smtClean="0"/>
              <a:t>B</a:t>
            </a:r>
            <a:r>
              <a:rPr lang="en-US" b="1" baseline="-25000" dirty="0" smtClean="0"/>
              <a:t>2</a:t>
            </a:r>
            <a:r>
              <a:rPr lang="en-US" b="1" dirty="0" smtClean="0"/>
              <a:t>B</a:t>
            </a:r>
            <a:r>
              <a:rPr lang="en-US" b="1" baseline="-25000" dirty="0" smtClean="0"/>
              <a:t>1</a:t>
            </a:r>
            <a:r>
              <a:rPr lang="zh-CN" altLang="en-US" b="1" dirty="0" smtClean="0"/>
              <a:t>确定波特率系数</a:t>
            </a:r>
            <a:endParaRPr lang="en-US" altLang="zh-CN" b="1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b="1" dirty="0" smtClean="0">
                <a:ea typeface="+mn-ea"/>
              </a:rPr>
              <a:t>收发时钟频率</a:t>
            </a:r>
            <a:r>
              <a:rPr lang="en-US" b="1" dirty="0" smtClean="0">
                <a:ea typeface="+mn-ea"/>
              </a:rPr>
              <a:t> =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     </a:t>
            </a:r>
            <a:r>
              <a:rPr lang="zh-CN" altLang="en-US" b="1" dirty="0" smtClean="0">
                <a:ea typeface="+mn-ea"/>
              </a:rPr>
              <a:t>收发波特率</a:t>
            </a:r>
            <a:r>
              <a:rPr lang="en-US" b="1" dirty="0" smtClean="0">
                <a:ea typeface="+mn-ea"/>
              </a:rPr>
              <a:t> 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  × </a:t>
            </a:r>
            <a:r>
              <a:rPr lang="zh-CN" altLang="en-US" b="1" dirty="0" smtClean="0">
                <a:ea typeface="+mn-ea"/>
              </a:rPr>
              <a:t>波特率系数</a:t>
            </a:r>
            <a:endParaRPr lang="en-US" altLang="zh-CN" b="1" dirty="0" smtClean="0">
              <a:ea typeface="+mn-ea"/>
            </a:endParaRPr>
          </a:p>
          <a:p>
            <a:pPr algn="just">
              <a:spcBef>
                <a:spcPts val="600"/>
              </a:spcBef>
              <a:buNone/>
            </a:pP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例：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收发时钟频率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9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6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00</a:t>
            </a:r>
            <a:endParaRPr lang="en-US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波特率系数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×16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，则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收发波特率为：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tx1"/>
                </a:solidFill>
                <a:ea typeface="+mn-ea"/>
              </a:rPr>
              <a:t>9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6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00/16=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6</a:t>
            </a:r>
            <a:r>
              <a:rPr lang="en-US" b="1" dirty="0" smtClean="0">
                <a:solidFill>
                  <a:schemeClr val="tx1"/>
                </a:solidFill>
                <a:ea typeface="+mn-ea"/>
              </a:rPr>
              <a:t>00</a:t>
            </a:r>
            <a:endParaRPr lang="zh-CN" altLang="en-US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600" dirty="0" smtClean="0">
                <a:sym typeface="Wingdings 3" panose="05040102010807070707"/>
              </a:rPr>
              <a:t></a:t>
            </a:r>
            <a:r>
              <a:rPr lang="zh-CN" altLang="en-US" sz="2600" dirty="0" smtClean="0"/>
              <a:t>其它见图</a:t>
            </a:r>
            <a:endParaRPr lang="zh-CN" alt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073150"/>
            <a:ext cx="5651569" cy="557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139700"/>
            <a:ext cx="8223250" cy="666750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）命令字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0350" y="4629150"/>
            <a:ext cx="8534400" cy="2044700"/>
          </a:xfrm>
        </p:spPr>
        <p:txBody>
          <a:bodyPr/>
          <a:lstStyle/>
          <a:p>
            <a:pPr algn="ctr">
              <a:spcBef>
                <a:spcPts val="0"/>
              </a:spcBef>
              <a:buNone/>
            </a:pPr>
            <a:r>
              <a:rPr lang="zh-CN" altLang="en-US" dirty="0" smtClean="0"/>
              <a:t>各位的意义见图</a:t>
            </a:r>
            <a:r>
              <a:rPr lang="zh-CN" altLang="en-US" dirty="0" smtClean="0">
                <a:sym typeface="Wingdings 3" panose="05040102010807070707"/>
              </a:rPr>
              <a:t></a:t>
            </a:r>
            <a:endParaRPr lang="en-US" altLang="zh-CN" dirty="0" smtClean="0"/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b="1" dirty="0" smtClean="0">
                <a:ea typeface="+mn-ea"/>
              </a:rPr>
              <a:t>IR</a:t>
            </a:r>
            <a:r>
              <a:rPr lang="en-US" altLang="zh-CN" b="1" dirty="0" smtClean="0">
                <a:ea typeface="+mn-ea"/>
              </a:rPr>
              <a:t>=</a:t>
            </a:r>
            <a:r>
              <a:rPr lang="en-US" b="1" dirty="0" smtClean="0">
                <a:ea typeface="+mn-ea"/>
              </a:rPr>
              <a:t>1</a:t>
            </a:r>
            <a:r>
              <a:rPr lang="zh-CN" altLang="en-US" b="1" dirty="0" smtClean="0">
                <a:ea typeface="+mn-ea"/>
              </a:rPr>
              <a:t>使</a:t>
            </a:r>
            <a:r>
              <a:rPr lang="en-US" b="1" dirty="0" smtClean="0">
                <a:ea typeface="+mn-ea"/>
              </a:rPr>
              <a:t>8251A</a:t>
            </a:r>
            <a:r>
              <a:rPr lang="zh-CN" altLang="en-US" b="1" dirty="0" smtClean="0">
                <a:ea typeface="+mn-ea"/>
              </a:rPr>
              <a:t>内部复位。</a:t>
            </a: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例：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复位字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=0100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0000B=40H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b="1" dirty="0" err="1" smtClean="0">
                <a:ea typeface="+mn-ea"/>
              </a:rPr>
              <a:t>RxE</a:t>
            </a:r>
            <a:r>
              <a:rPr lang="en-US" b="1" dirty="0" smtClean="0">
                <a:ea typeface="+mn-ea"/>
              </a:rPr>
              <a:t> </a:t>
            </a:r>
            <a:r>
              <a:rPr lang="en-US" altLang="zh-CN" b="1" dirty="0" smtClean="0">
                <a:ea typeface="+mn-ea"/>
              </a:rPr>
              <a:t>=1</a:t>
            </a:r>
            <a:r>
              <a:rPr lang="zh-CN" altLang="en-US" b="1" dirty="0" smtClean="0">
                <a:ea typeface="+mn-ea"/>
              </a:rPr>
              <a:t>，允许接收数据；</a:t>
            </a:r>
            <a:r>
              <a:rPr lang="en-US" b="1" dirty="0" err="1" smtClean="0">
                <a:ea typeface="+mn-ea"/>
              </a:rPr>
              <a:t>TxEN</a:t>
            </a:r>
            <a:r>
              <a:rPr lang="en-US" b="1" dirty="0" smtClean="0">
                <a:ea typeface="+mn-ea"/>
              </a:rPr>
              <a:t> </a:t>
            </a:r>
            <a:r>
              <a:rPr lang="en-US" altLang="zh-CN" b="1" dirty="0" smtClean="0">
                <a:ea typeface="+mn-ea"/>
              </a:rPr>
              <a:t>=1</a:t>
            </a:r>
            <a:r>
              <a:rPr lang="zh-CN" altLang="en-US" b="1" dirty="0" smtClean="0">
                <a:ea typeface="+mn-ea"/>
              </a:rPr>
              <a:t>，允许发送数据；</a:t>
            </a:r>
            <a:endParaRPr lang="en-US" altLang="zh-CN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altLang="zh-CN" b="1" dirty="0" smtClean="0">
                <a:ea typeface="+mn-ea"/>
              </a:rPr>
              <a:t>ER=1</a:t>
            </a:r>
            <a:r>
              <a:rPr lang="zh-CN" altLang="en-US" b="1" dirty="0" smtClean="0">
                <a:ea typeface="+mn-ea"/>
              </a:rPr>
              <a:t>，使各错误标志位清</a:t>
            </a:r>
            <a:r>
              <a:rPr lang="en-US" altLang="zh-CN" b="1" dirty="0" smtClean="0">
                <a:ea typeface="+mn-ea"/>
              </a:rPr>
              <a:t>0</a:t>
            </a:r>
            <a:r>
              <a:rPr lang="zh-CN" altLang="en-US" b="1" dirty="0" smtClean="0">
                <a:ea typeface="+mn-ea"/>
              </a:rPr>
              <a:t>；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例：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允许接收发送数据、清错误标志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,  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命令字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=0001</a:t>
            </a:r>
            <a:r>
              <a:rPr lang="zh-CN" altLang="en-US" b="1" dirty="0" smtClean="0">
                <a:solidFill>
                  <a:schemeClr val="tx1"/>
                </a:solidFill>
                <a:ea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ea typeface="+mn-ea"/>
              </a:rPr>
              <a:t>0101B</a:t>
            </a:r>
            <a:endParaRPr lang="en-US" altLang="zh-CN" b="1" dirty="0" smtClean="0">
              <a:solidFill>
                <a:schemeClr val="tx1"/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 smtClean="0"/>
              <a:t>       </a:t>
            </a:r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27100" y="806450"/>
            <a:ext cx="7274983" cy="385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）状态字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3695700"/>
            <a:ext cx="8223250" cy="2794000"/>
          </a:xfrm>
        </p:spPr>
        <p:txBody>
          <a:bodyPr/>
          <a:lstStyle/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sz="2600" b="1" dirty="0" smtClean="0">
                <a:ea typeface="+mn-ea"/>
              </a:rPr>
              <a:t>TxRDY=1</a:t>
            </a:r>
            <a:r>
              <a:rPr lang="zh-CN" altLang="en-US" sz="2600" b="1" dirty="0" smtClean="0">
                <a:ea typeface="+mn-ea"/>
              </a:rPr>
              <a:t> 发送数据缓冲器空，准备好接收数据。</a:t>
            </a:r>
            <a:endParaRPr lang="en-US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sz="2600" b="1" dirty="0" smtClean="0">
                <a:ea typeface="+mn-ea"/>
              </a:rPr>
              <a:t>PE=1 </a:t>
            </a:r>
            <a:r>
              <a:rPr lang="zh-CN" altLang="en-US" sz="2600" b="1" dirty="0" smtClean="0">
                <a:ea typeface="+mn-ea"/>
              </a:rPr>
              <a:t>奇偶校验错。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altLang="zh-CN" sz="2600" b="1" dirty="0" smtClean="0">
                <a:ea typeface="+mn-ea"/>
              </a:rPr>
              <a:t>OE=1 </a:t>
            </a:r>
            <a:r>
              <a:rPr lang="zh-CN" altLang="en-US" sz="2600" b="1" dirty="0" smtClean="0">
                <a:ea typeface="+mn-ea"/>
              </a:rPr>
              <a:t>溢出错。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altLang="zh-CN" sz="2600" b="1" dirty="0" smtClean="0">
                <a:ea typeface="+mn-ea"/>
              </a:rPr>
              <a:t>FE=1 </a:t>
            </a:r>
            <a:r>
              <a:rPr lang="zh-CN" altLang="en-US" sz="2600" b="1" dirty="0" smtClean="0">
                <a:ea typeface="+mn-ea"/>
              </a:rPr>
              <a:t>帧错误，仅用于异步方式。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Symbol" panose="05050102010706020507" pitchFamily="18" charset="2"/>
              <a:buChar char="-"/>
              <a:tabLst>
                <a:tab pos="358775" algn="l"/>
              </a:tabLst>
            </a:pPr>
            <a:r>
              <a:rPr lang="en-US" altLang="zh-CN" sz="2600" b="1" dirty="0" smtClean="0">
                <a:ea typeface="+mn-ea"/>
              </a:rPr>
              <a:t>DSR=1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altLang="zh-CN" sz="2600" b="1" dirty="0" smtClean="0">
                <a:ea typeface="+mn-ea"/>
              </a:rPr>
              <a:t>MODEM</a:t>
            </a:r>
            <a:r>
              <a:rPr lang="zh-CN" altLang="en-US" sz="2600" b="1" dirty="0" smtClean="0">
                <a:ea typeface="+mn-ea"/>
              </a:rPr>
              <a:t>已准备好数据。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400"/>
              </a:spcBef>
              <a:buFont typeface="Wingdings" panose="05000000000000000000" pitchFamily="2" charset="2"/>
              <a:buChar char="l"/>
              <a:tabLst>
                <a:tab pos="358775" algn="l"/>
              </a:tabLst>
            </a:pPr>
            <a:r>
              <a:rPr lang="zh-CN" altLang="en-US" sz="2600" b="1" dirty="0" smtClean="0">
                <a:ea typeface="+mn-ea"/>
              </a:rPr>
              <a:t>其余位的意义与引脚功能相同。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04850" y="984250"/>
            <a:ext cx="7778750" cy="259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3. 8251A</a:t>
            </a:r>
            <a:r>
              <a:rPr lang="zh-CN" altLang="en-US" dirty="0" smtClean="0">
                <a:latin typeface="+mn-lt"/>
              </a:rPr>
              <a:t>初始化编程举例</a:t>
            </a:r>
            <a:endParaRPr lang="zh-CN" altLang="en-US" dirty="0">
              <a:latin typeface="+mn-lt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162050"/>
            <a:ext cx="8364537" cy="502285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）异步方式初始化程序</a:t>
            </a:r>
            <a:endParaRPr lang="zh-CN" altLang="en-US" sz="3200" b="1" dirty="0" smtClean="0">
              <a:solidFill>
                <a:srgbClr val="00FF00"/>
              </a:solidFill>
              <a:latin typeface="+mn-ea"/>
              <a:ea typeface="+mn-ea"/>
            </a:endParaRPr>
          </a:p>
          <a:p>
            <a:pPr>
              <a:buNone/>
            </a:pPr>
            <a:r>
              <a:rPr lang="zh-CN" alt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9.1 </a:t>
            </a:r>
            <a:endParaRPr lang="zh-CN" altLang="en-US" sz="3200" b="1" dirty="0" smtClean="0">
              <a:solidFill>
                <a:schemeClr val="accent1">
                  <a:lumMod val="40000"/>
                  <a:lumOff val="60000"/>
                </a:schemeClr>
              </a:solidFill>
              <a:ea typeface="+mn-ea"/>
            </a:endParaRPr>
          </a:p>
          <a:p>
            <a:pPr marL="0" indent="0" algn="just">
              <a:buNone/>
            </a:pPr>
            <a:r>
              <a:rPr lang="zh-CN" altLang="en-US" sz="2600" b="1" dirty="0" smtClean="0">
                <a:ea typeface="+mn-ea"/>
              </a:rPr>
              <a:t>    若要求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工作于异步方式，波特率系数为</a:t>
            </a:r>
            <a:r>
              <a:rPr lang="en-US" sz="2600" b="1" dirty="0" smtClean="0">
                <a:ea typeface="+mn-ea"/>
              </a:rPr>
              <a:t>16</a:t>
            </a:r>
            <a:r>
              <a:rPr lang="zh-CN" altLang="en-US" sz="2600" b="1" dirty="0" smtClean="0">
                <a:ea typeface="+mn-ea"/>
              </a:rPr>
              <a:t>，具有</a:t>
            </a:r>
            <a:r>
              <a:rPr lang="en-US" sz="2600" b="1" dirty="0" smtClean="0">
                <a:ea typeface="+mn-ea"/>
              </a:rPr>
              <a:t>7</a:t>
            </a:r>
            <a:r>
              <a:rPr lang="zh-CN" altLang="en-US" sz="2600" b="1" dirty="0" smtClean="0">
                <a:ea typeface="+mn-ea"/>
              </a:rPr>
              <a:t>个数据位，</a:t>
            </a:r>
            <a:r>
              <a:rPr lang="en-US" altLang="zh-CN" sz="2600" b="1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个停止位，有偶校验，控制口地址为</a:t>
            </a:r>
            <a:r>
              <a:rPr lang="en-US" sz="2600" b="1" dirty="0" smtClean="0">
                <a:ea typeface="+mn-ea"/>
              </a:rPr>
              <a:t>3F2H</a:t>
            </a:r>
            <a:r>
              <a:rPr lang="zh-CN" altLang="en-US" sz="2600" b="1" dirty="0" smtClean="0">
                <a:ea typeface="+mn-ea"/>
              </a:rPr>
              <a:t>。假设</a:t>
            </a:r>
            <a:r>
              <a:rPr lang="en-US" sz="2600" b="1" dirty="0" smtClean="0">
                <a:ea typeface="+mn-ea"/>
              </a:rPr>
              <a:t>REVTIME</a:t>
            </a:r>
            <a:r>
              <a:rPr lang="zh-CN" altLang="en-US" sz="2600" b="1" dirty="0" smtClean="0">
                <a:ea typeface="+mn-ea"/>
              </a:rPr>
              <a:t>是写恢复时间的延时宏指令，类似于一个子程序。试编写对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进行初始化的程序。</a:t>
            </a:r>
            <a:endParaRPr lang="en-US" altLang="zh-CN" sz="2600" b="1" dirty="0" smtClean="0">
              <a:ea typeface="+mn-ea"/>
            </a:endParaRPr>
          </a:p>
          <a:p>
            <a:pPr>
              <a:buNone/>
            </a:pPr>
            <a:r>
              <a:rPr lang="zh-CN" altLang="en-US" sz="2600" b="1" dirty="0" smtClean="0">
                <a:latin typeface="+mn-ea"/>
                <a:ea typeface="+mn-ea"/>
              </a:rPr>
              <a:t>程序如下：</a:t>
            </a:r>
            <a:r>
              <a:rPr lang="en-US" dirty="0" smtClean="0"/>
              <a:t>		</a:t>
            </a:r>
            <a:endParaRPr lang="zh-CN" altLang="en-US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3F2H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；控制口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；向控制口写入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“0”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；延时，等待写操作完成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endParaRPr lang="zh-CN" altLang="en-US" b="1" dirty="0" smtClean="0">
              <a:ea typeface="+mn-ea"/>
            </a:endParaRPr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64537" cy="581660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	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；向控制口写入第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2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“0”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；向控制口写入第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“0”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   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40H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；复位字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；写入复位字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01111010B	</a:t>
            </a:r>
            <a:endParaRPr lang="en-US" b="1" dirty="0" smtClean="0"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      ；方式字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: 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波特率系数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16, 7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个数据位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个停止位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偶校验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；写入方式字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REVTIME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MOV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00010101B	</a:t>
            </a:r>
            <a:endParaRPr lang="en-US" b="1" dirty="0" smtClean="0"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      ；命令字：允许接收发送数据，清错误标志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</a:t>
            </a:r>
            <a:r>
              <a:rPr lang="en-US" b="1" dirty="0" smtClean="0">
                <a:ea typeface="+mn-ea"/>
              </a:rPr>
              <a:t>OUT	</a:t>
            </a:r>
            <a:r>
              <a:rPr lang="zh-CN" altLang="en-US" b="1" dirty="0" smtClean="0">
                <a:ea typeface="+mn-ea"/>
              </a:rPr>
              <a:t>  </a:t>
            </a:r>
            <a:r>
              <a:rPr lang="en-US" b="1" dirty="0" smtClean="0">
                <a:ea typeface="+mn-ea"/>
              </a:rPr>
              <a:t>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；写入命令字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）同步方式初始化程序</a:t>
            </a:r>
            <a:endParaRPr lang="en-US" altLang="zh-CN" sz="3200" b="1" dirty="0" smtClean="0">
              <a:solidFill>
                <a:srgbClr val="00FF00"/>
              </a:solidFill>
              <a:ea typeface="+mn-ea"/>
            </a:endParaRPr>
          </a:p>
          <a:p>
            <a:pPr>
              <a:buNone/>
            </a:pPr>
            <a:r>
              <a:rPr lang="zh-CN" alt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</a:t>
            </a:r>
            <a:r>
              <a:rPr lang="en-US" sz="32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9.2 </a:t>
            </a:r>
            <a:endParaRPr lang="zh-CN" altLang="en-US" sz="3200" b="1" dirty="0" smtClean="0">
              <a:solidFill>
                <a:schemeClr val="accent1">
                  <a:lumMod val="40000"/>
                  <a:lumOff val="60000"/>
                </a:schemeClr>
              </a:solidFill>
              <a:ea typeface="+mn-ea"/>
            </a:endParaRPr>
          </a:p>
          <a:p>
            <a:pPr marL="0" indent="0" algn="just">
              <a:buNone/>
            </a:pPr>
            <a:r>
              <a:rPr lang="zh-CN" altLang="en-US" dirty="0" smtClean="0"/>
              <a:t>     </a:t>
            </a:r>
            <a:r>
              <a:rPr lang="zh-CN" altLang="en-US" sz="2600" b="1" dirty="0" smtClean="0">
                <a:ea typeface="+mn-ea"/>
              </a:rPr>
              <a:t>设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的控制口地址为</a:t>
            </a:r>
            <a:r>
              <a:rPr lang="en-US" sz="2600" b="1" dirty="0" smtClean="0">
                <a:ea typeface="+mn-ea"/>
              </a:rPr>
              <a:t>3F2H</a:t>
            </a:r>
            <a:r>
              <a:rPr lang="zh-CN" altLang="en-US" sz="2600" b="1" dirty="0" smtClean="0">
                <a:ea typeface="+mn-ea"/>
              </a:rPr>
              <a:t>，写恢复延时程序仍用宏指令</a:t>
            </a:r>
            <a:r>
              <a:rPr lang="en-US" sz="2600" b="1" dirty="0" smtClean="0">
                <a:ea typeface="+mn-ea"/>
              </a:rPr>
              <a:t>REVTIME</a:t>
            </a:r>
            <a:r>
              <a:rPr lang="zh-CN" altLang="en-US" sz="2600" b="1" dirty="0" smtClean="0">
                <a:ea typeface="+mn-ea"/>
              </a:rPr>
              <a:t>，要求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工作于同步方式，采用双同步字符、奇校验、数据位为</a:t>
            </a:r>
            <a:r>
              <a:rPr lang="en-US" sz="2600" b="1" dirty="0" smtClean="0">
                <a:ea typeface="+mn-ea"/>
              </a:rPr>
              <a:t>7</a:t>
            </a:r>
            <a:r>
              <a:rPr lang="zh-CN" altLang="en-US" sz="2600" b="1" dirty="0" smtClean="0">
                <a:ea typeface="+mn-ea"/>
              </a:rPr>
              <a:t>位，试编写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写入复位字以后的初始化程序。</a:t>
            </a:r>
            <a:endParaRPr lang="zh-CN" altLang="en-US" sz="2600" b="1" dirty="0"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06400"/>
            <a:ext cx="8372475" cy="61785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ea typeface="+mn-ea"/>
              </a:rPr>
              <a:t> </a:t>
            </a:r>
            <a:r>
              <a:rPr lang="en-US" altLang="zh-CN" sz="2600" b="1" dirty="0" smtClean="0">
                <a:ea typeface="+mn-ea"/>
              </a:rPr>
              <a:t>	       … 				</a:t>
            </a:r>
            <a:endParaRPr lang="en-US" altLang="zh-CN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；先向控制口写入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3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，再送复位字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40H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ea typeface="+mn-ea"/>
              </a:rPr>
              <a:t>  </a:t>
            </a:r>
            <a:r>
              <a:rPr lang="en-US" sz="2600" b="1" dirty="0" smtClean="0">
                <a:ea typeface="+mn-ea"/>
              </a:rPr>
              <a:t>	</a:t>
            </a:r>
            <a:r>
              <a:rPr lang="en-US" altLang="zh-CN" sz="2600" b="1" dirty="0" smtClean="0">
                <a:ea typeface="+mn-ea"/>
              </a:rPr>
              <a:t>MOV    	</a:t>
            </a:r>
            <a:r>
              <a:rPr lang="en-US" sz="2600" b="1" dirty="0" smtClean="0">
                <a:ea typeface="+mn-ea"/>
              </a:rPr>
              <a:t>DX</a:t>
            </a:r>
            <a:r>
              <a:rPr lang="zh-CN" altLang="en-US" sz="2600" b="1" dirty="0" smtClean="0">
                <a:ea typeface="+mn-ea"/>
              </a:rPr>
              <a:t>， </a:t>
            </a:r>
            <a:r>
              <a:rPr lang="en-US" altLang="zh-CN" sz="2600" b="1" dirty="0" smtClean="0">
                <a:ea typeface="+mn-ea"/>
              </a:rPr>
              <a:t>	</a:t>
            </a:r>
            <a:r>
              <a:rPr lang="en-US" sz="2600" b="1" dirty="0" smtClean="0">
                <a:ea typeface="+mn-ea"/>
              </a:rPr>
              <a:t>3F2H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；控制口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ea typeface="+mn-ea"/>
              </a:rPr>
              <a:t>       </a:t>
            </a:r>
            <a:r>
              <a:rPr lang="en-US" sz="2600" b="1" dirty="0" smtClean="0">
                <a:ea typeface="+mn-ea"/>
              </a:rPr>
              <a:t>MOV</a:t>
            </a:r>
            <a:r>
              <a:rPr lang="zh-CN" altLang="en-US" sz="2600" b="1" dirty="0" smtClean="0">
                <a:ea typeface="+mn-ea"/>
              </a:rPr>
              <a:t> </a:t>
            </a:r>
            <a:r>
              <a:rPr lang="en-US" altLang="zh-CN" sz="2600" b="1" dirty="0" smtClean="0">
                <a:ea typeface="+mn-ea"/>
              </a:rPr>
              <a:t>	</a:t>
            </a:r>
            <a:r>
              <a:rPr lang="en-US" sz="2600" b="1" dirty="0" smtClean="0">
                <a:ea typeface="+mn-ea"/>
              </a:rPr>
              <a:t>AL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00011000B</a:t>
            </a:r>
            <a:endParaRPr lang="en-US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；方式字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: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双同步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内同步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奇校验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7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个数据位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ea typeface="+mn-ea"/>
              </a:rPr>
              <a:t>  </a:t>
            </a:r>
            <a:r>
              <a:rPr lang="en-US" altLang="zh-CN" sz="2600" b="1" dirty="0" smtClean="0">
                <a:ea typeface="+mn-ea"/>
              </a:rPr>
              <a:t>	</a:t>
            </a:r>
            <a:r>
              <a:rPr lang="en-US" sz="2600" b="1" dirty="0" smtClean="0">
                <a:ea typeface="+mn-ea"/>
              </a:rPr>
              <a:t>OUT	DX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；送方式字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REVTIME	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MOV	AL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16H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16H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为同步字符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OUT	DX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；送入第一个同步字符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REVTIME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OUT	DX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		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；送入第二个同步字符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REVTIME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MOV	AL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10010101B</a:t>
            </a:r>
            <a:endParaRPr lang="en-US" sz="2600" b="1" dirty="0" smtClean="0"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；命令字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: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启动搜索同步字符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错误标志复位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允许收发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 smtClean="0">
                <a:ea typeface="+mn-ea"/>
              </a:rPr>
              <a:t>	OUT	DX</a:t>
            </a:r>
            <a:r>
              <a:rPr lang="zh-CN" altLang="en-US" sz="2600" b="1" dirty="0" smtClean="0">
                <a:ea typeface="+mn-ea"/>
              </a:rPr>
              <a:t>，</a:t>
            </a:r>
            <a:r>
              <a:rPr lang="en-US" sz="2600" b="1" dirty="0" smtClean="0">
                <a:ea typeface="+mn-ea"/>
              </a:rPr>
              <a:t>AL</a:t>
            </a:r>
            <a:endParaRPr lang="zh-CN" altLang="en-US" sz="2600" b="1" dirty="0" smtClean="0"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sz="2600" b="1" dirty="0">
              <a:ea typeface="+mn-ea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927100" y="2273300"/>
            <a:ext cx="722312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</a:t>
            </a:r>
            <a:r>
              <a:rPr lang="en-US" sz="3600" b="1" dirty="0" smtClean="0">
                <a:ea typeface="+mn-ea"/>
              </a:rPr>
              <a:t>.</a:t>
            </a:r>
            <a:r>
              <a:rPr lang="en-US" altLang="zh-CN" sz="3600" b="1" dirty="0" smtClean="0">
                <a:ea typeface="+mn-ea"/>
              </a:rPr>
              <a:t>2</a:t>
            </a:r>
            <a:r>
              <a:rPr lang="en-US" sz="3600" b="1" dirty="0" smtClean="0">
                <a:ea typeface="+mn-ea"/>
              </a:rPr>
              <a:t>.1  8251A</a:t>
            </a:r>
            <a:r>
              <a:rPr lang="zh-CN" altLang="en-US" sz="3600" b="1" dirty="0" smtClean="0">
                <a:ea typeface="+mn-ea"/>
              </a:rPr>
              <a:t>的内部结构和外部引脚</a:t>
            </a:r>
            <a:endParaRPr lang="en-US" altLang="zh-CN" sz="3600" b="1" dirty="0" smtClean="0"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</a:t>
            </a:r>
            <a:r>
              <a:rPr lang="en-US" sz="3600" b="1" dirty="0" smtClean="0">
                <a:ea typeface="+mn-ea"/>
              </a:rPr>
              <a:t>.</a:t>
            </a:r>
            <a:r>
              <a:rPr lang="en-US" altLang="zh-CN" sz="3600" b="1" dirty="0" smtClean="0">
                <a:ea typeface="+mn-ea"/>
              </a:rPr>
              <a:t>2</a:t>
            </a:r>
            <a:r>
              <a:rPr lang="en-US" sz="3600" b="1" dirty="0" smtClean="0">
                <a:ea typeface="+mn-ea"/>
              </a:rPr>
              <a:t>.2  8251A</a:t>
            </a:r>
            <a:r>
              <a:rPr lang="zh-CN" altLang="en-US" sz="3600" b="1" dirty="0" smtClean="0">
                <a:ea typeface="+mn-ea"/>
              </a:rPr>
              <a:t>的编程</a:t>
            </a:r>
            <a:endParaRPr lang="en-US" altLang="zh-CN" sz="3600" b="1" dirty="0" smtClean="0"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9.2.3  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8251A</a:t>
            </a:r>
            <a:r>
              <a:rPr lang="zh-CN" altLang="en-US" sz="3600" b="1" dirty="0" smtClean="0">
                <a:solidFill>
                  <a:srgbClr val="00FF00"/>
                </a:solidFill>
                <a:ea typeface="+mn-ea"/>
              </a:rPr>
              <a:t>应用举例</a:t>
            </a:r>
            <a:endParaRPr lang="en-US" altLang="zh-CN" sz="3600" b="1" dirty="0" smtClean="0">
              <a:solidFill>
                <a:srgbClr val="00FF00"/>
              </a:solidFill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0" y="228600"/>
            <a:ext cx="8229600" cy="6746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9.2.3  8251A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应用举例</a:t>
            </a:r>
            <a:endParaRPr lang="zh-CN" altLang="en-US" sz="36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850900"/>
            <a:ext cx="8445500" cy="182245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1. 8251A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与</a:t>
            </a:r>
            <a:r>
              <a:rPr lang="en-US" sz="3200" b="1" dirty="0" smtClean="0">
                <a:solidFill>
                  <a:schemeClr val="tx1"/>
                </a:solidFill>
              </a:rPr>
              <a:t>CPU</a:t>
            </a:r>
            <a:r>
              <a:rPr lang="zh-CN" altLang="en-US" sz="3200" b="1" dirty="0" smtClean="0">
                <a:solidFill>
                  <a:schemeClr val="tx1"/>
                </a:solidFill>
              </a:rPr>
              <a:t>及外设的连接</a:t>
            </a:r>
            <a:endParaRPr lang="en-US" altLang="zh-CN" sz="3200" b="1" dirty="0" smtClean="0">
              <a:solidFill>
                <a:schemeClr val="tx1"/>
              </a:solidFill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a typeface="+mn-ea"/>
              </a:rPr>
              <a:t>用</a:t>
            </a:r>
            <a:r>
              <a:rPr lang="en-US" altLang="zh-CN" b="1" dirty="0" smtClean="0">
                <a:ea typeface="+mn-ea"/>
              </a:rPr>
              <a:t>8251A</a:t>
            </a:r>
            <a:r>
              <a:rPr lang="zh-CN" altLang="en-US" b="1" dirty="0" smtClean="0">
                <a:ea typeface="+mn-ea"/>
              </a:rPr>
              <a:t>构成的串行口，可与</a:t>
            </a:r>
            <a:r>
              <a:rPr lang="en-US" altLang="zh-CN" b="1" dirty="0" smtClean="0">
                <a:ea typeface="+mn-ea"/>
              </a:rPr>
              <a:t>CRT</a:t>
            </a:r>
            <a:r>
              <a:rPr lang="zh-CN" altLang="en-US" b="1" dirty="0" smtClean="0">
                <a:ea typeface="+mn-ea"/>
              </a:rPr>
              <a:t>显示器、鼠标等串口外设相连，工作于异步方式，采用</a:t>
            </a:r>
            <a:r>
              <a:rPr lang="en-US" b="1" dirty="0" smtClean="0">
                <a:ea typeface="+mn-ea"/>
              </a:rPr>
              <a:t>RS-232C</a:t>
            </a:r>
            <a:r>
              <a:rPr lang="zh-CN" altLang="en-US" b="1" dirty="0" smtClean="0">
                <a:ea typeface="+mn-ea"/>
              </a:rPr>
              <a:t>串行接口标准通信，不用</a:t>
            </a:r>
            <a:r>
              <a:rPr lang="en-US" altLang="zh-CN" b="1" dirty="0" smtClean="0">
                <a:ea typeface="+mn-ea"/>
              </a:rPr>
              <a:t>MODEM</a:t>
            </a:r>
            <a:r>
              <a:rPr lang="zh-CN" altLang="en-US" b="1" dirty="0" smtClean="0">
                <a:ea typeface="+mn-ea"/>
              </a:rPr>
              <a:t>信号。连线示意如图</a:t>
            </a:r>
            <a:r>
              <a:rPr lang="en-US" altLang="zh-CN" b="1" dirty="0" smtClean="0">
                <a:ea typeface="+mn-ea"/>
              </a:rPr>
              <a:t>9.13</a:t>
            </a:r>
            <a:r>
              <a:rPr lang="zh-CN" altLang="en-US" b="1" dirty="0" smtClean="0">
                <a:ea typeface="+mn-ea"/>
              </a:rPr>
              <a:t>：</a:t>
            </a:r>
            <a:endParaRPr lang="zh-CN" altLang="en-US" b="1" dirty="0">
              <a:ea typeface="+mn-ea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2650" y="2540000"/>
            <a:ext cx="7867650" cy="4038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6972300" y="5740400"/>
            <a:ext cx="11822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图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9.13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1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）</a:t>
            </a: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8251A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与</a:t>
            </a: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CPU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之间的连线</a:t>
            </a:r>
            <a:endParaRPr lang="en-US" altLang="zh-CN" sz="3200" b="1" dirty="0" smtClean="0">
              <a:solidFill>
                <a:srgbClr val="00FF00"/>
              </a:solidFill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       、</a:t>
            </a:r>
            <a:r>
              <a:rPr lang="en-US" altLang="zh-CN" sz="2600" b="1" dirty="0" smtClean="0">
                <a:ea typeface="+mn-ea"/>
              </a:rPr>
              <a:t>    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CLK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RESET</a:t>
            </a:r>
            <a:r>
              <a:rPr lang="zh-CN" altLang="en-US" sz="2600" b="1" dirty="0" smtClean="0">
                <a:ea typeface="+mn-ea"/>
              </a:rPr>
              <a:t>信号</a:t>
            </a:r>
            <a:r>
              <a:rPr lang="en-US" altLang="zh-CN" sz="2600" b="1" dirty="0" smtClean="0">
                <a:ea typeface="+mn-ea"/>
              </a:rPr>
              <a:t>, </a:t>
            </a:r>
            <a:r>
              <a:rPr lang="zh-CN" altLang="en-US" sz="2600" b="1" dirty="0" smtClean="0">
                <a:ea typeface="+mn-ea"/>
              </a:rPr>
              <a:t>可直接与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的相应引脚相连。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数据线</a:t>
            </a:r>
            <a:r>
              <a:rPr lang="en-US" sz="2600" b="1" dirty="0" smtClean="0">
                <a:ea typeface="+mn-ea"/>
              </a:rPr>
              <a:t>D</a:t>
            </a:r>
            <a:r>
              <a:rPr lang="en-US" sz="2600" b="1" baseline="-25000" dirty="0" smtClean="0">
                <a:ea typeface="+mn-ea"/>
              </a:rPr>
              <a:t>7</a:t>
            </a:r>
            <a:r>
              <a:rPr lang="en-US" sz="2600" b="1" dirty="0" smtClean="0">
                <a:ea typeface="+mn-ea"/>
              </a:rPr>
              <a:t>~D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与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的低</a:t>
            </a:r>
            <a:r>
              <a:rPr lang="en-US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位数据总线</a:t>
            </a:r>
            <a:r>
              <a:rPr lang="en-US" sz="2600" b="1" dirty="0" smtClean="0">
                <a:ea typeface="+mn-ea"/>
              </a:rPr>
              <a:t>D</a:t>
            </a:r>
            <a:r>
              <a:rPr lang="en-US" sz="2600" b="1" baseline="-25000" dirty="0" smtClean="0">
                <a:ea typeface="+mn-ea"/>
              </a:rPr>
              <a:t>7</a:t>
            </a:r>
            <a:r>
              <a:rPr lang="en-US" sz="2600" b="1" dirty="0" smtClean="0">
                <a:ea typeface="+mn-ea"/>
              </a:rPr>
              <a:t>~D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相连。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        与系统地址总线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相连。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地址总线的</a:t>
            </a:r>
            <a:r>
              <a:rPr lang="zh-CN" altLang="en-US" sz="2600" b="1" smtClean="0">
                <a:ea typeface="+mn-ea"/>
              </a:rPr>
              <a:t>其余位参</a:t>
            </a:r>
            <a:r>
              <a:rPr lang="zh-CN" altLang="en-US" sz="2600" b="1" dirty="0" smtClean="0">
                <a:ea typeface="+mn-ea"/>
              </a:rPr>
              <a:t>与</a:t>
            </a:r>
            <a:r>
              <a:rPr lang="en-US" altLang="zh-CN" sz="2600" b="1" dirty="0" smtClean="0">
                <a:ea typeface="+mn-ea"/>
              </a:rPr>
              <a:t>I/O</a:t>
            </a:r>
            <a:r>
              <a:rPr lang="zh-CN" altLang="en-US" sz="2600" b="1" dirty="0" smtClean="0">
                <a:ea typeface="+mn-ea"/>
              </a:rPr>
              <a:t>译码，形成片选信号，与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的</a:t>
            </a:r>
            <a:r>
              <a:rPr lang="en-US" sz="2600" b="1" dirty="0" smtClean="0">
                <a:ea typeface="+mn-ea"/>
              </a:rPr>
              <a:t>      </a:t>
            </a:r>
            <a:r>
              <a:rPr lang="zh-CN" altLang="en-US" sz="2600" b="1" dirty="0" smtClean="0">
                <a:ea typeface="+mn-ea"/>
              </a:rPr>
              <a:t>相连。</a:t>
            </a:r>
            <a:endParaRPr lang="zh-CN" altLang="en-US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TxRDY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TxE</a:t>
            </a:r>
            <a:r>
              <a:rPr lang="zh-CN" altLang="en-US" sz="2600" b="1" dirty="0" smtClean="0">
                <a:ea typeface="+mn-ea"/>
              </a:rPr>
              <a:t>、</a:t>
            </a:r>
            <a:r>
              <a:rPr lang="en-US" sz="2600" b="1" dirty="0" smtClean="0">
                <a:ea typeface="+mn-ea"/>
              </a:rPr>
              <a:t>RxRDY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sz="2600" b="1" dirty="0" smtClean="0">
                <a:ea typeface="+mn-ea"/>
              </a:rPr>
              <a:t>BRKDET</a:t>
            </a:r>
            <a:r>
              <a:rPr lang="zh-CN" altLang="en-US" sz="2600" b="1" dirty="0" smtClean="0">
                <a:ea typeface="+mn-ea"/>
              </a:rPr>
              <a:t>都是输出信号，是</a:t>
            </a:r>
            <a:r>
              <a:rPr lang="en-US" sz="2600" b="1" dirty="0" smtClean="0">
                <a:ea typeface="+mn-ea"/>
              </a:rPr>
              <a:t>CPU</a:t>
            </a:r>
            <a:r>
              <a:rPr lang="zh-CN" altLang="en-US" sz="2600" b="1" dirty="0" smtClean="0">
                <a:ea typeface="+mn-ea"/>
              </a:rPr>
              <a:t>与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间的收发联络信号。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查询方式下，它们被用作状态信号；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 algn="just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中断方式下，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TxRDY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和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RxRDY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可作为向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CPU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请求发送或接收数据的中断请求信号。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endParaRPr lang="zh-CN" altLang="en-US" dirty="0" smtClean="0">
              <a:latin typeface="+mn-ea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38200" y="1117600"/>
          <a:ext cx="577851" cy="440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6400800" imgH="4876800" progId="">
                  <p:embed/>
                </p:oleObj>
              </mc:Choice>
              <mc:Fallback>
                <p:oleObj name="Equation" r:id="rId1" imgW="6400800" imgH="4876800" progId="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117600"/>
                        <a:ext cx="577851" cy="4402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1638300" y="1117600"/>
          <a:ext cx="687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7620000" imgH="5181600" progId="">
                  <p:embed/>
                </p:oleObj>
              </mc:Choice>
              <mc:Fallback>
                <p:oleObj name="Equation" r:id="rId3" imgW="7620000" imgH="5181600" progId="">
                  <p:embed/>
                  <p:pic>
                    <p:nvPicPr>
                      <p:cNvPr id="0" name="图片 512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8300" y="1117600"/>
                        <a:ext cx="687388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038350" y="3162300"/>
          <a:ext cx="522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5791200" imgH="5181600" progId="">
                  <p:embed/>
                </p:oleObj>
              </mc:Choice>
              <mc:Fallback>
                <p:oleObj name="Equation" r:id="rId5" imgW="5791200" imgH="5181600" progId="">
                  <p:embed/>
                  <p:pic>
                    <p:nvPicPr>
                      <p:cNvPr id="0" name="图片 5122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8350" y="3162300"/>
                        <a:ext cx="522287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793750" y="2362200"/>
          <a:ext cx="6873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7620000" imgH="5181600" progId="">
                  <p:embed/>
                </p:oleObj>
              </mc:Choice>
              <mc:Fallback>
                <p:oleObj name="Equation" r:id="rId7" imgW="7620000" imgH="5181600" progId="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3750" y="2362200"/>
                        <a:ext cx="687388" cy="466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073150"/>
            <a:ext cx="8356600" cy="5422900"/>
          </a:xfrm>
        </p:spPr>
        <p:txBody>
          <a:bodyPr/>
          <a:lstStyle/>
          <a:p>
            <a:pPr marL="358775" indent="-358775" algn="just">
              <a:spcBef>
                <a:spcPts val="600"/>
              </a:spcBef>
            </a:pPr>
            <a:r>
              <a:rPr lang="en-US" sz="2800" b="1" dirty="0" smtClean="0"/>
              <a:t>8251A</a:t>
            </a:r>
            <a:r>
              <a:rPr lang="zh-CN" altLang="en-US" sz="2800" b="1" dirty="0" smtClean="0"/>
              <a:t>是通用同步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异步数据收发器（</a:t>
            </a:r>
            <a:r>
              <a:rPr lang="en-US" sz="2800" b="1" dirty="0" smtClean="0"/>
              <a:t>USART</a:t>
            </a:r>
            <a:r>
              <a:rPr lang="zh-CN" altLang="en-US" sz="2800" b="1" dirty="0" smtClean="0"/>
              <a:t>），是常用的可编程通信接口器件，用于全双工通信并具有同步或异步工作方式。</a:t>
            </a:r>
            <a:endParaRPr lang="zh-CN" altLang="en-US" sz="2800" b="1" dirty="0" smtClean="0"/>
          </a:p>
          <a:p>
            <a:pPr marL="358775" indent="-358775" algn="just">
              <a:spcBef>
                <a:spcPts val="600"/>
              </a:spcBef>
            </a:pPr>
            <a:r>
              <a:rPr lang="zh-CN" altLang="en-US" sz="2800" b="1" dirty="0" smtClean="0"/>
              <a:t>同步方式：数据</a:t>
            </a:r>
            <a:r>
              <a:rPr lang="en-US" sz="2800" b="1" dirty="0" smtClean="0"/>
              <a:t>5</a:t>
            </a:r>
            <a:r>
              <a:rPr lang="zh-CN" altLang="en-US" sz="2800" b="1" dirty="0" smtClean="0"/>
              <a:t>～</a:t>
            </a:r>
            <a:r>
              <a:rPr lang="en-US" sz="2800" b="1" dirty="0" smtClean="0"/>
              <a:t>8</a:t>
            </a:r>
            <a:r>
              <a:rPr lang="zh-CN" altLang="en-US" sz="2800" b="1" dirty="0" smtClean="0"/>
              <a:t>位，波特率</a:t>
            </a:r>
            <a:r>
              <a:rPr lang="en-US" sz="2800" b="1" dirty="0" smtClean="0"/>
              <a:t>DC</a:t>
            </a:r>
            <a:r>
              <a:rPr lang="zh-CN" altLang="en-US" sz="2800" b="1" dirty="0" smtClean="0"/>
              <a:t>～</a:t>
            </a:r>
            <a:r>
              <a:rPr lang="en-US" sz="2800" b="1" dirty="0" smtClean="0"/>
              <a:t>64K</a:t>
            </a:r>
            <a:r>
              <a:rPr lang="zh-CN" altLang="en-US" sz="2800" b="1" dirty="0" smtClean="0"/>
              <a:t>位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秒，可选择内同步或外同步。</a:t>
            </a:r>
            <a:endParaRPr lang="zh-CN" altLang="en-US" sz="2800" b="1" dirty="0" smtClean="0"/>
          </a:p>
          <a:p>
            <a:pPr marL="358775" indent="-358775" algn="just">
              <a:spcBef>
                <a:spcPts val="600"/>
              </a:spcBef>
            </a:pPr>
            <a:r>
              <a:rPr lang="zh-CN" altLang="en-US" sz="2800" b="1" dirty="0" smtClean="0"/>
              <a:t>异步方式：数据</a:t>
            </a:r>
            <a:r>
              <a:rPr lang="en-US" sz="2800" b="1" dirty="0" smtClean="0"/>
              <a:t>5</a:t>
            </a:r>
            <a:r>
              <a:rPr lang="zh-CN" altLang="en-US" sz="2800" b="1" dirty="0" smtClean="0"/>
              <a:t>～</a:t>
            </a:r>
            <a:r>
              <a:rPr lang="en-US" sz="2800" b="1" dirty="0" smtClean="0"/>
              <a:t>8</a:t>
            </a:r>
            <a:r>
              <a:rPr lang="zh-CN" altLang="en-US" sz="2800" b="1" dirty="0" smtClean="0"/>
              <a:t>位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波特率</a:t>
            </a:r>
            <a:r>
              <a:rPr lang="en-US" sz="2800" b="1" dirty="0" smtClean="0"/>
              <a:t>DC</a:t>
            </a:r>
            <a:r>
              <a:rPr lang="zh-CN" altLang="en-US" sz="2800" b="1" dirty="0" smtClean="0"/>
              <a:t>～</a:t>
            </a:r>
            <a:r>
              <a:rPr lang="en-US" sz="2800" b="1" dirty="0" smtClean="0"/>
              <a:t>19.2K</a:t>
            </a:r>
            <a:r>
              <a:rPr lang="zh-CN" altLang="en-US" sz="2800" b="1" dirty="0" smtClean="0"/>
              <a:t>位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秒，波特率系数（时钟速率</a:t>
            </a:r>
            <a:r>
              <a:rPr lang="en-US" altLang="zh-CN" sz="2800" b="1" dirty="0" smtClean="0"/>
              <a:t>/</a:t>
            </a:r>
            <a:r>
              <a:rPr lang="zh-CN" altLang="en-US" sz="2800" b="1" dirty="0" smtClean="0"/>
              <a:t>传输速率）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sz="2800" b="1" dirty="0" smtClean="0"/>
              <a:t>16</a:t>
            </a:r>
            <a:r>
              <a:rPr lang="zh-CN" altLang="en-US" sz="2800" b="1" dirty="0" smtClean="0"/>
              <a:t>和</a:t>
            </a:r>
            <a:r>
              <a:rPr lang="en-US" sz="2800" b="1" dirty="0" smtClean="0"/>
              <a:t>64</a:t>
            </a:r>
            <a:r>
              <a:rPr lang="zh-CN" altLang="en-US" sz="2800" b="1" dirty="0" smtClean="0"/>
              <a:t>，</a:t>
            </a:r>
            <a:endParaRPr lang="en-US" altLang="zh-CN" sz="2800" b="1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sz="2800" b="1" dirty="0" smtClean="0"/>
              <a:t>    </a:t>
            </a:r>
            <a:r>
              <a:rPr lang="zh-CN" altLang="en-US" sz="2800" b="1" dirty="0" smtClean="0"/>
              <a:t>停止位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sz="2800" b="1" dirty="0" smtClean="0"/>
              <a:t>1.5</a:t>
            </a:r>
            <a:r>
              <a:rPr lang="zh-CN" altLang="en-US" sz="2800" b="1" dirty="0" smtClean="0"/>
              <a:t>或</a:t>
            </a:r>
            <a:r>
              <a:rPr lang="en-US" sz="2800" b="1" dirty="0" smtClean="0"/>
              <a:t>2</a:t>
            </a:r>
            <a:r>
              <a:rPr lang="zh-CN" altLang="en-US" sz="2800" b="1" dirty="0" smtClean="0"/>
              <a:t>位，能检查假启动位，可自动产生、检测和处理中止符等。</a:t>
            </a:r>
            <a:endParaRPr lang="zh-CN" altLang="en-US" sz="2800" b="1" dirty="0" smtClean="0"/>
          </a:p>
          <a:p>
            <a:pPr marL="358775" indent="-358775" algn="just">
              <a:spcBef>
                <a:spcPts val="600"/>
              </a:spcBef>
            </a:pPr>
            <a:r>
              <a:rPr lang="zh-CN" altLang="en-US" sz="2800" b="1" dirty="0" smtClean="0"/>
              <a:t>两种方式，均有检测奇偶校验错、溢出错和帧错误的功能。</a:t>
            </a:r>
            <a:endParaRPr lang="zh-CN" altLang="en-US" sz="2800" b="1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717550"/>
            <a:ext cx="7689850" cy="56896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）</a:t>
            </a: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 8251A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与外设之间的连线                           </a:t>
            </a:r>
            <a:endParaRPr lang="zh-CN" altLang="en-US" sz="3200" b="1" dirty="0" smtClean="0">
              <a:solidFill>
                <a:srgbClr val="00FF00"/>
              </a:solidFill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接收外设送来的串行数据，</a:t>
            </a:r>
            <a:r>
              <a:rPr lang="en-US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向外设发送串行数据，都是</a:t>
            </a:r>
            <a:r>
              <a:rPr lang="en-US" altLang="zh-CN" sz="2600" b="1" dirty="0" smtClean="0">
                <a:ea typeface="+mn-ea"/>
              </a:rPr>
              <a:t>TTL</a:t>
            </a:r>
            <a:r>
              <a:rPr lang="zh-CN" altLang="en-US" sz="2600" b="1" dirty="0" smtClean="0">
                <a:ea typeface="+mn-ea"/>
              </a:rPr>
              <a:t>电平。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采用</a:t>
            </a:r>
            <a:r>
              <a:rPr lang="en-US" sz="2600" b="1" dirty="0" smtClean="0">
                <a:ea typeface="+mn-ea"/>
              </a:rPr>
              <a:t>RS-232C</a:t>
            </a:r>
            <a:r>
              <a:rPr lang="zh-CN" altLang="en-US" sz="2600" b="1" dirty="0" smtClean="0">
                <a:ea typeface="+mn-ea"/>
              </a:rPr>
              <a:t>串行接口通信时，需用专门的电平变换电路如</a:t>
            </a:r>
            <a:r>
              <a:rPr lang="en-US" altLang="zh-CN" sz="2600" b="1" dirty="0" smtClean="0">
                <a:ea typeface="+mn-ea"/>
              </a:rPr>
              <a:t>MAX 233</a:t>
            </a:r>
            <a:r>
              <a:rPr lang="zh-CN" altLang="en-US" sz="2600" b="1" dirty="0" smtClean="0">
                <a:ea typeface="+mn-ea"/>
              </a:rPr>
              <a:t>实现电平转换</a:t>
            </a:r>
            <a:r>
              <a:rPr lang="en-US" altLang="zh-CN" sz="2600" b="1" dirty="0" smtClean="0">
                <a:ea typeface="+mn-ea"/>
              </a:rPr>
              <a:t>:  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发送数据时，将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TTL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电平的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TxD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信号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转换为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RS-232C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电平后发送出去；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 algn="just">
              <a:buFont typeface="Symbol" panose="05050102010706020507" pitchFamily="18" charset="2"/>
              <a:buChar char="-"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接收数据时，把接收来的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RS-232C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电平的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RxD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信号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转换为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8251A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能接受的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TTL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电平。</a:t>
            </a:r>
            <a:endParaRPr lang="zh-CN" altLang="en-US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发送时钟输入端   </a:t>
            </a:r>
            <a:r>
              <a:rPr lang="en-US" sz="2600" b="1" dirty="0" smtClean="0">
                <a:ea typeface="+mn-ea"/>
              </a:rPr>
              <a:t>       </a:t>
            </a:r>
            <a:r>
              <a:rPr lang="zh-CN" altLang="en-US" sz="2600" b="1" dirty="0" smtClean="0">
                <a:ea typeface="+mn-ea"/>
              </a:rPr>
              <a:t>和接收时钟输入端</a:t>
            </a:r>
            <a:r>
              <a:rPr lang="en-US" altLang="zh-CN" sz="2600" b="1" dirty="0" smtClean="0">
                <a:ea typeface="+mn-ea"/>
              </a:rPr>
              <a:t>          </a:t>
            </a:r>
            <a:r>
              <a:rPr lang="zh-CN" altLang="en-US" sz="2600" b="1" dirty="0" smtClean="0">
                <a:ea typeface="+mn-ea"/>
              </a:rPr>
              <a:t>可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sz="2600" b="1" dirty="0" smtClean="0">
                <a:ea typeface="+mn-ea"/>
              </a:rPr>
              <a:t>    以连在一起，由波特率产生器提供相同的时钟脉冲信号。</a:t>
            </a:r>
            <a:endParaRPr lang="zh-CN" altLang="en-US" sz="2600" b="1" dirty="0" smtClean="0">
              <a:ea typeface="+mn-ea"/>
            </a:endParaRPr>
          </a:p>
          <a:p>
            <a:endParaRPr lang="zh-CN" altLang="en-US" dirty="0"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549650" y="4940300"/>
          <a:ext cx="738094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7924800" imgH="5181600" progId="">
                  <p:embed/>
                </p:oleObj>
              </mc:Choice>
              <mc:Fallback>
                <p:oleObj name="Equation" r:id="rId1" imgW="7924800" imgH="5181600" progId="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49650" y="4940300"/>
                        <a:ext cx="738094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7016750" y="4940300"/>
          <a:ext cx="76676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8229600" imgH="5181600" progId="">
                  <p:embed/>
                </p:oleObj>
              </mc:Choice>
              <mc:Fallback>
                <p:oleObj name="Equation" r:id="rId3" imgW="8229600" imgH="5181600" progId="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6750" y="4940300"/>
                        <a:ext cx="766763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317500"/>
            <a:ext cx="8372475" cy="617855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ea typeface="+mn-ea"/>
              </a:rPr>
              <a:t>3</a:t>
            </a:r>
            <a:r>
              <a:rPr lang="zh-CN" altLang="en-US" sz="3200" b="1" dirty="0" smtClean="0">
                <a:solidFill>
                  <a:srgbClr val="00FF00"/>
                </a:solidFill>
                <a:ea typeface="+mn-ea"/>
              </a:rPr>
              <a:t>）端口地址译码电路</a:t>
            </a:r>
            <a:endParaRPr lang="zh-CN" altLang="en-US" sz="3200" b="1" dirty="0" smtClean="0">
              <a:solidFill>
                <a:srgbClr val="00FF00"/>
              </a:solidFill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与</a:t>
            </a:r>
            <a:r>
              <a:rPr lang="en-US" altLang="zh-CN" sz="2600" b="1" dirty="0" smtClean="0"/>
              <a:t>8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CPU</a:t>
            </a:r>
            <a:r>
              <a:rPr lang="zh-CN" altLang="en-US" sz="2600" b="1" dirty="0" smtClean="0"/>
              <a:t>连接，不用考虑奇偶地址问题</a:t>
            </a:r>
            <a:endParaRPr lang="en-US" altLang="zh-CN" sz="2600" b="1" dirty="0" smtClean="0"/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 smtClean="0">
                <a:ea typeface="+mn-ea"/>
              </a:rPr>
              <a:t>        </a:t>
            </a:r>
            <a:r>
              <a:rPr lang="zh-CN" altLang="en-US" sz="2600" b="1" dirty="0" smtClean="0">
                <a:ea typeface="+mn-ea"/>
              </a:rPr>
              <a:t>接地址线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：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en-US" sz="2600" b="1" dirty="0" smtClean="0">
                <a:ea typeface="+mn-ea"/>
              </a:rPr>
              <a:t>=0</a:t>
            </a:r>
            <a:r>
              <a:rPr lang="zh-CN" altLang="en-US" sz="2600" b="1" dirty="0" smtClean="0">
                <a:ea typeface="+mn-ea"/>
              </a:rPr>
              <a:t>选中数据口，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0</a:t>
            </a:r>
            <a:r>
              <a:rPr lang="en-US" sz="2600" b="1" dirty="0" smtClean="0">
                <a:ea typeface="+mn-ea"/>
              </a:rPr>
              <a:t>=1</a:t>
            </a:r>
            <a:r>
              <a:rPr lang="zh-CN" altLang="en-US" sz="2600" b="1" dirty="0" smtClean="0">
                <a:ea typeface="+mn-ea"/>
              </a:rPr>
              <a:t>选控制口。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比如：数据口为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F0H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，控制口为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F1H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。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与</a:t>
            </a:r>
            <a:r>
              <a:rPr lang="en-US" altLang="zh-CN" sz="2600" b="1" dirty="0" smtClean="0"/>
              <a:t>16</a:t>
            </a:r>
            <a:r>
              <a:rPr lang="zh-CN" altLang="en-US" sz="2600" b="1" dirty="0" smtClean="0"/>
              <a:t>位</a:t>
            </a:r>
            <a:r>
              <a:rPr lang="en-US" altLang="zh-CN" sz="2600" b="1" dirty="0" smtClean="0"/>
              <a:t>CPU</a:t>
            </a:r>
            <a:r>
              <a:rPr lang="zh-CN" altLang="en-US" sz="2600" b="1" dirty="0" smtClean="0"/>
              <a:t>连接，要考虑奇偶地址问题</a:t>
            </a:r>
            <a:endParaRPr lang="en-US" altLang="zh-CN" sz="2600" b="1" dirty="0" smtClean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若使用低</a:t>
            </a:r>
            <a:r>
              <a:rPr lang="en-US" altLang="zh-CN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位数据总线，端口地址总是偶地址，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en-US" altLang="zh-CN" sz="2600" b="1" baseline="-25000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参与</a:t>
            </a:r>
            <a:r>
              <a:rPr lang="en-US" altLang="zh-CN" sz="2600" b="1" dirty="0" smtClean="0">
                <a:ea typeface="+mn-ea"/>
              </a:rPr>
              <a:t>I/O</a:t>
            </a:r>
            <a:r>
              <a:rPr lang="zh-CN" altLang="en-US" sz="2600" b="1" dirty="0" smtClean="0">
                <a:ea typeface="+mn-ea"/>
              </a:rPr>
              <a:t>地址译码，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en-US" altLang="zh-CN" sz="2600" b="1" baseline="-25000" dirty="0" smtClean="0">
                <a:ea typeface="+mn-ea"/>
              </a:rPr>
              <a:t>0</a:t>
            </a:r>
            <a:r>
              <a:rPr lang="en-US" altLang="zh-CN" sz="2600" b="1" dirty="0" smtClean="0">
                <a:ea typeface="+mn-ea"/>
              </a:rPr>
              <a:t>=0</a:t>
            </a:r>
            <a:r>
              <a:rPr lang="zh-CN" altLang="en-US" sz="2600" b="1" dirty="0" smtClean="0">
                <a:ea typeface="+mn-ea"/>
              </a:rPr>
              <a:t>才选中</a:t>
            </a:r>
            <a:r>
              <a:rPr lang="en-US" altLang="zh-CN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。应将</a:t>
            </a:r>
            <a:r>
              <a:rPr lang="en-US" sz="2600" b="1" dirty="0" smtClean="0">
                <a:ea typeface="+mn-ea"/>
              </a:rPr>
              <a:t>A</a:t>
            </a:r>
            <a:r>
              <a:rPr lang="en-US" sz="2600" b="1" baseline="-25000" dirty="0" smtClean="0">
                <a:ea typeface="+mn-ea"/>
              </a:rPr>
              <a:t>1</a:t>
            </a:r>
            <a:r>
              <a:rPr lang="zh-CN" altLang="en-US" sz="2600" b="1" dirty="0" smtClean="0">
                <a:ea typeface="+mn-ea"/>
              </a:rPr>
              <a:t>与      端相连，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en-US" altLang="zh-CN" sz="2600" b="1" baseline="-25000" dirty="0" smtClean="0">
                <a:ea typeface="+mn-ea"/>
              </a:rPr>
              <a:t>1</a:t>
            </a:r>
            <a:r>
              <a:rPr lang="en-US" altLang="zh-CN" sz="2600" b="1" dirty="0" smtClean="0">
                <a:ea typeface="+mn-ea"/>
              </a:rPr>
              <a:t>=1</a:t>
            </a:r>
            <a:r>
              <a:rPr lang="zh-CN" altLang="en-US" sz="2600" b="1" dirty="0" smtClean="0">
                <a:ea typeface="+mn-ea"/>
              </a:rPr>
              <a:t>选中控制口，</a:t>
            </a:r>
            <a:r>
              <a:rPr lang="en-US" altLang="zh-CN" sz="2600" b="1" dirty="0" smtClean="0"/>
              <a:t>A</a:t>
            </a:r>
            <a:r>
              <a:rPr lang="en-US" altLang="zh-CN" sz="2600" b="1" baseline="-25000" dirty="0" smtClean="0"/>
              <a:t>1</a:t>
            </a:r>
            <a:r>
              <a:rPr lang="en-US" altLang="zh-CN" sz="2600" b="1" dirty="0" smtClean="0"/>
              <a:t>=</a:t>
            </a:r>
            <a:r>
              <a:rPr lang="en-US" altLang="zh-CN" sz="2600" b="1" dirty="0" smtClean="0">
                <a:ea typeface="+mn-ea"/>
              </a:rPr>
              <a:t>0</a:t>
            </a:r>
            <a:r>
              <a:rPr lang="zh-CN" altLang="en-US" sz="2600" b="1" dirty="0" smtClean="0">
                <a:ea typeface="+mn-ea"/>
              </a:rPr>
              <a:t>选中数据口。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ea typeface="+mn-ea"/>
              </a:rPr>
              <a:t>若使用高</a:t>
            </a:r>
            <a:r>
              <a:rPr lang="en-US" altLang="zh-CN" sz="2600" b="1" dirty="0" smtClean="0">
                <a:ea typeface="+mn-ea"/>
              </a:rPr>
              <a:t>8</a:t>
            </a:r>
            <a:r>
              <a:rPr lang="zh-CN" altLang="en-US" sz="2600" b="1" dirty="0" smtClean="0">
                <a:ea typeface="+mn-ea"/>
              </a:rPr>
              <a:t>位数据总线，则端口地址要求总是奇地址。</a:t>
            </a:r>
            <a:endParaRPr lang="en-US" altLang="zh-CN" sz="2600" b="1" dirty="0" smtClean="0"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对于图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9.13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电路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，使用的是低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8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位数据总线：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7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6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5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4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=1111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，即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G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=1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      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I/O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操作时           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     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，即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  <a:sym typeface="Wingdings 3" panose="05040102010807070707"/>
            </a:endParaRPr>
          </a:p>
          <a:p>
            <a:pPr marL="358775" indent="-358775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1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=1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选控制口，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1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=0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  <a:sym typeface="Wingdings 3" panose="05040102010807070707"/>
              </a:rPr>
              <a:t>选数据口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  <a:sym typeface="Wingdings 3" panose="05040102010807070707"/>
            </a:endParaRPr>
          </a:p>
          <a:p>
            <a:pPr marL="358775" indent="-358775">
              <a:spcBef>
                <a:spcPts val="300"/>
              </a:spcBef>
              <a:buFont typeface="Symbol" panose="05050102010706020507" pitchFamily="18" charset="2"/>
              <a:buChar char="-"/>
            </a:pP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3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2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en-US" altLang="zh-CN" sz="2600" b="1" baseline="-25000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0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译码形成端口地址：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F0H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数据口，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F2H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控制口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</a:pPr>
            <a:endParaRPr lang="zh-CN" alt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327900" y="2984500"/>
          <a:ext cx="70970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7620000" imgH="5181600" progId="">
                  <p:embed/>
                </p:oleObj>
              </mc:Choice>
              <mc:Fallback>
                <p:oleObj name="Equation" r:id="rId1" imgW="7620000" imgH="5181600" progId="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27900" y="2984500"/>
                        <a:ext cx="709705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49500" y="5118100"/>
          <a:ext cx="1333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5544800" imgH="5181600" progId="">
                  <p:embed/>
                </p:oleObj>
              </mc:Choice>
              <mc:Fallback>
                <p:oleObj name="Equation" r:id="rId3" imgW="15544800" imgH="5181600" progId="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49500" y="5118100"/>
                        <a:ext cx="1333500" cy="4445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705350" y="4629150"/>
          <a:ext cx="118223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12496800" imgH="6096000" progId="">
                  <p:embed/>
                </p:oleObj>
              </mc:Choice>
              <mc:Fallback>
                <p:oleObj name="Equation" r:id="rId5" imgW="12496800" imgH="6096000" progId="">
                  <p:embed/>
                  <p:pic>
                    <p:nvPicPr>
                      <p:cNvPr id="0" name="图片 7170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05350" y="4629150"/>
                        <a:ext cx="1182235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394200" y="5073650"/>
          <a:ext cx="118268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12496800" imgH="6096000" progId="">
                  <p:embed/>
                </p:oleObj>
              </mc:Choice>
              <mc:Fallback>
                <p:oleObj name="Equation" r:id="rId7" imgW="12496800" imgH="6096000" progId="">
                  <p:embed/>
                  <p:pic>
                    <p:nvPicPr>
                      <p:cNvPr id="0" name="图片 7171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4200" y="5073650"/>
                        <a:ext cx="1182687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793750" y="1250950"/>
          <a:ext cx="7096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7620000" imgH="5181600" progId="">
                  <p:embed/>
                </p:oleObj>
              </mc:Choice>
              <mc:Fallback>
                <p:oleObj name="Equation" r:id="rId9" imgW="7620000" imgH="5181600" progId="">
                  <p:embed/>
                  <p:pic>
                    <p:nvPicPr>
                      <p:cNvPr id="0" name="图片 71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750" y="1250950"/>
                        <a:ext cx="709612" cy="482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2. </a:t>
            </a:r>
            <a:r>
              <a:rPr lang="zh-CN" altLang="en-US" dirty="0" smtClean="0">
                <a:latin typeface="+mn-lt"/>
              </a:rPr>
              <a:t>双机通信接口电路设计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</a:rPr>
              <a:t>*</a:t>
            </a:r>
            <a:endParaRPr lang="zh-CN" altLang="en-US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1" y="939800"/>
            <a:ext cx="8356599" cy="128905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b="1" dirty="0" smtClean="0"/>
              <a:t>用</a:t>
            </a:r>
            <a:r>
              <a:rPr lang="en-US" sz="2600" b="1" dirty="0" smtClean="0"/>
              <a:t>RS-232C</a:t>
            </a:r>
            <a:r>
              <a:rPr lang="zh-CN" altLang="en-US" sz="2600" b="1" dirty="0" smtClean="0"/>
              <a:t>串口进行较近距离通信时，只用</a:t>
            </a:r>
            <a:r>
              <a:rPr lang="en-US" altLang="zh-CN" sz="2600" b="1" dirty="0" smtClean="0"/>
              <a:t>3</a:t>
            </a:r>
            <a:r>
              <a:rPr lang="zh-CN" altLang="en-US" sz="2600" b="1" dirty="0" smtClean="0"/>
              <a:t>根连线。</a:t>
            </a:r>
            <a:endParaRPr lang="en-US" altLang="zh-CN" sz="2600" b="1" dirty="0" smtClean="0"/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ea typeface="+mn-ea"/>
              </a:rPr>
              <a:t>例如，</a:t>
            </a:r>
            <a:r>
              <a:rPr lang="zh-CN" altLang="en-US" b="1" dirty="0" smtClean="0">
                <a:ea typeface="+mn-ea"/>
              </a:rPr>
              <a:t>两台</a:t>
            </a:r>
            <a:r>
              <a:rPr lang="en-US" b="1" dirty="0" smtClean="0">
                <a:ea typeface="+mn-ea"/>
              </a:rPr>
              <a:t>8086</a:t>
            </a:r>
            <a:r>
              <a:rPr lang="zh-CN" altLang="en-US" b="1" dirty="0" smtClean="0">
                <a:ea typeface="+mn-ea"/>
              </a:rPr>
              <a:t>微机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和</a:t>
            </a:r>
            <a:r>
              <a:rPr lang="en-US" altLang="zh-CN" b="1" dirty="0" smtClean="0">
                <a:ea typeface="+mn-ea"/>
              </a:rPr>
              <a:t>B</a:t>
            </a:r>
            <a:r>
              <a:rPr lang="zh-CN" altLang="en-US" b="1" dirty="0" smtClean="0">
                <a:ea typeface="+mn-ea"/>
              </a:rPr>
              <a:t>，采用</a:t>
            </a:r>
            <a:r>
              <a:rPr lang="en-US" b="1" dirty="0" smtClean="0">
                <a:ea typeface="+mn-ea"/>
              </a:rPr>
              <a:t>8251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等构成</a:t>
            </a:r>
            <a:r>
              <a:rPr lang="en-US" b="1" dirty="0" smtClean="0">
                <a:ea typeface="+mn-ea"/>
              </a:rPr>
              <a:t>RS-232C</a:t>
            </a:r>
            <a:r>
              <a:rPr lang="zh-CN" altLang="en-US" b="1" dirty="0" smtClean="0">
                <a:ea typeface="+mn-ea"/>
              </a:rPr>
              <a:t>串行接口实现通信，硬件电路如图</a:t>
            </a:r>
            <a:r>
              <a:rPr lang="en-US" altLang="zh-CN" b="1" dirty="0" smtClean="0">
                <a:ea typeface="+mn-ea"/>
              </a:rPr>
              <a:t>9.14(</a:t>
            </a:r>
            <a:r>
              <a:rPr lang="zh-CN" altLang="en-US" b="1" dirty="0" smtClean="0">
                <a:ea typeface="+mn-ea"/>
              </a:rPr>
              <a:t>图中仅画出</a:t>
            </a:r>
            <a:r>
              <a:rPr lang="en-US" altLang="zh-CN" b="1" dirty="0" smtClean="0">
                <a:ea typeface="+mn-ea"/>
              </a:rPr>
              <a:t>A</a:t>
            </a:r>
            <a:r>
              <a:rPr lang="zh-CN" altLang="en-US" b="1" dirty="0" smtClean="0">
                <a:ea typeface="+mn-ea"/>
              </a:rPr>
              <a:t>机</a:t>
            </a:r>
            <a:r>
              <a:rPr lang="en-US" altLang="zh-CN" b="1" dirty="0" smtClean="0">
                <a:ea typeface="+mn-ea"/>
              </a:rPr>
              <a:t>)</a:t>
            </a:r>
            <a:r>
              <a:rPr lang="zh-CN" altLang="en-US" b="1" dirty="0" smtClean="0">
                <a:ea typeface="+mn-ea"/>
              </a:rPr>
              <a:t>：</a:t>
            </a:r>
            <a:endParaRPr lang="zh-CN" altLang="en-US" b="1" dirty="0"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2600" y="2139950"/>
            <a:ext cx="8445500" cy="423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772150" y="5518150"/>
            <a:ext cx="1032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图</a:t>
            </a:r>
            <a:r>
              <a:rPr lang="en-US" altLang="zh-CN" b="1" dirty="0" smtClean="0">
                <a:solidFill>
                  <a:schemeClr val="tx2">
                    <a:lumMod val="50000"/>
                  </a:schemeClr>
                </a:solidFill>
                <a:effectLst/>
              </a:rPr>
              <a:t>9.14</a:t>
            </a:r>
            <a:endParaRPr lang="zh-CN" altLang="en-US" dirty="0">
              <a:solidFill>
                <a:schemeClr val="tx2">
                  <a:lumMod val="50000"/>
                </a:schemeClr>
              </a:solidFill>
              <a:effectLst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1950" y="6365557"/>
            <a:ext cx="135165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 smtClean="0">
                <a:solidFill>
                  <a:srgbClr val="FFFF00"/>
                </a:solidFill>
                <a:latin typeface="+mn-ea"/>
                <a:ea typeface="+mn-ea"/>
              </a:rPr>
              <a:t>*</a:t>
            </a:r>
            <a:r>
              <a:rPr lang="zh-CN" altLang="en-US" sz="2600" b="1" dirty="0" smtClean="0">
                <a:solidFill>
                  <a:srgbClr val="FFFF00"/>
                </a:solidFill>
                <a:latin typeface="+mn-ea"/>
                <a:ea typeface="+mn-ea"/>
              </a:rPr>
              <a:t>供选用</a:t>
            </a:r>
            <a:endParaRPr lang="zh-CN" altLang="en-US" sz="2600" b="1" dirty="0"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901" y="495300"/>
            <a:ext cx="8667750" cy="59944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1)</a:t>
            </a:r>
            <a:r>
              <a:rPr lang="zh-CN" altLang="en-US" sz="3200" b="1" dirty="0" smtClean="0">
                <a:solidFill>
                  <a:srgbClr val="00FF00"/>
                </a:solidFill>
                <a:latin typeface="+mn-ea"/>
                <a:ea typeface="+mn-ea"/>
              </a:rPr>
              <a:t>硬件电路设计分析</a:t>
            </a:r>
            <a:endParaRPr lang="en-US" sz="3200" b="1" dirty="0" smtClean="0">
              <a:solidFill>
                <a:srgbClr val="00FF00"/>
              </a:solidFill>
              <a:latin typeface="+mn-ea"/>
              <a:ea typeface="+mn-ea"/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的信号均为</a:t>
            </a:r>
            <a:r>
              <a:rPr lang="en-US" sz="2600" b="1" dirty="0" smtClean="0">
                <a:ea typeface="+mn-ea"/>
              </a:rPr>
              <a:t>TTL</a:t>
            </a:r>
            <a:r>
              <a:rPr lang="zh-CN" altLang="en-US" sz="2600" b="1" dirty="0" smtClean="0">
                <a:ea typeface="+mn-ea"/>
              </a:rPr>
              <a:t>电平，</a:t>
            </a:r>
            <a:r>
              <a:rPr lang="en-US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上的数据要用</a:t>
            </a:r>
            <a:r>
              <a:rPr lang="en-US" sz="2600" b="1" dirty="0" smtClean="0">
                <a:ea typeface="+mn-ea"/>
              </a:rPr>
              <a:t>MAX233</a:t>
            </a:r>
            <a:r>
              <a:rPr lang="zh-CN" altLang="en-US" sz="2600" b="1" dirty="0" smtClean="0">
                <a:ea typeface="+mn-ea"/>
              </a:rPr>
              <a:t>转换成</a:t>
            </a:r>
            <a:r>
              <a:rPr lang="en-US" sz="2600" b="1" dirty="0" smtClean="0">
                <a:ea typeface="+mn-ea"/>
              </a:rPr>
              <a:t>RS-232C</a:t>
            </a:r>
            <a:r>
              <a:rPr lang="zh-CN" altLang="en-US" sz="2600" b="1" dirty="0" smtClean="0">
                <a:ea typeface="+mn-ea"/>
              </a:rPr>
              <a:t>电平后，才能发送。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收到的信号是</a:t>
            </a:r>
            <a:r>
              <a:rPr lang="en-US" sz="2600" b="1" dirty="0" smtClean="0">
                <a:ea typeface="+mn-ea"/>
              </a:rPr>
              <a:t>RS-232C</a:t>
            </a:r>
            <a:r>
              <a:rPr lang="zh-CN" altLang="en-US" sz="2600" b="1" dirty="0" smtClean="0">
                <a:ea typeface="+mn-ea"/>
              </a:rPr>
              <a:t>电平，要经</a:t>
            </a:r>
            <a:r>
              <a:rPr lang="en-US" sz="2600" b="1" dirty="0" smtClean="0">
                <a:ea typeface="+mn-ea"/>
              </a:rPr>
              <a:t>MAX233</a:t>
            </a:r>
            <a:r>
              <a:rPr lang="zh-CN" altLang="en-US" sz="2600" b="1" dirty="0" smtClean="0">
                <a:ea typeface="+mn-ea"/>
              </a:rPr>
              <a:t>转换成</a:t>
            </a:r>
            <a:r>
              <a:rPr lang="en-US" sz="2600" b="1" dirty="0" smtClean="0">
                <a:ea typeface="+mn-ea"/>
              </a:rPr>
              <a:t>TTL</a:t>
            </a:r>
            <a:r>
              <a:rPr lang="zh-CN" altLang="en-US" sz="2600" b="1" dirty="0" smtClean="0">
                <a:ea typeface="+mn-ea"/>
              </a:rPr>
              <a:t>电平后，才能输入</a:t>
            </a:r>
            <a:r>
              <a:rPr lang="en-US" sz="2600" b="1" dirty="0" smtClean="0">
                <a:ea typeface="+mn-ea"/>
              </a:rPr>
              <a:t>8251A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sz="2600" b="1" dirty="0" smtClean="0">
                <a:ea typeface="+mn-ea"/>
              </a:rPr>
              <a:t>25</a:t>
            </a:r>
            <a:r>
              <a:rPr lang="zh-CN" altLang="en-US" sz="2600" b="1" dirty="0" smtClean="0">
                <a:ea typeface="+mn-ea"/>
              </a:rPr>
              <a:t>芯接插件的</a:t>
            </a:r>
            <a:r>
              <a:rPr lang="en-US" altLang="zh-CN" sz="2600" b="1" dirty="0" smtClean="0">
                <a:ea typeface="+mn-ea"/>
              </a:rPr>
              <a:t>2-3</a:t>
            </a:r>
            <a:r>
              <a:rPr lang="zh-CN" altLang="en-US" sz="2600" b="1" dirty="0" smtClean="0">
                <a:ea typeface="+mn-ea"/>
              </a:rPr>
              <a:t>脚</a:t>
            </a:r>
            <a:r>
              <a:rPr lang="en-US" altLang="zh-CN" sz="2600" b="1" dirty="0" smtClean="0">
                <a:ea typeface="+mn-ea"/>
              </a:rPr>
              <a:t>TxD</a:t>
            </a:r>
            <a:r>
              <a:rPr lang="zh-CN" altLang="en-US" sz="2600" b="1" dirty="0" smtClean="0">
                <a:ea typeface="+mn-ea"/>
              </a:rPr>
              <a:t>和</a:t>
            </a:r>
            <a:r>
              <a:rPr lang="en-US" altLang="zh-CN" sz="2600" b="1" dirty="0" smtClean="0">
                <a:ea typeface="+mn-ea"/>
              </a:rPr>
              <a:t>RxD</a:t>
            </a:r>
            <a:r>
              <a:rPr lang="zh-CN" altLang="en-US" sz="2600" b="1" dirty="0" smtClean="0">
                <a:ea typeface="+mn-ea"/>
              </a:rPr>
              <a:t>要交叉相连。计算机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的发送端（</a:t>
            </a:r>
            <a:r>
              <a:rPr lang="en-US" altLang="zh-CN" sz="2600" b="1" dirty="0" smtClean="0">
                <a:ea typeface="+mn-ea"/>
              </a:rPr>
              <a:t>2</a:t>
            </a:r>
            <a:r>
              <a:rPr lang="zh-CN" altLang="en-US" sz="2600" b="1" dirty="0" smtClean="0">
                <a:ea typeface="+mn-ea"/>
              </a:rPr>
              <a:t>脚）要与计算机 </a:t>
            </a:r>
            <a:r>
              <a:rPr lang="en-US" altLang="zh-CN" sz="2600" b="1" dirty="0" smtClean="0">
                <a:ea typeface="+mn-ea"/>
              </a:rPr>
              <a:t>B</a:t>
            </a:r>
            <a:r>
              <a:rPr lang="zh-CN" altLang="en-US" sz="2600" b="1" dirty="0" smtClean="0">
                <a:ea typeface="+mn-ea"/>
              </a:rPr>
              <a:t>的接收端（</a:t>
            </a:r>
            <a:r>
              <a:rPr lang="en-US" altLang="zh-CN" sz="2600" b="1" dirty="0" smtClean="0">
                <a:ea typeface="+mn-ea"/>
              </a:rPr>
              <a:t>3</a:t>
            </a:r>
            <a:r>
              <a:rPr lang="zh-CN" altLang="en-US" sz="2600" b="1" dirty="0" smtClean="0">
                <a:ea typeface="+mn-ea"/>
              </a:rPr>
              <a:t>脚）相连。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设两台机器间采用查询方法、异步传送、半双工通信，在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机上编写通信程序，</a:t>
            </a:r>
            <a:r>
              <a:rPr lang="en-US" altLang="zh-CN" sz="2600" b="1" dirty="0" smtClean="0">
                <a:ea typeface="+mn-ea"/>
              </a:rPr>
              <a:t>A</a:t>
            </a:r>
            <a:r>
              <a:rPr lang="zh-CN" altLang="en-US" sz="2600" b="1" dirty="0" smtClean="0">
                <a:ea typeface="+mn-ea"/>
              </a:rPr>
              <a:t>机数据</a:t>
            </a:r>
            <a:r>
              <a:rPr lang="en-US" altLang="zh-CN" sz="2600" b="1" dirty="0" smtClean="0">
                <a:ea typeface="+mn-ea"/>
              </a:rPr>
              <a:t>/</a:t>
            </a:r>
            <a:r>
              <a:rPr lang="zh-CN" altLang="en-US" sz="2600" b="1" dirty="0" smtClean="0">
                <a:ea typeface="+mn-ea"/>
              </a:rPr>
              <a:t>控制口地址</a:t>
            </a:r>
            <a:r>
              <a:rPr lang="en-US" altLang="zh-CN" sz="2600" b="1" dirty="0" smtClean="0">
                <a:ea typeface="+mn-ea"/>
              </a:rPr>
              <a:t>=1F0H/ 1F2H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/>
              <a:t>发送数据：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计算机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查询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TxRDY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=1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？是，发送缓冲器已空，可送出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个字节。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marL="358775" indent="-358775" algn="just">
              <a:spcBef>
                <a:spcPts val="0"/>
              </a:spcBef>
              <a:buFont typeface="Symbol" panose="05050102010706020507" pitchFamily="18" charset="2"/>
              <a:buChar char="-"/>
            </a:pPr>
            <a:r>
              <a:rPr lang="zh-CN" altLang="en-US" sz="2600" b="1" dirty="0" smtClean="0"/>
              <a:t>接收数据：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计算机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A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查看</a:t>
            </a:r>
            <a:r>
              <a:rPr 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RxRDY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=1? 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是，接收数据准备好，可输入</a:t>
            </a:r>
            <a:r>
              <a:rPr lang="en-US" altLang="zh-CN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sz="2600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个字节。</a:t>
            </a:r>
            <a:endParaRPr lang="en-US" altLang="zh-CN" sz="2600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17500"/>
            <a:ext cx="8229600" cy="674688"/>
          </a:xfrm>
        </p:spPr>
        <p:txBody>
          <a:bodyPr/>
          <a:lstStyle/>
          <a:p>
            <a:pPr algn="l"/>
            <a:r>
              <a:rPr lang="en-US" altLang="zh-CN" dirty="0" smtClean="0">
                <a:solidFill>
                  <a:srgbClr val="00FF00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）通信程序</a:t>
            </a:r>
            <a:endParaRPr lang="zh-CN" altLang="en-US" dirty="0">
              <a:solidFill>
                <a:srgbClr val="00FF00"/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984250"/>
            <a:ext cx="8534400" cy="56451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600" b="1" dirty="0" smtClean="0">
                <a:ea typeface="+mn-ea"/>
              </a:rPr>
              <a:t>设： 发送数据缓冲区始址 </a:t>
            </a:r>
            <a:r>
              <a:rPr lang="en-US" sz="2600" b="1" dirty="0" smtClean="0">
                <a:ea typeface="+mn-ea"/>
              </a:rPr>
              <a:t>BUFF_T</a:t>
            </a:r>
            <a:r>
              <a:rPr lang="zh-CN" altLang="en-US" sz="2600" b="1" dirty="0" smtClean="0">
                <a:ea typeface="+mn-ea"/>
              </a:rPr>
              <a:t>，个数 </a:t>
            </a:r>
            <a:r>
              <a:rPr lang="en-US" sz="2600" b="1" dirty="0" smtClean="0">
                <a:ea typeface="+mn-ea"/>
              </a:rPr>
              <a:t>COUNT_T</a:t>
            </a:r>
            <a:r>
              <a:rPr lang="zh-CN" altLang="en-US" sz="2600" b="1" dirty="0" smtClean="0">
                <a:ea typeface="+mn-ea"/>
              </a:rPr>
              <a:t>；</a:t>
            </a:r>
            <a:endParaRPr lang="en-US" altLang="zh-CN" sz="2600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b="1" dirty="0" smtClean="0">
                <a:ea typeface="+mn-ea"/>
              </a:rPr>
              <a:t>         接收数据缓冲区始址 </a:t>
            </a:r>
            <a:r>
              <a:rPr lang="en-US" sz="2600" b="1" dirty="0" smtClean="0">
                <a:ea typeface="+mn-ea"/>
              </a:rPr>
              <a:t>BUFF_R</a:t>
            </a:r>
            <a:r>
              <a:rPr lang="zh-CN" altLang="en-US" sz="2600" b="1" dirty="0" smtClean="0">
                <a:ea typeface="+mn-ea"/>
              </a:rPr>
              <a:t>，个数 </a:t>
            </a:r>
            <a:r>
              <a:rPr lang="en-US" sz="2600" b="1" dirty="0" smtClean="0">
                <a:ea typeface="+mn-ea"/>
              </a:rPr>
              <a:t>COUNT_R</a:t>
            </a:r>
            <a:r>
              <a:rPr lang="zh-CN" altLang="en-US" sz="2600" b="1" dirty="0" smtClean="0">
                <a:ea typeface="+mn-ea"/>
              </a:rPr>
              <a:t>。</a:t>
            </a:r>
            <a:endParaRPr lang="en-US" altLang="zh-CN" sz="2600" b="1" dirty="0" smtClean="0">
              <a:ea typeface="+mn-ea"/>
            </a:endParaRPr>
          </a:p>
          <a:p>
            <a:pPr marL="358775" indent="-358775"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黑体" panose="02010609060101010101" pitchFamily="2" charset="-122"/>
              </a:rPr>
              <a:t>发送一批数据的初始化和控制数据传送程序</a:t>
            </a:r>
            <a:endParaRPr lang="en-US" altLang="zh-CN" sz="2600" b="1" dirty="0" smtClean="0">
              <a:latin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 </a:t>
            </a:r>
            <a:r>
              <a:rPr lang="en-US" b="1" dirty="0" smtClean="0">
                <a:ea typeface="+mn-ea"/>
              </a:rPr>
              <a:t>…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；向控制口先写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3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0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，再写入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40H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使系统复位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BEG_T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1F2H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；控制口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7AH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；方式字：异步方式，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7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个数据位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 lvl="2">
              <a:spcBef>
                <a:spcPts val="0"/>
              </a:spcBef>
            </a:pPr>
            <a:r>
              <a:rPr lang="en-US" altLang="zh-CN" dirty="0" smtClean="0">
                <a:latin typeface="+mn-lt"/>
                <a:ea typeface="+mn-ea"/>
              </a:rPr>
              <a:t>	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个停止位，偶校验、波特率系数为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16</a:t>
            </a:r>
            <a:endParaRPr 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532765" lvl="2" indent="-532765">
              <a:spcBef>
                <a:spcPts val="0"/>
              </a:spcBef>
            </a:pPr>
            <a:r>
              <a:rPr lang="en-US" dirty="0" smtClean="0">
                <a:latin typeface="+mn-lt"/>
                <a:ea typeface="+mn-ea"/>
              </a:rPr>
              <a:t>	OUT	DX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AL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；写入方式字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532765" lvl="1">
              <a:spcBef>
                <a:spcPts val="0"/>
              </a:spcBef>
              <a:buNone/>
            </a:pPr>
            <a:r>
              <a:rPr lang="en-US" dirty="0" smtClean="0">
                <a:latin typeface="+mn-lt"/>
              </a:rPr>
              <a:t>	MOV	CX</a:t>
            </a:r>
            <a:r>
              <a:rPr lang="zh-CN" altLang="en-US" dirty="0" smtClean="0">
                <a:latin typeface="+mn-lt"/>
              </a:rPr>
              <a:t>，</a:t>
            </a:r>
            <a:r>
              <a:rPr lang="en-US" dirty="0" smtClean="0">
                <a:latin typeface="+mn-lt"/>
              </a:rPr>
              <a:t>02H	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</a:rPr>
              <a:t>；延时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D1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LOOP    D1</a:t>
            </a:r>
            <a:endParaRPr 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11H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；命令字：清错误标志，允许发送</a:t>
            </a:r>
            <a:endParaRPr 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；写入命令字 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02H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D2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LOOP    D2</a:t>
            </a:r>
            <a:endParaRPr lang="zh-CN" altLang="en-US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72475" cy="603885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>
                <a:ea typeface="+mn-ea"/>
              </a:rPr>
              <a:t>LEA	DI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BUFF_T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；发送缓冲区始址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COUNT_T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；发送数据个数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NEXT_T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IN    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；读入状态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TEST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01H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TxRDY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有效吗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JZ		NEXT_T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；否，等待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1F0H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；是，数据口地址送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DX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，［</a:t>
            </a:r>
            <a:r>
              <a:rPr lang="en-US" b="1" dirty="0" smtClean="0">
                <a:ea typeface="+mn-ea"/>
              </a:rPr>
              <a:t>DI</a:t>
            </a:r>
            <a:r>
              <a:rPr lang="zh-CN" altLang="en-US" b="1" dirty="0" smtClean="0">
                <a:ea typeface="+mn-ea"/>
              </a:rPr>
              <a:t>］</a:t>
            </a:r>
            <a:r>
              <a:rPr lang="en-US" b="1" dirty="0" smtClean="0">
                <a:ea typeface="+mn-ea"/>
              </a:rPr>
              <a:t>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；从缓冲区取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；向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8251A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输出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INC	DI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；修改缓冲区指针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1F2H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	LOOP	NEXT_T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；没送完，继续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en-US" b="1" dirty="0" smtClean="0">
                <a:ea typeface="+mn-ea"/>
              </a:rPr>
              <a:t>          …	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；发送完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758237" cy="581660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接收数据初始化和数据传送程序</a:t>
            </a:r>
            <a:endParaRPr lang="en-US" altLang="zh-CN" sz="2600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zh-CN" altLang="en-US" dirty="0" smtClean="0"/>
              <a:t> </a:t>
            </a:r>
            <a:r>
              <a:rPr lang="en-US" altLang="zh-CN" b="1" dirty="0" smtClean="0">
                <a:ea typeface="+mn-ea"/>
              </a:rPr>
              <a:t>…</a:t>
            </a:r>
            <a:r>
              <a:rPr lang="en-US" b="1" dirty="0" smtClean="0">
                <a:ea typeface="+mn-ea"/>
              </a:rPr>
              <a:t>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；系统复位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BEG_R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    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1F2H 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；控制口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    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7AH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；方式字，同发送部分</a:t>
            </a:r>
            <a:endParaRPr lang="en-US" altLang="zh-CN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；送出方式字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02H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D3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LOOP	D3</a:t>
            </a:r>
            <a:endParaRPr lang="zh-CN" altLang="en-US" b="1" dirty="0" smtClean="0"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14H   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；命令字：清错误标志，允许接收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OUT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AL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；写命令字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02H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；延时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buNone/>
            </a:pPr>
            <a:r>
              <a:rPr lang="en-US" b="1" dirty="0" smtClean="0">
                <a:ea typeface="+mn-ea"/>
              </a:rPr>
              <a:t>D4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LOOP	D4</a:t>
            </a:r>
            <a:endParaRPr lang="zh-CN" altLang="en-US" b="1" dirty="0" smtClean="0">
              <a:ea typeface="+mn-ea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60388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	</a:t>
            </a:r>
            <a:r>
              <a:rPr lang="en-US" b="1" dirty="0" smtClean="0">
                <a:ea typeface="+mn-ea"/>
              </a:rPr>
              <a:t>LEA	DI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BUFF_R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；接收数据缓冲区始址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CX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COUNT_R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；接收数据个数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NEXT_R</a:t>
            </a:r>
            <a:r>
              <a:rPr lang="zh-CN" altLang="en-US" b="1" dirty="0" smtClean="0">
                <a:ea typeface="+mn-ea"/>
              </a:rPr>
              <a:t>：</a:t>
            </a:r>
            <a:endParaRPr lang="en-US" altLang="zh-CN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 	IN	    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；读入状态字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TEST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02H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RxRDY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有效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?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JZ		NEXT-R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；否，循环等待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TEST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38H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；是，查是否有错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JNZ	ERROR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；有错，转出错处理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DX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1F0H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；无错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IN		AL</a:t>
            </a:r>
            <a:r>
              <a:rPr lang="zh-CN" altLang="en-US" b="1" dirty="0" smtClean="0">
                <a:ea typeface="+mn-ea"/>
              </a:rPr>
              <a:t>，</a:t>
            </a:r>
            <a:r>
              <a:rPr lang="en-US" b="1" dirty="0" smtClean="0">
                <a:ea typeface="+mn-ea"/>
              </a:rPr>
              <a:t>DX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；读入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1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个数据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</a:t>
            </a:r>
            <a:r>
              <a:rPr lang="zh-CN" altLang="en-US" b="1" dirty="0" smtClean="0">
                <a:ea typeface="+mn-ea"/>
              </a:rPr>
              <a:t>［</a:t>
            </a:r>
            <a:r>
              <a:rPr lang="en-US" b="1" dirty="0" smtClean="0">
                <a:ea typeface="+mn-ea"/>
              </a:rPr>
              <a:t>DI</a:t>
            </a:r>
            <a:r>
              <a:rPr lang="zh-CN" altLang="en-US" b="1" dirty="0" smtClean="0">
                <a:ea typeface="+mn-ea"/>
              </a:rPr>
              <a:t>］，</a:t>
            </a:r>
            <a:r>
              <a:rPr lang="en-US" b="1" dirty="0" smtClean="0">
                <a:ea typeface="+mn-ea"/>
              </a:rPr>
              <a:t>AL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；输入数据</a:t>
            </a:r>
            <a:r>
              <a:rPr 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→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缓冲区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INC	DI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；修改缓冲区指针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MOV	DX,  1F2H</a:t>
            </a:r>
            <a:endParaRPr lang="zh-CN" altLang="en-US" b="1" dirty="0" smtClean="0"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	LOOP	NEXT_R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；未传送完</a:t>
            </a:r>
            <a:r>
              <a:rPr lang="en-US" altLang="zh-CN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,  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继续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b="1" dirty="0" smtClean="0">
                <a:ea typeface="+mn-ea"/>
              </a:rPr>
              <a:t>        </a:t>
            </a:r>
            <a:r>
              <a:rPr lang="en-US" altLang="zh-CN" b="1" dirty="0" smtClean="0">
                <a:ea typeface="+mn-ea"/>
              </a:rPr>
              <a:t>…</a:t>
            </a:r>
            <a:r>
              <a:rPr lang="en-US" b="1" dirty="0" smtClean="0">
                <a:ea typeface="+mn-ea"/>
              </a:rPr>
              <a:t>	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；完成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r>
              <a:rPr lang="en-US" b="1" dirty="0" smtClean="0">
                <a:ea typeface="+mn-ea"/>
              </a:rPr>
              <a:t>ERROR</a:t>
            </a:r>
            <a:r>
              <a:rPr lang="zh-CN" altLang="en-US" b="1" dirty="0" smtClean="0">
                <a:ea typeface="+mn-ea"/>
              </a:rPr>
              <a:t>：</a:t>
            </a:r>
            <a:r>
              <a:rPr lang="en-US" b="1" dirty="0" smtClean="0">
                <a:ea typeface="+mn-ea"/>
              </a:rPr>
              <a:t> </a:t>
            </a:r>
            <a:r>
              <a:rPr lang="zh-CN" altLang="en-US" b="1" dirty="0" smtClean="0">
                <a:ea typeface="+mn-ea"/>
              </a:rPr>
              <a:t>        </a:t>
            </a:r>
            <a:r>
              <a:rPr lang="en-US" altLang="zh-CN" b="1" dirty="0" smtClean="0">
                <a:ea typeface="+mn-ea"/>
              </a:rPr>
              <a:t>…</a:t>
            </a:r>
            <a:r>
              <a:rPr lang="en-US" b="1" dirty="0" smtClean="0">
                <a:ea typeface="+mn-ea"/>
              </a:rPr>
              <a:t> 			</a:t>
            </a:r>
            <a:r>
              <a:rPr lang="zh-CN" altLang="en-US" b="1" dirty="0" smtClean="0">
                <a:solidFill>
                  <a:schemeClr val="tx1">
                    <a:lumMod val="95000"/>
                  </a:schemeClr>
                </a:solidFill>
                <a:ea typeface="+mn-ea"/>
              </a:rPr>
              <a:t>；出错处理</a:t>
            </a:r>
            <a:endParaRPr lang="zh-CN" altLang="en-US" b="1" dirty="0" smtClean="0">
              <a:solidFill>
                <a:schemeClr val="tx1">
                  <a:lumMod val="95000"/>
                </a:schemeClr>
              </a:solidFill>
              <a:ea typeface="+mn-ea"/>
            </a:endParaRPr>
          </a:p>
          <a:p>
            <a:pPr>
              <a:spcBef>
                <a:spcPts val="0"/>
              </a:spcBef>
              <a:buNone/>
            </a:pPr>
            <a:endParaRPr lang="zh-CN" altLang="en-US" b="1" dirty="0">
              <a:ea typeface="+mn-ea"/>
            </a:endParaRPr>
          </a:p>
        </p:txBody>
      </p:sp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几点说明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500" y="1339850"/>
            <a:ext cx="7920037" cy="5175250"/>
          </a:xfrm>
        </p:spPr>
        <p:txBody>
          <a:bodyPr/>
          <a:lstStyle/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计算机</a:t>
            </a:r>
            <a:r>
              <a:rPr lang="en-US" altLang="zh-CN" sz="2800" b="1" dirty="0" smtClean="0">
                <a:ea typeface="+mn-ea"/>
              </a:rPr>
              <a:t>B</a:t>
            </a:r>
            <a:r>
              <a:rPr lang="zh-CN" altLang="en-US" sz="2800" b="1" dirty="0" smtClean="0">
                <a:ea typeface="+mn-ea"/>
              </a:rPr>
              <a:t>上也需编写类似的初始化程序和数据收发程序。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两台计算机通信时，波特率必须一致。</a:t>
            </a:r>
            <a:endParaRPr lang="zh-CN" altLang="en-US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计算机还可与</a:t>
            </a:r>
            <a:r>
              <a:rPr lang="en-US" sz="2800" b="1" dirty="0" smtClean="0">
                <a:ea typeface="+mn-ea"/>
              </a:rPr>
              <a:t>CRT</a:t>
            </a:r>
            <a:r>
              <a:rPr lang="zh-CN" altLang="en-US" sz="2800" b="1" dirty="0" smtClean="0">
                <a:ea typeface="+mn-ea"/>
              </a:rPr>
              <a:t>终端、单片机开发系统、其它有串行口的外设通信。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发送时钟：可用</a:t>
            </a:r>
            <a:r>
              <a:rPr lang="en-US" sz="2800" b="1" dirty="0" smtClean="0">
                <a:ea typeface="+mn-ea"/>
              </a:rPr>
              <a:t>8253</a:t>
            </a:r>
            <a:r>
              <a:rPr lang="zh-CN" altLang="en-US" sz="2800" b="1" dirty="0" smtClean="0">
                <a:ea typeface="+mn-ea"/>
              </a:rPr>
              <a:t>定时器</a:t>
            </a:r>
            <a:r>
              <a:rPr lang="en-US" sz="2800" b="1" dirty="0" smtClean="0">
                <a:ea typeface="+mn-ea"/>
              </a:rPr>
              <a:t>/</a:t>
            </a:r>
            <a:r>
              <a:rPr lang="zh-CN" altLang="en-US" sz="2800" b="1" dirty="0" smtClean="0">
                <a:ea typeface="+mn-ea"/>
              </a:rPr>
              <a:t>计数器对主时钟分频后获得，也可由波特率产生器提供。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ea typeface="+mn-ea"/>
              </a:rPr>
              <a:t>数据传送可采用全双工方式，双方能同时收发数据。</a:t>
            </a:r>
            <a:endParaRPr lang="zh-CN" altLang="en-US" sz="2800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2273300"/>
            <a:ext cx="731202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9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.</a:t>
            </a:r>
            <a:r>
              <a:rPr lang="en-US" altLang="zh-CN" sz="3600" b="1" dirty="0" smtClean="0">
                <a:solidFill>
                  <a:srgbClr val="00FF00"/>
                </a:solidFill>
                <a:ea typeface="+mn-ea"/>
              </a:rPr>
              <a:t>2</a:t>
            </a:r>
            <a:r>
              <a:rPr lang="en-US" sz="3600" b="1" dirty="0" smtClean="0">
                <a:solidFill>
                  <a:srgbClr val="00FF00"/>
                </a:solidFill>
                <a:ea typeface="+mn-ea"/>
              </a:rPr>
              <a:t>.1  8251A</a:t>
            </a:r>
            <a:r>
              <a:rPr lang="zh-CN" altLang="en-US" sz="3600" b="1" dirty="0" smtClean="0">
                <a:solidFill>
                  <a:srgbClr val="00FF00"/>
                </a:solidFill>
                <a:ea typeface="+mn-ea"/>
              </a:rPr>
              <a:t>的内部结构和外部引脚</a:t>
            </a:r>
            <a:endParaRPr lang="en-US" altLang="zh-CN" sz="3600" b="1" dirty="0" smtClean="0">
              <a:solidFill>
                <a:srgbClr val="00FF00"/>
              </a:solidFill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</a:t>
            </a:r>
            <a:r>
              <a:rPr lang="en-US" sz="3600" b="1" dirty="0" smtClean="0">
                <a:ea typeface="+mn-ea"/>
              </a:rPr>
              <a:t>.</a:t>
            </a:r>
            <a:r>
              <a:rPr lang="en-US" altLang="zh-CN" sz="3600" b="1" dirty="0" smtClean="0">
                <a:ea typeface="+mn-ea"/>
              </a:rPr>
              <a:t>2</a:t>
            </a:r>
            <a:r>
              <a:rPr lang="en-US" sz="3600" b="1" dirty="0" smtClean="0">
                <a:ea typeface="+mn-ea"/>
              </a:rPr>
              <a:t>.2  8251A</a:t>
            </a:r>
            <a:r>
              <a:rPr lang="zh-CN" altLang="en-US" sz="3600" b="1" dirty="0" smtClean="0">
                <a:ea typeface="+mn-ea"/>
              </a:rPr>
              <a:t>的编程</a:t>
            </a:r>
            <a:endParaRPr lang="en-US" altLang="zh-CN" sz="3600" b="1" dirty="0" smtClean="0">
              <a:ea typeface="+mn-ea"/>
            </a:endParaRPr>
          </a:p>
          <a:p>
            <a:pPr>
              <a:spcBef>
                <a:spcPts val="2400"/>
              </a:spcBef>
              <a:buNone/>
            </a:pPr>
            <a:r>
              <a:rPr lang="en-US" altLang="zh-CN" sz="3600" b="1" dirty="0" smtClean="0">
                <a:ea typeface="+mn-ea"/>
              </a:rPr>
              <a:t>9.2.3  </a:t>
            </a:r>
            <a:r>
              <a:rPr lang="en-US" sz="3600" b="1" dirty="0" smtClean="0">
                <a:ea typeface="+mn-ea"/>
              </a:rPr>
              <a:t>8251A</a:t>
            </a:r>
            <a:r>
              <a:rPr lang="zh-CN" altLang="en-US" sz="3600" b="1" dirty="0" smtClean="0">
                <a:ea typeface="+mn-ea"/>
              </a:rPr>
              <a:t>应用举例</a:t>
            </a:r>
            <a:endParaRPr lang="en-US" altLang="zh-CN" sz="3600" b="1" dirty="0" smtClean="0">
              <a:ea typeface="+mn-ea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3700" y="406400"/>
            <a:ext cx="8229600" cy="674688"/>
          </a:xfrm>
        </p:spPr>
        <p:txBody>
          <a:bodyPr/>
          <a:lstStyle/>
          <a:p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9.2.1  8251A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的内部结构和外部引脚</a:t>
            </a:r>
            <a:endParaRPr lang="zh-CN" altLang="en-US" sz="3600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6600" y="1117600"/>
            <a:ext cx="3327400" cy="5067300"/>
          </a:xfrm>
        </p:spPr>
        <p:txBody>
          <a:bodyPr/>
          <a:lstStyle/>
          <a:p>
            <a:pPr marL="81280" indent="-81280">
              <a:buNone/>
            </a:pPr>
            <a:r>
              <a:rPr lang="zh-CN" altLang="en-US" sz="2600" b="1" dirty="0" smtClean="0"/>
              <a:t>内部主要部件：</a:t>
            </a:r>
            <a:endParaRPr lang="en-US" altLang="zh-CN" sz="2600" b="1" dirty="0" smtClean="0"/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数据总线缓冲器</a:t>
            </a:r>
            <a:endParaRPr lang="en-US" altLang="zh-CN" sz="2600" b="1" dirty="0" smtClean="0">
              <a:ea typeface="+mn-ea"/>
            </a:endParaRPr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接收缓冲器和接收控制电路</a:t>
            </a:r>
            <a:endParaRPr lang="en-US" altLang="zh-CN" sz="2600" b="1" dirty="0" smtClean="0">
              <a:ea typeface="+mn-ea"/>
            </a:endParaRPr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发送缓冲器和发送控制电路</a:t>
            </a:r>
            <a:endParaRPr lang="en-US" altLang="zh-CN" sz="2600" b="1" dirty="0" smtClean="0">
              <a:ea typeface="+mn-ea"/>
            </a:endParaRPr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读写控制电路</a:t>
            </a:r>
            <a:endParaRPr lang="en-US" altLang="zh-CN" sz="2600" b="1" dirty="0" smtClean="0">
              <a:ea typeface="+mn-ea"/>
            </a:endParaRPr>
          </a:p>
          <a:p>
            <a:pPr marL="179705" indent="-179705"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ea typeface="+mn-ea"/>
              </a:rPr>
              <a:t>调制解调控制电路</a:t>
            </a:r>
            <a:endParaRPr lang="en-US" altLang="zh-CN" sz="2600" b="1" dirty="0" smtClean="0">
              <a:ea typeface="+mn-ea"/>
            </a:endParaRPr>
          </a:p>
          <a:p>
            <a:pPr marL="0" lvl="0" indent="0">
              <a:buNone/>
            </a:pPr>
            <a:r>
              <a:rPr lang="zh-CN" altLang="en-US" b="1" dirty="0" smtClean="0">
                <a:ea typeface="仿宋_GB2312" pitchFamily="49" charset="-122"/>
              </a:rPr>
              <a:t>    </a:t>
            </a:r>
            <a:r>
              <a:rPr lang="zh-CN" altLang="en-US" sz="2600" b="1" dirty="0" smtClean="0">
                <a:latin typeface="+mn-ea"/>
                <a:ea typeface="+mn-ea"/>
              </a:rPr>
              <a:t>从图中也可看到各部件相应的引脚信号</a:t>
            </a:r>
            <a:endParaRPr lang="en-US" altLang="zh-CN" sz="2600" b="1" dirty="0" smtClean="0">
              <a:latin typeface="+mn-ea"/>
              <a:ea typeface="+mn-ea"/>
            </a:endParaRPr>
          </a:p>
          <a:p>
            <a:pPr lvl="0">
              <a:buNone/>
            </a:pPr>
            <a:endParaRPr lang="en-US" altLang="zh-CN" b="1" dirty="0" smtClean="0">
              <a:ea typeface="仿宋_GB2312" pitchFamily="49" charset="-122"/>
            </a:endParaRPr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1428750"/>
            <a:ext cx="574592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  <a:ea typeface="黑体" panose="02010609060101010101" pitchFamily="2" charset="-122"/>
              </a:rPr>
              <a:t>1. </a:t>
            </a:r>
            <a:r>
              <a:rPr lang="zh-CN" altLang="en-US" sz="3200" dirty="0" smtClean="0">
                <a:latin typeface="+mn-lt"/>
                <a:ea typeface="黑体" panose="02010609060101010101" pitchFamily="2" charset="-122"/>
              </a:rPr>
              <a:t>数据总线缓冲器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/>
            <a:r>
              <a:rPr lang="zh-CN" altLang="en-US" sz="2800" b="1" dirty="0" smtClean="0"/>
              <a:t>它是</a:t>
            </a:r>
            <a:r>
              <a:rPr lang="en-US" sz="2800" b="1" dirty="0" smtClean="0"/>
              <a:t>8251A</a:t>
            </a:r>
            <a:r>
              <a:rPr lang="zh-CN" altLang="en-US" sz="2800" b="1" dirty="0" smtClean="0"/>
              <a:t>与系统数据总线间的接口，内部包含：</a:t>
            </a:r>
            <a:endParaRPr lang="en-US" altLang="zh-CN" sz="2800" b="1" dirty="0" smtClean="0"/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状态缓冲器</a:t>
            </a:r>
            <a:r>
              <a:rPr lang="en-US" altLang="zh-CN" sz="2800" b="1" dirty="0" smtClean="0">
                <a:ea typeface="+mn-ea"/>
              </a:rPr>
              <a:t>—</a:t>
            </a:r>
            <a:r>
              <a:rPr lang="zh-CN" altLang="en-US" sz="2800" b="1" dirty="0" smtClean="0">
                <a:ea typeface="+mn-ea"/>
              </a:rPr>
              <a:t>存放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的状态信息；</a:t>
            </a:r>
            <a:endParaRPr lang="en-US" altLang="zh-CN" sz="28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接收数据缓冲器</a:t>
            </a:r>
            <a:r>
              <a:rPr lang="en-US" altLang="zh-CN" sz="2800" b="1" dirty="0" smtClean="0">
                <a:ea typeface="+mn-ea"/>
              </a:rPr>
              <a:t>—</a:t>
            </a:r>
            <a:r>
              <a:rPr lang="zh-CN" altLang="en-US" sz="2800" b="1" dirty="0" smtClean="0">
                <a:ea typeface="+mn-ea"/>
              </a:rPr>
              <a:t>存放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接收的数据；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发送数据</a:t>
            </a:r>
            <a:r>
              <a:rPr lang="en-US" sz="2800" b="1" dirty="0" smtClean="0">
                <a:ea typeface="+mn-ea"/>
              </a:rPr>
              <a:t>/</a:t>
            </a:r>
            <a:r>
              <a:rPr lang="zh-CN" altLang="en-US" sz="2800" b="1" dirty="0" smtClean="0">
                <a:ea typeface="+mn-ea"/>
              </a:rPr>
              <a:t>命令缓冲器</a:t>
            </a:r>
            <a:r>
              <a:rPr lang="en-US" altLang="zh-CN" sz="2800" b="1" dirty="0" smtClean="0">
                <a:ea typeface="+mn-ea"/>
              </a:rPr>
              <a:t>—</a:t>
            </a:r>
            <a:r>
              <a:rPr lang="zh-CN" altLang="en-US" sz="2800" b="1" dirty="0" smtClean="0">
                <a:ea typeface="+mn-ea"/>
              </a:rPr>
              <a:t>存放写入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的数据或命令 （控制）字。</a:t>
            </a:r>
            <a:endParaRPr lang="en-US" altLang="zh-CN" sz="2800" b="1" dirty="0" smtClean="0">
              <a:ea typeface="+mn-ea"/>
            </a:endParaRPr>
          </a:p>
          <a:p>
            <a:pPr marL="358775" indent="-358775">
              <a:spcBef>
                <a:spcPts val="1800"/>
              </a:spcBef>
            </a:pPr>
            <a:r>
              <a:rPr lang="en-US" altLang="zh-CN" sz="2800" dirty="0" smtClean="0"/>
              <a:t> </a:t>
            </a:r>
            <a:r>
              <a:rPr lang="en-US" sz="2800" b="1" dirty="0" smtClean="0"/>
              <a:t>D</a:t>
            </a:r>
            <a:r>
              <a:rPr lang="en-US" sz="2800" b="1" baseline="-25000" dirty="0" smtClean="0"/>
              <a:t>7</a:t>
            </a:r>
            <a:r>
              <a:rPr lang="en-US" sz="2800" b="1" dirty="0" smtClean="0"/>
              <a:t>~D</a:t>
            </a:r>
            <a:r>
              <a:rPr lang="en-US" sz="2800" b="1" baseline="-25000" dirty="0" smtClean="0"/>
              <a:t>0</a:t>
            </a:r>
            <a:r>
              <a:rPr lang="zh-CN" altLang="en-US" sz="2800" b="1" dirty="0" smtClean="0"/>
              <a:t>数据线</a:t>
            </a:r>
            <a:endParaRPr lang="en-US" altLang="zh-CN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ea typeface="+mn-ea"/>
              </a:rPr>
              <a:t> </a:t>
            </a:r>
            <a:r>
              <a:rPr lang="zh-CN" altLang="en-US" sz="2800" b="1" dirty="0" smtClean="0">
                <a:ea typeface="+mn-ea"/>
              </a:rPr>
              <a:t>与系统数据总线相连，用来传送在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和</a:t>
            </a:r>
            <a:r>
              <a:rPr lang="en-US" sz="2800" b="1" dirty="0" smtClean="0">
                <a:ea typeface="+mn-ea"/>
              </a:rPr>
              <a:t>CPU</a:t>
            </a:r>
            <a:r>
              <a:rPr lang="zh-CN" altLang="en-US" sz="2800" b="1" dirty="0" smtClean="0">
                <a:ea typeface="+mn-ea"/>
              </a:rPr>
              <a:t>间传送的数据信息、编程命令和状态信息。</a:t>
            </a:r>
            <a:endParaRPr lang="zh-CN" altLang="en-US" sz="2800" b="1" dirty="0" smtClean="0"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latin typeface="+mn-lt"/>
                <a:ea typeface="黑体" panose="02010609060101010101" pitchFamily="2" charset="-122"/>
              </a:rPr>
              <a:t>2. </a:t>
            </a:r>
            <a:r>
              <a:rPr lang="zh-CN" altLang="en-US" sz="3200" dirty="0" smtClean="0">
                <a:latin typeface="+mn-lt"/>
                <a:ea typeface="黑体" panose="02010609060101010101" pitchFamily="2" charset="-122"/>
              </a:rPr>
              <a:t>接收缓冲器和接收控制电路</a:t>
            </a:r>
            <a:endParaRPr lang="zh-CN" altLang="en-US" sz="3200" dirty="0"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162050"/>
            <a:ext cx="8223249" cy="5175250"/>
          </a:xfrm>
        </p:spPr>
        <p:txBody>
          <a:bodyPr/>
          <a:lstStyle/>
          <a:p>
            <a:pPr marL="358775" indent="-358775" algn="just"/>
            <a:r>
              <a:rPr lang="zh-CN" altLang="en-US" sz="2800" b="1" dirty="0" smtClean="0"/>
              <a:t>接收缓冲器由接收移位寄存器、串</a:t>
            </a:r>
            <a:r>
              <a:rPr lang="en-US" sz="2800" b="1" dirty="0" smtClean="0"/>
              <a:t>/</a:t>
            </a:r>
            <a:r>
              <a:rPr lang="zh-CN" altLang="en-US" sz="2800" b="1" dirty="0" smtClean="0"/>
              <a:t>并变换电路和同步字符寄存器等构成。</a:t>
            </a:r>
            <a:endParaRPr lang="en-US" altLang="zh-CN" sz="2800" b="1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在时钟脉冲控制下，逐个接收从</a:t>
            </a:r>
            <a:r>
              <a:rPr lang="en-US" sz="2800" b="1" dirty="0" smtClean="0">
                <a:ea typeface="+mn-ea"/>
              </a:rPr>
              <a:t>RxD</a:t>
            </a:r>
            <a:r>
              <a:rPr lang="zh-CN" altLang="en-US" sz="2800" b="1" dirty="0" smtClean="0">
                <a:ea typeface="+mn-ea"/>
              </a:rPr>
              <a:t>引脚上输入的串行数据，并送入移位寄存器，待接收到</a:t>
            </a:r>
            <a:r>
              <a:rPr lang="en-US" altLang="zh-CN" sz="2800" b="1" dirty="0" smtClean="0">
                <a:ea typeface="+mn-ea"/>
              </a:rPr>
              <a:t>1</a:t>
            </a:r>
            <a:r>
              <a:rPr lang="zh-CN" altLang="en-US" sz="2800" b="1" dirty="0" smtClean="0">
                <a:ea typeface="+mn-ea"/>
              </a:rPr>
              <a:t>个字符数据后，通过串</a:t>
            </a:r>
            <a:r>
              <a:rPr lang="en-US" sz="2800" b="1" dirty="0" smtClean="0">
                <a:ea typeface="+mn-ea"/>
              </a:rPr>
              <a:t>/</a:t>
            </a:r>
            <a:r>
              <a:rPr lang="zh-CN" altLang="en-US" sz="2800" b="1" dirty="0" smtClean="0">
                <a:ea typeface="+mn-ea"/>
              </a:rPr>
              <a:t>并变换电路，将数据变成并行数据，通过内部总线送到接收数据缓冲器中。</a:t>
            </a:r>
            <a:endParaRPr lang="en-US" altLang="zh-CN" sz="2800" b="1" dirty="0" smtClean="0"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接收数据的速率取决于送到接收时钟端的时钟频率。</a:t>
            </a:r>
            <a:endParaRPr lang="zh-CN" altLang="en-US" sz="2800" b="1" dirty="0" smtClean="0">
              <a:ea typeface="+mn-ea"/>
            </a:endParaRPr>
          </a:p>
          <a:p>
            <a:pPr marL="358775" indent="-358775"/>
            <a:r>
              <a:rPr lang="zh-CN" altLang="en-US" sz="2800" b="1" dirty="0" smtClean="0"/>
              <a:t>在异步方式下，接收时钟的频率可以是波特率的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倍、</a:t>
            </a:r>
            <a:r>
              <a:rPr lang="en-US" sz="2800" b="1" dirty="0" smtClean="0"/>
              <a:t>16</a:t>
            </a:r>
            <a:r>
              <a:rPr lang="zh-CN" altLang="en-US" sz="2800" b="1" dirty="0" smtClean="0"/>
              <a:t>倍或</a:t>
            </a:r>
            <a:r>
              <a:rPr lang="en-US" sz="2800" b="1" dirty="0" smtClean="0"/>
              <a:t>64</a:t>
            </a:r>
            <a:r>
              <a:rPr lang="zh-CN" altLang="en-US" sz="2800" b="1" dirty="0" smtClean="0"/>
              <a:t>倍，或波特率系数为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、</a:t>
            </a:r>
            <a:r>
              <a:rPr lang="en-US" sz="2800" b="1" dirty="0" smtClean="0"/>
              <a:t>16</a:t>
            </a:r>
            <a:r>
              <a:rPr lang="zh-CN" altLang="en-US" sz="2800" b="1" dirty="0" smtClean="0"/>
              <a:t>或</a:t>
            </a:r>
            <a:r>
              <a:rPr lang="en-US" sz="2800" b="1" dirty="0" smtClean="0"/>
              <a:t>64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 marL="441325" indent="-441325" algn="just"/>
            <a:endParaRPr lang="en-US" altLang="zh-CN" sz="2800" b="1" dirty="0" smtClean="0">
              <a:ea typeface="+mn-ea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接收数据过程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Font typeface="Wingdings" panose="05000000000000000000" pitchFamily="2" charset="2"/>
              <a:buChar char="Ø"/>
            </a:pPr>
            <a:r>
              <a:rPr lang="en-US" sz="2800" b="1" dirty="0" smtClean="0">
                <a:ea typeface="+mn-ea"/>
              </a:rPr>
              <a:t>CPU</a:t>
            </a:r>
            <a:r>
              <a:rPr lang="zh-CN" altLang="en-US" sz="2800" b="1" dirty="0" smtClean="0">
                <a:ea typeface="+mn-ea"/>
              </a:rPr>
              <a:t>发出允许接收数据命令后，接收缓冲器就一直监视着</a:t>
            </a:r>
            <a:r>
              <a:rPr lang="en-US" sz="2800" b="1" dirty="0" smtClean="0">
                <a:ea typeface="+mn-ea"/>
              </a:rPr>
              <a:t>RxD</a:t>
            </a:r>
            <a:r>
              <a:rPr lang="zh-CN" altLang="en-US" sz="2800" b="1" dirty="0" smtClean="0">
                <a:ea typeface="+mn-ea"/>
              </a:rPr>
              <a:t>脚上的信号电平，一旦检测到启动信号，就启动接收控制器中的内部计数器，对时钟频率进行计数。</a:t>
            </a:r>
            <a:endParaRPr lang="en-US" altLang="zh-CN" sz="28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采集来的数据送到输入移位寄存器中，进行移位和奇偶校验，删除起始位、停止位，得到并行数据后，送入接收数据缓冲器。</a:t>
            </a:r>
            <a:endParaRPr lang="en-US" altLang="zh-CN" sz="2800" b="1" dirty="0" smtClean="0">
              <a:ea typeface="+mn-ea"/>
            </a:endParaRPr>
          </a:p>
          <a:p>
            <a:pPr marL="358775" indent="-358775"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a typeface="+mn-ea"/>
              </a:rPr>
              <a:t>使</a:t>
            </a:r>
            <a:r>
              <a:rPr lang="en-US" sz="2800" b="1" dirty="0" smtClean="0">
                <a:ea typeface="+mn-ea"/>
              </a:rPr>
              <a:t>RxRDY</a:t>
            </a:r>
            <a:r>
              <a:rPr lang="zh-CN" altLang="en-US" sz="2800" b="1" dirty="0" smtClean="0">
                <a:ea typeface="+mn-ea"/>
              </a:rPr>
              <a:t>引脚输出高电平，通知</a:t>
            </a:r>
            <a:r>
              <a:rPr lang="en-US" sz="2800" b="1" dirty="0" smtClean="0">
                <a:ea typeface="+mn-ea"/>
              </a:rPr>
              <a:t>CPU</a:t>
            </a:r>
            <a:r>
              <a:rPr lang="zh-CN" altLang="en-US" sz="2800" b="1" dirty="0" smtClean="0">
                <a:ea typeface="+mn-ea"/>
              </a:rPr>
              <a:t>，</a:t>
            </a:r>
            <a:r>
              <a:rPr lang="en-US" sz="2800" b="1" dirty="0" smtClean="0">
                <a:ea typeface="+mn-ea"/>
              </a:rPr>
              <a:t>8251A</a:t>
            </a:r>
            <a:r>
              <a:rPr lang="zh-CN" altLang="en-US" sz="2800" b="1" dirty="0" smtClean="0">
                <a:ea typeface="+mn-ea"/>
              </a:rPr>
              <a:t>已从外部接收一个字符，等待送到</a:t>
            </a:r>
            <a:r>
              <a:rPr lang="en-US" sz="2800" b="1" dirty="0" smtClean="0">
                <a:ea typeface="+mn-ea"/>
              </a:rPr>
              <a:t>CPU</a:t>
            </a:r>
            <a:r>
              <a:rPr lang="zh-CN" altLang="en-US" sz="2800" b="1" dirty="0" smtClean="0">
                <a:ea typeface="+mn-ea"/>
              </a:rPr>
              <a:t>去。芯片内部状态寄存器中的</a:t>
            </a:r>
            <a:r>
              <a:rPr lang="en-US" sz="2800" b="1" dirty="0" smtClean="0">
                <a:ea typeface="+mn-ea"/>
              </a:rPr>
              <a:t>RxRDY</a:t>
            </a:r>
            <a:r>
              <a:rPr lang="zh-CN" altLang="en-US" sz="2800" b="1" dirty="0" smtClean="0">
                <a:ea typeface="+mn-ea"/>
              </a:rPr>
              <a:t>位也被置成高电平。</a:t>
            </a:r>
            <a:endParaRPr lang="zh-CN" altLang="en-US" sz="2800" b="1" dirty="0" smtClean="0">
              <a:ea typeface="+mn-ea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/>
              <a:t>同步传送方式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5950" y="1250950"/>
            <a:ext cx="8053387" cy="5175250"/>
          </a:xfrm>
        </p:spPr>
        <p:txBody>
          <a:bodyPr/>
          <a:lstStyle/>
          <a:p>
            <a:pPr marL="441325" indent="-441325" algn="just"/>
            <a:r>
              <a:rPr lang="zh-CN" altLang="en-US" sz="2800" b="1" dirty="0" smtClean="0"/>
              <a:t>内同步方式：把接收到的数据与同步字符寄存器的内容比较。如两者相同，则将</a:t>
            </a:r>
            <a:r>
              <a:rPr lang="en-US" sz="2800" b="1" dirty="0" smtClean="0"/>
              <a:t>SYNDET</a:t>
            </a:r>
            <a:r>
              <a:rPr lang="zh-CN" altLang="en-US" sz="2800" b="1" dirty="0" smtClean="0"/>
              <a:t>引脚置为高电平，表示已实现同步。</a:t>
            </a:r>
            <a:endParaRPr lang="en-US" altLang="zh-CN" sz="2800" b="1" dirty="0" smtClean="0"/>
          </a:p>
          <a:p>
            <a:pPr marL="441325" indent="-441325" algn="just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latin typeface="+mn-ea"/>
                <a:ea typeface="+mn-ea"/>
              </a:rPr>
              <a:t>若采用双同步字符方式，则需搜索到两个同步字符后，才认为已实现同步。</a:t>
            </a:r>
            <a:endParaRPr lang="zh-CN" altLang="en-US" sz="2800" b="1" dirty="0" smtClean="0">
              <a:latin typeface="+mn-ea"/>
              <a:ea typeface="+mn-ea"/>
            </a:endParaRPr>
          </a:p>
          <a:p>
            <a:pPr marL="441325" indent="-441325" algn="just"/>
            <a:r>
              <a:rPr lang="zh-CN" altLang="en-US" sz="2800" b="1" dirty="0" smtClean="0"/>
              <a:t>外同步方式：由外部电路来检测同步字符。外部检测到同步字符后，就从</a:t>
            </a:r>
            <a:r>
              <a:rPr lang="en-US" sz="2800" b="1" dirty="0" smtClean="0"/>
              <a:t>SYNDET</a:t>
            </a:r>
            <a:r>
              <a:rPr lang="zh-CN" altLang="en-US" sz="2800" b="1" dirty="0" smtClean="0"/>
              <a:t>输入一个高电平，通知</a:t>
            </a:r>
            <a:r>
              <a:rPr lang="en-US" sz="2800" b="1" dirty="0" smtClean="0"/>
              <a:t>8251A</a:t>
            </a:r>
            <a:r>
              <a:rPr lang="zh-CN" altLang="en-US" sz="2800" b="1" dirty="0" smtClean="0"/>
              <a:t>，已检测到同步字符，可脱离对同步字符的搜索。</a:t>
            </a:r>
            <a:endParaRPr lang="en-US" altLang="zh-CN" sz="2800" b="1" dirty="0" smtClean="0"/>
          </a:p>
          <a:p>
            <a:pPr marL="441325" indent="-441325">
              <a:buFont typeface="Wingdings" panose="05000000000000000000" pitchFamily="2" charset="2"/>
              <a:buChar char="l"/>
            </a:pPr>
            <a:r>
              <a:rPr lang="zh-CN" altLang="en-US" sz="2800" b="1" dirty="0" smtClean="0"/>
              <a:t>实现同步之后，接收器才能接收同步数据。</a:t>
            </a:r>
            <a:endParaRPr lang="zh-CN" altLang="en-US" sz="2800" b="1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7275</Words>
  <Application>WPS 演示</Application>
  <PresentationFormat>全屏显示(4:3)</PresentationFormat>
  <Paragraphs>379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38</vt:i4>
      </vt:variant>
    </vt:vector>
  </HeadingPairs>
  <TitlesOfParts>
    <vt:vector size="59" baseType="lpstr">
      <vt:lpstr>Arial</vt:lpstr>
      <vt:lpstr>宋体</vt:lpstr>
      <vt:lpstr>Wingdings</vt:lpstr>
      <vt:lpstr>Times New Roman</vt:lpstr>
      <vt:lpstr>隶书</vt:lpstr>
      <vt:lpstr>微软雅黑</vt:lpstr>
      <vt:lpstr>华文隶书</vt:lpstr>
      <vt:lpstr>黑体</vt:lpstr>
      <vt:lpstr>楷体_GB2312</vt:lpstr>
      <vt:lpstr>新宋体</vt:lpstr>
      <vt:lpstr>华文琥珀</vt:lpstr>
      <vt:lpstr>华文中宋</vt:lpstr>
      <vt:lpstr>Times New Roman</vt:lpstr>
      <vt:lpstr>仿宋_GB2312</vt:lpstr>
      <vt:lpstr>仿宋</vt:lpstr>
      <vt:lpstr>Arial Unicode MS</vt:lpstr>
      <vt:lpstr>Symbol</vt:lpstr>
      <vt:lpstr>Symbol</vt:lpstr>
      <vt:lpstr>Wingdings 3</vt:lpstr>
      <vt:lpstr>楷体_GB2312</vt:lpstr>
      <vt:lpstr>微机模板</vt:lpstr>
      <vt:lpstr>PowerPoint 演示文稿</vt:lpstr>
      <vt:lpstr>§9.2  可编程串行通信 接口芯片8251A</vt:lpstr>
      <vt:lpstr>PowerPoint 演示文稿</vt:lpstr>
      <vt:lpstr>PowerPoint 演示文稿</vt:lpstr>
      <vt:lpstr>9.2.1  8251A的内部结构和外部引脚</vt:lpstr>
      <vt:lpstr>1. 数据总线缓冲器</vt:lpstr>
      <vt:lpstr>2. 接收缓冲器和接收控制电路</vt:lpstr>
      <vt:lpstr>接收数据过程</vt:lpstr>
      <vt:lpstr>同步传送方式</vt:lpstr>
      <vt:lpstr>接收端有关的信号</vt:lpstr>
      <vt:lpstr>接收端有关的信号</vt:lpstr>
      <vt:lpstr>接收端有关的信号</vt:lpstr>
      <vt:lpstr>3. 发送缓冲器和控制电路</vt:lpstr>
      <vt:lpstr>与发送端有关的信号</vt:lpstr>
      <vt:lpstr>与发送端有关的信号</vt:lpstr>
      <vt:lpstr>4. 读/写控制电路</vt:lpstr>
      <vt:lpstr>PowerPoint 演示文稿</vt:lpstr>
      <vt:lpstr>9.2.2  8251A的编程</vt:lpstr>
      <vt:lpstr>1. 8251A的编程流程图</vt:lpstr>
      <vt:lpstr>2. 方式字、命令字和状态字的格式</vt:lpstr>
      <vt:lpstr>2）命令字</vt:lpstr>
      <vt:lpstr>3）状态字</vt:lpstr>
      <vt:lpstr>3. 8251A初始化编程举例</vt:lpstr>
      <vt:lpstr>PowerPoint 演示文稿</vt:lpstr>
      <vt:lpstr>PowerPoint 演示文稿</vt:lpstr>
      <vt:lpstr>PowerPoint 演示文稿</vt:lpstr>
      <vt:lpstr>PowerPoint 演示文稿</vt:lpstr>
      <vt:lpstr>9.2.3  8251A应用举例</vt:lpstr>
      <vt:lpstr>PowerPoint 演示文稿</vt:lpstr>
      <vt:lpstr>PowerPoint 演示文稿</vt:lpstr>
      <vt:lpstr>PowerPoint 演示文稿</vt:lpstr>
      <vt:lpstr>2. 双机通信接口电路设计*</vt:lpstr>
      <vt:lpstr>PowerPoint 演示文稿</vt:lpstr>
      <vt:lpstr>2）通信程序</vt:lpstr>
      <vt:lpstr>PowerPoint 演示文稿</vt:lpstr>
      <vt:lpstr>PowerPoint 演示文稿</vt:lpstr>
      <vt:lpstr>PowerPoint 演示文稿</vt:lpstr>
      <vt:lpstr>几点说明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Guoqing</cp:lastModifiedBy>
  <cp:revision>516</cp:revision>
  <dcterms:created xsi:type="dcterms:W3CDTF">2003-06-02T09:23:00Z</dcterms:created>
  <dcterms:modified xsi:type="dcterms:W3CDTF">2020-04-29T15:05:26Z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