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9" r:id="rId2"/>
    <p:sldMasterId id="2147483784" r:id="rId3"/>
  </p:sldMasterIdLst>
  <p:sldIdLst>
    <p:sldId id="289" r:id="rId4"/>
    <p:sldId id="293" r:id="rId5"/>
    <p:sldId id="294" r:id="rId6"/>
    <p:sldId id="295" r:id="rId7"/>
    <p:sldId id="296" r:id="rId8"/>
    <p:sldId id="292" r:id="rId9"/>
    <p:sldId id="257" r:id="rId10"/>
    <p:sldId id="269" r:id="rId11"/>
    <p:sldId id="260" r:id="rId12"/>
    <p:sldId id="290" r:id="rId13"/>
    <p:sldId id="261" r:id="rId14"/>
    <p:sldId id="268" r:id="rId15"/>
    <p:sldId id="262" r:id="rId16"/>
    <p:sldId id="270" r:id="rId17"/>
    <p:sldId id="271" r:id="rId18"/>
    <p:sldId id="272" r:id="rId19"/>
    <p:sldId id="266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5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F81BD"/>
    <a:srgbClr val="00FFFF"/>
    <a:srgbClr val="33FFFF"/>
    <a:srgbClr val="FFFFFF"/>
    <a:srgbClr val="3E2B8D"/>
    <a:srgbClr val="4F37B3"/>
    <a:srgbClr val="000000"/>
    <a:srgbClr val="17E92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2" autoAdjust="0"/>
    <p:restoredTop sz="94660"/>
  </p:normalViewPr>
  <p:slideViewPr>
    <p:cSldViewPr>
      <p:cViewPr varScale="1">
        <p:scale>
          <a:sx n="83" d="100"/>
          <a:sy n="83" d="100"/>
        </p:scale>
        <p:origin x="135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9050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B822B-8404-4ECE-9088-CD02C8CED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6096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BD853-D402-4149-A6C7-E47074B7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3580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193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055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1F146-AA11-48B4-8003-DD3021A83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4050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3225"/>
            <a:ext cx="39624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3225"/>
            <a:ext cx="39624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8913"/>
            <a:ext cx="39624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C7AD0-2584-401E-8B2B-26B5F1FB4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2266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33400" y="457200"/>
            <a:ext cx="80772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673225"/>
            <a:ext cx="39624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3225"/>
            <a:ext cx="39624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3400" y="3998913"/>
            <a:ext cx="39624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98913"/>
            <a:ext cx="39624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6A9E-8488-407C-B2CD-21122D6B9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384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3225"/>
            <a:ext cx="39624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39624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4414-2665-47CD-91A5-242071E2D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83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9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E598A-6F6D-455B-8050-E931E016F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88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1195A-4774-4C4A-ACEF-07FDAAF1A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8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60649-F2F9-4ECD-86BE-EC5306FC8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205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1A504-6A99-49FE-88A6-F358A78EC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4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9B733-C65B-42D1-8428-FCBED0835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6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DB07-F9DA-48E4-B17F-A8DC03F03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2651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2632-2CC3-42E0-9304-9BF5DDDF7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36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8877-B542-4090-804A-DDF8DCB0F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965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59F65-C869-4B8E-B0CF-8ABD88524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125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7BCC-B156-47F5-BF76-8F71794BF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559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25305-5E65-4E81-B4C4-661B5B204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597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5F72E-1086-4255-9022-D577BAD64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333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1B8F-82A3-4A1E-9B62-71A3C70E2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6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4359-74B0-4ADB-9C97-0F09A907F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872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F730-58E5-4E6B-9639-EB0CD9874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523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6370-1A53-496B-93C0-410359F24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8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22F85-D94E-47E9-A693-F3ABD633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6322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4DE0E-6758-4319-B85A-09F9D1024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54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3D19A-60D6-4DE6-B424-EBA2987CC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0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B840D-1CFF-48CF-BA31-3995E8FE5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16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EEB6-DB0D-4240-9A0C-BA854058B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961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2B1A-A8A3-45C1-9130-966C26493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305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8766D-CD2B-4FEC-8C76-33F5092AD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213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C137F-8C6D-47F5-90CE-39053BA86F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2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ADD6A-07D8-4A10-ABB1-F1B678D38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8709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61472-68D7-4B24-98B0-46C847200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3623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08AC-69BE-4840-A5AD-785E90686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3812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0423A-9478-4D26-A117-CC20E57C4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0658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AE2F6-1F0C-422E-A939-0C3CB5340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8465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74C1A-B592-4948-86EB-7C308DCA9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56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2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533400" y="4572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533400" y="1673225"/>
            <a:ext cx="8077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3055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55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5DD699-7CCD-4F2F-AAF3-7EE275DE3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8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2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058" name="Line 5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3D5995-EEFB-4210-9379-63CCA6BEC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9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2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8E64AE-B638-4A65-B026-BA2D6D63F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3voip.com/zixun/baike/4165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3voip.com/zixun/baike/416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8463" y="4595813"/>
            <a:ext cx="8351837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+mn-lt"/>
                <a:ea typeface="+mn-ea"/>
              </a:rPr>
              <a:t>电子科学与技术：陈泽宗</a:t>
            </a:r>
            <a:endParaRPr lang="en-US" altLang="zh-CN" sz="2800" b="1" kern="0" dirty="0">
              <a:solidFill>
                <a:srgbClr val="FFFFFF"/>
              </a:solidFill>
              <a:latin typeface="+mn-lt"/>
              <a:ea typeface="+mn-ea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13307118527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28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微信号：</a:t>
            </a:r>
            <a:r>
              <a:rPr lang="en-US" altLang="zh-CN" sz="28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c</a:t>
            </a:r>
            <a:r>
              <a:rPr lang="en-US" altLang="zh-CN" sz="28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13307118527</a:t>
            </a:r>
            <a:endParaRPr lang="en-US" altLang="zh-CN" sz="2800" b="1" kern="0" dirty="0">
              <a:solidFill>
                <a:srgbClr val="FFFFFF"/>
              </a:solidFill>
              <a:latin typeface="+mn-lt"/>
              <a:ea typeface="+mn-ea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+mn-lt"/>
                <a:ea typeface="+mn-ea"/>
              </a:rPr>
              <a:t>公众号：无线电海洋遥感实验室</a:t>
            </a:r>
            <a:endParaRPr lang="en-US" altLang="zh-CN" sz="2800" b="1" kern="0" dirty="0">
              <a:solidFill>
                <a:srgbClr val="FFFFFF"/>
              </a:solidFill>
              <a:latin typeface="+mn-lt"/>
              <a:ea typeface="+mn-ea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Times New Roman" pitchFamily="18" charset="0"/>
                <a:ea typeface="+mn-ea"/>
              </a:rPr>
              <a:t>chenzz@whu.edu.cn</a:t>
            </a:r>
            <a:endParaRPr lang="en-US" altLang="zh-CN" sz="28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4213" y="404813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通信原理</a:t>
            </a:r>
            <a:r>
              <a:rPr lang="zh-CN" altLang="en-US" sz="4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（第</a:t>
            </a:r>
            <a:r>
              <a:rPr lang="en-US" altLang="zh-CN" sz="4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7</a:t>
            </a:r>
            <a:r>
              <a:rPr lang="zh-CN" altLang="en-US" sz="4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版）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06625" y="1225550"/>
            <a:ext cx="4851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+mn-lt"/>
                <a:ea typeface="+mn-ea"/>
              </a:rPr>
              <a:t>作    者：樊昌信、曹丽娜</a:t>
            </a:r>
            <a:endParaRPr lang="en-US" altLang="zh-CN" sz="2800" kern="0" dirty="0">
              <a:solidFill>
                <a:srgbClr val="FFFFFF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+mn-lt"/>
                <a:ea typeface="+mn-ea"/>
              </a:rPr>
              <a:t>出版社：国防工业出版社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1663" y="2221979"/>
            <a:ext cx="82089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参考书：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1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</a:t>
            </a: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《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现代通信原理</a:t>
            </a: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》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         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曹志刚、钱亚生。清华大学出版社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2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</a:t>
            </a: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《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通信系统原理</a:t>
            </a: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》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         </a:t>
            </a:r>
            <a:r>
              <a:rPr lang="zh-CN" altLang="en-US" sz="28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沈振元、聂志泉。西安电子科技大学出版社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1625"/>
            <a:ext cx="7772400" cy="8953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二、几点学习建议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428750"/>
            <a:ext cx="8229600" cy="5027613"/>
          </a:xfrm>
          <a:prstGeom prst="rect">
            <a:avLst/>
          </a:prstGeom>
          <a:ln>
            <a:solidFill>
              <a:srgbClr val="17E92B"/>
            </a:solidFill>
          </a:ln>
        </p:spPr>
        <p:txBody>
          <a:bodyPr>
            <a:normAutofit/>
          </a:bodyPr>
          <a:lstStyle/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FFFFFF"/>
                </a:solidFill>
                <a:ea typeface="+mn-ea"/>
              </a:rPr>
              <a:t>基  础：“信号分析”、“随机过程”、“电子电路”</a:t>
            </a:r>
            <a:r>
              <a:rPr lang="en-US" altLang="zh-CN" sz="2800" dirty="0">
                <a:solidFill>
                  <a:srgbClr val="FFFFFF"/>
                </a:solidFill>
                <a:ea typeface="+mn-ea"/>
              </a:rPr>
              <a:t>(</a:t>
            </a:r>
            <a:r>
              <a:rPr lang="zh-CN" altLang="en-US" sz="2800" dirty="0">
                <a:solidFill>
                  <a:srgbClr val="FFFFFF"/>
                </a:solidFill>
                <a:ea typeface="+mn-ea"/>
              </a:rPr>
              <a:t>数模</a:t>
            </a:r>
            <a:r>
              <a:rPr lang="en-US" altLang="zh-CN" sz="2800" dirty="0">
                <a:solidFill>
                  <a:srgbClr val="FFFFFF"/>
                </a:solidFill>
                <a:ea typeface="+mn-ea"/>
              </a:rPr>
              <a:t>)</a:t>
            </a:r>
            <a:endParaRPr lang="zh-CN" altLang="en-US" sz="2800" dirty="0">
              <a:solidFill>
                <a:srgbClr val="FFFFFF"/>
              </a:solidFill>
              <a:ea typeface="+mn-ea"/>
            </a:endParaRP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92D050"/>
                </a:solidFill>
                <a:ea typeface="+mn-ea"/>
              </a:rPr>
              <a:t>原理和性能：</a:t>
            </a: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92D050"/>
                </a:solidFill>
                <a:ea typeface="+mn-ea"/>
              </a:rPr>
              <a:t>		  注重基本概念和分析方法，抓住本质，然后上升到理论 </a:t>
            </a: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FFFFFF"/>
                </a:solidFill>
                <a:ea typeface="+mn-ea"/>
              </a:rPr>
              <a:t>熟悉基本特点和性能指标</a:t>
            </a: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92D050"/>
                </a:solidFill>
                <a:ea typeface="+mn-ea"/>
              </a:rPr>
              <a:t>理论实践相结合：强调基本原理和实现方案，系统的组成和整体性能</a:t>
            </a: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FFFFFF"/>
                </a:solidFill>
                <a:ea typeface="+mn-ea"/>
              </a:rPr>
              <a:t>多练习：硬件实验、</a:t>
            </a:r>
            <a:r>
              <a:rPr lang="en-US" altLang="zh-CN" sz="2800" dirty="0">
                <a:solidFill>
                  <a:srgbClr val="FFFFFF"/>
                </a:solidFill>
                <a:ea typeface="+mn-ea"/>
              </a:rPr>
              <a:t>MATLAB</a:t>
            </a:r>
            <a:r>
              <a:rPr lang="zh-CN" altLang="en-US" sz="2800" dirty="0">
                <a:solidFill>
                  <a:srgbClr val="FFFFFF"/>
                </a:solidFill>
                <a:ea typeface="+mn-ea"/>
              </a:rPr>
              <a:t>仿真实验 </a:t>
            </a:r>
          </a:p>
          <a:p>
            <a:pPr marL="609600" indent="-6096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92D050"/>
                </a:solidFill>
                <a:ea typeface="+mn-ea"/>
              </a:rPr>
              <a:t>现场参观学习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50887"/>
          </a:xfrm>
        </p:spPr>
        <p:txBody>
          <a:bodyPr/>
          <a:lstStyle/>
          <a:p>
            <a:pPr marL="1117600" indent="-1117600" eaLnBrk="1" hangingPunct="1"/>
            <a:r>
              <a:rPr lang="zh-CN" altLang="en-US" sz="4000">
                <a:solidFill>
                  <a:srgbClr val="FFFFFF"/>
                </a:solidFill>
              </a:rPr>
              <a:t>三、通信发展简史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995862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latin typeface="宋体" pitchFamily="2" charset="-122"/>
              </a:rPr>
              <a:t>19</a:t>
            </a:r>
            <a:r>
              <a:rPr lang="zh-CN" altLang="en-US" sz="2800" dirty="0">
                <a:solidFill>
                  <a:srgbClr val="FFFFFF"/>
                </a:solidFill>
                <a:latin typeface="宋体" pitchFamily="2" charset="-122"/>
              </a:rPr>
              <a:t>世纪</a:t>
            </a:r>
            <a:r>
              <a:rPr lang="en-US" altLang="zh-CN" sz="2800" dirty="0">
                <a:solidFill>
                  <a:srgbClr val="FFFFFF"/>
                </a:solidFill>
                <a:latin typeface="宋体" pitchFamily="2" charset="-122"/>
              </a:rPr>
              <a:t>30</a:t>
            </a:r>
            <a:r>
              <a:rPr lang="zh-CN" altLang="en-US" sz="2800" dirty="0">
                <a:solidFill>
                  <a:srgbClr val="FFFFFF"/>
                </a:solidFill>
                <a:latin typeface="宋体" pitchFamily="2" charset="-122"/>
              </a:rPr>
              <a:t>年代：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宋体" pitchFamily="2" charset="-122"/>
              </a:rPr>
              <a:t>	莫尔斯实现有线电报通信方式</a:t>
            </a: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92D050"/>
                </a:solidFill>
                <a:latin typeface="宋体" pitchFamily="2" charset="-122"/>
              </a:rPr>
              <a:t>19</a:t>
            </a:r>
            <a:r>
              <a:rPr lang="zh-CN" altLang="en-US" sz="2800" dirty="0">
                <a:solidFill>
                  <a:srgbClr val="92D050"/>
                </a:solidFill>
                <a:latin typeface="宋体" pitchFamily="2" charset="-122"/>
              </a:rPr>
              <a:t>世纪</a:t>
            </a:r>
            <a:r>
              <a:rPr lang="en-US" altLang="zh-CN" sz="2800" dirty="0">
                <a:solidFill>
                  <a:srgbClr val="92D050"/>
                </a:solidFill>
                <a:latin typeface="宋体" pitchFamily="2" charset="-122"/>
              </a:rPr>
              <a:t>70</a:t>
            </a:r>
            <a:r>
              <a:rPr lang="zh-CN" altLang="en-US" sz="2800" dirty="0">
                <a:solidFill>
                  <a:srgbClr val="92D050"/>
                </a:solidFill>
                <a:latin typeface="宋体" pitchFamily="2" charset="-122"/>
              </a:rPr>
              <a:t>年代：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92D050"/>
                </a:solidFill>
                <a:latin typeface="宋体" pitchFamily="2" charset="-122"/>
              </a:rPr>
              <a:t>	电磁感应理论的形成和发展，发明了电话，形成了有线电话通信。</a:t>
            </a: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latin typeface="宋体" pitchFamily="2" charset="-122"/>
              </a:rPr>
              <a:t>19</a:t>
            </a:r>
            <a:r>
              <a:rPr lang="zh-CN" altLang="en-US" sz="2800" dirty="0">
                <a:solidFill>
                  <a:srgbClr val="FFFFFF"/>
                </a:solidFill>
                <a:latin typeface="宋体" pitchFamily="2" charset="-122"/>
              </a:rPr>
              <a:t>世纪末：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宋体" pitchFamily="2" charset="-122"/>
              </a:rPr>
              <a:t>	利用电磁波幅射原理发明无线电报。</a:t>
            </a: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92D050"/>
                </a:solidFill>
                <a:latin typeface="宋体" pitchFamily="2" charset="-122"/>
              </a:rPr>
              <a:t>20</a:t>
            </a:r>
            <a:r>
              <a:rPr lang="zh-CN" altLang="en-US" sz="2800" dirty="0">
                <a:solidFill>
                  <a:srgbClr val="92D050"/>
                </a:solidFill>
                <a:latin typeface="宋体" pitchFamily="2" charset="-122"/>
              </a:rPr>
              <a:t>世纪初：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92D050"/>
                </a:solidFill>
                <a:latin typeface="宋体" pitchFamily="2" charset="-122"/>
              </a:rPr>
              <a:t>	电子管等器件开始出现，电报和电话通信获得了迅速的发展。较高水平的有线通信及长波、中波和短波一类的无线通信得到广泛的应用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925" y="469900"/>
            <a:ext cx="5772150" cy="701675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FFFFFF"/>
                </a:solidFill>
              </a:rPr>
              <a:t>三、通信发展简史（续）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5113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FFFF"/>
                </a:solidFill>
                <a:latin typeface="宋体" panose="02010600030101010101" pitchFamily="2" charset="-122"/>
              </a:rPr>
              <a:t>1948</a:t>
            </a: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年：</a:t>
            </a:r>
            <a:b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	晶体管出现，香农定理（</a:t>
            </a:r>
            <a:r>
              <a:rPr lang="en-US" altLang="zh-CN" sz="2800" dirty="0">
                <a:solidFill>
                  <a:srgbClr val="FFFFFF"/>
                </a:solidFill>
                <a:latin typeface="宋体" panose="02010600030101010101" pitchFamily="2" charset="-122"/>
              </a:rPr>
              <a:t>Shannon</a:t>
            </a: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），先后形成了“信号与噪声理论”、“滤波与预测理论”、“香农信息论”、“纠错编码理论”以及“信号统计特性与信源编码理论”等等。</a:t>
            </a:r>
          </a:p>
          <a:p>
            <a:pPr eaLnBrk="1" hangingPunct="1"/>
            <a:r>
              <a:rPr lang="en-US" altLang="zh-CN" sz="2800" dirty="0">
                <a:solidFill>
                  <a:srgbClr val="92D050"/>
                </a:solidFill>
                <a:latin typeface="宋体" panose="02010600030101010101" pitchFamily="2" charset="-122"/>
              </a:rPr>
              <a:t>1970-1980</a:t>
            </a:r>
            <a:r>
              <a:rPr lang="zh-CN" altLang="en-US" sz="2800" dirty="0">
                <a:solidFill>
                  <a:srgbClr val="92D050"/>
                </a:solidFill>
                <a:latin typeface="宋体" panose="02010600030101010101" pitchFamily="2" charset="-122"/>
              </a:rPr>
              <a:t>：</a:t>
            </a:r>
            <a:br>
              <a:rPr lang="zh-CN" altLang="en-US" sz="2800" dirty="0">
                <a:solidFill>
                  <a:srgbClr val="92D050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92D050"/>
                </a:solidFill>
                <a:latin typeface="宋体" panose="02010600030101010101" pitchFamily="2" charset="-122"/>
              </a:rPr>
              <a:t>	大规模集成电路、商用卫星通信、程控数字交换机、光纤通信系统、微处理机等迅速发展</a:t>
            </a:r>
          </a:p>
          <a:p>
            <a:pPr eaLnBrk="1" hangingPunct="1"/>
            <a:r>
              <a:rPr lang="en-US" altLang="zh-CN" sz="2800" dirty="0">
                <a:solidFill>
                  <a:srgbClr val="FFFFFF"/>
                </a:solidFill>
                <a:latin typeface="宋体" panose="02010600030101010101" pitchFamily="2" charset="-122"/>
              </a:rPr>
              <a:t>1980</a:t>
            </a: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年以后：</a:t>
            </a:r>
            <a:b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	超大规模集成电路、长波长光纤通信系统广泛应用、综合业务数字网迅速崛起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16138" y="493713"/>
            <a:ext cx="4911725" cy="7620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FFFFFF"/>
                </a:solidFill>
              </a:rPr>
              <a:t>四、发展现状和趋势</a:t>
            </a:r>
            <a:r>
              <a:rPr lang="zh-CN" alt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229600" cy="4970462"/>
          </a:xfrm>
        </p:spPr>
        <p:txBody>
          <a:bodyPr/>
          <a:lstStyle/>
          <a:p>
            <a:pPr marL="609600" indent="-609600" eaLnBrk="1" hangingPunct="1">
              <a:buFont typeface="Arial" panose="020B0604020202020204" pitchFamily="34" charset="0"/>
              <a:buChar char="☺"/>
            </a:pPr>
            <a:r>
              <a:rPr lang="zh-CN" altLang="en-US" sz="2400" b="1">
                <a:solidFill>
                  <a:srgbClr val="FFFFFF"/>
                </a:solidFill>
              </a:rPr>
              <a:t>电缆通信：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	主要采用模拟单边带调制和频分多路复用</a:t>
            </a:r>
            <a:r>
              <a:rPr lang="en-US" altLang="zh-CN" sz="2400">
                <a:solidFill>
                  <a:srgbClr val="FFFFFF"/>
                </a:solidFill>
              </a:rPr>
              <a:t>(SSB</a:t>
            </a:r>
            <a:r>
              <a:rPr lang="zh-CN" altLang="en-US" sz="2400">
                <a:solidFill>
                  <a:srgbClr val="FFFFFF"/>
                </a:solidFill>
              </a:rPr>
              <a:t>／</a:t>
            </a:r>
            <a:r>
              <a:rPr lang="en-US" altLang="zh-CN" sz="2400">
                <a:solidFill>
                  <a:srgbClr val="FFFFFF"/>
                </a:solidFill>
              </a:rPr>
              <a:t>FDM)</a:t>
            </a:r>
            <a:r>
              <a:rPr lang="zh-CN" altLang="en-US" sz="2400">
                <a:solidFill>
                  <a:srgbClr val="FFFFFF"/>
                </a:solidFill>
              </a:rPr>
              <a:t>，有逐渐被光纤电缆取代的趋势。</a:t>
            </a:r>
          </a:p>
          <a:p>
            <a:pPr marL="609600" indent="-609600" eaLnBrk="1" hangingPunct="1">
              <a:spcBef>
                <a:spcPts val="2400"/>
              </a:spcBef>
              <a:buFont typeface="Arial" panose="020B0604020202020204" pitchFamily="34" charset="0"/>
              <a:buChar char="☺"/>
            </a:pPr>
            <a:r>
              <a:rPr lang="zh-CN" altLang="en-US" sz="2400" b="1">
                <a:solidFill>
                  <a:srgbClr val="FFFFFF"/>
                </a:solidFill>
              </a:rPr>
              <a:t>微波中继通信：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	主要采用</a:t>
            </a:r>
            <a:r>
              <a:rPr lang="en-US" altLang="zh-CN" sz="2400">
                <a:solidFill>
                  <a:srgbClr val="FFFFFF"/>
                </a:solidFill>
              </a:rPr>
              <a:t>SSB/FM/FDM</a:t>
            </a:r>
            <a:r>
              <a:rPr lang="zh-CN" altLang="en-US" sz="2400">
                <a:solidFill>
                  <a:srgbClr val="FFFFFF"/>
                </a:solidFill>
              </a:rPr>
              <a:t>调制方式，由于架设方便、容量大，仍将是长途通信的一个重要传输手段。</a:t>
            </a:r>
          </a:p>
          <a:p>
            <a:pPr marL="609600" indent="-609600" eaLnBrk="1" hangingPunct="1">
              <a:spcBef>
                <a:spcPts val="2400"/>
              </a:spcBef>
              <a:buFont typeface="Arial" panose="020B0604020202020204" pitchFamily="34" charset="0"/>
              <a:buChar char="☺"/>
            </a:pPr>
            <a:r>
              <a:rPr lang="zh-CN" altLang="en-US" sz="2400" b="1">
                <a:solidFill>
                  <a:srgbClr val="FFFFFF"/>
                </a:solidFill>
              </a:rPr>
              <a:t>光纤通信：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	容量大、成本低、不怕电磁干扰、节约大量有色金属和能源。自</a:t>
            </a:r>
            <a:r>
              <a:rPr lang="en-US" altLang="zh-CN" sz="2400">
                <a:solidFill>
                  <a:srgbClr val="FFFFFF"/>
                </a:solidFill>
              </a:rPr>
              <a:t>1977</a:t>
            </a:r>
            <a:r>
              <a:rPr lang="zh-CN" altLang="en-US" sz="2400">
                <a:solidFill>
                  <a:srgbClr val="FFFFFF"/>
                </a:solidFill>
              </a:rPr>
              <a:t>年以来发展极为迅速，新器件、新工艺、新技术不断涌现，性能日臻完善。主要发展方向是单模长波长光纤通信、大容量数字传输技术和相干光通信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333375"/>
            <a:ext cx="6280150" cy="70802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FFFFFF"/>
                </a:solidFill>
              </a:rPr>
              <a:t>四、发展现状和趋势（续）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57313"/>
            <a:ext cx="8229600" cy="5159375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Arial" panose="020B0604020202020204" pitchFamily="34" charset="0"/>
              <a:buChar char="☺"/>
            </a:pPr>
            <a:r>
              <a:rPr lang="zh-CN" altLang="en-US" sz="28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卫星通信：</a:t>
            </a:r>
            <a:br>
              <a:rPr lang="zh-CN" altLang="en-US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400" b="1" i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特点：</a:t>
            </a:r>
            <a:r>
              <a:rPr lang="zh-CN" altLang="en-US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通信距离远，覆盖面积大，不受地形条件限制，传输容量大，建设周期短，可靠性高。已成为国际通信的主要传输手段。</a:t>
            </a:r>
            <a:endParaRPr lang="en-US" altLang="zh-CN" sz="24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</a:pPr>
            <a:br>
              <a:rPr lang="zh-CN" altLang="en-US" sz="28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400" b="1" i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发展方向：</a:t>
            </a:r>
            <a:r>
              <a:rPr lang="zh-CN" altLang="en-US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也是数字调制、时分多路和时分多址。卫星通信正向更高频段发展、采用多波束卫星和星上处理等新技术，地面系统的主要发展趋势是小型化。近年来蓬勃发展的</a:t>
            </a:r>
            <a:r>
              <a:rPr lang="en-US" altLang="zh-CN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VSAT(</a:t>
            </a:r>
            <a:r>
              <a:rPr lang="zh-CN" altLang="en-US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甚小口径终端</a:t>
            </a:r>
            <a:r>
              <a:rPr lang="en-US" altLang="zh-CN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小站技术集中反映了调制解调、纠错编码／译码、数字信号处理、通信专用超大规模集成电路、固态功放和低噪声接收、小口径低旁瓣天线等多项新技术的进步。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1925" y="639763"/>
            <a:ext cx="6280150" cy="701675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FFFFFF"/>
                </a:solidFill>
              </a:rPr>
              <a:t>四、发展现状和趋势（续）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772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移动通信</a:t>
            </a:r>
            <a:b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	现代通信中发展最为迅速的一种通信手段。近几十年来，在微电子技术和计算机技术的推动下，移动通信从过去简单的无线对讲或广播方式发展成为一个有线、无线融为一体，固定、移动相互连通的全国规模的通信系统。</a:t>
            </a:r>
            <a:b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	发展方向是数字化、微型化和标准化。目前世界上存在多种不向的技术体制，互不兼容，急需标准化。数字化的关键是调制方式、纠错编码和数字电话语音编码方式的确定。</a:t>
            </a:r>
            <a:endParaRPr lang="en-US" altLang="zh-CN" sz="2400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92D050"/>
                </a:solidFill>
                <a:latin typeface="宋体" panose="02010600030101010101" pitchFamily="2" charset="-122"/>
              </a:rPr>
              <a:t>4G/5G/6G</a:t>
            </a:r>
            <a:r>
              <a:rPr lang="zh-CN" altLang="en-US" sz="2400" b="1" dirty="0">
                <a:solidFill>
                  <a:srgbClr val="92D050"/>
                </a:solidFill>
                <a:latin typeface="宋体" panose="02010600030101010101" pitchFamily="2" charset="-122"/>
              </a:rPr>
              <a:t>、星链计划等：</a:t>
            </a:r>
            <a:r>
              <a:rPr lang="zh-CN" altLang="en-US" sz="2400" dirty="0">
                <a:solidFill>
                  <a:srgbClr val="92D050"/>
                </a:solidFill>
              </a:rPr>
              <a:t>更快的速度，更大的容量和更低的延迟；偏远地区，天空和海洋；物联网</a:t>
            </a:r>
            <a:r>
              <a:rPr lang="en-US" altLang="zh-CN" sz="2400" dirty="0" err="1">
                <a:solidFill>
                  <a:srgbClr val="92D050"/>
                </a:solidFill>
              </a:rPr>
              <a:t>Iot</a:t>
            </a:r>
            <a:r>
              <a:rPr lang="zh-CN" altLang="en-US" sz="2400" dirty="0">
                <a:solidFill>
                  <a:srgbClr val="92D050"/>
                </a:solidFill>
              </a:rPr>
              <a:t>，虚拟现实</a:t>
            </a:r>
            <a:r>
              <a:rPr lang="en-US" altLang="zh-CN" sz="2400" dirty="0">
                <a:solidFill>
                  <a:srgbClr val="92D050"/>
                </a:solidFill>
              </a:rPr>
              <a:t>VR</a:t>
            </a:r>
            <a:r>
              <a:rPr lang="zh-CN" altLang="en-US" sz="2400" dirty="0">
                <a:solidFill>
                  <a:srgbClr val="92D050"/>
                </a:solidFill>
              </a:rPr>
              <a:t>，人工智能</a:t>
            </a:r>
            <a:r>
              <a:rPr lang="en-US" altLang="zh-CN" sz="2400" dirty="0">
                <a:solidFill>
                  <a:srgbClr val="92D050"/>
                </a:solidFill>
              </a:rPr>
              <a:t>AI</a:t>
            </a:r>
            <a:r>
              <a:rPr lang="zh-CN" altLang="en-US" sz="2400" dirty="0">
                <a:solidFill>
                  <a:srgbClr val="92D050"/>
                </a:solidFill>
              </a:rPr>
              <a:t>；能源效率，低碳绿色；</a:t>
            </a:r>
            <a:endParaRPr lang="en-US" altLang="zh-CN" sz="2400" dirty="0">
              <a:solidFill>
                <a:srgbClr val="92D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如何做到？</a:t>
            </a:r>
            <a:endParaRPr lang="zh-CN" altLang="en-US" sz="24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1925" y="639763"/>
            <a:ext cx="6280150" cy="701675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FFFFFF"/>
                </a:solidFill>
              </a:rPr>
              <a:t>四、发展现状和趋势（续）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700808"/>
            <a:ext cx="8229600" cy="4297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Char char="★"/>
            </a:pPr>
            <a:r>
              <a:rPr lang="zh-CN" altLang="en-US" sz="3600" b="1" dirty="0">
                <a:solidFill>
                  <a:srgbClr val="FFFFFF"/>
                </a:solidFill>
                <a:latin typeface="宋体" panose="02010600030101010101" pitchFamily="2" charset="-122"/>
              </a:rPr>
              <a:t>发展趋势：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实现全球化、个人化、信息综合化。</a:t>
            </a:r>
            <a:endParaRPr lang="en-US" altLang="zh-CN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Char char="★"/>
            </a:pPr>
            <a:endParaRPr lang="en-US" altLang="zh-CN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Char char="★"/>
            </a:pPr>
            <a:r>
              <a:rPr lang="zh-CN" altLang="en-US" sz="3600" b="1" dirty="0">
                <a:solidFill>
                  <a:srgbClr val="FFFFFF"/>
                </a:solidFill>
                <a:latin typeface="宋体" panose="02010600030101010101" pitchFamily="2" charset="-122"/>
              </a:rPr>
              <a:t>个人通信全球化</a:t>
            </a:r>
            <a:r>
              <a:rPr lang="en-US" altLang="zh-CN" sz="3600" b="1" dirty="0">
                <a:solidFill>
                  <a:srgbClr val="FFFF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覆盖全球、面向个人的无缝隙通信，即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5W[Whoever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（任何人）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\Wherever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（任何地点）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\Whenever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（任何时间）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\ Whomever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（任何人） 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\Whatever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，（采用任何方式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)]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1036638"/>
            <a:ext cx="4248150" cy="579437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五、通信系统模型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通信：信息的传输和交换</a:t>
            </a:r>
          </a:p>
          <a:p>
            <a:pPr eaLnBrk="1" hangingPunct="1"/>
            <a:r>
              <a:rPr lang="zh-CN" altLang="en-US"/>
              <a:t>一般通信</a:t>
            </a:r>
            <a:r>
              <a:rPr lang="zh-CN" altLang="en-US">
                <a:latin typeface="宋体" panose="02010600030101010101" pitchFamily="2" charset="-122"/>
              </a:rPr>
              <a:t>系统模型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</a:rPr>
              <a:t>1-3)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03350" y="3429000"/>
            <a:ext cx="549275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信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源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627313" y="3213100"/>
            <a:ext cx="620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发送设备</a:t>
            </a:r>
          </a:p>
        </p:txBody>
      </p:sp>
      <p:sp>
        <p:nvSpPr>
          <p:cNvPr id="17414" name="AutoShape 7"/>
          <p:cNvSpPr>
            <a:spLocks noChangeArrowheads="1"/>
          </p:cNvSpPr>
          <p:nvPr/>
        </p:nvSpPr>
        <p:spPr bwMode="auto">
          <a:xfrm>
            <a:off x="4356100" y="3500438"/>
            <a:ext cx="720725" cy="7921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867400" y="3141663"/>
            <a:ext cx="620713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接收设备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7164388" y="3500438"/>
            <a:ext cx="620712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信宿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4211638" y="4941888"/>
            <a:ext cx="904875" cy="528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噪声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051050" y="38608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3203575" y="38608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5076825" y="38608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651668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V="1">
            <a:off x="4716463" y="42926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00063"/>
            <a:ext cx="7956550" cy="64135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六、通信系统的分类及通信方式（１）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18488" cy="4924425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由传输信号的性质来划分：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１、模拟通信系统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又分为模拟基带、频带传输系统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２、数字通信系统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又分为数字基带、频带传输系统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３、模拟信号的数字传输系统</a:t>
            </a:r>
            <a:endParaRPr lang="en-US" altLang="zh-CN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何为基带、频带信号？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5500" y="688975"/>
            <a:ext cx="7956550" cy="64135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六、通信系统的分类及通信方式（２）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916113"/>
            <a:ext cx="6069012" cy="588962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812800" indent="-812800" eaLnBrk="1" hangingPunct="1"/>
            <a:r>
              <a:rPr lang="zh-CN" altLang="en-US">
                <a:solidFill>
                  <a:srgbClr val="FFFFFF"/>
                </a:solidFill>
              </a:rPr>
              <a:t>模拟通信系统模型（图</a:t>
            </a:r>
            <a:r>
              <a:rPr lang="en-US" altLang="zh-CN">
                <a:solidFill>
                  <a:srgbClr val="FFFFFF"/>
                </a:solidFill>
              </a:rPr>
              <a:t>1-4</a:t>
            </a:r>
            <a:r>
              <a:rPr lang="zh-CN" altLang="en-US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9460" name="Rectangle 15"/>
          <p:cNvSpPr>
            <a:spLocks noChangeArrowheads="1"/>
          </p:cNvSpPr>
          <p:nvPr/>
        </p:nvSpPr>
        <p:spPr bwMode="auto">
          <a:xfrm>
            <a:off x="1376363" y="3068638"/>
            <a:ext cx="612775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源</a:t>
            </a:r>
          </a:p>
        </p:txBody>
      </p: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2633663" y="3033713"/>
            <a:ext cx="615950" cy="1169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调制器</a:t>
            </a:r>
          </a:p>
        </p:txBody>
      </p:sp>
      <p:sp>
        <p:nvSpPr>
          <p:cNvPr id="19462" name="AutoShape 17"/>
          <p:cNvSpPr>
            <a:spLocks noChangeArrowheads="1"/>
          </p:cNvSpPr>
          <p:nvPr/>
        </p:nvSpPr>
        <p:spPr bwMode="auto">
          <a:xfrm>
            <a:off x="3949700" y="3105150"/>
            <a:ext cx="803275" cy="7921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463" name="Rectangle 18"/>
          <p:cNvSpPr>
            <a:spLocks noChangeArrowheads="1"/>
          </p:cNvSpPr>
          <p:nvPr/>
        </p:nvSpPr>
        <p:spPr bwMode="auto">
          <a:xfrm>
            <a:off x="5513388" y="2924175"/>
            <a:ext cx="615950" cy="1169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解调器</a:t>
            </a:r>
          </a:p>
        </p:txBody>
      </p:sp>
      <p:sp>
        <p:nvSpPr>
          <p:cNvPr id="19464" name="Rectangle 19"/>
          <p:cNvSpPr>
            <a:spLocks noChangeArrowheads="1"/>
          </p:cNvSpPr>
          <p:nvPr/>
        </p:nvSpPr>
        <p:spPr bwMode="auto">
          <a:xfrm>
            <a:off x="6810375" y="3105150"/>
            <a:ext cx="615950" cy="811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信宿</a:t>
            </a:r>
          </a:p>
        </p:txBody>
      </p:sp>
      <p:sp>
        <p:nvSpPr>
          <p:cNvPr id="19465" name="Rectangle 20"/>
          <p:cNvSpPr>
            <a:spLocks noChangeArrowheads="1"/>
          </p:cNvSpPr>
          <p:nvPr/>
        </p:nvSpPr>
        <p:spPr bwMode="auto">
          <a:xfrm>
            <a:off x="3835400" y="4546600"/>
            <a:ext cx="904875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噪声</a:t>
            </a:r>
          </a:p>
        </p:txBody>
      </p:sp>
      <p:sp>
        <p:nvSpPr>
          <p:cNvPr id="19466" name="Line 21"/>
          <p:cNvSpPr>
            <a:spLocks noChangeShapeType="1"/>
          </p:cNvSpPr>
          <p:nvPr/>
        </p:nvSpPr>
        <p:spPr bwMode="auto">
          <a:xfrm>
            <a:off x="2020888" y="3503613"/>
            <a:ext cx="642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22"/>
          <p:cNvSpPr>
            <a:spLocks noChangeShapeType="1"/>
          </p:cNvSpPr>
          <p:nvPr/>
        </p:nvSpPr>
        <p:spPr bwMode="auto">
          <a:xfrm>
            <a:off x="3149600" y="3503613"/>
            <a:ext cx="8826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23"/>
          <p:cNvSpPr>
            <a:spLocks noChangeShapeType="1"/>
          </p:cNvSpPr>
          <p:nvPr/>
        </p:nvSpPr>
        <p:spPr bwMode="auto">
          <a:xfrm>
            <a:off x="4716463" y="3500438"/>
            <a:ext cx="8016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24"/>
          <p:cNvSpPr>
            <a:spLocks noChangeShapeType="1"/>
          </p:cNvSpPr>
          <p:nvPr/>
        </p:nvSpPr>
        <p:spPr bwMode="auto">
          <a:xfrm>
            <a:off x="6156325" y="35004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 flipV="1">
            <a:off x="4392613" y="38973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827088" y="5157788"/>
            <a:ext cx="31527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各部件的功能？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优缺点？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65CE6D-BA32-479C-8A39-27F9D25E365A}"/>
              </a:ext>
            </a:extLst>
          </p:cNvPr>
          <p:cNvSpPr/>
          <p:nvPr/>
        </p:nvSpPr>
        <p:spPr>
          <a:xfrm>
            <a:off x="755576" y="267818"/>
            <a:ext cx="7848872" cy="461665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FFFFFF"/>
                </a:solidFill>
              </a:rPr>
              <a:t>通信是什么？</a:t>
            </a:r>
            <a:r>
              <a:rPr lang="en-US" altLang="zh-CN" b="1" kern="0" dirty="0">
                <a:solidFill>
                  <a:srgbClr val="FFFFFF"/>
                </a:solidFill>
              </a:rPr>
              <a:t> </a:t>
            </a:r>
            <a:r>
              <a:rPr lang="zh-CN" altLang="en-US" b="1" kern="0" dirty="0">
                <a:solidFill>
                  <a:srgbClr val="FFFFFF"/>
                </a:solidFill>
              </a:rPr>
              <a:t>信息的传输与交换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1A764B-AD9E-480B-A88D-F2DA56887213}"/>
              </a:ext>
            </a:extLst>
          </p:cNvPr>
          <p:cNvSpPr/>
          <p:nvPr/>
        </p:nvSpPr>
        <p:spPr>
          <a:xfrm>
            <a:off x="144016" y="1671191"/>
            <a:ext cx="88924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rgbClr val="FFFFFF"/>
                </a:solidFill>
              </a:rPr>
              <a:t>通信原理是什么？信息传输与交换相关的规律、方法、技术等。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9EBA1E-390D-43E9-8BF3-74AFC17025B0}"/>
              </a:ext>
            </a:extLst>
          </p:cNvPr>
          <p:cNvSpPr/>
          <p:nvPr/>
        </p:nvSpPr>
        <p:spPr>
          <a:xfrm>
            <a:off x="611560" y="2276872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kern="0" dirty="0">
                <a:solidFill>
                  <a:srgbClr val="FFFFFF"/>
                </a:solidFill>
              </a:rPr>
              <a:t>关键问题？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FFFFFF"/>
                </a:solidFill>
              </a:rPr>
              <a:t>信号为什么能传输？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92D050"/>
                </a:solidFill>
              </a:rPr>
              <a:t>信号是怎么传输的？</a:t>
            </a:r>
            <a:endParaRPr lang="en-US" altLang="zh-CN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FFFFFF"/>
                </a:solidFill>
              </a:rPr>
              <a:t>怎么做才能传输？怎么更快？更远？更方便？更便宜？更灵活？</a:t>
            </a:r>
            <a:r>
              <a:rPr lang="en-US" altLang="zh-CN" b="1" kern="0" dirty="0">
                <a:solidFill>
                  <a:srgbClr val="FFFFFF"/>
                </a:solidFill>
              </a:rPr>
              <a:t>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92D050"/>
                </a:solidFill>
              </a:rPr>
              <a:t>如何防窃听？抗干扰？更可靠？</a:t>
            </a:r>
            <a:endParaRPr lang="en-US" altLang="zh-CN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FFFFFF"/>
                </a:solidFill>
              </a:rPr>
              <a:t>涉及哪些知识、学科、领域？科学还是技术？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92D050"/>
                </a:solidFill>
              </a:rPr>
              <a:t>属于专用</a:t>
            </a:r>
            <a:r>
              <a:rPr lang="en-US" altLang="zh-CN" b="1" kern="0" dirty="0">
                <a:solidFill>
                  <a:srgbClr val="92D050"/>
                </a:solidFill>
              </a:rPr>
              <a:t>/</a:t>
            </a:r>
            <a:r>
              <a:rPr lang="zh-CN" altLang="en-US" b="1" kern="0" dirty="0">
                <a:solidFill>
                  <a:srgbClr val="92D050"/>
                </a:solidFill>
              </a:rPr>
              <a:t>共用</a:t>
            </a:r>
            <a:r>
              <a:rPr lang="en-US" altLang="zh-CN" b="1" kern="0" dirty="0">
                <a:solidFill>
                  <a:srgbClr val="92D050"/>
                </a:solidFill>
              </a:rPr>
              <a:t>/</a:t>
            </a:r>
            <a:r>
              <a:rPr lang="zh-CN" altLang="en-US" b="1" kern="0" dirty="0">
                <a:solidFill>
                  <a:srgbClr val="92D050"/>
                </a:solidFill>
              </a:rPr>
              <a:t>交叉？</a:t>
            </a:r>
            <a:endParaRPr lang="en-US" altLang="zh-CN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chemeClr val="bg1"/>
                </a:solidFill>
              </a:rPr>
              <a:t>应用领域的拓展</a:t>
            </a:r>
            <a:r>
              <a:rPr lang="en-US" altLang="zh-CN" b="1" kern="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92D050"/>
                </a:solidFill>
              </a:rPr>
              <a:t>研究内容是什么？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68B8F0-3EBF-4BD0-8C70-8C1D890CC5B6}"/>
              </a:ext>
            </a:extLst>
          </p:cNvPr>
          <p:cNvSpPr/>
          <p:nvPr/>
        </p:nvSpPr>
        <p:spPr>
          <a:xfrm>
            <a:off x="144016" y="766387"/>
            <a:ext cx="8892480" cy="830997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rgbClr val="FFFFFF"/>
                </a:solidFill>
              </a:rPr>
              <a:t>什么是原理？</a:t>
            </a:r>
            <a:r>
              <a:rPr lang="en-US" altLang="zh-CN" b="1" kern="0" dirty="0">
                <a:solidFill>
                  <a:srgbClr val="FFFFFF"/>
                </a:solidFill>
              </a:rPr>
              <a:t> </a:t>
            </a:r>
            <a:r>
              <a:rPr lang="zh-CN" altLang="en-US" b="1" kern="0" dirty="0">
                <a:solidFill>
                  <a:srgbClr val="FFFFFF"/>
                </a:solidFill>
              </a:rPr>
              <a:t>带有普遍性的、最基本的、可以作为其他规律的基础的规律；具有普遍意义的道理。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55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六、通信系统的分类及通信方式（３）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5586413" cy="584200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数字通信系统模型（图</a:t>
            </a:r>
            <a:r>
              <a:rPr lang="en-US" altLang="zh-CN">
                <a:solidFill>
                  <a:srgbClr val="FFFFFF"/>
                </a:solidFill>
              </a:rPr>
              <a:t>1-5</a:t>
            </a:r>
            <a:r>
              <a:rPr lang="zh-CN" altLang="en-US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7950" y="3049588"/>
            <a:ext cx="549275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源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78100" y="2708275"/>
            <a:ext cx="554038" cy="1682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信道编码器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283075" y="3141663"/>
            <a:ext cx="576263" cy="690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8348663" y="2922588"/>
            <a:ext cx="615950" cy="1082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信宿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4140200" y="4365625"/>
            <a:ext cx="904875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" panose="020B0604020202020204" pitchFamily="34" charset="0"/>
              </a:rPr>
              <a:t>噪声</a:t>
            </a:r>
          </a:p>
        </p:txBody>
      </p:sp>
      <p:sp>
        <p:nvSpPr>
          <p:cNvPr id="20489" name="Line 14"/>
          <p:cNvSpPr>
            <a:spLocks noChangeShapeType="1"/>
          </p:cNvSpPr>
          <p:nvPr/>
        </p:nvSpPr>
        <p:spPr bwMode="auto">
          <a:xfrm flipV="1">
            <a:off x="4572000" y="3860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1714500" y="2781300"/>
            <a:ext cx="554038" cy="1366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加密器</a:t>
            </a:r>
          </a:p>
        </p:txBody>
      </p:sp>
      <p:sp>
        <p:nvSpPr>
          <p:cNvPr id="20491" name="Rectangle 31"/>
          <p:cNvSpPr>
            <a:spLocks noChangeArrowheads="1"/>
          </p:cNvSpPr>
          <p:nvPr/>
        </p:nvSpPr>
        <p:spPr bwMode="auto">
          <a:xfrm>
            <a:off x="6826250" y="2781300"/>
            <a:ext cx="554038" cy="1420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解密器</a:t>
            </a:r>
          </a:p>
        </p:txBody>
      </p:sp>
      <p:sp>
        <p:nvSpPr>
          <p:cNvPr id="20492" name="Rectangle 32"/>
          <p:cNvSpPr>
            <a:spLocks noChangeArrowheads="1"/>
          </p:cNvSpPr>
          <p:nvPr/>
        </p:nvSpPr>
        <p:spPr bwMode="auto">
          <a:xfrm>
            <a:off x="5940425" y="2492375"/>
            <a:ext cx="554038" cy="1873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信道解码器</a:t>
            </a:r>
          </a:p>
        </p:txBody>
      </p:sp>
      <p:sp>
        <p:nvSpPr>
          <p:cNvPr id="20493" name="Rectangle 33"/>
          <p:cNvSpPr>
            <a:spLocks noChangeArrowheads="1"/>
          </p:cNvSpPr>
          <p:nvPr/>
        </p:nvSpPr>
        <p:spPr bwMode="auto">
          <a:xfrm>
            <a:off x="3424238" y="2854325"/>
            <a:ext cx="554037" cy="1347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调制器</a:t>
            </a:r>
          </a:p>
        </p:txBody>
      </p:sp>
      <p:sp>
        <p:nvSpPr>
          <p:cNvPr id="20494" name="Rectangle 34"/>
          <p:cNvSpPr>
            <a:spLocks noChangeArrowheads="1"/>
          </p:cNvSpPr>
          <p:nvPr/>
        </p:nvSpPr>
        <p:spPr bwMode="auto">
          <a:xfrm>
            <a:off x="5097463" y="2871788"/>
            <a:ext cx="554037" cy="1204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解调器</a:t>
            </a:r>
          </a:p>
        </p:txBody>
      </p:sp>
      <p:sp>
        <p:nvSpPr>
          <p:cNvPr id="20495" name="Line 35"/>
          <p:cNvSpPr>
            <a:spLocks noChangeShapeType="1"/>
          </p:cNvSpPr>
          <p:nvPr/>
        </p:nvSpPr>
        <p:spPr bwMode="auto">
          <a:xfrm>
            <a:off x="1476375" y="34956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36"/>
          <p:cNvSpPr>
            <a:spLocks noChangeShapeType="1"/>
          </p:cNvSpPr>
          <p:nvPr/>
        </p:nvSpPr>
        <p:spPr bwMode="auto">
          <a:xfrm>
            <a:off x="2266950" y="35004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37"/>
          <p:cNvSpPr>
            <a:spLocks noChangeShapeType="1"/>
          </p:cNvSpPr>
          <p:nvPr/>
        </p:nvSpPr>
        <p:spPr bwMode="auto">
          <a:xfrm>
            <a:off x="3130550" y="35004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38"/>
          <p:cNvSpPr>
            <a:spLocks noChangeShapeType="1"/>
          </p:cNvSpPr>
          <p:nvPr/>
        </p:nvSpPr>
        <p:spPr bwMode="auto">
          <a:xfrm>
            <a:off x="3995738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39"/>
          <p:cNvSpPr>
            <a:spLocks noChangeShapeType="1"/>
          </p:cNvSpPr>
          <p:nvPr/>
        </p:nvSpPr>
        <p:spPr bwMode="auto">
          <a:xfrm>
            <a:off x="485933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40"/>
          <p:cNvSpPr>
            <a:spLocks noChangeShapeType="1"/>
          </p:cNvSpPr>
          <p:nvPr/>
        </p:nvSpPr>
        <p:spPr bwMode="auto">
          <a:xfrm>
            <a:off x="5651500" y="35004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41"/>
          <p:cNvSpPr>
            <a:spLocks noChangeShapeType="1"/>
          </p:cNvSpPr>
          <p:nvPr/>
        </p:nvSpPr>
        <p:spPr bwMode="auto">
          <a:xfrm>
            <a:off x="6515100" y="35004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617538" y="5116513"/>
            <a:ext cx="6316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　各部件的功能？</a:t>
            </a:r>
          </a:p>
        </p:txBody>
      </p:sp>
      <p:sp>
        <p:nvSpPr>
          <p:cNvPr id="20503" name="Rectangle 5"/>
          <p:cNvSpPr>
            <a:spLocks noChangeArrowheads="1"/>
          </p:cNvSpPr>
          <p:nvPr/>
        </p:nvSpPr>
        <p:spPr bwMode="auto">
          <a:xfrm>
            <a:off x="922338" y="2636838"/>
            <a:ext cx="554037" cy="1682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信源编码器</a:t>
            </a:r>
          </a:p>
        </p:txBody>
      </p:sp>
      <p:sp>
        <p:nvSpPr>
          <p:cNvPr id="20504" name="Rectangle 5"/>
          <p:cNvSpPr>
            <a:spLocks noChangeArrowheads="1"/>
          </p:cNvSpPr>
          <p:nvPr/>
        </p:nvSpPr>
        <p:spPr bwMode="auto">
          <a:xfrm>
            <a:off x="7596207" y="2636838"/>
            <a:ext cx="553998" cy="1682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信道解码器</a:t>
            </a:r>
          </a:p>
        </p:txBody>
      </p:sp>
      <p:sp>
        <p:nvSpPr>
          <p:cNvPr id="20505" name="Line 35"/>
          <p:cNvSpPr>
            <a:spLocks noChangeShapeType="1"/>
          </p:cNvSpPr>
          <p:nvPr/>
        </p:nvSpPr>
        <p:spPr bwMode="auto">
          <a:xfrm>
            <a:off x="755650" y="35004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35"/>
          <p:cNvSpPr>
            <a:spLocks noChangeShapeType="1"/>
          </p:cNvSpPr>
          <p:nvPr/>
        </p:nvSpPr>
        <p:spPr bwMode="auto">
          <a:xfrm>
            <a:off x="8101013" y="34861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Line 35"/>
          <p:cNvSpPr>
            <a:spLocks noChangeShapeType="1"/>
          </p:cNvSpPr>
          <p:nvPr/>
        </p:nvSpPr>
        <p:spPr bwMode="auto">
          <a:xfrm>
            <a:off x="7380288" y="34925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3725" y="479425"/>
            <a:ext cx="7956550" cy="64135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六、通信系统的分类及通信方式（４）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12875"/>
            <a:ext cx="8229600" cy="5230813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marL="711200" indent="-7112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</a:rPr>
              <a:t>数字通信系统的优点 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１、抗噪声性能好，接力通信时能消除噪声的积累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２、数字通信中可以采用信道编码技术使误码率降低，即传输差错可以控制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３、数字通信便于加密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４、数字信号便于用现代数字技术进行处理、存贮、交换，便于和计算机等联接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５、可以综合传递各种消息。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６、高度的灵活性和通用性，便于集成化、微型化</a:t>
            </a:r>
            <a:endParaRPr lang="en-US" altLang="zh-CN" sz="2400">
              <a:solidFill>
                <a:srgbClr val="FFFFFF"/>
              </a:solidFill>
            </a:endParaRP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  <a:p>
            <a:pPr marL="711200" indent="-7112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</a:rPr>
              <a:t>主要缺点：</a:t>
            </a:r>
          </a:p>
          <a:p>
            <a:pPr marL="711200" indent="-7112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	占用的频带比较宽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5950" y="511175"/>
            <a:ext cx="7956550" cy="64135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六、通信系统的分类及通信方式（５）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57313"/>
            <a:ext cx="8435975" cy="5286375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按消息的物理特征分类：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	电报、电话、数据、图象通信系统等</a:t>
            </a:r>
          </a:p>
          <a:p>
            <a:pPr marL="609600" indent="-6096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按调制方式分类：</a:t>
            </a:r>
          </a:p>
          <a:p>
            <a:pPr marL="609600" indent="-609600" eaLnBrk="1" hangingPunct="1">
              <a:spcBef>
                <a:spcPts val="600"/>
              </a:spcBef>
              <a:buFont typeface="宋体" panose="02010600030101010101" pitchFamily="2" charset="-122"/>
              <a:buChar char="★"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	连续波调制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	１、线性调制：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AM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SSB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DSB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VSB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２、非线性调制：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FM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PM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３、数字调制：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ASK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FSK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PSK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DPSK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QAM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MSK</a:t>
            </a:r>
          </a:p>
          <a:p>
            <a:pPr marL="609600" indent="-609600" eaLnBrk="1" hangingPunct="1">
              <a:spcBef>
                <a:spcPts val="600"/>
              </a:spcBef>
              <a:buFont typeface="宋体" panose="02010600030101010101" pitchFamily="2" charset="-122"/>
              <a:buChar char="★"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脉冲调制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	脉冲模拟调制：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PAM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PDM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PPM</a:t>
            </a: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脉冲数字调制：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PCM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DM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DPCM</a:t>
            </a: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</a:rPr>
              <a:t>ADPCM</a:t>
            </a:r>
            <a:r>
              <a:rPr lang="en-US" altLang="zh-CN" sz="2400">
                <a:solidFill>
                  <a:srgbClr val="FFFFFF"/>
                </a:solidFill>
              </a:rPr>
              <a:t> </a:t>
            </a:r>
          </a:p>
          <a:p>
            <a:pPr marL="609600" indent="-6096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</a:rPr>
              <a:t>按传输媒体分类：有线和无线</a:t>
            </a:r>
          </a:p>
          <a:p>
            <a:pPr marL="609600" indent="-609600" eaLnBrk="1" hangingPunct="1">
              <a:spcBef>
                <a:spcPts val="600"/>
              </a:spcBef>
            </a:pPr>
            <a:r>
              <a:rPr lang="zh-CN" altLang="en-US" sz="2400">
                <a:solidFill>
                  <a:srgbClr val="FFFFFF"/>
                </a:solidFill>
              </a:rPr>
              <a:t>按信号复用分式分类：频分、时分、码分复用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3725" y="479425"/>
            <a:ext cx="7956550" cy="64135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六、通信系统的分类及通信方式（６）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14375" y="1600200"/>
            <a:ext cx="8128000" cy="4757738"/>
          </a:xfrm>
          <a:ln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按消息传送的方向和时间关系：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单工、半双工、全双工</a:t>
            </a:r>
            <a:endParaRPr lang="en-US" altLang="zh-CN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按信号码元排列方式：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串序（行）、并序（行）</a:t>
            </a:r>
            <a:endParaRPr lang="en-US" altLang="zh-CN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按通信对象：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专线、通信网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9875" y="322263"/>
            <a:ext cx="6076950" cy="579437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FFFF"/>
                </a:solidFill>
                <a:latin typeface="宋体" pitchFamily="2" charset="-122"/>
              </a:rPr>
              <a:t>七、性能指标等基本概念 （１）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288" y="1052513"/>
            <a:ext cx="8280400" cy="331152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信息量的性质：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１、消息中所含信息量</a:t>
            </a:r>
            <a:r>
              <a:rPr lang="en-US" altLang="zh-CN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是出现此消息概率的函数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２、消息出现的概率越小，所含信息量越大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３、若干独立消息之和的信息量应该是每个消息所含信息量的线性叠加，即信息具有相加性。</a:t>
            </a:r>
            <a:endParaRPr lang="en-US" altLang="zh-CN" sz="24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哈特莱首先提出来信息量的定义：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设消息</a:t>
            </a:r>
            <a:r>
              <a:rPr lang="en-US" altLang="zh-CN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出现的概率是</a:t>
            </a:r>
            <a:r>
              <a:rPr lang="en-US" altLang="zh-CN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P(x)</a:t>
            </a: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，则该消息</a:t>
            </a:r>
            <a:r>
              <a:rPr lang="en-US" altLang="zh-CN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所含的信息量为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539750" y="6294438"/>
            <a:ext cx="8280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FFFFFF"/>
                </a:solidFill>
              </a:rPr>
              <a:t>例</a:t>
            </a:r>
            <a:r>
              <a:rPr lang="en-US" altLang="zh-CN" sz="2400" kern="0" dirty="0">
                <a:solidFill>
                  <a:srgbClr val="FFFFFF"/>
                </a:solidFill>
              </a:rPr>
              <a:t>1-1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979613" y="4743450"/>
          <a:ext cx="45164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" imgW="2044440" imgH="711000" progId="Equation.DSMT4">
                  <p:embed/>
                </p:oleObj>
              </mc:Choice>
              <mc:Fallback>
                <p:oleObj name="Equation" r:id="rId3" imgW="204444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43450"/>
                        <a:ext cx="4516437" cy="1479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5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1547813" y="404813"/>
            <a:ext cx="5986462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FFFFFF"/>
                </a:solidFill>
                <a:effectLst/>
                <a:latin typeface="宋体" panose="02010600030101010101" pitchFamily="2" charset="-122"/>
              </a:rPr>
              <a:t>七、性能指标等基本概念</a:t>
            </a:r>
            <a:r>
              <a:rPr lang="zh-CN" altLang="en-US" sz="3200">
                <a:solidFill>
                  <a:srgbClr val="FFFFFF"/>
                </a:solidFill>
                <a:effectLst/>
              </a:rPr>
              <a:t> （２）</a:t>
            </a:r>
          </a:p>
        </p:txBody>
      </p:sp>
      <p:graphicFrame>
        <p:nvGraphicFramePr>
          <p:cNvPr id="25603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859338" y="1355725"/>
          <a:ext cx="1512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公式" r:id="rId3" imgW="850900" imgH="228600" progId="Equation.3">
                  <p:embed/>
                </p:oleObj>
              </mc:Choice>
              <mc:Fallback>
                <p:oleObj name="公式" r:id="rId3" imgW="85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355725"/>
                        <a:ext cx="1512887" cy="4048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9913" y="2420938"/>
          <a:ext cx="4964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公式" r:id="rId5" imgW="2743200" imgH="254000" progId="Equation.3">
                  <p:embed/>
                </p:oleObj>
              </mc:Choice>
              <mc:Fallback>
                <p:oleObj name="公式" r:id="rId5" imgW="27432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420938"/>
                        <a:ext cx="4964112" cy="5429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73225" y="5492750"/>
          <a:ext cx="4238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公式" r:id="rId7" imgW="152334" imgH="228501" progId="Equation.3">
                  <p:embed/>
                </p:oleObj>
              </mc:Choice>
              <mc:Fallback>
                <p:oleObj name="公式" r:id="rId7" imgW="152334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492750"/>
                        <a:ext cx="423863" cy="6508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55650" y="1916113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84213" y="1268413"/>
            <a:ext cx="409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假设某一消息由一串符号</a:t>
            </a:r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468313" y="3260725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则根据信息相加性概念，整个消息所含的信息量为：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250825" y="1844675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且各符号的出现互相统计独立，其出现的概率分别为</a:t>
            </a:r>
          </a:p>
        </p:txBody>
      </p:sp>
      <p:sp>
        <p:nvSpPr>
          <p:cNvPr id="25610" name="Text Box 18"/>
          <p:cNvSpPr txBox="1">
            <a:spLocks noChangeArrowheads="1"/>
          </p:cNvSpPr>
          <p:nvPr/>
        </p:nvSpPr>
        <p:spPr bwMode="auto">
          <a:xfrm>
            <a:off x="6443663" y="12684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构成，</a:t>
            </a:r>
          </a:p>
        </p:txBody>
      </p:sp>
      <p:sp>
        <p:nvSpPr>
          <p:cNvPr id="25611" name="Text Box 21"/>
          <p:cNvSpPr txBox="1">
            <a:spLocks noChangeArrowheads="1"/>
          </p:cNvSpPr>
          <p:nvPr/>
        </p:nvSpPr>
        <p:spPr bwMode="auto">
          <a:xfrm>
            <a:off x="900113" y="556418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051050" y="5564188"/>
            <a:ext cx="1363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是符号</a:t>
            </a:r>
          </a:p>
        </p:txBody>
      </p:sp>
      <p:graphicFrame>
        <p:nvGraphicFramePr>
          <p:cNvPr id="256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38352"/>
              </p:ext>
            </p:extLst>
          </p:nvPr>
        </p:nvGraphicFramePr>
        <p:xfrm>
          <a:off x="3203277" y="5492750"/>
          <a:ext cx="7207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77" y="5492750"/>
                        <a:ext cx="720725" cy="5794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3852564" y="5564188"/>
            <a:ext cx="3887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在消息中出现的次数</a:t>
            </a:r>
          </a:p>
        </p:txBody>
      </p:sp>
      <p:graphicFrame>
        <p:nvGraphicFramePr>
          <p:cNvPr id="25615" name="Object 4"/>
          <p:cNvGraphicFramePr>
            <a:graphicFrameLocks noChangeAspect="1"/>
          </p:cNvGraphicFramePr>
          <p:nvPr/>
        </p:nvGraphicFramePr>
        <p:xfrm>
          <a:off x="2043113" y="3990975"/>
          <a:ext cx="4997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11" imgW="2400120" imgH="558720" progId="Equation.DSMT4">
                  <p:embed/>
                </p:oleObj>
              </mc:Choice>
              <mc:Fallback>
                <p:oleObj name="Equation" r:id="rId11" imgW="240012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990975"/>
                        <a:ext cx="4997450" cy="1095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19250" y="260350"/>
            <a:ext cx="5986463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FFFF"/>
                </a:solidFill>
                <a:latin typeface="宋体" pitchFamily="2" charset="-122"/>
              </a:rPr>
              <a:t>七、性能指标等基本概念</a:t>
            </a:r>
            <a:r>
              <a:rPr lang="zh-CN" altLang="en-US" sz="3200">
                <a:solidFill>
                  <a:srgbClr val="FFFFFF"/>
                </a:solidFill>
              </a:rPr>
              <a:t> （３）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1052513"/>
            <a:ext cx="6927850" cy="1031875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为简化计算信息量，引入平均信息量概念</a:t>
            </a:r>
          </a:p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平均信息量：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3995738" y="2178050"/>
          <a:ext cx="1512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公式" r:id="rId3" imgW="850900" imgH="228600" progId="Equation.3">
                  <p:embed/>
                </p:oleObj>
              </mc:Choice>
              <mc:Fallback>
                <p:oleObj name="公式" r:id="rId3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178050"/>
                        <a:ext cx="1512887" cy="4048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547813" y="3143250"/>
          <a:ext cx="4319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公式" r:id="rId5" imgW="2743200" imgH="254000" progId="Equation.3">
                  <p:embed/>
                </p:oleObj>
              </mc:Choice>
              <mc:Fallback>
                <p:oleObj name="公式" r:id="rId5" imgW="2743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143250"/>
                        <a:ext cx="4319587" cy="366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838200" y="3262313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9750" y="21336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假设某一消息由一串符号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479425" y="3725863"/>
            <a:ext cx="76215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则定义每个符号所含信息量的统计平均值叫平均信息量（又叫信息源的熵）：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580063" y="21050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构成，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395288" y="2609850"/>
            <a:ext cx="719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且各符号的出现互相统计独立，其出现的概率分别为</a:t>
            </a:r>
          </a:p>
        </p:txBody>
      </p:sp>
      <p:sp>
        <p:nvSpPr>
          <p:cNvPr id="26635" name="Text Box 18"/>
          <p:cNvSpPr txBox="1">
            <a:spLocks noChangeArrowheads="1"/>
          </p:cNvSpPr>
          <p:nvPr/>
        </p:nvSpPr>
        <p:spPr bwMode="auto">
          <a:xfrm>
            <a:off x="755650" y="582930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例１</a:t>
            </a: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</a:rPr>
              <a:t>-2</a:t>
            </a:r>
          </a:p>
        </p:txBody>
      </p:sp>
      <p:graphicFrame>
        <p:nvGraphicFramePr>
          <p:cNvPr id="26636" name="Object 4"/>
          <p:cNvGraphicFramePr>
            <a:graphicFrameLocks noChangeAspect="1"/>
          </p:cNvGraphicFramePr>
          <p:nvPr/>
        </p:nvGraphicFramePr>
        <p:xfrm>
          <a:off x="611188" y="4702175"/>
          <a:ext cx="82915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7" imgW="4546440" imgH="558720" progId="Equation.DSMT4">
                  <p:embed/>
                </p:oleObj>
              </mc:Choice>
              <mc:Fallback>
                <p:oleObj name="Equation" r:id="rId7" imgW="454644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02175"/>
                        <a:ext cx="8291512" cy="9588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77838"/>
            <a:ext cx="8077200" cy="100647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+mj-ea"/>
              </a:rPr>
              <a:t>七、性能指标等基本概念 （</a:t>
            </a:r>
            <a:r>
              <a:rPr lang="en-US" altLang="zh-CN" sz="3200" dirty="0">
                <a:latin typeface="+mj-ea"/>
              </a:rPr>
              <a:t>4</a:t>
            </a:r>
            <a:r>
              <a:rPr lang="zh-CN" altLang="en-US" sz="3200" dirty="0">
                <a:latin typeface="+mj-ea"/>
              </a:rPr>
              <a:t>）</a:t>
            </a:r>
            <a:br>
              <a:rPr lang="zh-CN" altLang="en-US" sz="3200" dirty="0">
                <a:effectLst/>
                <a:latin typeface="+mj-ea"/>
              </a:rPr>
            </a:br>
            <a:r>
              <a:rPr lang="zh-CN" altLang="en-US" sz="2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8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模拟通信系统的主要性能指标</a:t>
            </a:r>
            <a:r>
              <a:rPr lang="zh-CN" altLang="en-US" sz="2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7651" name="Rectangle 6"/>
          <p:cNvSpPr>
            <a:spLocks noRot="1" noChangeArrowheads="1"/>
          </p:cNvSpPr>
          <p:nvPr/>
        </p:nvSpPr>
        <p:spPr bwMode="auto">
          <a:xfrm>
            <a:off x="468313" y="1628775"/>
            <a:ext cx="80660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有效性：</a:t>
            </a:r>
            <a:r>
              <a:rPr lang="zh-CN" altLang="en-US" sz="2400" dirty="0">
                <a:latin typeface="宋体" panose="02010600030101010101" pitchFamily="2" charset="-122"/>
              </a:rPr>
              <a:t>消息传输的速度。使单位时间内传输更多的消息或一定频带范围内传输更多的消息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可靠性：</a:t>
            </a:r>
            <a:r>
              <a:rPr lang="zh-CN" altLang="en-US" sz="2400" dirty="0">
                <a:latin typeface="宋体" panose="02010600030101010101" pitchFamily="2" charset="-122"/>
              </a:rPr>
              <a:t>信噪功率比、失真度、均方误差。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信噪功率比越大，通信质量越高。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一般无线通信，</a:t>
            </a:r>
            <a:r>
              <a:rPr lang="en-US" altLang="zh-CN" sz="2400" dirty="0">
                <a:latin typeface="宋体" panose="02010600030101010101" pitchFamily="2" charset="-122"/>
              </a:rPr>
              <a:t>S/N</a:t>
            </a:r>
            <a:r>
              <a:rPr lang="zh-CN" altLang="en-US" sz="2400" dirty="0">
                <a:latin typeface="宋体" panose="02010600030101010101" pitchFamily="2" charset="-122"/>
              </a:rPr>
              <a:t>＞</a:t>
            </a:r>
            <a:r>
              <a:rPr lang="en-US" altLang="zh-CN" sz="2400" dirty="0">
                <a:latin typeface="宋体" panose="02010600030101010101" pitchFamily="2" charset="-122"/>
              </a:rPr>
              <a:t>26dB</a:t>
            </a:r>
            <a:r>
              <a:rPr lang="zh-CN" altLang="en-US" sz="2400" dirty="0">
                <a:latin typeface="宋体" panose="02010600030101010101" pitchFamily="2" charset="-122"/>
              </a:rPr>
              <a:t>，听清</a:t>
            </a:r>
            <a:r>
              <a:rPr lang="en-US" altLang="zh-CN" sz="2400" dirty="0">
                <a:latin typeface="宋体" panose="02010600030101010101" pitchFamily="2" charset="-122"/>
              </a:rPr>
              <a:t>95</a:t>
            </a:r>
            <a:r>
              <a:rPr lang="zh-CN" altLang="en-US" sz="2400" dirty="0">
                <a:latin typeface="宋体" panose="02010600030101010101" pitchFamily="2" charset="-122"/>
              </a:rPr>
              <a:t>％以上，</a:t>
            </a:r>
            <a:r>
              <a:rPr lang="en-US" altLang="zh-CN" sz="2400" dirty="0">
                <a:latin typeface="宋体" panose="02010600030101010101" pitchFamily="2" charset="-122"/>
              </a:rPr>
              <a:t>S/N</a:t>
            </a:r>
            <a:r>
              <a:rPr lang="zh-CN" altLang="en-US" sz="2400" dirty="0">
                <a:latin typeface="宋体" panose="02010600030101010101" pitchFamily="2" charset="-122"/>
              </a:rPr>
              <a:t>＞</a:t>
            </a:r>
            <a:r>
              <a:rPr lang="en-US" altLang="zh-CN" sz="2400" dirty="0">
                <a:latin typeface="宋体" panose="02010600030101010101" pitchFamily="2" charset="-122"/>
              </a:rPr>
              <a:t>40dB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电视节目，看起来很清楚，</a:t>
            </a:r>
            <a:r>
              <a:rPr lang="en-US" altLang="zh-CN" sz="2400" dirty="0">
                <a:latin typeface="宋体" panose="02010600030101010101" pitchFamily="2" charset="-122"/>
              </a:rPr>
              <a:t>S/N </a:t>
            </a:r>
            <a:r>
              <a:rPr lang="zh-CN" altLang="en-US" sz="2400" dirty="0">
                <a:latin typeface="宋体" panose="02010600030101010101" pitchFamily="2" charset="-122"/>
              </a:rPr>
              <a:t>＞</a:t>
            </a:r>
            <a:r>
              <a:rPr lang="en-US" altLang="zh-CN" sz="2400" dirty="0">
                <a:latin typeface="宋体" panose="02010600030101010101" pitchFamily="2" charset="-122"/>
              </a:rPr>
              <a:t>40</a:t>
            </a:r>
            <a:r>
              <a:rPr lang="zh-CN" altLang="en-US" sz="2400" dirty="0">
                <a:latin typeface="宋体" panose="02010600030101010101" pitchFamily="2" charset="-122"/>
              </a:rPr>
              <a:t>一</a:t>
            </a:r>
            <a:r>
              <a:rPr lang="en-US" altLang="zh-CN" sz="2400" dirty="0">
                <a:latin typeface="宋体" panose="02010600030101010101" pitchFamily="2" charset="-122"/>
              </a:rPr>
              <a:t>60 dB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原因：传输及处理过程中引起的失真、各种干扰、噪声决定		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539750" y="156537"/>
            <a:ext cx="8077200" cy="1015663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+mj-ea"/>
              </a:rPr>
              <a:t>七、性能指标等基本概念 （</a:t>
            </a:r>
            <a:r>
              <a:rPr lang="en-US" altLang="zh-CN" sz="3200" dirty="0">
                <a:latin typeface="+mj-ea"/>
              </a:rPr>
              <a:t>5</a:t>
            </a:r>
            <a:r>
              <a:rPr lang="zh-CN" altLang="en-US" sz="3200" dirty="0">
                <a:latin typeface="+mj-ea"/>
              </a:rPr>
              <a:t>）</a:t>
            </a:r>
            <a:br>
              <a:rPr lang="zh-CN" altLang="en-US" sz="3200" dirty="0">
                <a:effectLst/>
                <a:latin typeface="+mj-ea"/>
              </a:rPr>
            </a:br>
            <a:r>
              <a:rPr lang="zh-CN" altLang="en-US" sz="2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数字</a:t>
            </a:r>
            <a:r>
              <a:rPr lang="zh-CN" altLang="en-US" sz="28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通信系统的主要性能指标</a:t>
            </a:r>
            <a:r>
              <a:rPr lang="zh-CN" altLang="en-US" sz="2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800" b="1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1268413"/>
            <a:ext cx="8215313" cy="2209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有效性：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码元速率</a:t>
            </a:r>
            <a:r>
              <a:rPr lang="en-US" altLang="zh-CN" sz="2400"/>
              <a:t>R</a:t>
            </a:r>
            <a:r>
              <a:rPr lang="en-US" altLang="zh-CN" sz="2400" baseline="-25000"/>
              <a:t>B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：单位为波特 。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信息速率</a:t>
            </a:r>
            <a:r>
              <a:rPr lang="en-US" altLang="zh-CN" sz="2400"/>
              <a:t>R</a:t>
            </a:r>
            <a:r>
              <a:rPr lang="en-US" altLang="zh-CN" sz="2400" baseline="-25000"/>
              <a:t>b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：单位为比特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秒。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zh-CN" altLang="en-US" sz="2400"/>
              <a:t>进制下，信息速率和码元速率的关系为：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R</a:t>
            </a:r>
            <a:r>
              <a:rPr lang="en-US" altLang="zh-CN" sz="2400" baseline="-25000"/>
              <a:t>bN</a:t>
            </a:r>
            <a:r>
              <a:rPr lang="en-US" altLang="zh-CN" sz="2400"/>
              <a:t> = R</a:t>
            </a:r>
            <a:r>
              <a:rPr lang="en-US" altLang="zh-CN" sz="2400" baseline="-25000"/>
              <a:t>BN</a:t>
            </a:r>
            <a:r>
              <a:rPr lang="en-US" altLang="zh-CN" sz="2400"/>
              <a:t> log</a:t>
            </a:r>
            <a:r>
              <a:rPr lang="en-US" altLang="zh-CN" sz="2400" baseline="-25000"/>
              <a:t>2</a:t>
            </a:r>
            <a:r>
              <a:rPr lang="en-US" altLang="zh-CN" sz="2400"/>
              <a:t>N (bit/s) </a:t>
            </a:r>
          </a:p>
        </p:txBody>
      </p:sp>
      <p:graphicFrame>
        <p:nvGraphicFramePr>
          <p:cNvPr id="28676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3860800"/>
          <a:ext cx="4103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公式" r:id="rId3" imgW="2120900" imgH="444500" progId="Equation.3">
                  <p:embed/>
                </p:oleObj>
              </mc:Choice>
              <mc:Fallback>
                <p:oleObj name="公式" r:id="rId3" imgW="21209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4103687" cy="7921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87900" y="3905250"/>
          <a:ext cx="41767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公式" r:id="rId5" imgW="2565400" imgH="431800" progId="Equation.3">
                  <p:embed/>
                </p:oleObj>
              </mc:Choice>
              <mc:Fallback>
                <p:oleObj name="公式" r:id="rId5" imgW="25654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905250"/>
                        <a:ext cx="4176713" cy="7032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13"/>
          <p:cNvSpPr txBox="1">
            <a:spLocks noChangeArrowheads="1"/>
          </p:cNvSpPr>
          <p:nvPr/>
        </p:nvSpPr>
        <p:spPr bwMode="auto">
          <a:xfrm>
            <a:off x="250825" y="4652963"/>
            <a:ext cx="889317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频带利用率：单位频带内的传输速率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η=</a:t>
            </a:r>
            <a:r>
              <a:rPr lang="zh-CN" altLang="en-US" sz="2400">
                <a:latin typeface="宋体" panose="02010600030101010101" pitchFamily="2" charset="-122"/>
              </a:rPr>
              <a:t>符号传输速率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频带宽度（</a:t>
            </a:r>
            <a:r>
              <a:rPr lang="en-US" altLang="zh-CN" sz="2400">
                <a:latin typeface="宋体" panose="02010600030101010101" pitchFamily="2" charset="-122"/>
              </a:rPr>
              <a:t>B/Hz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Rb</a:t>
            </a:r>
            <a:r>
              <a:rPr lang="zh-CN" altLang="en-US" sz="2400">
                <a:latin typeface="宋体" panose="02010600030101010101" pitchFamily="2" charset="-122"/>
              </a:rPr>
              <a:t>越大，有效性越好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误码率</a:t>
            </a:r>
            <a:r>
              <a:rPr lang="en-US" altLang="zh-CN" sz="2400">
                <a:latin typeface="宋体" panose="02010600030101010101" pitchFamily="2" charset="-122"/>
              </a:rPr>
              <a:t>Pe</a:t>
            </a:r>
            <a:r>
              <a:rPr lang="zh-CN" altLang="en-US" sz="2400">
                <a:latin typeface="宋体" panose="02010600030101010101" pitchFamily="2" charset="-122"/>
              </a:rPr>
              <a:t>越小，可靠性越高 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FFFF"/>
                </a:solidFill>
                <a:latin typeface="宋体" panose="02010600030101010101" pitchFamily="2" charset="-122"/>
              </a:rPr>
              <a:t>如何提高数字通信的有效性和可靠性是最主要的问题。</a:t>
            </a:r>
          </a:p>
        </p:txBody>
      </p:sp>
      <p:sp>
        <p:nvSpPr>
          <p:cNvPr id="28679" name="Text Box 14"/>
          <p:cNvSpPr txBox="1">
            <a:spLocks noChangeArrowheads="1"/>
          </p:cNvSpPr>
          <p:nvPr/>
        </p:nvSpPr>
        <p:spPr bwMode="auto">
          <a:xfrm>
            <a:off x="611188" y="3500438"/>
            <a:ext cx="7345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可靠性：各种干扰 、噪声 、调制和解调方式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j-ea"/>
              </a:rPr>
              <a:t>七、性能指标等基本概念 （</a:t>
            </a:r>
            <a:r>
              <a:rPr lang="en-US" altLang="zh-CN" sz="3200" dirty="0">
                <a:latin typeface="+mj-ea"/>
              </a:rPr>
              <a:t>6</a:t>
            </a:r>
            <a:r>
              <a:rPr lang="zh-CN" altLang="en-US" sz="3200" dirty="0">
                <a:latin typeface="+mj-ea"/>
              </a:rPr>
              <a:t>）</a:t>
            </a:r>
            <a:br>
              <a:rPr lang="zh-CN" altLang="en-US" sz="3200" dirty="0">
                <a:effectLst/>
                <a:latin typeface="+mj-ea"/>
              </a:rPr>
            </a:br>
            <a:r>
              <a:rPr lang="zh-CN" altLang="en-US" sz="2800" b="1" dirty="0">
                <a:effectLst/>
              </a:rPr>
              <a:t>性能指标的例子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3400" y="1673225"/>
            <a:ext cx="7494588" cy="1755775"/>
          </a:xfrm>
        </p:spPr>
        <p:txBody>
          <a:bodyPr/>
          <a:lstStyle/>
          <a:p>
            <a:pPr eaLnBrk="1" hangingPunct="1"/>
            <a:r>
              <a:rPr lang="zh-CN" altLang="en-US" sz="2400"/>
              <a:t>一个二进制数字信号一分钟传送了</a:t>
            </a:r>
            <a:r>
              <a:rPr lang="en-US" altLang="zh-CN" sz="2400"/>
              <a:t>18000bit</a:t>
            </a:r>
            <a:r>
              <a:rPr lang="zh-CN" altLang="en-US" sz="2400"/>
              <a:t>的信息量</a:t>
            </a:r>
          </a:p>
          <a:p>
            <a:pPr lvl="1" eaLnBrk="1" hangingPunct="1"/>
            <a:r>
              <a:rPr lang="en-US" altLang="zh-CN" sz="2400"/>
              <a:t>(1)</a:t>
            </a:r>
            <a:r>
              <a:rPr lang="zh-CN" altLang="en-US" sz="2400"/>
              <a:t>其码元速率多大</a:t>
            </a:r>
            <a:r>
              <a:rPr lang="en-US" altLang="zh-CN" sz="2400"/>
              <a:t>?</a:t>
            </a:r>
          </a:p>
          <a:p>
            <a:pPr lvl="1" eaLnBrk="1" hangingPunct="1"/>
            <a:r>
              <a:rPr lang="en-US" altLang="zh-CN" sz="2400"/>
              <a:t>(2)</a:t>
            </a:r>
            <a:r>
              <a:rPr lang="zh-CN" altLang="en-US" sz="2400"/>
              <a:t>如果每分钟传送的信息量仍为</a:t>
            </a:r>
            <a:r>
              <a:rPr lang="en-US" altLang="zh-CN" sz="2400"/>
              <a:t>18000bit,</a:t>
            </a:r>
            <a:r>
              <a:rPr lang="zh-CN" altLang="en-US" sz="2400"/>
              <a:t>但改用</a:t>
            </a:r>
            <a:r>
              <a:rPr lang="en-US" altLang="zh-CN" sz="2400"/>
              <a:t>8</a:t>
            </a:r>
            <a:r>
              <a:rPr lang="zh-CN" altLang="en-US" sz="2400"/>
              <a:t>进制数字信号</a:t>
            </a:r>
            <a:r>
              <a:rPr lang="en-US" altLang="zh-CN" sz="2400"/>
              <a:t>, </a:t>
            </a:r>
            <a:r>
              <a:rPr lang="zh-CN" altLang="en-US" sz="2400"/>
              <a:t>其码元速率多大</a:t>
            </a:r>
            <a:r>
              <a:rPr lang="en-US" altLang="zh-CN" sz="2400"/>
              <a:t>? 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72250" y="26511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6511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87675" y="3827463"/>
          <a:ext cx="5400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5" imgW="2514600" imgH="393700" progId="Equation.DSMT4">
                  <p:embed/>
                </p:oleObj>
              </mc:Choice>
              <mc:Fallback>
                <p:oleObj name="Equation" r:id="rId5" imgW="2514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27463"/>
                        <a:ext cx="5400675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2286000" y="5584825"/>
          <a:ext cx="31670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7" imgW="1574800" imgH="431800" progId="Equation.3">
                  <p:embed/>
                </p:oleObj>
              </mc:Choice>
              <mc:Fallback>
                <p:oleObj name="Equation" r:id="rId7" imgW="1574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84825"/>
                        <a:ext cx="3167063" cy="844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1042988" y="4043363"/>
            <a:ext cx="1860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</a:rPr>
              <a:t>码元速率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900113" y="4692650"/>
            <a:ext cx="75612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）根据</a:t>
            </a:r>
            <a:r>
              <a:rPr lang="en-US" altLang="zh-CN" sz="2400">
                <a:latin typeface="宋体" panose="02010600030101010101" pitchFamily="2" charset="-122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</a:rPr>
              <a:t>bN</a:t>
            </a:r>
            <a:r>
              <a:rPr lang="en-US" altLang="zh-CN" sz="2400">
                <a:latin typeface="宋体" panose="02010600030101010101" pitchFamily="2" charset="-122"/>
              </a:rPr>
              <a:t> = R</a:t>
            </a:r>
            <a:r>
              <a:rPr lang="en-US" altLang="zh-CN" sz="2400" baseline="-25000">
                <a:latin typeface="宋体" panose="02010600030101010101" pitchFamily="2" charset="-122"/>
              </a:rPr>
              <a:t>BN</a:t>
            </a:r>
            <a:r>
              <a:rPr lang="en-US" altLang="zh-CN" sz="2400">
                <a:latin typeface="宋体" panose="02010600030101010101" pitchFamily="2" charset="-122"/>
              </a:rPr>
              <a:t> log</a:t>
            </a:r>
            <a:r>
              <a:rPr lang="en-US" altLang="zh-CN" sz="2400" baseline="-25000">
                <a:latin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N (bit/s)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</a:rPr>
              <a:t>进制数字信号</a:t>
            </a:r>
            <a:r>
              <a:rPr lang="en-US" altLang="zh-CN" sz="2400">
                <a:latin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</a:rPr>
              <a:t>其码元速率：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916728-B3F8-40C3-88DB-2227F7456234}"/>
              </a:ext>
            </a:extLst>
          </p:cNvPr>
          <p:cNvSpPr/>
          <p:nvPr/>
        </p:nvSpPr>
        <p:spPr>
          <a:xfrm>
            <a:off x="-18256" y="0"/>
            <a:ext cx="91622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：公用电话交换网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PSTN ( Public Switched Telephone Network )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24" name="Picture 4" descr="https://gimg2.baidu.com/image_search/src=http%3A%2F%2Fwww.mianfeiwendang.com%2Fpic%2F4b20114bd2219704142930b4%2F2-810-jpg_6-1080-0-0-1080.jpg&amp;refer=http%3A%2F%2Fwww.mianfeiwendang.com&amp;app=2002&amp;size=f9999,10000&amp;q=a80&amp;n=0&amp;g=0n&amp;fmt=auto?sec=1664950985&amp;t=c0ca6d1b58c938821ddfb3da5b2cbf52">
            <a:extLst>
              <a:ext uri="{FF2B5EF4-FFF2-40B4-BE49-F238E27FC236}">
                <a16:creationId xmlns:a16="http://schemas.microsoft.com/office/drawing/2014/main" id="{070DEE15-5FCB-4A5A-AC10-132A08781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" b="2598"/>
          <a:stretch/>
        </p:blipFill>
        <p:spPr bwMode="auto">
          <a:xfrm>
            <a:off x="179512" y="980728"/>
            <a:ext cx="8853601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7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70101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j-ea"/>
              </a:rPr>
              <a:t>七、数字通信系统主要部分 （</a:t>
            </a:r>
            <a:r>
              <a:rPr lang="en-US" altLang="zh-CN" sz="3200" dirty="0">
                <a:latin typeface="+mj-ea"/>
              </a:rPr>
              <a:t>7</a:t>
            </a:r>
            <a:r>
              <a:rPr lang="zh-CN" altLang="en-US" sz="3200" dirty="0">
                <a:latin typeface="+mj-ea"/>
              </a:rPr>
              <a:t>）</a:t>
            </a:r>
            <a:endParaRPr lang="zh-CN" altLang="en-US" sz="3200" b="1" dirty="0">
              <a:effectLst/>
              <a:latin typeface="+mj-ea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9823" y="1268760"/>
            <a:ext cx="8077200" cy="5472608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信源编码与解码：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为提高有效性，减少原信息多余度，进行压缩信号频带的编码 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加密与解密：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人为地将输入明文数字序列进行扰乱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信道编码与解码：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为提高通信抗干扰能力，尽可能地控制差错 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调制与解调：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把各种</a:t>
            </a:r>
            <a:r>
              <a:rPr lang="zh-CN" altLang="en-US" sz="24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数字信息脉冲转换成适于信道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传输的调制信号波形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多路与多址 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频分、时分、码分、空分和极化波分 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信道与噪声：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消除或补偿信道引起的信号失真、尽可能地抑制和减小噪声的不良影响   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同步与数字复接：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复接就是依据时分复用基本原理完成码流合并 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00338" y="620713"/>
            <a:ext cx="3130550" cy="7620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/>
              <a:t>第一章	作业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3225"/>
            <a:ext cx="8077200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+mn-ea"/>
              </a:rPr>
              <a:t>思考：</a:t>
            </a:r>
            <a:endParaRPr lang="en-US" altLang="zh-CN" sz="4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4000" dirty="0">
                <a:latin typeface="+mn-ea"/>
              </a:rPr>
              <a:t>1-1  1-9  1-10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4000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sz="4000" dirty="0">
                <a:latin typeface="+mn-ea"/>
              </a:rPr>
              <a:t>习题：</a:t>
            </a:r>
            <a:endParaRPr lang="en-US" altLang="zh-CN" sz="4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4000" dirty="0">
                <a:latin typeface="+mn-ea"/>
              </a:rPr>
              <a:t>1-2  1-4  1-7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gimg2.baidu.com/image_search/src=http%3A%2F%2Fwww.g3voip.com%2Fuploads%2Fallimg%2F190301%2F2041294431-0.jpg&amp;refer=http%3A%2F%2Fwww.g3voip.com&amp;app=2002&amp;size=f9999,10000&amp;q=a80&amp;n=0&amp;g=0n&amp;fmt=auto?sec=1664950302&amp;t=0366a5ad64e05224383947906acb231d">
            <a:extLst>
              <a:ext uri="{FF2B5EF4-FFF2-40B4-BE49-F238E27FC236}">
                <a16:creationId xmlns:a16="http://schemas.microsoft.com/office/drawing/2014/main" id="{AF46EDAB-92AF-4EE0-820B-12829C89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8"/>
            <a:ext cx="7776865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B034A4-8E70-4BC7-83A6-AE3B61777D90}"/>
              </a:ext>
            </a:extLst>
          </p:cNvPr>
          <p:cNvSpPr/>
          <p:nvPr/>
        </p:nvSpPr>
        <p:spPr>
          <a:xfrm>
            <a:off x="-18256" y="0"/>
            <a:ext cx="91622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电话网的基本组成框图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gimg2.baidu.com/image_search/src=http%3A%2F%2Fp1.itc.cn%2Fimages01%2F20200808%2F2732fd59241b42f1b3a55a51670f497a.jpeg&amp;refer=http%3A%2F%2Fp1.itc.cn&amp;app=2002&amp;size=f9999,10000&amp;q=a80&amp;n=0&amp;g=0n&amp;fmt=auto?sec=1664951382&amp;t=1e17678e7ccc52bea94509c28a6506ce">
            <a:extLst>
              <a:ext uri="{FF2B5EF4-FFF2-40B4-BE49-F238E27FC236}">
                <a16:creationId xmlns:a16="http://schemas.microsoft.com/office/drawing/2014/main" id="{E87855AF-330E-4A58-96AF-70D582DB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632849" cy="59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ECFBF8-9393-4C42-9C6D-D1259539B42D}"/>
              </a:ext>
            </a:extLst>
          </p:cNvPr>
          <p:cNvSpPr/>
          <p:nvPr/>
        </p:nvSpPr>
        <p:spPr>
          <a:xfrm>
            <a:off x="-18256" y="0"/>
            <a:ext cx="91622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tooltip="ip电话网的基本组成框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智能家居框图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65CE6D-BA32-479C-8A39-27F9D25E365A}"/>
              </a:ext>
            </a:extLst>
          </p:cNvPr>
          <p:cNvSpPr/>
          <p:nvPr/>
        </p:nvSpPr>
        <p:spPr>
          <a:xfrm>
            <a:off x="35496" y="0"/>
            <a:ext cx="907300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kern="0" dirty="0">
                <a:solidFill>
                  <a:srgbClr val="FFFFFF"/>
                </a:solidFill>
              </a:rPr>
              <a:t>通信原理、通信原理实验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A2FBF-664F-449D-A107-1722AD1B062F}"/>
              </a:ext>
            </a:extLst>
          </p:cNvPr>
          <p:cNvSpPr/>
          <p:nvPr/>
        </p:nvSpPr>
        <p:spPr>
          <a:xfrm>
            <a:off x="539552" y="1196752"/>
            <a:ext cx="79208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kern="0" dirty="0">
                <a:solidFill>
                  <a:srgbClr val="FFFFFF"/>
                </a:solidFill>
              </a:rPr>
              <a:t>通信应用领域：</a:t>
            </a:r>
            <a:endParaRPr lang="en-US" altLang="zh-CN" sz="2800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FFFF"/>
                </a:solidFill>
              </a:rPr>
              <a:t>广播、电视、电话、电报</a:t>
            </a:r>
            <a:endParaRPr lang="en-US" altLang="zh-CN" sz="2800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互联网</a:t>
            </a:r>
            <a:r>
              <a:rPr lang="en-US" altLang="zh-CN" sz="2800" b="1" kern="0" dirty="0">
                <a:solidFill>
                  <a:srgbClr val="92D050"/>
                </a:solidFill>
              </a:rPr>
              <a:t>+</a:t>
            </a:r>
            <a:r>
              <a:rPr lang="zh-CN" altLang="en-US" sz="2800" b="1" kern="0" dirty="0">
                <a:solidFill>
                  <a:srgbClr val="92D050"/>
                </a:solidFill>
              </a:rPr>
              <a:t>（疫情防控、医疗、农业、军事</a:t>
            </a:r>
            <a:r>
              <a:rPr lang="en-US" altLang="zh-CN" sz="2800" b="1" kern="0" dirty="0">
                <a:solidFill>
                  <a:srgbClr val="92D050"/>
                </a:solidFill>
              </a:rPr>
              <a:t>…</a:t>
            </a:r>
            <a:r>
              <a:rPr lang="zh-CN" altLang="en-US" sz="2800" b="1" kern="0" dirty="0">
                <a:solidFill>
                  <a:srgbClr val="92D050"/>
                </a:solidFill>
              </a:rPr>
              <a:t>）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FFFF"/>
                </a:solidFill>
              </a:rPr>
              <a:t>网络游戏、虚拟现实</a:t>
            </a:r>
            <a:r>
              <a:rPr lang="en-US" altLang="zh-CN" sz="2800" b="1" kern="0" dirty="0">
                <a:solidFill>
                  <a:srgbClr val="FFFFFF"/>
                </a:solidFill>
              </a:rPr>
              <a:t>VR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手机、微信</a:t>
            </a:r>
            <a:r>
              <a:rPr lang="en-US" altLang="zh-CN" sz="2800" b="1" kern="0" dirty="0">
                <a:solidFill>
                  <a:srgbClr val="92D050"/>
                </a:solidFill>
              </a:rPr>
              <a:t>QQ</a:t>
            </a:r>
            <a:r>
              <a:rPr lang="zh-CN" altLang="en-US" sz="2800" b="1" kern="0" dirty="0">
                <a:solidFill>
                  <a:srgbClr val="92D050"/>
                </a:solidFill>
              </a:rPr>
              <a:t>、电子支付、数字货币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FFFF"/>
                </a:solidFill>
              </a:rPr>
              <a:t>智能家居、穿戴式设备、车联网、物联网、大数据、数据云、云计算、“东数西算”</a:t>
            </a:r>
            <a:endParaRPr lang="en-US" altLang="zh-CN" sz="2800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自动驾驶、无人机</a:t>
            </a:r>
            <a:r>
              <a:rPr lang="en-US" altLang="zh-CN" sz="2800" b="1" kern="0" dirty="0">
                <a:solidFill>
                  <a:srgbClr val="92D050"/>
                </a:solidFill>
              </a:rPr>
              <a:t>/</a:t>
            </a:r>
            <a:r>
              <a:rPr lang="zh-CN" altLang="en-US" sz="2800" b="1" kern="0" dirty="0">
                <a:solidFill>
                  <a:srgbClr val="92D050"/>
                </a:solidFill>
              </a:rPr>
              <a:t>艇</a:t>
            </a:r>
            <a:r>
              <a:rPr lang="en-US" altLang="zh-CN" sz="2800" b="1" kern="0" dirty="0">
                <a:solidFill>
                  <a:srgbClr val="92D050"/>
                </a:solidFill>
              </a:rPr>
              <a:t>/</a:t>
            </a:r>
            <a:r>
              <a:rPr lang="zh-CN" altLang="en-US" sz="2800" b="1" kern="0" dirty="0">
                <a:solidFill>
                  <a:srgbClr val="92D050"/>
                </a:solidFill>
              </a:rPr>
              <a:t>船（群）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FFFFFF"/>
                </a:solidFill>
              </a:rPr>
              <a:t>数字孪生、元宇宙</a:t>
            </a:r>
            <a:endParaRPr lang="en-US" altLang="zh-CN" sz="2800" b="1" kern="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空天地海、信息战、频谱战、网络空间、赛博空间。网络安全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一、教学大纲内容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457325"/>
            <a:ext cx="7775575" cy="4972050"/>
          </a:xfrm>
        </p:spPr>
        <p:txBody>
          <a:bodyPr/>
          <a:lstStyle/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第一章：绪论</a:t>
            </a:r>
            <a:endParaRPr lang="en-US" altLang="zh-CN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第二章：确知信号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第三章：随机过程 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第四章：信  道 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第五章：模拟调制系统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第六章：数字基带传输系统 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dirty="0">
                <a:solidFill>
                  <a:srgbClr val="FFFFFF"/>
                </a:solidFill>
              </a:rPr>
              <a:t>七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章：数字带通传输系统</a:t>
            </a:r>
          </a:p>
          <a:p>
            <a:pPr marL="812800" indent="-8128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</a:rPr>
              <a:t>第八章：新型数字带通调制系统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一、教学大纲内容（续）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412776"/>
            <a:ext cx="8086725" cy="49720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第九章：数字信号的最佳接收 ：</a:t>
            </a:r>
            <a:b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	确知信号的最佳接收问题及匹配滤波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第十章：信源编码</a:t>
            </a:r>
            <a:endParaRPr lang="en-US" altLang="zh-CN" sz="2800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    模拟信号的数字传输、压缩</a:t>
            </a:r>
            <a:endParaRPr lang="en-US" altLang="zh-CN" sz="2800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第十一章：差错控制编码：</a:t>
            </a:r>
            <a:b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	基本原理及线性分组码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第十二章：正交编码与伪随机序列：</a:t>
            </a:r>
            <a:b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</a:b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FFFF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序列及其应用</a:t>
            </a:r>
            <a:r>
              <a:rPr lang="en-US" altLang="zh-CN" sz="2800" dirty="0">
                <a:solidFill>
                  <a:srgbClr val="FFFFFF"/>
                </a:solidFill>
                <a:latin typeface="宋体" panose="02010600030101010101" pitchFamily="2" charset="-122"/>
              </a:rPr>
              <a:t>(1.1—1.4)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宋体" panose="02010600030101010101" pitchFamily="2" charset="-122"/>
              </a:rPr>
              <a:t>第十三章：同步原理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第一章  主要讲解内容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064500" cy="4495800"/>
          </a:xfrm>
        </p:spPr>
        <p:txBody>
          <a:bodyPr/>
          <a:lstStyle/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一、课程主要内容，包含什么？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二、几点学习建议，如何学好？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三、通信发展简史，厘清脉络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四、发展现状和趋势，掌握未来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五、通信系统模型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六、通信系统的分类及通信方式</a:t>
            </a:r>
          </a:p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七、通信系统的主要性能指标等基本概念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熊猫翠竹">
  <a:themeElements>
    <a:clrScheme name="熊猫翠竹 1">
      <a:dk1>
        <a:srgbClr val="969696"/>
      </a:dk1>
      <a:lt1>
        <a:srgbClr val="FFFFFF"/>
      </a:lt1>
      <a:dk2>
        <a:srgbClr val="38AC8B"/>
      </a:dk2>
      <a:lt2>
        <a:srgbClr val="FFFFFF"/>
      </a:lt2>
      <a:accent1>
        <a:srgbClr val="8A95B2"/>
      </a:accent1>
      <a:accent2>
        <a:srgbClr val="99FF33"/>
      </a:accent2>
      <a:accent3>
        <a:srgbClr val="AED2C4"/>
      </a:accent3>
      <a:accent4>
        <a:srgbClr val="DADADA"/>
      </a:accent4>
      <a:accent5>
        <a:srgbClr val="C4C8D5"/>
      </a:accent5>
      <a:accent6>
        <a:srgbClr val="8AE72D"/>
      </a:accent6>
      <a:hlink>
        <a:srgbClr val="66FFFF"/>
      </a:hlink>
      <a:folHlink>
        <a:srgbClr val="FFFF00"/>
      </a:folHlink>
    </a:clrScheme>
    <a:fontScheme name="熊猫翠竹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熊猫翠竹 1">
        <a:dk1>
          <a:srgbClr val="969696"/>
        </a:dk1>
        <a:lt1>
          <a:srgbClr val="FFFFFF"/>
        </a:lt1>
        <a:dk2>
          <a:srgbClr val="38AC8B"/>
        </a:dk2>
        <a:lt2>
          <a:srgbClr val="FFFFFF"/>
        </a:lt2>
        <a:accent1>
          <a:srgbClr val="8A95B2"/>
        </a:accent1>
        <a:accent2>
          <a:srgbClr val="99FF33"/>
        </a:accent2>
        <a:accent3>
          <a:srgbClr val="AED2C4"/>
        </a:accent3>
        <a:accent4>
          <a:srgbClr val="DADADA"/>
        </a:accent4>
        <a:accent5>
          <a:srgbClr val="C4C8D5"/>
        </a:accent5>
        <a:accent6>
          <a:srgbClr val="8AE72D"/>
        </a:accent6>
        <a:hlink>
          <a:srgbClr val="66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2">
        <a:dk1>
          <a:srgbClr val="969696"/>
        </a:dk1>
        <a:lt1>
          <a:srgbClr val="FFFFFF"/>
        </a:lt1>
        <a:dk2>
          <a:srgbClr val="0099CC"/>
        </a:dk2>
        <a:lt2>
          <a:srgbClr val="FFFFFF"/>
        </a:lt2>
        <a:accent1>
          <a:srgbClr val="93A0BB"/>
        </a:accent1>
        <a:accent2>
          <a:srgbClr val="CCFFFF"/>
        </a:accent2>
        <a:accent3>
          <a:srgbClr val="AACAE2"/>
        </a:accent3>
        <a:accent4>
          <a:srgbClr val="DADADA"/>
        </a:accent4>
        <a:accent5>
          <a:srgbClr val="C8CDDA"/>
        </a:accent5>
        <a:accent6>
          <a:srgbClr val="B9E7E7"/>
        </a:accent6>
        <a:hlink>
          <a:srgbClr val="FFFF66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3">
        <a:dk1>
          <a:srgbClr val="C0C0C0"/>
        </a:dk1>
        <a:lt1>
          <a:srgbClr val="FFFFFF"/>
        </a:lt1>
        <a:dk2>
          <a:srgbClr val="C0C0C0"/>
        </a:dk2>
        <a:lt2>
          <a:srgbClr val="FFFF00"/>
        </a:lt2>
        <a:accent1>
          <a:srgbClr val="5F7F81"/>
        </a:accent1>
        <a:accent2>
          <a:srgbClr val="CCCCFF"/>
        </a:accent2>
        <a:accent3>
          <a:srgbClr val="DCDCDC"/>
        </a:accent3>
        <a:accent4>
          <a:srgbClr val="DADADA"/>
        </a:accent4>
        <a:accent5>
          <a:srgbClr val="B6C0C1"/>
        </a:accent5>
        <a:accent6>
          <a:srgbClr val="B9B9E7"/>
        </a:accent6>
        <a:hlink>
          <a:srgbClr val="66FF33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4">
        <a:dk1>
          <a:srgbClr val="969696"/>
        </a:dk1>
        <a:lt1>
          <a:srgbClr val="FFFF99"/>
        </a:lt1>
        <a:dk2>
          <a:srgbClr val="336600"/>
        </a:dk2>
        <a:lt2>
          <a:srgbClr val="FFFFFF"/>
        </a:lt2>
        <a:accent1>
          <a:srgbClr val="D2990A"/>
        </a:accent1>
        <a:accent2>
          <a:srgbClr val="CCCCFF"/>
        </a:accent2>
        <a:accent3>
          <a:srgbClr val="ADB8AA"/>
        </a:accent3>
        <a:accent4>
          <a:srgbClr val="DADA82"/>
        </a:accent4>
        <a:accent5>
          <a:srgbClr val="E5CAAA"/>
        </a:accent5>
        <a:accent6>
          <a:srgbClr val="B9B9E7"/>
        </a:accent6>
        <a:hlink>
          <a:srgbClr val="00FFFF"/>
        </a:hlink>
        <a:folHlink>
          <a:srgbClr val="66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5">
        <a:dk1>
          <a:srgbClr val="969696"/>
        </a:dk1>
        <a:lt1>
          <a:srgbClr val="CCFFFF"/>
        </a:lt1>
        <a:dk2>
          <a:srgbClr val="006699"/>
        </a:dk2>
        <a:lt2>
          <a:srgbClr val="FFFF00"/>
        </a:lt2>
        <a:accent1>
          <a:srgbClr val="8D8DB3"/>
        </a:accent1>
        <a:accent2>
          <a:srgbClr val="FF7C80"/>
        </a:accent2>
        <a:accent3>
          <a:srgbClr val="AAB8CA"/>
        </a:accent3>
        <a:accent4>
          <a:srgbClr val="AEDADA"/>
        </a:accent4>
        <a:accent5>
          <a:srgbClr val="C5C5D6"/>
        </a:accent5>
        <a:accent6>
          <a:srgbClr val="E77073"/>
        </a:accent6>
        <a:hlink>
          <a:srgbClr val="99FF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6">
        <a:dk1>
          <a:srgbClr val="969696"/>
        </a:dk1>
        <a:lt1>
          <a:srgbClr val="FFFFFF"/>
        </a:lt1>
        <a:dk2>
          <a:srgbClr val="FF9933"/>
        </a:dk2>
        <a:lt2>
          <a:srgbClr val="CCECFF"/>
        </a:lt2>
        <a:accent1>
          <a:srgbClr val="376EA5"/>
        </a:accent1>
        <a:accent2>
          <a:srgbClr val="FF9933"/>
        </a:accent2>
        <a:accent3>
          <a:srgbClr val="FFCAAD"/>
        </a:accent3>
        <a:accent4>
          <a:srgbClr val="DADADA"/>
        </a:accent4>
        <a:accent5>
          <a:srgbClr val="AEBACF"/>
        </a:accent5>
        <a:accent6>
          <a:srgbClr val="E78A2D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7">
        <a:dk1>
          <a:srgbClr val="969696"/>
        </a:dk1>
        <a:lt1>
          <a:srgbClr val="FFFFFF"/>
        </a:lt1>
        <a:dk2>
          <a:srgbClr val="2B8156"/>
        </a:dk2>
        <a:lt2>
          <a:srgbClr val="00FFFF"/>
        </a:lt2>
        <a:accent1>
          <a:srgbClr val="5B8689"/>
        </a:accent1>
        <a:accent2>
          <a:srgbClr val="99FF99"/>
        </a:accent2>
        <a:accent3>
          <a:srgbClr val="ACC1B4"/>
        </a:accent3>
        <a:accent4>
          <a:srgbClr val="DADADA"/>
        </a:accent4>
        <a:accent5>
          <a:srgbClr val="B5C3C4"/>
        </a:accent5>
        <a:accent6>
          <a:srgbClr val="8AE78A"/>
        </a:accent6>
        <a:hlink>
          <a:srgbClr val="FFFF00"/>
        </a:hlink>
        <a:folHlink>
          <a:srgbClr val="D7C4E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8">
        <a:dk1>
          <a:srgbClr val="969696"/>
        </a:dk1>
        <a:lt1>
          <a:srgbClr val="FFFF00"/>
        </a:lt1>
        <a:dk2>
          <a:srgbClr val="FFD5D5"/>
        </a:dk2>
        <a:lt2>
          <a:srgbClr val="00FF00"/>
        </a:lt2>
        <a:accent1>
          <a:srgbClr val="008080"/>
        </a:accent1>
        <a:accent2>
          <a:srgbClr val="FF5050"/>
        </a:accent2>
        <a:accent3>
          <a:srgbClr val="FFE7E7"/>
        </a:accent3>
        <a:accent4>
          <a:srgbClr val="DADA00"/>
        </a:accent4>
        <a:accent5>
          <a:srgbClr val="AAC0C0"/>
        </a:accent5>
        <a:accent6>
          <a:srgbClr val="E74848"/>
        </a:accent6>
        <a:hlink>
          <a:srgbClr val="99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715</TotalTime>
  <Words>2374</Words>
  <Application>Microsoft Office PowerPoint</Application>
  <PresentationFormat>全屏显示(4:3)</PresentationFormat>
  <Paragraphs>243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华文楷体</vt:lpstr>
      <vt:lpstr>华文中宋</vt:lpstr>
      <vt:lpstr>宋体</vt:lpstr>
      <vt:lpstr>Arial</vt:lpstr>
      <vt:lpstr>Calibri</vt:lpstr>
      <vt:lpstr>Times New Roman</vt:lpstr>
      <vt:lpstr>Wingdings</vt:lpstr>
      <vt:lpstr>熊猫翠竹</vt:lpstr>
      <vt:lpstr>Refined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一、教学大纲内容</vt:lpstr>
      <vt:lpstr>一、教学大纲内容（续）</vt:lpstr>
      <vt:lpstr>第一章  主要讲解内容</vt:lpstr>
      <vt:lpstr>二、几点学习建议</vt:lpstr>
      <vt:lpstr>三、通信发展简史</vt:lpstr>
      <vt:lpstr>三、通信发展简史（续）</vt:lpstr>
      <vt:lpstr>四、发展现状和趋势 </vt:lpstr>
      <vt:lpstr>四、发展现状和趋势（续）</vt:lpstr>
      <vt:lpstr>四、发展现状和趋势（续）</vt:lpstr>
      <vt:lpstr>四、发展现状和趋势（续）</vt:lpstr>
      <vt:lpstr>五、通信系统模型</vt:lpstr>
      <vt:lpstr>六、通信系统的分类及通信方式（１）</vt:lpstr>
      <vt:lpstr>六、通信系统的分类及通信方式（２）</vt:lpstr>
      <vt:lpstr>六、通信系统的分类及通信方式（３）</vt:lpstr>
      <vt:lpstr>六、通信系统的分类及通信方式（４）</vt:lpstr>
      <vt:lpstr>六、通信系统的分类及通信方式（５）</vt:lpstr>
      <vt:lpstr>六、通信系统的分类及通信方式（６）</vt:lpstr>
      <vt:lpstr>七、性能指标等基本概念 （１）</vt:lpstr>
      <vt:lpstr>七、性能指标等基本概念 （２）</vt:lpstr>
      <vt:lpstr>七、性能指标等基本概念 （３）</vt:lpstr>
      <vt:lpstr>七、性能指标等基本概念 （4） （模拟通信系统的主要性能指标）</vt:lpstr>
      <vt:lpstr>七、性能指标等基本概念 （5） （数字通信系统的主要性能指标）</vt:lpstr>
      <vt:lpstr>七、性能指标等基本概念 （6） 性能指标的例子</vt:lpstr>
      <vt:lpstr>七、数字通信系统主要部分 （7）</vt:lpstr>
      <vt:lpstr>第一章 作业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 （第四版） </dc:title>
  <dc:creator>Chenzz</dc:creator>
  <cp:lastModifiedBy>X1</cp:lastModifiedBy>
  <cp:revision>53</cp:revision>
  <dcterms:created xsi:type="dcterms:W3CDTF">2005-02-20T17:34:55Z</dcterms:created>
  <dcterms:modified xsi:type="dcterms:W3CDTF">2023-09-13T00:27:29Z</dcterms:modified>
</cp:coreProperties>
</file>