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777" r:id="rId2"/>
  </p:sldMasterIdLst>
  <p:sldIdLst>
    <p:sldId id="260" r:id="rId3"/>
    <p:sldId id="342" r:id="rId4"/>
    <p:sldId id="257" r:id="rId5"/>
    <p:sldId id="313" r:id="rId6"/>
    <p:sldId id="271" r:id="rId7"/>
    <p:sldId id="269" r:id="rId8"/>
    <p:sldId id="314" r:id="rId9"/>
    <p:sldId id="272" r:id="rId10"/>
    <p:sldId id="273" r:id="rId11"/>
    <p:sldId id="333" r:id="rId12"/>
    <p:sldId id="274" r:id="rId13"/>
    <p:sldId id="275" r:id="rId14"/>
    <p:sldId id="276" r:id="rId15"/>
    <p:sldId id="335" r:id="rId16"/>
    <p:sldId id="334" r:id="rId17"/>
    <p:sldId id="277" r:id="rId18"/>
    <p:sldId id="278" r:id="rId19"/>
    <p:sldId id="279" r:id="rId20"/>
    <p:sldId id="280" r:id="rId21"/>
    <p:sldId id="283" r:id="rId22"/>
    <p:sldId id="315" r:id="rId23"/>
    <p:sldId id="316" r:id="rId24"/>
    <p:sldId id="317" r:id="rId25"/>
    <p:sldId id="282" r:id="rId26"/>
    <p:sldId id="318" r:id="rId27"/>
    <p:sldId id="320" r:id="rId28"/>
    <p:sldId id="321" r:id="rId29"/>
    <p:sldId id="286" r:id="rId30"/>
    <p:sldId id="323" r:id="rId31"/>
    <p:sldId id="290" r:id="rId32"/>
    <p:sldId id="291" r:id="rId33"/>
    <p:sldId id="287" r:id="rId34"/>
    <p:sldId id="288" r:id="rId35"/>
    <p:sldId id="289" r:id="rId36"/>
    <p:sldId id="292" r:id="rId37"/>
    <p:sldId id="336" r:id="rId38"/>
    <p:sldId id="324" r:id="rId39"/>
    <p:sldId id="296" r:id="rId40"/>
    <p:sldId id="297" r:id="rId41"/>
    <p:sldId id="325" r:id="rId42"/>
    <p:sldId id="294" r:id="rId43"/>
    <p:sldId id="295" r:id="rId44"/>
    <p:sldId id="298" r:id="rId45"/>
    <p:sldId id="337" r:id="rId46"/>
    <p:sldId id="299" r:id="rId47"/>
    <p:sldId id="300" r:id="rId48"/>
    <p:sldId id="326" r:id="rId49"/>
    <p:sldId id="302" r:id="rId50"/>
    <p:sldId id="338" r:id="rId51"/>
    <p:sldId id="303" r:id="rId52"/>
    <p:sldId id="339" r:id="rId53"/>
    <p:sldId id="304" r:id="rId54"/>
    <p:sldId id="340" r:id="rId55"/>
    <p:sldId id="305" r:id="rId56"/>
    <p:sldId id="306" r:id="rId57"/>
    <p:sldId id="341" r:id="rId58"/>
    <p:sldId id="307" r:id="rId59"/>
    <p:sldId id="308" r:id="rId60"/>
    <p:sldId id="327" r:id="rId61"/>
    <p:sldId id="328" r:id="rId62"/>
    <p:sldId id="330" r:id="rId63"/>
    <p:sldId id="329" r:id="rId64"/>
    <p:sldId id="331" r:id="rId65"/>
    <p:sldId id="332" r:id="rId66"/>
  </p:sldIdLst>
  <p:sldSz cx="9144000" cy="6858000" type="screen4x3"/>
  <p:notesSz cx="7099300" cy="10234613"/>
  <p:defaultTextStyle>
    <a:defPPr>
      <a:defRPr lang="zh-CN"/>
    </a:defPPr>
    <a:lvl1pPr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5DADD"/>
    <a:srgbClr val="4EF2FA"/>
    <a:srgbClr val="1C232A"/>
    <a:srgbClr val="000000"/>
    <a:srgbClr val="FFFFFF"/>
    <a:srgbClr val="17E92B"/>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0" autoAdjust="0"/>
    <p:restoredTop sz="94660"/>
  </p:normalViewPr>
  <p:slideViewPr>
    <p:cSldViewPr>
      <p:cViewPr varScale="1">
        <p:scale>
          <a:sx n="83" d="100"/>
          <a:sy n="83" d="100"/>
        </p:scale>
        <p:origin x="1226"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extLst/>
          </a:lstStyle>
          <a:p>
            <a:pPr>
              <a:defRPr/>
            </a:pPr>
            <a:endParaRPr lang="en-US" altLang="zh-CN"/>
          </a:p>
        </p:txBody>
      </p:sp>
      <p:sp>
        <p:nvSpPr>
          <p:cNvPr id="3" name="页脚占位符 2"/>
          <p:cNvSpPr>
            <a:spLocks noGrp="1"/>
          </p:cNvSpPr>
          <p:nvPr>
            <p:ph type="ftr" sz="quarter" idx="11"/>
          </p:nvPr>
        </p:nvSpPr>
        <p:spPr/>
        <p:txBody>
          <a:bodyPr/>
          <a:lstStyle>
            <a:lvl1pPr>
              <a:defRPr/>
            </a:lvl1pPr>
            <a:extLst/>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F7D38BBC-E778-4B74-ACCA-DA5100138D13}" type="slidenum">
              <a:rPr lang="en-US" altLang="zh-CN"/>
              <a:pPr>
                <a:defRPr/>
              </a:pPr>
              <a:t>‹#›</a:t>
            </a:fld>
            <a:endParaRPr lang="en-US" altLang="zh-CN"/>
          </a:p>
        </p:txBody>
      </p:sp>
    </p:spTree>
    <p:extLst>
      <p:ext uri="{BB962C8B-B14F-4D97-AF65-F5344CB8AC3E}">
        <p14:creationId xmlns:p14="http://schemas.microsoft.com/office/powerpoint/2010/main" val="251085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67515D2-7DAC-4FFA-9165-5FCD707206AE}" type="slidenum">
              <a:rPr lang="en-US" altLang="zh-CN"/>
              <a:pPr>
                <a:defRPr/>
              </a:pPr>
              <a:t>‹#›</a:t>
            </a:fld>
            <a:endParaRPr lang="en-US" altLang="zh-CN"/>
          </a:p>
        </p:txBody>
      </p:sp>
    </p:spTree>
    <p:extLst>
      <p:ext uri="{BB962C8B-B14F-4D97-AF65-F5344CB8AC3E}">
        <p14:creationId xmlns:p14="http://schemas.microsoft.com/office/powerpoint/2010/main" val="20158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extLst/>
          </a:lstStyle>
          <a:p>
            <a:pPr>
              <a:defRPr/>
            </a:pPr>
            <a:endParaRPr lang="en-US" altLang="zh-CN"/>
          </a:p>
        </p:txBody>
      </p:sp>
      <p:sp>
        <p:nvSpPr>
          <p:cNvPr id="3" name="页脚占位符 2"/>
          <p:cNvSpPr>
            <a:spLocks noGrp="1"/>
          </p:cNvSpPr>
          <p:nvPr>
            <p:ph type="ftr" sz="quarter" idx="11"/>
          </p:nvPr>
        </p:nvSpPr>
        <p:spPr/>
        <p:txBody>
          <a:bodyPr/>
          <a:lstStyle>
            <a:lvl1pPr>
              <a:defRPr/>
            </a:lvl1pPr>
            <a:extLst/>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FC0345BB-C471-4B20-BD7E-57D0F08B5097}" type="slidenum">
              <a:rPr lang="en-US" altLang="zh-CN"/>
              <a:pPr>
                <a:defRPr/>
              </a:pPr>
              <a:t>‹#›</a:t>
            </a:fld>
            <a:endParaRPr lang="en-US" altLang="zh-CN"/>
          </a:p>
        </p:txBody>
      </p:sp>
    </p:spTree>
    <p:extLst>
      <p:ext uri="{BB962C8B-B14F-4D97-AF65-F5344CB8AC3E}">
        <p14:creationId xmlns:p14="http://schemas.microsoft.com/office/powerpoint/2010/main" val="44886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183D1A8-BBE9-48A9-8FB3-3946F6822513}" type="slidenum">
              <a:rPr lang="en-US" altLang="zh-CN"/>
              <a:pPr>
                <a:defRPr/>
              </a:pPr>
              <a:t>‹#›</a:t>
            </a:fld>
            <a:endParaRPr lang="en-US" altLang="zh-CN"/>
          </a:p>
        </p:txBody>
      </p:sp>
    </p:spTree>
    <p:extLst>
      <p:ext uri="{BB962C8B-B14F-4D97-AF65-F5344CB8AC3E}">
        <p14:creationId xmlns:p14="http://schemas.microsoft.com/office/powerpoint/2010/main" val="169329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pPr>
              <a:defRPr/>
            </a:pPr>
            <a:fld id="{CC258D27-C15D-4327-8BD0-4E7AEE0767CF}" type="slidenum">
              <a:rPr lang="en-US" altLang="zh-CN"/>
              <a:pPr>
                <a:defRPr/>
              </a:pPr>
              <a:t>‹#›</a:t>
            </a:fld>
            <a:endParaRPr lang="en-US" altLang="zh-CN"/>
          </a:p>
        </p:txBody>
      </p:sp>
    </p:spTree>
    <p:extLst>
      <p:ext uri="{BB962C8B-B14F-4D97-AF65-F5344CB8AC3E}">
        <p14:creationId xmlns:p14="http://schemas.microsoft.com/office/powerpoint/2010/main" val="234509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6D65B462-44A0-4877-801E-21A03ED84712}" type="slidenum">
              <a:rPr lang="en-US" altLang="zh-CN"/>
              <a:pPr>
                <a:defRPr/>
              </a:pPr>
              <a:t>‹#›</a:t>
            </a:fld>
            <a:endParaRPr lang="en-US" altLang="zh-CN"/>
          </a:p>
        </p:txBody>
      </p:sp>
    </p:spTree>
    <p:extLst>
      <p:ext uri="{BB962C8B-B14F-4D97-AF65-F5344CB8AC3E}">
        <p14:creationId xmlns:p14="http://schemas.microsoft.com/office/powerpoint/2010/main" val="22220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D90B10F-9D61-4CF6-BC79-BC9836DBC4EA}" type="slidenum">
              <a:rPr lang="en-US" altLang="zh-CN"/>
              <a:pPr>
                <a:defRPr/>
              </a:pPr>
              <a:t>‹#›</a:t>
            </a:fld>
            <a:endParaRPr lang="en-US" altLang="zh-CN"/>
          </a:p>
        </p:txBody>
      </p:sp>
    </p:spTree>
    <p:extLst>
      <p:ext uri="{BB962C8B-B14F-4D97-AF65-F5344CB8AC3E}">
        <p14:creationId xmlns:p14="http://schemas.microsoft.com/office/powerpoint/2010/main" val="18871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07DB2A20-EC50-40CB-94E9-93AFD9A3A6E6}" type="slidenum">
              <a:rPr lang="en-US" altLang="zh-CN"/>
              <a:pPr>
                <a:defRPr/>
              </a:pPr>
              <a:t>‹#›</a:t>
            </a:fld>
            <a:endParaRPr lang="en-US" altLang="zh-CN"/>
          </a:p>
        </p:txBody>
      </p:sp>
    </p:spTree>
    <p:extLst>
      <p:ext uri="{BB962C8B-B14F-4D97-AF65-F5344CB8AC3E}">
        <p14:creationId xmlns:p14="http://schemas.microsoft.com/office/powerpoint/2010/main" val="3070455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0" name="矩形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1" name="矩形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2" name="矩形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1036" name="文本占位符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lnSpc>
                <a:spcPct val="80000"/>
              </a:lnSpc>
              <a:spcBef>
                <a:spcPct val="20000"/>
              </a:spcBef>
              <a:buClr>
                <a:schemeClr val="hlink"/>
              </a:buClr>
              <a:buSzPct val="65000"/>
              <a:buFont typeface="Wingdings" panose="05000000000000000000" pitchFamily="2" charset="2"/>
              <a:buChar char="v"/>
              <a:defRPr sz="1200">
                <a:solidFill>
                  <a:schemeClr val="tx2"/>
                </a:solidFill>
              </a:defRPr>
            </a:lvl1pPr>
          </a:lstStyle>
          <a:p>
            <a:pPr>
              <a:defRPr/>
            </a:pPr>
            <a:fld id="{274DF5AF-206C-46FA-95CE-DAAF16DE2490}"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04" r:id="rId1"/>
    <p:sldLayoutId id="2147483905" r:id="rId2"/>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ea typeface="华文楷体" pitchFamily="2" charset="-122"/>
        </a:defRPr>
      </a:lvl2pPr>
      <a:lvl3pPr algn="l" rtl="0" eaLnBrk="0" fontAlgn="base" hangingPunct="0">
        <a:spcBef>
          <a:spcPct val="0"/>
        </a:spcBef>
        <a:spcAft>
          <a:spcPct val="0"/>
        </a:spcAft>
        <a:defRPr sz="4000">
          <a:solidFill>
            <a:srgbClr val="C1EEFF"/>
          </a:solidFill>
          <a:latin typeface="Consolas" pitchFamily="49" charset="0"/>
          <a:ea typeface="华文楷体" pitchFamily="2" charset="-122"/>
        </a:defRPr>
      </a:lvl3pPr>
      <a:lvl4pPr algn="l" rtl="0" eaLnBrk="0" fontAlgn="base" hangingPunct="0">
        <a:spcBef>
          <a:spcPct val="0"/>
        </a:spcBef>
        <a:spcAft>
          <a:spcPct val="0"/>
        </a:spcAft>
        <a:defRPr sz="4000">
          <a:solidFill>
            <a:srgbClr val="C1EEFF"/>
          </a:solidFill>
          <a:latin typeface="Consolas" pitchFamily="49" charset="0"/>
          <a:ea typeface="华文楷体" pitchFamily="2" charset="-122"/>
        </a:defRPr>
      </a:lvl4pPr>
      <a:lvl5pPr algn="l" rtl="0" eaLnBrk="0" fontAlgn="base" hangingPunct="0">
        <a:spcBef>
          <a:spcPct val="0"/>
        </a:spcBef>
        <a:spcAft>
          <a:spcPct val="0"/>
        </a:spcAft>
        <a:defRPr sz="4000">
          <a:solidFill>
            <a:srgbClr val="C1EEFF"/>
          </a:solidFill>
          <a:latin typeface="Consolas" pitchFamily="49" charset="0"/>
          <a:ea typeface="华文楷体" pitchFamily="2" charset="-122"/>
        </a:defRPr>
      </a:lvl5pPr>
      <a:lvl6pPr marL="457200" algn="l" rtl="0" eaLnBrk="1" fontAlgn="base" hangingPunct="1">
        <a:spcBef>
          <a:spcPct val="0"/>
        </a:spcBef>
        <a:spcAft>
          <a:spcPct val="0"/>
        </a:spcAft>
        <a:defRPr sz="4000">
          <a:solidFill>
            <a:srgbClr val="C1EEFF"/>
          </a:solidFill>
          <a:latin typeface="Consolas" pitchFamily="49" charset="0"/>
          <a:ea typeface="华文楷体" pitchFamily="2" charset="-122"/>
        </a:defRPr>
      </a:lvl6pPr>
      <a:lvl7pPr marL="914400" algn="l" rtl="0" eaLnBrk="1" fontAlgn="base" hangingPunct="1">
        <a:spcBef>
          <a:spcPct val="0"/>
        </a:spcBef>
        <a:spcAft>
          <a:spcPct val="0"/>
        </a:spcAft>
        <a:defRPr sz="4000">
          <a:solidFill>
            <a:srgbClr val="C1EEFF"/>
          </a:solidFill>
          <a:latin typeface="Consolas" pitchFamily="49" charset="0"/>
          <a:ea typeface="华文楷体" pitchFamily="2" charset="-122"/>
        </a:defRPr>
      </a:lvl7pPr>
      <a:lvl8pPr marL="1371600" algn="l" rtl="0" eaLnBrk="1" fontAlgn="base" hangingPunct="1">
        <a:spcBef>
          <a:spcPct val="0"/>
        </a:spcBef>
        <a:spcAft>
          <a:spcPct val="0"/>
        </a:spcAft>
        <a:defRPr sz="4000">
          <a:solidFill>
            <a:srgbClr val="C1EEFF"/>
          </a:solidFill>
          <a:latin typeface="Consolas" pitchFamily="49" charset="0"/>
          <a:ea typeface="华文楷体" pitchFamily="2" charset="-122"/>
        </a:defRPr>
      </a:lvl8pPr>
      <a:lvl9pPr marL="1828800" algn="l" rtl="0" eaLnBrk="1" fontAlgn="base" hangingPunct="1">
        <a:spcBef>
          <a:spcPct val="0"/>
        </a:spcBef>
        <a:spcAft>
          <a:spcPct val="0"/>
        </a:spcAft>
        <a:defRPr sz="4000">
          <a:solidFill>
            <a:srgbClr val="C1EEFF"/>
          </a:solidFill>
          <a:latin typeface="Consolas" pitchFamily="49" charset="0"/>
          <a:ea typeface="华文楷体" pitchFamily="2" charset="-122"/>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0" name="矩形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1" name="矩形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2" name="矩形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anose="05000000000000000000" pitchFamily="2" charset="2"/>
              <a:buChar char="v"/>
              <a:defRPr/>
            </a:pPr>
            <a:endParaRPr lang="en-US" dirty="0"/>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2060" name="文本占位符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lnSpc>
                <a:spcPct val="80000"/>
              </a:lnSpc>
              <a:spcBef>
                <a:spcPct val="20000"/>
              </a:spcBef>
              <a:buClr>
                <a:schemeClr val="hlink"/>
              </a:buClr>
              <a:buSzPct val="65000"/>
              <a:buFont typeface="Wingdings" panose="05000000000000000000" pitchFamily="2" charset="2"/>
              <a:buChar char="v"/>
              <a:defRPr sz="1200">
                <a:solidFill>
                  <a:schemeClr val="tx2"/>
                </a:solidFill>
              </a:defRPr>
            </a:lvl1pPr>
          </a:lstStyle>
          <a:p>
            <a:pPr>
              <a:defRPr/>
            </a:pPr>
            <a:fld id="{352D9BBF-4E17-4A7D-9B72-9192EE721C03}"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ea typeface="华文楷体" pitchFamily="2" charset="-122"/>
        </a:defRPr>
      </a:lvl2pPr>
      <a:lvl3pPr algn="l" rtl="0" eaLnBrk="0" fontAlgn="base" hangingPunct="0">
        <a:spcBef>
          <a:spcPct val="0"/>
        </a:spcBef>
        <a:spcAft>
          <a:spcPct val="0"/>
        </a:spcAft>
        <a:defRPr sz="4000">
          <a:solidFill>
            <a:srgbClr val="C1EEFF"/>
          </a:solidFill>
          <a:latin typeface="Consolas" pitchFamily="49" charset="0"/>
          <a:ea typeface="华文楷体" pitchFamily="2" charset="-122"/>
        </a:defRPr>
      </a:lvl3pPr>
      <a:lvl4pPr algn="l" rtl="0" eaLnBrk="0" fontAlgn="base" hangingPunct="0">
        <a:spcBef>
          <a:spcPct val="0"/>
        </a:spcBef>
        <a:spcAft>
          <a:spcPct val="0"/>
        </a:spcAft>
        <a:defRPr sz="4000">
          <a:solidFill>
            <a:srgbClr val="C1EEFF"/>
          </a:solidFill>
          <a:latin typeface="Consolas" pitchFamily="49" charset="0"/>
          <a:ea typeface="华文楷体" pitchFamily="2" charset="-122"/>
        </a:defRPr>
      </a:lvl4pPr>
      <a:lvl5pPr algn="l" rtl="0" eaLnBrk="0" fontAlgn="base" hangingPunct="0">
        <a:spcBef>
          <a:spcPct val="0"/>
        </a:spcBef>
        <a:spcAft>
          <a:spcPct val="0"/>
        </a:spcAft>
        <a:defRPr sz="4000">
          <a:solidFill>
            <a:srgbClr val="C1EEFF"/>
          </a:solidFill>
          <a:latin typeface="Consolas" pitchFamily="49" charset="0"/>
          <a:ea typeface="华文楷体" pitchFamily="2" charset="-122"/>
        </a:defRPr>
      </a:lvl5pPr>
      <a:lvl6pPr marL="457200" algn="l" rtl="0" eaLnBrk="1" fontAlgn="base" hangingPunct="1">
        <a:spcBef>
          <a:spcPct val="0"/>
        </a:spcBef>
        <a:spcAft>
          <a:spcPct val="0"/>
        </a:spcAft>
        <a:defRPr sz="4000">
          <a:solidFill>
            <a:srgbClr val="C1EEFF"/>
          </a:solidFill>
          <a:latin typeface="Consolas" pitchFamily="49" charset="0"/>
          <a:ea typeface="华文楷体" pitchFamily="2" charset="-122"/>
        </a:defRPr>
      </a:lvl6pPr>
      <a:lvl7pPr marL="914400" algn="l" rtl="0" eaLnBrk="1" fontAlgn="base" hangingPunct="1">
        <a:spcBef>
          <a:spcPct val="0"/>
        </a:spcBef>
        <a:spcAft>
          <a:spcPct val="0"/>
        </a:spcAft>
        <a:defRPr sz="4000">
          <a:solidFill>
            <a:srgbClr val="C1EEFF"/>
          </a:solidFill>
          <a:latin typeface="Consolas" pitchFamily="49" charset="0"/>
          <a:ea typeface="华文楷体" pitchFamily="2" charset="-122"/>
        </a:defRPr>
      </a:lvl7pPr>
      <a:lvl8pPr marL="1371600" algn="l" rtl="0" eaLnBrk="1" fontAlgn="base" hangingPunct="1">
        <a:spcBef>
          <a:spcPct val="0"/>
        </a:spcBef>
        <a:spcAft>
          <a:spcPct val="0"/>
        </a:spcAft>
        <a:defRPr sz="4000">
          <a:solidFill>
            <a:srgbClr val="C1EEFF"/>
          </a:solidFill>
          <a:latin typeface="Consolas" pitchFamily="49" charset="0"/>
          <a:ea typeface="华文楷体" pitchFamily="2" charset="-122"/>
        </a:defRPr>
      </a:lvl8pPr>
      <a:lvl9pPr marL="1828800" algn="l" rtl="0" eaLnBrk="1" fontAlgn="base" hangingPunct="1">
        <a:spcBef>
          <a:spcPct val="0"/>
        </a:spcBef>
        <a:spcAft>
          <a:spcPct val="0"/>
        </a:spcAft>
        <a:defRPr sz="4000">
          <a:solidFill>
            <a:srgbClr val="C1EEFF"/>
          </a:solidFill>
          <a:latin typeface="Consolas" pitchFamily="49" charset="0"/>
          <a:ea typeface="华文楷体" pitchFamily="2" charset="-122"/>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2.png"/><Relationship Id="rId5" Type="http://schemas.openxmlformats.org/officeDocument/2006/relationships/oleObject" Target="../embeddings/oleObject4.bin"/><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6.bin"/><Relationship Id="rId7" Type="http://schemas.openxmlformats.org/officeDocument/2006/relationships/image" Target="../media/image41.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40.emf"/><Relationship Id="rId5" Type="http://schemas.openxmlformats.org/officeDocument/2006/relationships/oleObject" Target="../embeddings/oleObject7.bin"/><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3.emf"/><Relationship Id="rId5" Type="http://schemas.openxmlformats.org/officeDocument/2006/relationships/oleObject" Target="../embeddings/oleObject8.bin"/><Relationship Id="rId4" Type="http://schemas.openxmlformats.org/officeDocument/2006/relationships/image" Target="../media/image45.wmf"/></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wmf"/><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69.w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55.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89.png"/><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88.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85.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image" Target="../media/image91.wmf"/><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15.bin"/><Relationship Id="rId14" Type="http://schemas.openxmlformats.org/officeDocument/2006/relationships/image" Target="../media/image90.wmf"/></Relationships>
</file>

<file path=ppt/slides/_rels/slide5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jpeg"/><Relationship Id="rId1" Type="http://schemas.openxmlformats.org/officeDocument/2006/relationships/slideLayout" Target="../slideLayouts/slideLayout4.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57.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85775" y="357188"/>
            <a:ext cx="8229600" cy="579437"/>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第七章  数字带通传输系统</a:t>
            </a:r>
          </a:p>
        </p:txBody>
      </p:sp>
      <p:sp>
        <p:nvSpPr>
          <p:cNvPr id="12291" name="Rectangle 3"/>
          <p:cNvSpPr>
            <a:spLocks noGrp="1" noChangeArrowheads="1"/>
          </p:cNvSpPr>
          <p:nvPr>
            <p:ph idx="4294967295"/>
          </p:nvPr>
        </p:nvSpPr>
        <p:spPr>
          <a:xfrm>
            <a:off x="690469" y="1628800"/>
            <a:ext cx="8027987" cy="3150095"/>
          </a:xfrm>
        </p:spPr>
        <p:txBody>
          <a:bodyPr>
            <a:noAutofit/>
          </a:bodyPr>
          <a:lstStyle/>
          <a:p>
            <a:pPr marL="812800" indent="-812800" eaLnBrk="1" hangingPunct="1">
              <a:spcBef>
                <a:spcPts val="1800"/>
              </a:spcBef>
              <a:buFont typeface="Wingdings" panose="05000000000000000000" pitchFamily="2" charset="2"/>
              <a:buNone/>
              <a:defRPr/>
            </a:pPr>
            <a:r>
              <a:rPr lang="zh-CN" altLang="en-US" sz="2400" dirty="0">
                <a:latin typeface="楷体_GB2312" pitchFamily="49" charset="-122"/>
                <a:ea typeface="楷体_GB2312" pitchFamily="49" charset="-122"/>
              </a:rPr>
              <a:t>一、目的和意义</a:t>
            </a:r>
            <a:endParaRPr lang="en-US" altLang="zh-CN" sz="2400" dirty="0">
              <a:latin typeface="楷体_GB2312" pitchFamily="49" charset="-122"/>
              <a:ea typeface="楷体_GB2312" pitchFamily="49" charset="-122"/>
            </a:endParaRPr>
          </a:p>
          <a:p>
            <a:pPr marL="812800" indent="-812800" eaLnBrk="1" hangingPunct="1">
              <a:spcBef>
                <a:spcPts val="1800"/>
              </a:spcBef>
              <a:buNone/>
              <a:defRPr/>
            </a:pPr>
            <a:r>
              <a:rPr lang="zh-CN" altLang="en-US" sz="2400" dirty="0">
                <a:latin typeface="楷体_GB2312" pitchFamily="49" charset="-122"/>
                <a:ea typeface="楷体_GB2312" pitchFamily="49" charset="-122"/>
              </a:rPr>
              <a:t>二、与数字基带通信系统比较：增加数字调制</a:t>
            </a:r>
            <a:endParaRPr lang="en-US" altLang="zh-CN" sz="2400" dirty="0">
              <a:latin typeface="楷体_GB2312" pitchFamily="49" charset="-122"/>
              <a:ea typeface="楷体_GB2312" pitchFamily="49" charset="-122"/>
            </a:endParaRPr>
          </a:p>
          <a:p>
            <a:pPr marL="812800" indent="-812800" eaLnBrk="1" hangingPunct="1">
              <a:spcBef>
                <a:spcPts val="1800"/>
              </a:spcBef>
              <a:buNone/>
              <a:defRPr/>
            </a:pPr>
            <a:r>
              <a:rPr lang="zh-CN" altLang="en-US" sz="2400" dirty="0">
                <a:latin typeface="楷体_GB2312" pitchFamily="49" charset="-122"/>
                <a:ea typeface="楷体_GB2312" pitchFamily="49" charset="-122"/>
              </a:rPr>
              <a:t>三、与模拟调制系统比较：模拟调制与数字调制</a:t>
            </a:r>
          </a:p>
          <a:p>
            <a:pPr marL="812800" indent="-812800" eaLnBrk="1" hangingPunct="1">
              <a:spcBef>
                <a:spcPts val="1800"/>
              </a:spcBef>
              <a:buFont typeface="Wingdings" panose="05000000000000000000" pitchFamily="2" charset="2"/>
              <a:buNone/>
              <a:defRPr/>
            </a:pPr>
            <a:r>
              <a:rPr lang="zh-CN" altLang="en-US" sz="2400" dirty="0">
                <a:latin typeface="楷体_GB2312" pitchFamily="49" charset="-122"/>
                <a:ea typeface="楷体_GB2312" pitchFamily="49" charset="-122"/>
              </a:rPr>
              <a:t>四、有哪些数字调制方法？如何评估？基本结论</a:t>
            </a:r>
            <a:endParaRPr lang="en-US" altLang="zh-CN" sz="2400" dirty="0">
              <a:latin typeface="楷体_GB2312" pitchFamily="49" charset="-122"/>
              <a:ea typeface="楷体_GB2312" pitchFamily="49" charset="-122"/>
            </a:endParaRPr>
          </a:p>
          <a:p>
            <a:pPr marL="812800" indent="-812800" eaLnBrk="1" hangingPunct="1">
              <a:spcBef>
                <a:spcPts val="1800"/>
              </a:spcBef>
              <a:buFont typeface="Wingdings" panose="05000000000000000000" pitchFamily="2" charset="2"/>
              <a:buNone/>
              <a:defRPr/>
            </a:pPr>
            <a:r>
              <a:rPr lang="zh-CN" altLang="en-US" sz="2400" dirty="0">
                <a:latin typeface="楷体_GB2312" pitchFamily="49" charset="-122"/>
                <a:ea typeface="楷体_GB2312" pitchFamily="49" charset="-122"/>
              </a:rPr>
              <a:t>五、多进制数字调制？二进制推广</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7"/>
          <p:cNvSpPr>
            <a:spLocks noChangeArrowheads="1"/>
          </p:cNvSpPr>
          <p:nvPr/>
        </p:nvSpPr>
        <p:spPr bwMode="auto">
          <a:xfrm>
            <a:off x="357188" y="1285875"/>
            <a:ext cx="8567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等概时，</a:t>
            </a:r>
            <a:r>
              <a:rPr lang="en-US" altLang="zh-CN" sz="2400" b="0">
                <a:latin typeface="隶书" panose="02010509060101010101" pitchFamily="49" charset="-122"/>
                <a:ea typeface="隶书" panose="02010509060101010101" pitchFamily="49" charset="-122"/>
              </a:rPr>
              <a:t>2ASK</a:t>
            </a:r>
            <a:r>
              <a:rPr lang="zh-CN" altLang="en-US" sz="2400" b="0">
                <a:latin typeface="隶书" panose="02010509060101010101" pitchFamily="49" charset="-122"/>
                <a:ea typeface="隶书" panose="02010509060101010101" pitchFamily="49" charset="-122"/>
              </a:rPr>
              <a:t>信号的双边功率谱密度：</a:t>
            </a:r>
            <a:endParaRPr lang="zh-CN" altLang="en-US" sz="2400">
              <a:latin typeface="隶书" panose="02010509060101010101" pitchFamily="49" charset="-122"/>
              <a:ea typeface="隶书" panose="02010509060101010101" pitchFamily="49" charset="-122"/>
            </a:endParaRPr>
          </a:p>
        </p:txBody>
      </p:sp>
      <p:sp>
        <p:nvSpPr>
          <p:cNvPr id="19459" name="Rectangle 40"/>
          <p:cNvSpPr>
            <a:spLocks noChangeArrowheads="1"/>
          </p:cNvSpPr>
          <p:nvPr/>
        </p:nvSpPr>
        <p:spPr bwMode="auto">
          <a:xfrm>
            <a:off x="323850" y="5084763"/>
            <a:ext cx="8569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200"/>
              </a:spcBef>
              <a:buClrTx/>
              <a:buSzTx/>
              <a:buFontTx/>
              <a:buNone/>
            </a:pPr>
            <a:r>
              <a:rPr lang="en-US" altLang="zh-CN" sz="2400" b="0" dirty="0">
                <a:latin typeface="隶书" panose="02010509060101010101" pitchFamily="49" charset="-122"/>
                <a:ea typeface="隶书" panose="02010509060101010101" pitchFamily="49" charset="-122"/>
              </a:rPr>
              <a:t>5)</a:t>
            </a:r>
            <a:r>
              <a:rPr lang="zh-CN" altLang="en-US" sz="2400" b="0" dirty="0">
                <a:latin typeface="隶书" panose="02010509060101010101" pitchFamily="49" charset="-122"/>
                <a:ea typeface="隶书" panose="02010509060101010101" pitchFamily="49" charset="-122"/>
              </a:rPr>
              <a:t>、如图</a:t>
            </a:r>
            <a:r>
              <a:rPr lang="en-US" altLang="zh-CN" sz="2400" b="0" dirty="0">
                <a:latin typeface="隶书" panose="02010509060101010101" pitchFamily="49" charset="-122"/>
                <a:ea typeface="隶书" panose="02010509060101010101" pitchFamily="49" charset="-122"/>
              </a:rPr>
              <a:t>7-6</a:t>
            </a:r>
            <a:r>
              <a:rPr lang="zh-CN" altLang="en-US" sz="2400" b="0" dirty="0">
                <a:latin typeface="隶书" panose="02010509060101010101" pitchFamily="49" charset="-122"/>
                <a:ea typeface="隶书" panose="02010509060101010101" pitchFamily="49" charset="-122"/>
              </a:rPr>
              <a:t>。第一，</a:t>
            </a:r>
            <a:r>
              <a:rPr lang="en-US" altLang="zh-CN" sz="2400" b="0" dirty="0">
                <a:latin typeface="隶书" panose="02010509060101010101" pitchFamily="49" charset="-122"/>
                <a:ea typeface="隶书" panose="02010509060101010101" pitchFamily="49" charset="-122"/>
              </a:rPr>
              <a:t>2ASK</a:t>
            </a:r>
            <a:r>
              <a:rPr lang="zh-CN" altLang="en-US" sz="2400" b="0" dirty="0">
                <a:latin typeface="隶书" panose="02010509060101010101" pitchFamily="49" charset="-122"/>
                <a:ea typeface="隶书" panose="02010509060101010101" pitchFamily="49" charset="-122"/>
              </a:rPr>
              <a:t>信号的功率谱由连续谱和离散谱组成。其中，连续谱取决于</a:t>
            </a:r>
            <a:r>
              <a:rPr lang="en-US" altLang="zh-CN" sz="2400" b="0" dirty="0">
                <a:latin typeface="隶书" panose="02010509060101010101" pitchFamily="49" charset="-122"/>
                <a:ea typeface="隶书" panose="02010509060101010101" pitchFamily="49" charset="-122"/>
              </a:rPr>
              <a:t>s(t)</a:t>
            </a:r>
            <a:r>
              <a:rPr lang="zh-CN" altLang="en-US" sz="2400" b="0" dirty="0">
                <a:latin typeface="隶书" panose="02010509060101010101" pitchFamily="49" charset="-122"/>
                <a:ea typeface="隶书" panose="02010509060101010101" pitchFamily="49" charset="-122"/>
              </a:rPr>
              <a:t>经线性调制后的双边带谱，而离散谱则由载波分量确定；第二，若只计基带脉冲频谱的主瓣，</a:t>
            </a:r>
            <a:r>
              <a:rPr lang="en-US" altLang="zh-CN" sz="2400" b="0" dirty="0">
                <a:latin typeface="隶书" panose="02010509060101010101" pitchFamily="49" charset="-122"/>
                <a:ea typeface="隶书" panose="02010509060101010101" pitchFamily="49" charset="-122"/>
              </a:rPr>
              <a:t>2ASK</a:t>
            </a:r>
            <a:r>
              <a:rPr lang="zh-CN" altLang="en-US" sz="2400" b="0" dirty="0">
                <a:latin typeface="隶书" panose="02010509060101010101" pitchFamily="49" charset="-122"/>
                <a:ea typeface="隶书" panose="02010509060101010101" pitchFamily="49" charset="-122"/>
              </a:rPr>
              <a:t>信号的带宽是基带脉冲波形带宽的两倍。 </a:t>
            </a:r>
          </a:p>
        </p:txBody>
      </p:sp>
      <p:sp>
        <p:nvSpPr>
          <p:cNvPr id="15"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(2ASK)(6)</a:t>
            </a:r>
          </a:p>
        </p:txBody>
      </p:sp>
      <p:pic>
        <p:nvPicPr>
          <p:cNvPr id="19461" name="Picture 12"/>
          <p:cNvPicPr>
            <a:picLocks noChangeAspect="1" noChangeArrowheads="1"/>
          </p:cNvPicPr>
          <p:nvPr/>
        </p:nvPicPr>
        <p:blipFill>
          <a:blip r:embed="rId2">
            <a:extLst>
              <a:ext uri="{28A0092B-C50C-407E-A947-70E740481C1C}">
                <a14:useLocalDpi xmlns:a14="http://schemas.microsoft.com/office/drawing/2010/main" val="0"/>
              </a:ext>
            </a:extLst>
          </a:blip>
          <a:srcRect t="71359"/>
          <a:stretch>
            <a:fillRect/>
          </a:stretch>
        </p:blipFill>
        <p:spPr bwMode="auto">
          <a:xfrm>
            <a:off x="428625" y="1357313"/>
            <a:ext cx="8391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643188"/>
            <a:ext cx="725328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(2FSK)(1)</a:t>
            </a:r>
          </a:p>
        </p:txBody>
      </p:sp>
      <p:sp>
        <p:nvSpPr>
          <p:cNvPr id="20483" name="Rectangle 10"/>
          <p:cNvSpPr>
            <a:spLocks noChangeArrowheads="1"/>
          </p:cNvSpPr>
          <p:nvPr/>
        </p:nvSpPr>
        <p:spPr bwMode="auto">
          <a:xfrm>
            <a:off x="250825" y="1231900"/>
            <a:ext cx="79930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rgbClr val="FF0000"/>
              </a:buClr>
              <a:buSzTx/>
              <a:buFont typeface="Wingdings" panose="05000000000000000000" pitchFamily="2" charset="2"/>
              <a:buChar char="l"/>
            </a:pPr>
            <a:r>
              <a:rPr lang="zh-CN" altLang="en-US" sz="2400" b="0" dirty="0">
                <a:solidFill>
                  <a:srgbClr val="FF3300"/>
                </a:solidFill>
                <a:latin typeface="华文楷体" panose="02010600040101010101" pitchFamily="2" charset="-122"/>
                <a:ea typeface="华文楷体" panose="02010600040101010101" pitchFamily="2" charset="-122"/>
                <a:cs typeface="楷体_GB2312"/>
              </a:rPr>
              <a:t>二进制频移键控</a:t>
            </a:r>
            <a:r>
              <a:rPr lang="en-US" altLang="zh-CN" sz="2400" b="0" dirty="0">
                <a:solidFill>
                  <a:srgbClr val="FF3300"/>
                </a:solidFill>
                <a:latin typeface="华文楷体" panose="02010600040101010101" pitchFamily="2" charset="-122"/>
                <a:ea typeface="华文楷体" panose="02010600040101010101" pitchFamily="2" charset="-122"/>
                <a:cs typeface="楷体_GB2312"/>
              </a:rPr>
              <a:t>(2FSK)</a:t>
            </a:r>
            <a:r>
              <a:rPr lang="zh-CN" altLang="en-US" sz="2400" b="0" dirty="0">
                <a:solidFill>
                  <a:srgbClr val="FF3300"/>
                </a:solidFill>
                <a:latin typeface="华文楷体" panose="02010600040101010101" pitchFamily="2" charset="-122"/>
                <a:ea typeface="华文楷体" panose="02010600040101010101" pitchFamily="2" charset="-122"/>
                <a:cs typeface="楷体_GB2312"/>
              </a:rPr>
              <a:t>：</a:t>
            </a:r>
            <a:endParaRPr lang="zh-CN" altLang="en-US" sz="2400" b="0" dirty="0">
              <a:latin typeface="华文楷体" panose="02010600040101010101" pitchFamily="2" charset="-122"/>
              <a:ea typeface="华文楷体" panose="02010600040101010101" pitchFamily="2" charset="-122"/>
              <a:cs typeface="楷体_GB2312"/>
            </a:endParaRPr>
          </a:p>
          <a:p>
            <a:pPr eaLnBrk="1" hangingPunct="1">
              <a:spcBef>
                <a:spcPct val="20000"/>
              </a:spcBef>
              <a:buClr>
                <a:srgbClr val="FF0000"/>
              </a:buClr>
              <a:buSzTx/>
              <a:buFont typeface="Wingdings" panose="05000000000000000000" pitchFamily="2" charset="2"/>
              <a:buNone/>
            </a:pPr>
            <a:r>
              <a:rPr lang="en-US" altLang="zh-CN" sz="2400" b="0" dirty="0">
                <a:latin typeface="华文楷体" panose="02010600040101010101" pitchFamily="2" charset="-122"/>
                <a:ea typeface="华文楷体" panose="02010600040101010101" pitchFamily="2" charset="-122"/>
                <a:cs typeface="楷体_GB2312"/>
              </a:rPr>
              <a:t>1</a:t>
            </a:r>
            <a:r>
              <a:rPr lang="zh-CN" altLang="en-US" sz="2400" b="0" dirty="0">
                <a:latin typeface="华文楷体" panose="02010600040101010101" pitchFamily="2" charset="-122"/>
                <a:ea typeface="华文楷体" panose="02010600040101010101" pitchFamily="2" charset="-122"/>
                <a:cs typeface="楷体_GB2312"/>
              </a:rPr>
              <a:t>、基本原理：</a:t>
            </a:r>
            <a:r>
              <a:rPr lang="en-US" altLang="zh-CN" sz="2400" b="0" dirty="0">
                <a:latin typeface="华文楷体" panose="02010600040101010101" pitchFamily="2" charset="-122"/>
                <a:ea typeface="华文楷体" panose="02010600040101010101" pitchFamily="2" charset="-122"/>
                <a:cs typeface="楷体_GB2312"/>
              </a:rPr>
              <a:t>2FSK</a:t>
            </a:r>
            <a:r>
              <a:rPr lang="zh-CN" altLang="en-US" sz="2400" b="0" dirty="0">
                <a:latin typeface="华文楷体" panose="02010600040101010101" pitchFamily="2" charset="-122"/>
                <a:ea typeface="华文楷体" panose="02010600040101010101" pitchFamily="2" charset="-122"/>
                <a:cs typeface="楷体_GB2312"/>
              </a:rPr>
              <a:t>信号便是</a:t>
            </a:r>
            <a:r>
              <a:rPr lang="en-US" altLang="zh-CN" sz="2400" b="0" dirty="0">
                <a:latin typeface="华文楷体" panose="02010600040101010101" pitchFamily="2" charset="-122"/>
                <a:ea typeface="华文楷体" panose="02010600040101010101" pitchFamily="2" charset="-122"/>
                <a:cs typeface="楷体_GB2312"/>
              </a:rPr>
              <a:t>0</a:t>
            </a:r>
            <a:r>
              <a:rPr lang="zh-CN" altLang="en-US" sz="2400" b="0" dirty="0">
                <a:latin typeface="华文楷体" panose="02010600040101010101" pitchFamily="2" charset="-122"/>
                <a:ea typeface="华文楷体" panose="02010600040101010101" pitchFamily="2" charset="-122"/>
                <a:cs typeface="楷体_GB2312"/>
              </a:rPr>
              <a:t>符号对应于载频</a:t>
            </a:r>
            <a:r>
              <a:rPr lang="en-US" altLang="zh-CN" sz="2400" b="0" dirty="0">
                <a:latin typeface="华文楷体" panose="02010600040101010101" pitchFamily="2" charset="-122"/>
                <a:ea typeface="华文楷体" panose="02010600040101010101" pitchFamily="2" charset="-122"/>
                <a:cs typeface="楷体_GB2312"/>
              </a:rPr>
              <a:t>ω</a:t>
            </a:r>
            <a:r>
              <a:rPr lang="en-US" altLang="zh-CN" sz="2400" b="0" baseline="-25000" dirty="0">
                <a:latin typeface="华文楷体" panose="02010600040101010101" pitchFamily="2" charset="-122"/>
                <a:ea typeface="华文楷体" panose="02010600040101010101" pitchFamily="2" charset="-122"/>
                <a:cs typeface="楷体_GB2312"/>
              </a:rPr>
              <a:t>1</a:t>
            </a:r>
            <a:r>
              <a:rPr lang="zh-CN" altLang="en-US" sz="2400" b="0" dirty="0">
                <a:latin typeface="华文楷体" panose="02010600040101010101" pitchFamily="2" charset="-122"/>
                <a:ea typeface="华文楷体" panose="02010600040101010101" pitchFamily="2" charset="-122"/>
                <a:cs typeface="楷体_GB2312"/>
              </a:rPr>
              <a:t>，而</a:t>
            </a:r>
            <a:r>
              <a:rPr lang="en-US" altLang="zh-CN" sz="2400" b="0" dirty="0">
                <a:latin typeface="华文楷体" panose="02010600040101010101" pitchFamily="2" charset="-122"/>
                <a:ea typeface="华文楷体" panose="02010600040101010101" pitchFamily="2" charset="-122"/>
                <a:cs typeface="楷体_GB2312"/>
              </a:rPr>
              <a:t>1</a:t>
            </a:r>
            <a:r>
              <a:rPr lang="zh-CN" altLang="en-US" sz="2400" b="0" dirty="0">
                <a:latin typeface="华文楷体" panose="02010600040101010101" pitchFamily="2" charset="-122"/>
                <a:ea typeface="华文楷体" panose="02010600040101010101" pitchFamily="2" charset="-122"/>
                <a:cs typeface="楷体_GB2312"/>
              </a:rPr>
              <a:t>符号对应于载频</a:t>
            </a:r>
            <a:r>
              <a:rPr lang="en-US" altLang="zh-CN" sz="2400" b="0" dirty="0">
                <a:latin typeface="华文楷体" panose="02010600040101010101" pitchFamily="2" charset="-122"/>
                <a:ea typeface="华文楷体" panose="02010600040101010101" pitchFamily="2" charset="-122"/>
                <a:cs typeface="楷体_GB2312"/>
              </a:rPr>
              <a:t>ω</a:t>
            </a:r>
            <a:r>
              <a:rPr lang="en-US" altLang="zh-CN" sz="2400" b="0" baseline="-25000" dirty="0">
                <a:latin typeface="华文楷体" panose="02010600040101010101" pitchFamily="2" charset="-122"/>
                <a:ea typeface="华文楷体" panose="02010600040101010101" pitchFamily="2" charset="-122"/>
                <a:cs typeface="楷体_GB2312"/>
              </a:rPr>
              <a:t>2</a:t>
            </a:r>
          </a:p>
        </p:txBody>
      </p:sp>
      <p:sp>
        <p:nvSpPr>
          <p:cNvPr id="20484" name="Rectangle 48"/>
          <p:cNvSpPr>
            <a:spLocks noChangeArrowheads="1"/>
          </p:cNvSpPr>
          <p:nvPr/>
        </p:nvSpPr>
        <p:spPr bwMode="auto">
          <a:xfrm>
            <a:off x="179388" y="3332163"/>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其中</a:t>
            </a:r>
            <a:r>
              <a:rPr lang="en-US" altLang="zh-CN" sz="2400" b="0" dirty="0">
                <a:latin typeface="华文楷体" panose="02010600040101010101" pitchFamily="2" charset="-122"/>
                <a:ea typeface="华文楷体" panose="02010600040101010101" pitchFamily="2" charset="-122"/>
                <a:cs typeface="楷体_GB2312"/>
              </a:rPr>
              <a:t>g(t)</a:t>
            </a:r>
            <a:r>
              <a:rPr lang="zh-CN" altLang="en-US" sz="2400" b="0" dirty="0">
                <a:latin typeface="华文楷体" panose="02010600040101010101" pitchFamily="2" charset="-122"/>
                <a:ea typeface="华文楷体" panose="02010600040101010101" pitchFamily="2" charset="-122"/>
                <a:cs typeface="楷体_GB2312"/>
              </a:rPr>
              <a:t>是持续时间为</a:t>
            </a:r>
            <a:r>
              <a:rPr lang="en-US" altLang="zh-CN" sz="2400" b="0" dirty="0">
                <a:latin typeface="华文楷体" panose="02010600040101010101" pitchFamily="2" charset="-122"/>
                <a:ea typeface="华文楷体" panose="02010600040101010101" pitchFamily="2" charset="-122"/>
                <a:cs typeface="楷体_GB2312"/>
              </a:rPr>
              <a:t>Ts</a:t>
            </a:r>
            <a:r>
              <a:rPr lang="zh-CN" altLang="en-US" sz="2400" b="0" dirty="0">
                <a:latin typeface="华文楷体" panose="02010600040101010101" pitchFamily="2" charset="-122"/>
                <a:ea typeface="华文楷体" panose="02010600040101010101" pitchFamily="2" charset="-122"/>
                <a:cs typeface="楷体_GB2312"/>
              </a:rPr>
              <a:t>的矩形脉冲，而</a:t>
            </a:r>
            <a:endParaRPr lang="zh-CN" altLang="en-US" sz="2400" dirty="0">
              <a:latin typeface="华文楷体" panose="02010600040101010101" pitchFamily="2" charset="-122"/>
              <a:ea typeface="华文楷体" panose="02010600040101010101" pitchFamily="2" charset="-122"/>
              <a:cs typeface="楷体_GB2312"/>
            </a:endParaRPr>
          </a:p>
        </p:txBody>
      </p:sp>
      <p:sp>
        <p:nvSpPr>
          <p:cNvPr id="20485" name="Rectangle 56"/>
          <p:cNvSpPr>
            <a:spLocks noChangeArrowheads="1"/>
          </p:cNvSpPr>
          <p:nvPr/>
        </p:nvSpPr>
        <p:spPr bwMode="auto">
          <a:xfrm>
            <a:off x="935038" y="400526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的反码为</a:t>
            </a:r>
            <a:endParaRPr lang="zh-CN" altLang="en-US" sz="4000" b="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486" name="Rectangle 59"/>
          <p:cNvSpPr>
            <a:spLocks noChangeArrowheads="1"/>
          </p:cNvSpPr>
          <p:nvPr/>
        </p:nvSpPr>
        <p:spPr bwMode="auto">
          <a:xfrm>
            <a:off x="1438275" y="4579293"/>
            <a:ext cx="46506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分别是第</a:t>
            </a:r>
            <a:r>
              <a:rPr lang="en-US" altLang="zh-CN" sz="2400" b="0"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个信号码元的初相位。</a:t>
            </a:r>
            <a:endParaRPr lang="zh-CN" altLang="en-US" sz="4000" b="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487" name="Rectangle 60"/>
          <p:cNvSpPr>
            <a:spLocks noChangeArrowheads="1"/>
          </p:cNvSpPr>
          <p:nvPr/>
        </p:nvSpPr>
        <p:spPr bwMode="auto">
          <a:xfrm>
            <a:off x="231775" y="5265738"/>
            <a:ext cx="87327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若本码元的初相位与前一码元的末相相同，称相位连续</a:t>
            </a:r>
            <a:r>
              <a:rPr lang="en-US" altLang="zh-CN" sz="2400" b="0" dirty="0">
                <a:latin typeface="华文楷体" panose="02010600040101010101" pitchFamily="2" charset="-122"/>
                <a:ea typeface="华文楷体" panose="02010600040101010101" pitchFamily="2" charset="-122"/>
                <a:cs typeface="楷体_GB2312"/>
              </a:rPr>
              <a:t>FSK</a:t>
            </a:r>
            <a:r>
              <a:rPr lang="zh-CN" altLang="en-US" sz="2400" b="0" dirty="0">
                <a:latin typeface="华文楷体" panose="02010600040101010101" pitchFamily="2" charset="-122"/>
                <a:ea typeface="华文楷体" panose="02010600040101010101" pitchFamily="2" charset="-122"/>
                <a:cs typeface="楷体_GB2312"/>
              </a:rPr>
              <a:t>（</a:t>
            </a:r>
            <a:r>
              <a:rPr lang="en-US" altLang="zh-CN" sz="2400" b="0" dirty="0">
                <a:latin typeface="华文楷体" panose="02010600040101010101" pitchFamily="2" charset="-122"/>
                <a:ea typeface="华文楷体" panose="02010600040101010101" pitchFamily="2" charset="-122"/>
                <a:cs typeface="楷体_GB2312"/>
              </a:rPr>
              <a:t>CPFSK</a:t>
            </a:r>
            <a:r>
              <a:rPr lang="zh-CN" altLang="en-US" sz="2400" b="0" dirty="0">
                <a:latin typeface="华文楷体" panose="02010600040101010101" pitchFamily="2" charset="-122"/>
                <a:ea typeface="华文楷体" panose="02010600040101010101" pitchFamily="2" charset="-122"/>
                <a:cs typeface="楷体_GB2312"/>
              </a:rPr>
              <a:t>）。</a:t>
            </a:r>
          </a:p>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否则称</a:t>
            </a:r>
            <a:r>
              <a:rPr lang="en-US" altLang="zh-CN" sz="2400" b="0" dirty="0">
                <a:latin typeface="华文楷体" panose="02010600040101010101" pitchFamily="2" charset="-122"/>
                <a:ea typeface="华文楷体" panose="02010600040101010101" pitchFamily="2" charset="-122"/>
                <a:cs typeface="楷体_GB2312"/>
              </a:rPr>
              <a:t>DPFSK</a:t>
            </a:r>
            <a:r>
              <a:rPr lang="zh-CN" altLang="en-US" sz="2400" b="0" dirty="0">
                <a:latin typeface="华文楷体" panose="02010600040101010101" pitchFamily="2" charset="-122"/>
                <a:ea typeface="华文楷体" panose="02010600040101010101" pitchFamily="2" charset="-122"/>
                <a:cs typeface="楷体_GB2312"/>
              </a:rPr>
              <a:t>。</a:t>
            </a:r>
            <a:r>
              <a:rPr lang="zh-CN" altLang="en-US" sz="2400" dirty="0">
                <a:latin typeface="华文楷体" panose="02010600040101010101" pitchFamily="2" charset="-122"/>
                <a:ea typeface="华文楷体" panose="02010600040101010101" pitchFamily="2" charset="-122"/>
                <a:cs typeface="楷体_GB2312"/>
              </a:rPr>
              <a:t> </a:t>
            </a:r>
          </a:p>
        </p:txBody>
      </p:sp>
      <p:pic>
        <p:nvPicPr>
          <p:cNvPr id="2048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2595178"/>
            <a:ext cx="86772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46"/>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5292080" y="4337678"/>
            <a:ext cx="3351858" cy="2234572"/>
          </a:xfrm>
          <a:solidFill>
            <a:srgbClr val="00FFFF"/>
          </a:solidFill>
        </p:spPr>
      </p:pic>
      <p:graphicFrame>
        <p:nvGraphicFramePr>
          <p:cNvPr id="21507" name="Object 43"/>
          <p:cNvGraphicFramePr>
            <a:graphicFrameLocks noGrp="1" noChangeAspect="1"/>
          </p:cNvGraphicFramePr>
          <p:nvPr>
            <p:ph sz="half" idx="2"/>
            <p:extLst>
              <p:ext uri="{D42A27DB-BD31-4B8C-83A1-F6EECF244321}">
                <p14:modId xmlns:p14="http://schemas.microsoft.com/office/powerpoint/2010/main" val="1419412762"/>
              </p:ext>
            </p:extLst>
          </p:nvPr>
        </p:nvGraphicFramePr>
        <p:xfrm>
          <a:off x="285750" y="4427761"/>
          <a:ext cx="4359275" cy="2196877"/>
        </p:xfrm>
        <a:graphic>
          <a:graphicData uri="http://schemas.openxmlformats.org/presentationml/2006/ole">
            <mc:AlternateContent xmlns:mc="http://schemas.openxmlformats.org/markup-compatibility/2006">
              <mc:Choice xmlns:v="urn:schemas-microsoft-com:vml" Requires="v">
                <p:oleObj spid="_x0000_s21533" name="位图图像" r:id="rId4" imgW="2457143" imgH="1238423" progId="Paint.Picture">
                  <p:embed/>
                </p:oleObj>
              </mc:Choice>
              <mc:Fallback>
                <p:oleObj name="位图图像" r:id="rId4" imgW="2457143" imgH="1238423" progId="Paint.Picture">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4427761"/>
                        <a:ext cx="4359275" cy="2196877"/>
                      </a:xfrm>
                      <a:prstGeom prst="rect">
                        <a:avLst/>
                      </a:prstGeom>
                      <a:solidFill>
                        <a:srgbClr val="00FFFF"/>
                      </a:solidFill>
                      <a:ln>
                        <a:noFill/>
                      </a:ln>
                      <a:effectLst/>
                      <a:extLst/>
                    </p:spPr>
                  </p:pic>
                </p:oleObj>
              </mc:Fallback>
            </mc:AlternateContent>
          </a:graphicData>
        </a:graphic>
      </p:graphicFrame>
      <p:sp>
        <p:nvSpPr>
          <p:cNvPr id="21508" name="Text Box 12"/>
          <p:cNvSpPr txBox="1">
            <a:spLocks noChangeArrowheads="1"/>
          </p:cNvSpPr>
          <p:nvPr/>
        </p:nvSpPr>
        <p:spPr bwMode="auto">
          <a:xfrm>
            <a:off x="323850" y="128587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２、</a:t>
            </a:r>
            <a:r>
              <a:rPr lang="en-US" altLang="zh-CN" sz="2400" b="0" dirty="0">
                <a:latin typeface="华文楷体" panose="02010600040101010101" pitchFamily="2" charset="-122"/>
                <a:ea typeface="华文楷体" panose="02010600040101010101" pitchFamily="2" charset="-122"/>
                <a:cs typeface="楷体_GB2312"/>
              </a:rPr>
              <a:t>2FSK</a:t>
            </a:r>
            <a:r>
              <a:rPr lang="zh-CN" altLang="en-US" sz="2400" b="0" dirty="0">
                <a:latin typeface="华文楷体" panose="02010600040101010101" pitchFamily="2" charset="-122"/>
                <a:ea typeface="华文楷体" panose="02010600040101010101" pitchFamily="2" charset="-122"/>
                <a:cs typeface="楷体_GB2312"/>
              </a:rPr>
              <a:t>的产生方法</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调制方法</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有两种 </a:t>
            </a:r>
          </a:p>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	１</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、利用模拟调频法实现数字调制</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如图左下图</a:t>
            </a:r>
            <a:r>
              <a:rPr lang="en-US" altLang="zh-CN" sz="2400" b="0" dirty="0">
                <a:latin typeface="华文楷体" panose="02010600040101010101" pitchFamily="2" charset="-122"/>
                <a:ea typeface="华文楷体" panose="02010600040101010101" pitchFamily="2" charset="-122"/>
                <a:cs typeface="楷体_GB2312"/>
              </a:rPr>
              <a:t>:</a:t>
            </a:r>
            <a:endParaRPr lang="zh-CN" altLang="en-US" sz="2400" b="0" dirty="0">
              <a:latin typeface="华文楷体" panose="02010600040101010101" pitchFamily="2" charset="-122"/>
              <a:ea typeface="华文楷体" panose="02010600040101010101" pitchFamily="2" charset="-122"/>
              <a:cs typeface="楷体_GB2312"/>
            </a:endParaRPr>
          </a:p>
        </p:txBody>
      </p:sp>
      <p:sp>
        <p:nvSpPr>
          <p:cNvPr id="21509" name="Rectangle 28"/>
          <p:cNvSpPr>
            <a:spLocks noChangeArrowheads="1"/>
          </p:cNvSpPr>
          <p:nvPr/>
        </p:nvSpPr>
        <p:spPr bwMode="auto">
          <a:xfrm>
            <a:off x="395536" y="2048818"/>
            <a:ext cx="4270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一般            </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的相位是连续的，</a:t>
            </a:r>
          </a:p>
        </p:txBody>
      </p:sp>
      <p:sp>
        <p:nvSpPr>
          <p:cNvPr id="21510" name="Rectangle 30"/>
          <p:cNvSpPr>
            <a:spLocks noChangeArrowheads="1"/>
          </p:cNvSpPr>
          <p:nvPr/>
        </p:nvSpPr>
        <p:spPr bwMode="auto">
          <a:xfrm>
            <a:off x="443474" y="2471887"/>
            <a:ext cx="7263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缺点：频率稳定性差、转换速度慢、易受环境影响等</a:t>
            </a:r>
          </a:p>
        </p:txBody>
      </p:sp>
      <p:sp>
        <p:nvSpPr>
          <p:cNvPr id="21511" name="Rectangle 31"/>
          <p:cNvSpPr>
            <a:spLocks noChangeArrowheads="1"/>
          </p:cNvSpPr>
          <p:nvPr/>
        </p:nvSpPr>
        <p:spPr bwMode="auto">
          <a:xfrm>
            <a:off x="5068763" y="2098675"/>
            <a:ext cx="3877985"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cs typeface="楷体_GB2312"/>
              </a:rPr>
              <a:t>之间可能保持一定的关系。</a:t>
            </a:r>
          </a:p>
        </p:txBody>
      </p:sp>
      <p:sp>
        <p:nvSpPr>
          <p:cNvPr id="21512" name="Rectangle 35"/>
          <p:cNvSpPr>
            <a:spLocks noChangeArrowheads="1"/>
          </p:cNvSpPr>
          <p:nvPr/>
        </p:nvSpPr>
        <p:spPr bwMode="auto">
          <a:xfrm>
            <a:off x="900113" y="2894956"/>
            <a:ext cx="6189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２</a:t>
            </a:r>
            <a:r>
              <a:rPr lang="en-US" altLang="zh-CN" sz="24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、利用键控法实现数字调制</a:t>
            </a:r>
            <a:r>
              <a:rPr lang="en-US" altLang="zh-CN" sz="24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如图右下图：</a:t>
            </a:r>
          </a:p>
        </p:txBody>
      </p:sp>
      <p:sp>
        <p:nvSpPr>
          <p:cNvPr id="21513" name="Rectangle 36"/>
          <p:cNvSpPr>
            <a:spLocks noChangeArrowheads="1"/>
          </p:cNvSpPr>
          <p:nvPr/>
        </p:nvSpPr>
        <p:spPr bwMode="auto">
          <a:xfrm>
            <a:off x="450776" y="3293418"/>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一般            的相位是不连续的，</a:t>
            </a:r>
          </a:p>
        </p:txBody>
      </p:sp>
      <p:sp>
        <p:nvSpPr>
          <p:cNvPr id="21514" name="Rectangle 38"/>
          <p:cNvSpPr>
            <a:spLocks noChangeArrowheads="1"/>
          </p:cNvSpPr>
          <p:nvPr/>
        </p:nvSpPr>
        <p:spPr bwMode="auto">
          <a:xfrm>
            <a:off x="345296" y="3776865"/>
            <a:ext cx="8494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频率稳定性、转换速度、受环境影响等方面比模拟调频法好。</a:t>
            </a:r>
          </a:p>
        </p:txBody>
      </p:sp>
      <p:sp>
        <p:nvSpPr>
          <p:cNvPr id="21515" name="Rectangle 39"/>
          <p:cNvSpPr>
            <a:spLocks noChangeArrowheads="1"/>
          </p:cNvSpPr>
          <p:nvPr/>
        </p:nvSpPr>
        <p:spPr bwMode="auto">
          <a:xfrm>
            <a:off x="5391074" y="3343665"/>
            <a:ext cx="3573414"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None/>
            </a:pPr>
            <a:r>
              <a:rPr lang="zh-CN" altLang="en-US" sz="2400" b="0" dirty="0">
                <a:latin typeface="华文楷体" panose="02010600040101010101" pitchFamily="2" charset="-122"/>
                <a:ea typeface="华文楷体" panose="02010600040101010101" pitchFamily="2" charset="-122"/>
                <a:cs typeface="楷体_GB2312"/>
              </a:rPr>
              <a:t>与序列</a:t>
            </a:r>
            <a:r>
              <a:rPr lang="en-US" altLang="zh-CN" sz="2400" b="0" dirty="0">
                <a:latin typeface="华文楷体" panose="02010600040101010101" pitchFamily="2" charset="-122"/>
                <a:ea typeface="华文楷体" panose="02010600040101010101" pitchFamily="2" charset="-122"/>
                <a:cs typeface="楷体_GB2312"/>
              </a:rPr>
              <a:t>n</a:t>
            </a:r>
            <a:r>
              <a:rPr lang="zh-CN" altLang="en-US" sz="2400" b="0" dirty="0">
                <a:latin typeface="华文楷体" panose="02010600040101010101" pitchFamily="2" charset="-122"/>
                <a:ea typeface="华文楷体" panose="02010600040101010101" pitchFamily="2" charset="-122"/>
                <a:cs typeface="楷体_GB2312"/>
              </a:rPr>
              <a:t>无关，</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见图</a:t>
            </a:r>
            <a:r>
              <a:rPr lang="en-US" altLang="zh-CN" sz="2400" b="0" dirty="0">
                <a:latin typeface="华文楷体" panose="02010600040101010101" pitchFamily="2" charset="-122"/>
                <a:ea typeface="华文楷体" panose="02010600040101010101" pitchFamily="2" charset="-122"/>
                <a:cs typeface="Times New Roman" panose="02020603050405020304" pitchFamily="18" charset="0"/>
              </a:rPr>
              <a:t>7-8</a:t>
            </a:r>
            <a:r>
              <a:rPr lang="zh-CN" altLang="en-US" sz="2400" b="0" dirty="0">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400" b="0" dirty="0">
              <a:latin typeface="华文楷体" panose="02010600040101010101" pitchFamily="2" charset="-122"/>
              <a:ea typeface="华文楷体" panose="02010600040101010101" pitchFamily="2" charset="-122"/>
              <a:cs typeface="楷体_GB2312"/>
            </a:endParaRPr>
          </a:p>
        </p:txBody>
      </p:sp>
      <p:sp>
        <p:nvSpPr>
          <p:cNvPr id="24"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(2FSK)(2)</a:t>
            </a:r>
          </a:p>
        </p:txBody>
      </p:sp>
      <p:pic>
        <p:nvPicPr>
          <p:cNvPr id="2151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205" y="3356638"/>
            <a:ext cx="8286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18"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116361"/>
            <a:ext cx="8286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19"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2071688"/>
            <a:ext cx="781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2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174" y="3329190"/>
            <a:ext cx="781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0"/>
          <p:cNvSpPr>
            <a:spLocks noChangeArrowheads="1"/>
          </p:cNvSpPr>
          <p:nvPr/>
        </p:nvSpPr>
        <p:spPr bwMode="auto">
          <a:xfrm>
            <a:off x="485775" y="1052513"/>
            <a:ext cx="8189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cs typeface="楷体_GB2312"/>
              </a:rPr>
              <a:t>3</a:t>
            </a:r>
            <a:r>
              <a:rPr lang="zh-CN" altLang="en-US" sz="2400" b="0" dirty="0">
                <a:latin typeface="华文楷体" panose="02010600040101010101" pitchFamily="2" charset="-122"/>
                <a:ea typeface="华文楷体" panose="02010600040101010101" pitchFamily="2" charset="-122"/>
                <a:cs typeface="楷体_GB2312"/>
              </a:rPr>
              <a:t>、</a:t>
            </a:r>
            <a:r>
              <a:rPr lang="en-US" altLang="zh-CN" sz="2400" b="0" dirty="0">
                <a:latin typeface="华文楷体" panose="02010600040101010101" pitchFamily="2" charset="-122"/>
                <a:ea typeface="华文楷体" panose="02010600040101010101" pitchFamily="2" charset="-122"/>
                <a:cs typeface="楷体_GB2312"/>
              </a:rPr>
              <a:t>2FSK</a:t>
            </a:r>
            <a:r>
              <a:rPr lang="zh-CN" altLang="en-US" sz="2400" b="0" dirty="0">
                <a:latin typeface="华文楷体" panose="02010600040101010101" pitchFamily="2" charset="-122"/>
                <a:ea typeface="华文楷体" panose="02010600040101010101" pitchFamily="2" charset="-122"/>
                <a:cs typeface="楷体_GB2312"/>
              </a:rPr>
              <a:t>信号的常用解调方法</a:t>
            </a:r>
            <a:r>
              <a:rPr lang="en-US" altLang="zh-CN" sz="2400" b="0" dirty="0">
                <a:latin typeface="华文楷体" panose="02010600040101010101" pitchFamily="2" charset="-122"/>
                <a:ea typeface="华文楷体" panose="02010600040101010101" pitchFamily="2" charset="-122"/>
                <a:cs typeface="楷体_GB2312"/>
              </a:rPr>
              <a:t>: </a:t>
            </a:r>
          </a:p>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１</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、如图</a:t>
            </a:r>
            <a:r>
              <a:rPr lang="en-US" altLang="zh-CN" sz="2400" b="0" dirty="0">
                <a:latin typeface="华文楷体" panose="02010600040101010101" pitchFamily="2" charset="-122"/>
                <a:ea typeface="华文楷体" panose="02010600040101010101" pitchFamily="2" charset="-122"/>
                <a:cs typeface="楷体_GB2312"/>
              </a:rPr>
              <a:t>7—9a</a:t>
            </a:r>
            <a:r>
              <a:rPr lang="zh-CN" altLang="en-US" sz="2400" b="0" dirty="0">
                <a:latin typeface="华文楷体" panose="02010600040101010101" pitchFamily="2" charset="-122"/>
                <a:ea typeface="华文楷体" panose="02010600040101010101" pitchFamily="2" charset="-122"/>
                <a:cs typeface="楷体_GB2312"/>
              </a:rPr>
              <a:t>所示的非相干检测法，不专门设置门限电平 </a:t>
            </a:r>
          </a:p>
        </p:txBody>
      </p:sp>
      <p:sp>
        <p:nvSpPr>
          <p:cNvPr id="8"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(2FSK)(3)</a:t>
            </a:r>
          </a:p>
        </p:txBody>
      </p:sp>
      <p:sp>
        <p:nvSpPr>
          <p:cNvPr id="22532" name="Rectangle 20"/>
          <p:cNvSpPr>
            <a:spLocks noChangeArrowheads="1"/>
          </p:cNvSpPr>
          <p:nvPr/>
        </p:nvSpPr>
        <p:spPr bwMode="auto">
          <a:xfrm>
            <a:off x="500063" y="4000500"/>
            <a:ext cx="8189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cs typeface="楷体_GB2312"/>
              </a:rPr>
              <a:t>２</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、如图</a:t>
            </a:r>
            <a:r>
              <a:rPr lang="en-US" altLang="zh-CN" sz="2400" b="0" dirty="0">
                <a:latin typeface="华文楷体" panose="02010600040101010101" pitchFamily="2" charset="-122"/>
                <a:ea typeface="华文楷体" panose="02010600040101010101" pitchFamily="2" charset="-122"/>
                <a:cs typeface="楷体_GB2312"/>
              </a:rPr>
              <a:t>7—9b</a:t>
            </a:r>
            <a:r>
              <a:rPr lang="zh-CN" altLang="en-US" sz="2400" b="0" dirty="0">
                <a:latin typeface="华文楷体" panose="02010600040101010101" pitchFamily="2" charset="-122"/>
                <a:ea typeface="华文楷体" panose="02010600040101010101" pitchFamily="2" charset="-122"/>
                <a:cs typeface="楷体_GB2312"/>
              </a:rPr>
              <a:t>所示的相干检测法，不专门设置门限电平 </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000250"/>
            <a:ext cx="510063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24363"/>
            <a:ext cx="6357938"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
          <p:cNvSpPr>
            <a:spLocks noChangeArrowheads="1"/>
          </p:cNvSpPr>
          <p:nvPr/>
        </p:nvSpPr>
        <p:spPr bwMode="auto">
          <a:xfrm>
            <a:off x="485775" y="1052513"/>
            <a:ext cx="818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solidFill>
                  <a:srgbClr val="FF0000"/>
                </a:solidFill>
                <a:latin typeface="华文楷体" panose="02010600040101010101" pitchFamily="2" charset="-122"/>
                <a:ea typeface="华文楷体" panose="02010600040101010101" pitchFamily="2" charset="-122"/>
              </a:rPr>
              <a:t>３</a:t>
            </a:r>
            <a:r>
              <a:rPr lang="en-US" altLang="zh-CN" sz="2400" b="0" dirty="0">
                <a:solidFill>
                  <a:srgbClr val="FF0000"/>
                </a:solidFill>
                <a:latin typeface="华文楷体" panose="02010600040101010101" pitchFamily="2" charset="-122"/>
                <a:ea typeface="华文楷体" panose="02010600040101010101" pitchFamily="2" charset="-122"/>
              </a:rPr>
              <a:t>)</a:t>
            </a:r>
            <a:r>
              <a:rPr lang="zh-CN" altLang="en-US" sz="2400" b="0" dirty="0">
                <a:solidFill>
                  <a:srgbClr val="FF0000"/>
                </a:solidFill>
                <a:latin typeface="华文楷体" panose="02010600040101010101" pitchFamily="2" charset="-122"/>
                <a:ea typeface="华文楷体" panose="02010600040101010101" pitchFamily="2" charset="-122"/>
              </a:rPr>
              <a:t>、鉴频法 </a:t>
            </a:r>
          </a:p>
        </p:txBody>
      </p:sp>
      <p:sp>
        <p:nvSpPr>
          <p:cNvPr id="8"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(2FSK)(3)</a:t>
            </a: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71625"/>
            <a:ext cx="5486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557" name="Rectangle 20"/>
          <p:cNvSpPr>
            <a:spLocks noChangeArrowheads="1"/>
          </p:cNvSpPr>
          <p:nvPr/>
        </p:nvSpPr>
        <p:spPr bwMode="auto">
          <a:xfrm>
            <a:off x="357188" y="2357438"/>
            <a:ext cx="81899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solidFill>
                  <a:srgbClr val="FF0000"/>
                </a:solidFill>
                <a:latin typeface="华文楷体" panose="02010600040101010101" pitchFamily="2" charset="-122"/>
                <a:ea typeface="华文楷体" panose="02010600040101010101" pitchFamily="2" charset="-122"/>
              </a:rPr>
              <a:t>４</a:t>
            </a:r>
            <a:r>
              <a:rPr lang="en-US" altLang="zh-CN" sz="2400" b="0" dirty="0">
                <a:solidFill>
                  <a:srgbClr val="FF0000"/>
                </a:solidFill>
                <a:latin typeface="华文楷体" panose="02010600040101010101" pitchFamily="2" charset="-122"/>
                <a:ea typeface="华文楷体" panose="02010600040101010101" pitchFamily="2" charset="-122"/>
              </a:rPr>
              <a:t>)</a:t>
            </a:r>
            <a:r>
              <a:rPr lang="zh-CN" altLang="en-US" sz="2400" b="0" dirty="0">
                <a:solidFill>
                  <a:srgbClr val="FF0000"/>
                </a:solidFill>
                <a:latin typeface="华文楷体" panose="02010600040101010101" pitchFamily="2" charset="-122"/>
                <a:ea typeface="华文楷体" panose="02010600040101010101" pitchFamily="2" charset="-122"/>
              </a:rPr>
              <a:t>、过零检测法：</a:t>
            </a:r>
            <a:r>
              <a:rPr lang="zh-CN" altLang="en-US" sz="2400" b="0" dirty="0">
                <a:latin typeface="华文楷体" panose="02010600040101010101" pitchFamily="2" charset="-122"/>
                <a:ea typeface="华文楷体" panose="02010600040101010101" pitchFamily="2" charset="-122"/>
              </a:rPr>
              <a:t>根据数字调频波的过零点数随不同载频而异，故检出过零点数可以得到关于频率的差异。</a:t>
            </a:r>
          </a:p>
        </p:txBody>
      </p:sp>
      <p:graphicFrame>
        <p:nvGraphicFramePr>
          <p:cNvPr id="23558" name="Object 27"/>
          <p:cNvGraphicFramePr>
            <a:graphicFrameLocks noChangeAspect="1"/>
          </p:cNvGraphicFramePr>
          <p:nvPr/>
        </p:nvGraphicFramePr>
        <p:xfrm>
          <a:off x="6215063" y="1071563"/>
          <a:ext cx="2171700" cy="1357312"/>
        </p:xfrm>
        <a:graphic>
          <a:graphicData uri="http://schemas.openxmlformats.org/presentationml/2006/ole">
            <mc:AlternateContent xmlns:mc="http://schemas.openxmlformats.org/markup-compatibility/2006">
              <mc:Choice xmlns:v="urn:schemas-microsoft-com:vml" Requires="v">
                <p:oleObj spid="_x0000_s23573" name="位图图像" r:id="rId4" imgW="1580952" imgH="1009791" progId="PBrush">
                  <p:embed/>
                </p:oleObj>
              </mc:Choice>
              <mc:Fallback>
                <p:oleObj name="位图图像" r:id="rId4" imgW="1580952" imgH="1009791" progId="PBrush">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063" y="1071563"/>
                        <a:ext cx="217170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5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4184650"/>
            <a:ext cx="657225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6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 y="3286125"/>
            <a:ext cx="780097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
          <p:cNvSpPr>
            <a:spLocks noChangeArrowheads="1"/>
          </p:cNvSpPr>
          <p:nvPr/>
        </p:nvSpPr>
        <p:spPr bwMode="auto">
          <a:xfrm>
            <a:off x="475456" y="1412776"/>
            <a:ext cx="81899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solidFill>
                  <a:srgbClr val="FF0000"/>
                </a:solidFill>
                <a:latin typeface="华文楷体" panose="02010600040101010101" pitchFamily="2" charset="-122"/>
                <a:ea typeface="华文楷体" panose="02010600040101010101" pitchFamily="2" charset="-122"/>
                <a:cs typeface="楷体_GB2312"/>
              </a:rPr>
              <a:t>５</a:t>
            </a:r>
            <a:r>
              <a:rPr lang="en-US" altLang="zh-CN" sz="2400" b="0" dirty="0">
                <a:solidFill>
                  <a:srgbClr val="FF0000"/>
                </a:solidFill>
                <a:latin typeface="华文楷体" panose="02010600040101010101" pitchFamily="2" charset="-122"/>
                <a:ea typeface="华文楷体" panose="02010600040101010101" pitchFamily="2" charset="-122"/>
                <a:cs typeface="楷体_GB2312"/>
              </a:rPr>
              <a:t>)</a:t>
            </a:r>
            <a:r>
              <a:rPr lang="zh-CN" altLang="en-US" sz="2400" b="0" dirty="0">
                <a:solidFill>
                  <a:srgbClr val="FF0000"/>
                </a:solidFill>
                <a:latin typeface="华文楷体" panose="02010600040101010101" pitchFamily="2" charset="-122"/>
                <a:ea typeface="华文楷体" panose="02010600040101010101" pitchFamily="2" charset="-122"/>
                <a:cs typeface="楷体_GB2312"/>
              </a:rPr>
              <a:t>、差分检波法：</a:t>
            </a:r>
            <a:r>
              <a:rPr lang="zh-CN" altLang="en-US" sz="2400" b="0" dirty="0">
                <a:latin typeface="华文楷体" panose="02010600040101010101" pitchFamily="2" charset="-122"/>
                <a:ea typeface="华文楷体" panose="02010600040101010101" pitchFamily="2" charset="-122"/>
                <a:cs typeface="楷体_GB2312"/>
              </a:rPr>
              <a:t>原理如下图所示，输入信号经接收滤波器滤除带外无用信号后被分成两路，一路直接送到乘法器</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平衡调制器</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，另一路经时延</a:t>
            </a:r>
            <a:r>
              <a:rPr lang="en-US" altLang="zh-CN" sz="2400" b="0" dirty="0">
                <a:latin typeface="华文楷体" panose="02010600040101010101" pitchFamily="2" charset="-122"/>
                <a:ea typeface="华文楷体" panose="02010600040101010101" pitchFamily="2" charset="-122"/>
                <a:cs typeface="楷体_GB2312"/>
              </a:rPr>
              <a:t>τ</a:t>
            </a:r>
            <a:r>
              <a:rPr lang="zh-CN" altLang="en-US" sz="2400" b="0" dirty="0">
                <a:latin typeface="华文楷体" panose="02010600040101010101" pitchFamily="2" charset="-122"/>
                <a:ea typeface="华文楷体" panose="02010600040101010101" pitchFamily="2" charset="-122"/>
                <a:cs typeface="楷体_GB2312"/>
              </a:rPr>
              <a:t>送到乘法器，相乘后再经低通滤波器提取信号。</a:t>
            </a:r>
          </a:p>
        </p:txBody>
      </p:sp>
      <p:pic>
        <p:nvPicPr>
          <p:cNvPr id="24579"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214688"/>
            <a:ext cx="80010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9" name="Rectangle 3"/>
          <p:cNvSpPr>
            <a:spLocks noGrp="1" noChangeArrowheads="1"/>
          </p:cNvSpPr>
          <p:nvPr>
            <p:ph type="body" sz="half" idx="1"/>
          </p:nvPr>
        </p:nvSpPr>
        <p:spPr>
          <a:xfrm>
            <a:off x="898525" y="1339850"/>
            <a:ext cx="4451350" cy="384175"/>
          </a:xfrm>
        </p:spPr>
        <p:txBody>
          <a:bodyPr wrap="none">
            <a:spAutoFit/>
          </a:bodyPr>
          <a:lstStyle/>
          <a:p>
            <a:pPr marL="533400" indent="-533400" eaLnBrk="1" hangingPunct="1">
              <a:lnSpc>
                <a:spcPct val="80000"/>
              </a:lnSpc>
              <a:buFont typeface="Wingdings" panose="05000000000000000000" pitchFamily="2" charset="2"/>
              <a:buNone/>
              <a:defRPr/>
            </a:pPr>
            <a:r>
              <a:rPr lang="zh-CN" altLang="en-US" sz="2400">
                <a:latin typeface="+mj-ea"/>
                <a:ea typeface="+mj-ea"/>
              </a:rPr>
              <a:t>差分检波法原理分析：设输入为</a:t>
            </a:r>
          </a:p>
        </p:txBody>
      </p:sp>
      <p:sp>
        <p:nvSpPr>
          <p:cNvPr id="224294" name="Rectangle 38"/>
          <p:cNvSpPr>
            <a:spLocks noChangeArrowheads="1"/>
          </p:cNvSpPr>
          <p:nvPr/>
        </p:nvSpPr>
        <p:spPr bwMode="auto">
          <a:xfrm>
            <a:off x="898525" y="1720850"/>
            <a:ext cx="59753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不考虑噪声，它与延时</a:t>
            </a:r>
            <a:r>
              <a:rPr lang="en-US" altLang="zh-CN" sz="2400" b="0">
                <a:latin typeface="+mj-ea"/>
                <a:ea typeface="+mj-ea"/>
              </a:rPr>
              <a:t>τ</a:t>
            </a:r>
            <a:r>
              <a:rPr lang="zh-CN" altLang="en-US" sz="2400" b="0">
                <a:latin typeface="+mj-ea"/>
                <a:ea typeface="+mj-ea"/>
              </a:rPr>
              <a:t>之波形的乘积为：</a:t>
            </a:r>
            <a:endParaRPr lang="zh-CN" altLang="en-US">
              <a:latin typeface="+mj-ea"/>
              <a:ea typeface="+mj-ea"/>
            </a:endParaRPr>
          </a:p>
        </p:txBody>
      </p:sp>
      <p:sp>
        <p:nvSpPr>
          <p:cNvPr id="224297" name="Rectangle 41"/>
          <p:cNvSpPr>
            <a:spLocks noChangeArrowheads="1"/>
          </p:cNvSpPr>
          <p:nvPr/>
        </p:nvSpPr>
        <p:spPr bwMode="auto">
          <a:xfrm>
            <a:off x="684213" y="3043238"/>
            <a:ext cx="53657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低通滤波器除去倍频分量，则其输出为</a:t>
            </a:r>
            <a:endParaRPr lang="zh-CN" altLang="en-US" sz="2400">
              <a:latin typeface="+mj-ea"/>
              <a:ea typeface="+mj-ea"/>
            </a:endParaRPr>
          </a:p>
        </p:txBody>
      </p:sp>
      <p:sp>
        <p:nvSpPr>
          <p:cNvPr id="224301" name="Rectangle 45"/>
          <p:cNvSpPr>
            <a:spLocks noChangeArrowheads="1"/>
          </p:cNvSpPr>
          <p:nvPr/>
        </p:nvSpPr>
        <p:spPr bwMode="auto">
          <a:xfrm>
            <a:off x="684213" y="3548063"/>
            <a:ext cx="2374900" cy="461962"/>
          </a:xfrm>
          <a:prstGeom prst="rect">
            <a:avLst/>
          </a:prstGeom>
          <a:noFill/>
          <a:ln w="9525" algn="ctr">
            <a:noFill/>
            <a:miter lim="800000"/>
            <a:headEnd/>
            <a:tailEnd/>
          </a:ln>
          <a:effectLst/>
        </p:spPr>
        <p:txBody>
          <a:bodyPr wrap="none" anchor="ctr">
            <a:spAutoFit/>
          </a:bodyPr>
          <a:lstStyle/>
          <a:p>
            <a:pPr eaLnBrk="1" hangingPunct="1">
              <a:buClr>
                <a:schemeClr val="hlink"/>
              </a:buClr>
              <a:buFont typeface="Wingdings" panose="05000000000000000000" pitchFamily="2" charset="2"/>
              <a:buChar char="l"/>
              <a:defRPr/>
            </a:pPr>
            <a:r>
              <a:rPr lang="zh-CN" altLang="en-US" sz="2400" b="0">
                <a:latin typeface="+mj-ea"/>
                <a:ea typeface="+mj-ea"/>
                <a:cs typeface="Times New Roman" pitchFamily="18" charset="0"/>
              </a:rPr>
              <a:t>可以选择</a:t>
            </a:r>
            <a:r>
              <a:rPr lang="en-US" altLang="zh-CN" sz="2400" b="0">
                <a:latin typeface="+mj-ea"/>
                <a:ea typeface="+mj-ea"/>
              </a:rPr>
              <a:t>τ</a:t>
            </a:r>
            <a:r>
              <a:rPr lang="zh-CN" altLang="en-US" sz="2400" b="0">
                <a:latin typeface="+mj-ea"/>
                <a:ea typeface="+mj-ea"/>
              </a:rPr>
              <a:t>使得</a:t>
            </a:r>
          </a:p>
        </p:txBody>
      </p:sp>
      <p:sp>
        <p:nvSpPr>
          <p:cNvPr id="224305" name="Rectangle 49"/>
          <p:cNvSpPr>
            <a:spLocks noChangeArrowheads="1"/>
          </p:cNvSpPr>
          <p:nvPr/>
        </p:nvSpPr>
        <p:spPr bwMode="auto">
          <a:xfrm>
            <a:off x="4287838" y="3546475"/>
            <a:ext cx="20129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，此时则有：</a:t>
            </a:r>
            <a:endParaRPr lang="zh-CN" altLang="en-US">
              <a:latin typeface="+mj-ea"/>
              <a:ea typeface="+mj-ea"/>
            </a:endParaRPr>
          </a:p>
        </p:txBody>
      </p:sp>
      <p:sp>
        <p:nvSpPr>
          <p:cNvPr id="224308" name="Rectangle 52"/>
          <p:cNvSpPr>
            <a:spLocks noChangeArrowheads="1"/>
          </p:cNvSpPr>
          <p:nvPr/>
        </p:nvSpPr>
        <p:spPr bwMode="auto">
          <a:xfrm>
            <a:off x="1044575" y="5851525"/>
            <a:ext cx="50609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故根据其正、负可判别”</a:t>
            </a:r>
            <a:r>
              <a:rPr lang="en-US" altLang="zh-CN" sz="2400" b="0">
                <a:latin typeface="+mj-ea"/>
                <a:ea typeface="+mj-ea"/>
              </a:rPr>
              <a:t>1”</a:t>
            </a:r>
            <a:r>
              <a:rPr lang="zh-CN" altLang="en-US" sz="2400" b="0">
                <a:latin typeface="+mj-ea"/>
                <a:ea typeface="+mj-ea"/>
              </a:rPr>
              <a:t>、”</a:t>
            </a:r>
            <a:r>
              <a:rPr lang="en-US" altLang="zh-CN" sz="2400" b="0">
                <a:latin typeface="+mj-ea"/>
                <a:ea typeface="+mj-ea"/>
              </a:rPr>
              <a:t>0”</a:t>
            </a:r>
            <a:endParaRPr lang="en-US" altLang="zh-CN" sz="2400">
              <a:latin typeface="+mj-ea"/>
              <a:ea typeface="+mj-ea"/>
            </a:endParaRPr>
          </a:p>
        </p:txBody>
      </p:sp>
      <p:sp>
        <p:nvSpPr>
          <p:cNvPr id="224313" name="Rectangle 57"/>
          <p:cNvSpPr>
            <a:spLocks noChangeArrowheads="1"/>
          </p:cNvSpPr>
          <p:nvPr/>
        </p:nvSpPr>
        <p:spPr bwMode="auto">
          <a:xfrm>
            <a:off x="1044575" y="4627984"/>
            <a:ext cx="4889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dirty="0">
                <a:latin typeface="+mj-ea"/>
                <a:ea typeface="+mj-ea"/>
              </a:rPr>
              <a:t>当</a:t>
            </a:r>
            <a:endParaRPr lang="zh-CN" altLang="en-US" sz="2400" dirty="0">
              <a:latin typeface="+mj-ea"/>
              <a:ea typeface="+mj-ea"/>
            </a:endParaRPr>
          </a:p>
        </p:txBody>
      </p:sp>
      <p:sp>
        <p:nvSpPr>
          <p:cNvPr id="224317" name="Rectangle 61"/>
          <p:cNvSpPr>
            <a:spLocks noChangeArrowheads="1"/>
          </p:cNvSpPr>
          <p:nvPr/>
        </p:nvSpPr>
        <p:spPr bwMode="auto">
          <a:xfrm>
            <a:off x="1044574" y="5275263"/>
            <a:ext cx="6623769" cy="457200"/>
          </a:xfrm>
          <a:prstGeom prst="rect">
            <a:avLst/>
          </a:prstGeom>
          <a:noFill/>
          <a:ln w="9525" algn="ctr">
            <a:noFill/>
            <a:miter lim="800000"/>
            <a:headEnd/>
            <a:tailEnd/>
          </a:ln>
          <a:effectLst/>
        </p:spPr>
        <p:txBody>
          <a:bodyPr wrap="square" anchor="ctr">
            <a:spAutoFit/>
          </a:bodyPr>
          <a:lstStyle/>
          <a:p>
            <a:pPr eaLnBrk="1" hangingPunct="1">
              <a:defRPr/>
            </a:pPr>
            <a:r>
              <a:rPr lang="zh-CN" altLang="en-US" sz="2400" b="0" dirty="0">
                <a:latin typeface="+mj-ea"/>
                <a:ea typeface="+mj-ea"/>
              </a:rPr>
              <a:t>与角频偏呈近似线性关系。这正是鉴频器特性。</a:t>
            </a:r>
            <a:endParaRPr lang="zh-CN" altLang="en-US" dirty="0">
              <a:latin typeface="+mj-ea"/>
              <a:ea typeface="+mj-ea"/>
            </a:endParaRPr>
          </a:p>
        </p:txBody>
      </p:sp>
      <p:sp>
        <p:nvSpPr>
          <p:cNvPr id="23"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(2FSK)(4)</a:t>
            </a:r>
          </a:p>
        </p:txBody>
      </p:sp>
      <p:pic>
        <p:nvPicPr>
          <p:cNvPr id="2561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285875"/>
            <a:ext cx="8199438"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13" name="Picture 22"/>
          <p:cNvPicPr>
            <a:picLocks noChangeAspect="1" noChangeArrowheads="1"/>
          </p:cNvPicPr>
          <p:nvPr/>
        </p:nvPicPr>
        <p:blipFill rotWithShape="1">
          <a:blip r:embed="rId3">
            <a:extLst>
              <a:ext uri="{28A0092B-C50C-407E-A947-70E740481C1C}">
                <a14:useLocalDpi xmlns:a14="http://schemas.microsoft.com/office/drawing/2010/main" val="0"/>
              </a:ext>
            </a:extLst>
          </a:blip>
          <a:srcRect b="36918"/>
          <a:stretch/>
        </p:blipFill>
        <p:spPr bwMode="auto">
          <a:xfrm>
            <a:off x="1000125" y="3571875"/>
            <a:ext cx="4676775" cy="8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1456811" y="4627984"/>
                <a:ext cx="4084003" cy="433004"/>
              </a:xfrm>
              <a:prstGeom prst="rect">
                <a:avLst/>
              </a:prstGeom>
              <a:solidFill>
                <a:srgbClr val="00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0" i="1" smtClean="0">
                          <a:solidFill>
                            <a:schemeClr val="bg1"/>
                          </a:solidFill>
                          <a:latin typeface="Cambria Math"/>
                          <a:ea typeface="+mn-ea"/>
                        </a:rPr>
                        <m:t>∆</m:t>
                      </m:r>
                      <m:r>
                        <m:rPr>
                          <m:nor/>
                        </m:rPr>
                        <a:rPr lang="zh-CN" altLang="en-US" sz="2400" b="0" smtClean="0">
                          <a:solidFill>
                            <a:schemeClr val="bg1"/>
                          </a:solidFill>
                          <a:latin typeface="+mn-ea"/>
                          <a:ea typeface="+mn-ea"/>
                        </a:rPr>
                        <m:t>𝛚</m:t>
                      </m:r>
                      <m:r>
                        <a:rPr lang="zh-CN" altLang="en-US" sz="2400" b="0" i="1" smtClean="0">
                          <a:solidFill>
                            <a:schemeClr val="bg1"/>
                          </a:solidFill>
                          <a:latin typeface="Cambria Math"/>
                          <a:ea typeface="+mn-ea"/>
                        </a:rPr>
                        <m:t>𝜏</m:t>
                      </m:r>
                      <m:r>
                        <a:rPr lang="zh-CN" altLang="en-US" sz="2400" b="0" i="1" smtClean="0">
                          <a:solidFill>
                            <a:schemeClr val="bg1"/>
                          </a:solidFill>
                          <a:latin typeface="Cambria Math"/>
                          <a:ea typeface="+mn-ea"/>
                        </a:rPr>
                        <m:t>≪1,</m:t>
                      </m:r>
                      <m:r>
                        <a:rPr lang="zh-CN" altLang="en-US" sz="2400" b="0" i="1" smtClean="0">
                          <a:solidFill>
                            <a:schemeClr val="bg1"/>
                          </a:solidFill>
                          <a:latin typeface="Cambria Math"/>
                          <a:ea typeface="+mn-ea"/>
                        </a:rPr>
                        <m:t>有</m:t>
                      </m:r>
                      <m:r>
                        <a:rPr lang="en-US" altLang="zh-CN" sz="2400" b="0" i="1" smtClean="0">
                          <a:solidFill>
                            <a:schemeClr val="bg1"/>
                          </a:solidFill>
                          <a:latin typeface="Cambria Math"/>
                          <a:ea typeface="+mn-ea"/>
                        </a:rPr>
                        <m:t>𝑉</m:t>
                      </m:r>
                      <m:r>
                        <a:rPr lang="en-US" altLang="zh-CN" sz="2400" b="0" i="1" smtClean="0">
                          <a:solidFill>
                            <a:schemeClr val="bg1"/>
                          </a:solidFill>
                          <a:latin typeface="Cambria Math"/>
                          <a:ea typeface="+mn-ea"/>
                        </a:rPr>
                        <m:t>=−</m:t>
                      </m:r>
                      <m:d>
                        <m:dPr>
                          <m:ctrlPr>
                            <a:rPr lang="en-US" altLang="zh-CN" sz="2400" b="0" i="1" smtClean="0">
                              <a:solidFill>
                                <a:schemeClr val="bg1"/>
                              </a:solidFill>
                              <a:latin typeface="Cambria Math" panose="02040503050406030204" pitchFamily="18" charset="0"/>
                              <a:ea typeface="+mn-ea"/>
                            </a:rPr>
                          </m:ctrlPr>
                        </m:dPr>
                        <m:e>
                          <m:sSup>
                            <m:sSupPr>
                              <m:ctrlPr>
                                <a:rPr lang="en-US" altLang="zh-CN" sz="2400" b="0" i="1" smtClean="0">
                                  <a:solidFill>
                                    <a:schemeClr val="bg1"/>
                                  </a:solidFill>
                                  <a:latin typeface="Cambria Math" panose="02040503050406030204" pitchFamily="18" charset="0"/>
                                  <a:ea typeface="+mn-ea"/>
                                </a:rPr>
                              </m:ctrlPr>
                            </m:sSupPr>
                            <m:e>
                              <m:r>
                                <a:rPr lang="en-US" altLang="zh-CN" sz="2400" b="0" i="1" smtClean="0">
                                  <a:solidFill>
                                    <a:schemeClr val="bg1"/>
                                  </a:solidFill>
                                  <a:latin typeface="Cambria Math"/>
                                  <a:ea typeface="+mn-ea"/>
                                </a:rPr>
                                <m:t>𝐴</m:t>
                              </m:r>
                            </m:e>
                            <m:sup>
                              <m:r>
                                <a:rPr lang="en-US" altLang="zh-CN" sz="2400" b="0" i="1" smtClean="0">
                                  <a:solidFill>
                                    <a:schemeClr val="bg1"/>
                                  </a:solidFill>
                                  <a:latin typeface="Cambria Math"/>
                                  <a:ea typeface="+mn-ea"/>
                                </a:rPr>
                                <m:t>2</m:t>
                              </m:r>
                            </m:sup>
                          </m:sSup>
                          <m:r>
                            <a:rPr lang="en-US" altLang="zh-CN" sz="2400" b="0" i="1" smtClean="0">
                              <a:solidFill>
                                <a:schemeClr val="bg1"/>
                              </a:solidFill>
                              <a:latin typeface="Cambria Math" panose="02040503050406030204" pitchFamily="18" charset="0"/>
                              <a:ea typeface="+mn-ea"/>
                            </a:rPr>
                            <m:t>/2</m:t>
                          </m:r>
                        </m:e>
                      </m:d>
                      <m:r>
                        <a:rPr lang="zh-CN" altLang="en-US" sz="2400" b="0" i="1">
                          <a:solidFill>
                            <a:schemeClr val="bg1"/>
                          </a:solidFill>
                          <a:latin typeface="Cambria Math"/>
                          <a:ea typeface="+mn-ea"/>
                        </a:rPr>
                        <m:t>∆</m:t>
                      </m:r>
                      <m:r>
                        <m:rPr>
                          <m:nor/>
                        </m:rPr>
                        <a:rPr lang="zh-CN" altLang="en-US" sz="2400" b="0">
                          <a:solidFill>
                            <a:schemeClr val="bg1"/>
                          </a:solidFill>
                          <a:latin typeface="+mn-ea"/>
                          <a:ea typeface="+mn-ea"/>
                        </a:rPr>
                        <m:t>𝛚</m:t>
                      </m:r>
                      <m:r>
                        <a:rPr lang="zh-CN" altLang="en-US" sz="2400" b="0" i="1">
                          <a:solidFill>
                            <a:schemeClr val="bg1"/>
                          </a:solidFill>
                          <a:latin typeface="Cambria Math"/>
                          <a:ea typeface="+mn-ea"/>
                        </a:rPr>
                        <m:t>𝜏</m:t>
                      </m:r>
                    </m:oMath>
                  </m:oMathPara>
                </a14:m>
                <a:endParaRPr lang="zh-CN" altLang="en-US" sz="2400" b="0" dirty="0">
                  <a:solidFill>
                    <a:schemeClr val="bg1"/>
                  </a:solidFill>
                  <a:latin typeface="+mn-ea"/>
                  <a:ea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456811" y="4627984"/>
                <a:ext cx="4084003" cy="433004"/>
              </a:xfrm>
              <a:prstGeom prst="rect">
                <a:avLst/>
              </a:prstGeom>
              <a:blipFill rotWithShape="0">
                <a:blip r:embed="rId4"/>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a:xfrm>
            <a:off x="611188" y="1127125"/>
            <a:ext cx="5330825" cy="461963"/>
          </a:xfrm>
        </p:spPr>
        <p:txBody>
          <a:bodyPr wrap="none">
            <a:spAutoFit/>
          </a:bodyPr>
          <a:lstStyle/>
          <a:p>
            <a:pPr marL="609600" indent="-609600" eaLnBrk="1" hangingPunct="1">
              <a:buFont typeface="Wingdings" panose="05000000000000000000" pitchFamily="2" charset="2"/>
              <a:buNone/>
              <a:defRPr/>
            </a:pPr>
            <a:r>
              <a:rPr lang="en-US" altLang="zh-CN" sz="2400" dirty="0">
                <a:latin typeface="+mj-ea"/>
                <a:ea typeface="+mj-ea"/>
              </a:rPr>
              <a:t>4</a:t>
            </a:r>
            <a:r>
              <a:rPr lang="zh-CN" altLang="en-US" sz="2400" dirty="0">
                <a:latin typeface="+mj-ea"/>
                <a:ea typeface="+mj-ea"/>
              </a:rPr>
              <a:t>、分析</a:t>
            </a:r>
            <a:r>
              <a:rPr lang="en-US" altLang="zh-CN" sz="2400" dirty="0">
                <a:latin typeface="+mj-ea"/>
                <a:ea typeface="+mj-ea"/>
              </a:rPr>
              <a:t>2FSK</a:t>
            </a:r>
            <a:r>
              <a:rPr lang="zh-CN" altLang="en-US" sz="2400" dirty="0">
                <a:latin typeface="+mj-ea"/>
                <a:ea typeface="+mj-ea"/>
              </a:rPr>
              <a:t>信号的功率谱密度？已知</a:t>
            </a:r>
          </a:p>
        </p:txBody>
      </p:sp>
      <p:sp>
        <p:nvSpPr>
          <p:cNvPr id="231444" name="Rectangle 20"/>
          <p:cNvSpPr>
            <a:spLocks noChangeArrowheads="1"/>
          </p:cNvSpPr>
          <p:nvPr/>
        </p:nvSpPr>
        <p:spPr bwMode="auto">
          <a:xfrm>
            <a:off x="684213" y="2205038"/>
            <a:ext cx="7145337" cy="461962"/>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dirty="0">
                <a:latin typeface="+mj-ea"/>
                <a:ea typeface="+mj-ea"/>
              </a:rPr>
              <a:t>把</a:t>
            </a:r>
            <a:r>
              <a:rPr lang="en-US" altLang="zh-CN" sz="2400" b="0" dirty="0">
                <a:latin typeface="+mj-ea"/>
                <a:ea typeface="+mj-ea"/>
              </a:rPr>
              <a:t>2FSK</a:t>
            </a:r>
            <a:r>
              <a:rPr lang="zh-CN" altLang="en-US" sz="2400" b="0" dirty="0">
                <a:latin typeface="+mj-ea"/>
                <a:ea typeface="+mj-ea"/>
              </a:rPr>
              <a:t>信号看成是两个</a:t>
            </a:r>
            <a:r>
              <a:rPr lang="en-US" altLang="zh-CN" sz="2400" b="0" dirty="0">
                <a:latin typeface="+mj-ea"/>
                <a:ea typeface="+mj-ea"/>
              </a:rPr>
              <a:t>2ASK</a:t>
            </a:r>
            <a:r>
              <a:rPr lang="zh-CN" altLang="en-US" sz="2400" b="0" dirty="0">
                <a:latin typeface="+mj-ea"/>
                <a:ea typeface="+mj-ea"/>
              </a:rPr>
              <a:t>信号相叠加的方法</a:t>
            </a:r>
            <a:r>
              <a:rPr lang="zh-CN" altLang="en-US" sz="2400" dirty="0">
                <a:latin typeface="+mj-ea"/>
                <a:ea typeface="+mj-ea"/>
              </a:rPr>
              <a:t>。令</a:t>
            </a:r>
          </a:p>
        </p:txBody>
      </p:sp>
      <p:sp>
        <p:nvSpPr>
          <p:cNvPr id="231451" name="Rectangle 27"/>
          <p:cNvSpPr>
            <a:spLocks noChangeArrowheads="1"/>
          </p:cNvSpPr>
          <p:nvPr/>
        </p:nvSpPr>
        <p:spPr bwMode="auto">
          <a:xfrm>
            <a:off x="684213" y="3357563"/>
            <a:ext cx="4889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则</a:t>
            </a:r>
            <a:endParaRPr lang="zh-CN" altLang="en-US" sz="2400">
              <a:latin typeface="+mj-ea"/>
              <a:ea typeface="+mj-ea"/>
            </a:endParaRPr>
          </a:p>
        </p:txBody>
      </p:sp>
      <p:sp>
        <p:nvSpPr>
          <p:cNvPr id="231460" name="Rectangle 36"/>
          <p:cNvSpPr>
            <a:spLocks noChangeArrowheads="1"/>
          </p:cNvSpPr>
          <p:nvPr/>
        </p:nvSpPr>
        <p:spPr bwMode="auto">
          <a:xfrm>
            <a:off x="539750" y="3860800"/>
            <a:ext cx="7937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可见</a:t>
            </a:r>
          </a:p>
        </p:txBody>
      </p:sp>
      <p:sp>
        <p:nvSpPr>
          <p:cNvPr id="231461" name="Rectangle 37"/>
          <p:cNvSpPr>
            <a:spLocks noChangeArrowheads="1"/>
          </p:cNvSpPr>
          <p:nvPr/>
        </p:nvSpPr>
        <p:spPr bwMode="auto">
          <a:xfrm>
            <a:off x="2339975" y="3860800"/>
            <a:ext cx="3230563" cy="461963"/>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rPr>
              <a:t>是二进制</a:t>
            </a:r>
            <a:r>
              <a:rPr lang="en-US" altLang="zh-CN" sz="2400" b="0">
                <a:latin typeface="+mj-ea"/>
                <a:ea typeface="+mj-ea"/>
              </a:rPr>
              <a:t>ASK</a:t>
            </a:r>
            <a:r>
              <a:rPr lang="zh-CN" altLang="en-US" sz="2400" b="0">
                <a:latin typeface="+mj-ea"/>
                <a:ea typeface="+mj-ea"/>
              </a:rPr>
              <a:t>，可求得</a:t>
            </a:r>
          </a:p>
        </p:txBody>
      </p:sp>
      <p:sp>
        <p:nvSpPr>
          <p:cNvPr id="231463" name="Rectangle 39"/>
          <p:cNvSpPr>
            <a:spLocks noChangeArrowheads="1"/>
          </p:cNvSpPr>
          <p:nvPr/>
        </p:nvSpPr>
        <p:spPr bwMode="auto">
          <a:xfrm>
            <a:off x="6183313" y="3835400"/>
            <a:ext cx="23177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dirty="0">
                <a:latin typeface="+mj-ea"/>
                <a:ea typeface="+mj-ea"/>
              </a:rPr>
              <a:t>的功率谱密度为</a:t>
            </a:r>
          </a:p>
        </p:txBody>
      </p:sp>
      <p:sp>
        <p:nvSpPr>
          <p:cNvPr id="231466" name="Rectangle 42"/>
          <p:cNvSpPr>
            <a:spLocks noChangeArrowheads="1"/>
          </p:cNvSpPr>
          <p:nvPr/>
        </p:nvSpPr>
        <p:spPr bwMode="auto">
          <a:xfrm>
            <a:off x="285750" y="5214938"/>
            <a:ext cx="6638925" cy="461962"/>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cs typeface="Times New Roman" pitchFamily="18" charset="0"/>
              </a:rPr>
              <a:t>根据式</a:t>
            </a:r>
            <a:r>
              <a:rPr lang="en-US" altLang="zh-CN" sz="2400" b="0">
                <a:latin typeface="+mj-ea"/>
                <a:ea typeface="+mj-ea"/>
                <a:cs typeface="Times New Roman" pitchFamily="18" charset="0"/>
              </a:rPr>
              <a:t>(7.1-14)</a:t>
            </a:r>
            <a:r>
              <a:rPr lang="zh-CN" altLang="en-US" sz="2400" b="0">
                <a:latin typeface="+mj-ea"/>
                <a:ea typeface="+mj-ea"/>
                <a:cs typeface="Times New Roman" pitchFamily="18" charset="0"/>
              </a:rPr>
              <a:t>、式</a:t>
            </a:r>
            <a:r>
              <a:rPr lang="en-US" altLang="zh-CN" sz="2400" b="0">
                <a:latin typeface="+mj-ea"/>
                <a:ea typeface="+mj-ea"/>
                <a:cs typeface="Times New Roman" pitchFamily="18" charset="0"/>
              </a:rPr>
              <a:t>(7.1-15)</a:t>
            </a:r>
            <a:r>
              <a:rPr lang="zh-CN" altLang="en-US" sz="2400" b="0">
                <a:latin typeface="+mj-ea"/>
                <a:ea typeface="+mj-ea"/>
                <a:cs typeface="Times New Roman" pitchFamily="18" charset="0"/>
              </a:rPr>
              <a:t>以及式</a:t>
            </a:r>
            <a:r>
              <a:rPr lang="en-US" altLang="zh-CN" sz="2400" b="0">
                <a:latin typeface="+mj-ea"/>
                <a:ea typeface="+mj-ea"/>
                <a:cs typeface="Times New Roman" pitchFamily="18" charset="0"/>
              </a:rPr>
              <a:t>(7.1-10)</a:t>
            </a:r>
            <a:r>
              <a:rPr lang="zh-CN" altLang="en-US" sz="2400" b="0">
                <a:latin typeface="+mj-ea"/>
                <a:ea typeface="+mj-ea"/>
                <a:cs typeface="Times New Roman" pitchFamily="18" charset="0"/>
              </a:rPr>
              <a:t>可以求出</a:t>
            </a:r>
            <a:endParaRPr lang="zh-CN" altLang="en-US" sz="2400" b="0">
              <a:latin typeface="+mj-ea"/>
              <a:ea typeface="+mj-ea"/>
            </a:endParaRPr>
          </a:p>
        </p:txBody>
      </p:sp>
      <p:sp>
        <p:nvSpPr>
          <p:cNvPr id="231467" name="Rectangle 43"/>
          <p:cNvSpPr>
            <a:spLocks noChangeArrowheads="1"/>
          </p:cNvSpPr>
          <p:nvPr/>
        </p:nvSpPr>
        <p:spPr bwMode="auto">
          <a:xfrm>
            <a:off x="1747838" y="3233738"/>
            <a:ext cx="492125" cy="461962"/>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a:latin typeface="+mj-ea"/>
                <a:ea typeface="+mj-ea"/>
                <a:cs typeface="Times New Roman" pitchFamily="18" charset="0"/>
              </a:rPr>
              <a:t>、</a:t>
            </a:r>
            <a:endParaRPr lang="zh-CN" altLang="en-US" sz="2400" b="0">
              <a:latin typeface="+mj-ea"/>
              <a:ea typeface="+mj-ea"/>
            </a:endParaRPr>
          </a:p>
        </p:txBody>
      </p:sp>
      <p:sp>
        <p:nvSpPr>
          <p:cNvPr id="231468" name="Rectangle 44"/>
          <p:cNvSpPr>
            <a:spLocks noChangeArrowheads="1"/>
          </p:cNvSpPr>
          <p:nvPr/>
        </p:nvSpPr>
        <p:spPr bwMode="auto">
          <a:xfrm>
            <a:off x="285750" y="6199188"/>
            <a:ext cx="8566150" cy="457200"/>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dirty="0">
                <a:latin typeface="+mj-ea"/>
                <a:ea typeface="+mj-ea"/>
                <a:cs typeface="Times New Roman" pitchFamily="18" charset="0"/>
              </a:rPr>
              <a:t>当</a:t>
            </a:r>
            <a:r>
              <a:rPr lang="en-US" altLang="zh-CN" sz="2400" b="0" dirty="0">
                <a:latin typeface="+mj-ea"/>
                <a:ea typeface="+mj-ea"/>
                <a:cs typeface="Times New Roman" pitchFamily="18" charset="0"/>
              </a:rPr>
              <a:t>0</a:t>
            </a:r>
            <a:r>
              <a:rPr lang="zh-CN" altLang="en-US" sz="2400" b="0" dirty="0">
                <a:latin typeface="+mj-ea"/>
                <a:ea typeface="+mj-ea"/>
                <a:cs typeface="Times New Roman" pitchFamily="18" charset="0"/>
              </a:rPr>
              <a:t>、</a:t>
            </a:r>
            <a:r>
              <a:rPr lang="en-US" altLang="zh-CN" sz="2400" b="0" dirty="0">
                <a:latin typeface="+mj-ea"/>
                <a:ea typeface="+mj-ea"/>
                <a:cs typeface="Times New Roman" pitchFamily="18" charset="0"/>
              </a:rPr>
              <a:t>1</a:t>
            </a:r>
            <a:r>
              <a:rPr lang="zh-CN" altLang="en-US" sz="2400" b="0" dirty="0">
                <a:latin typeface="+mj-ea"/>
                <a:ea typeface="+mj-ea"/>
                <a:cs typeface="Times New Roman" pitchFamily="18" charset="0"/>
              </a:rPr>
              <a:t>等概时，便可得</a:t>
            </a:r>
            <a:r>
              <a:rPr lang="en-US" altLang="zh-CN" sz="2400" b="0" dirty="0">
                <a:latin typeface="+mj-ea"/>
                <a:ea typeface="+mj-ea"/>
                <a:cs typeface="Times New Roman" pitchFamily="18" charset="0"/>
              </a:rPr>
              <a:t>2FSK</a:t>
            </a:r>
            <a:r>
              <a:rPr lang="zh-CN" altLang="en-US" sz="2400" b="0" dirty="0">
                <a:latin typeface="+mj-ea"/>
                <a:ea typeface="+mj-ea"/>
                <a:cs typeface="Times New Roman" pitchFamily="18" charset="0"/>
              </a:rPr>
              <a:t>信号的双边功率谱密度的表示式：</a:t>
            </a:r>
            <a:r>
              <a:rPr lang="zh-CN" altLang="en-US" sz="2400" b="0" dirty="0">
                <a:latin typeface="+mj-ea"/>
                <a:ea typeface="+mj-ea"/>
              </a:rPr>
              <a:t> </a:t>
            </a:r>
          </a:p>
        </p:txBody>
      </p:sp>
      <p:sp>
        <p:nvSpPr>
          <p:cNvPr id="231469" name="Rectangle 45"/>
          <p:cNvSpPr>
            <a:spLocks noChangeArrowheads="1"/>
          </p:cNvSpPr>
          <p:nvPr/>
        </p:nvSpPr>
        <p:spPr bwMode="auto">
          <a:xfrm>
            <a:off x="2230438" y="5719763"/>
            <a:ext cx="3875087" cy="387350"/>
          </a:xfrm>
          <a:prstGeom prst="rect">
            <a:avLst/>
          </a:prstGeom>
          <a:noFill/>
          <a:ln w="9525" algn="ctr">
            <a:noFill/>
            <a:miter lim="800000"/>
            <a:headEnd/>
            <a:tailEnd/>
          </a:ln>
          <a:effectLst/>
        </p:spPr>
        <p:txBody>
          <a:bodyPr wrap="none">
            <a:spAutoFit/>
          </a:bodyPr>
          <a:lstStyle/>
          <a:p>
            <a:pPr marL="609600" indent="-609600" eaLnBrk="1" hangingPunct="1">
              <a:lnSpc>
                <a:spcPct val="80000"/>
              </a:lnSpc>
              <a:spcBef>
                <a:spcPct val="20000"/>
              </a:spcBef>
              <a:buClr>
                <a:schemeClr val="hlink"/>
              </a:buClr>
              <a:buSzPct val="65000"/>
              <a:buFont typeface="Wingdings" panose="05000000000000000000" pitchFamily="2" charset="2"/>
              <a:buNone/>
              <a:defRPr/>
            </a:pPr>
            <a:r>
              <a:rPr lang="zh-CN" altLang="en-US" sz="2400" b="0">
                <a:latin typeface="+mj-ea"/>
                <a:ea typeface="+mj-ea"/>
              </a:rPr>
              <a:t>，并将它们代入式</a:t>
            </a:r>
            <a:r>
              <a:rPr lang="en-US" altLang="zh-CN" sz="2400" b="0">
                <a:latin typeface="+mj-ea"/>
                <a:ea typeface="+mj-ea"/>
              </a:rPr>
              <a:t>(7.1-20)</a:t>
            </a:r>
            <a:r>
              <a:rPr lang="zh-CN" altLang="en-US" sz="2400" b="0">
                <a:latin typeface="+mj-ea"/>
                <a:ea typeface="+mj-ea"/>
              </a:rPr>
              <a:t>，</a:t>
            </a:r>
          </a:p>
        </p:txBody>
      </p:sp>
      <p:sp>
        <p:nvSpPr>
          <p:cNvPr id="25"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(2FSK)(5)</a:t>
            </a:r>
          </a:p>
        </p:txBody>
      </p:sp>
      <p:pic>
        <p:nvPicPr>
          <p:cNvPr id="26637"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571625"/>
            <a:ext cx="86677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4"/>
          <p:cNvSpPr>
            <a:spLocks noChangeArrowheads="1"/>
          </p:cNvSpPr>
          <p:nvPr/>
        </p:nvSpPr>
        <p:spPr bwMode="auto">
          <a:xfrm>
            <a:off x="142875" y="1613095"/>
            <a:ext cx="4500563"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kumimoji="1" lang="zh-CN" altLang="en-US" sz="2400" b="0" dirty="0">
                <a:latin typeface="华文楷体" panose="02010600040101010101" pitchFamily="2" charset="-122"/>
                <a:ea typeface="华文楷体" panose="02010600040101010101" pitchFamily="2" charset="-122"/>
                <a:cs typeface="楷体_GB2312"/>
              </a:rPr>
              <a:t>又因为</a:t>
            </a:r>
            <a:r>
              <a:rPr kumimoji="1" lang="en-US" altLang="zh-CN" sz="2400" b="0" dirty="0">
                <a:latin typeface="华文楷体" panose="02010600040101010101" pitchFamily="2" charset="-122"/>
                <a:ea typeface="华文楷体" panose="02010600040101010101" pitchFamily="2" charset="-122"/>
                <a:cs typeface="楷体_GB2312"/>
              </a:rPr>
              <a:t>g(t)</a:t>
            </a:r>
            <a:r>
              <a:rPr kumimoji="1" lang="zh-CN" altLang="en-US" sz="2400" b="0" dirty="0">
                <a:latin typeface="华文楷体" panose="02010600040101010101" pitchFamily="2" charset="-122"/>
                <a:ea typeface="华文楷体" panose="02010600040101010101" pitchFamily="2" charset="-122"/>
                <a:cs typeface="楷体_GB2312"/>
              </a:rPr>
              <a:t>是矩形脉冲，所以</a:t>
            </a:r>
            <a:r>
              <a:rPr kumimoji="1" lang="zh-CN" altLang="en-US" sz="2400" dirty="0">
                <a:latin typeface="华文楷体" panose="02010600040101010101" pitchFamily="2" charset="-122"/>
                <a:ea typeface="华文楷体" panose="02010600040101010101" pitchFamily="2" charset="-122"/>
                <a:cs typeface="楷体_GB2312"/>
              </a:rPr>
              <a:t> </a:t>
            </a:r>
          </a:p>
        </p:txBody>
      </p:sp>
      <p:sp>
        <p:nvSpPr>
          <p:cNvPr id="27651" name="Rectangle 46"/>
          <p:cNvSpPr>
            <a:spLocks noChangeArrowheads="1"/>
          </p:cNvSpPr>
          <p:nvPr/>
        </p:nvSpPr>
        <p:spPr bwMode="auto">
          <a:xfrm>
            <a:off x="215900" y="3335338"/>
            <a:ext cx="47132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cs typeface="楷体_GB2312"/>
              </a:rPr>
              <a:t>1</a:t>
            </a:r>
            <a:r>
              <a:rPr lang="zh-CN" altLang="en-US" sz="2400" b="0" dirty="0">
                <a:latin typeface="华文楷体" panose="02010600040101010101" pitchFamily="2" charset="-122"/>
                <a:ea typeface="华文楷体" panose="02010600040101010101" pitchFamily="2" charset="-122"/>
                <a:cs typeface="楷体_GB2312"/>
              </a:rPr>
              <a:t>、</a:t>
            </a:r>
            <a:r>
              <a:rPr lang="en-US" altLang="zh-CN" sz="2400" b="0" dirty="0">
                <a:latin typeface="华文楷体" panose="02010600040101010101" pitchFamily="2" charset="-122"/>
                <a:ea typeface="华文楷体" panose="02010600040101010101" pitchFamily="2" charset="-122"/>
                <a:cs typeface="楷体_GB2312"/>
              </a:rPr>
              <a:t>2FSK</a:t>
            </a:r>
            <a:r>
              <a:rPr lang="zh-CN" altLang="en-US" sz="2400" b="0" dirty="0">
                <a:latin typeface="华文楷体" panose="02010600040101010101" pitchFamily="2" charset="-122"/>
                <a:ea typeface="华文楷体" panose="02010600040101010101" pitchFamily="2" charset="-122"/>
                <a:cs typeface="楷体_GB2312"/>
              </a:rPr>
              <a:t>的功率谱由连续谱和离散谱组成。其中，连续谱由两个双边谱叠加而成，而离散谱出现在两个载频位置上；</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cs typeface="楷体_GB2312"/>
              </a:rPr>
              <a:t>2</a:t>
            </a:r>
            <a:r>
              <a:rPr lang="zh-CN" altLang="en-US" sz="2400" b="0" dirty="0">
                <a:latin typeface="华文楷体" panose="02010600040101010101" pitchFamily="2" charset="-122"/>
                <a:ea typeface="华文楷体" panose="02010600040101010101" pitchFamily="2" charset="-122"/>
                <a:cs typeface="楷体_GB2312"/>
              </a:rPr>
              <a:t>、若两个载频之差较小，比如小于</a:t>
            </a:r>
            <a:r>
              <a:rPr lang="en-US" altLang="zh-CN" sz="2400" b="0" dirty="0">
                <a:latin typeface="华文楷体" panose="02010600040101010101" pitchFamily="2" charset="-122"/>
                <a:ea typeface="华文楷体" panose="02010600040101010101" pitchFamily="2" charset="-122"/>
                <a:cs typeface="楷体_GB2312"/>
              </a:rPr>
              <a:t>fs</a:t>
            </a:r>
            <a:r>
              <a:rPr lang="zh-CN" altLang="en-US" sz="2400" b="0" dirty="0">
                <a:latin typeface="华文楷体" panose="02010600040101010101" pitchFamily="2" charset="-122"/>
                <a:ea typeface="华文楷体" panose="02010600040101010101" pitchFamily="2" charset="-122"/>
                <a:cs typeface="楷体_GB2312"/>
              </a:rPr>
              <a:t>，则连续谱出现单峰；若载频之差逐步增大，即</a:t>
            </a:r>
            <a:r>
              <a:rPr lang="en-US" altLang="zh-CN" sz="2400" b="0" dirty="0">
                <a:latin typeface="华文楷体" panose="02010600040101010101" pitchFamily="2" charset="-122"/>
                <a:ea typeface="华文楷体" panose="02010600040101010101" pitchFamily="2" charset="-122"/>
                <a:cs typeface="楷体_GB2312"/>
              </a:rPr>
              <a:t>f1</a:t>
            </a:r>
            <a:r>
              <a:rPr lang="zh-CN" altLang="en-US" sz="2400" b="0" dirty="0">
                <a:latin typeface="华文楷体" panose="02010600040101010101" pitchFamily="2" charset="-122"/>
                <a:ea typeface="华文楷体" panose="02010600040101010101" pitchFamily="2" charset="-122"/>
                <a:cs typeface="楷体_GB2312"/>
              </a:rPr>
              <a:t>与</a:t>
            </a:r>
            <a:r>
              <a:rPr lang="en-US" altLang="zh-CN" sz="2400" b="0" dirty="0">
                <a:latin typeface="华文楷体" panose="02010600040101010101" pitchFamily="2" charset="-122"/>
                <a:ea typeface="华文楷体" panose="02010600040101010101" pitchFamily="2" charset="-122"/>
                <a:cs typeface="楷体_GB2312"/>
              </a:rPr>
              <a:t>f2</a:t>
            </a:r>
            <a:r>
              <a:rPr lang="zh-CN" altLang="en-US" sz="2400" b="0" dirty="0">
                <a:latin typeface="华文楷体" panose="02010600040101010101" pitchFamily="2" charset="-122"/>
                <a:ea typeface="华文楷体" panose="02010600040101010101" pitchFamily="2" charset="-122"/>
                <a:cs typeface="楷体_GB2312"/>
              </a:rPr>
              <a:t>的距离增加．则连续谱将出现双峰；</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cs typeface="楷体_GB2312"/>
              </a:rPr>
              <a:t>3</a:t>
            </a:r>
            <a:r>
              <a:rPr lang="zh-CN" altLang="en-US" sz="2400" b="0" dirty="0">
                <a:latin typeface="华文楷体" panose="02010600040101010101" pitchFamily="2" charset="-122"/>
                <a:ea typeface="华文楷体" panose="02010600040101010101" pitchFamily="2" charset="-122"/>
                <a:cs typeface="楷体_GB2312"/>
              </a:rPr>
              <a:t>、传输</a:t>
            </a:r>
            <a:r>
              <a:rPr lang="en-US" altLang="zh-CN" sz="2400" b="0" dirty="0">
                <a:latin typeface="华文楷体" panose="02010600040101010101" pitchFamily="2" charset="-122"/>
                <a:ea typeface="华文楷体" panose="02010600040101010101" pitchFamily="2" charset="-122"/>
                <a:cs typeface="楷体_GB2312"/>
              </a:rPr>
              <a:t>2FSK</a:t>
            </a:r>
            <a:r>
              <a:rPr lang="zh-CN" altLang="en-US" sz="2400" b="0" dirty="0">
                <a:latin typeface="华文楷体" panose="02010600040101010101" pitchFamily="2" charset="-122"/>
                <a:ea typeface="华文楷体" panose="02010600040101010101" pitchFamily="2" charset="-122"/>
                <a:cs typeface="楷体_GB2312"/>
              </a:rPr>
              <a:t>信号所需的频带约为</a:t>
            </a:r>
            <a:r>
              <a:rPr lang="zh-CN" altLang="en-US" sz="2400" dirty="0">
                <a:latin typeface="华文楷体" panose="02010600040101010101" pitchFamily="2" charset="-122"/>
                <a:ea typeface="华文楷体" panose="02010600040101010101" pitchFamily="2" charset="-122"/>
                <a:cs typeface="楷体_GB2312"/>
              </a:rPr>
              <a:t> </a:t>
            </a:r>
          </a:p>
        </p:txBody>
      </p:sp>
      <p:pic>
        <p:nvPicPr>
          <p:cNvPr id="2765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2881"/>
            <a:ext cx="86582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6234113"/>
            <a:ext cx="3667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571875"/>
            <a:ext cx="421481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755650" y="404813"/>
            <a:ext cx="7772400" cy="579437"/>
          </a:xfrm>
        </p:spPr>
        <p:txBody>
          <a:bodyPr>
            <a:spAutoFit/>
          </a:bodyPr>
          <a:lstStyle/>
          <a:p>
            <a:pPr algn="ctr" eaLnBrk="1" hangingPunct="1">
              <a:buFont typeface="宋体" charset="-122"/>
              <a:buNone/>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(1)</a:t>
            </a:r>
          </a:p>
        </p:txBody>
      </p:sp>
      <p:sp>
        <p:nvSpPr>
          <p:cNvPr id="28675" name="Rectangle 27"/>
          <p:cNvSpPr>
            <a:spLocks noChangeArrowheads="1"/>
          </p:cNvSpPr>
          <p:nvPr/>
        </p:nvSpPr>
        <p:spPr bwMode="auto">
          <a:xfrm>
            <a:off x="179388" y="53879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即发二进制符号</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时，</a:t>
            </a:r>
          </a:p>
        </p:txBody>
      </p:sp>
      <p:sp>
        <p:nvSpPr>
          <p:cNvPr id="28676" name="Rectangle 28"/>
          <p:cNvSpPr>
            <a:spLocks noChangeArrowheads="1"/>
          </p:cNvSpPr>
          <p:nvPr/>
        </p:nvSpPr>
        <p:spPr bwMode="auto">
          <a:xfrm>
            <a:off x="323850" y="1079500"/>
            <a:ext cx="79930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05000"/>
              </a:lnSpc>
              <a:spcBef>
                <a:spcPct val="20000"/>
              </a:spcBef>
              <a:buClr>
                <a:srgbClr val="FF0000"/>
              </a:buClr>
              <a:buSzTx/>
              <a:buFont typeface="Wingdings" panose="05000000000000000000" pitchFamily="2" charset="2"/>
              <a:buChar char="l"/>
            </a:pPr>
            <a:r>
              <a:rPr lang="zh-CN" altLang="en-US" sz="2800" b="0">
                <a:solidFill>
                  <a:srgbClr val="FF3300"/>
                </a:solidFill>
                <a:latin typeface="隶书" panose="02010509060101010101" pitchFamily="49" charset="-122"/>
                <a:ea typeface="隶书" panose="02010509060101010101" pitchFamily="49" charset="-122"/>
              </a:rPr>
              <a:t>二进制绝对相移键控</a:t>
            </a:r>
            <a:r>
              <a:rPr lang="en-US" altLang="zh-CN" sz="2800" b="0">
                <a:solidFill>
                  <a:srgbClr val="FF3300"/>
                </a:solidFill>
                <a:latin typeface="隶书" panose="02010509060101010101" pitchFamily="49" charset="-122"/>
                <a:ea typeface="隶书" panose="02010509060101010101" pitchFamily="49" charset="-122"/>
              </a:rPr>
              <a:t>(2PSK)</a:t>
            </a:r>
            <a:r>
              <a:rPr lang="zh-CN" altLang="en-US" sz="2800" b="0">
                <a:solidFill>
                  <a:srgbClr val="FF3300"/>
                </a:solidFill>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ct val="105000"/>
              </a:lnSpc>
              <a:spcBef>
                <a:spcPct val="20000"/>
              </a:spcBef>
              <a:buClr>
                <a:srgbClr val="FF0000"/>
              </a:buClr>
              <a:buSzTx/>
              <a:buFont typeface="Wingdings" panose="05000000000000000000" pitchFamily="2" charset="2"/>
              <a:buNone/>
            </a:pP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、基本原理：以某一固定基准相位做参考，以载波的不同相位直接去表示相应数字信息的相位键控，通常被称为绝对移相方式。</a:t>
            </a:r>
            <a:r>
              <a:rPr lang="en-US" altLang="zh-CN" sz="2400" b="0">
                <a:latin typeface="隶书" panose="02010509060101010101" pitchFamily="49" charset="-122"/>
                <a:ea typeface="隶书" panose="02010509060101010101" pitchFamily="49" charset="-122"/>
              </a:rPr>
              <a:t>2PSK</a:t>
            </a:r>
            <a:r>
              <a:rPr lang="zh-CN" altLang="en-US" sz="2400" b="0">
                <a:latin typeface="隶书" panose="02010509060101010101" pitchFamily="49" charset="-122"/>
                <a:ea typeface="隶书" panose="02010509060101010101" pitchFamily="49" charset="-122"/>
              </a:rPr>
              <a:t>的信号形式一般表示：</a:t>
            </a:r>
            <a:endParaRPr lang="zh-CN" altLang="en-US" sz="3200">
              <a:latin typeface="隶书" panose="02010509060101010101" pitchFamily="49" charset="-122"/>
              <a:ea typeface="隶书" panose="02010509060101010101" pitchFamily="49" charset="-122"/>
            </a:endParaRPr>
          </a:p>
        </p:txBody>
      </p:sp>
      <p:sp>
        <p:nvSpPr>
          <p:cNvPr id="28677" name="Rectangle 31"/>
          <p:cNvSpPr>
            <a:spLocks noChangeArrowheads="1"/>
          </p:cNvSpPr>
          <p:nvPr/>
        </p:nvSpPr>
        <p:spPr bwMode="auto">
          <a:xfrm>
            <a:off x="395288" y="3803650"/>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其中</a:t>
            </a:r>
            <a:r>
              <a:rPr lang="en-US" altLang="zh-CN" sz="2400" b="0">
                <a:latin typeface="隶书" panose="02010509060101010101" pitchFamily="49" charset="-122"/>
                <a:ea typeface="隶书" panose="02010509060101010101" pitchFamily="49" charset="-122"/>
              </a:rPr>
              <a:t>g(t)</a:t>
            </a:r>
            <a:r>
              <a:rPr lang="zh-CN" altLang="en-US" sz="2400" b="0">
                <a:latin typeface="隶书" panose="02010509060101010101" pitchFamily="49" charset="-122"/>
                <a:ea typeface="隶书" panose="02010509060101010101" pitchFamily="49" charset="-122"/>
              </a:rPr>
              <a:t>是持续时间为</a:t>
            </a:r>
            <a:r>
              <a:rPr lang="en-US" altLang="zh-CN" sz="2400" b="0">
                <a:latin typeface="隶书" panose="02010509060101010101" pitchFamily="49" charset="-122"/>
                <a:ea typeface="隶书" panose="02010509060101010101" pitchFamily="49" charset="-122"/>
              </a:rPr>
              <a:t>Ts</a:t>
            </a:r>
            <a:r>
              <a:rPr lang="zh-CN" altLang="en-US" sz="2400" b="0">
                <a:latin typeface="隶书" panose="02010509060101010101" pitchFamily="49" charset="-122"/>
                <a:ea typeface="隶书" panose="02010509060101010101" pitchFamily="49" charset="-122"/>
              </a:rPr>
              <a:t>的矩形脉冲</a:t>
            </a:r>
            <a:endParaRPr lang="zh-CN" altLang="en-US" sz="2400">
              <a:latin typeface="隶书" panose="02010509060101010101" pitchFamily="49" charset="-122"/>
              <a:ea typeface="隶书" panose="02010509060101010101" pitchFamily="49" charset="-122"/>
            </a:endParaRPr>
          </a:p>
        </p:txBody>
      </p:sp>
      <p:sp>
        <p:nvSpPr>
          <p:cNvPr id="28678" name="Rectangle 34"/>
          <p:cNvSpPr>
            <a:spLocks noChangeArrowheads="1"/>
          </p:cNvSpPr>
          <p:nvPr/>
        </p:nvSpPr>
        <p:spPr bwMode="auto">
          <a:xfrm>
            <a:off x="179388" y="474027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即在某一码元持续时间</a:t>
            </a:r>
            <a:r>
              <a:rPr lang="en-US" altLang="zh-CN" sz="2400" b="0">
                <a:latin typeface="隶书" panose="02010509060101010101" pitchFamily="49" charset="-122"/>
                <a:ea typeface="隶书" panose="02010509060101010101" pitchFamily="49" charset="-122"/>
              </a:rPr>
              <a:t>Ts</a:t>
            </a:r>
            <a:r>
              <a:rPr lang="zh-CN" altLang="en-US" sz="2400" b="0">
                <a:latin typeface="隶书" panose="02010509060101010101" pitchFamily="49" charset="-122"/>
                <a:ea typeface="隶书" panose="02010509060101010101" pitchFamily="49" charset="-122"/>
              </a:rPr>
              <a:t>内观察时，</a:t>
            </a:r>
          </a:p>
        </p:txBody>
      </p:sp>
      <p:sp>
        <p:nvSpPr>
          <p:cNvPr id="28679" name="Rectangle 39"/>
          <p:cNvSpPr>
            <a:spLocks noChangeArrowheads="1"/>
          </p:cNvSpPr>
          <p:nvPr/>
        </p:nvSpPr>
        <p:spPr bwMode="auto">
          <a:xfrm>
            <a:off x="468313" y="5748338"/>
            <a:ext cx="292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发二进制符号</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时，</a:t>
            </a:r>
            <a:r>
              <a:rPr lang="zh-CN" altLang="en-US" sz="2400">
                <a:latin typeface="隶书" panose="02010509060101010101" pitchFamily="49" charset="-122"/>
                <a:ea typeface="隶书" panose="02010509060101010101" pitchFamily="49" charset="-122"/>
              </a:rPr>
              <a:t> </a:t>
            </a:r>
          </a:p>
        </p:txBody>
      </p:sp>
      <p:sp>
        <p:nvSpPr>
          <p:cNvPr id="28680" name="Rectangle 42"/>
          <p:cNvSpPr>
            <a:spLocks noChangeArrowheads="1"/>
          </p:cNvSpPr>
          <p:nvPr/>
        </p:nvSpPr>
        <p:spPr bwMode="auto">
          <a:xfrm>
            <a:off x="3852863" y="5722938"/>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相对基准相位取</a:t>
            </a:r>
            <a:r>
              <a:rPr lang="en-US" altLang="zh-CN" sz="2400" b="0">
                <a:latin typeface="隶书" panose="02010509060101010101" pitchFamily="49" charset="-122"/>
                <a:ea typeface="隶书" panose="02010509060101010101" pitchFamily="49" charset="-122"/>
              </a:rPr>
              <a:t>π</a:t>
            </a:r>
            <a:r>
              <a:rPr lang="zh-CN" altLang="en-US" sz="2400" b="0">
                <a:latin typeface="隶书" panose="02010509060101010101" pitchFamily="49" charset="-122"/>
                <a:ea typeface="隶书" panose="02010509060101010101" pitchFamily="49" charset="-122"/>
              </a:rPr>
              <a:t>相位。</a:t>
            </a:r>
          </a:p>
        </p:txBody>
      </p:sp>
      <p:sp>
        <p:nvSpPr>
          <p:cNvPr id="28681" name="Rectangle 43"/>
          <p:cNvSpPr>
            <a:spLocks noChangeArrowheads="1"/>
          </p:cNvSpPr>
          <p:nvPr/>
        </p:nvSpPr>
        <p:spPr bwMode="auto">
          <a:xfrm>
            <a:off x="3860800" y="5435600"/>
            <a:ext cx="3079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隶书" panose="02010509060101010101" pitchFamily="49" charset="-122"/>
                <a:ea typeface="隶书" panose="02010509060101010101" pitchFamily="49" charset="-122"/>
              </a:rPr>
              <a:t>相对基准相位取</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相位</a:t>
            </a:r>
          </a:p>
        </p:txBody>
      </p:sp>
      <p:pic>
        <p:nvPicPr>
          <p:cNvPr id="2868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786063"/>
            <a:ext cx="86487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5429250"/>
            <a:ext cx="885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5786438"/>
            <a:ext cx="885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85775" y="357188"/>
            <a:ext cx="8229600" cy="579437"/>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第七章  数字带通传输系统</a:t>
            </a:r>
          </a:p>
        </p:txBody>
      </p:sp>
      <p:sp>
        <p:nvSpPr>
          <p:cNvPr id="12291" name="Rectangle 3"/>
          <p:cNvSpPr>
            <a:spLocks noGrp="1" noChangeArrowheads="1"/>
          </p:cNvSpPr>
          <p:nvPr>
            <p:ph idx="4294967295"/>
          </p:nvPr>
        </p:nvSpPr>
        <p:spPr>
          <a:xfrm>
            <a:off x="500063" y="1143000"/>
            <a:ext cx="8027987" cy="5454352"/>
          </a:xfrm>
        </p:spPr>
        <p:txBody>
          <a:bodyPr>
            <a:noAutofit/>
          </a:bodyPr>
          <a:lstStyle/>
          <a:p>
            <a:pPr marL="812800" indent="-812800" eaLnBrk="1" hangingPunct="1">
              <a:spcBef>
                <a:spcPts val="6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一、以正弦波作为载波的二进制数字调制系统的原理：</a:t>
            </a:r>
            <a:endParaRPr lang="en-US" altLang="zh-CN" sz="2400" dirty="0">
              <a:latin typeface="华文楷体" panose="02010600040101010101" pitchFamily="2" charset="-122"/>
              <a:ea typeface="华文楷体" panose="02010600040101010101" pitchFamily="2" charset="-122"/>
            </a:endParaRPr>
          </a:p>
          <a:p>
            <a:pPr marL="0" indent="0" eaLnBrk="1" hangingPunct="1">
              <a:spcBef>
                <a:spcPts val="600"/>
              </a:spcBef>
              <a:buFont typeface="Wingdings" panose="05000000000000000000" pitchFamily="2" charset="2"/>
              <a:buNone/>
              <a:defRPr/>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调制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解调方法</a:t>
            </a:r>
            <a:r>
              <a:rPr lang="en-US" altLang="zh-CN" sz="2400" dirty="0">
                <a:latin typeface="华文楷体" panose="02010600040101010101" pitchFamily="2" charset="-122"/>
                <a:ea typeface="华文楷体" panose="02010600040101010101" pitchFamily="2" charset="-122"/>
              </a:rPr>
              <a:t>(2ASK</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2FSK</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2PSK</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2DPSK)</a:t>
            </a:r>
            <a:r>
              <a:rPr lang="zh-CN" altLang="en-US" sz="2400" dirty="0">
                <a:latin typeface="华文楷体" panose="02010600040101010101" pitchFamily="2" charset="-122"/>
                <a:ea typeface="华文楷体" panose="02010600040101010101" pitchFamily="2" charset="-122"/>
              </a:rPr>
              <a:t>、已调信号功率谱及带宽、特点及应用范围。绝对</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相对相移（码）、倒</a:t>
            </a:r>
            <a:r>
              <a:rPr lang="en-US" altLang="zh-CN" sz="2400" dirty="0">
                <a:latin typeface="华文楷体" panose="02010600040101010101" pitchFamily="2" charset="-122"/>
                <a:ea typeface="华文楷体" panose="02010600040101010101" pitchFamily="2" charset="-122"/>
              </a:rPr>
              <a:t>π</a:t>
            </a:r>
            <a:r>
              <a:rPr lang="zh-CN" altLang="en-US" sz="2400" dirty="0">
                <a:latin typeface="华文楷体" panose="02010600040101010101" pitchFamily="2" charset="-122"/>
                <a:ea typeface="华文楷体" panose="02010600040101010101" pitchFamily="2" charset="-122"/>
              </a:rPr>
              <a:t>现象等  </a:t>
            </a:r>
          </a:p>
          <a:p>
            <a:pPr marL="812800" indent="-812800" eaLnBrk="1" hangingPunct="1">
              <a:spcBef>
                <a:spcPts val="12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二、二进制系统的抗噪声性能：</a:t>
            </a:r>
            <a:endParaRPr lang="en-US" altLang="zh-CN" sz="2400" dirty="0">
              <a:latin typeface="华文楷体" panose="02010600040101010101" pitchFamily="2" charset="-122"/>
              <a:ea typeface="华文楷体" panose="02010600040101010101" pitchFamily="2" charset="-122"/>
            </a:endParaRPr>
          </a:p>
          <a:p>
            <a:pPr marL="0" indent="0" eaLnBrk="1" hangingPunct="1">
              <a:spcBef>
                <a:spcPts val="6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    相干</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非相干解调框图及分析方法、系统误码率、（最佳）判决门限、归一化门限等 </a:t>
            </a:r>
          </a:p>
          <a:p>
            <a:pPr marL="812800" indent="-812800" eaLnBrk="1" hangingPunct="1">
              <a:spcBef>
                <a:spcPts val="12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三、调制系统性能比较：</a:t>
            </a:r>
            <a:endParaRPr lang="en-US" altLang="zh-CN" sz="2400" dirty="0">
              <a:latin typeface="华文楷体" panose="02010600040101010101" pitchFamily="2" charset="-122"/>
              <a:ea typeface="华文楷体" panose="02010600040101010101" pitchFamily="2" charset="-122"/>
            </a:endParaRPr>
          </a:p>
          <a:p>
            <a:pPr marL="0" indent="0" eaLnBrk="1" hangingPunct="1">
              <a:spcBef>
                <a:spcPts val="6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    带宽、系统误码率、对信道特性变化的敏感性、设备的复杂程度等  </a:t>
            </a:r>
          </a:p>
          <a:p>
            <a:pPr marL="812800" indent="-812800" eaLnBrk="1" hangingPunct="1">
              <a:spcBef>
                <a:spcPts val="12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四、多进制调制原理 </a:t>
            </a:r>
          </a:p>
          <a:p>
            <a:pPr marL="812800" indent="-812800" eaLnBrk="1" hangingPunct="1">
              <a:spcBef>
                <a:spcPts val="1200"/>
              </a:spcBef>
              <a:buFont typeface="Wingdings" panose="05000000000000000000" pitchFamily="2" charset="2"/>
              <a:buNone/>
              <a:defRPr/>
            </a:pPr>
            <a:r>
              <a:rPr lang="zh-CN" altLang="en-US" sz="2400" dirty="0">
                <a:latin typeface="华文楷体" panose="02010600040101010101" pitchFamily="2" charset="-122"/>
                <a:ea typeface="华文楷体" panose="02010600040101010101" pitchFamily="2" charset="-122"/>
              </a:rPr>
              <a:t>五、多进制调制的抗噪声性能</a:t>
            </a:r>
          </a:p>
        </p:txBody>
      </p:sp>
    </p:spTree>
    <p:extLst>
      <p:ext uri="{BB962C8B-B14F-4D97-AF65-F5344CB8AC3E}">
        <p14:creationId xmlns:p14="http://schemas.microsoft.com/office/powerpoint/2010/main" val="4247383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698" name="Object 25"/>
          <p:cNvGraphicFramePr>
            <a:graphicFrameLocks noGrp="1" noChangeAspect="1"/>
          </p:cNvGraphicFramePr>
          <p:nvPr>
            <p:ph sz="half" idx="1"/>
          </p:nvPr>
        </p:nvGraphicFramePr>
        <p:xfrm>
          <a:off x="3779838" y="2994025"/>
          <a:ext cx="4105275" cy="1565275"/>
        </p:xfrm>
        <a:graphic>
          <a:graphicData uri="http://schemas.openxmlformats.org/presentationml/2006/ole">
            <mc:AlternateContent xmlns:mc="http://schemas.openxmlformats.org/markup-compatibility/2006">
              <mc:Choice xmlns:v="urn:schemas-microsoft-com:vml" Requires="v">
                <p:oleObj spid="_x0000_s29728" name="位图图像" r:id="rId3" imgW="3123810" imgH="1190476" progId="Paint.Picture">
                  <p:embed/>
                </p:oleObj>
              </mc:Choice>
              <mc:Fallback>
                <p:oleObj name="位图图像" r:id="rId3" imgW="3123810" imgH="1190476" progId="Paint.Picture">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2994025"/>
                        <a:ext cx="410527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28"/>
          <p:cNvGraphicFramePr>
            <a:graphicFrameLocks noGrp="1" noChangeAspect="1"/>
          </p:cNvGraphicFramePr>
          <p:nvPr>
            <p:ph sz="half" idx="2"/>
          </p:nvPr>
        </p:nvGraphicFramePr>
        <p:xfrm>
          <a:off x="4089400" y="4689475"/>
          <a:ext cx="2835275" cy="1954213"/>
        </p:xfrm>
        <a:graphic>
          <a:graphicData uri="http://schemas.openxmlformats.org/presentationml/2006/ole">
            <mc:AlternateContent xmlns:mc="http://schemas.openxmlformats.org/markup-compatibility/2006">
              <mc:Choice xmlns:v="urn:schemas-microsoft-com:vml" Requires="v">
                <p:oleObj spid="_x0000_s29729" name="位图图像" r:id="rId5" imgW="2114845" imgH="1457143" progId="Paint.Picture">
                  <p:embed/>
                </p:oleObj>
              </mc:Choice>
              <mc:Fallback>
                <p:oleObj name="位图图像" r:id="rId5" imgW="2114845" imgH="1457143" progId="Paint.Picture">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9400" y="4689475"/>
                        <a:ext cx="2835275"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Rectangle 24"/>
          <p:cNvSpPr>
            <a:spLocks noChangeArrowheads="1"/>
          </p:cNvSpPr>
          <p:nvPr/>
        </p:nvSpPr>
        <p:spPr bwMode="auto">
          <a:xfrm>
            <a:off x="827088" y="3044825"/>
            <a:ext cx="30241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400" b="0" dirty="0">
                <a:latin typeface="楷体_GB2312"/>
                <a:ea typeface="楷体_GB2312"/>
                <a:cs typeface="楷体_GB2312"/>
              </a:rPr>
              <a:t>调制方法：</a:t>
            </a:r>
          </a:p>
          <a:p>
            <a:pPr lvl="1" eaLnBrk="1" hangingPunct="1">
              <a:spcBef>
                <a:spcPct val="0"/>
              </a:spcBef>
              <a:buClrTx/>
              <a:buSzTx/>
              <a:buFontTx/>
              <a:buNone/>
            </a:pPr>
            <a:r>
              <a:rPr lang="en-US" altLang="zh-CN" sz="2400" b="0" dirty="0">
                <a:latin typeface="楷体_GB2312"/>
                <a:ea typeface="楷体_GB2312"/>
                <a:cs typeface="楷体_GB2312"/>
              </a:rPr>
              <a:t>1</a:t>
            </a:r>
            <a:r>
              <a:rPr lang="zh-CN" altLang="en-US" sz="2400" b="0" dirty="0">
                <a:latin typeface="楷体_GB2312"/>
                <a:ea typeface="楷体_GB2312"/>
                <a:cs typeface="楷体_GB2312"/>
              </a:rPr>
              <a:t>、模拟调制法</a:t>
            </a:r>
            <a:r>
              <a:rPr lang="en-US" altLang="zh-CN" sz="2400" b="0" dirty="0">
                <a:latin typeface="楷体_GB2312"/>
                <a:ea typeface="楷体_GB2312"/>
                <a:cs typeface="楷体_GB2312"/>
              </a:rPr>
              <a:t>:</a:t>
            </a:r>
          </a:p>
          <a:p>
            <a:pPr lvl="1" eaLnBrk="1" hangingPunct="1">
              <a:spcBef>
                <a:spcPct val="0"/>
              </a:spcBef>
              <a:buClrTx/>
              <a:buSzTx/>
              <a:buFontTx/>
              <a:buNone/>
            </a:pPr>
            <a:r>
              <a:rPr lang="en-US" altLang="zh-CN" sz="2400" b="0" dirty="0">
                <a:latin typeface="楷体_GB2312"/>
                <a:ea typeface="楷体_GB2312"/>
                <a:cs typeface="楷体_GB2312"/>
              </a:rPr>
              <a:t>   </a:t>
            </a:r>
            <a:r>
              <a:rPr lang="zh-CN" altLang="en-US" sz="2400" b="0" dirty="0">
                <a:latin typeface="楷体_GB2312"/>
                <a:ea typeface="楷体_GB2312"/>
                <a:cs typeface="楷体_GB2312"/>
              </a:rPr>
              <a:t>图</a:t>
            </a:r>
            <a:r>
              <a:rPr lang="en-US" altLang="zh-CN" sz="2400" b="0" dirty="0">
                <a:latin typeface="楷体_GB2312"/>
                <a:ea typeface="楷体_GB2312"/>
                <a:cs typeface="楷体_GB2312"/>
              </a:rPr>
              <a:t>(7-13a)</a:t>
            </a:r>
            <a:r>
              <a:rPr lang="zh-CN" altLang="en-US" sz="2400" b="0" dirty="0">
                <a:latin typeface="楷体_GB2312"/>
                <a:ea typeface="楷体_GB2312"/>
                <a:cs typeface="楷体_GB2312"/>
              </a:rPr>
              <a:t>；</a:t>
            </a:r>
          </a:p>
          <a:p>
            <a:pPr lvl="1" eaLnBrk="1" hangingPunct="1">
              <a:spcBef>
                <a:spcPct val="0"/>
              </a:spcBef>
              <a:buClrTx/>
              <a:buSzTx/>
              <a:buFontTx/>
              <a:buNone/>
            </a:pPr>
            <a:endParaRPr lang="zh-CN" altLang="en-US" sz="2400" b="0" dirty="0">
              <a:latin typeface="楷体_GB2312"/>
              <a:ea typeface="楷体_GB2312"/>
              <a:cs typeface="楷体_GB2312"/>
            </a:endParaRPr>
          </a:p>
          <a:p>
            <a:pPr lvl="1" eaLnBrk="1" hangingPunct="1">
              <a:spcBef>
                <a:spcPct val="0"/>
              </a:spcBef>
              <a:buClrTx/>
              <a:buSzTx/>
              <a:buFontTx/>
              <a:buNone/>
            </a:pPr>
            <a:endParaRPr lang="zh-CN" altLang="en-US" sz="2400" b="0" dirty="0">
              <a:latin typeface="楷体_GB2312"/>
              <a:ea typeface="楷体_GB2312"/>
              <a:cs typeface="楷体_GB2312"/>
            </a:endParaRPr>
          </a:p>
          <a:p>
            <a:pPr lvl="1" eaLnBrk="1" hangingPunct="1">
              <a:spcBef>
                <a:spcPct val="0"/>
              </a:spcBef>
              <a:buClrTx/>
              <a:buSzTx/>
              <a:buFontTx/>
              <a:buNone/>
            </a:pPr>
            <a:endParaRPr lang="zh-CN" altLang="en-US" sz="2400" b="0" dirty="0">
              <a:latin typeface="楷体_GB2312"/>
              <a:ea typeface="楷体_GB2312"/>
              <a:cs typeface="楷体_GB2312"/>
            </a:endParaRPr>
          </a:p>
          <a:p>
            <a:pPr lvl="1" eaLnBrk="1" hangingPunct="1">
              <a:spcBef>
                <a:spcPct val="0"/>
              </a:spcBef>
              <a:buClrTx/>
              <a:buSzTx/>
              <a:buFontTx/>
              <a:buNone/>
            </a:pPr>
            <a:r>
              <a:rPr lang="en-US" altLang="zh-CN" sz="2400" b="0" dirty="0">
                <a:latin typeface="楷体_GB2312"/>
                <a:ea typeface="楷体_GB2312"/>
                <a:cs typeface="楷体_GB2312"/>
              </a:rPr>
              <a:t>2</a:t>
            </a:r>
            <a:r>
              <a:rPr lang="zh-CN" altLang="en-US" sz="2400" b="0" dirty="0">
                <a:latin typeface="楷体_GB2312"/>
                <a:ea typeface="楷体_GB2312"/>
                <a:cs typeface="楷体_GB2312"/>
              </a:rPr>
              <a:t>、键控调制法</a:t>
            </a:r>
            <a:r>
              <a:rPr lang="en-US" altLang="zh-CN" sz="2400" b="0" dirty="0">
                <a:latin typeface="楷体_GB2312"/>
                <a:ea typeface="楷体_GB2312"/>
                <a:cs typeface="楷体_GB2312"/>
              </a:rPr>
              <a:t>:</a:t>
            </a:r>
          </a:p>
          <a:p>
            <a:pPr lvl="1" eaLnBrk="1" hangingPunct="1">
              <a:spcBef>
                <a:spcPct val="0"/>
              </a:spcBef>
              <a:buClrTx/>
              <a:buSzTx/>
              <a:buFontTx/>
              <a:buNone/>
            </a:pPr>
            <a:r>
              <a:rPr lang="en-US" altLang="zh-CN" sz="2400" b="0" dirty="0">
                <a:latin typeface="楷体_GB2312"/>
                <a:ea typeface="楷体_GB2312"/>
                <a:cs typeface="楷体_GB2312"/>
              </a:rPr>
              <a:t>   </a:t>
            </a:r>
            <a:r>
              <a:rPr lang="zh-CN" altLang="en-US" sz="2400" b="0" dirty="0">
                <a:latin typeface="楷体_GB2312"/>
                <a:ea typeface="楷体_GB2312"/>
                <a:cs typeface="楷体_GB2312"/>
              </a:rPr>
              <a:t>图</a:t>
            </a:r>
            <a:r>
              <a:rPr lang="en-US" altLang="zh-CN" sz="2400" b="0" dirty="0">
                <a:latin typeface="楷体_GB2312"/>
                <a:ea typeface="楷体_GB2312"/>
                <a:cs typeface="楷体_GB2312"/>
              </a:rPr>
              <a:t>(7-13b)</a:t>
            </a:r>
          </a:p>
        </p:txBody>
      </p:sp>
      <p:pic>
        <p:nvPicPr>
          <p:cNvPr id="29701"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1233488"/>
            <a:ext cx="54006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702" name="Rectangle 32"/>
          <p:cNvSpPr>
            <a:spLocks noChangeArrowheads="1"/>
          </p:cNvSpPr>
          <p:nvPr/>
        </p:nvSpPr>
        <p:spPr bwMode="auto">
          <a:xfrm>
            <a:off x="827088" y="166528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en-US" altLang="zh-CN" sz="2400" b="0">
                <a:latin typeface="楷体_GB2312"/>
                <a:ea typeface="楷体_GB2312"/>
                <a:cs typeface="楷体_GB2312"/>
              </a:rPr>
              <a:t>PSK</a:t>
            </a:r>
            <a:r>
              <a:rPr lang="zh-CN" altLang="en-US" sz="2400" b="0">
                <a:latin typeface="楷体_GB2312"/>
                <a:ea typeface="楷体_GB2312"/>
                <a:cs typeface="楷体_GB2312"/>
              </a:rPr>
              <a:t>波形</a:t>
            </a:r>
            <a:r>
              <a:rPr lang="en-US" altLang="zh-CN" sz="2400" b="0">
                <a:latin typeface="楷体_GB2312"/>
                <a:ea typeface="楷体_GB2312"/>
                <a:cs typeface="楷体_GB2312"/>
              </a:rPr>
              <a:t>:</a:t>
            </a:r>
            <a:endParaRPr lang="en-US" altLang="zh-CN" sz="2400">
              <a:latin typeface="楷体_GB2312"/>
              <a:ea typeface="楷体_GB2312"/>
              <a:cs typeface="楷体_GB2312"/>
            </a:endParaRPr>
          </a:p>
        </p:txBody>
      </p:sp>
      <p:sp>
        <p:nvSpPr>
          <p:cNvPr id="11" name="Rectangle 2"/>
          <p:cNvSpPr>
            <a:spLocks noGrp="1" noChangeArrowheads="1"/>
          </p:cNvSpPr>
          <p:nvPr>
            <p:ph type="title"/>
          </p:nvPr>
        </p:nvSpPr>
        <p:spPr>
          <a:xfrm>
            <a:off x="755650" y="404813"/>
            <a:ext cx="7772400" cy="579437"/>
          </a:xfrm>
        </p:spPr>
        <p:txBody>
          <a:bodyPr>
            <a:spAutoFit/>
          </a:bodyPr>
          <a:lstStyle/>
          <a:p>
            <a:pPr algn="ctr" eaLnBrk="1" hangingPunct="1">
              <a:buFont typeface="宋体" charset="-122"/>
              <a:buNone/>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8" name="Rectangle 10"/>
          <p:cNvSpPr>
            <a:spLocks noChangeArrowheads="1"/>
          </p:cNvSpPr>
          <p:nvPr/>
        </p:nvSpPr>
        <p:spPr bwMode="auto">
          <a:xfrm>
            <a:off x="900113" y="4611688"/>
            <a:ext cx="7632700" cy="1643062"/>
          </a:xfrm>
          <a:prstGeom prst="rect">
            <a:avLst/>
          </a:prstGeom>
          <a:noFill/>
          <a:ln w="9525" algn="ctr">
            <a:noFill/>
            <a:miter lim="800000"/>
            <a:headEnd/>
            <a:tailEnd/>
          </a:ln>
          <a:effectLst/>
        </p:spPr>
        <p:txBody>
          <a:bodyPr anchor="ctr">
            <a:spAutoFit/>
          </a:bodyPr>
          <a:lstStyle/>
          <a:p>
            <a:pPr eaLnBrk="1" hangingPunct="1">
              <a:spcBef>
                <a:spcPct val="20000"/>
              </a:spcBef>
              <a:defRPr/>
            </a:pPr>
            <a:r>
              <a:rPr lang="zh-CN" altLang="en-US" sz="2400" b="0">
                <a:latin typeface="+mj-ea"/>
                <a:ea typeface="+mj-ea"/>
              </a:rPr>
              <a:t>相干解调时各点时间波形</a:t>
            </a:r>
            <a:r>
              <a:rPr lang="en-US" altLang="zh-CN" sz="2400" b="0">
                <a:latin typeface="+mj-ea"/>
                <a:ea typeface="+mj-ea"/>
              </a:rPr>
              <a:t>,</a:t>
            </a:r>
            <a:r>
              <a:rPr lang="zh-CN" altLang="en-US" sz="2400" b="0">
                <a:latin typeface="+mj-ea"/>
                <a:ea typeface="+mj-ea"/>
              </a:rPr>
              <a:t>如图</a:t>
            </a:r>
            <a:r>
              <a:rPr lang="en-US" altLang="zh-CN" sz="2400" b="0">
                <a:latin typeface="+mj-ea"/>
                <a:ea typeface="+mj-ea"/>
              </a:rPr>
              <a:t>7-15</a:t>
            </a:r>
            <a:r>
              <a:rPr lang="zh-CN" altLang="en-US" sz="2400" b="0">
                <a:latin typeface="+mj-ea"/>
                <a:ea typeface="+mj-ea"/>
              </a:rPr>
              <a:t>。</a:t>
            </a:r>
          </a:p>
          <a:p>
            <a:pPr eaLnBrk="1" hangingPunct="1">
              <a:spcBef>
                <a:spcPct val="20000"/>
              </a:spcBef>
              <a:defRPr/>
            </a:pPr>
            <a:r>
              <a:rPr lang="zh-CN" altLang="en-US" sz="2400" b="0">
                <a:latin typeface="+mj-ea"/>
                <a:ea typeface="+mj-ea"/>
              </a:rPr>
              <a:t>缺点：由于固定基准相位可能发生随机跳变，收发两端载波相位可能相反，产生“倒</a:t>
            </a:r>
            <a:r>
              <a:rPr lang="en-US" altLang="zh-CN" sz="2400" b="0">
                <a:latin typeface="+mj-ea"/>
                <a:ea typeface="+mj-ea"/>
              </a:rPr>
              <a:t>π”</a:t>
            </a:r>
            <a:r>
              <a:rPr lang="zh-CN" altLang="en-US" sz="2400" b="0">
                <a:latin typeface="+mj-ea"/>
                <a:ea typeface="+mj-ea"/>
              </a:rPr>
              <a:t>现象或“反向工作”现象。 </a:t>
            </a:r>
          </a:p>
        </p:txBody>
      </p:sp>
      <p:pic>
        <p:nvPicPr>
          <p:cNvPr id="3072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412875"/>
            <a:ext cx="59055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997200"/>
            <a:ext cx="511333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4865" name="Rectangle 17"/>
          <p:cNvSpPr>
            <a:spLocks noChangeArrowheads="1"/>
          </p:cNvSpPr>
          <p:nvPr/>
        </p:nvSpPr>
        <p:spPr bwMode="auto">
          <a:xfrm>
            <a:off x="395288" y="1125538"/>
            <a:ext cx="3024187" cy="3046412"/>
          </a:xfrm>
          <a:prstGeom prst="rect">
            <a:avLst/>
          </a:prstGeom>
          <a:noFill/>
          <a:ln w="9525" algn="ctr">
            <a:noFill/>
            <a:miter lim="800000"/>
            <a:headEnd/>
            <a:tailEnd/>
          </a:ln>
          <a:effectLst/>
        </p:spPr>
        <p:txBody>
          <a:bodyPr anchor="ctr">
            <a:spAutoFit/>
          </a:bodyPr>
          <a:lstStyle/>
          <a:p>
            <a:pPr eaLnBrk="1" hangingPunct="1">
              <a:buClr>
                <a:schemeClr val="hlink"/>
              </a:buClr>
              <a:buFont typeface="Wingdings" panose="05000000000000000000" pitchFamily="2" charset="2"/>
              <a:buChar char="l"/>
              <a:defRPr/>
            </a:pPr>
            <a:r>
              <a:rPr lang="zh-CN" altLang="en-US" sz="2400" b="0">
                <a:latin typeface="+mj-ea"/>
                <a:ea typeface="+mj-ea"/>
              </a:rPr>
              <a:t>解调方法：</a:t>
            </a:r>
          </a:p>
          <a:p>
            <a:pPr lvl="1" eaLnBrk="1" hangingPunct="1">
              <a:defRPr/>
            </a:pPr>
            <a:endParaRPr lang="zh-CN" altLang="en-US" sz="2400" b="0">
              <a:latin typeface="+mj-ea"/>
              <a:ea typeface="+mj-ea"/>
            </a:endParaRPr>
          </a:p>
          <a:p>
            <a:pPr lvl="1" eaLnBrk="1" hangingPunct="1">
              <a:defRPr/>
            </a:pPr>
            <a:r>
              <a:rPr lang="en-US" altLang="zh-CN" sz="2400" b="0">
                <a:latin typeface="+mj-ea"/>
                <a:ea typeface="+mj-ea"/>
              </a:rPr>
              <a:t>1</a:t>
            </a:r>
            <a:r>
              <a:rPr lang="zh-CN" altLang="en-US" sz="2400" b="0">
                <a:latin typeface="+mj-ea"/>
                <a:ea typeface="+mj-ea"/>
              </a:rPr>
              <a:t>、相干解调</a:t>
            </a:r>
            <a:r>
              <a:rPr lang="en-US" altLang="zh-CN" sz="2400" b="0">
                <a:latin typeface="+mj-ea"/>
                <a:ea typeface="+mj-ea"/>
              </a:rPr>
              <a:t>:</a:t>
            </a:r>
          </a:p>
          <a:p>
            <a:pPr lvl="1" eaLnBrk="1" hangingPunct="1">
              <a:defRPr/>
            </a:pPr>
            <a:r>
              <a:rPr lang="en-US" altLang="zh-CN" sz="2400" b="0">
                <a:latin typeface="+mj-ea"/>
                <a:ea typeface="+mj-ea"/>
              </a:rPr>
              <a:t>   </a:t>
            </a:r>
            <a:r>
              <a:rPr lang="zh-CN" altLang="en-US" sz="2400" b="0">
                <a:latin typeface="+mj-ea"/>
                <a:ea typeface="+mj-ea"/>
              </a:rPr>
              <a:t>图</a:t>
            </a:r>
            <a:r>
              <a:rPr lang="en-US" altLang="zh-CN" sz="2400" b="0">
                <a:latin typeface="+mj-ea"/>
                <a:ea typeface="+mj-ea"/>
              </a:rPr>
              <a:t>(7-14)</a:t>
            </a:r>
            <a:r>
              <a:rPr lang="zh-CN" altLang="en-US" sz="2400" b="0">
                <a:latin typeface="+mj-ea"/>
                <a:ea typeface="+mj-ea"/>
              </a:rPr>
              <a:t>。</a:t>
            </a:r>
          </a:p>
          <a:p>
            <a:pPr lvl="1" eaLnBrk="1" hangingPunct="1">
              <a:defRPr/>
            </a:pPr>
            <a:endParaRPr lang="zh-CN" altLang="en-US" sz="2400" b="0">
              <a:latin typeface="+mj-ea"/>
              <a:ea typeface="+mj-ea"/>
            </a:endParaRPr>
          </a:p>
          <a:p>
            <a:pPr lvl="1" eaLnBrk="1" hangingPunct="1">
              <a:defRPr/>
            </a:pPr>
            <a:endParaRPr lang="zh-CN" altLang="en-US" sz="2400" b="0">
              <a:latin typeface="+mj-ea"/>
              <a:ea typeface="+mj-ea"/>
            </a:endParaRPr>
          </a:p>
          <a:p>
            <a:pPr lvl="1" eaLnBrk="1" hangingPunct="1">
              <a:defRPr/>
            </a:pPr>
            <a:endParaRPr lang="zh-CN" altLang="en-US" sz="2400" b="0">
              <a:latin typeface="+mj-ea"/>
              <a:ea typeface="+mj-ea"/>
            </a:endParaRPr>
          </a:p>
          <a:p>
            <a:pPr lvl="1" eaLnBrk="1" hangingPunct="1">
              <a:defRPr/>
            </a:pPr>
            <a:r>
              <a:rPr lang="zh-CN" altLang="en-US" sz="2400" b="0">
                <a:latin typeface="+mj-ea"/>
                <a:ea typeface="+mj-ea"/>
              </a:rPr>
              <a:t>   等效</a:t>
            </a:r>
            <a:r>
              <a:rPr lang="en-US" altLang="zh-CN" sz="2400" b="0">
                <a:latin typeface="+mj-ea"/>
                <a:ea typeface="+mj-ea"/>
              </a:rPr>
              <a:t>:</a:t>
            </a:r>
          </a:p>
        </p:txBody>
      </p:sp>
      <p:sp>
        <p:nvSpPr>
          <p:cNvPr id="10" name="Rectangle 2"/>
          <p:cNvSpPr>
            <a:spLocks noGrp="1" noChangeArrowheads="1"/>
          </p:cNvSpPr>
          <p:nvPr>
            <p:ph type="title"/>
          </p:nvPr>
        </p:nvSpPr>
        <p:spPr>
          <a:xfrm>
            <a:off x="755650" y="404813"/>
            <a:ext cx="7772400" cy="579437"/>
          </a:xfrm>
        </p:spPr>
        <p:txBody>
          <a:bodyPr>
            <a:spAutoFit/>
          </a:bodyPr>
          <a:lstStyle/>
          <a:p>
            <a:pPr algn="ctr" eaLnBrk="1" hangingPunct="1">
              <a:buFont typeface="宋体" charset="-122"/>
              <a:buNone/>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755650" y="404813"/>
            <a:ext cx="7772400" cy="579437"/>
          </a:xfrm>
        </p:spPr>
        <p:txBody>
          <a:bodyPr>
            <a:spAutoFit/>
          </a:bodyPr>
          <a:lstStyle/>
          <a:p>
            <a:pPr algn="ctr" eaLnBrk="1" hangingPunct="1">
              <a:buFont typeface="宋体" charset="-122"/>
              <a:buNone/>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(4)</a:t>
            </a:r>
          </a:p>
        </p:txBody>
      </p:sp>
      <p:pic>
        <p:nvPicPr>
          <p:cNvPr id="3174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928688"/>
            <a:ext cx="89154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404813"/>
            <a:ext cx="7772400" cy="579437"/>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2DPSK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(1)</a:t>
            </a:r>
          </a:p>
        </p:txBody>
      </p:sp>
      <p:graphicFrame>
        <p:nvGraphicFramePr>
          <p:cNvPr id="32771" name="Object 12"/>
          <p:cNvGraphicFramePr>
            <a:graphicFrameLocks noGrp="1" noChangeAspect="1"/>
          </p:cNvGraphicFramePr>
          <p:nvPr>
            <p:ph idx="1"/>
          </p:nvPr>
        </p:nvGraphicFramePr>
        <p:xfrm>
          <a:off x="395288" y="2727325"/>
          <a:ext cx="5095875" cy="2247900"/>
        </p:xfrm>
        <a:graphic>
          <a:graphicData uri="http://schemas.openxmlformats.org/presentationml/2006/ole">
            <mc:AlternateContent xmlns:mc="http://schemas.openxmlformats.org/markup-compatibility/2006">
              <mc:Choice xmlns:v="urn:schemas-microsoft-com:vml" Requires="v">
                <p:oleObj spid="_x0000_s32788" name="位图图像" r:id="rId3" imgW="5095238" imgH="2247619" progId="Paint.Picture">
                  <p:embed/>
                </p:oleObj>
              </mc:Choice>
              <mc:Fallback>
                <p:oleObj name="位图图像" r:id="rId3" imgW="5095238" imgH="2247619"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727325"/>
                        <a:ext cx="50958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Rectangle 7"/>
          <p:cNvSpPr>
            <a:spLocks noChangeArrowheads="1"/>
          </p:cNvSpPr>
          <p:nvPr/>
        </p:nvSpPr>
        <p:spPr bwMode="auto">
          <a:xfrm>
            <a:off x="323850" y="1073150"/>
            <a:ext cx="83518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l"/>
            </a:pPr>
            <a:r>
              <a:rPr lang="zh-CN" altLang="en-US" sz="2400" b="0">
                <a:solidFill>
                  <a:srgbClr val="FF3300"/>
                </a:solidFill>
                <a:latin typeface="隶书" panose="02010509060101010101" pitchFamily="49" charset="-122"/>
                <a:ea typeface="隶书" panose="02010509060101010101" pitchFamily="49" charset="-122"/>
              </a:rPr>
              <a:t>二进制相对相移键控</a:t>
            </a:r>
            <a:r>
              <a:rPr lang="en-US" altLang="zh-CN" sz="2400" b="0">
                <a:solidFill>
                  <a:srgbClr val="FF3300"/>
                </a:solidFill>
                <a:latin typeface="隶书" panose="02010509060101010101" pitchFamily="49" charset="-122"/>
                <a:ea typeface="隶书" panose="02010509060101010101" pitchFamily="49" charset="-122"/>
              </a:rPr>
              <a:t>(2DPSK)</a:t>
            </a:r>
            <a:r>
              <a:rPr lang="zh-CN" altLang="en-US" sz="2400" b="0">
                <a:solidFill>
                  <a:srgbClr val="FF3300"/>
                </a:solidFill>
                <a:latin typeface="隶书" panose="02010509060101010101" pitchFamily="49" charset="-122"/>
                <a:ea typeface="隶书" panose="02010509060101010101" pitchFamily="49" charset="-122"/>
              </a:rPr>
              <a:t>：</a:t>
            </a:r>
            <a:endParaRPr lang="zh-CN" altLang="en-US" sz="2400" b="0">
              <a:latin typeface="隶书" panose="02010509060101010101" pitchFamily="49" charset="-122"/>
              <a:ea typeface="隶书" panose="02010509060101010101" pitchFamily="49" charset="-122"/>
            </a:endParaRPr>
          </a:p>
          <a:p>
            <a:pPr eaLnBrk="1" hangingPunct="1">
              <a:spcBef>
                <a:spcPct val="0"/>
              </a:spcBef>
              <a:buClr>
                <a:srgbClr val="FF0000"/>
              </a:buClr>
              <a:buSzTx/>
              <a:buFont typeface="Wingdings" panose="05000000000000000000" pitchFamily="2" charset="2"/>
              <a:buNone/>
            </a:pP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、基本原理：是利用前后相邻码元的相对载波相位值去表示数字信息的。例如，假设相位值用相位偏移</a:t>
            </a:r>
            <a:r>
              <a:rPr lang="en-US" altLang="zh-CN" sz="2400" b="0">
                <a:latin typeface="隶书" panose="02010509060101010101" pitchFamily="49" charset="-122"/>
                <a:ea typeface="隶书" panose="02010509060101010101" pitchFamily="49" charset="-122"/>
              </a:rPr>
              <a:t>Δφ</a:t>
            </a:r>
            <a:r>
              <a:rPr lang="zh-CN" altLang="en-US" sz="2400" b="0">
                <a:latin typeface="隶书" panose="02010509060101010101" pitchFamily="49" charset="-122"/>
                <a:ea typeface="隶书" panose="02010509060101010101" pitchFamily="49" charset="-122"/>
              </a:rPr>
              <a:t>表示</a:t>
            </a:r>
            <a:r>
              <a:rPr lang="en-US" altLang="zh-CN" sz="2400" b="0">
                <a:latin typeface="隶书" panose="02010509060101010101" pitchFamily="49" charset="-122"/>
                <a:ea typeface="隶书" panose="02010509060101010101" pitchFamily="49" charset="-122"/>
              </a:rPr>
              <a:t>(Δφ</a:t>
            </a:r>
            <a:r>
              <a:rPr lang="zh-CN" altLang="en-US" sz="2400" b="0">
                <a:latin typeface="隶书" panose="02010509060101010101" pitchFamily="49" charset="-122"/>
                <a:ea typeface="隶书" panose="02010509060101010101" pitchFamily="49" charset="-122"/>
              </a:rPr>
              <a:t>定义为本码元初相与前一码元初相之差①</a:t>
            </a:r>
            <a:r>
              <a:rPr lang="en-US" altLang="zh-CN" sz="2400" b="0">
                <a:latin typeface="隶书" panose="02010509060101010101" pitchFamily="49" charset="-122"/>
                <a:ea typeface="隶书" panose="02010509060101010101" pitchFamily="49" charset="-122"/>
              </a:rPr>
              <a:t>)</a:t>
            </a:r>
            <a:r>
              <a:rPr lang="zh-CN" altLang="en-US" sz="2400" b="0">
                <a:latin typeface="隶书" panose="02010509060101010101" pitchFamily="49" charset="-122"/>
                <a:ea typeface="隶书" panose="02010509060101010101" pitchFamily="49" charset="-122"/>
              </a:rPr>
              <a:t>，并设：</a:t>
            </a:r>
          </a:p>
        </p:txBody>
      </p:sp>
      <p:sp>
        <p:nvSpPr>
          <p:cNvPr id="32773" name="Rectangle 13"/>
          <p:cNvSpPr>
            <a:spLocks noChangeArrowheads="1"/>
          </p:cNvSpPr>
          <p:nvPr/>
        </p:nvSpPr>
        <p:spPr bwMode="auto">
          <a:xfrm>
            <a:off x="5651500" y="3681413"/>
            <a:ext cx="3095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左图按照以上规定画出了</a:t>
            </a:r>
            <a:r>
              <a:rPr lang="en-US" altLang="zh-CN" sz="2400" b="0">
                <a:latin typeface="隶书" panose="02010509060101010101" pitchFamily="49" charset="-122"/>
                <a:ea typeface="隶书" panose="02010509060101010101" pitchFamily="49" charset="-122"/>
              </a:rPr>
              <a:t>2PSK</a:t>
            </a:r>
            <a:r>
              <a:rPr lang="zh-CN" altLang="en-US" sz="2400" b="0">
                <a:latin typeface="隶书" panose="02010509060101010101" pitchFamily="49" charset="-122"/>
                <a:ea typeface="隶书" panose="02010509060101010101" pitchFamily="49" charset="-122"/>
              </a:rPr>
              <a:t>及</a:t>
            </a:r>
            <a:r>
              <a:rPr lang="en-US" altLang="zh-CN" sz="2400" b="0">
                <a:latin typeface="隶书" panose="02010509060101010101" pitchFamily="49" charset="-122"/>
                <a:ea typeface="隶书" panose="02010509060101010101" pitchFamily="49" charset="-122"/>
              </a:rPr>
              <a:t>2DPSK</a:t>
            </a:r>
            <a:r>
              <a:rPr lang="zh-CN" altLang="en-US" sz="2400" b="0">
                <a:latin typeface="隶书" panose="02010509060101010101" pitchFamily="49" charset="-122"/>
                <a:ea typeface="隶书" panose="02010509060101010101" pitchFamily="49" charset="-122"/>
              </a:rPr>
              <a:t>信号的波形</a:t>
            </a:r>
            <a:r>
              <a:rPr lang="zh-CN" altLang="en-US" sz="2400">
                <a:latin typeface="隶书" panose="02010509060101010101" pitchFamily="49" charset="-122"/>
                <a:ea typeface="隶书" panose="02010509060101010101" pitchFamily="49" charset="-122"/>
              </a:rPr>
              <a:t>。</a:t>
            </a:r>
          </a:p>
        </p:txBody>
      </p:sp>
      <p:sp>
        <p:nvSpPr>
          <p:cNvPr id="32774" name="Rectangle 14"/>
          <p:cNvSpPr>
            <a:spLocks noChangeArrowheads="1"/>
          </p:cNvSpPr>
          <p:nvPr/>
        </p:nvSpPr>
        <p:spPr bwMode="auto">
          <a:xfrm>
            <a:off x="322263" y="5216525"/>
            <a:ext cx="84978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l"/>
            </a:pPr>
            <a:r>
              <a:rPr lang="zh-CN" altLang="en-US" sz="2400">
                <a:latin typeface="隶书" panose="02010509060101010101" pitchFamily="49" charset="-122"/>
                <a:ea typeface="隶书" panose="02010509060101010101" pitchFamily="49" charset="-122"/>
              </a:rPr>
              <a:t>绝对码：</a:t>
            </a:r>
            <a:r>
              <a:rPr lang="zh-CN" altLang="en-US" sz="2400" b="0">
                <a:latin typeface="隶书" panose="02010509060101010101" pitchFamily="49" charset="-122"/>
                <a:ea typeface="隶书" panose="02010509060101010101" pitchFamily="49" charset="-122"/>
              </a:rPr>
              <a:t>以基带信号码元的电平直接表示数字信息。</a:t>
            </a:r>
          </a:p>
          <a:p>
            <a:pPr eaLnBrk="1" hangingPunct="1">
              <a:spcBef>
                <a:spcPct val="0"/>
              </a:spcBef>
              <a:buClr>
                <a:srgbClr val="FF0000"/>
              </a:buClr>
              <a:buSzTx/>
              <a:buFont typeface="Wingdings" panose="05000000000000000000" pitchFamily="2" charset="2"/>
              <a:buChar char="l"/>
            </a:pPr>
            <a:r>
              <a:rPr lang="zh-CN" altLang="en-US" sz="2400">
                <a:latin typeface="隶书" panose="02010509060101010101" pitchFamily="49" charset="-122"/>
                <a:ea typeface="隶书" panose="02010509060101010101" pitchFamily="49" charset="-122"/>
              </a:rPr>
              <a:t>相对码</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差分码</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a:t>
            </a:r>
            <a:r>
              <a:rPr lang="zh-CN" altLang="en-US" sz="2400" b="0">
                <a:latin typeface="隶书" panose="02010509060101010101" pitchFamily="49" charset="-122"/>
                <a:ea typeface="隶书" panose="02010509060101010101" pitchFamily="49" charset="-122"/>
              </a:rPr>
              <a:t>用基带信号码元的电平相对前一码元的电平有无变化来表示数字信息的。如规定：相对电平有跳变表示</a:t>
            </a:r>
            <a:r>
              <a:rPr lang="en-US" altLang="zh-CN" sz="2400" b="0">
                <a:latin typeface="隶书" panose="02010509060101010101" pitchFamily="49" charset="-122"/>
                <a:ea typeface="隶书" panose="02010509060101010101" pitchFamily="49" charset="-122"/>
              </a:rPr>
              <a:t>l</a:t>
            </a:r>
            <a:r>
              <a:rPr lang="zh-CN" altLang="en-US" sz="2400" b="0">
                <a:latin typeface="隶书" panose="02010509060101010101" pitchFamily="49" charset="-122"/>
                <a:ea typeface="隶书" panose="02010509060101010101" pitchFamily="49" charset="-122"/>
              </a:rPr>
              <a:t>，无跳变表示</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endParaRPr lang="zh-CN" altLang="en-US" sz="3200" b="0">
              <a:latin typeface="隶书" panose="02010509060101010101" pitchFamily="49" charset="-122"/>
              <a:ea typeface="隶书" panose="02010509060101010101" pitchFamily="49" charset="-122"/>
            </a:endParaRPr>
          </a:p>
        </p:txBody>
      </p:sp>
      <p:pic>
        <p:nvPicPr>
          <p:cNvPr id="3277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563" y="2714625"/>
            <a:ext cx="3181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5"/>
          <p:cNvSpPr>
            <a:spLocks noChangeArrowheads="1"/>
          </p:cNvSpPr>
          <p:nvPr/>
        </p:nvSpPr>
        <p:spPr bwMode="auto">
          <a:xfrm>
            <a:off x="431800" y="1531392"/>
            <a:ext cx="8497888"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hlink"/>
              </a:buClr>
              <a:buSzTx/>
              <a:buFont typeface="Wingdings" panose="05000000000000000000" pitchFamily="2" charset="2"/>
              <a:buChar char="l"/>
            </a:pPr>
            <a:r>
              <a:rPr lang="zh-CN" altLang="en-US" sz="2400" b="0" dirty="0">
                <a:latin typeface="华文楷体" panose="02010600040101010101" pitchFamily="2" charset="-122"/>
                <a:ea typeface="华文楷体" panose="02010600040101010101" pitchFamily="2" charset="-122"/>
                <a:cs typeface="楷体_GB2312"/>
              </a:rPr>
              <a:t>调制方法的矢量图（</a:t>
            </a:r>
            <a:r>
              <a:rPr lang="en-US" altLang="zh-CN" sz="2400" b="0" dirty="0">
                <a:latin typeface="华文楷体" panose="02010600040101010101" pitchFamily="2" charset="-122"/>
                <a:ea typeface="华文楷体" panose="02010600040101010101" pitchFamily="2" charset="-122"/>
                <a:cs typeface="楷体_GB2312"/>
              </a:rPr>
              <a:t>7-18</a:t>
            </a:r>
            <a:r>
              <a:rPr lang="zh-CN" altLang="en-US" sz="2400" b="0" dirty="0">
                <a:latin typeface="华文楷体" panose="02010600040101010101" pitchFamily="2" charset="-122"/>
                <a:ea typeface="华文楷体" panose="02010600040101010101" pitchFamily="2" charset="-122"/>
                <a:cs typeface="楷体_GB2312"/>
              </a:rPr>
              <a:t>）：其中虚线矢量位置叫基准相位    </a:t>
            </a:r>
          </a:p>
          <a:p>
            <a:pPr eaLnBrk="1" hangingPunct="1">
              <a:spcBef>
                <a:spcPct val="20000"/>
              </a:spcBef>
              <a:buClr>
                <a:schemeClr val="hlink"/>
              </a:buClr>
              <a:buSzTx/>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   绝对移相方式中：基准相位是未调制载波的相位；</a:t>
            </a:r>
          </a:p>
          <a:p>
            <a:pPr eaLnBrk="1" hangingPunct="1">
              <a:spcBef>
                <a:spcPct val="20000"/>
              </a:spcBef>
              <a:buClr>
                <a:schemeClr val="hlink"/>
              </a:buClr>
              <a:buSzTx/>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   相对移相方式中，基准相位是前一码元载波的相位；</a:t>
            </a:r>
          </a:p>
        </p:txBody>
      </p:sp>
      <p:pic>
        <p:nvPicPr>
          <p:cNvPr id="3379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979192"/>
            <a:ext cx="58324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796" name="Rectangle 18"/>
          <p:cNvSpPr>
            <a:spLocks noChangeArrowheads="1"/>
          </p:cNvSpPr>
          <p:nvPr/>
        </p:nvSpPr>
        <p:spPr bwMode="auto">
          <a:xfrm>
            <a:off x="1403350" y="5781129"/>
            <a:ext cx="612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20000"/>
              </a:spcBef>
              <a:buClr>
                <a:schemeClr val="hlink"/>
              </a:buClr>
              <a:buSzPct val="65000"/>
              <a:buFont typeface="Wingdings" panose="05000000000000000000" pitchFamily="2" charset="2"/>
              <a:buNone/>
            </a:pPr>
            <a:r>
              <a:rPr lang="en-US" altLang="zh-CN" sz="2400" b="0">
                <a:latin typeface="楷体_GB2312"/>
                <a:ea typeface="楷体_GB2312"/>
                <a:cs typeface="楷体_GB2312"/>
              </a:rPr>
              <a:t>A</a:t>
            </a:r>
            <a:r>
              <a:rPr lang="zh-CN" altLang="en-US" sz="2400" b="0">
                <a:latin typeface="楷体_GB2312"/>
                <a:ea typeface="楷体_GB2312"/>
                <a:cs typeface="楷体_GB2312"/>
              </a:rPr>
              <a:t>方式	      	</a:t>
            </a:r>
            <a:r>
              <a:rPr lang="en-US" altLang="zh-CN" sz="2400" b="0">
                <a:latin typeface="楷体_GB2312"/>
                <a:ea typeface="楷体_GB2312"/>
                <a:cs typeface="楷体_GB2312"/>
              </a:rPr>
              <a:t>B</a:t>
            </a:r>
            <a:r>
              <a:rPr lang="zh-CN" altLang="en-US" sz="2400" b="0">
                <a:latin typeface="楷体_GB2312"/>
                <a:ea typeface="楷体_GB2312"/>
                <a:cs typeface="楷体_GB2312"/>
              </a:rPr>
              <a:t>方式图</a:t>
            </a:r>
          </a:p>
        </p:txBody>
      </p:sp>
      <p:sp>
        <p:nvSpPr>
          <p:cNvPr id="9" name="Rectangle 2"/>
          <p:cNvSpPr>
            <a:spLocks noGrp="1" noChangeArrowheads="1"/>
          </p:cNvSpPr>
          <p:nvPr>
            <p:ph type="title"/>
          </p:nvPr>
        </p:nvSpPr>
        <p:spPr>
          <a:xfrm>
            <a:off x="685800" y="404813"/>
            <a:ext cx="7772400" cy="579437"/>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2DPSK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431800" y="1376363"/>
            <a:ext cx="8461375"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hlink"/>
              </a:buClr>
              <a:buSzTx/>
              <a:buFont typeface="Wingdings" panose="05000000000000000000" pitchFamily="2" charset="2"/>
              <a:buChar char="l"/>
            </a:pPr>
            <a:r>
              <a:rPr lang="zh-CN" altLang="en-US" sz="2400" b="0" dirty="0">
                <a:latin typeface="华文楷体" panose="02010600040101010101" pitchFamily="2" charset="-122"/>
                <a:ea typeface="华文楷体" panose="02010600040101010101" pitchFamily="2" charset="-122"/>
                <a:cs typeface="楷体_GB2312"/>
              </a:rPr>
              <a:t>如果假设每个码元中包含有整数个载波周期，那么，两相邻码元载波的相位差既表示调制引起的相位变化，也是两码元交界点载波相位的瞬时跳变量。</a:t>
            </a:r>
          </a:p>
          <a:p>
            <a:pPr lvl="1" eaLnBrk="1" hangingPunct="1">
              <a:spcBef>
                <a:spcPct val="40000"/>
              </a:spcBef>
              <a:buClr>
                <a:schemeClr val="hlink"/>
              </a:buClr>
              <a:buSzTx/>
              <a:buFont typeface="Wingdings" panose="05000000000000000000" pitchFamily="2" charset="2"/>
              <a:buChar char="l"/>
            </a:pPr>
            <a:r>
              <a:rPr lang="en-US" altLang="zh-CN" sz="2400" b="0" dirty="0">
                <a:latin typeface="华文楷体" panose="02010600040101010101" pitchFamily="2" charset="-122"/>
                <a:ea typeface="华文楷体" panose="02010600040101010101" pitchFamily="2" charset="-122"/>
                <a:cs typeface="楷体_GB2312"/>
              </a:rPr>
              <a:t>A</a:t>
            </a:r>
            <a:r>
              <a:rPr lang="zh-CN" altLang="en-US" sz="2400" b="0" dirty="0">
                <a:latin typeface="华文楷体" panose="02010600040101010101" pitchFamily="2" charset="-122"/>
                <a:ea typeface="华文楷体" panose="02010600040101010101" pitchFamily="2" charset="-122"/>
                <a:cs typeface="楷体_GB2312"/>
              </a:rPr>
              <a:t>方式图</a:t>
            </a:r>
            <a:r>
              <a:rPr lang="en-US" altLang="zh-CN" sz="2400" b="0" dirty="0">
                <a:latin typeface="华文楷体" panose="02010600040101010101" pitchFamily="2" charset="-122"/>
                <a:ea typeface="华文楷体" panose="02010600040101010101" pitchFamily="2" charset="-122"/>
                <a:cs typeface="楷体_GB2312"/>
              </a:rPr>
              <a:t>a</a:t>
            </a:r>
            <a:r>
              <a:rPr lang="zh-CN" altLang="en-US" sz="2400" b="0" dirty="0">
                <a:latin typeface="华文楷体" panose="02010600040101010101" pitchFamily="2" charset="-122"/>
                <a:ea typeface="华文楷体" panose="02010600040101010101" pitchFamily="2" charset="-122"/>
                <a:cs typeface="楷体_GB2312"/>
              </a:rPr>
              <a:t>：每个码元载波相位相对于基准相位取</a:t>
            </a:r>
            <a:r>
              <a:rPr lang="en-US" altLang="zh-CN" sz="2400" b="0" dirty="0">
                <a:latin typeface="华文楷体" panose="02010600040101010101" pitchFamily="2" charset="-122"/>
                <a:ea typeface="华文楷体" panose="02010600040101010101" pitchFamily="2" charset="-122"/>
                <a:cs typeface="楷体_GB2312"/>
              </a:rPr>
              <a:t>0</a:t>
            </a:r>
            <a:r>
              <a:rPr lang="zh-CN" altLang="en-US" sz="2400" b="0" dirty="0">
                <a:latin typeface="华文楷体" panose="02010600040101010101" pitchFamily="2" charset="-122"/>
                <a:ea typeface="华文楷体" panose="02010600040101010101" pitchFamily="2" charset="-122"/>
                <a:cs typeface="楷体_GB2312"/>
              </a:rPr>
              <a:t>、</a:t>
            </a:r>
            <a:r>
              <a:rPr lang="en-US" altLang="zh-CN" sz="2400" b="0" dirty="0">
                <a:latin typeface="华文楷体" panose="02010600040101010101" pitchFamily="2" charset="-122"/>
                <a:ea typeface="华文楷体" panose="02010600040101010101" pitchFamily="2" charset="-122"/>
                <a:cs typeface="楷体_GB2312"/>
              </a:rPr>
              <a:t>π</a:t>
            </a:r>
            <a:r>
              <a:rPr lang="zh-CN" altLang="en-US" sz="2400" b="0" dirty="0">
                <a:latin typeface="华文楷体" panose="02010600040101010101" pitchFamily="2" charset="-122"/>
                <a:ea typeface="华文楷体" panose="02010600040101010101" pitchFamily="2" charset="-122"/>
                <a:cs typeface="楷体_GB2312"/>
              </a:rPr>
              <a:t>。 </a:t>
            </a:r>
          </a:p>
          <a:p>
            <a:pPr lvl="1" eaLnBrk="1" hangingPunct="1">
              <a:buClr>
                <a:schemeClr val="hlink"/>
              </a:buClr>
              <a:buSzTx/>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特点：在相对移相时，若后</a:t>
            </a:r>
            <a:r>
              <a:rPr lang="en-US" altLang="zh-CN" sz="2400" b="0" dirty="0">
                <a:latin typeface="华文楷体" panose="02010600040101010101" pitchFamily="2" charset="-122"/>
                <a:ea typeface="华文楷体" panose="02010600040101010101" pitchFamily="2" charset="-122"/>
                <a:cs typeface="楷体_GB2312"/>
              </a:rPr>
              <a:t>—</a:t>
            </a:r>
            <a:r>
              <a:rPr lang="zh-CN" altLang="en-US" sz="2400" b="0" dirty="0">
                <a:latin typeface="华文楷体" panose="02010600040101010101" pitchFamily="2" charset="-122"/>
                <a:ea typeface="华文楷体" panose="02010600040101010101" pitchFamily="2" charset="-122"/>
                <a:cs typeface="楷体_GB2312"/>
              </a:rPr>
              <a:t>个码元的载波相位相对于基准相位为</a:t>
            </a:r>
            <a:r>
              <a:rPr lang="en-US" altLang="zh-CN" sz="2400" b="0" dirty="0">
                <a:latin typeface="华文楷体" panose="02010600040101010101" pitchFamily="2" charset="-122"/>
                <a:ea typeface="华文楷体" panose="02010600040101010101" pitchFamily="2" charset="-122"/>
                <a:cs typeface="楷体_GB2312"/>
              </a:rPr>
              <a:t>0</a:t>
            </a:r>
            <a:r>
              <a:rPr lang="zh-CN" altLang="en-US" sz="2400" b="0" dirty="0">
                <a:latin typeface="华文楷体" panose="02010600040101010101" pitchFamily="2" charset="-122"/>
                <a:ea typeface="华文楷体" panose="02010600040101010101" pitchFamily="2" charset="-122"/>
                <a:cs typeface="楷体_GB2312"/>
              </a:rPr>
              <a:t>，则前后两码元载波的相位就是连续的；否则，载波相位在两码元之间要发生突跳。</a:t>
            </a:r>
          </a:p>
          <a:p>
            <a:pPr lvl="1" eaLnBrk="1" hangingPunct="1">
              <a:spcBef>
                <a:spcPct val="40000"/>
              </a:spcBef>
              <a:buClr>
                <a:schemeClr val="hlink"/>
              </a:buClr>
              <a:buSzTx/>
              <a:buFont typeface="Wingdings" panose="05000000000000000000" pitchFamily="2" charset="2"/>
              <a:buChar char="l"/>
            </a:pPr>
            <a:r>
              <a:rPr lang="en-US" altLang="zh-CN" sz="2400" b="0" dirty="0">
                <a:latin typeface="华文楷体" panose="02010600040101010101" pitchFamily="2" charset="-122"/>
                <a:ea typeface="华文楷体" panose="02010600040101010101" pitchFamily="2" charset="-122"/>
                <a:cs typeface="楷体_GB2312"/>
              </a:rPr>
              <a:t>B</a:t>
            </a:r>
            <a:r>
              <a:rPr lang="zh-CN" altLang="en-US" sz="2400" b="0" dirty="0">
                <a:latin typeface="华文楷体" panose="02010600040101010101" pitchFamily="2" charset="-122"/>
                <a:ea typeface="华文楷体" panose="02010600040101010101" pitchFamily="2" charset="-122"/>
                <a:cs typeface="楷体_GB2312"/>
              </a:rPr>
              <a:t>方式图</a:t>
            </a:r>
            <a:r>
              <a:rPr lang="en-US" altLang="zh-CN" sz="2400" b="0" dirty="0">
                <a:latin typeface="华文楷体" panose="02010600040101010101" pitchFamily="2" charset="-122"/>
                <a:ea typeface="华文楷体" panose="02010600040101010101" pitchFamily="2" charset="-122"/>
                <a:cs typeface="楷体_GB2312"/>
              </a:rPr>
              <a:t>b</a:t>
            </a:r>
            <a:r>
              <a:rPr lang="zh-CN" altLang="en-US" sz="2400" b="0" dirty="0">
                <a:latin typeface="华文楷体" panose="02010600040101010101" pitchFamily="2" charset="-122"/>
                <a:ea typeface="华文楷体" panose="02010600040101010101" pitchFamily="2" charset="-122"/>
                <a:cs typeface="楷体_GB2312"/>
              </a:rPr>
              <a:t>：每个码元载波相位相对于基准相位取</a:t>
            </a:r>
            <a:r>
              <a:rPr lang="en-US" altLang="zh-CN" sz="2400" b="0" dirty="0">
                <a:latin typeface="华文楷体" panose="02010600040101010101" pitchFamily="2" charset="-122"/>
                <a:ea typeface="华文楷体" panose="02010600040101010101" pitchFamily="2" charset="-122"/>
                <a:cs typeface="楷体_GB2312"/>
              </a:rPr>
              <a:t>π/2</a:t>
            </a:r>
            <a:r>
              <a:rPr lang="zh-CN" altLang="en-US" sz="2400" b="0" dirty="0">
                <a:latin typeface="华文楷体" panose="02010600040101010101" pitchFamily="2" charset="-122"/>
                <a:ea typeface="华文楷体" panose="02010600040101010101" pitchFamily="2" charset="-122"/>
                <a:cs typeface="楷体_GB2312"/>
              </a:rPr>
              <a:t>。 </a:t>
            </a:r>
          </a:p>
          <a:p>
            <a:pPr lvl="1" eaLnBrk="1" hangingPunct="1">
              <a:buClr>
                <a:schemeClr val="hlink"/>
              </a:buClr>
              <a:buSzTx/>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特点：在相对移相时，不论“</a:t>
            </a:r>
            <a:r>
              <a:rPr lang="en-US" altLang="zh-CN" sz="2400" b="0" dirty="0">
                <a:latin typeface="华文楷体" panose="02010600040101010101" pitchFamily="2" charset="-122"/>
                <a:ea typeface="华文楷体" panose="02010600040101010101" pitchFamily="2" charset="-122"/>
                <a:cs typeface="楷体_GB2312"/>
              </a:rPr>
              <a:t>0”</a:t>
            </a:r>
            <a:r>
              <a:rPr lang="zh-CN" altLang="en-US" sz="2400" b="0" dirty="0">
                <a:latin typeface="华文楷体" panose="02010600040101010101" pitchFamily="2" charset="-122"/>
                <a:ea typeface="华文楷体" panose="02010600040101010101" pitchFamily="2" charset="-122"/>
                <a:cs typeface="楷体_GB2312"/>
              </a:rPr>
              <a:t>、“</a:t>
            </a:r>
            <a:r>
              <a:rPr lang="en-US" altLang="zh-CN" sz="2400" b="0" dirty="0">
                <a:latin typeface="华文楷体" panose="02010600040101010101" pitchFamily="2" charset="-122"/>
                <a:ea typeface="华文楷体" panose="02010600040101010101" pitchFamily="2" charset="-122"/>
                <a:cs typeface="楷体_GB2312"/>
              </a:rPr>
              <a:t>1”</a:t>
            </a:r>
            <a:r>
              <a:rPr lang="zh-CN" altLang="en-US" sz="2400" b="0" dirty="0">
                <a:latin typeface="华文楷体" panose="02010600040101010101" pitchFamily="2" charset="-122"/>
                <a:ea typeface="华文楷体" panose="02010600040101010101" pitchFamily="2" charset="-122"/>
                <a:cs typeface="楷体_GB2312"/>
              </a:rPr>
              <a:t>，相邻码元之间必然发生载波相位的跳变。接收端可以利用检测此相位变化以确定每个码元的起始时刻，即可提供码元定时信息。   </a:t>
            </a:r>
          </a:p>
        </p:txBody>
      </p:sp>
      <p:sp>
        <p:nvSpPr>
          <p:cNvPr id="7" name="Rectangle 2"/>
          <p:cNvSpPr>
            <a:spLocks noGrp="1" noChangeArrowheads="1"/>
          </p:cNvSpPr>
          <p:nvPr>
            <p:ph type="title"/>
          </p:nvPr>
        </p:nvSpPr>
        <p:spPr>
          <a:xfrm>
            <a:off x="685800" y="404813"/>
            <a:ext cx="7772400" cy="579437"/>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2DPSK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2" name="Object 3"/>
          <p:cNvGraphicFramePr>
            <a:graphicFrameLocks noGrp="1" noChangeAspect="1"/>
          </p:cNvGraphicFramePr>
          <p:nvPr>
            <p:ph sz="half" idx="1"/>
            <p:extLst>
              <p:ext uri="{D42A27DB-BD31-4B8C-83A1-F6EECF244321}">
                <p14:modId xmlns:p14="http://schemas.microsoft.com/office/powerpoint/2010/main" val="2180140645"/>
              </p:ext>
            </p:extLst>
          </p:nvPr>
        </p:nvGraphicFramePr>
        <p:xfrm>
          <a:off x="3276352" y="1162273"/>
          <a:ext cx="3124200" cy="1190625"/>
        </p:xfrm>
        <a:graphic>
          <a:graphicData uri="http://schemas.openxmlformats.org/presentationml/2006/ole">
            <mc:AlternateContent xmlns:mc="http://schemas.openxmlformats.org/markup-compatibility/2006">
              <mc:Choice xmlns:v="urn:schemas-microsoft-com:vml" Requires="v">
                <p:oleObj spid="_x0000_s35873" name="位图图像" r:id="rId3" imgW="3123810" imgH="1190476" progId="Paint.Picture">
                  <p:embed/>
                </p:oleObj>
              </mc:Choice>
              <mc:Fallback>
                <p:oleObj name="位图图像" r:id="rId3" imgW="3123810" imgH="119047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352" y="1162273"/>
                        <a:ext cx="3124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16"/>
          <p:cNvGraphicFramePr>
            <a:graphicFrameLocks noGrp="1" noChangeAspect="1"/>
          </p:cNvGraphicFramePr>
          <p:nvPr>
            <p:ph sz="quarter" idx="3"/>
            <p:extLst>
              <p:ext uri="{D42A27DB-BD31-4B8C-83A1-F6EECF244321}">
                <p14:modId xmlns:p14="http://schemas.microsoft.com/office/powerpoint/2010/main" val="1991568087"/>
              </p:ext>
            </p:extLst>
          </p:nvPr>
        </p:nvGraphicFramePr>
        <p:xfrm>
          <a:off x="2339752" y="5077505"/>
          <a:ext cx="4105275" cy="1052513"/>
        </p:xfrm>
        <a:graphic>
          <a:graphicData uri="http://schemas.openxmlformats.org/presentationml/2006/ole">
            <mc:AlternateContent xmlns:mc="http://schemas.openxmlformats.org/markup-compatibility/2006">
              <mc:Choice xmlns:v="urn:schemas-microsoft-com:vml" Requires="v">
                <p:oleObj spid="_x0000_s35874" name="Visio" r:id="rId5" imgW="2988666" imgH="766890" progId="Visio.Drawing.11">
                  <p:embed/>
                </p:oleObj>
              </mc:Choice>
              <mc:Fallback>
                <p:oleObj name="Visio" r:id="rId5" imgW="2988666" imgH="766890" progId="Visio.Drawing.11">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5077505"/>
                        <a:ext cx="4105275" cy="1052513"/>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7"/>
          <p:cNvSpPr>
            <a:spLocks noChangeArrowheads="1"/>
          </p:cNvSpPr>
          <p:nvPr/>
        </p:nvSpPr>
        <p:spPr bwMode="auto">
          <a:xfrm>
            <a:off x="539552" y="1052736"/>
            <a:ext cx="30241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400" b="0">
                <a:latin typeface="华文楷体" panose="02010600040101010101" pitchFamily="2" charset="-122"/>
                <a:ea typeface="华文楷体" panose="02010600040101010101" pitchFamily="2" charset="-122"/>
                <a:cs typeface="楷体_GB2312"/>
              </a:rPr>
              <a:t>调制方法：</a:t>
            </a:r>
          </a:p>
          <a:p>
            <a:pPr lvl="1"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1</a:t>
            </a:r>
            <a:r>
              <a:rPr lang="zh-CN" altLang="en-US" sz="2400" b="0">
                <a:latin typeface="华文楷体" panose="02010600040101010101" pitchFamily="2" charset="-122"/>
                <a:ea typeface="华文楷体" panose="02010600040101010101" pitchFamily="2" charset="-122"/>
                <a:cs typeface="楷体_GB2312"/>
              </a:rPr>
              <a:t>、模拟调制法</a:t>
            </a:r>
            <a:r>
              <a:rPr lang="en-US" altLang="zh-CN" sz="2400" b="0">
                <a:latin typeface="华文楷体" panose="02010600040101010101" pitchFamily="2" charset="-122"/>
                <a:ea typeface="华文楷体" panose="02010600040101010101" pitchFamily="2" charset="-122"/>
                <a:cs typeface="楷体_GB2312"/>
              </a:rPr>
              <a:t>:</a:t>
            </a:r>
          </a:p>
          <a:p>
            <a:pPr lvl="1"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   </a:t>
            </a:r>
            <a:r>
              <a:rPr lang="zh-CN" altLang="en-US" sz="2400" b="0">
                <a:latin typeface="华文楷体" panose="02010600040101010101" pitchFamily="2" charset="-122"/>
                <a:ea typeface="华文楷体" panose="02010600040101010101" pitchFamily="2" charset="-122"/>
                <a:cs typeface="楷体_GB2312"/>
              </a:rPr>
              <a:t>图</a:t>
            </a:r>
            <a:r>
              <a:rPr lang="en-US" altLang="zh-CN" sz="2400" b="0">
                <a:latin typeface="华文楷体" panose="02010600040101010101" pitchFamily="2" charset="-122"/>
                <a:ea typeface="华文楷体" panose="02010600040101010101" pitchFamily="2" charset="-122"/>
                <a:cs typeface="楷体_GB2312"/>
              </a:rPr>
              <a:t>(7-13a)</a:t>
            </a:r>
            <a:r>
              <a:rPr lang="zh-CN" altLang="en-US" sz="2400" b="0">
                <a:latin typeface="华文楷体" panose="02010600040101010101" pitchFamily="2" charset="-122"/>
                <a:ea typeface="华文楷体" panose="02010600040101010101" pitchFamily="2" charset="-122"/>
                <a:cs typeface="楷体_GB2312"/>
              </a:rPr>
              <a:t>；</a:t>
            </a:r>
          </a:p>
          <a:p>
            <a:pPr lvl="1" eaLnBrk="1" hangingPunct="1">
              <a:spcBef>
                <a:spcPct val="0"/>
              </a:spcBef>
              <a:buClrTx/>
              <a:buSzTx/>
              <a:buFontTx/>
              <a:buNone/>
            </a:pPr>
            <a:endParaRPr lang="zh-CN" altLang="en-US" sz="2400" b="0">
              <a:latin typeface="华文楷体" panose="02010600040101010101" pitchFamily="2" charset="-122"/>
              <a:ea typeface="华文楷体" panose="02010600040101010101" pitchFamily="2" charset="-122"/>
              <a:cs typeface="楷体_GB2312"/>
            </a:endParaRPr>
          </a:p>
          <a:p>
            <a:pPr lvl="1" eaLnBrk="1" hangingPunct="1">
              <a:spcBef>
                <a:spcPct val="0"/>
              </a:spcBef>
              <a:buClrTx/>
              <a:buSzTx/>
              <a:buFontTx/>
              <a:buNone/>
            </a:pPr>
            <a:endParaRPr lang="zh-CN" altLang="en-US" sz="2400" b="0">
              <a:latin typeface="华文楷体" panose="02010600040101010101" pitchFamily="2" charset="-122"/>
              <a:ea typeface="华文楷体" panose="02010600040101010101" pitchFamily="2" charset="-122"/>
              <a:cs typeface="楷体_GB2312"/>
            </a:endParaRPr>
          </a:p>
          <a:p>
            <a:pPr lvl="1" eaLnBrk="1" hangingPunct="1">
              <a:spcBef>
                <a:spcPct val="0"/>
              </a:spcBef>
              <a:buClrTx/>
              <a:buSzTx/>
              <a:buFontTx/>
              <a:buNone/>
            </a:pPr>
            <a:endParaRPr lang="zh-CN" altLang="en-US" sz="2400" b="0">
              <a:latin typeface="华文楷体" panose="02010600040101010101" pitchFamily="2" charset="-122"/>
              <a:ea typeface="华文楷体" panose="02010600040101010101" pitchFamily="2" charset="-122"/>
              <a:cs typeface="楷体_GB2312"/>
            </a:endParaRPr>
          </a:p>
          <a:p>
            <a:pPr lvl="1"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2</a:t>
            </a:r>
            <a:r>
              <a:rPr lang="zh-CN" altLang="en-US" sz="2400" b="0">
                <a:latin typeface="华文楷体" panose="02010600040101010101" pitchFamily="2" charset="-122"/>
                <a:ea typeface="华文楷体" panose="02010600040101010101" pitchFamily="2" charset="-122"/>
                <a:cs typeface="楷体_GB2312"/>
              </a:rPr>
              <a:t>、键控调制法</a:t>
            </a:r>
            <a:r>
              <a:rPr lang="en-US" altLang="zh-CN" sz="2400" b="0">
                <a:latin typeface="华文楷体" panose="02010600040101010101" pitchFamily="2" charset="-122"/>
                <a:ea typeface="华文楷体" panose="02010600040101010101" pitchFamily="2" charset="-122"/>
                <a:cs typeface="楷体_GB2312"/>
              </a:rPr>
              <a:t>:</a:t>
            </a:r>
          </a:p>
          <a:p>
            <a:pPr lvl="1"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   </a:t>
            </a:r>
            <a:r>
              <a:rPr lang="zh-CN" altLang="en-US" sz="2400" b="0">
                <a:latin typeface="华文楷体" panose="02010600040101010101" pitchFamily="2" charset="-122"/>
                <a:ea typeface="华文楷体" panose="02010600040101010101" pitchFamily="2" charset="-122"/>
                <a:cs typeface="楷体_GB2312"/>
              </a:rPr>
              <a:t>图</a:t>
            </a:r>
            <a:r>
              <a:rPr lang="en-US" altLang="zh-CN" sz="2400" b="0">
                <a:latin typeface="华文楷体" panose="02010600040101010101" pitchFamily="2" charset="-122"/>
                <a:ea typeface="华文楷体" panose="02010600040101010101" pitchFamily="2" charset="-122"/>
                <a:cs typeface="楷体_GB2312"/>
              </a:rPr>
              <a:t>(7-13b)</a:t>
            </a:r>
          </a:p>
        </p:txBody>
      </p:sp>
      <p:pic>
        <p:nvPicPr>
          <p:cNvPr id="3584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0864" y="2708499"/>
            <a:ext cx="2663825"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46" name="Text Box 13"/>
          <p:cNvSpPr txBox="1">
            <a:spLocks noChangeArrowheads="1"/>
          </p:cNvSpPr>
          <p:nvPr/>
        </p:nvSpPr>
        <p:spPr bwMode="auto">
          <a:xfrm>
            <a:off x="1257814" y="6353570"/>
            <a:ext cx="4177084"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码变换：将绝对码变为相对码</a:t>
            </a:r>
          </a:p>
        </p:txBody>
      </p:sp>
      <p:sp>
        <p:nvSpPr>
          <p:cNvPr id="12" name="Rectangle 2"/>
          <p:cNvSpPr>
            <a:spLocks noGrp="1" noChangeArrowheads="1"/>
          </p:cNvSpPr>
          <p:nvPr>
            <p:ph type="title"/>
          </p:nvPr>
        </p:nvSpPr>
        <p:spPr>
          <a:xfrm>
            <a:off x="685800" y="404813"/>
            <a:ext cx="7772400" cy="579437"/>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2DPSK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(4)</a:t>
            </a:r>
          </a:p>
        </p:txBody>
      </p:sp>
      <p:pic>
        <p:nvPicPr>
          <p:cNvPr id="35848"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443" y="6343893"/>
            <a:ext cx="2447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 Box 13"/>
          <p:cNvSpPr txBox="1">
            <a:spLocks noChangeArrowheads="1"/>
          </p:cNvSpPr>
          <p:nvPr/>
        </p:nvSpPr>
        <p:spPr bwMode="auto">
          <a:xfrm>
            <a:off x="1259632" y="5409862"/>
            <a:ext cx="1077888"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等效</a:t>
            </a:r>
            <a:r>
              <a:rPr lang="en-US" altLang="zh-CN" sz="2400" b="0" dirty="0">
                <a:latin typeface="华文楷体" panose="02010600040101010101" pitchFamily="2" charset="-122"/>
                <a:ea typeface="华文楷体" panose="02010600040101010101" pitchFamily="2" charset="-122"/>
                <a:cs typeface="楷体_GB2312"/>
              </a:rPr>
              <a:t>:</a:t>
            </a:r>
            <a:endParaRPr lang="zh-CN" altLang="en-US" sz="2400" b="0" dirty="0">
              <a:latin typeface="华文楷体" panose="02010600040101010101" pitchFamily="2" charset="-122"/>
              <a:ea typeface="华文楷体" panose="02010600040101010101" pitchFamily="2" charset="-122"/>
              <a:cs typeface="楷体_GB231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6"/>
          <p:cNvSpPr>
            <a:spLocks noChangeArrowheads="1"/>
          </p:cNvSpPr>
          <p:nvPr/>
        </p:nvSpPr>
        <p:spPr bwMode="auto">
          <a:xfrm>
            <a:off x="611188" y="5321572"/>
            <a:ext cx="76327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Tx/>
              <a:buSzTx/>
              <a:buFontTx/>
              <a:buNone/>
            </a:pPr>
            <a:r>
              <a:rPr lang="zh-CN" altLang="en-US" sz="2400" b="0">
                <a:latin typeface="华文楷体" panose="02010600040101010101" pitchFamily="2" charset="-122"/>
                <a:ea typeface="华文楷体" panose="02010600040101010101" pitchFamily="2" charset="-122"/>
                <a:cs typeface="楷体_GB2312"/>
              </a:rPr>
              <a:t>相干解调时各点时间波形</a:t>
            </a:r>
            <a:r>
              <a:rPr lang="en-US" altLang="zh-CN" sz="2400" b="0">
                <a:latin typeface="华文楷体" panose="02010600040101010101" pitchFamily="2" charset="-122"/>
                <a:ea typeface="华文楷体" panose="02010600040101010101" pitchFamily="2" charset="-122"/>
                <a:cs typeface="楷体_GB2312"/>
              </a:rPr>
              <a:t>,</a:t>
            </a:r>
            <a:r>
              <a:rPr lang="zh-CN" altLang="en-US" sz="2400" b="0">
                <a:latin typeface="华文楷体" panose="02010600040101010101" pitchFamily="2" charset="-122"/>
                <a:ea typeface="华文楷体" panose="02010600040101010101" pitchFamily="2" charset="-122"/>
                <a:cs typeface="楷体_GB2312"/>
              </a:rPr>
              <a:t>如图</a:t>
            </a:r>
            <a:r>
              <a:rPr lang="en-US" altLang="zh-CN" sz="2400" b="0">
                <a:latin typeface="华文楷体" panose="02010600040101010101" pitchFamily="2" charset="-122"/>
                <a:ea typeface="华文楷体" panose="02010600040101010101" pitchFamily="2" charset="-122"/>
                <a:cs typeface="楷体_GB2312"/>
              </a:rPr>
              <a:t>7-20</a:t>
            </a:r>
            <a:r>
              <a:rPr lang="zh-CN" altLang="en-US" sz="2400" b="0">
                <a:latin typeface="华文楷体" panose="02010600040101010101" pitchFamily="2" charset="-122"/>
                <a:ea typeface="华文楷体" panose="02010600040101010101" pitchFamily="2" charset="-122"/>
                <a:cs typeface="楷体_GB2312"/>
              </a:rPr>
              <a:t>。</a:t>
            </a:r>
          </a:p>
          <a:p>
            <a:pPr eaLnBrk="1" hangingPunct="1">
              <a:spcBef>
                <a:spcPct val="20000"/>
              </a:spcBef>
              <a:buClrTx/>
              <a:buSzTx/>
              <a:buFontTx/>
              <a:buNone/>
            </a:pPr>
            <a:r>
              <a:rPr lang="zh-CN" altLang="en-US" sz="2400" b="0">
                <a:latin typeface="华文楷体" panose="02010600040101010101" pitchFamily="2" charset="-122"/>
                <a:ea typeface="华文楷体" panose="02010600040101010101" pitchFamily="2" charset="-122"/>
                <a:cs typeface="楷体_GB2312"/>
              </a:rPr>
              <a:t>功率谱</a:t>
            </a:r>
            <a:r>
              <a:rPr lang="en-US" altLang="zh-CN" sz="2400" b="0">
                <a:latin typeface="华文楷体" panose="02010600040101010101" pitchFamily="2" charset="-122"/>
                <a:ea typeface="华文楷体" panose="02010600040101010101" pitchFamily="2" charset="-122"/>
                <a:cs typeface="楷体_GB2312"/>
              </a:rPr>
              <a:t>:</a:t>
            </a:r>
            <a:r>
              <a:rPr lang="zh-CN" altLang="en-US" sz="2400" b="0">
                <a:latin typeface="华文楷体" panose="02010600040101010101" pitchFamily="2" charset="-122"/>
                <a:ea typeface="华文楷体" panose="02010600040101010101" pitchFamily="2" charset="-122"/>
                <a:cs typeface="楷体_GB2312"/>
              </a:rPr>
              <a:t>与</a:t>
            </a:r>
            <a:r>
              <a:rPr lang="en-US" altLang="zh-CN" sz="2400" b="0">
                <a:latin typeface="华文楷体" panose="02010600040101010101" pitchFamily="2" charset="-122"/>
                <a:ea typeface="华文楷体" panose="02010600040101010101" pitchFamily="2" charset="-122"/>
                <a:cs typeface="楷体_GB2312"/>
              </a:rPr>
              <a:t>2PSK</a:t>
            </a:r>
            <a:r>
              <a:rPr lang="zh-CN" altLang="en-US" sz="2400" b="0">
                <a:latin typeface="华文楷体" panose="02010600040101010101" pitchFamily="2" charset="-122"/>
                <a:ea typeface="华文楷体" panose="02010600040101010101" pitchFamily="2" charset="-122"/>
                <a:cs typeface="楷体_GB2312"/>
              </a:rPr>
              <a:t>一样。</a:t>
            </a:r>
          </a:p>
          <a:p>
            <a:pPr eaLnBrk="1" hangingPunct="1">
              <a:spcBef>
                <a:spcPct val="20000"/>
              </a:spcBef>
              <a:buClrTx/>
              <a:buSzTx/>
              <a:buFontTx/>
              <a:buNone/>
            </a:pPr>
            <a:r>
              <a:rPr lang="zh-CN" altLang="en-US" sz="2400" b="0">
                <a:latin typeface="华文楷体" panose="02010600040101010101" pitchFamily="2" charset="-122"/>
                <a:ea typeface="华文楷体" panose="02010600040101010101" pitchFamily="2" charset="-122"/>
                <a:cs typeface="楷体_GB2312"/>
              </a:rPr>
              <a:t>优点：不会产生“倒</a:t>
            </a:r>
            <a:r>
              <a:rPr lang="en-US" altLang="zh-CN" sz="2400" b="0">
                <a:latin typeface="华文楷体" panose="02010600040101010101" pitchFamily="2" charset="-122"/>
                <a:ea typeface="华文楷体" panose="02010600040101010101" pitchFamily="2" charset="-122"/>
                <a:cs typeface="楷体_GB2312"/>
              </a:rPr>
              <a:t>π”</a:t>
            </a:r>
            <a:r>
              <a:rPr lang="zh-CN" altLang="en-US" sz="2400" b="0">
                <a:latin typeface="华文楷体" panose="02010600040101010101" pitchFamily="2" charset="-122"/>
                <a:ea typeface="华文楷体" panose="02010600040101010101" pitchFamily="2" charset="-122"/>
                <a:cs typeface="楷体_GB2312"/>
              </a:rPr>
              <a:t>现象或“反向工作”现象。 </a:t>
            </a:r>
          </a:p>
        </p:txBody>
      </p:sp>
      <p:sp>
        <p:nvSpPr>
          <p:cNvPr id="36867" name="Rectangle 9"/>
          <p:cNvSpPr>
            <a:spLocks noChangeArrowheads="1"/>
          </p:cNvSpPr>
          <p:nvPr/>
        </p:nvSpPr>
        <p:spPr bwMode="auto">
          <a:xfrm>
            <a:off x="395288" y="1308100"/>
            <a:ext cx="3024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400" b="0">
                <a:latin typeface="华文楷体" panose="02010600040101010101" pitchFamily="2" charset="-122"/>
                <a:ea typeface="华文楷体" panose="02010600040101010101" pitchFamily="2" charset="-122"/>
                <a:cs typeface="楷体_GB2312"/>
              </a:rPr>
              <a:t>解调方法：</a:t>
            </a:r>
          </a:p>
          <a:p>
            <a:pPr eaLnBrk="1" hangingPunct="1">
              <a:spcBef>
                <a:spcPct val="0"/>
              </a:spcBef>
              <a:buClr>
                <a:schemeClr val="hlink"/>
              </a:buClr>
              <a:buSzTx/>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cs typeface="楷体_GB2312"/>
              </a:rPr>
              <a:t>1</a:t>
            </a:r>
            <a:r>
              <a:rPr lang="zh-CN" altLang="en-US" sz="2400" b="0">
                <a:latin typeface="华文楷体" panose="02010600040101010101" pitchFamily="2" charset="-122"/>
                <a:ea typeface="华文楷体" panose="02010600040101010101" pitchFamily="2" charset="-122"/>
                <a:cs typeface="楷体_GB2312"/>
              </a:rPr>
              <a:t>、相干解调</a:t>
            </a:r>
            <a:r>
              <a:rPr lang="en-US" altLang="zh-CN" sz="2400" b="0">
                <a:latin typeface="华文楷体" panose="02010600040101010101" pitchFamily="2" charset="-122"/>
                <a:ea typeface="华文楷体" panose="02010600040101010101" pitchFamily="2" charset="-122"/>
                <a:cs typeface="楷体_GB2312"/>
              </a:rPr>
              <a:t>:</a:t>
            </a:r>
          </a:p>
          <a:p>
            <a:pPr eaLnBrk="1" hangingPunct="1">
              <a:spcBef>
                <a:spcPct val="0"/>
              </a:spcBef>
              <a:buClr>
                <a:schemeClr val="hlink"/>
              </a:buClr>
              <a:buSzTx/>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cs typeface="楷体_GB2312"/>
              </a:rPr>
              <a:t>   </a:t>
            </a:r>
            <a:r>
              <a:rPr lang="zh-CN" altLang="en-US" sz="2400" b="0">
                <a:latin typeface="华文楷体" panose="02010600040101010101" pitchFamily="2" charset="-122"/>
                <a:ea typeface="华文楷体" panose="02010600040101010101" pitchFamily="2" charset="-122"/>
                <a:cs typeface="楷体_GB2312"/>
              </a:rPr>
              <a:t>图</a:t>
            </a:r>
            <a:r>
              <a:rPr lang="en-US" altLang="zh-CN" sz="2400" b="0">
                <a:latin typeface="华文楷体" panose="02010600040101010101" pitchFamily="2" charset="-122"/>
                <a:ea typeface="华文楷体" panose="02010600040101010101" pitchFamily="2" charset="-122"/>
                <a:cs typeface="楷体_GB2312"/>
              </a:rPr>
              <a:t>(7-20a)</a:t>
            </a:r>
          </a:p>
        </p:txBody>
      </p:sp>
      <p:pic>
        <p:nvPicPr>
          <p:cNvPr id="3686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268413"/>
            <a:ext cx="6732587"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75" y="3962672"/>
            <a:ext cx="5903913"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870" name="Text Box 14"/>
          <p:cNvSpPr txBox="1">
            <a:spLocks noChangeArrowheads="1"/>
          </p:cNvSpPr>
          <p:nvPr/>
        </p:nvSpPr>
        <p:spPr bwMode="auto">
          <a:xfrm>
            <a:off x="5786438" y="2636912"/>
            <a:ext cx="3143250" cy="69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None/>
            </a:pPr>
            <a:r>
              <a:rPr lang="zh-CN" altLang="en-US" sz="2400" b="0" dirty="0">
                <a:latin typeface="华文楷体" panose="02010600040101010101" pitchFamily="2" charset="-122"/>
                <a:ea typeface="华文楷体" panose="02010600040101010101" pitchFamily="2" charset="-122"/>
                <a:cs typeface="楷体_GB2312"/>
              </a:rPr>
              <a:t>反码变换：将绝对码变为相对码</a:t>
            </a:r>
          </a:p>
        </p:txBody>
      </p:sp>
      <p:graphicFrame>
        <p:nvGraphicFramePr>
          <p:cNvPr id="36871" name="Object 15"/>
          <p:cNvGraphicFramePr>
            <a:graphicFrameLocks noChangeAspect="1"/>
          </p:cNvGraphicFramePr>
          <p:nvPr/>
        </p:nvGraphicFramePr>
        <p:xfrm>
          <a:off x="1428750" y="2643188"/>
          <a:ext cx="3949700" cy="1065212"/>
        </p:xfrm>
        <a:graphic>
          <a:graphicData uri="http://schemas.openxmlformats.org/presentationml/2006/ole">
            <mc:AlternateContent xmlns:mc="http://schemas.openxmlformats.org/markup-compatibility/2006">
              <mc:Choice xmlns:v="urn:schemas-microsoft-com:vml" Requires="v">
                <p:oleObj spid="_x0000_s36888" name="Visio" r:id="rId5" imgW="2976880" imgH="802749" progId="Visio.Drawing.11">
                  <p:embed/>
                </p:oleObj>
              </mc:Choice>
              <mc:Fallback>
                <p:oleObj name="Visio" r:id="rId5" imgW="2976880" imgH="802749" progId="Visio.Drawing.11">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2643188"/>
                        <a:ext cx="3949700" cy="1065212"/>
                      </a:xfrm>
                      <a:prstGeom prst="rect">
                        <a:avLst/>
                      </a:pr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
          <p:cNvSpPr>
            <a:spLocks noGrp="1" noChangeArrowheads="1"/>
          </p:cNvSpPr>
          <p:nvPr>
            <p:ph type="title"/>
          </p:nvPr>
        </p:nvSpPr>
        <p:spPr>
          <a:xfrm>
            <a:off x="685800" y="404813"/>
            <a:ext cx="7772400" cy="579437"/>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一、</a:t>
            </a:r>
            <a:r>
              <a:rPr lang="en-US" altLang="zh-CN" sz="3200" dirty="0">
                <a:solidFill>
                  <a:srgbClr val="FFFF00"/>
                </a:solidFill>
                <a:latin typeface="黑体" pitchFamily="2" charset="-122"/>
                <a:ea typeface="黑体" pitchFamily="2" charset="-122"/>
              </a:rPr>
              <a:t>2DPSK</a:t>
            </a:r>
            <a:r>
              <a:rPr lang="zh-CN" altLang="en-US" sz="3200" dirty="0">
                <a:solidFill>
                  <a:srgbClr val="FFFF00"/>
                </a:solidFill>
                <a:latin typeface="黑体" pitchFamily="2" charset="-122"/>
                <a:ea typeface="黑体" pitchFamily="2" charset="-122"/>
              </a:rPr>
              <a:t>调制系统的原理</a:t>
            </a:r>
            <a:r>
              <a:rPr lang="en-US" altLang="zh-CN" sz="3200" dirty="0">
                <a:solidFill>
                  <a:srgbClr val="FFFF00"/>
                </a:solidFill>
                <a:latin typeface="黑体" pitchFamily="2" charset="-122"/>
                <a:ea typeface="黑体" pitchFamily="2" charset="-122"/>
              </a:rPr>
              <a:t>(5)</a:t>
            </a:r>
          </a:p>
        </p:txBody>
      </p:sp>
      <p:sp>
        <p:nvSpPr>
          <p:cNvPr id="36873" name="Rectangle 9"/>
          <p:cNvSpPr>
            <a:spLocks noChangeArrowheads="1"/>
          </p:cNvSpPr>
          <p:nvPr/>
        </p:nvSpPr>
        <p:spPr bwMode="auto">
          <a:xfrm>
            <a:off x="476250" y="4229372"/>
            <a:ext cx="3024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cs typeface="楷体_GB2312"/>
              </a:rPr>
              <a:t>2</a:t>
            </a:r>
            <a:r>
              <a:rPr lang="zh-CN" altLang="en-US" sz="2400" b="0">
                <a:latin typeface="华文楷体" panose="02010600040101010101" pitchFamily="2" charset="-122"/>
                <a:ea typeface="华文楷体" panose="02010600040101010101" pitchFamily="2" charset="-122"/>
                <a:cs typeface="楷体_GB2312"/>
              </a:rPr>
              <a:t>、差分相干解调</a:t>
            </a:r>
            <a:r>
              <a:rPr lang="en-US" altLang="zh-CN" sz="2400" b="0">
                <a:latin typeface="华文楷体" panose="02010600040101010101" pitchFamily="2" charset="-122"/>
                <a:ea typeface="华文楷体" panose="02010600040101010101" pitchFamily="2" charset="-122"/>
                <a:cs typeface="楷体_GB2312"/>
              </a:rPr>
              <a:t>:</a:t>
            </a:r>
          </a:p>
          <a:p>
            <a:pPr eaLnBrk="1" hangingPunct="1">
              <a:spcBef>
                <a:spcPct val="0"/>
              </a:spcBef>
              <a:buClr>
                <a:schemeClr val="hlink"/>
              </a:buClr>
              <a:buSzTx/>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cs typeface="楷体_GB2312"/>
              </a:rPr>
              <a:t>   </a:t>
            </a:r>
            <a:r>
              <a:rPr lang="zh-CN" altLang="en-US" sz="2400" b="0">
                <a:latin typeface="华文楷体" panose="02010600040101010101" pitchFamily="2" charset="-122"/>
                <a:ea typeface="华文楷体" panose="02010600040101010101" pitchFamily="2" charset="-122"/>
                <a:cs typeface="楷体_GB2312"/>
              </a:rPr>
              <a:t>图</a:t>
            </a:r>
            <a:r>
              <a:rPr lang="en-US" altLang="zh-CN" sz="2400" b="0">
                <a:latin typeface="华文楷体" panose="02010600040101010101" pitchFamily="2" charset="-122"/>
                <a:ea typeface="华文楷体" panose="02010600040101010101" pitchFamily="2" charset="-122"/>
                <a:cs typeface="楷体_GB2312"/>
              </a:rPr>
              <a:t>(7-21a)</a:t>
            </a:r>
            <a:r>
              <a:rPr lang="zh-CN" altLang="en-US" sz="2400" b="0">
                <a:latin typeface="华文楷体" panose="02010600040101010101" pitchFamily="2" charset="-122"/>
                <a:ea typeface="华文楷体" panose="02010600040101010101" pitchFamily="2" charset="-122"/>
                <a:cs typeface="楷体_GB2312"/>
              </a:rPr>
              <a:t>。</a:t>
            </a:r>
          </a:p>
        </p:txBody>
      </p:sp>
      <p:sp>
        <p:nvSpPr>
          <p:cNvPr id="36874" name="Text Box 14"/>
          <p:cNvSpPr txBox="1">
            <a:spLocks noChangeArrowheads="1"/>
          </p:cNvSpPr>
          <p:nvPr/>
        </p:nvSpPr>
        <p:spPr bwMode="auto">
          <a:xfrm>
            <a:off x="428625" y="2851150"/>
            <a:ext cx="1285875"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cs typeface="楷体_GB2312"/>
              </a:rPr>
              <a:t>等效：</a:t>
            </a:r>
          </a:p>
        </p:txBody>
      </p:sp>
      <p:pic>
        <p:nvPicPr>
          <p:cNvPr id="36875"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7731" y="3284984"/>
            <a:ext cx="2438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(1)</a:t>
            </a:r>
          </a:p>
        </p:txBody>
      </p:sp>
      <p:sp>
        <p:nvSpPr>
          <p:cNvPr id="37891" name="Rectangle 4"/>
          <p:cNvSpPr>
            <a:spLocks noChangeArrowheads="1"/>
          </p:cNvSpPr>
          <p:nvPr/>
        </p:nvSpPr>
        <p:spPr bwMode="auto">
          <a:xfrm>
            <a:off x="323850" y="1071563"/>
            <a:ext cx="84248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与数字基带系统一样，求出系统由加性噪声产生的总误码率。</a:t>
            </a:r>
          </a:p>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假设：恒参信道，接收端加性高斯白噪声，</a:t>
            </a:r>
          </a:p>
          <a:p>
            <a:pPr eaLnBrk="1" hangingPunct="1">
              <a:spcBef>
                <a:spcPct val="0"/>
              </a:spcBef>
              <a:buClrTx/>
              <a:buSzTx/>
              <a:buFontTx/>
              <a:buNone/>
            </a:pPr>
            <a:endParaRPr lang="zh-CN" altLang="en-US" sz="1400" b="0">
              <a:latin typeface="华文楷体" panose="02010600040101010101" pitchFamily="2" charset="-122"/>
              <a:ea typeface="华文楷体" panose="02010600040101010101" pitchFamily="2" charset="-122"/>
              <a:cs typeface="楷体_GB2312"/>
            </a:endParaRPr>
          </a:p>
          <a:p>
            <a:pPr eaLnBrk="1" hangingPunct="1">
              <a:spcBef>
                <a:spcPct val="0"/>
              </a:spcBef>
              <a:buClrTx/>
              <a:buSzTx/>
              <a:buFontTx/>
              <a:buNone/>
            </a:pPr>
            <a:r>
              <a:rPr lang="en-US" altLang="zh-CN" sz="2800" b="0">
                <a:solidFill>
                  <a:srgbClr val="FF0000"/>
                </a:solidFill>
                <a:latin typeface="华文楷体" panose="02010600040101010101" pitchFamily="2" charset="-122"/>
                <a:ea typeface="华文楷体" panose="02010600040101010101" pitchFamily="2" charset="-122"/>
                <a:cs typeface="楷体_GB2312"/>
              </a:rPr>
              <a:t>7.2.1</a:t>
            </a:r>
            <a:r>
              <a:rPr lang="zh-CN" altLang="en-US" sz="2800" b="0">
                <a:solidFill>
                  <a:srgbClr val="FF0000"/>
                </a:solidFill>
                <a:latin typeface="华文楷体" panose="02010600040101010101" pitchFamily="2" charset="-122"/>
                <a:ea typeface="华文楷体" panose="02010600040101010101" pitchFamily="2" charset="-122"/>
                <a:cs typeface="楷体_GB2312"/>
              </a:rPr>
              <a:t>、二进制振幅控</a:t>
            </a:r>
            <a:r>
              <a:rPr lang="en-US" altLang="zh-CN" sz="2800" b="0">
                <a:solidFill>
                  <a:srgbClr val="FF0000"/>
                </a:solidFill>
                <a:latin typeface="华文楷体" panose="02010600040101010101" pitchFamily="2" charset="-122"/>
                <a:ea typeface="华文楷体" panose="02010600040101010101" pitchFamily="2" charset="-122"/>
                <a:cs typeface="楷体_GB2312"/>
              </a:rPr>
              <a:t>(2ASK)</a:t>
            </a:r>
            <a:r>
              <a:rPr lang="zh-CN" altLang="en-US" sz="2800" b="0">
                <a:solidFill>
                  <a:srgbClr val="FF0000"/>
                </a:solidFill>
                <a:latin typeface="华文楷体" panose="02010600040101010101" pitchFamily="2" charset="-122"/>
                <a:ea typeface="华文楷体" panose="02010600040101010101" pitchFamily="2" charset="-122"/>
                <a:cs typeface="楷体_GB2312"/>
              </a:rPr>
              <a:t>系统的抗噪声性能</a:t>
            </a:r>
            <a:r>
              <a:rPr lang="zh-CN" altLang="en-US" sz="2800">
                <a:latin typeface="华文楷体" panose="02010600040101010101" pitchFamily="2" charset="-122"/>
                <a:ea typeface="华文楷体" panose="02010600040101010101" pitchFamily="2" charset="-122"/>
                <a:cs typeface="楷体_GB2312"/>
              </a:rPr>
              <a:t> </a:t>
            </a:r>
            <a:endParaRPr lang="zh-CN" altLang="en-US" sz="2800" b="0">
              <a:latin typeface="华文楷体" panose="02010600040101010101" pitchFamily="2" charset="-122"/>
              <a:ea typeface="华文楷体" panose="02010600040101010101" pitchFamily="2" charset="-122"/>
              <a:cs typeface="楷体_GB2312"/>
            </a:endParaRPr>
          </a:p>
        </p:txBody>
      </p:sp>
      <p:sp>
        <p:nvSpPr>
          <p:cNvPr id="37892" name="Rectangle 32"/>
          <p:cNvSpPr>
            <a:spLocks noChangeArrowheads="1"/>
          </p:cNvSpPr>
          <p:nvPr/>
        </p:nvSpPr>
        <p:spPr bwMode="auto">
          <a:xfrm>
            <a:off x="524006" y="2636838"/>
            <a:ext cx="491994" cy="16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cs typeface="楷体_GB2312"/>
              </a:rPr>
              <a:t>系统模型</a:t>
            </a:r>
          </a:p>
        </p:txBody>
      </p:sp>
      <p:pic>
        <p:nvPicPr>
          <p:cNvPr id="3789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200525"/>
            <a:ext cx="85248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571750"/>
            <a:ext cx="71913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(2)</a:t>
            </a:r>
          </a:p>
        </p:txBody>
      </p:sp>
      <p:pic>
        <p:nvPicPr>
          <p:cNvPr id="389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071563"/>
            <a:ext cx="86010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59113" y="344488"/>
            <a:ext cx="2881312" cy="584200"/>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引   言（</a:t>
            </a:r>
            <a:r>
              <a:rPr lang="en-US" altLang="zh-CN" sz="3200" dirty="0">
                <a:solidFill>
                  <a:srgbClr val="FFFF00"/>
                </a:solidFill>
                <a:latin typeface="黑体" pitchFamily="2" charset="-122"/>
                <a:ea typeface="黑体" pitchFamily="2" charset="-122"/>
              </a:rPr>
              <a:t>1</a:t>
            </a:r>
            <a:r>
              <a:rPr lang="zh-CN" altLang="en-US" sz="3200" dirty="0">
                <a:solidFill>
                  <a:srgbClr val="FFFF00"/>
                </a:solidFill>
                <a:latin typeface="黑体" pitchFamily="2" charset="-122"/>
                <a:ea typeface="黑体" pitchFamily="2" charset="-122"/>
              </a:rPr>
              <a:t>）</a:t>
            </a:r>
          </a:p>
        </p:txBody>
      </p:sp>
      <p:sp>
        <p:nvSpPr>
          <p:cNvPr id="12291" name="Rectangle 15"/>
          <p:cNvSpPr>
            <a:spLocks noChangeArrowheads="1"/>
          </p:cNvSpPr>
          <p:nvPr/>
        </p:nvSpPr>
        <p:spPr bwMode="auto">
          <a:xfrm>
            <a:off x="214313" y="1285875"/>
            <a:ext cx="864235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调制目的：适应信道、可以辐射、多路复用、选合适的调制</a:t>
            </a:r>
            <a:r>
              <a:rPr lang="en-US" altLang="zh-CN" sz="2800" b="0" dirty="0">
                <a:latin typeface="隶书" panose="02010509060101010101" pitchFamily="49" charset="-122"/>
                <a:ea typeface="隶书" panose="02010509060101010101" pitchFamily="49" charset="-122"/>
              </a:rPr>
              <a:t>/</a:t>
            </a:r>
            <a:r>
              <a:rPr lang="zh-CN" altLang="en-US" sz="2800" b="0" dirty="0">
                <a:latin typeface="隶书" panose="02010509060101010101" pitchFamily="49" charset="-122"/>
                <a:ea typeface="隶书" panose="02010509060101010101" pitchFamily="49" charset="-122"/>
              </a:rPr>
              <a:t>解调方法以提高系统的有效性和可靠性 </a:t>
            </a:r>
          </a:p>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数字调制：</a:t>
            </a:r>
          </a:p>
          <a:p>
            <a:pPr eaLnBrk="1" hangingPunct="1">
              <a:spcBef>
                <a:spcPct val="20000"/>
              </a:spcBef>
              <a:buClr>
                <a:schemeClr val="hlink"/>
              </a:buClr>
              <a:buSzTx/>
              <a:buFont typeface="Wingdings" panose="05000000000000000000" pitchFamily="2" charset="2"/>
              <a:buNone/>
            </a:pPr>
            <a:r>
              <a:rPr lang="zh-CN" altLang="en-US" sz="2800" b="0" dirty="0">
                <a:latin typeface="隶书" panose="02010509060101010101" pitchFamily="49" charset="-122"/>
                <a:ea typeface="隶书" panose="02010509060101010101" pitchFamily="49" charset="-122"/>
              </a:rPr>
              <a:t>			用载波信号的某些离散状态来表征所传送的信息，其信号也称为</a:t>
            </a:r>
            <a:r>
              <a:rPr lang="zh-CN" altLang="en-US" sz="2800" b="0" dirty="0">
                <a:solidFill>
                  <a:srgbClr val="FF3300"/>
                </a:solidFill>
                <a:latin typeface="隶书" panose="02010509060101010101" pitchFamily="49" charset="-122"/>
                <a:ea typeface="隶书" panose="02010509060101010101" pitchFamily="49" charset="-122"/>
              </a:rPr>
              <a:t>键控</a:t>
            </a:r>
            <a:r>
              <a:rPr lang="zh-CN" altLang="en-US" sz="2800" b="0" dirty="0">
                <a:latin typeface="隶书" panose="02010509060101010101" pitchFamily="49" charset="-122"/>
                <a:ea typeface="隶书" panose="02010509060101010101" pitchFamily="49" charset="-122"/>
              </a:rPr>
              <a:t>信号。</a:t>
            </a:r>
            <a:endParaRPr lang="en-US" altLang="zh-CN" sz="2800" b="0" dirty="0">
              <a:latin typeface="隶书" panose="02010509060101010101" pitchFamily="49" charset="-122"/>
              <a:ea typeface="隶书" panose="02010509060101010101" pitchFamily="49" charset="-122"/>
            </a:endParaRPr>
          </a:p>
          <a:p>
            <a:pPr eaLnBrk="1" hangingPunct="1">
              <a:spcBef>
                <a:spcPct val="20000"/>
              </a:spcBef>
              <a:buClr>
                <a:schemeClr val="hlink"/>
              </a:buClr>
              <a:buSzTx/>
              <a:buFont typeface="Wingdings" panose="05000000000000000000" pitchFamily="2" charset="2"/>
              <a:buNone/>
            </a:pPr>
            <a:r>
              <a:rPr lang="en-US" altLang="zh-CN" sz="2800" b="0" dirty="0">
                <a:latin typeface="隶书" panose="02010509060101010101" pitchFamily="49" charset="-122"/>
                <a:ea typeface="隶书" panose="02010509060101010101" pitchFamily="49" charset="-122"/>
              </a:rPr>
              <a:t>    </a:t>
            </a:r>
            <a:r>
              <a:rPr lang="zh-CN" altLang="en-US" sz="2800" b="0" dirty="0">
                <a:latin typeface="隶书" panose="02010509060101010101" pitchFamily="49" charset="-122"/>
                <a:ea typeface="隶书" panose="02010509060101010101" pitchFamily="49" charset="-122"/>
              </a:rPr>
              <a:t>或用基带数字信号控制高频载波，把基带数字信号变换为频带数字信号的过程。 </a:t>
            </a:r>
          </a:p>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数字解调：</a:t>
            </a:r>
          </a:p>
          <a:p>
            <a:pPr eaLnBrk="1" hangingPunct="1">
              <a:spcBef>
                <a:spcPct val="20000"/>
              </a:spcBef>
              <a:buClr>
                <a:schemeClr val="hlink"/>
              </a:buClr>
              <a:buSzTx/>
              <a:buFont typeface="Wingdings" panose="05000000000000000000" pitchFamily="2" charset="2"/>
              <a:buNone/>
            </a:pPr>
            <a:r>
              <a:rPr lang="zh-CN" altLang="en-US" sz="2800" b="0" dirty="0">
                <a:latin typeface="隶书" panose="02010509060101010101" pitchFamily="49" charset="-122"/>
                <a:ea typeface="隶书" panose="02010509060101010101" pitchFamily="49" charset="-122"/>
              </a:rPr>
              <a:t>		在接收端对载波信号的离散调制参量进行检测。</a:t>
            </a:r>
          </a:p>
          <a:p>
            <a:pPr eaLnBrk="1" hangingPunct="1">
              <a:spcBef>
                <a:spcPct val="20000"/>
              </a:spcBef>
              <a:buClr>
                <a:schemeClr val="hlink"/>
              </a:buClr>
              <a:buSzTx/>
              <a:buFont typeface="Wingdings" panose="05000000000000000000" pitchFamily="2" charset="2"/>
              <a:buNone/>
            </a:pPr>
            <a:r>
              <a:rPr lang="zh-CN" altLang="en-US" sz="2800" b="0" dirty="0">
                <a:latin typeface="隶书" panose="02010509060101010101" pitchFamily="49" charset="-122"/>
                <a:ea typeface="隶书" panose="02010509060101010101" pitchFamily="49" charset="-122"/>
              </a:rPr>
              <a:t>或把频带数字信号还原成基带数字信号的反变换过程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67" name="Rectangle 7"/>
          <p:cNvSpPr>
            <a:spLocks noChangeArrowheads="1"/>
          </p:cNvSpPr>
          <p:nvPr/>
        </p:nvSpPr>
        <p:spPr bwMode="auto">
          <a:xfrm>
            <a:off x="590550" y="1139825"/>
            <a:ext cx="1868488" cy="830263"/>
          </a:xfrm>
          <a:prstGeom prst="rect">
            <a:avLst/>
          </a:prstGeom>
          <a:noFill/>
          <a:ln w="9525" algn="ctr">
            <a:noFill/>
            <a:miter lim="800000"/>
            <a:headEnd/>
            <a:tailEnd/>
          </a:ln>
          <a:effectLst/>
        </p:spPr>
        <p:txBody>
          <a:bodyPr wrap="none" anchor="ctr">
            <a:spAutoFit/>
          </a:bodyPr>
          <a:lstStyle/>
          <a:p>
            <a:pPr eaLnBrk="1" hangingPunct="1">
              <a:defRPr/>
            </a:pPr>
            <a:r>
              <a:rPr lang="en-US" altLang="zh-CN" sz="2400" b="0" dirty="0">
                <a:latin typeface="+mj-ea"/>
                <a:ea typeface="+mj-ea"/>
              </a:rPr>
              <a:t>(1)</a:t>
            </a:r>
            <a:r>
              <a:rPr lang="zh-CN" altLang="en-US" sz="2400" b="0" dirty="0">
                <a:latin typeface="+mj-ea"/>
                <a:ea typeface="+mj-ea"/>
              </a:rPr>
              <a:t>、则</a:t>
            </a:r>
          </a:p>
          <a:p>
            <a:pPr eaLnBrk="1" hangingPunct="1">
              <a:defRPr/>
            </a:pPr>
            <a:r>
              <a:rPr lang="zh-CN" altLang="en-US" sz="2400" b="0" dirty="0">
                <a:latin typeface="+mj-ea"/>
                <a:ea typeface="+mj-ea"/>
              </a:rPr>
              <a:t>发“</a:t>
            </a:r>
            <a:r>
              <a:rPr lang="en-US" altLang="zh-CN" sz="2400" b="0" dirty="0">
                <a:latin typeface="+mj-ea"/>
                <a:ea typeface="+mj-ea"/>
              </a:rPr>
              <a:t>1”</a:t>
            </a:r>
            <a:r>
              <a:rPr lang="zh-CN" altLang="en-US" sz="2400" b="0" dirty="0">
                <a:latin typeface="+mj-ea"/>
                <a:ea typeface="+mj-ea"/>
              </a:rPr>
              <a:t>时：</a:t>
            </a:r>
          </a:p>
        </p:txBody>
      </p:sp>
      <p:sp>
        <p:nvSpPr>
          <p:cNvPr id="296971" name="Rectangle 11"/>
          <p:cNvSpPr>
            <a:spLocks noChangeArrowheads="1"/>
          </p:cNvSpPr>
          <p:nvPr/>
        </p:nvSpPr>
        <p:spPr bwMode="auto">
          <a:xfrm>
            <a:off x="611188" y="2547938"/>
            <a:ext cx="1871662" cy="461962"/>
          </a:xfrm>
          <a:prstGeom prst="rect">
            <a:avLst/>
          </a:prstGeom>
          <a:noFill/>
          <a:ln w="9525" algn="ctr">
            <a:noFill/>
            <a:miter lim="800000"/>
            <a:headEnd/>
            <a:tailEnd/>
          </a:ln>
          <a:effectLst/>
        </p:spPr>
        <p:txBody>
          <a:bodyPr wrap="none" anchor="ctr">
            <a:spAutoFit/>
          </a:bodyPr>
          <a:lstStyle/>
          <a:p>
            <a:pPr indent="3175" eaLnBrk="1" hangingPunct="1">
              <a:tabLst>
                <a:tab pos="533400" algn="l"/>
              </a:tabLst>
              <a:defRPr/>
            </a:pPr>
            <a:r>
              <a:rPr lang="zh-CN" altLang="en-US" sz="2400" b="0" dirty="0">
                <a:latin typeface="+mj-ea"/>
                <a:ea typeface="+mj-ea"/>
                <a:cs typeface="Times New Roman" pitchFamily="18" charset="0"/>
              </a:rPr>
              <a:t>发“</a:t>
            </a:r>
            <a:r>
              <a:rPr lang="en-US" altLang="zh-CN" sz="2400" b="0" dirty="0">
                <a:latin typeface="+mj-ea"/>
                <a:ea typeface="+mj-ea"/>
                <a:cs typeface="Times New Roman" pitchFamily="18" charset="0"/>
              </a:rPr>
              <a:t>0”</a:t>
            </a:r>
            <a:r>
              <a:rPr lang="zh-CN" altLang="en-US" sz="2400" b="0" dirty="0">
                <a:latin typeface="+mj-ea"/>
                <a:ea typeface="+mj-ea"/>
                <a:cs typeface="Times New Roman" pitchFamily="18" charset="0"/>
              </a:rPr>
              <a:t>时：</a:t>
            </a:r>
            <a:endParaRPr lang="zh-CN" altLang="en-US" sz="2400" b="0" dirty="0">
              <a:latin typeface="+mj-ea"/>
              <a:ea typeface="+mj-ea"/>
            </a:endParaRPr>
          </a:p>
        </p:txBody>
      </p:sp>
      <p:sp>
        <p:nvSpPr>
          <p:cNvPr id="296974" name="Rectangle 14"/>
          <p:cNvSpPr>
            <a:spLocks noChangeArrowheads="1"/>
          </p:cNvSpPr>
          <p:nvPr/>
        </p:nvSpPr>
        <p:spPr bwMode="auto">
          <a:xfrm>
            <a:off x="577850" y="3509963"/>
            <a:ext cx="8208963" cy="830262"/>
          </a:xfrm>
          <a:prstGeom prst="rect">
            <a:avLst/>
          </a:prstGeom>
          <a:noFill/>
          <a:ln w="9525" algn="ctr">
            <a:noFill/>
            <a:miter lim="800000"/>
            <a:headEnd/>
            <a:tailEnd/>
          </a:ln>
          <a:effectLst/>
        </p:spPr>
        <p:txBody>
          <a:bodyPr anchor="ctr">
            <a:spAutoFit/>
          </a:bodyPr>
          <a:lstStyle/>
          <a:p>
            <a:pPr eaLnBrk="1" hangingPunct="1">
              <a:defRPr/>
            </a:pPr>
            <a:r>
              <a:rPr lang="en-US" altLang="zh-CN" sz="2400" b="0">
                <a:latin typeface="+mj-ea"/>
                <a:ea typeface="+mj-ea"/>
              </a:rPr>
              <a:t>(2)</a:t>
            </a:r>
            <a:r>
              <a:rPr lang="zh-CN" altLang="en-US" sz="2400" b="0">
                <a:latin typeface="+mj-ea"/>
                <a:ea typeface="+mj-ea"/>
              </a:rPr>
              <a:t>、判决规则：若</a:t>
            </a:r>
            <a:r>
              <a:rPr lang="en-US" altLang="zh-CN" sz="2400" b="0">
                <a:latin typeface="+mj-ea"/>
                <a:ea typeface="+mj-ea"/>
              </a:rPr>
              <a:t>x(t)</a:t>
            </a:r>
            <a:r>
              <a:rPr lang="zh-CN" altLang="en-US" sz="2400" b="0">
                <a:latin typeface="+mj-ea"/>
                <a:ea typeface="+mj-ea"/>
              </a:rPr>
              <a:t>的抽样值</a:t>
            </a:r>
            <a:r>
              <a:rPr lang="en-US" altLang="zh-CN" sz="2400" b="0">
                <a:latin typeface="+mj-ea"/>
                <a:ea typeface="+mj-ea"/>
              </a:rPr>
              <a:t>x</a:t>
            </a:r>
            <a:r>
              <a:rPr lang="zh-CN" altLang="en-US" sz="2400" b="0">
                <a:latin typeface="+mj-ea"/>
                <a:ea typeface="+mj-ea"/>
              </a:rPr>
              <a:t>＞</a:t>
            </a:r>
            <a:r>
              <a:rPr lang="en-US" altLang="zh-CN" sz="2400" b="0">
                <a:latin typeface="+mj-ea"/>
                <a:ea typeface="+mj-ea"/>
              </a:rPr>
              <a:t>b</a:t>
            </a:r>
            <a:r>
              <a:rPr lang="zh-CN" altLang="en-US" sz="2400" b="0">
                <a:latin typeface="+mj-ea"/>
                <a:ea typeface="+mj-ea"/>
              </a:rPr>
              <a:t>，则判为“是</a:t>
            </a:r>
            <a:r>
              <a:rPr lang="en-US" altLang="zh-CN" sz="2400" b="0">
                <a:latin typeface="+mj-ea"/>
                <a:ea typeface="+mj-ea"/>
              </a:rPr>
              <a:t>1</a:t>
            </a:r>
            <a:r>
              <a:rPr lang="zh-CN" altLang="en-US" sz="2400" b="0">
                <a:latin typeface="+mj-ea"/>
                <a:ea typeface="+mj-ea"/>
              </a:rPr>
              <a:t>码”； </a:t>
            </a:r>
            <a:r>
              <a:rPr lang="en-US" altLang="zh-CN" sz="2400" b="0">
                <a:latin typeface="+mj-ea"/>
                <a:ea typeface="+mj-ea"/>
              </a:rPr>
              <a:t>b</a:t>
            </a:r>
            <a:r>
              <a:rPr lang="zh-CN" altLang="en-US" sz="2400" b="0">
                <a:latin typeface="+mj-ea"/>
                <a:ea typeface="+mj-ea"/>
              </a:rPr>
              <a:t>为判决门限。  若</a:t>
            </a:r>
            <a:r>
              <a:rPr lang="en-US" altLang="zh-CN" sz="2400" b="0">
                <a:latin typeface="+mj-ea"/>
                <a:ea typeface="+mj-ea"/>
              </a:rPr>
              <a:t>x(t)</a:t>
            </a:r>
            <a:r>
              <a:rPr lang="zh-CN" altLang="en-US" sz="2400" b="0">
                <a:latin typeface="+mj-ea"/>
                <a:ea typeface="+mj-ea"/>
              </a:rPr>
              <a:t>的抽样值</a:t>
            </a:r>
            <a:r>
              <a:rPr lang="en-US" altLang="zh-CN" sz="2400" b="0">
                <a:latin typeface="+mj-ea"/>
                <a:ea typeface="+mj-ea"/>
              </a:rPr>
              <a:t>x &lt;b</a:t>
            </a:r>
            <a:r>
              <a:rPr lang="zh-CN" altLang="en-US" sz="2400" b="0">
                <a:latin typeface="+mj-ea"/>
                <a:ea typeface="+mj-ea"/>
              </a:rPr>
              <a:t>，则判为“是</a:t>
            </a:r>
            <a:r>
              <a:rPr lang="en-US" altLang="zh-CN" sz="2400" b="0">
                <a:latin typeface="+mj-ea"/>
                <a:ea typeface="+mj-ea"/>
              </a:rPr>
              <a:t>0</a:t>
            </a:r>
            <a:r>
              <a:rPr lang="zh-CN" altLang="en-US" sz="2400" b="0">
                <a:latin typeface="+mj-ea"/>
                <a:ea typeface="+mj-ea"/>
              </a:rPr>
              <a:t>码”。</a:t>
            </a:r>
          </a:p>
        </p:txBody>
      </p:sp>
      <p:sp>
        <p:nvSpPr>
          <p:cNvPr id="296975" name="Rectangle 15"/>
          <p:cNvSpPr>
            <a:spLocks noChangeArrowheads="1"/>
          </p:cNvSpPr>
          <p:nvPr/>
        </p:nvSpPr>
        <p:spPr bwMode="auto">
          <a:xfrm>
            <a:off x="577850" y="4419600"/>
            <a:ext cx="6442075" cy="461963"/>
          </a:xfrm>
          <a:prstGeom prst="rect">
            <a:avLst/>
          </a:prstGeom>
          <a:noFill/>
          <a:ln w="9525" algn="ctr">
            <a:noFill/>
            <a:miter lim="800000"/>
            <a:headEnd/>
            <a:tailEnd/>
          </a:ln>
          <a:effectLst/>
        </p:spPr>
        <p:txBody>
          <a:bodyPr wrap="none" anchor="ctr">
            <a:spAutoFit/>
          </a:bodyPr>
          <a:lstStyle/>
          <a:p>
            <a:pPr eaLnBrk="1" hangingPunct="1">
              <a:defRPr/>
            </a:pPr>
            <a:r>
              <a:rPr lang="en-US" altLang="zh-CN" sz="2400" b="0" dirty="0">
                <a:latin typeface="+mj-ea"/>
                <a:ea typeface="+mj-ea"/>
              </a:rPr>
              <a:t>(3)</a:t>
            </a:r>
            <a:r>
              <a:rPr lang="zh-CN" altLang="en-US" sz="2400" b="0" dirty="0">
                <a:latin typeface="+mj-ea"/>
                <a:ea typeface="+mj-ea"/>
              </a:rPr>
              <a:t>、将“</a:t>
            </a:r>
            <a:r>
              <a:rPr lang="en-US" altLang="zh-CN" sz="2400" b="0" dirty="0">
                <a:latin typeface="+mj-ea"/>
                <a:ea typeface="+mj-ea"/>
              </a:rPr>
              <a:t>l”</a:t>
            </a:r>
            <a:r>
              <a:rPr lang="zh-CN" altLang="en-US" sz="2400" b="0" dirty="0">
                <a:latin typeface="+mj-ea"/>
                <a:ea typeface="+mj-ea"/>
              </a:rPr>
              <a:t>错判为“</a:t>
            </a:r>
            <a:r>
              <a:rPr lang="en-US" altLang="zh-CN" sz="2400" b="0" dirty="0">
                <a:latin typeface="+mj-ea"/>
                <a:ea typeface="+mj-ea"/>
              </a:rPr>
              <a:t>0”</a:t>
            </a:r>
            <a:r>
              <a:rPr lang="zh-CN" altLang="en-US" sz="2400" b="0" dirty="0">
                <a:latin typeface="+mj-ea"/>
                <a:ea typeface="+mj-ea"/>
              </a:rPr>
              <a:t>的概率</a:t>
            </a:r>
            <a:r>
              <a:rPr lang="en-US" altLang="zh-CN" sz="2400" b="0" dirty="0">
                <a:latin typeface="+mj-ea"/>
                <a:ea typeface="+mj-ea"/>
              </a:rPr>
              <a:t>(</a:t>
            </a:r>
            <a:r>
              <a:rPr lang="zh-CN" altLang="en-US" sz="2400" b="0" dirty="0">
                <a:latin typeface="+mj-ea"/>
                <a:ea typeface="+mj-ea"/>
              </a:rPr>
              <a:t>漏报概率</a:t>
            </a:r>
            <a:r>
              <a:rPr lang="en-US" altLang="zh-CN" sz="2400" b="0" dirty="0">
                <a:latin typeface="+mj-ea"/>
                <a:ea typeface="+mj-ea"/>
              </a:rPr>
              <a:t>)</a:t>
            </a:r>
            <a:r>
              <a:rPr lang="zh-CN" altLang="en-US" sz="2400" b="0" dirty="0">
                <a:latin typeface="+mj-ea"/>
                <a:ea typeface="+mj-ea"/>
              </a:rPr>
              <a:t>为：</a:t>
            </a:r>
            <a:endParaRPr lang="zh-CN" altLang="en-US" sz="2400" dirty="0">
              <a:latin typeface="+mj-ea"/>
              <a:ea typeface="+mj-ea"/>
            </a:endParaRPr>
          </a:p>
        </p:txBody>
      </p:sp>
      <p:pic>
        <p:nvPicPr>
          <p:cNvPr id="3994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0" y="1033463"/>
            <a:ext cx="2252663"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3"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425" y="2286000"/>
            <a:ext cx="20161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6982" name="Rectangle 22"/>
          <p:cNvSpPr>
            <a:spLocks noChangeArrowheads="1"/>
          </p:cNvSpPr>
          <p:nvPr/>
        </p:nvSpPr>
        <p:spPr bwMode="auto">
          <a:xfrm>
            <a:off x="609600" y="5597525"/>
            <a:ext cx="6737350" cy="457200"/>
          </a:xfrm>
          <a:prstGeom prst="rect">
            <a:avLst/>
          </a:prstGeom>
          <a:noFill/>
          <a:ln w="9525" algn="ctr">
            <a:noFill/>
            <a:miter lim="800000"/>
            <a:headEnd/>
            <a:tailEnd/>
          </a:ln>
          <a:effectLst/>
        </p:spPr>
        <p:txBody>
          <a:bodyPr wrap="none" anchor="ctr">
            <a:spAutoFit/>
          </a:bodyPr>
          <a:lstStyle/>
          <a:p>
            <a:pPr eaLnBrk="1" hangingPunct="1">
              <a:defRPr/>
            </a:pPr>
            <a:r>
              <a:rPr lang="en-US" altLang="zh-CN" sz="2400" b="0">
                <a:latin typeface="+mj-ea"/>
                <a:ea typeface="+mj-ea"/>
              </a:rPr>
              <a:t>(4)</a:t>
            </a:r>
            <a:r>
              <a:rPr lang="zh-CN" altLang="en-US" sz="2400" b="0">
                <a:latin typeface="+mj-ea"/>
                <a:ea typeface="+mj-ea"/>
              </a:rPr>
              <a:t>、将“</a:t>
            </a:r>
            <a:r>
              <a:rPr lang="en-US" altLang="zh-CN" sz="2400" b="0">
                <a:latin typeface="+mj-ea"/>
                <a:ea typeface="+mj-ea"/>
              </a:rPr>
              <a:t>0”</a:t>
            </a:r>
            <a:r>
              <a:rPr lang="zh-CN" altLang="en-US" sz="2400" b="0">
                <a:latin typeface="+mj-ea"/>
                <a:ea typeface="+mj-ea"/>
              </a:rPr>
              <a:t>错判为“</a:t>
            </a:r>
            <a:r>
              <a:rPr lang="en-US" altLang="zh-CN" sz="2400" b="0">
                <a:latin typeface="+mj-ea"/>
                <a:ea typeface="+mj-ea"/>
              </a:rPr>
              <a:t>1”</a:t>
            </a:r>
            <a:r>
              <a:rPr lang="zh-CN" altLang="en-US" sz="2400" b="0">
                <a:latin typeface="+mj-ea"/>
                <a:ea typeface="+mj-ea"/>
              </a:rPr>
              <a:t>的概率</a:t>
            </a:r>
            <a:r>
              <a:rPr lang="en-US" altLang="zh-CN" sz="2400" b="0">
                <a:latin typeface="+mj-ea"/>
                <a:ea typeface="+mj-ea"/>
              </a:rPr>
              <a:t>(</a:t>
            </a:r>
            <a:r>
              <a:rPr lang="zh-CN" altLang="en-US" sz="2400" b="0">
                <a:latin typeface="+mj-ea"/>
                <a:ea typeface="+mj-ea"/>
              </a:rPr>
              <a:t>虚报概率</a:t>
            </a:r>
            <a:r>
              <a:rPr lang="en-US" altLang="zh-CN" sz="2400" b="0">
                <a:latin typeface="+mj-ea"/>
                <a:ea typeface="+mj-ea"/>
              </a:rPr>
              <a:t>)</a:t>
            </a:r>
            <a:r>
              <a:rPr lang="zh-CN" altLang="en-US" sz="2400" b="0">
                <a:latin typeface="+mj-ea"/>
                <a:ea typeface="+mj-ea"/>
              </a:rPr>
              <a:t>为：</a:t>
            </a:r>
            <a:endParaRPr lang="zh-CN" altLang="en-US" sz="2400">
              <a:latin typeface="+mj-ea"/>
              <a:ea typeface="+mj-ea"/>
            </a:endParaRPr>
          </a:p>
        </p:txBody>
      </p:sp>
      <p:sp>
        <p:nvSpPr>
          <p:cNvPr id="17"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(3)</a:t>
            </a:r>
          </a:p>
        </p:txBody>
      </p:sp>
      <p:pic>
        <p:nvPicPr>
          <p:cNvPr id="399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428750"/>
            <a:ext cx="6419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(4)</a:t>
            </a:r>
          </a:p>
        </p:txBody>
      </p:sp>
      <p:pic>
        <p:nvPicPr>
          <p:cNvPr id="4096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928688"/>
            <a:ext cx="87630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7"/>
          <p:cNvSpPr>
            <a:spLocks noChangeArrowheads="1"/>
          </p:cNvSpPr>
          <p:nvPr/>
        </p:nvSpPr>
        <p:spPr bwMode="auto">
          <a:xfrm>
            <a:off x="511175" y="3074988"/>
            <a:ext cx="521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(1)</a:t>
            </a:r>
            <a:r>
              <a:rPr lang="zh-CN" altLang="en-US" sz="2400" b="0">
                <a:latin typeface="华文楷体" panose="02010600040101010101" pitchFamily="2" charset="-122"/>
                <a:ea typeface="华文楷体" panose="02010600040101010101" pitchFamily="2" charset="-122"/>
                <a:cs typeface="楷体_GB2312"/>
              </a:rPr>
              <a:t>、发</a:t>
            </a:r>
            <a:r>
              <a:rPr lang="en-US" altLang="zh-CN" sz="2400" b="0">
                <a:latin typeface="华文楷体" panose="02010600040101010101" pitchFamily="2" charset="-122"/>
                <a:ea typeface="华文楷体" panose="02010600040101010101" pitchFamily="2" charset="-122"/>
                <a:cs typeface="楷体_GB2312"/>
              </a:rPr>
              <a:t>1</a:t>
            </a:r>
            <a:r>
              <a:rPr lang="zh-CN" altLang="en-US" sz="2400" b="0">
                <a:latin typeface="华文楷体" panose="02010600040101010101" pitchFamily="2" charset="-122"/>
                <a:ea typeface="华文楷体" panose="02010600040101010101" pitchFamily="2" charset="-122"/>
                <a:cs typeface="楷体_GB2312"/>
              </a:rPr>
              <a:t>码，在</a:t>
            </a:r>
            <a:r>
              <a:rPr lang="en-US" altLang="zh-CN" sz="2400" b="0">
                <a:latin typeface="华文楷体" panose="02010600040101010101" pitchFamily="2" charset="-122"/>
                <a:ea typeface="华文楷体" panose="02010600040101010101" pitchFamily="2" charset="-122"/>
                <a:cs typeface="楷体_GB2312"/>
              </a:rPr>
              <a:t>Ts</a:t>
            </a:r>
            <a:r>
              <a:rPr lang="zh-CN" altLang="en-US" sz="2400" b="0">
                <a:latin typeface="华文楷体" panose="02010600040101010101" pitchFamily="2" charset="-122"/>
                <a:ea typeface="华文楷体" panose="02010600040101010101" pitchFamily="2" charset="-122"/>
                <a:cs typeface="楷体_GB2312"/>
              </a:rPr>
              <a:t>内</a:t>
            </a:r>
            <a:r>
              <a:rPr lang="en-US" altLang="zh-CN" sz="2400" b="0">
                <a:latin typeface="华文楷体" panose="02010600040101010101" pitchFamily="2" charset="-122"/>
                <a:ea typeface="华文楷体" panose="02010600040101010101" pitchFamily="2" charset="-122"/>
                <a:cs typeface="楷体_GB2312"/>
              </a:rPr>
              <a:t>BPF</a:t>
            </a:r>
            <a:r>
              <a:rPr lang="zh-CN" altLang="en-US" sz="2400" b="0">
                <a:latin typeface="华文楷体" panose="02010600040101010101" pitchFamily="2" charset="-122"/>
                <a:ea typeface="华文楷体" panose="02010600040101010101" pitchFamily="2" charset="-122"/>
                <a:cs typeface="楷体_GB2312"/>
              </a:rPr>
              <a:t>的包络输出：</a:t>
            </a:r>
          </a:p>
        </p:txBody>
      </p:sp>
      <p:sp>
        <p:nvSpPr>
          <p:cNvPr id="41987" name="Rectangle 12"/>
          <p:cNvSpPr>
            <a:spLocks noChangeArrowheads="1"/>
          </p:cNvSpPr>
          <p:nvPr/>
        </p:nvSpPr>
        <p:spPr bwMode="auto">
          <a:xfrm>
            <a:off x="755650" y="3627438"/>
            <a:ext cx="734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其输出包络的一维概率密度函数服从广义瑞利分布：</a:t>
            </a:r>
            <a:r>
              <a:rPr lang="zh-CN" altLang="en-US" sz="2400">
                <a:latin typeface="华文楷体" panose="02010600040101010101" pitchFamily="2" charset="-122"/>
                <a:ea typeface="华文楷体" panose="02010600040101010101" pitchFamily="2" charset="-122"/>
                <a:cs typeface="楷体_GB2312"/>
              </a:rPr>
              <a:t> </a:t>
            </a:r>
          </a:p>
        </p:txBody>
      </p:sp>
      <p:sp>
        <p:nvSpPr>
          <p:cNvPr id="41988" name="Rectangle 13"/>
          <p:cNvSpPr>
            <a:spLocks noChangeArrowheads="1"/>
          </p:cNvSpPr>
          <p:nvPr/>
        </p:nvSpPr>
        <p:spPr bwMode="auto">
          <a:xfrm>
            <a:off x="1331913" y="4948238"/>
            <a:ext cx="4551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发</a:t>
            </a:r>
            <a:r>
              <a:rPr lang="en-US" altLang="zh-CN" sz="2400" b="0">
                <a:latin typeface="华文楷体" panose="02010600040101010101" pitchFamily="2" charset="-122"/>
                <a:ea typeface="华文楷体" panose="02010600040101010101" pitchFamily="2" charset="-122"/>
                <a:cs typeface="楷体_GB2312"/>
              </a:rPr>
              <a:t>0</a:t>
            </a:r>
            <a:r>
              <a:rPr lang="zh-CN" altLang="en-US" sz="2400" b="0">
                <a:latin typeface="华文楷体" panose="02010600040101010101" pitchFamily="2" charset="-122"/>
                <a:ea typeface="华文楷体" panose="02010600040101010101" pitchFamily="2" charset="-122"/>
                <a:cs typeface="楷体_GB2312"/>
              </a:rPr>
              <a:t>码，在</a:t>
            </a:r>
            <a:r>
              <a:rPr lang="en-US" altLang="zh-CN" sz="2400" b="0">
                <a:latin typeface="华文楷体" panose="02010600040101010101" pitchFamily="2" charset="-122"/>
                <a:ea typeface="华文楷体" panose="02010600040101010101" pitchFamily="2" charset="-122"/>
                <a:cs typeface="楷体_GB2312"/>
              </a:rPr>
              <a:t>Ts</a:t>
            </a:r>
            <a:r>
              <a:rPr lang="zh-CN" altLang="en-US" sz="2400" b="0">
                <a:latin typeface="华文楷体" panose="02010600040101010101" pitchFamily="2" charset="-122"/>
                <a:ea typeface="华文楷体" panose="02010600040101010101" pitchFamily="2" charset="-122"/>
                <a:cs typeface="楷体_GB2312"/>
              </a:rPr>
              <a:t>内</a:t>
            </a:r>
            <a:r>
              <a:rPr lang="en-US" altLang="zh-CN" sz="2400" b="0">
                <a:latin typeface="华文楷体" panose="02010600040101010101" pitchFamily="2" charset="-122"/>
                <a:ea typeface="华文楷体" panose="02010600040101010101" pitchFamily="2" charset="-122"/>
                <a:cs typeface="楷体_GB2312"/>
              </a:rPr>
              <a:t>BPF</a:t>
            </a:r>
            <a:r>
              <a:rPr lang="zh-CN" altLang="en-US" sz="2400" b="0">
                <a:latin typeface="华文楷体" panose="02010600040101010101" pitchFamily="2" charset="-122"/>
                <a:ea typeface="华文楷体" panose="02010600040101010101" pitchFamily="2" charset="-122"/>
                <a:cs typeface="楷体_GB2312"/>
              </a:rPr>
              <a:t>的包络输出：</a:t>
            </a:r>
          </a:p>
        </p:txBody>
      </p:sp>
      <p:sp>
        <p:nvSpPr>
          <p:cNvPr id="41989" name="Rectangle 16"/>
          <p:cNvSpPr>
            <a:spLocks noChangeArrowheads="1"/>
          </p:cNvSpPr>
          <p:nvPr/>
        </p:nvSpPr>
        <p:spPr bwMode="auto">
          <a:xfrm>
            <a:off x="755650" y="5451475"/>
            <a:ext cx="658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其输出包络的一维概率密度函数服从瑞利分布：</a:t>
            </a:r>
            <a:endParaRPr lang="zh-CN" altLang="en-US" sz="2400">
              <a:latin typeface="华文楷体" panose="02010600040101010101" pitchFamily="2" charset="-122"/>
              <a:ea typeface="华文楷体" panose="02010600040101010101" pitchFamily="2" charset="-122"/>
              <a:cs typeface="楷体_GB2312"/>
            </a:endParaRPr>
          </a:p>
        </p:txBody>
      </p:sp>
      <p:sp>
        <p:nvSpPr>
          <p:cNvPr id="41990" name="Rectangle 21"/>
          <p:cNvSpPr>
            <a:spLocks noChangeArrowheads="1"/>
          </p:cNvSpPr>
          <p:nvPr/>
        </p:nvSpPr>
        <p:spPr bwMode="auto">
          <a:xfrm>
            <a:off x="395288" y="1157288"/>
            <a:ext cx="2663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华文楷体" panose="02010600040101010101" pitchFamily="2" charset="-122"/>
                <a:ea typeface="华文楷体" panose="02010600040101010101" pitchFamily="2" charset="-122"/>
                <a:cs typeface="楷体_GB2312"/>
              </a:rPr>
              <a:t>2</a:t>
            </a:r>
            <a:r>
              <a:rPr lang="zh-CN" altLang="en-US" sz="2400" b="0">
                <a:latin typeface="华文楷体" panose="02010600040101010101" pitchFamily="2" charset="-122"/>
                <a:ea typeface="华文楷体" panose="02010600040101010101" pitchFamily="2" charset="-122"/>
                <a:cs typeface="楷体_GB2312"/>
              </a:rPr>
              <a:t>、包络检波法：</a:t>
            </a:r>
          </a:p>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 包络检测以前与相干检测法一样。</a:t>
            </a:r>
          </a:p>
          <a:p>
            <a:pPr eaLnBrk="1" hangingPunct="1">
              <a:spcBef>
                <a:spcPct val="0"/>
              </a:spcBef>
              <a:buClrTx/>
              <a:buSzTx/>
              <a:buFontTx/>
              <a:buNone/>
            </a:pPr>
            <a:endParaRPr lang="zh-CN" altLang="en-US" sz="2400" b="0">
              <a:latin typeface="华文楷体" panose="02010600040101010101" pitchFamily="2" charset="-122"/>
              <a:ea typeface="华文楷体" panose="02010600040101010101" pitchFamily="2" charset="-122"/>
              <a:cs typeface="楷体_GB2312"/>
            </a:endParaRPr>
          </a:p>
          <a:p>
            <a:pPr eaLnBrk="1" hangingPunct="1">
              <a:spcBef>
                <a:spcPct val="0"/>
              </a:spcBef>
              <a:buClrTx/>
              <a:buSzTx/>
              <a:buFontTx/>
              <a:buNone/>
            </a:pPr>
            <a:r>
              <a:rPr lang="zh-CN" altLang="en-US" sz="2400" b="0">
                <a:latin typeface="华文楷体" panose="02010600040101010101" pitchFamily="2" charset="-122"/>
                <a:ea typeface="华文楷体" panose="02010600040101010101" pitchFamily="2" charset="-122"/>
                <a:cs typeface="楷体_GB2312"/>
              </a:rPr>
              <a:t> 由式</a:t>
            </a:r>
            <a:r>
              <a:rPr lang="en-US" altLang="zh-CN" sz="2400" b="0">
                <a:latin typeface="华文楷体" panose="02010600040101010101" pitchFamily="2" charset="-122"/>
                <a:ea typeface="华文楷体" panose="02010600040101010101" pitchFamily="2" charset="-122"/>
                <a:cs typeface="楷体_GB2312"/>
              </a:rPr>
              <a:t>(7.2-7)</a:t>
            </a:r>
            <a:r>
              <a:rPr lang="zh-CN" altLang="en-US" sz="2400" b="0">
                <a:latin typeface="华文楷体" panose="02010600040101010101" pitchFamily="2" charset="-122"/>
                <a:ea typeface="华文楷体" panose="02010600040101010101" pitchFamily="2" charset="-122"/>
                <a:cs typeface="楷体_GB2312"/>
              </a:rPr>
              <a:t>：</a:t>
            </a:r>
          </a:p>
        </p:txBody>
      </p:sp>
      <p:sp>
        <p:nvSpPr>
          <p:cNvPr id="16"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(5)</a:t>
            </a:r>
          </a:p>
        </p:txBody>
      </p:sp>
      <p:pic>
        <p:nvPicPr>
          <p:cNvPr id="4199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3071813"/>
            <a:ext cx="72104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9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1071563"/>
            <a:ext cx="5867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(6)</a:t>
            </a:r>
          </a:p>
        </p:txBody>
      </p:sp>
      <p:pic>
        <p:nvPicPr>
          <p:cNvPr id="4301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071563"/>
            <a:ext cx="875347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(7)</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00125"/>
            <a:ext cx="83153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51"/>
          <p:cNvSpPr>
            <a:spLocks noChangeArrowheads="1"/>
          </p:cNvSpPr>
          <p:nvPr/>
        </p:nvSpPr>
        <p:spPr bwMode="auto">
          <a:xfrm>
            <a:off x="757238" y="1147585"/>
            <a:ext cx="7991475" cy="312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10000"/>
              </a:lnSpc>
              <a:spcBef>
                <a:spcPct val="20000"/>
              </a:spcBef>
              <a:buClrTx/>
              <a:buSzTx/>
              <a:buFontTx/>
              <a:buNone/>
            </a:pPr>
            <a:r>
              <a:rPr lang="en-US" altLang="zh-CN" sz="2400" b="0" dirty="0">
                <a:latin typeface="华文中宋" panose="02010600040101010101" pitchFamily="2" charset="-122"/>
                <a:ea typeface="华文中宋" panose="02010600040101010101" pitchFamily="2" charset="-122"/>
              </a:rPr>
              <a:t>(8)</a:t>
            </a:r>
            <a:r>
              <a:rPr lang="zh-CN" altLang="en-US" sz="2400" b="0" dirty="0">
                <a:latin typeface="华文中宋" panose="02010600040101010101" pitchFamily="2" charset="-122"/>
                <a:ea typeface="华文中宋" panose="02010600040101010101" pitchFamily="2" charset="-122"/>
              </a:rPr>
              <a:t>、比较式</a:t>
            </a:r>
            <a:r>
              <a:rPr lang="en-US" altLang="zh-CN" sz="2400" b="0" dirty="0">
                <a:latin typeface="华文中宋" panose="02010600040101010101" pitchFamily="2" charset="-122"/>
                <a:ea typeface="华文中宋" panose="02010600040101010101" pitchFamily="2" charset="-122"/>
              </a:rPr>
              <a:t>(7.2—19)</a:t>
            </a:r>
            <a:r>
              <a:rPr lang="zh-CN" altLang="en-US" sz="2400" b="0" dirty="0">
                <a:latin typeface="华文中宋" panose="02010600040101010101" pitchFamily="2" charset="-122"/>
                <a:ea typeface="华文中宋" panose="02010600040101010101" pitchFamily="2" charset="-122"/>
              </a:rPr>
              <a:t>和式</a:t>
            </a:r>
            <a:r>
              <a:rPr lang="en-US" altLang="zh-CN" sz="2400" b="0" dirty="0">
                <a:latin typeface="华文中宋" panose="02010600040101010101" pitchFamily="2" charset="-122"/>
                <a:ea typeface="华文中宋" panose="02010600040101010101" pitchFamily="2" charset="-122"/>
              </a:rPr>
              <a:t>(7.2—20)</a:t>
            </a:r>
            <a:r>
              <a:rPr lang="zh-CN" altLang="en-US" sz="2400" b="0" dirty="0">
                <a:latin typeface="华文中宋" panose="02010600040101010101" pitchFamily="2" charset="-122"/>
                <a:ea typeface="华文中宋" panose="02010600040101010101" pitchFamily="2" charset="-122"/>
              </a:rPr>
              <a:t>、</a:t>
            </a:r>
            <a:r>
              <a:rPr lang="en-US" altLang="zh-CN" sz="2400" b="0" dirty="0">
                <a:latin typeface="华文中宋" panose="02010600040101010101" pitchFamily="2" charset="-122"/>
                <a:ea typeface="华文中宋" panose="02010600040101010101" pitchFamily="2" charset="-122"/>
              </a:rPr>
              <a:t>(7.2-38)</a:t>
            </a:r>
          </a:p>
          <a:p>
            <a:pPr eaLnBrk="1" hangingPunct="1">
              <a:lnSpc>
                <a:spcPct val="110000"/>
              </a:lnSpc>
              <a:spcBef>
                <a:spcPct val="20000"/>
              </a:spcBef>
              <a:buClrTx/>
              <a:buSzTx/>
              <a:buFontTx/>
              <a:buNone/>
            </a:pPr>
            <a:r>
              <a:rPr lang="en-US" altLang="zh-CN" sz="2400" b="0" dirty="0">
                <a:latin typeface="华文中宋" panose="02010600040101010101" pitchFamily="2" charset="-122"/>
                <a:ea typeface="华文中宋" panose="02010600040101010101" pitchFamily="2" charset="-122"/>
              </a:rPr>
              <a:t>     </a:t>
            </a:r>
            <a:r>
              <a:rPr lang="zh-CN" altLang="en-US" sz="2400" b="0" dirty="0">
                <a:latin typeface="华文中宋" panose="02010600040101010101" pitchFamily="2" charset="-122"/>
                <a:ea typeface="华文中宋" panose="02010600040101010101" pitchFamily="2" charset="-122"/>
              </a:rPr>
              <a:t>在相同的大信噪比</a:t>
            </a:r>
            <a:r>
              <a:rPr lang="en-US" altLang="zh-CN" sz="2400" b="0" dirty="0">
                <a:latin typeface="华文中宋" panose="02010600040101010101" pitchFamily="2" charset="-122"/>
                <a:ea typeface="华文中宋" panose="02010600040101010101" pitchFamily="2" charset="-122"/>
              </a:rPr>
              <a:t>r</a:t>
            </a:r>
            <a:r>
              <a:rPr lang="zh-CN" altLang="en-US" sz="2400" b="0" dirty="0">
                <a:latin typeface="华文中宋" panose="02010600040101010101" pitchFamily="2" charset="-122"/>
                <a:ea typeface="华文中宋" panose="02010600040101010101" pitchFamily="2" charset="-122"/>
              </a:rPr>
              <a:t>下，</a:t>
            </a:r>
            <a:r>
              <a:rPr lang="en-US" altLang="zh-CN" sz="2400" b="0" dirty="0">
                <a:latin typeface="华文中宋" panose="02010600040101010101" pitchFamily="2" charset="-122"/>
                <a:ea typeface="华文中宋" panose="02010600040101010101" pitchFamily="2" charset="-122"/>
              </a:rPr>
              <a:t>2ASK</a:t>
            </a:r>
            <a:r>
              <a:rPr lang="zh-CN" altLang="en-US" sz="2400" b="0" dirty="0">
                <a:latin typeface="华文中宋" panose="02010600040101010101" pitchFamily="2" charset="-122"/>
                <a:ea typeface="华文中宋" panose="02010600040101010101" pitchFamily="2" charset="-122"/>
              </a:rPr>
              <a:t>信号同步检测时的误码率总是低于包络检波时的误码率，但两者的误码性能相差并不大。</a:t>
            </a:r>
            <a:endParaRPr lang="en-US" altLang="zh-CN" sz="2400" b="0" dirty="0">
              <a:latin typeface="华文中宋" panose="02010600040101010101" pitchFamily="2" charset="-122"/>
              <a:ea typeface="华文中宋" panose="02010600040101010101" pitchFamily="2" charset="-122"/>
            </a:endParaRPr>
          </a:p>
          <a:p>
            <a:pPr eaLnBrk="1" hangingPunct="1">
              <a:lnSpc>
                <a:spcPct val="110000"/>
              </a:lnSpc>
              <a:spcBef>
                <a:spcPct val="20000"/>
              </a:spcBef>
              <a:buClrTx/>
              <a:buSzTx/>
              <a:buFontTx/>
              <a:buNone/>
            </a:pPr>
            <a:r>
              <a:rPr lang="en-US" altLang="zh-CN" sz="2400" b="0" dirty="0">
                <a:latin typeface="华文中宋" panose="02010600040101010101" pitchFamily="2" charset="-122"/>
                <a:ea typeface="华文中宋" panose="02010600040101010101" pitchFamily="2" charset="-122"/>
              </a:rPr>
              <a:t>     </a:t>
            </a:r>
            <a:r>
              <a:rPr lang="zh-CN" altLang="en-US" sz="2400" b="0" dirty="0">
                <a:latin typeface="华文中宋" panose="02010600040101010101" pitchFamily="2" charset="-122"/>
                <a:ea typeface="华文中宋" panose="02010600040101010101" pitchFamily="2" charset="-122"/>
              </a:rPr>
              <a:t>然而</a:t>
            </a:r>
            <a:r>
              <a:rPr lang="en-US" altLang="zh-CN" sz="2400" b="0" dirty="0">
                <a:latin typeface="华文中宋" panose="02010600040101010101" pitchFamily="2" charset="-122"/>
                <a:ea typeface="华文中宋" panose="02010600040101010101" pitchFamily="2" charset="-122"/>
              </a:rPr>
              <a:t>2ASK</a:t>
            </a:r>
            <a:r>
              <a:rPr lang="zh-CN" altLang="en-US" sz="2400" b="0" dirty="0">
                <a:latin typeface="华文中宋" panose="02010600040101010101" pitchFamily="2" charset="-122"/>
                <a:ea typeface="华文中宋" panose="02010600040101010101" pitchFamily="2" charset="-122"/>
              </a:rPr>
              <a:t>不需要稳定的本地相干载波信号．故在电路上要比</a:t>
            </a:r>
            <a:r>
              <a:rPr lang="en-US" altLang="zh-CN" sz="2400" b="0" dirty="0">
                <a:latin typeface="华文中宋" panose="02010600040101010101" pitchFamily="2" charset="-122"/>
                <a:ea typeface="华文中宋" panose="02010600040101010101" pitchFamily="2" charset="-122"/>
              </a:rPr>
              <a:t>2FSK</a:t>
            </a:r>
            <a:r>
              <a:rPr lang="zh-CN" altLang="en-US" sz="2400" b="0" dirty="0">
                <a:latin typeface="华文中宋" panose="02010600040101010101" pitchFamily="2" charset="-122"/>
                <a:ea typeface="华文中宋" panose="02010600040101010101" pitchFamily="2" charset="-122"/>
              </a:rPr>
              <a:t>简单得多。</a:t>
            </a:r>
          </a:p>
          <a:p>
            <a:pPr eaLnBrk="1" hangingPunct="1">
              <a:lnSpc>
                <a:spcPct val="110000"/>
              </a:lnSpc>
              <a:spcBef>
                <a:spcPct val="20000"/>
              </a:spcBef>
              <a:buClrTx/>
              <a:buSzTx/>
              <a:buFontTx/>
              <a:buNone/>
            </a:pPr>
            <a:r>
              <a:rPr lang="zh-CN" altLang="en-US" sz="2400" b="0" dirty="0">
                <a:latin typeface="华文中宋" panose="02010600040101010101" pitchFamily="2" charset="-122"/>
                <a:ea typeface="华文中宋" panose="02010600040101010101" pitchFamily="2" charset="-122"/>
              </a:rPr>
              <a:t>    包络检波存在门限效应。</a:t>
            </a:r>
          </a:p>
        </p:txBody>
      </p:sp>
      <p:sp>
        <p:nvSpPr>
          <p:cNvPr id="7"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1"/>
          <p:cNvSpPr>
            <a:spLocks noChangeArrowheads="1"/>
          </p:cNvSpPr>
          <p:nvPr/>
        </p:nvSpPr>
        <p:spPr bwMode="auto">
          <a:xfrm>
            <a:off x="642938" y="928688"/>
            <a:ext cx="79914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10000"/>
              </a:lnSpc>
              <a:spcBef>
                <a:spcPct val="20000"/>
              </a:spcBef>
              <a:buClrTx/>
              <a:buSzTx/>
              <a:buFontTx/>
              <a:buNone/>
            </a:pPr>
            <a:r>
              <a:rPr lang="en-US" altLang="zh-CN" sz="2400" b="0">
                <a:latin typeface="华文中宋" panose="02010600040101010101" pitchFamily="2" charset="-122"/>
                <a:ea typeface="华文中宋" panose="02010600040101010101" pitchFamily="2" charset="-122"/>
              </a:rPr>
              <a:t>(9)</a:t>
            </a:r>
            <a:r>
              <a:rPr lang="zh-CN" altLang="en-US" sz="2400" b="0">
                <a:latin typeface="华文中宋" panose="02010600040101010101" pitchFamily="2" charset="-122"/>
                <a:ea typeface="华文中宋" panose="02010600040101010101" pitchFamily="2" charset="-122"/>
              </a:rPr>
              <a:t>、例</a:t>
            </a:r>
            <a:r>
              <a:rPr lang="en-US" altLang="zh-CN" sz="2400" b="0">
                <a:latin typeface="华文中宋" panose="02010600040101010101" pitchFamily="2" charset="-122"/>
                <a:ea typeface="华文中宋" panose="02010600040101010101" pitchFamily="2" charset="-122"/>
              </a:rPr>
              <a:t>[7.1] </a:t>
            </a:r>
          </a:p>
          <a:p>
            <a:pPr eaLnBrk="1" hangingPunct="1">
              <a:lnSpc>
                <a:spcPct val="110000"/>
              </a:lnSpc>
              <a:spcBef>
                <a:spcPct val="20000"/>
              </a:spcBef>
              <a:buClrTx/>
              <a:buSzTx/>
              <a:buFontTx/>
              <a:buNone/>
            </a:pPr>
            <a:r>
              <a:rPr lang="en-US" altLang="zh-CN" sz="2400" b="0">
                <a:latin typeface="华文中宋" panose="02010600040101010101" pitchFamily="2" charset="-122"/>
                <a:ea typeface="华文中宋" panose="02010600040101010101" pitchFamily="2" charset="-122"/>
              </a:rPr>
              <a:t>   </a:t>
            </a:r>
            <a:r>
              <a:rPr lang="zh-CN" altLang="en-US" sz="2400" b="0">
                <a:latin typeface="华文中宋" panose="02010600040101010101" pitchFamily="2" charset="-122"/>
                <a:ea typeface="华文中宋" panose="02010600040101010101" pitchFamily="2" charset="-122"/>
              </a:rPr>
              <a:t>注意：取系统带宽是码元速率的</a:t>
            </a:r>
            <a:r>
              <a:rPr lang="en-US" altLang="zh-CN" sz="2400" b="0">
                <a:latin typeface="华文中宋" panose="02010600040101010101" pitchFamily="2" charset="-122"/>
                <a:ea typeface="华文中宋" panose="02010600040101010101" pitchFamily="2" charset="-122"/>
              </a:rPr>
              <a:t>2</a:t>
            </a:r>
            <a:r>
              <a:rPr lang="zh-CN" altLang="en-US" sz="2400" b="0">
                <a:latin typeface="华文中宋" panose="02010600040101010101" pitchFamily="2" charset="-122"/>
                <a:ea typeface="华文中宋" panose="02010600040101010101" pitchFamily="2" charset="-122"/>
              </a:rPr>
              <a:t>倍。</a:t>
            </a:r>
          </a:p>
        </p:txBody>
      </p:sp>
      <p:sp>
        <p:nvSpPr>
          <p:cNvPr id="7" name="Rectangle 2"/>
          <p:cNvSpPr>
            <a:spLocks noGrp="1" noChangeArrowheads="1"/>
          </p:cNvSpPr>
          <p:nvPr>
            <p:ph type="title"/>
          </p:nvPr>
        </p:nvSpPr>
        <p:spPr>
          <a:xfrm>
            <a:off x="685800" y="260350"/>
            <a:ext cx="7772400" cy="579438"/>
          </a:xfrm>
        </p:spPr>
        <p:txBody>
          <a:bodyPr>
            <a:spAutoFit/>
          </a:bodyPr>
          <a:lstStyle/>
          <a:p>
            <a:pPr marL="838200" indent="-838200"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2ASK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(9)</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928813"/>
            <a:ext cx="878205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5795963"/>
            <a:ext cx="69056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755650" y="35718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(1)</a:t>
            </a:r>
          </a:p>
        </p:txBody>
      </p:sp>
      <p:pic>
        <p:nvPicPr>
          <p:cNvPr id="4710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952500"/>
            <a:ext cx="8753475"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(2)</a:t>
            </a:r>
          </a:p>
        </p:txBody>
      </p:sp>
      <p:pic>
        <p:nvPicPr>
          <p:cNvPr id="4813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071563"/>
            <a:ext cx="8982075"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(3)</a:t>
            </a:r>
          </a:p>
        </p:txBody>
      </p:sp>
      <p:pic>
        <p:nvPicPr>
          <p:cNvPr id="4915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357313"/>
            <a:ext cx="84201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539750" y="981075"/>
            <a:ext cx="8137525"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marL="800100" indent="-342900">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又称数字载波调制或连续波数字调制，以区别于脉冲数字调制</a:t>
            </a:r>
            <a:r>
              <a:rPr lang="en-US" altLang="zh-CN" sz="2800" b="0" dirty="0">
                <a:latin typeface="隶书" panose="02010509060101010101" pitchFamily="49" charset="-122"/>
                <a:ea typeface="隶书" panose="02010509060101010101" pitchFamily="49" charset="-122"/>
              </a:rPr>
              <a:t>(</a:t>
            </a:r>
            <a:r>
              <a:rPr lang="zh-CN" altLang="en-US" sz="2800" b="0" dirty="0">
                <a:latin typeface="隶书" panose="02010509060101010101" pitchFamily="49" charset="-122"/>
                <a:ea typeface="隶书" panose="02010509060101010101" pitchFamily="49" charset="-122"/>
              </a:rPr>
              <a:t>脉冲编码调制</a:t>
            </a:r>
            <a:r>
              <a:rPr lang="en-US" altLang="zh-CN" sz="2800" b="0" dirty="0">
                <a:latin typeface="隶书" panose="02010509060101010101" pitchFamily="49" charset="-122"/>
                <a:ea typeface="隶书" panose="02010509060101010101" pitchFamily="49" charset="-122"/>
              </a:rPr>
              <a:t>)</a:t>
            </a:r>
            <a:r>
              <a:rPr lang="zh-CN" altLang="en-US" sz="2800" b="0" dirty="0">
                <a:latin typeface="隶书" panose="02010509060101010101" pitchFamily="49" charset="-122"/>
                <a:ea typeface="隶书" panose="02010509060101010101" pitchFamily="49" charset="-122"/>
              </a:rPr>
              <a:t>。 </a:t>
            </a:r>
          </a:p>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二进制振幅键控</a:t>
            </a:r>
            <a:r>
              <a:rPr lang="en-US" altLang="zh-CN" sz="2800" b="0" dirty="0">
                <a:latin typeface="隶书" panose="02010509060101010101" pitchFamily="49" charset="-122"/>
                <a:ea typeface="隶书" panose="02010509060101010101" pitchFamily="49" charset="-122"/>
              </a:rPr>
              <a:t>(ASK)</a:t>
            </a:r>
            <a:r>
              <a:rPr lang="zh-CN" altLang="en-US" sz="2800" b="0" dirty="0">
                <a:latin typeface="隶书" panose="02010509060101010101" pitchFamily="49" charset="-122"/>
                <a:ea typeface="隶书" panose="02010509060101010101" pitchFamily="49" charset="-122"/>
              </a:rPr>
              <a:t>、频移键控</a:t>
            </a:r>
            <a:r>
              <a:rPr lang="en-US" altLang="zh-CN" sz="2800" b="0" dirty="0">
                <a:latin typeface="隶书" panose="02010509060101010101" pitchFamily="49" charset="-122"/>
                <a:ea typeface="隶书" panose="02010509060101010101" pitchFamily="49" charset="-122"/>
              </a:rPr>
              <a:t>(FSK) </a:t>
            </a:r>
            <a:r>
              <a:rPr lang="zh-CN" altLang="en-US" sz="2800" b="0" dirty="0">
                <a:latin typeface="隶书" panose="02010509060101010101" pitchFamily="49" charset="-122"/>
                <a:ea typeface="隶书" panose="02010509060101010101" pitchFamily="49" charset="-122"/>
              </a:rPr>
              <a:t>相和移键控</a:t>
            </a:r>
            <a:r>
              <a:rPr lang="en-US" altLang="zh-CN" sz="2800" b="0" dirty="0">
                <a:latin typeface="隶书" panose="02010509060101010101" pitchFamily="49" charset="-122"/>
                <a:ea typeface="隶书" panose="02010509060101010101" pitchFamily="49" charset="-122"/>
              </a:rPr>
              <a:t>(PSK)</a:t>
            </a:r>
            <a:r>
              <a:rPr lang="zh-CN" altLang="en-US" sz="2800" b="0" dirty="0">
                <a:latin typeface="隶书" panose="02010509060101010101" pitchFamily="49" charset="-122"/>
                <a:ea typeface="隶书" panose="02010509060101010101" pitchFamily="49" charset="-122"/>
              </a:rPr>
              <a:t>。基本信号形式如图</a:t>
            </a:r>
            <a:r>
              <a:rPr lang="en-US" altLang="zh-CN" sz="2800" b="0" dirty="0">
                <a:latin typeface="隶书" panose="02010509060101010101" pitchFamily="49" charset="-122"/>
                <a:ea typeface="隶书" panose="02010509060101010101" pitchFamily="49" charset="-122"/>
              </a:rPr>
              <a:t>7-1</a:t>
            </a:r>
            <a:r>
              <a:rPr lang="zh-CN" altLang="en-US" sz="2800" b="0" dirty="0">
                <a:latin typeface="隶书" panose="02010509060101010101" pitchFamily="49" charset="-122"/>
                <a:ea typeface="隶书" panose="02010509060101010101" pitchFamily="49" charset="-122"/>
              </a:rPr>
              <a:t>所示。 </a:t>
            </a:r>
          </a:p>
          <a:p>
            <a:pPr eaLnBrk="1" hangingPunct="1">
              <a:spcBef>
                <a:spcPct val="20000"/>
              </a:spcBef>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数字调制分为 </a:t>
            </a:r>
          </a:p>
          <a:p>
            <a:pPr lvl="1" eaLnBrk="1" hangingPunct="1">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线性调制：已调信号的频谱结构与基带信号的频谱结构相同，只不过频率位置搬移了，如振幅键控。 </a:t>
            </a:r>
          </a:p>
          <a:p>
            <a:pPr lvl="1" eaLnBrk="1" hangingPunct="1">
              <a:buClr>
                <a:schemeClr val="hlink"/>
              </a:buClr>
              <a:buSzTx/>
              <a:buFont typeface="Wingdings" panose="05000000000000000000" pitchFamily="2" charset="2"/>
              <a:buChar char="Ø"/>
            </a:pPr>
            <a:r>
              <a:rPr lang="zh-CN" altLang="en-US" sz="2800" b="0" dirty="0">
                <a:latin typeface="隶书" panose="02010509060101010101" pitchFamily="49" charset="-122"/>
                <a:ea typeface="隶书" panose="02010509060101010101" pitchFamily="49" charset="-122"/>
              </a:rPr>
              <a:t>非线性调制：已凋信号的频谱结构与其带信号的频谱结构不同，不是简单的频谱搬移，而有其他新的频率成分出现。如频移键控和相移键控属于非线性调制。</a:t>
            </a:r>
            <a:r>
              <a:rPr lang="zh-CN" altLang="en-US" sz="2800" dirty="0">
                <a:latin typeface="隶书" panose="02010509060101010101" pitchFamily="49" charset="-122"/>
                <a:ea typeface="隶书" panose="02010509060101010101" pitchFamily="49" charset="-122"/>
              </a:rPr>
              <a:t> </a:t>
            </a:r>
          </a:p>
        </p:txBody>
      </p:sp>
      <p:sp>
        <p:nvSpPr>
          <p:cNvPr id="7" name="Rectangle 2"/>
          <p:cNvSpPr>
            <a:spLocks noGrp="1" noChangeArrowheads="1"/>
          </p:cNvSpPr>
          <p:nvPr>
            <p:ph type="title"/>
          </p:nvPr>
        </p:nvSpPr>
        <p:spPr>
          <a:xfrm>
            <a:off x="3059113" y="344488"/>
            <a:ext cx="2881312" cy="584200"/>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引   言（</a:t>
            </a:r>
            <a:r>
              <a:rPr lang="en-US" altLang="zh-CN" sz="3200" dirty="0">
                <a:solidFill>
                  <a:srgbClr val="FFFF00"/>
                </a:solidFill>
                <a:latin typeface="黑体" pitchFamily="2" charset="-122"/>
                <a:ea typeface="黑体" pitchFamily="2" charset="-122"/>
              </a:rPr>
              <a:t>2</a:t>
            </a:r>
            <a:r>
              <a:rPr lang="zh-CN" altLang="en-US" sz="3200" dirty="0">
                <a:solidFill>
                  <a:srgbClr val="FFFF00"/>
                </a:solidFill>
                <a:latin typeface="黑体" pitchFamily="2" charset="-122"/>
                <a:ea typeface="黑体" pitchFamily="2" charset="-12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323850" y="1773238"/>
            <a:ext cx="856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(5)</a:t>
            </a:r>
            <a:r>
              <a:rPr lang="zh-CN" altLang="en-US" sz="2400" b="0">
                <a:latin typeface="宋体" panose="02010600030101010101" pitchFamily="2" charset="-122"/>
              </a:rPr>
              <a:t>、设发送</a:t>
            </a:r>
            <a:r>
              <a:rPr lang="en-US" altLang="zh-CN" sz="2400" b="0">
                <a:latin typeface="宋体" panose="02010600030101010101" pitchFamily="2" charset="-122"/>
              </a:rPr>
              <a:t>1</a:t>
            </a:r>
            <a:r>
              <a:rPr lang="zh-CN" altLang="en-US" sz="2400" b="0">
                <a:latin typeface="宋体" panose="02010600030101010101" pitchFamily="2" charset="-122"/>
              </a:rPr>
              <a:t>、</a:t>
            </a:r>
            <a:r>
              <a:rPr lang="en-US" altLang="zh-CN" sz="2400" b="0">
                <a:latin typeface="宋体" panose="02010600030101010101" pitchFamily="2" charset="-122"/>
              </a:rPr>
              <a:t>0</a:t>
            </a:r>
            <a:r>
              <a:rPr lang="zh-CN" altLang="en-US" sz="2400" b="0">
                <a:latin typeface="宋体" panose="02010600030101010101" pitchFamily="2" charset="-122"/>
              </a:rPr>
              <a:t>码的概率分别为</a:t>
            </a:r>
            <a:r>
              <a:rPr lang="en-US" altLang="zh-CN" sz="2400" b="0">
                <a:latin typeface="宋体" panose="02010600030101010101" pitchFamily="2" charset="-122"/>
              </a:rPr>
              <a:t>P(1)</a:t>
            </a:r>
            <a:r>
              <a:rPr lang="zh-CN" altLang="en-US" sz="2400" b="0">
                <a:latin typeface="宋体" panose="02010600030101010101" pitchFamily="2" charset="-122"/>
              </a:rPr>
              <a:t>、</a:t>
            </a:r>
            <a:r>
              <a:rPr lang="en-US" altLang="zh-CN" sz="2400" b="0">
                <a:latin typeface="宋体" panose="02010600030101010101" pitchFamily="2" charset="-122"/>
              </a:rPr>
              <a:t>P(0)</a:t>
            </a:r>
            <a:r>
              <a:rPr lang="zh-CN" altLang="en-US" sz="2400" b="0">
                <a:latin typeface="宋体" panose="02010600030101010101" pitchFamily="2" charset="-122"/>
              </a:rPr>
              <a:t>，则总误码率为：</a:t>
            </a:r>
            <a:endParaRPr lang="zh-CN" altLang="en-US" sz="2400">
              <a:latin typeface="宋体" panose="02010600030101010101" pitchFamily="2" charset="-122"/>
            </a:endParaRPr>
          </a:p>
        </p:txBody>
      </p:sp>
      <p:sp>
        <p:nvSpPr>
          <p:cNvPr id="50179" name="Rectangle 6"/>
          <p:cNvSpPr>
            <a:spLocks noChangeArrowheads="1"/>
          </p:cNvSpPr>
          <p:nvPr/>
        </p:nvSpPr>
        <p:spPr bwMode="auto">
          <a:xfrm>
            <a:off x="611188" y="314007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在大信噪比条件下，</a:t>
            </a:r>
            <a:endParaRPr lang="zh-CN" altLang="en-US" sz="3200">
              <a:latin typeface="宋体" panose="02010600030101010101" pitchFamily="2" charset="-122"/>
            </a:endParaRPr>
          </a:p>
        </p:txBody>
      </p:sp>
      <p:sp>
        <p:nvSpPr>
          <p:cNvPr id="50180" name="Rectangle 10"/>
          <p:cNvSpPr>
            <a:spLocks noChangeArrowheads="1"/>
          </p:cNvSpPr>
          <p:nvPr/>
        </p:nvSpPr>
        <p:spPr bwMode="auto">
          <a:xfrm>
            <a:off x="395288" y="4192588"/>
            <a:ext cx="84264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(6)</a:t>
            </a:r>
            <a:r>
              <a:rPr lang="zh-CN" altLang="en-US" sz="2400" b="0">
                <a:latin typeface="宋体" panose="02010600030101010101" pitchFamily="2" charset="-122"/>
              </a:rPr>
              <a:t>、讨论</a:t>
            </a:r>
            <a:r>
              <a:rPr lang="en-US" altLang="zh-CN" sz="2400" b="0">
                <a:latin typeface="宋体" panose="02010600030101010101" pitchFamily="2" charset="-122"/>
              </a:rPr>
              <a:t>:</a:t>
            </a:r>
          </a:p>
          <a:p>
            <a:pPr eaLnBrk="1" hangingPunct="1">
              <a:spcBef>
                <a:spcPct val="0"/>
              </a:spcBef>
              <a:buClrTx/>
              <a:buSzTx/>
              <a:buFontTx/>
              <a:buNone/>
            </a:pPr>
            <a:r>
              <a:rPr lang="en-US" altLang="zh-CN" sz="2400" b="0">
                <a:latin typeface="宋体" panose="02010600030101010101" pitchFamily="2" charset="-122"/>
              </a:rPr>
              <a:t>    </a:t>
            </a:r>
            <a:r>
              <a:rPr lang="zh-CN" altLang="en-US" sz="2400" b="0">
                <a:latin typeface="宋体" panose="02010600030101010101" pitchFamily="2" charset="-122"/>
              </a:rPr>
              <a:t>无任何近似条件。</a:t>
            </a:r>
          </a:p>
          <a:p>
            <a:pPr eaLnBrk="1" hangingPunct="1">
              <a:spcBef>
                <a:spcPct val="0"/>
              </a:spcBef>
              <a:buClrTx/>
              <a:buSzTx/>
              <a:buFontTx/>
              <a:buNone/>
            </a:pPr>
            <a:r>
              <a:rPr lang="zh-CN" altLang="en-US" sz="2400" b="0">
                <a:latin typeface="宋体" panose="02010600030101010101" pitchFamily="2" charset="-122"/>
              </a:rPr>
              <a:t>    勿需门限，仅与信噪比有关。</a:t>
            </a:r>
          </a:p>
          <a:p>
            <a:pPr eaLnBrk="1" hangingPunct="1">
              <a:spcBef>
                <a:spcPct val="0"/>
              </a:spcBef>
              <a:buClrTx/>
              <a:buSzTx/>
              <a:buFontTx/>
              <a:buNone/>
            </a:pPr>
            <a:r>
              <a:rPr lang="zh-CN" altLang="en-US" sz="2400" b="0">
                <a:latin typeface="宋体" panose="02010600030101010101" pitchFamily="2" charset="-122"/>
              </a:rPr>
              <a:t>    电路复杂。</a:t>
            </a:r>
          </a:p>
        </p:txBody>
      </p:sp>
      <p:sp>
        <p:nvSpPr>
          <p:cNvPr id="9"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(4)</a:t>
            </a:r>
          </a:p>
        </p:txBody>
      </p:sp>
      <p:pic>
        <p:nvPicPr>
          <p:cNvPr id="5018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52675"/>
            <a:ext cx="5743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(5)</a:t>
            </a:r>
          </a:p>
        </p:txBody>
      </p:sp>
      <p:pic>
        <p:nvPicPr>
          <p:cNvPr id="5120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43000"/>
            <a:ext cx="90773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(6)</a:t>
            </a:r>
          </a:p>
        </p:txBody>
      </p:sp>
      <p:pic>
        <p:nvPicPr>
          <p:cNvPr id="5222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81088"/>
            <a:ext cx="8839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2"/>
          <p:cNvSpPr>
            <a:spLocks noChangeArrowheads="1"/>
          </p:cNvSpPr>
          <p:nvPr/>
        </p:nvSpPr>
        <p:spPr bwMode="auto">
          <a:xfrm>
            <a:off x="1116013" y="1773238"/>
            <a:ext cx="712787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10000"/>
              </a:lnSpc>
              <a:spcBef>
                <a:spcPct val="20000"/>
              </a:spcBef>
              <a:buClrTx/>
              <a:buSzTx/>
              <a:buFontTx/>
              <a:buNone/>
            </a:pPr>
            <a:r>
              <a:rPr lang="en-US" altLang="zh-CN" sz="2400" b="0">
                <a:latin typeface="宋体" panose="02010600030101010101" pitchFamily="2" charset="-122"/>
              </a:rPr>
              <a:t>(7)</a:t>
            </a:r>
            <a:r>
              <a:rPr lang="zh-CN" altLang="en-US" sz="2400" b="0">
                <a:latin typeface="宋体" panose="02010600030101010101" pitchFamily="2" charset="-122"/>
              </a:rPr>
              <a:t>、比较</a:t>
            </a:r>
            <a:r>
              <a:rPr lang="en-US" altLang="zh-CN" sz="2400" b="0">
                <a:latin typeface="宋体" panose="02010600030101010101" pitchFamily="2" charset="-122"/>
              </a:rPr>
              <a:t>:</a:t>
            </a:r>
          </a:p>
          <a:p>
            <a:pPr eaLnBrk="1" hangingPunct="1">
              <a:lnSpc>
                <a:spcPct val="110000"/>
              </a:lnSpc>
              <a:spcBef>
                <a:spcPct val="20000"/>
              </a:spcBef>
              <a:buClrTx/>
              <a:buSzTx/>
              <a:buFontTx/>
              <a:buNone/>
            </a:pPr>
            <a:r>
              <a:rPr lang="en-US" altLang="zh-CN" sz="2400" b="0">
                <a:latin typeface="宋体" panose="02010600030101010101" pitchFamily="2" charset="-122"/>
              </a:rPr>
              <a:t>    </a:t>
            </a:r>
            <a:r>
              <a:rPr lang="zh-CN" altLang="en-US" sz="2400" b="0">
                <a:latin typeface="宋体" panose="02010600030101010101" pitchFamily="2" charset="-122"/>
              </a:rPr>
              <a:t>在大信噪比下，移频键控的包络检波系统和同步检测系统相比，在性能上相差很小。但采用同步检测时设备却非常复杂。故在能够满足输入信噪比要求的场合，包络检波法比同步检测法更为常用</a:t>
            </a:r>
          </a:p>
        </p:txBody>
      </p:sp>
      <p:sp>
        <p:nvSpPr>
          <p:cNvPr id="6"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ChangeArrowheads="1"/>
          </p:cNvSpPr>
          <p:nvPr/>
        </p:nvSpPr>
        <p:spPr bwMode="auto">
          <a:xfrm>
            <a:off x="857250" y="900113"/>
            <a:ext cx="404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(8)</a:t>
            </a:r>
            <a:r>
              <a:rPr lang="zh-CN" altLang="en-US" sz="2400">
                <a:latin typeface="宋体" panose="02010600030101010101" pitchFamily="2" charset="-122"/>
              </a:rPr>
              <a:t>、</a:t>
            </a:r>
            <a:r>
              <a:rPr lang="en-US" altLang="zh-CN" sz="2400">
                <a:latin typeface="宋体" panose="02010600030101010101" pitchFamily="2" charset="-122"/>
              </a:rPr>
              <a:t>[</a:t>
            </a:r>
            <a:r>
              <a:rPr lang="zh-CN" altLang="en-US" sz="2400">
                <a:latin typeface="宋体" panose="02010600030101010101" pitchFamily="2" charset="-122"/>
              </a:rPr>
              <a:t>例子</a:t>
            </a:r>
            <a:r>
              <a:rPr lang="en-US" altLang="zh-CN" sz="2400">
                <a:latin typeface="宋体" panose="02010600030101010101" pitchFamily="2" charset="-122"/>
              </a:rPr>
              <a:t>7.2]</a:t>
            </a:r>
            <a:endParaRPr lang="en-US" altLang="zh-CN" sz="3200">
              <a:latin typeface="宋体" panose="02010600030101010101" pitchFamily="2" charset="-122"/>
            </a:endParaRPr>
          </a:p>
        </p:txBody>
      </p:sp>
      <p:sp>
        <p:nvSpPr>
          <p:cNvPr id="6" name="Rectangle 2"/>
          <p:cNvSpPr>
            <a:spLocks noGrp="1" noChangeArrowheads="1"/>
          </p:cNvSpPr>
          <p:nvPr>
            <p:ph type="title"/>
          </p:nvPr>
        </p:nvSpPr>
        <p:spPr>
          <a:xfrm>
            <a:off x="755650" y="401638"/>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2FSK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(8)</a:t>
            </a:r>
          </a:p>
        </p:txBody>
      </p:sp>
      <p:pic>
        <p:nvPicPr>
          <p:cNvPr id="542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381125"/>
            <a:ext cx="87439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42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857750"/>
            <a:ext cx="73056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11188" y="476250"/>
            <a:ext cx="7772400" cy="628650"/>
          </a:xfrm>
        </p:spPr>
        <p:txBody>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2PSK/2DPSK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(1)</a:t>
            </a:r>
          </a:p>
        </p:txBody>
      </p:sp>
      <p:pic>
        <p:nvPicPr>
          <p:cNvPr id="5529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43000"/>
            <a:ext cx="83724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611188" y="476250"/>
            <a:ext cx="7772400" cy="628650"/>
          </a:xfrm>
        </p:spPr>
        <p:txBody>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2PSK/2DPSK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(2)</a:t>
            </a:r>
          </a:p>
        </p:txBody>
      </p:sp>
      <p:pic>
        <p:nvPicPr>
          <p:cNvPr id="56323"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t="23238"/>
          <a:stretch/>
        </p:blipFill>
        <p:spPr bwMode="auto">
          <a:xfrm>
            <a:off x="138113" y="2510971"/>
            <a:ext cx="8867775" cy="420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216561167"/>
              </p:ext>
            </p:extLst>
          </p:nvPr>
        </p:nvGraphicFramePr>
        <p:xfrm>
          <a:off x="1819884" y="1677390"/>
          <a:ext cx="4227513" cy="760412"/>
        </p:xfrm>
        <a:graphic>
          <a:graphicData uri="http://schemas.openxmlformats.org/presentationml/2006/ole">
            <mc:AlternateContent xmlns:mc="http://schemas.openxmlformats.org/markup-compatibility/2006">
              <mc:Choice xmlns:v="urn:schemas-microsoft-com:vml" Requires="v">
                <p:oleObj spid="_x0000_s66577" name="公式" r:id="rId4" imgW="3009600" imgH="482400" progId="Equation.3">
                  <p:embed/>
                </p:oleObj>
              </mc:Choice>
              <mc:Fallback>
                <p:oleObj name="公式" r:id="rId4" imgW="3009600" imgH="482400" progId="Equation.3">
                  <p:embed/>
                  <p:pic>
                    <p:nvPicPr>
                      <p:cNvPr id="0" name="对象 1"/>
                      <p:cNvPicPr>
                        <a:picLocks noChangeAspect="1" noChangeArrowheads="1"/>
                      </p:cNvPicPr>
                      <p:nvPr/>
                    </p:nvPicPr>
                    <p:blipFill>
                      <a:blip r:embed="rId5"/>
                      <a:srcRect/>
                      <a:stretch>
                        <a:fillRect/>
                      </a:stretch>
                    </p:blipFill>
                    <p:spPr bwMode="auto">
                      <a:xfrm>
                        <a:off x="1819884" y="1677390"/>
                        <a:ext cx="4227513" cy="7604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69548488"/>
              </p:ext>
            </p:extLst>
          </p:nvPr>
        </p:nvGraphicFramePr>
        <p:xfrm>
          <a:off x="2555776" y="1269350"/>
          <a:ext cx="534988" cy="360362"/>
        </p:xfrm>
        <a:graphic>
          <a:graphicData uri="http://schemas.openxmlformats.org/presentationml/2006/ole">
            <mc:AlternateContent xmlns:mc="http://schemas.openxmlformats.org/markup-compatibility/2006">
              <mc:Choice xmlns:v="urn:schemas-microsoft-com:vml" Requires="v">
                <p:oleObj spid="_x0000_s66578" name="公式" r:id="rId6" imgW="380880" imgH="228600" progId="Equation.3">
                  <p:embed/>
                </p:oleObj>
              </mc:Choice>
              <mc:Fallback>
                <p:oleObj name="公式" r:id="rId6" imgW="380880" imgH="228600" progId="Equation.3">
                  <p:embed/>
                  <p:pic>
                    <p:nvPicPr>
                      <p:cNvPr id="0" name="对象 1"/>
                      <p:cNvPicPr>
                        <a:picLocks noChangeAspect="1" noChangeArrowheads="1"/>
                      </p:cNvPicPr>
                      <p:nvPr/>
                    </p:nvPicPr>
                    <p:blipFill>
                      <a:blip r:embed="rId7"/>
                      <a:srcRect/>
                      <a:stretch>
                        <a:fillRect/>
                      </a:stretch>
                    </p:blipFill>
                    <p:spPr bwMode="auto">
                      <a:xfrm>
                        <a:off x="2555776" y="1269350"/>
                        <a:ext cx="534988" cy="3603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07504" y="1196752"/>
            <a:ext cx="7488832" cy="430887"/>
          </a:xfrm>
          <a:prstGeom prst="rect">
            <a:avLst/>
          </a:prstGeom>
        </p:spPr>
        <p:txBody>
          <a:bodyPr wrap="square">
            <a:spAutoFit/>
          </a:bodyPr>
          <a:lstStyle/>
          <a:p>
            <a:r>
              <a:rPr lang="zh-CN" altLang="en-US" sz="2200" dirty="0"/>
              <a:t>（</a:t>
            </a:r>
            <a:r>
              <a:rPr lang="en-US" altLang="zh-CN" sz="2200" dirty="0"/>
              <a:t>1</a:t>
            </a:r>
            <a:r>
              <a:rPr lang="zh-CN" altLang="en-US" sz="2200" dirty="0"/>
              <a:t>）、发</a:t>
            </a:r>
            <a:r>
              <a:rPr lang="en-US" altLang="zh-CN" sz="2200" dirty="0"/>
              <a:t>1</a:t>
            </a:r>
            <a:r>
              <a:rPr lang="zh-CN" altLang="en-US" sz="2200" dirty="0"/>
              <a:t>时，在     内，抽样判决器输入波形为：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611188" y="476250"/>
            <a:ext cx="7772400" cy="628650"/>
          </a:xfrm>
        </p:spPr>
        <p:txBody>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2PSK/2DPSK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(3)</a:t>
            </a:r>
          </a:p>
        </p:txBody>
      </p:sp>
      <p:pic>
        <p:nvPicPr>
          <p:cNvPr id="5734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428750"/>
            <a:ext cx="752475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468313" y="1268413"/>
            <a:ext cx="6119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a:t>
            </a:r>
            <a:r>
              <a:rPr lang="en-US" altLang="zh-CN" sz="2400" b="0">
                <a:latin typeface="宋体" panose="02010600030101010101" pitchFamily="2" charset="-122"/>
              </a:rPr>
              <a:t>2DPSK</a:t>
            </a:r>
            <a:r>
              <a:rPr lang="zh-CN" altLang="en-US" sz="2400" b="0">
                <a:latin typeface="宋体" panose="02010600030101010101" pitchFamily="2" charset="-122"/>
              </a:rPr>
              <a:t>用图</a:t>
            </a:r>
            <a:r>
              <a:rPr lang="en-US" altLang="zh-CN" sz="2400" b="0">
                <a:latin typeface="宋体" panose="02010600030101010101" pitchFamily="2" charset="-122"/>
              </a:rPr>
              <a:t>(6.14b)</a:t>
            </a:r>
            <a:r>
              <a:rPr lang="zh-CN" altLang="en-US" sz="2400" b="0">
                <a:latin typeface="宋体" panose="02010600030101010101" pitchFamily="2" charset="-122"/>
              </a:rPr>
              <a:t>的差分检测</a:t>
            </a:r>
          </a:p>
        </p:txBody>
      </p:sp>
      <p:graphicFrame>
        <p:nvGraphicFramePr>
          <p:cNvPr id="58371" name="Object 7"/>
          <p:cNvGraphicFramePr>
            <a:graphicFrameLocks noGrp="1" noChangeAspect="1"/>
          </p:cNvGraphicFramePr>
          <p:nvPr>
            <p:ph sz="half" idx="1"/>
          </p:nvPr>
        </p:nvGraphicFramePr>
        <p:xfrm>
          <a:off x="1258888" y="1809750"/>
          <a:ext cx="5899150" cy="1438275"/>
        </p:xfrm>
        <a:graphic>
          <a:graphicData uri="http://schemas.openxmlformats.org/presentationml/2006/ole">
            <mc:AlternateContent xmlns:mc="http://schemas.openxmlformats.org/markup-compatibility/2006">
              <mc:Choice xmlns:v="urn:schemas-microsoft-com:vml" Requires="v">
                <p:oleObj spid="_x0000_s58389" name="位图图像" r:id="rId3" imgW="5390476" imgH="1314286" progId="Paint.Picture">
                  <p:embed/>
                </p:oleObj>
              </mc:Choice>
              <mc:Fallback>
                <p:oleObj name="位图图像" r:id="rId3" imgW="5390476" imgH="131428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09750"/>
                        <a:ext cx="58991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Rectangle 9"/>
          <p:cNvSpPr>
            <a:spLocks noChangeArrowheads="1"/>
          </p:cNvSpPr>
          <p:nvPr/>
        </p:nvSpPr>
        <p:spPr bwMode="auto">
          <a:xfrm>
            <a:off x="968375" y="3357563"/>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同样方法，得系统的总误码率为：</a:t>
            </a:r>
            <a:endParaRPr lang="zh-CN" altLang="en-US" sz="2400">
              <a:latin typeface="宋体" panose="02010600030101010101" pitchFamily="2" charset="-122"/>
            </a:endParaRPr>
          </a:p>
        </p:txBody>
      </p:sp>
      <p:sp>
        <p:nvSpPr>
          <p:cNvPr id="58373" name="Rectangle 18"/>
          <p:cNvSpPr>
            <a:spLocks noChangeArrowheads="1"/>
          </p:cNvSpPr>
          <p:nvPr/>
        </p:nvSpPr>
        <p:spPr bwMode="auto">
          <a:xfrm>
            <a:off x="500063" y="3829050"/>
            <a:ext cx="187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4</a:t>
            </a:r>
            <a:r>
              <a:rPr lang="zh-CN" altLang="en-US" sz="2400">
                <a:latin typeface="宋体" panose="02010600030101010101" pitchFamily="2" charset="-122"/>
              </a:rPr>
              <a:t>、</a:t>
            </a:r>
            <a:r>
              <a:rPr lang="en-US" altLang="zh-CN" sz="2400">
                <a:latin typeface="宋体" panose="02010600030101010101" pitchFamily="2" charset="-122"/>
              </a:rPr>
              <a:t>[</a:t>
            </a:r>
            <a:r>
              <a:rPr lang="zh-CN" altLang="en-US" sz="2400">
                <a:latin typeface="宋体" panose="02010600030101010101" pitchFamily="2" charset="-122"/>
              </a:rPr>
              <a:t>例</a:t>
            </a:r>
            <a:r>
              <a:rPr lang="en-US" altLang="zh-CN" sz="2400">
                <a:latin typeface="宋体" panose="02010600030101010101" pitchFamily="2" charset="-122"/>
              </a:rPr>
              <a:t>7-3] </a:t>
            </a:r>
          </a:p>
        </p:txBody>
      </p:sp>
      <p:sp>
        <p:nvSpPr>
          <p:cNvPr id="8" name="Rectangle 2"/>
          <p:cNvSpPr>
            <a:spLocks noGrp="1" noChangeArrowheads="1"/>
          </p:cNvSpPr>
          <p:nvPr>
            <p:ph type="title"/>
          </p:nvPr>
        </p:nvSpPr>
        <p:spPr>
          <a:xfrm>
            <a:off x="611188" y="476250"/>
            <a:ext cx="7772400" cy="628650"/>
          </a:xfrm>
        </p:spPr>
        <p:txBody>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2PSK/2DPSK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(4)</a:t>
            </a:r>
          </a:p>
        </p:txBody>
      </p:sp>
      <p:pic>
        <p:nvPicPr>
          <p:cNvPr id="5837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263" y="3357563"/>
            <a:ext cx="2400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6"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4273550"/>
            <a:ext cx="8072438"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11188" y="476250"/>
            <a:ext cx="7772400" cy="628650"/>
          </a:xfrm>
        </p:spPr>
        <p:txBody>
          <a:bodyPr/>
          <a:lstStyle/>
          <a:p>
            <a:pPr algn="ctr" eaLnBrk="1" hangingPunct="1">
              <a:defRPr/>
            </a:pPr>
            <a:r>
              <a:rPr lang="zh-CN" altLang="en-US" sz="3200" dirty="0">
                <a:solidFill>
                  <a:srgbClr val="FFFF00"/>
                </a:solidFill>
                <a:latin typeface="黑体" pitchFamily="2" charset="-122"/>
                <a:ea typeface="黑体" pitchFamily="2" charset="-122"/>
              </a:rPr>
              <a:t>二、</a:t>
            </a:r>
            <a:r>
              <a:rPr lang="en-US" altLang="zh-CN" sz="3200" dirty="0">
                <a:solidFill>
                  <a:srgbClr val="FFFF00"/>
                </a:solidFill>
                <a:latin typeface="黑体" pitchFamily="2" charset="-122"/>
                <a:ea typeface="黑体" pitchFamily="2" charset="-122"/>
              </a:rPr>
              <a:t>2PSK/2DPSK</a:t>
            </a:r>
            <a:r>
              <a:rPr lang="zh-CN" altLang="en-US" sz="3200" dirty="0">
                <a:solidFill>
                  <a:srgbClr val="FFFF00"/>
                </a:solidFill>
                <a:latin typeface="黑体" pitchFamily="2" charset="-122"/>
                <a:ea typeface="黑体" pitchFamily="2" charset="-122"/>
              </a:rPr>
              <a:t>系统的抗噪声性能</a:t>
            </a:r>
            <a:r>
              <a:rPr lang="en-US" altLang="zh-CN" sz="3200" dirty="0">
                <a:solidFill>
                  <a:srgbClr val="FFFF00"/>
                </a:solidFill>
                <a:latin typeface="黑体" pitchFamily="2" charset="-122"/>
                <a:ea typeface="黑体" pitchFamily="2" charset="-122"/>
              </a:rPr>
              <a:t>(5)</a:t>
            </a: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14438"/>
            <a:ext cx="7643813"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b="54317"/>
          <a:stretch>
            <a:fillRect/>
          </a:stretch>
        </p:blipFill>
        <p:spPr bwMode="auto">
          <a:xfrm>
            <a:off x="1000125" y="3500438"/>
            <a:ext cx="664368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7" name="Picture 5"/>
          <p:cNvPicPr>
            <a:picLocks noChangeAspect="1" noChangeArrowheads="1"/>
          </p:cNvPicPr>
          <p:nvPr/>
        </p:nvPicPr>
        <p:blipFill>
          <a:blip r:embed="rId4">
            <a:extLst>
              <a:ext uri="{28A0092B-C50C-407E-A947-70E740481C1C}">
                <a14:useLocalDpi xmlns:a14="http://schemas.microsoft.com/office/drawing/2010/main" val="0"/>
              </a:ext>
            </a:extLst>
          </a:blip>
          <a:srcRect t="36121"/>
          <a:stretch>
            <a:fillRect/>
          </a:stretch>
        </p:blipFill>
        <p:spPr bwMode="auto">
          <a:xfrm>
            <a:off x="571500" y="5045075"/>
            <a:ext cx="77152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974"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(2ASK)(1)</a:t>
            </a:r>
          </a:p>
        </p:txBody>
      </p:sp>
      <p:sp>
        <p:nvSpPr>
          <p:cNvPr id="14339" name="Rectangle 13"/>
          <p:cNvSpPr>
            <a:spLocks noChangeArrowheads="1"/>
          </p:cNvSpPr>
          <p:nvPr/>
        </p:nvSpPr>
        <p:spPr bwMode="auto">
          <a:xfrm>
            <a:off x="468313" y="1071563"/>
            <a:ext cx="831691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rgbClr val="FF0000"/>
              </a:buClr>
              <a:buSzTx/>
              <a:buFont typeface="Wingdings" panose="05000000000000000000" pitchFamily="2" charset="2"/>
              <a:buChar char="l"/>
            </a:pPr>
            <a:r>
              <a:rPr lang="zh-CN" altLang="en-US" sz="2400" b="0">
                <a:latin typeface="隶书" panose="02010509060101010101" pitchFamily="49" charset="-122"/>
                <a:ea typeface="隶书" panose="02010509060101010101" pitchFamily="49" charset="-122"/>
              </a:rPr>
              <a:t>设信息源发出的序列由二进制符号</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组成，假定</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符号出现的概率分别为</a:t>
            </a:r>
            <a:r>
              <a:rPr lang="en-US" altLang="zh-CN" sz="2400" b="0">
                <a:latin typeface="隶书" panose="02010509060101010101" pitchFamily="49" charset="-122"/>
                <a:ea typeface="隶书" panose="02010509060101010101" pitchFamily="49" charset="-122"/>
              </a:rPr>
              <a:t>P</a:t>
            </a:r>
            <a:r>
              <a:rPr lang="zh-CN" altLang="en-US" sz="2400" b="0">
                <a:latin typeface="隶书" panose="02010509060101010101" pitchFamily="49" charset="-122"/>
                <a:ea typeface="隶书" panose="02010509060101010101" pitchFamily="49" charset="-122"/>
              </a:rPr>
              <a:t>和</a:t>
            </a:r>
            <a:r>
              <a:rPr lang="en-US" altLang="zh-CN" sz="2400" b="0">
                <a:latin typeface="隶书" panose="02010509060101010101" pitchFamily="49" charset="-122"/>
                <a:ea typeface="隶书" panose="02010509060101010101" pitchFamily="49" charset="-122"/>
              </a:rPr>
              <a:t>1-P</a:t>
            </a:r>
            <a:r>
              <a:rPr lang="zh-CN" altLang="en-US" sz="2400" b="0">
                <a:latin typeface="隶书" panose="02010509060101010101" pitchFamily="49" charset="-122"/>
                <a:ea typeface="隶书" panose="02010509060101010101" pitchFamily="49" charset="-122"/>
              </a:rPr>
              <a:t>，彼此独立。 </a:t>
            </a:r>
          </a:p>
          <a:p>
            <a:pPr eaLnBrk="1" hangingPunct="1">
              <a:spcBef>
                <a:spcPct val="20000"/>
              </a:spcBef>
              <a:buClr>
                <a:srgbClr val="FF0000"/>
              </a:buClr>
              <a:buSzTx/>
              <a:buFont typeface="Wingdings" panose="05000000000000000000" pitchFamily="2" charset="2"/>
              <a:buChar char="l"/>
            </a:pPr>
            <a:r>
              <a:rPr lang="zh-CN" altLang="en-US" sz="2400" b="0">
                <a:solidFill>
                  <a:srgbClr val="FF3300"/>
                </a:solidFill>
                <a:latin typeface="隶书" panose="02010509060101010101" pitchFamily="49" charset="-122"/>
                <a:ea typeface="隶书" panose="02010509060101010101" pitchFamily="49" charset="-122"/>
              </a:rPr>
              <a:t>二进制振幅键控</a:t>
            </a:r>
            <a:r>
              <a:rPr lang="en-US" altLang="zh-CN" sz="2400" b="0">
                <a:solidFill>
                  <a:srgbClr val="FF3300"/>
                </a:solidFill>
                <a:latin typeface="隶书" panose="02010509060101010101" pitchFamily="49" charset="-122"/>
                <a:ea typeface="隶书" panose="02010509060101010101" pitchFamily="49" charset="-122"/>
              </a:rPr>
              <a:t>(2ASK)</a:t>
            </a:r>
            <a:r>
              <a:rPr lang="zh-CN" altLang="en-US" sz="2400" b="0">
                <a:solidFill>
                  <a:srgbClr val="FF3300"/>
                </a:solidFill>
                <a:latin typeface="隶书" panose="02010509060101010101" pitchFamily="49" charset="-122"/>
                <a:ea typeface="隶书" panose="02010509060101010101" pitchFamily="49" charset="-122"/>
              </a:rPr>
              <a:t>：</a:t>
            </a:r>
            <a:r>
              <a:rPr lang="zh-CN" altLang="en-US" sz="2400" b="0">
                <a:latin typeface="隶书" panose="02010509060101010101" pitchFamily="49" charset="-122"/>
                <a:ea typeface="隶书" panose="02010509060101010101" pitchFamily="49" charset="-122"/>
              </a:rPr>
              <a:t>又称通断键控信号</a:t>
            </a:r>
            <a:r>
              <a:rPr lang="en-US" altLang="zh-CN" sz="2400" b="0">
                <a:latin typeface="隶书" panose="02010509060101010101" pitchFamily="49" charset="-122"/>
                <a:ea typeface="隶书" panose="02010509060101010101" pitchFamily="49" charset="-122"/>
              </a:rPr>
              <a:t>(OOK</a:t>
            </a:r>
            <a:r>
              <a:rPr lang="zh-CN" altLang="en-US" sz="2400" b="0">
                <a:latin typeface="隶书" panose="02010509060101010101" pitchFamily="49" charset="-122"/>
                <a:ea typeface="隶书" panose="02010509060101010101" pitchFamily="49" charset="-122"/>
              </a:rPr>
              <a:t>信号</a:t>
            </a:r>
            <a:r>
              <a:rPr lang="en-US" altLang="zh-CN" sz="2400" b="0">
                <a:latin typeface="隶书" panose="02010509060101010101" pitchFamily="49" charset="-122"/>
                <a:ea typeface="隶书" panose="02010509060101010101" pitchFamily="49" charset="-122"/>
              </a:rPr>
              <a:t>)</a:t>
            </a:r>
            <a:r>
              <a:rPr lang="zh-CN" altLang="en-US" sz="2400" b="0">
                <a:latin typeface="隶书" panose="02010509060101010101" pitchFamily="49" charset="-122"/>
                <a:ea typeface="隶书" panose="02010509060101010101" pitchFamily="49" charset="-122"/>
              </a:rPr>
              <a:t>。 </a:t>
            </a:r>
          </a:p>
          <a:p>
            <a:pPr eaLnBrk="1" hangingPunct="1">
              <a:spcBef>
                <a:spcPct val="20000"/>
              </a:spcBef>
              <a:buClr>
                <a:srgbClr val="FF0000"/>
              </a:buClr>
              <a:buSzTx/>
              <a:buFont typeface="Wingdings" panose="05000000000000000000" pitchFamily="2" charset="2"/>
              <a:buNone/>
            </a:pPr>
            <a:r>
              <a:rPr lang="zh-CN" altLang="en-US" sz="2400" b="0">
                <a:latin typeface="隶书" panose="02010509060101010101" pitchFamily="49" charset="-122"/>
                <a:ea typeface="隶书" panose="02010509060101010101" pitchFamily="49" charset="-122"/>
              </a:rPr>
              <a:t>最古老，抗噪声性能差。以前多用于低速无线电报。</a:t>
            </a:r>
          </a:p>
          <a:p>
            <a:pPr eaLnBrk="1" hangingPunct="1">
              <a:spcBef>
                <a:spcPct val="20000"/>
              </a:spcBef>
              <a:buClr>
                <a:srgbClr val="FF0000"/>
              </a:buClr>
              <a:buSzTx/>
              <a:buFont typeface="Wingdings" panose="05000000000000000000" pitchFamily="2" charset="2"/>
              <a:buNone/>
            </a:pPr>
            <a:r>
              <a:rPr lang="zh-CN" altLang="en-US" sz="2400" b="0">
                <a:latin typeface="隶书" panose="02010509060101010101" pitchFamily="49" charset="-122"/>
                <a:ea typeface="隶书" panose="02010509060101010101" pitchFamily="49" charset="-122"/>
              </a:rPr>
              <a:t>	（现主要用在有线信道中，用</a:t>
            </a:r>
            <a:r>
              <a:rPr lang="en-US" altLang="zh-CN" sz="2400" b="0">
                <a:latin typeface="隶书" panose="02010509060101010101" pitchFamily="49" charset="-122"/>
                <a:ea typeface="隶书" panose="02010509060101010101" pitchFamily="49" charset="-122"/>
              </a:rPr>
              <a:t>MASK</a:t>
            </a:r>
            <a:r>
              <a:rPr lang="zh-CN" altLang="en-US" sz="2400" b="0">
                <a:latin typeface="隶书" panose="02010509060101010101" pitchFamily="49" charset="-122"/>
                <a:ea typeface="隶书" panose="02010509060101010101" pitchFamily="49" charset="-122"/>
              </a:rPr>
              <a:t>）</a:t>
            </a:r>
          </a:p>
          <a:p>
            <a:pPr eaLnBrk="1" hangingPunct="1">
              <a:spcBef>
                <a:spcPct val="20000"/>
              </a:spcBef>
              <a:buClr>
                <a:srgbClr val="FF0000"/>
              </a:buClr>
              <a:buSzTx/>
              <a:buFont typeface="Wingdings" panose="05000000000000000000" pitchFamily="2" charset="2"/>
              <a:buNone/>
            </a:pPr>
            <a:r>
              <a:rPr lang="en-US" altLang="zh-CN" sz="2400">
                <a:latin typeface="隶书" panose="02010509060101010101" pitchFamily="49" charset="-122"/>
                <a:ea typeface="隶书" panose="02010509060101010101" pitchFamily="49" charset="-122"/>
              </a:rPr>
              <a:t>1</a:t>
            </a:r>
            <a:r>
              <a:rPr lang="zh-CN" altLang="en-US" sz="2400">
                <a:latin typeface="隶书" panose="02010509060101010101" pitchFamily="49" charset="-122"/>
                <a:ea typeface="隶书" panose="02010509060101010101" pitchFamily="49" charset="-122"/>
              </a:rPr>
              <a:t>、基本原理：</a:t>
            </a:r>
            <a:r>
              <a:rPr lang="en-US" altLang="zh-CN" sz="2400" b="0">
                <a:latin typeface="隶书" panose="02010509060101010101" pitchFamily="49" charset="-122"/>
                <a:ea typeface="隶书" panose="02010509060101010101" pitchFamily="49" charset="-122"/>
              </a:rPr>
              <a:t>2ASK</a:t>
            </a:r>
            <a:r>
              <a:rPr lang="zh-CN" altLang="en-US" sz="2400" b="0">
                <a:latin typeface="隶书" panose="02010509060101010101" pitchFamily="49" charset="-122"/>
                <a:ea typeface="隶书" panose="02010509060101010101" pitchFamily="49" charset="-122"/>
              </a:rPr>
              <a:t>信号可看成一个单极性随机矩形脉冲序列与一个正弦型载波相乘，使载波时断时续地输出。即</a:t>
            </a:r>
            <a:r>
              <a:rPr lang="zh-CN" altLang="en-US" sz="2400">
                <a:latin typeface="隶书" panose="02010509060101010101" pitchFamily="49" charset="-122"/>
                <a:ea typeface="隶书" panose="02010509060101010101" pitchFamily="49" charset="-122"/>
              </a:rPr>
              <a:t> </a:t>
            </a:r>
          </a:p>
        </p:txBody>
      </p:sp>
      <p:sp>
        <p:nvSpPr>
          <p:cNvPr id="14340" name="Rectangle 22"/>
          <p:cNvSpPr>
            <a:spLocks noChangeArrowheads="1"/>
          </p:cNvSpPr>
          <p:nvPr/>
        </p:nvSpPr>
        <p:spPr bwMode="auto">
          <a:xfrm>
            <a:off x="2590800" y="3910013"/>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1100" b="0">
                <a:latin typeface="Arial" panose="020B0604020202020204" pitchFamily="34" charset="0"/>
              </a:rPr>
              <a:t> </a:t>
            </a:r>
            <a:endParaRPr lang="en-US" altLang="zh-CN" sz="1800" b="0">
              <a:latin typeface="Arial" panose="020B0604020202020204" pitchFamily="34" charset="0"/>
            </a:endParaRPr>
          </a:p>
        </p:txBody>
      </p:sp>
      <p:sp>
        <p:nvSpPr>
          <p:cNvPr id="14341" name="Rectangle 29"/>
          <p:cNvSpPr>
            <a:spLocks noChangeArrowheads="1"/>
          </p:cNvSpPr>
          <p:nvPr/>
        </p:nvSpPr>
        <p:spPr bwMode="auto">
          <a:xfrm>
            <a:off x="323850" y="5002213"/>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隶书" panose="02010509060101010101" pitchFamily="49" charset="-122"/>
                <a:ea typeface="隶书" panose="02010509060101010101" pitchFamily="49" charset="-122"/>
              </a:rPr>
              <a:t>g(t)</a:t>
            </a:r>
            <a:r>
              <a:rPr lang="zh-CN" altLang="en-US" sz="2400" b="0">
                <a:latin typeface="隶书" panose="02010509060101010101" pitchFamily="49" charset="-122"/>
                <a:ea typeface="隶书" panose="02010509060101010101" pitchFamily="49" charset="-122"/>
              </a:rPr>
              <a:t>是持续时间为</a:t>
            </a:r>
            <a:r>
              <a:rPr lang="en-US" altLang="zh-CN" sz="2400" b="0">
                <a:latin typeface="隶书" panose="02010509060101010101" pitchFamily="49" charset="-122"/>
                <a:ea typeface="隶书" panose="02010509060101010101" pitchFamily="49" charset="-122"/>
              </a:rPr>
              <a:t>Ts</a:t>
            </a:r>
            <a:r>
              <a:rPr lang="zh-CN" altLang="en-US" sz="2400" b="0">
                <a:latin typeface="隶书" panose="02010509060101010101" pitchFamily="49" charset="-122"/>
                <a:ea typeface="隶书" panose="02010509060101010101" pitchFamily="49" charset="-122"/>
              </a:rPr>
              <a:t>的矩形脉冲，而</a:t>
            </a:r>
            <a:endParaRPr lang="zh-CN" altLang="en-US" sz="3200">
              <a:latin typeface="隶书" panose="02010509060101010101" pitchFamily="49" charset="-122"/>
              <a:ea typeface="隶书" panose="02010509060101010101" pitchFamily="49" charset="-122"/>
            </a:endParaRPr>
          </a:p>
        </p:txBody>
      </p:sp>
      <p:sp>
        <p:nvSpPr>
          <p:cNvPr id="14342" name="Rectangle 32"/>
          <p:cNvSpPr>
            <a:spLocks noChangeArrowheads="1"/>
          </p:cNvSpPr>
          <p:nvPr/>
        </p:nvSpPr>
        <p:spPr bwMode="auto">
          <a:xfrm>
            <a:off x="468313" y="5734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令</a:t>
            </a:r>
            <a:endParaRPr lang="zh-CN" altLang="en-US" sz="3200">
              <a:latin typeface="隶书" panose="02010509060101010101" pitchFamily="49" charset="-122"/>
              <a:ea typeface="隶书" panose="02010509060101010101" pitchFamily="49" charset="-122"/>
            </a:endParaRPr>
          </a:p>
        </p:txBody>
      </p:sp>
      <p:sp>
        <p:nvSpPr>
          <p:cNvPr id="14343" name="Rectangle 37"/>
          <p:cNvSpPr>
            <a:spLocks noChangeArrowheads="1"/>
          </p:cNvSpPr>
          <p:nvPr/>
        </p:nvSpPr>
        <p:spPr bwMode="auto">
          <a:xfrm>
            <a:off x="396875" y="6284913"/>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波形如图</a:t>
            </a:r>
            <a:r>
              <a:rPr lang="en-US" altLang="zh-CN" sz="2400" b="0">
                <a:latin typeface="隶书" panose="02010509060101010101" pitchFamily="49" charset="-122"/>
                <a:ea typeface="隶书" panose="02010509060101010101" pitchFamily="49" charset="-122"/>
              </a:rPr>
              <a:t>7-2</a:t>
            </a:r>
            <a:r>
              <a:rPr lang="zh-CN" altLang="en-US" sz="2400" b="0">
                <a:latin typeface="隶书" panose="02010509060101010101" pitchFamily="49" charset="-122"/>
                <a:ea typeface="隶书" panose="02010509060101010101" pitchFamily="49" charset="-122"/>
              </a:rPr>
              <a:t>。</a:t>
            </a:r>
          </a:p>
        </p:txBody>
      </p:sp>
      <p:pic>
        <p:nvPicPr>
          <p:cNvPr id="1434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143375"/>
            <a:ext cx="78676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三、二进制调制系统性能比较</a:t>
            </a:r>
            <a:r>
              <a:rPr lang="en-US" altLang="zh-CN" sz="3200" dirty="0">
                <a:solidFill>
                  <a:srgbClr val="FFFF00"/>
                </a:solidFill>
                <a:latin typeface="黑体" pitchFamily="2" charset="-122"/>
                <a:ea typeface="黑体" pitchFamily="2" charset="-122"/>
              </a:rPr>
              <a:t>(1)</a:t>
            </a:r>
          </a:p>
        </p:txBody>
      </p:sp>
      <p:sp>
        <p:nvSpPr>
          <p:cNvPr id="60419" name="Rectangle 4"/>
          <p:cNvSpPr>
            <a:spLocks noChangeArrowheads="1"/>
          </p:cNvSpPr>
          <p:nvPr/>
        </p:nvSpPr>
        <p:spPr bwMode="auto">
          <a:xfrm>
            <a:off x="250825" y="1196975"/>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CC0000"/>
                </a:solidFill>
                <a:latin typeface="华文楷体" panose="02010600040101010101" pitchFamily="2" charset="-122"/>
                <a:ea typeface="华文楷体" panose="02010600040101010101" pitchFamily="2" charset="-122"/>
              </a:rPr>
              <a:t>1</a:t>
            </a:r>
            <a:r>
              <a:rPr lang="zh-CN" altLang="en-US" sz="2400" b="0" dirty="0">
                <a:solidFill>
                  <a:srgbClr val="CC0000"/>
                </a:solidFill>
                <a:latin typeface="华文楷体" panose="02010600040101010101" pitchFamily="2" charset="-122"/>
                <a:ea typeface="华文楷体" panose="02010600040101010101" pitchFamily="2" charset="-122"/>
              </a:rPr>
              <a:t>、频带宽度：</a:t>
            </a:r>
            <a:r>
              <a:rPr lang="zh-CN" altLang="en-US" sz="2400" b="0" dirty="0">
                <a:latin typeface="华文楷体" panose="02010600040101010101" pitchFamily="2" charset="-122"/>
                <a:ea typeface="华文楷体" panose="02010600040101010101" pitchFamily="2" charset="-122"/>
              </a:rPr>
              <a:t>设码元宽度为</a:t>
            </a:r>
            <a:endParaRPr lang="zh-CN" altLang="en-US" sz="2400" dirty="0">
              <a:latin typeface="华文楷体" panose="02010600040101010101" pitchFamily="2" charset="-122"/>
              <a:ea typeface="华文楷体" panose="02010600040101010101" pitchFamily="2" charset="-122"/>
            </a:endParaRPr>
          </a:p>
        </p:txBody>
      </p:sp>
      <p:sp>
        <p:nvSpPr>
          <p:cNvPr id="60420" name="Rectangle 11"/>
          <p:cNvSpPr>
            <a:spLocks noChangeArrowheads="1"/>
          </p:cNvSpPr>
          <p:nvPr/>
        </p:nvSpPr>
        <p:spPr bwMode="auto">
          <a:xfrm>
            <a:off x="214313" y="2357438"/>
            <a:ext cx="31781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CC0000"/>
                </a:solidFill>
                <a:latin typeface="华文楷体" panose="02010600040101010101" pitchFamily="2" charset="-122"/>
                <a:ea typeface="华文楷体" panose="02010600040101010101" pitchFamily="2" charset="-122"/>
              </a:rPr>
              <a:t>2</a:t>
            </a:r>
            <a:r>
              <a:rPr lang="zh-CN" altLang="en-US" sz="2400" b="0" dirty="0">
                <a:solidFill>
                  <a:srgbClr val="CC0000"/>
                </a:solidFill>
                <a:latin typeface="华文楷体" panose="02010600040101010101" pitchFamily="2" charset="-122"/>
                <a:ea typeface="华文楷体" panose="02010600040101010101" pitchFamily="2" charset="-122"/>
              </a:rPr>
              <a:t>、误码率：</a:t>
            </a:r>
            <a:r>
              <a:rPr lang="zh-CN" altLang="en-US" sz="2400" b="0" dirty="0">
                <a:latin typeface="华文楷体" panose="02010600040101010101" pitchFamily="2" charset="-122"/>
                <a:ea typeface="华文楷体" panose="02010600040101010101" pitchFamily="2" charset="-122"/>
              </a:rPr>
              <a:t>见图</a:t>
            </a:r>
            <a:r>
              <a:rPr lang="en-US" altLang="zh-CN" sz="2400" b="0" dirty="0">
                <a:latin typeface="华文楷体" panose="02010600040101010101" pitchFamily="2" charset="-122"/>
                <a:ea typeface="华文楷体" panose="02010600040101010101" pitchFamily="2" charset="-122"/>
              </a:rPr>
              <a:t>7-30</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对同一键控系统，相干方式优于非相干方式</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2)</a:t>
            </a:r>
            <a:r>
              <a:rPr lang="zh-CN" altLang="en-US" sz="2400" b="0" dirty="0">
                <a:latin typeface="华文楷体" panose="02010600040101010101" pitchFamily="2" charset="-122"/>
                <a:ea typeface="华文楷体" panose="02010600040101010101" pitchFamily="2" charset="-122"/>
              </a:rPr>
              <a:t>若都用相干方式或非相干方式，在同样输入信噪比条件下</a:t>
            </a:r>
          </a:p>
          <a:p>
            <a:pPr eaLnBrk="1" hangingPunct="1">
              <a:spcBef>
                <a:spcPct val="0"/>
              </a:spcBef>
              <a:buClrTx/>
              <a:buSzTx/>
              <a:buFontTx/>
              <a:buNone/>
            </a:pPr>
            <a:r>
              <a:rPr lang="zh-CN" altLang="en-US" sz="2400" b="0" dirty="0">
                <a:latin typeface="华文楷体" panose="02010600040101010101" pitchFamily="2" charset="-122"/>
                <a:ea typeface="华文楷体" panose="02010600040101010101" pitchFamily="2" charset="-122"/>
              </a:rPr>
              <a:t>抗噪声性能：</a:t>
            </a:r>
            <a:r>
              <a:rPr lang="en-US" altLang="zh-CN" sz="2400" b="0" dirty="0">
                <a:latin typeface="华文楷体" panose="02010600040101010101" pitchFamily="2" charset="-122"/>
                <a:ea typeface="华文楷体" panose="02010600040101010101" pitchFamily="2" charset="-122"/>
              </a:rPr>
              <a:t>2PSK</a:t>
            </a:r>
            <a:r>
              <a:rPr lang="zh-CN" altLang="en-US" sz="2400" b="0" dirty="0">
                <a:latin typeface="华文楷体" panose="02010600040101010101" pitchFamily="2" charset="-122"/>
                <a:ea typeface="华文楷体" panose="02010600040101010101" pitchFamily="2" charset="-122"/>
              </a:rPr>
              <a:t>优于</a:t>
            </a:r>
            <a:r>
              <a:rPr lang="en-US" altLang="zh-CN" sz="2400" b="0" dirty="0">
                <a:latin typeface="华文楷体" panose="02010600040101010101" pitchFamily="2" charset="-122"/>
                <a:ea typeface="华文楷体" panose="02010600040101010101" pitchFamily="2" charset="-122"/>
              </a:rPr>
              <a:t>2FSK</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2FSK</a:t>
            </a:r>
            <a:r>
              <a:rPr lang="zh-CN" altLang="en-US" sz="2400" b="0" dirty="0">
                <a:latin typeface="华文楷体" panose="02010600040101010101" pitchFamily="2" charset="-122"/>
                <a:ea typeface="华文楷体" panose="02010600040101010101" pitchFamily="2" charset="-122"/>
              </a:rPr>
              <a:t>优于</a:t>
            </a:r>
            <a:r>
              <a:rPr lang="en-US" altLang="zh-CN" sz="2400" b="0" dirty="0">
                <a:latin typeface="华文楷体" panose="02010600040101010101" pitchFamily="2" charset="-122"/>
                <a:ea typeface="华文楷体" panose="02010600040101010101" pitchFamily="2" charset="-122"/>
              </a:rPr>
              <a:t>2ASK</a:t>
            </a:r>
          </a:p>
        </p:txBody>
      </p:sp>
      <p:pic>
        <p:nvPicPr>
          <p:cNvPr id="604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285875"/>
            <a:ext cx="46005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04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50" y="2419350"/>
            <a:ext cx="545147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三、二进制调制系统性能比较</a:t>
            </a:r>
            <a:r>
              <a:rPr lang="en-US" altLang="zh-CN" sz="3200" dirty="0">
                <a:solidFill>
                  <a:srgbClr val="FFFF00"/>
                </a:solidFill>
                <a:latin typeface="黑体" pitchFamily="2" charset="-122"/>
                <a:ea typeface="黑体" pitchFamily="2" charset="-122"/>
              </a:rPr>
              <a:t>(1)</a:t>
            </a:r>
          </a:p>
        </p:txBody>
      </p:sp>
      <p:sp>
        <p:nvSpPr>
          <p:cNvPr id="61443" name="Rectangle 13"/>
          <p:cNvSpPr>
            <a:spLocks noChangeArrowheads="1"/>
          </p:cNvSpPr>
          <p:nvPr/>
        </p:nvSpPr>
        <p:spPr bwMode="auto">
          <a:xfrm>
            <a:off x="285750" y="1032982"/>
            <a:ext cx="8642350"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Tx/>
              <a:buSzTx/>
              <a:buFontTx/>
              <a:buNone/>
            </a:pPr>
            <a:r>
              <a:rPr lang="en-US" altLang="zh-CN" sz="2400" b="0" dirty="0">
                <a:solidFill>
                  <a:srgbClr val="CC0000"/>
                </a:solidFill>
                <a:latin typeface="华文楷体" panose="02010600040101010101" pitchFamily="2" charset="-122"/>
                <a:ea typeface="华文楷体" panose="02010600040101010101" pitchFamily="2" charset="-122"/>
              </a:rPr>
              <a:t>3</a:t>
            </a:r>
            <a:r>
              <a:rPr lang="zh-CN" altLang="en-US" sz="2400" b="0" dirty="0">
                <a:solidFill>
                  <a:srgbClr val="CC0000"/>
                </a:solidFill>
                <a:latin typeface="华文楷体" panose="02010600040101010101" pitchFamily="2" charset="-122"/>
                <a:ea typeface="华文楷体" panose="02010600040101010101" pitchFamily="2" charset="-122"/>
              </a:rPr>
              <a:t>、对信道特性变化的敏感性：</a:t>
            </a:r>
            <a:r>
              <a:rPr lang="zh-CN" altLang="en-US" sz="2400" b="0" dirty="0">
                <a:latin typeface="华文楷体" panose="02010600040101010101" pitchFamily="2" charset="-122"/>
                <a:ea typeface="华文楷体" panose="02010600040101010101" pitchFamily="2" charset="-122"/>
              </a:rPr>
              <a:t>指最佳判决门限是否受信道特性的变化和接收机输入信号幅度的影响。若影响较大，则说：该调制方式对信道特性的变化非常敏感。</a:t>
            </a:r>
          </a:p>
          <a:p>
            <a:pPr eaLnBrk="1" hangingPunct="1">
              <a:spcBef>
                <a:spcPts val="600"/>
              </a:spcBef>
              <a:buClrTx/>
              <a:buSzTx/>
              <a:buFontTx/>
              <a:buNone/>
            </a:pP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2FSK</a:t>
            </a:r>
            <a:r>
              <a:rPr lang="zh-CN" altLang="en-US" sz="2400" b="0" dirty="0">
                <a:latin typeface="华文楷体" panose="02010600040101010101" pitchFamily="2" charset="-122"/>
                <a:ea typeface="华文楷体" panose="02010600040101010101" pitchFamily="2" charset="-122"/>
              </a:rPr>
              <a:t>系统中，直接比较两路解调输出的大小，不需要人为地设判决门限。</a:t>
            </a:r>
          </a:p>
          <a:p>
            <a:pPr eaLnBrk="1" hangingPunct="1">
              <a:spcBef>
                <a:spcPts val="600"/>
              </a:spcBef>
              <a:buClrTx/>
              <a:buSzTx/>
              <a:buFontTx/>
              <a:buNone/>
            </a:pPr>
            <a:r>
              <a:rPr lang="en-US" altLang="zh-CN" sz="2400" b="0" dirty="0">
                <a:latin typeface="华文楷体" panose="02010600040101010101" pitchFamily="2" charset="-122"/>
                <a:ea typeface="华文楷体" panose="02010600040101010101" pitchFamily="2" charset="-122"/>
              </a:rPr>
              <a:t>2)</a:t>
            </a:r>
            <a:r>
              <a:rPr lang="zh-CN" altLang="en-US" sz="2400" b="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a:t>
            </a:r>
            <a:r>
              <a:rPr lang="en-US" altLang="zh-CN" sz="2400" b="0" dirty="0">
                <a:latin typeface="华文楷体" panose="02010600040101010101" pitchFamily="2" charset="-122"/>
                <a:ea typeface="华文楷体" panose="02010600040101010101" pitchFamily="2" charset="-122"/>
              </a:rPr>
              <a:t>2PSK</a:t>
            </a:r>
            <a:r>
              <a:rPr lang="zh-CN" altLang="en-US" sz="2400" b="0" dirty="0">
                <a:latin typeface="华文楷体" panose="02010600040101010101" pitchFamily="2" charset="-122"/>
                <a:ea typeface="华文楷体" panose="02010600040101010101" pitchFamily="2" charset="-122"/>
              </a:rPr>
              <a:t>系统中，最佳判决门限为零，与接收机输入信号的幅度无关。不随信道特性的变化而变化。</a:t>
            </a:r>
            <a:endParaRPr lang="en-US" altLang="zh-CN" sz="2400" b="0" dirty="0">
              <a:latin typeface="华文楷体" panose="02010600040101010101" pitchFamily="2" charset="-122"/>
              <a:ea typeface="华文楷体" panose="02010600040101010101" pitchFamily="2" charset="-122"/>
            </a:endParaRPr>
          </a:p>
          <a:p>
            <a:pPr eaLnBrk="1" hangingPunct="1">
              <a:spcBef>
                <a:spcPts val="600"/>
              </a:spcBef>
              <a:buClrTx/>
              <a:buSzTx/>
              <a:buFontTx/>
              <a:buNone/>
            </a:pPr>
            <a:r>
              <a:rPr lang="en-US" altLang="zh-CN" sz="2400" b="0" dirty="0">
                <a:latin typeface="华文楷体" panose="02010600040101010101" pitchFamily="2" charset="-122"/>
                <a:ea typeface="华文楷体" panose="02010600040101010101" pitchFamily="2" charset="-122"/>
              </a:rPr>
              <a:t>3)</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2ASK</a:t>
            </a:r>
            <a:r>
              <a:rPr lang="zh-CN" altLang="en-US" sz="2400" b="0" dirty="0">
                <a:latin typeface="华文楷体" panose="02010600040101010101" pitchFamily="2" charset="-122"/>
                <a:ea typeface="华文楷体" panose="02010600040101010101" pitchFamily="2" charset="-122"/>
              </a:rPr>
              <a:t>系统，判决器的最佳判决门限为</a:t>
            </a:r>
            <a:r>
              <a:rPr lang="en-US" altLang="zh-CN" sz="2400" b="0" dirty="0">
                <a:latin typeface="华文楷体" panose="02010600040101010101" pitchFamily="2" charset="-122"/>
                <a:ea typeface="华文楷体" panose="02010600040101010101" pitchFamily="2" charset="-122"/>
              </a:rPr>
              <a:t>a/2(</a:t>
            </a:r>
            <a:r>
              <a:rPr lang="zh-CN" altLang="en-US" sz="2400" b="0" dirty="0">
                <a:latin typeface="华文楷体" panose="02010600040101010101" pitchFamily="2" charset="-122"/>
                <a:ea typeface="华文楷体" panose="02010600040101010101" pitchFamily="2" charset="-122"/>
              </a:rPr>
              <a:t>当</a:t>
            </a:r>
            <a:r>
              <a:rPr lang="en-US" altLang="zh-CN" sz="2400" b="0" dirty="0">
                <a:latin typeface="华文楷体" panose="02010600040101010101" pitchFamily="2" charset="-122"/>
                <a:ea typeface="华文楷体" panose="02010600040101010101" pitchFamily="2" charset="-122"/>
              </a:rPr>
              <a:t>P(1)</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P(0)</a:t>
            </a:r>
            <a:r>
              <a:rPr lang="zh-CN" altLang="en-US" sz="2400" b="0" dirty="0">
                <a:latin typeface="华文楷体" panose="02010600040101010101" pitchFamily="2" charset="-122"/>
                <a:ea typeface="华文楷体" panose="02010600040101010101" pitchFamily="2" charset="-122"/>
              </a:rPr>
              <a:t>时</a:t>
            </a:r>
            <a:r>
              <a:rPr lang="en-US" altLang="zh-CN" sz="2400" b="0" dirty="0">
                <a:latin typeface="华文楷体" panose="02010600040101010101" pitchFamily="2" charset="-122"/>
                <a:ea typeface="华文楷体" panose="02010600040101010101" pitchFamily="2" charset="-122"/>
              </a:rPr>
              <a:t>)</a:t>
            </a:r>
            <a:r>
              <a:rPr lang="zh-CN" altLang="en-US" sz="2400" b="0" dirty="0">
                <a:latin typeface="华文楷体" panose="02010600040101010101" pitchFamily="2" charset="-122"/>
                <a:ea typeface="华文楷体" panose="02010600040101010101" pitchFamily="2" charset="-122"/>
              </a:rPr>
              <a:t>，它与接收机输入信号的幅度有关。当信道持性发生变化时，接收机输入信号的幅度，将随着发生变化，相应地，判决器的最佳判决门限也将随之而变。</a:t>
            </a:r>
          </a:p>
          <a:p>
            <a:pPr eaLnBrk="1" hangingPunct="1">
              <a:spcBef>
                <a:spcPts val="600"/>
              </a:spcBef>
              <a:buClrTx/>
              <a:buSzTx/>
              <a:buFontTx/>
              <a:buNone/>
            </a:pPr>
            <a:r>
              <a:rPr lang="zh-CN" altLang="en-US" sz="2400" b="0" dirty="0">
                <a:latin typeface="华文楷体" panose="02010600040101010101" pitchFamily="2" charset="-122"/>
                <a:ea typeface="华文楷体" panose="02010600040101010101" pitchFamily="2" charset="-122"/>
              </a:rPr>
              <a:t>    故就对信道特性变化的敏感性而言，</a:t>
            </a:r>
            <a:r>
              <a:rPr lang="en-US" altLang="zh-CN" sz="2400" b="0" dirty="0">
                <a:latin typeface="华文楷体" panose="02010600040101010101" pitchFamily="2" charset="-122"/>
                <a:ea typeface="华文楷体" panose="02010600040101010101" pitchFamily="2" charset="-122"/>
              </a:rPr>
              <a:t>2ASK</a:t>
            </a:r>
            <a:r>
              <a:rPr lang="zh-CN" altLang="en-US" sz="2400" b="0" dirty="0">
                <a:latin typeface="华文楷体" panose="02010600040101010101" pitchFamily="2" charset="-122"/>
                <a:ea typeface="华文楷体" panose="02010600040101010101" pitchFamily="2" charset="-122"/>
              </a:rPr>
              <a:t>的性能最差。</a:t>
            </a:r>
          </a:p>
          <a:p>
            <a:pPr eaLnBrk="1" hangingPunct="1">
              <a:spcBef>
                <a:spcPts val="600"/>
              </a:spcBef>
              <a:buClrTx/>
              <a:buSzTx/>
              <a:buFontTx/>
              <a:buNone/>
            </a:pPr>
            <a:r>
              <a:rPr lang="en-US" altLang="zh-CN" sz="2400" b="0" dirty="0">
                <a:latin typeface="华文楷体" panose="02010600040101010101" pitchFamily="2" charset="-122"/>
                <a:ea typeface="华文楷体" panose="02010600040101010101" pitchFamily="2" charset="-122"/>
              </a:rPr>
              <a:t>4)</a:t>
            </a:r>
            <a:r>
              <a:rPr lang="zh-CN" altLang="en-US" sz="2400" b="0" dirty="0">
                <a:latin typeface="华文楷体" panose="02010600040101010101" pitchFamily="2" charset="-122"/>
                <a:ea typeface="华文楷体" panose="02010600040101010101" pitchFamily="2" charset="-122"/>
              </a:rPr>
              <a:t>、当信道存在严重的衰落时，通常采用非相干接收，因为这时不容易得到相干载波。</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7"/>
          <p:cNvSpPr>
            <a:spLocks noChangeArrowheads="1"/>
          </p:cNvSpPr>
          <p:nvPr/>
        </p:nvSpPr>
        <p:spPr bwMode="auto">
          <a:xfrm>
            <a:off x="428625" y="1341438"/>
            <a:ext cx="82867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CC0000"/>
                </a:solidFill>
                <a:latin typeface="华文楷体" panose="02010600040101010101" pitchFamily="2" charset="-122"/>
                <a:ea typeface="华文楷体" panose="02010600040101010101" pitchFamily="2" charset="-122"/>
              </a:rPr>
              <a:t>4</a:t>
            </a:r>
            <a:r>
              <a:rPr lang="zh-CN" altLang="en-US" sz="2400" b="0" dirty="0">
                <a:solidFill>
                  <a:srgbClr val="CC0000"/>
                </a:solidFill>
                <a:latin typeface="华文楷体" panose="02010600040101010101" pitchFamily="2" charset="-122"/>
                <a:ea typeface="华文楷体" panose="02010600040101010101" pitchFamily="2" charset="-122"/>
              </a:rPr>
              <a:t>、设备的复杂程度</a:t>
            </a:r>
            <a:r>
              <a:rPr lang="zh-CN" altLang="en-US" sz="2400" b="0" dirty="0">
                <a:latin typeface="华文楷体" panose="02010600040101010101" pitchFamily="2" charset="-122"/>
                <a:ea typeface="华文楷体" panose="02010600040101010101" pitchFamily="2" charset="-122"/>
              </a:rPr>
              <a:t> </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、对于二进制振幅键控、移频键控及移相键控，发送端设备的复杂程度相差不多。</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2)</a:t>
            </a:r>
            <a:r>
              <a:rPr lang="zh-CN" altLang="en-US" sz="2400" b="0" dirty="0">
                <a:latin typeface="华文楷体" panose="02010600040101010101" pitchFamily="2" charset="-122"/>
                <a:ea typeface="华文楷体" panose="02010600040101010101" pitchFamily="2" charset="-122"/>
              </a:rPr>
              <a:t>、接收端的复杂程度与所选用的调制和解调方式有关 </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3)</a:t>
            </a:r>
            <a:r>
              <a:rPr lang="zh-CN" altLang="en-US" sz="2400" b="0" dirty="0">
                <a:latin typeface="华文楷体" panose="02010600040101010101" pitchFamily="2" charset="-122"/>
                <a:ea typeface="华文楷体" panose="02010600040101010101" pitchFamily="2" charset="-122"/>
              </a:rPr>
              <a:t>、同一调制方式，相干解调的设备要比非相干解调时复杂； </a:t>
            </a:r>
          </a:p>
          <a:p>
            <a:pPr eaLnBrk="1" hangingPunct="1">
              <a:spcBef>
                <a:spcPct val="0"/>
              </a:spcBef>
              <a:buClrTx/>
              <a:buSzTx/>
              <a:buFontTx/>
              <a:buNone/>
            </a:pPr>
            <a:r>
              <a:rPr lang="en-US" altLang="zh-CN" sz="2400" b="0" dirty="0">
                <a:latin typeface="华文楷体" panose="02010600040101010101" pitchFamily="2" charset="-122"/>
                <a:ea typeface="华文楷体" panose="02010600040101010101" pitchFamily="2" charset="-122"/>
              </a:rPr>
              <a:t>4)</a:t>
            </a:r>
            <a:r>
              <a:rPr lang="zh-CN" altLang="en-US" sz="2400" b="0" dirty="0">
                <a:latin typeface="华文楷体" panose="02010600040101010101" pitchFamily="2" charset="-122"/>
                <a:ea typeface="华文楷体" panose="02010600040101010101" pitchFamily="2" charset="-122"/>
              </a:rPr>
              <a:t>、非相干解调时，复杂程度依此为</a:t>
            </a:r>
            <a:r>
              <a:rPr lang="en-US" altLang="zh-CN" sz="2400" b="0" dirty="0">
                <a:latin typeface="华文楷体" panose="02010600040101010101" pitchFamily="2" charset="-122"/>
                <a:ea typeface="华文楷体" panose="02010600040101010101" pitchFamily="2" charset="-122"/>
              </a:rPr>
              <a:t>2ASK</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2FSK</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DPSK</a:t>
            </a:r>
            <a:r>
              <a:rPr lang="zh-CN" altLang="en-US" sz="2400" b="0" dirty="0">
                <a:latin typeface="华文楷体" panose="02010600040101010101" pitchFamily="2" charset="-122"/>
                <a:ea typeface="华文楷体" panose="02010600040101010101" pitchFamily="2" charset="-122"/>
              </a:rPr>
              <a:t>。愈复杂，造价就愈昂贵。     </a:t>
            </a:r>
          </a:p>
        </p:txBody>
      </p:sp>
      <p:sp>
        <p:nvSpPr>
          <p:cNvPr id="5" name="Rectangle 2"/>
          <p:cNvSpPr>
            <a:spLocks noGrp="1" noChangeArrowheads="1"/>
          </p:cNvSpPr>
          <p:nvPr>
            <p:ph type="title"/>
          </p:nvPr>
        </p:nvSpPr>
        <p:spPr>
          <a:xfrm>
            <a:off x="684213"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三、二进制调制系统性能比较</a:t>
            </a:r>
            <a:r>
              <a:rPr lang="en-US" altLang="zh-CN" sz="3200" dirty="0">
                <a:solidFill>
                  <a:srgbClr val="FFFF00"/>
                </a:solidFill>
                <a:latin typeface="黑体" pitchFamily="2" charset="-122"/>
                <a:ea typeface="黑体" pitchFamily="2" charset="-122"/>
              </a:rPr>
              <a:t>(2)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endParaRPr lang="en-US" altLang="zh-CN" sz="3200" dirty="0">
              <a:solidFill>
                <a:srgbClr val="FFFF00"/>
              </a:solidFill>
              <a:latin typeface="黑体" pitchFamily="2" charset="-122"/>
              <a:ea typeface="黑体" pitchFamily="2" charset="-122"/>
            </a:endParaRPr>
          </a:p>
        </p:txBody>
      </p:sp>
      <p:sp>
        <p:nvSpPr>
          <p:cNvPr id="63491" name="Rectangle 5"/>
          <p:cNvSpPr>
            <a:spLocks noChangeArrowheads="1"/>
          </p:cNvSpPr>
          <p:nvPr/>
        </p:nvSpPr>
        <p:spPr bwMode="auto">
          <a:xfrm>
            <a:off x="428625" y="1571625"/>
            <a:ext cx="82804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Tx/>
              <a:buSzTx/>
              <a:buFontTx/>
              <a:buNone/>
            </a:pPr>
            <a:r>
              <a:rPr lang="zh-CN" altLang="en-US" sz="2400" b="0">
                <a:latin typeface="宋体" panose="02010600030101010101" pitchFamily="2" charset="-122"/>
              </a:rPr>
              <a:t>形式：多进制数字已调信号的被调参数在一个码元间隔内有多个可能取值。是一种高效率的传输方式。即它在单位频带内有高的信息传输速率。</a:t>
            </a:r>
          </a:p>
          <a:p>
            <a:pPr eaLnBrk="1" hangingPunct="1">
              <a:spcBef>
                <a:spcPts val="1200"/>
              </a:spcBef>
              <a:buClrTx/>
              <a:buSzTx/>
              <a:buFontTx/>
              <a:buNone/>
            </a:pPr>
            <a:r>
              <a:rPr lang="zh-CN" altLang="en-US" sz="2400" b="0">
                <a:latin typeface="宋体" panose="02010600030101010101" pitchFamily="2" charset="-122"/>
              </a:rPr>
              <a:t>优点：</a:t>
            </a:r>
            <a:r>
              <a:rPr lang="en-US" altLang="zh-CN" sz="2400" b="0">
                <a:latin typeface="宋体" panose="02010600030101010101" pitchFamily="2" charset="-122"/>
              </a:rPr>
              <a:t>1</a:t>
            </a:r>
            <a:r>
              <a:rPr lang="zh-CN" altLang="en-US" sz="2400" b="0">
                <a:latin typeface="宋体" panose="02010600030101010101" pitchFamily="2" charset="-122"/>
              </a:rPr>
              <a:t>、可以比二进制系统有高得多的信息传输速率；</a:t>
            </a:r>
          </a:p>
          <a:p>
            <a:pPr eaLnBrk="1" hangingPunct="1">
              <a:spcBef>
                <a:spcPts val="120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2</a:t>
            </a:r>
            <a:r>
              <a:rPr lang="zh-CN" altLang="en-US" sz="2400" b="0">
                <a:latin typeface="宋体" panose="02010600030101010101" pitchFamily="2" charset="-122"/>
              </a:rPr>
              <a:t>、在相同的信息速率下，抗码间干扰能力强；</a:t>
            </a:r>
          </a:p>
          <a:p>
            <a:pPr eaLnBrk="1" hangingPunct="1">
              <a:spcBef>
                <a:spcPts val="1200"/>
              </a:spcBef>
              <a:buClrTx/>
              <a:buSzTx/>
              <a:buFontTx/>
              <a:buNone/>
            </a:pPr>
            <a:r>
              <a:rPr lang="zh-CN" altLang="en-US" sz="2400" b="0">
                <a:latin typeface="宋体" panose="02010600030101010101" pitchFamily="2" charset="-122"/>
              </a:rPr>
              <a:t>缺点：同样输入信噪比情况下，抗加性白噪性能比二进制差</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0"/>
            <a:ext cx="9144000" cy="579438"/>
          </a:xfrm>
          <a:solidFill>
            <a:schemeClr val="tx2">
              <a:lumMod val="50000"/>
            </a:schemeClr>
          </a:solidFill>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(1)</a:t>
            </a:r>
          </a:p>
        </p:txBody>
      </p:sp>
      <p:sp>
        <p:nvSpPr>
          <p:cNvPr id="64515" name="Rectangle 4"/>
          <p:cNvSpPr>
            <a:spLocks noChangeArrowheads="1"/>
          </p:cNvSpPr>
          <p:nvPr/>
        </p:nvSpPr>
        <p:spPr bwMode="auto">
          <a:xfrm>
            <a:off x="214313" y="785813"/>
            <a:ext cx="435768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CC0000"/>
                </a:solidFill>
                <a:latin typeface="宋体" panose="02010600030101010101" pitchFamily="2" charset="-122"/>
              </a:rPr>
              <a:t>1</a:t>
            </a:r>
            <a:r>
              <a:rPr lang="zh-CN" altLang="en-US" sz="2400" b="0">
                <a:solidFill>
                  <a:srgbClr val="CC0000"/>
                </a:solidFill>
                <a:latin typeface="宋体" panose="02010600030101010101" pitchFamily="2" charset="-122"/>
              </a:rPr>
              <a:t>、</a:t>
            </a:r>
            <a:r>
              <a:rPr lang="zh-CN" altLang="en-US" sz="2400">
                <a:solidFill>
                  <a:srgbClr val="CC0000"/>
                </a:solidFill>
                <a:latin typeface="宋体" panose="02010600030101010101" pitchFamily="2" charset="-122"/>
              </a:rPr>
              <a:t>多进制数字振幅调制</a:t>
            </a:r>
            <a:r>
              <a:rPr lang="en-US" altLang="zh-CN" sz="2400">
                <a:solidFill>
                  <a:srgbClr val="CC0000"/>
                </a:solidFill>
                <a:latin typeface="宋体" panose="02010600030101010101" pitchFamily="2" charset="-122"/>
              </a:rPr>
              <a:t>MASK</a:t>
            </a:r>
            <a:r>
              <a:rPr lang="zh-CN" altLang="en-US" sz="2400">
                <a:solidFill>
                  <a:srgbClr val="CC0000"/>
                </a:solidFill>
                <a:latin typeface="宋体" panose="02010600030101010101" pitchFamily="2" charset="-122"/>
              </a:rPr>
              <a:t>的原理及抗噪声性能</a:t>
            </a:r>
            <a:endParaRPr lang="zh-CN" altLang="en-US" sz="2400" b="0">
              <a:solidFill>
                <a:srgbClr val="CC0000"/>
              </a:solidFill>
              <a:latin typeface="宋体" panose="02010600030101010101" pitchFamily="2" charset="-122"/>
            </a:endParaRPr>
          </a:p>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a:t>
            </a:r>
            <a:r>
              <a:rPr lang="en-US" altLang="zh-CN" sz="2400" b="0">
                <a:latin typeface="宋体" panose="02010600030101010101" pitchFamily="2" charset="-122"/>
              </a:rPr>
              <a:t>MASK</a:t>
            </a:r>
            <a:r>
              <a:rPr lang="zh-CN" altLang="en-US" sz="2400" b="0">
                <a:latin typeface="宋体" panose="02010600030101010101" pitchFamily="2" charset="-122"/>
              </a:rPr>
              <a:t>信号波形如</a:t>
            </a:r>
            <a:r>
              <a:rPr lang="en-US" altLang="zh-CN" sz="2400" b="0">
                <a:latin typeface="宋体" panose="02010600030101010101" pitchFamily="2" charset="-122"/>
              </a:rPr>
              <a:t>(7-31) </a:t>
            </a:r>
          </a:p>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a:t>
            </a:r>
            <a:r>
              <a:rPr lang="en-US" altLang="zh-CN" sz="2400" b="0">
                <a:latin typeface="宋体" panose="02010600030101010101" pitchFamily="2" charset="-122"/>
              </a:rPr>
              <a:t>M</a:t>
            </a:r>
            <a:r>
              <a:rPr lang="zh-CN" altLang="en-US" sz="2400" b="0">
                <a:latin typeface="宋体" panose="02010600030101010101" pitchFamily="2" charset="-122"/>
              </a:rPr>
              <a:t>个电平调制信号能看成由时间上不重叠的</a:t>
            </a:r>
            <a:r>
              <a:rPr lang="en-US" altLang="zh-CN" sz="2400" b="0">
                <a:latin typeface="宋体" panose="02010600030101010101" pitchFamily="2" charset="-122"/>
              </a:rPr>
              <a:t>M</a:t>
            </a:r>
            <a:r>
              <a:rPr lang="zh-CN" altLang="en-US" sz="2400" b="0">
                <a:latin typeface="宋体" panose="02010600030101010101" pitchFamily="2" charset="-122"/>
              </a:rPr>
              <a:t>个不同振幅值通断键控信号叠加。 </a:t>
            </a:r>
          </a:p>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、在相同的码元传输速率下，其带宽与二电平的相同。 </a:t>
            </a:r>
          </a:p>
        </p:txBody>
      </p:sp>
      <p:pic>
        <p:nvPicPr>
          <p:cNvPr id="64516" name="Picture 5"/>
          <p:cNvPicPr>
            <a:picLocks noChangeAspect="1" noChangeArrowheads="1"/>
          </p:cNvPicPr>
          <p:nvPr/>
        </p:nvPicPr>
        <p:blipFill>
          <a:blip r:embed="rId2">
            <a:extLst>
              <a:ext uri="{28A0092B-C50C-407E-A947-70E740481C1C}">
                <a14:useLocalDpi xmlns:a14="http://schemas.microsoft.com/office/drawing/2010/main" val="0"/>
              </a:ext>
            </a:extLst>
          </a:blip>
          <a:srcRect l="2113" r="5515"/>
          <a:stretch>
            <a:fillRect/>
          </a:stretch>
        </p:blipFill>
        <p:spPr bwMode="auto">
          <a:xfrm>
            <a:off x="5000625" y="642938"/>
            <a:ext cx="4071938"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7" name="Picture 6"/>
          <p:cNvPicPr>
            <a:picLocks noChangeAspect="1" noChangeArrowheads="1"/>
          </p:cNvPicPr>
          <p:nvPr/>
        </p:nvPicPr>
        <p:blipFill>
          <a:blip r:embed="rId3">
            <a:extLst>
              <a:ext uri="{28A0092B-C50C-407E-A947-70E740481C1C}">
                <a14:useLocalDpi xmlns:a14="http://schemas.microsoft.com/office/drawing/2010/main" val="0"/>
              </a:ext>
            </a:extLst>
          </a:blip>
          <a:srcRect r="5479"/>
          <a:stretch>
            <a:fillRect/>
          </a:stretch>
        </p:blipFill>
        <p:spPr bwMode="auto">
          <a:xfrm>
            <a:off x="4643438" y="2786063"/>
            <a:ext cx="4429125"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419600"/>
            <a:ext cx="3124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4519" name="矩形 7"/>
          <p:cNvSpPr>
            <a:spLocks noChangeArrowheads="1"/>
          </p:cNvSpPr>
          <p:nvPr/>
        </p:nvSpPr>
        <p:spPr bwMode="auto">
          <a:xfrm>
            <a:off x="3571875" y="5657850"/>
            <a:ext cx="5214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华文中宋" panose="02010600040101010101" pitchFamily="2" charset="-122"/>
                <a:ea typeface="华文中宋" panose="02010600040101010101" pitchFamily="2" charset="-122"/>
              </a:rPr>
              <a:t>4)</a:t>
            </a:r>
            <a:r>
              <a:rPr lang="zh-CN" altLang="en-US" sz="2400" b="0">
                <a:latin typeface="华文中宋" panose="02010600040101010101" pitchFamily="2" charset="-122"/>
                <a:ea typeface="华文中宋" panose="02010600040101010101" pitchFamily="2" charset="-122"/>
              </a:rPr>
              <a:t>、抗噪性能</a:t>
            </a:r>
            <a:r>
              <a:rPr lang="en-US" altLang="zh-CN" sz="2400" b="0">
                <a:latin typeface="华文中宋" panose="02010600040101010101" pitchFamily="2" charset="-122"/>
                <a:ea typeface="华文中宋" panose="02010600040101010101" pitchFamily="2" charset="-122"/>
              </a:rPr>
              <a:t>(</a:t>
            </a:r>
            <a:r>
              <a:rPr lang="zh-CN" altLang="en-US" sz="2400" b="0">
                <a:latin typeface="华文中宋" panose="02010600040101010101" pitchFamily="2" charset="-122"/>
                <a:ea typeface="华文中宋" panose="02010600040101010101" pitchFamily="2" charset="-122"/>
              </a:rPr>
              <a:t>图</a:t>
            </a:r>
            <a:r>
              <a:rPr lang="en-US" altLang="zh-CN" sz="2400" b="0">
                <a:latin typeface="华文中宋" panose="02010600040101010101" pitchFamily="2" charset="-122"/>
                <a:ea typeface="华文中宋" panose="02010600040101010101" pitchFamily="2" charset="-122"/>
              </a:rPr>
              <a:t>7-50)</a:t>
            </a:r>
            <a:r>
              <a:rPr lang="zh-CN" altLang="en-US" sz="2400" b="0">
                <a:latin typeface="华文中宋" panose="02010600040101010101" pitchFamily="2" charset="-122"/>
                <a:ea typeface="华文中宋" panose="02010600040101010101" pitchFamily="2" charset="-122"/>
              </a:rPr>
              <a:t>：抗噪能力、尤其抗衰落能力不强，一般只适合在恒参信道中采用。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5538" name="Object 15"/>
          <p:cNvGraphicFramePr>
            <a:graphicFrameLocks noGrp="1" noChangeAspect="1"/>
          </p:cNvGraphicFramePr>
          <p:nvPr>
            <p:ph idx="1"/>
          </p:nvPr>
        </p:nvGraphicFramePr>
        <p:xfrm>
          <a:off x="6311900" y="6442075"/>
          <a:ext cx="2832100" cy="390525"/>
        </p:xfrm>
        <a:graphic>
          <a:graphicData uri="http://schemas.openxmlformats.org/presentationml/2006/ole">
            <mc:AlternateContent xmlns:mc="http://schemas.openxmlformats.org/markup-compatibility/2006">
              <mc:Choice xmlns:v="urn:schemas-microsoft-com:vml" Requires="v">
                <p:oleObj spid="_x0000_s65614" name="公式" r:id="rId3" imgW="1841500" imgH="254000" progId="Equation.3">
                  <p:embed/>
                </p:oleObj>
              </mc:Choice>
              <mc:Fallback>
                <p:oleObj name="公式" r:id="rId3" imgW="1841500" imgH="2540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0" y="6442075"/>
                        <a:ext cx="2832100" cy="39052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9" name="Rectangle 4"/>
          <p:cNvSpPr>
            <a:spLocks noChangeArrowheads="1"/>
          </p:cNvSpPr>
          <p:nvPr/>
        </p:nvSpPr>
        <p:spPr bwMode="auto">
          <a:xfrm>
            <a:off x="71438" y="630238"/>
            <a:ext cx="631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CC0000"/>
                </a:solidFill>
                <a:latin typeface="宋体" panose="02010600030101010101" pitchFamily="2" charset="-122"/>
              </a:rPr>
              <a:t>2</a:t>
            </a:r>
            <a:r>
              <a:rPr lang="zh-CN" altLang="en-US" sz="2400">
                <a:solidFill>
                  <a:srgbClr val="CC0000"/>
                </a:solidFill>
                <a:latin typeface="宋体" panose="02010600030101010101" pitchFamily="2" charset="-122"/>
              </a:rPr>
              <a:t>、多进制数字频率调制的原理及抗噪声性能 </a:t>
            </a:r>
          </a:p>
        </p:txBody>
      </p:sp>
      <p:sp>
        <p:nvSpPr>
          <p:cNvPr id="65540" name="Rectangle 5"/>
          <p:cNvSpPr>
            <a:spLocks noChangeArrowheads="1"/>
          </p:cNvSpPr>
          <p:nvPr/>
        </p:nvSpPr>
        <p:spPr bwMode="auto">
          <a:xfrm>
            <a:off x="193675" y="1038225"/>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1)</a:t>
            </a:r>
            <a:r>
              <a:rPr lang="zh-CN" altLang="en-US" sz="2400" b="0" dirty="0">
                <a:latin typeface="宋体" panose="02010600030101010101" pitchFamily="2" charset="-122"/>
              </a:rPr>
              <a:t>、</a:t>
            </a:r>
            <a:r>
              <a:rPr lang="en-US" altLang="zh-CN" sz="2400" b="0" dirty="0">
                <a:latin typeface="宋体" panose="02010600030101010101" pitchFamily="2" charset="-122"/>
              </a:rPr>
              <a:t>MFSK</a:t>
            </a:r>
            <a:r>
              <a:rPr lang="zh-CN" altLang="en-US" sz="2400" b="0" dirty="0">
                <a:latin typeface="宋体" panose="02010600030101010101" pitchFamily="2" charset="-122"/>
              </a:rPr>
              <a:t>波形及调制解调框图</a:t>
            </a:r>
          </a:p>
        </p:txBody>
      </p:sp>
      <p:sp>
        <p:nvSpPr>
          <p:cNvPr id="65541" name="Rectangle 10"/>
          <p:cNvSpPr>
            <a:spLocks noChangeArrowheads="1"/>
          </p:cNvSpPr>
          <p:nvPr/>
        </p:nvSpPr>
        <p:spPr bwMode="auto">
          <a:xfrm>
            <a:off x="214313" y="4665663"/>
            <a:ext cx="6175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、占较宽的频带，故信道频带利用率不高</a:t>
            </a:r>
            <a:endParaRPr lang="en-US" altLang="zh-CN" sz="2400" b="0">
              <a:latin typeface="宋体" panose="02010600030101010101" pitchFamily="2" charset="-122"/>
            </a:endParaRPr>
          </a:p>
          <a:p>
            <a:pPr eaLnBrk="1" hangingPunct="1">
              <a:spcBef>
                <a:spcPct val="0"/>
              </a:spcBef>
              <a:buClrTx/>
              <a:buSzTx/>
              <a:buFontTx/>
              <a:buNone/>
            </a:pPr>
            <a:r>
              <a:rPr lang="en-US" altLang="zh-CN" sz="2400" b="0">
                <a:latin typeface="宋体" panose="02010600030101010101" pitchFamily="2" charset="-122"/>
                <a:cs typeface="Times New Roman" panose="02020603050405020304" pitchFamily="18" charset="0"/>
              </a:rPr>
              <a:t>3)</a:t>
            </a:r>
            <a:r>
              <a:rPr lang="zh-CN" altLang="en-US" sz="2400" b="0">
                <a:latin typeface="宋体" panose="02010600030101010101" pitchFamily="2" charset="-122"/>
                <a:cs typeface="Times New Roman" panose="02020603050405020304" pitchFamily="18" charset="0"/>
              </a:rPr>
              <a:t>、</a:t>
            </a:r>
            <a:r>
              <a:rPr lang="zh-CN" altLang="en-US" sz="2400" b="0">
                <a:latin typeface="Arial" panose="020B0604020202020204" pitchFamily="34" charset="0"/>
                <a:cs typeface="Times New Roman" panose="02020603050405020304" pitchFamily="18" charset="0"/>
              </a:rPr>
              <a:t>信号带宽一般定义</a:t>
            </a:r>
            <a:endParaRPr lang="zh-CN" altLang="en-US" sz="2400" b="0">
              <a:latin typeface="Arial" panose="020B0604020202020204" pitchFamily="34" charset="0"/>
            </a:endParaRPr>
          </a:p>
        </p:txBody>
      </p:sp>
      <p:graphicFrame>
        <p:nvGraphicFramePr>
          <p:cNvPr id="65542" name="Object 9"/>
          <p:cNvGraphicFramePr>
            <a:graphicFrameLocks noChangeAspect="1"/>
          </p:cNvGraphicFramePr>
          <p:nvPr/>
        </p:nvGraphicFramePr>
        <p:xfrm>
          <a:off x="3381375" y="5137150"/>
          <a:ext cx="1368425" cy="358775"/>
        </p:xfrm>
        <a:graphic>
          <a:graphicData uri="http://schemas.openxmlformats.org/presentationml/2006/ole">
            <mc:AlternateContent xmlns:mc="http://schemas.openxmlformats.org/markup-compatibility/2006">
              <mc:Choice xmlns:v="urn:schemas-microsoft-com:vml" Requires="v">
                <p:oleObj spid="_x0000_s65615" name="公式" r:id="rId5" imgW="837836" imgH="215806" progId="Equation.3">
                  <p:embed/>
                </p:oleObj>
              </mc:Choice>
              <mc:Fallback>
                <p:oleObj name="公式" r:id="rId5" imgW="837836" imgH="21580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5137150"/>
                        <a:ext cx="1368425" cy="3587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Rectangle 11"/>
          <p:cNvSpPr>
            <a:spLocks noChangeArrowheads="1"/>
          </p:cNvSpPr>
          <p:nvPr/>
        </p:nvSpPr>
        <p:spPr bwMode="auto">
          <a:xfrm>
            <a:off x="430213" y="55308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其中</a:t>
            </a:r>
            <a:endParaRPr lang="zh-CN" altLang="en-US" sz="2400" b="0">
              <a:latin typeface="Arial" panose="020B0604020202020204" pitchFamily="34" charset="0"/>
            </a:endParaRPr>
          </a:p>
        </p:txBody>
      </p:sp>
      <p:graphicFrame>
        <p:nvGraphicFramePr>
          <p:cNvPr id="65544" name="Object 8"/>
          <p:cNvGraphicFramePr>
            <a:graphicFrameLocks noChangeAspect="1"/>
          </p:cNvGraphicFramePr>
          <p:nvPr/>
        </p:nvGraphicFramePr>
        <p:xfrm>
          <a:off x="1149350" y="5602288"/>
          <a:ext cx="433388" cy="415925"/>
        </p:xfrm>
        <a:graphic>
          <a:graphicData uri="http://schemas.openxmlformats.org/presentationml/2006/ole">
            <mc:AlternateContent xmlns:mc="http://schemas.openxmlformats.org/markup-compatibility/2006">
              <mc:Choice xmlns:v="urn:schemas-microsoft-com:vml" Requires="v">
                <p:oleObj spid="_x0000_s65616" name="公式" r:id="rId7" imgW="228501" imgH="215806" progId="Equation.3">
                  <p:embed/>
                </p:oleObj>
              </mc:Choice>
              <mc:Fallback>
                <p:oleObj name="公式" r:id="rId7" imgW="228501" imgH="21580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9350" y="5602288"/>
                        <a:ext cx="433388" cy="4159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Rectangle 12"/>
          <p:cNvSpPr>
            <a:spLocks noChangeArrowheads="1"/>
          </p:cNvSpPr>
          <p:nvPr/>
        </p:nvSpPr>
        <p:spPr bwMode="auto">
          <a:xfrm>
            <a:off x="2014538" y="5602288"/>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分别为最高选用载频，</a:t>
            </a:r>
            <a:r>
              <a:rPr lang="zh-CN" altLang="en-US" sz="2400" b="0">
                <a:latin typeface="宋体" panose="02010600030101010101" pitchFamily="2" charset="-122"/>
              </a:rPr>
              <a:t>最低选用载频</a:t>
            </a:r>
          </a:p>
        </p:txBody>
      </p:sp>
      <p:graphicFrame>
        <p:nvGraphicFramePr>
          <p:cNvPr id="65546" name="Object 7"/>
          <p:cNvGraphicFramePr>
            <a:graphicFrameLocks noChangeAspect="1"/>
          </p:cNvGraphicFramePr>
          <p:nvPr/>
        </p:nvGraphicFramePr>
        <p:xfrm>
          <a:off x="1725613" y="5602288"/>
          <a:ext cx="373062" cy="431800"/>
        </p:xfrm>
        <a:graphic>
          <a:graphicData uri="http://schemas.openxmlformats.org/presentationml/2006/ole">
            <mc:AlternateContent xmlns:mc="http://schemas.openxmlformats.org/markup-compatibility/2006">
              <mc:Choice xmlns:v="urn:schemas-microsoft-com:vml" Requires="v">
                <p:oleObj spid="_x0000_s65617" name="公式" r:id="rId9" imgW="164885" imgH="215619" progId="Equation.3">
                  <p:embed/>
                </p:oleObj>
              </mc:Choice>
              <mc:Fallback>
                <p:oleObj name="公式" r:id="rId9" imgW="164885" imgH="21561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613" y="5602288"/>
                        <a:ext cx="373062" cy="4318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7" name="Object 6"/>
          <p:cNvGraphicFramePr>
            <a:graphicFrameLocks noChangeAspect="1"/>
          </p:cNvGraphicFramePr>
          <p:nvPr/>
        </p:nvGraphicFramePr>
        <p:xfrm>
          <a:off x="646113" y="6107113"/>
          <a:ext cx="431800" cy="393700"/>
        </p:xfrm>
        <a:graphic>
          <a:graphicData uri="http://schemas.openxmlformats.org/presentationml/2006/ole">
            <mc:AlternateContent xmlns:mc="http://schemas.openxmlformats.org/markup-compatibility/2006">
              <mc:Choice xmlns:v="urn:schemas-microsoft-com:vml" Requires="v">
                <p:oleObj spid="_x0000_s65618" name="公式" r:id="rId11" imgW="215713" imgH="203024" progId="Equation.3">
                  <p:embed/>
                </p:oleObj>
              </mc:Choice>
              <mc:Fallback>
                <p:oleObj name="公式" r:id="rId11" imgW="215713" imgH="20302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113" y="6107113"/>
                        <a:ext cx="431800" cy="393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8" name="Rectangle 14"/>
          <p:cNvSpPr>
            <a:spLocks noChangeArrowheads="1"/>
          </p:cNvSpPr>
          <p:nvPr/>
        </p:nvSpPr>
        <p:spPr bwMode="auto">
          <a:xfrm>
            <a:off x="1004888" y="6034088"/>
            <a:ext cx="327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为这个码元信号的带宽</a:t>
            </a:r>
            <a:r>
              <a:rPr lang="zh-CN" altLang="en-US" sz="1100" b="0">
                <a:latin typeface="Arial" panose="020B0604020202020204" pitchFamily="34" charset="0"/>
              </a:rPr>
              <a:t> </a:t>
            </a:r>
            <a:endParaRPr lang="zh-CN" altLang="en-US" sz="1800" b="0">
              <a:latin typeface="Arial" panose="020B0604020202020204" pitchFamily="34" charset="0"/>
            </a:endParaRPr>
          </a:p>
        </p:txBody>
      </p:sp>
      <p:sp>
        <p:nvSpPr>
          <p:cNvPr id="65549" name="Rectangle 17"/>
          <p:cNvSpPr>
            <a:spLocks noChangeArrowheads="1"/>
          </p:cNvSpPr>
          <p:nvPr/>
        </p:nvSpPr>
        <p:spPr bwMode="auto">
          <a:xfrm>
            <a:off x="4329113" y="64008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而</a:t>
            </a:r>
            <a:r>
              <a:rPr lang="en-US" altLang="zh-CN" sz="2400" b="0" dirty="0">
                <a:latin typeface="宋体" panose="02010600030101010101" pitchFamily="2" charset="-122"/>
              </a:rPr>
              <a:t>2FSK</a:t>
            </a:r>
            <a:r>
              <a:rPr lang="zh-CN" altLang="en-US" sz="2400" b="0" dirty="0">
                <a:latin typeface="宋体" panose="02010600030101010101" pitchFamily="2" charset="-122"/>
              </a:rPr>
              <a:t>带宽为</a:t>
            </a:r>
            <a:endParaRPr lang="zh-CN" altLang="en-US" sz="2400" b="0" dirty="0">
              <a:latin typeface="Arial" panose="020B0604020202020204" pitchFamily="34" charset="0"/>
            </a:endParaRPr>
          </a:p>
        </p:txBody>
      </p:sp>
      <p:pic>
        <p:nvPicPr>
          <p:cNvPr id="65550" name="Picture 16"/>
          <p:cNvPicPr>
            <a:picLocks noChangeAspect="1" noChangeArrowheads="1"/>
          </p:cNvPicPr>
          <p:nvPr/>
        </p:nvPicPr>
        <p:blipFill>
          <a:blip r:embed="rId13">
            <a:extLst>
              <a:ext uri="{28A0092B-C50C-407E-A947-70E740481C1C}">
                <a14:useLocalDpi xmlns:a14="http://schemas.microsoft.com/office/drawing/2010/main" val="0"/>
              </a:ext>
            </a:extLst>
          </a:blip>
          <a:srcRect l="1785" r="3348"/>
          <a:stretch>
            <a:fillRect/>
          </a:stretch>
        </p:blipFill>
        <p:spPr bwMode="auto">
          <a:xfrm>
            <a:off x="4286250" y="2500313"/>
            <a:ext cx="485775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51" name="Picture 82"/>
          <p:cNvPicPr>
            <a:picLocks noChangeAspect="1" noChangeArrowheads="1"/>
          </p:cNvPicPr>
          <p:nvPr/>
        </p:nvPicPr>
        <p:blipFill>
          <a:blip r:embed="rId14">
            <a:extLst>
              <a:ext uri="{28A0092B-C50C-407E-A947-70E740481C1C}">
                <a14:useLocalDpi xmlns:a14="http://schemas.microsoft.com/office/drawing/2010/main" val="0"/>
              </a:ext>
            </a:extLst>
          </a:blip>
          <a:srcRect r="21552"/>
          <a:stretch>
            <a:fillRect/>
          </a:stretch>
        </p:blipFill>
        <p:spPr bwMode="auto">
          <a:xfrm>
            <a:off x="4857750" y="1112838"/>
            <a:ext cx="4137025" cy="13874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pic>
      <p:pic>
        <p:nvPicPr>
          <p:cNvPr id="65552" name="Picture 83"/>
          <p:cNvPicPr>
            <a:picLocks noChangeAspect="1" noChangeArrowheads="1"/>
          </p:cNvPicPr>
          <p:nvPr/>
        </p:nvPicPr>
        <p:blipFill>
          <a:blip r:embed="rId15">
            <a:extLst>
              <a:ext uri="{28A0092B-C50C-407E-A947-70E740481C1C}">
                <a14:useLocalDpi xmlns:a14="http://schemas.microsoft.com/office/drawing/2010/main" val="0"/>
              </a:ext>
            </a:extLst>
          </a:blip>
          <a:srcRect l="1321" r="20253"/>
          <a:stretch>
            <a:fillRect/>
          </a:stretch>
        </p:blipFill>
        <p:spPr bwMode="auto">
          <a:xfrm>
            <a:off x="285750" y="2244725"/>
            <a:ext cx="3929063" cy="2255838"/>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pic>
      <p:sp>
        <p:nvSpPr>
          <p:cNvPr id="87" name="Rectangle 2"/>
          <p:cNvSpPr>
            <a:spLocks noGrp="1" noChangeArrowheads="1"/>
          </p:cNvSpPr>
          <p:nvPr>
            <p:ph type="title"/>
          </p:nvPr>
        </p:nvSpPr>
        <p:spPr>
          <a:xfrm>
            <a:off x="0" y="0"/>
            <a:ext cx="9144000" cy="579438"/>
          </a:xfrm>
          <a:solidFill>
            <a:schemeClr val="tx2">
              <a:lumMod val="50000"/>
            </a:schemeClr>
          </a:solidFill>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214313" y="642938"/>
            <a:ext cx="631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CC0000"/>
                </a:solidFill>
                <a:latin typeface="宋体" panose="02010600030101010101" pitchFamily="2" charset="-122"/>
              </a:rPr>
              <a:t>2</a:t>
            </a:r>
            <a:r>
              <a:rPr lang="zh-CN" altLang="en-US" sz="2400">
                <a:solidFill>
                  <a:srgbClr val="CC0000"/>
                </a:solidFill>
                <a:latin typeface="宋体" panose="02010600030101010101" pitchFamily="2" charset="-122"/>
              </a:rPr>
              <a:t>、多进制数字频率调制的原理及抗噪声性能 </a:t>
            </a:r>
          </a:p>
        </p:txBody>
      </p:sp>
      <p:sp>
        <p:nvSpPr>
          <p:cNvPr id="66563" name="Rectangle 18"/>
          <p:cNvSpPr>
            <a:spLocks noChangeArrowheads="1"/>
          </p:cNvSpPr>
          <p:nvPr/>
        </p:nvSpPr>
        <p:spPr bwMode="auto">
          <a:xfrm>
            <a:off x="214313" y="1196752"/>
            <a:ext cx="85693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4)</a:t>
            </a:r>
            <a:r>
              <a:rPr lang="zh-CN" altLang="en-US" sz="2400" b="0" dirty="0">
                <a:latin typeface="宋体" panose="02010600030101010101" pitchFamily="2" charset="-122"/>
              </a:rPr>
              <a:t>、抗噪声性能：</a:t>
            </a:r>
            <a:endParaRPr lang="en-US" altLang="zh-CN" sz="2400" b="0" dirty="0">
              <a:latin typeface="宋体" panose="02010600030101010101" pitchFamily="2" charset="-122"/>
            </a:endParaRPr>
          </a:p>
          <a:p>
            <a:pPr eaLnBrk="1" hangingPunct="1">
              <a:spcBef>
                <a:spcPct val="0"/>
              </a:spcBef>
              <a:buClrTx/>
              <a:buSzTx/>
              <a:buFontTx/>
              <a:buNone/>
            </a:pPr>
            <a:r>
              <a:rPr lang="en-US" altLang="zh-CN" sz="2400" b="0" dirty="0">
                <a:latin typeface="宋体" panose="02010600030101010101" pitchFamily="2" charset="-122"/>
              </a:rPr>
              <a:t>E</a:t>
            </a:r>
            <a:r>
              <a:rPr lang="zh-CN" altLang="en-US" sz="2400" b="0" dirty="0">
                <a:latin typeface="宋体" panose="02010600030101010101" pitchFamily="2" charset="-122"/>
              </a:rPr>
              <a:t>指码元能量</a:t>
            </a:r>
          </a:p>
          <a:p>
            <a:pPr eaLnBrk="1" hangingPunct="1">
              <a:spcBef>
                <a:spcPct val="0"/>
              </a:spcBef>
              <a:buClrTx/>
              <a:buSzTx/>
              <a:buFontTx/>
              <a:buNone/>
            </a:pPr>
            <a:r>
              <a:rPr lang="en-US" altLang="zh-CN" sz="2400" b="0" dirty="0">
                <a:latin typeface="宋体" panose="02010600030101010101" pitchFamily="2" charset="-122"/>
              </a:rPr>
              <a:t>a</a:t>
            </a:r>
            <a:r>
              <a:rPr lang="zh-CN" altLang="en-US" sz="2400" b="0" dirty="0">
                <a:latin typeface="宋体" panose="02010600030101010101" pitchFamily="2" charset="-122"/>
              </a:rPr>
              <a:t>在</a:t>
            </a:r>
            <a:r>
              <a:rPr lang="en-US" altLang="zh-CN" sz="2400" b="0" dirty="0">
                <a:latin typeface="宋体" panose="02010600030101010101" pitchFamily="2" charset="-122"/>
              </a:rPr>
              <a:t>M</a:t>
            </a:r>
            <a:r>
              <a:rPr lang="zh-CN" altLang="en-US" sz="2400" b="0" dirty="0">
                <a:latin typeface="宋体" panose="02010600030101010101" pitchFamily="2" charset="-122"/>
              </a:rPr>
              <a:t>一定的情况下，信噪比</a:t>
            </a:r>
            <a:r>
              <a:rPr lang="en-US" altLang="zh-CN" sz="2400" b="0" dirty="0">
                <a:latin typeface="宋体" panose="02010600030101010101" pitchFamily="2" charset="-122"/>
              </a:rPr>
              <a:t>r</a:t>
            </a:r>
            <a:r>
              <a:rPr lang="zh-CN" altLang="en-US" sz="2400" b="0" dirty="0">
                <a:latin typeface="宋体" panose="02010600030101010101" pitchFamily="2" charset="-122"/>
              </a:rPr>
              <a:t>愈大，则</a:t>
            </a:r>
            <a:r>
              <a:rPr lang="en-US" altLang="zh-CN" sz="2400" b="0" dirty="0" err="1">
                <a:latin typeface="宋体" panose="02010600030101010101" pitchFamily="2" charset="-122"/>
              </a:rPr>
              <a:t>Pe</a:t>
            </a:r>
            <a:r>
              <a:rPr lang="zh-CN" altLang="en-US" sz="2400" b="0" dirty="0">
                <a:latin typeface="宋体" panose="02010600030101010101" pitchFamily="2" charset="-122"/>
              </a:rPr>
              <a:t>愈小。 </a:t>
            </a:r>
          </a:p>
          <a:p>
            <a:pPr eaLnBrk="1" hangingPunct="1">
              <a:spcBef>
                <a:spcPct val="0"/>
              </a:spcBef>
              <a:buClrTx/>
              <a:buSzTx/>
              <a:buNone/>
            </a:pPr>
            <a:r>
              <a:rPr lang="en-US" altLang="zh-CN" sz="2400" b="0" dirty="0">
                <a:latin typeface="宋体" panose="02010600030101010101" pitchFamily="2" charset="-122"/>
              </a:rPr>
              <a:t>b</a:t>
            </a:r>
            <a:r>
              <a:rPr lang="zh-CN" altLang="en-US" sz="2400" b="0" dirty="0">
                <a:latin typeface="宋体" panose="02010600030101010101" pitchFamily="2" charset="-122"/>
              </a:rPr>
              <a:t>在信噪比</a:t>
            </a:r>
            <a:r>
              <a:rPr lang="en-US" altLang="zh-CN" sz="2400" b="0" dirty="0">
                <a:latin typeface="宋体" panose="02010600030101010101" pitchFamily="2" charset="-122"/>
              </a:rPr>
              <a:t>r</a:t>
            </a:r>
            <a:r>
              <a:rPr lang="zh-CN" altLang="en-US" sz="2400" b="0" dirty="0">
                <a:latin typeface="宋体" panose="02010600030101010101" pitchFamily="2" charset="-122"/>
              </a:rPr>
              <a:t>一定的情况下，</a:t>
            </a:r>
            <a:r>
              <a:rPr lang="en-US" altLang="zh-CN" sz="2400" b="0" dirty="0">
                <a:latin typeface="宋体" panose="02010600030101010101" pitchFamily="2" charset="-122"/>
              </a:rPr>
              <a:t>M</a:t>
            </a:r>
            <a:r>
              <a:rPr lang="zh-CN" altLang="en-US" sz="2400" b="0" dirty="0">
                <a:latin typeface="宋体" panose="02010600030101010101" pitchFamily="2" charset="-122"/>
              </a:rPr>
              <a:t>愈大，则</a:t>
            </a:r>
            <a:r>
              <a:rPr lang="en-US" altLang="zh-CN" sz="2400" b="0" dirty="0" err="1">
                <a:latin typeface="宋体" panose="02010600030101010101" pitchFamily="2" charset="-122"/>
              </a:rPr>
              <a:t>Pe</a:t>
            </a:r>
            <a:r>
              <a:rPr lang="zh-CN" altLang="en-US" sz="2400" b="0" dirty="0">
                <a:latin typeface="宋体" panose="02010600030101010101" pitchFamily="2" charset="-122"/>
              </a:rPr>
              <a:t>愈大。</a:t>
            </a:r>
            <a:endParaRPr lang="en-US" altLang="zh-CN" sz="2400" b="0" dirty="0">
              <a:latin typeface="宋体" panose="02010600030101010101" pitchFamily="2" charset="-122"/>
            </a:endParaRPr>
          </a:p>
          <a:p>
            <a:pPr eaLnBrk="1" hangingPunct="1">
              <a:spcBef>
                <a:spcPct val="0"/>
              </a:spcBef>
              <a:buClrTx/>
              <a:buSzTx/>
              <a:buFontTx/>
              <a:buNone/>
            </a:pPr>
            <a:r>
              <a:rPr lang="en-US" altLang="zh-CN" sz="2400" b="0" dirty="0">
                <a:latin typeface="宋体" panose="02010600030101010101" pitchFamily="2" charset="-122"/>
              </a:rPr>
              <a:t>c</a:t>
            </a:r>
            <a:r>
              <a:rPr lang="zh-CN" altLang="en-US" sz="2400" b="0" dirty="0">
                <a:latin typeface="宋体" panose="02010600030101010101" pitchFamily="2" charset="-122"/>
              </a:rPr>
              <a:t>相干检测与非相干检测性能之间的差距将随</a:t>
            </a:r>
            <a:r>
              <a:rPr lang="en-US" altLang="zh-CN" sz="2400" b="0" dirty="0">
                <a:latin typeface="宋体" panose="02010600030101010101" pitchFamily="2" charset="-122"/>
              </a:rPr>
              <a:t>M</a:t>
            </a:r>
            <a:r>
              <a:rPr lang="zh-CN" altLang="en-US" sz="2400" b="0" dirty="0">
                <a:latin typeface="宋体" panose="02010600030101010101" pitchFamily="2" charset="-122"/>
              </a:rPr>
              <a:t>的增大而减小； </a:t>
            </a:r>
          </a:p>
          <a:p>
            <a:pPr eaLnBrk="1" hangingPunct="1">
              <a:spcBef>
                <a:spcPct val="0"/>
              </a:spcBef>
              <a:buClrTx/>
              <a:buSzTx/>
              <a:buFontTx/>
              <a:buNone/>
            </a:pPr>
            <a:r>
              <a:rPr lang="en-US" altLang="zh-CN" sz="2400" b="0" dirty="0">
                <a:latin typeface="宋体" panose="02010600030101010101" pitchFamily="2" charset="-122"/>
              </a:rPr>
              <a:t>d</a:t>
            </a:r>
            <a:r>
              <a:rPr lang="zh-CN" altLang="en-US" sz="2400" b="0" dirty="0">
                <a:latin typeface="宋体" panose="02010600030101010101" pitchFamily="2" charset="-122"/>
              </a:rPr>
              <a:t>同一</a:t>
            </a:r>
            <a:r>
              <a:rPr lang="en-US" altLang="zh-CN" sz="2400" b="0" dirty="0">
                <a:latin typeface="宋体" panose="02010600030101010101" pitchFamily="2" charset="-122"/>
              </a:rPr>
              <a:t>M</a:t>
            </a:r>
            <a:r>
              <a:rPr lang="zh-CN" altLang="en-US" sz="2400" b="0" dirty="0">
                <a:latin typeface="宋体" panose="02010600030101010101" pitchFamily="2" charset="-122"/>
              </a:rPr>
              <a:t>下的每一对相干和非相干曲线将随信噪比</a:t>
            </a:r>
            <a:r>
              <a:rPr lang="en-US" altLang="zh-CN" sz="2400" b="0" dirty="0">
                <a:latin typeface="宋体" panose="02010600030101010101" pitchFamily="2" charset="-122"/>
              </a:rPr>
              <a:t>r</a:t>
            </a:r>
            <a:r>
              <a:rPr lang="zh-CN" altLang="en-US" sz="2400" b="0" dirty="0">
                <a:latin typeface="宋体" panose="02010600030101010101" pitchFamily="2" charset="-122"/>
              </a:rPr>
              <a:t>的增加而趋于同一极限值。</a:t>
            </a:r>
            <a:endParaRPr lang="en-US" altLang="zh-CN" sz="2400" b="0" dirty="0">
              <a:latin typeface="宋体" panose="02010600030101010101" pitchFamily="2" charset="-122"/>
            </a:endParaRPr>
          </a:p>
        </p:txBody>
      </p:sp>
      <p:sp>
        <p:nvSpPr>
          <p:cNvPr id="19" name="Rectangle 2"/>
          <p:cNvSpPr>
            <a:spLocks noGrp="1" noChangeArrowheads="1"/>
          </p:cNvSpPr>
          <p:nvPr>
            <p:ph type="title"/>
          </p:nvPr>
        </p:nvSpPr>
        <p:spPr>
          <a:xfrm>
            <a:off x="0" y="0"/>
            <a:ext cx="9144000" cy="579438"/>
          </a:xfrm>
          <a:solidFill>
            <a:schemeClr val="tx2">
              <a:lumMod val="50000"/>
            </a:schemeClr>
          </a:solidFill>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(3)</a:t>
            </a:r>
          </a:p>
        </p:txBody>
      </p:sp>
      <p:pic>
        <p:nvPicPr>
          <p:cNvPr id="66565" name="Picture 7" descr="相干正交信号误码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3634" y="4459520"/>
            <a:ext cx="3214870" cy="228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矩形 21"/>
          <p:cNvSpPr>
            <a:spLocks noChangeArrowheads="1"/>
          </p:cNvSpPr>
          <p:nvPr/>
        </p:nvSpPr>
        <p:spPr bwMode="auto">
          <a:xfrm>
            <a:off x="7670574" y="4476014"/>
            <a:ext cx="13346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000" dirty="0">
                <a:solidFill>
                  <a:srgbClr val="FF0000"/>
                </a:solidFill>
                <a:latin typeface="宋体" panose="02010600030101010101" pitchFamily="2" charset="-122"/>
              </a:rPr>
              <a:t>相干解调</a:t>
            </a:r>
          </a:p>
        </p:txBody>
      </p:sp>
      <p:pic>
        <p:nvPicPr>
          <p:cNvPr id="66567" name="Picture 8" descr="非相干正交MFSK误码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384" y="4459520"/>
            <a:ext cx="3242760" cy="228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矩形 24"/>
          <p:cNvSpPr>
            <a:spLocks noChangeArrowheads="1"/>
          </p:cNvSpPr>
          <p:nvPr/>
        </p:nvSpPr>
        <p:spPr bwMode="auto">
          <a:xfrm>
            <a:off x="4303821" y="4476014"/>
            <a:ext cx="185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000" dirty="0">
                <a:solidFill>
                  <a:srgbClr val="FF0000"/>
                </a:solidFill>
                <a:latin typeface="宋体" panose="02010600030101010101" pitchFamily="2" charset="-122"/>
              </a:rPr>
              <a:t>非相干解调</a:t>
            </a:r>
          </a:p>
        </p:txBody>
      </p:sp>
      <p:pic>
        <p:nvPicPr>
          <p:cNvPr id="675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096541"/>
            <a:ext cx="51149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07504" y="3789040"/>
            <a:ext cx="8856984" cy="830997"/>
          </a:xfrm>
          <a:prstGeom prst="rect">
            <a:avLst/>
          </a:prstGeom>
        </p:spPr>
        <p:txBody>
          <a:bodyPr wrap="square">
            <a:spAutoFit/>
          </a:bodyPr>
          <a:lstStyle/>
          <a:p>
            <a:pPr eaLnBrk="1" hangingPunct="1"/>
            <a:r>
              <a:rPr lang="en-US" altLang="zh-CN" sz="2400" b="0" dirty="0"/>
              <a:t>5</a:t>
            </a:r>
            <a:r>
              <a:rPr lang="zh-CN" altLang="en-US" sz="2400" b="0" dirty="0"/>
              <a:t>）如何理解图</a:t>
            </a:r>
            <a:r>
              <a:rPr lang="en-US" altLang="zh-CN" sz="2400" b="0" dirty="0"/>
              <a:t>7-53</a:t>
            </a:r>
            <a:r>
              <a:rPr lang="zh-CN" altLang="en-US" sz="2400" b="0" dirty="0"/>
              <a:t>？</a:t>
            </a:r>
            <a:r>
              <a:rPr lang="zh-CN" altLang="en-US" sz="2400" dirty="0"/>
              <a:t>注意：横坐标</a:t>
            </a:r>
            <a:r>
              <a:rPr lang="en-US" altLang="zh-CN" sz="2400" dirty="0" err="1"/>
              <a:t>rb</a:t>
            </a:r>
            <a:r>
              <a:rPr lang="zh-CN" altLang="en-US" sz="2400" dirty="0"/>
              <a:t>指每比特的能量和噪声功率谱密度之比。</a:t>
            </a:r>
          </a:p>
        </p:txBody>
      </p:sp>
      <p:pic>
        <p:nvPicPr>
          <p:cNvPr id="675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58" y="4634405"/>
            <a:ext cx="1600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35" y="5162294"/>
            <a:ext cx="22955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5496" y="5644798"/>
            <a:ext cx="2589888" cy="1200329"/>
          </a:xfrm>
          <a:prstGeom prst="rect">
            <a:avLst/>
          </a:prstGeom>
        </p:spPr>
        <p:txBody>
          <a:bodyPr wrap="square">
            <a:spAutoFit/>
          </a:bodyPr>
          <a:lstStyle/>
          <a:p>
            <a:r>
              <a:rPr lang="zh-CN" altLang="en-US" sz="2400" dirty="0"/>
              <a:t>故给定误码率，需要的</a:t>
            </a:r>
            <a:r>
              <a:rPr lang="en-US" altLang="zh-CN" sz="2400" dirty="0" err="1"/>
              <a:t>rb</a:t>
            </a:r>
            <a:r>
              <a:rPr lang="zh-CN" altLang="en-US" sz="2400" dirty="0"/>
              <a:t>随</a:t>
            </a:r>
            <a:r>
              <a:rPr lang="en-US" altLang="zh-CN" sz="2400" dirty="0"/>
              <a:t>M</a:t>
            </a:r>
            <a:r>
              <a:rPr lang="zh-CN" altLang="en-US" sz="2400" dirty="0"/>
              <a:t>的增大而下降。</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0200" y="4737100"/>
            <a:ext cx="5472113" cy="1978025"/>
          </a:xfrm>
          <a:solidFill>
            <a:srgbClr val="00FFFF"/>
          </a:solidFill>
        </p:spPr>
      </p:pic>
      <p:sp>
        <p:nvSpPr>
          <p:cNvPr id="67587" name="Rectangle 4"/>
          <p:cNvSpPr>
            <a:spLocks noChangeArrowheads="1"/>
          </p:cNvSpPr>
          <p:nvPr/>
        </p:nvSpPr>
        <p:spPr bwMode="auto">
          <a:xfrm>
            <a:off x="323850" y="714375"/>
            <a:ext cx="631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CC0000"/>
                </a:solidFill>
                <a:latin typeface="宋体" panose="02010600030101010101" pitchFamily="2" charset="-122"/>
              </a:rPr>
              <a:t>3</a:t>
            </a:r>
            <a:r>
              <a:rPr lang="zh-CN" altLang="en-US" sz="2400">
                <a:solidFill>
                  <a:srgbClr val="CC0000"/>
                </a:solidFill>
                <a:latin typeface="宋体" panose="02010600030101010101" pitchFamily="2" charset="-122"/>
              </a:rPr>
              <a:t>、多进制数字相位调制的原理及抗噪声性能 </a:t>
            </a:r>
          </a:p>
        </p:txBody>
      </p:sp>
      <p:sp>
        <p:nvSpPr>
          <p:cNvPr id="67588" name="Rectangle 5"/>
          <p:cNvSpPr>
            <a:spLocks noChangeArrowheads="1"/>
          </p:cNvSpPr>
          <p:nvPr/>
        </p:nvSpPr>
        <p:spPr bwMode="auto">
          <a:xfrm>
            <a:off x="428625" y="1285875"/>
            <a:ext cx="8064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、利用载波的多种不同相位</a:t>
            </a:r>
            <a:r>
              <a:rPr lang="en-US" altLang="zh-CN" sz="2400" b="0">
                <a:latin typeface="宋体" panose="02010600030101010101" pitchFamily="2" charset="-122"/>
              </a:rPr>
              <a:t>(</a:t>
            </a:r>
            <a:r>
              <a:rPr lang="zh-CN" altLang="en-US" sz="2400" b="0">
                <a:latin typeface="宋体" panose="02010600030101010101" pitchFamily="2" charset="-122"/>
              </a:rPr>
              <a:t>或相位差</a:t>
            </a:r>
            <a:r>
              <a:rPr lang="en-US" altLang="zh-CN" sz="2400" b="0">
                <a:latin typeface="宋体" panose="02010600030101010101" pitchFamily="2" charset="-122"/>
              </a:rPr>
              <a:t>)</a:t>
            </a:r>
            <a:r>
              <a:rPr lang="zh-CN" altLang="en-US" sz="2400" b="0">
                <a:latin typeface="宋体" panose="02010600030101010101" pitchFamily="2" charset="-122"/>
              </a:rPr>
              <a:t>来表征数字信息的调制方式。也分为绝对移相和相对</a:t>
            </a:r>
            <a:r>
              <a:rPr lang="en-US" altLang="zh-CN" sz="2400" b="0">
                <a:latin typeface="宋体" panose="02010600030101010101" pitchFamily="2" charset="-122"/>
              </a:rPr>
              <a:t>(</a:t>
            </a:r>
            <a:r>
              <a:rPr lang="zh-CN" altLang="en-US" sz="2400" b="0">
                <a:latin typeface="宋体" panose="02010600030101010101" pitchFamily="2" charset="-122"/>
              </a:rPr>
              <a:t>差分</a:t>
            </a:r>
            <a:r>
              <a:rPr lang="en-US" altLang="zh-CN" sz="2400" b="0">
                <a:latin typeface="宋体" panose="02010600030101010101" pitchFamily="2" charset="-122"/>
              </a:rPr>
              <a:t>)</a:t>
            </a:r>
            <a:r>
              <a:rPr lang="zh-CN" altLang="en-US" sz="2400" b="0">
                <a:latin typeface="宋体" panose="02010600030101010101" pitchFamily="2" charset="-122"/>
              </a:rPr>
              <a:t>移相两种</a:t>
            </a:r>
          </a:p>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a:t>
            </a:r>
            <a:r>
              <a:rPr lang="en-US" altLang="zh-CN" sz="2400" b="0">
                <a:latin typeface="宋体" panose="02010600030101010101" pitchFamily="2" charset="-122"/>
              </a:rPr>
              <a:t>M</a:t>
            </a:r>
            <a:r>
              <a:rPr lang="zh-CN" altLang="en-US" sz="2400" b="0">
                <a:latin typeface="宋体" panose="02010600030101010101" pitchFamily="2" charset="-122"/>
              </a:rPr>
              <a:t>相调制波形可以表示为（</a:t>
            </a:r>
            <a:r>
              <a:rPr lang="en-US" altLang="zh-CN" sz="2400" b="0">
                <a:latin typeface="宋体" panose="02010600030101010101" pitchFamily="2" charset="-122"/>
              </a:rPr>
              <a:t>7.4-9</a:t>
            </a:r>
            <a:r>
              <a:rPr lang="zh-CN" altLang="en-US" sz="2400" b="0">
                <a:latin typeface="宋体" panose="02010600030101010101" pitchFamily="2" charset="-122"/>
              </a:rPr>
              <a:t>）</a:t>
            </a:r>
            <a:endParaRPr lang="en-US" altLang="zh-CN" sz="2400" b="0">
              <a:latin typeface="宋体" panose="02010600030101010101" pitchFamily="2" charset="-122"/>
            </a:endParaRPr>
          </a:p>
          <a:p>
            <a:pPr eaLnBrk="1" hangingPunct="1">
              <a:spcBef>
                <a:spcPct val="0"/>
              </a:spcBef>
              <a:buClrTx/>
              <a:buSzTx/>
              <a:buFontTx/>
              <a:buNone/>
            </a:pPr>
            <a:r>
              <a:rPr lang="zh-CN" altLang="en-US" sz="2400" b="0">
                <a:latin typeface="宋体" panose="02010600030101010101" pitchFamily="2" charset="-122"/>
              </a:rPr>
              <a:t> </a:t>
            </a:r>
          </a:p>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、多相调制的波形可以看作是对两个正交载波进行多电平双边带调制所得信号之和。这就说明，多相调制信号的带宽与多电平双边带调制时的相同  </a:t>
            </a:r>
          </a:p>
          <a:p>
            <a:pPr eaLnBrk="1" hangingPunct="1">
              <a:spcBef>
                <a:spcPct val="0"/>
              </a:spcBef>
              <a:buClrTx/>
              <a:buSzTx/>
              <a:buFontTx/>
              <a:buNone/>
            </a:pPr>
            <a:r>
              <a:rPr lang="en-US" altLang="zh-CN" sz="2400" b="0">
                <a:latin typeface="宋体" panose="02010600030101010101" pitchFamily="2" charset="-122"/>
              </a:rPr>
              <a:t>4)</a:t>
            </a:r>
            <a:r>
              <a:rPr lang="zh-CN" altLang="en-US" sz="2400" b="0">
                <a:latin typeface="宋体" panose="02010600030101010101" pitchFamily="2" charset="-122"/>
              </a:rPr>
              <a:t>、四相绝对移相键控</a:t>
            </a:r>
            <a:r>
              <a:rPr lang="en-US" altLang="zh-CN" sz="2400" b="0">
                <a:latin typeface="宋体" panose="02010600030101010101" pitchFamily="2" charset="-122"/>
              </a:rPr>
              <a:t>(QPSK)</a:t>
            </a:r>
            <a:r>
              <a:rPr lang="zh-CN" altLang="en-US" sz="2400" b="0">
                <a:latin typeface="宋体" panose="02010600030101010101" pitchFamily="2" charset="-122"/>
              </a:rPr>
              <a:t>：</a:t>
            </a:r>
          </a:p>
          <a:p>
            <a:pPr eaLnBrk="1" hangingPunct="1">
              <a:spcBef>
                <a:spcPct val="0"/>
              </a:spcBef>
              <a:buClrTx/>
              <a:buSzTx/>
              <a:buFontTx/>
              <a:buNone/>
            </a:pPr>
            <a:r>
              <a:rPr lang="zh-CN" altLang="en-US" sz="2400" b="0">
                <a:latin typeface="宋体" panose="02010600030101010101" pitchFamily="2" charset="-122"/>
              </a:rPr>
              <a:t>    矢量关系：</a:t>
            </a:r>
            <a:r>
              <a:rPr lang="en-US" altLang="zh-CN" sz="2400" b="0">
                <a:latin typeface="宋体" panose="02010600030101010101" pitchFamily="2" charset="-122"/>
              </a:rPr>
              <a:t>A</a:t>
            </a:r>
            <a:r>
              <a:rPr lang="zh-CN" altLang="en-US" sz="2400" b="0">
                <a:latin typeface="宋体" panose="02010600030101010101" pitchFamily="2" charset="-122"/>
              </a:rPr>
              <a:t>方式和</a:t>
            </a:r>
            <a:r>
              <a:rPr lang="en-US" altLang="zh-CN" sz="2400" b="0">
                <a:latin typeface="宋体" panose="02010600030101010101" pitchFamily="2" charset="-122"/>
              </a:rPr>
              <a:t>B</a:t>
            </a:r>
            <a:r>
              <a:rPr lang="zh-CN" altLang="en-US" sz="2400" b="0">
                <a:latin typeface="宋体" panose="02010600030101010101" pitchFamily="2" charset="-122"/>
              </a:rPr>
              <a:t>方式 </a:t>
            </a:r>
          </a:p>
        </p:txBody>
      </p:sp>
      <p:sp>
        <p:nvSpPr>
          <p:cNvPr id="6" name="Rectangle 2"/>
          <p:cNvSpPr txBox="1">
            <a:spLocks noChangeArrowheads="1"/>
          </p:cNvSpPr>
          <p:nvPr/>
        </p:nvSpPr>
        <p:spPr>
          <a:xfrm>
            <a:off x="0" y="0"/>
            <a:ext cx="9144000" cy="579438"/>
          </a:xfrm>
          <a:prstGeom prst="rect">
            <a:avLst/>
          </a:prstGeom>
          <a:solidFill>
            <a:schemeClr val="tx2">
              <a:lumMod val="50000"/>
            </a:schemeClr>
          </a:solid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四、多进制调制原理</a:t>
            </a:r>
            <a:r>
              <a:rPr lang="en-US" altLang="zh-CN" b="0" spc="-100" dirty="0">
                <a:solidFill>
                  <a:srgbClr val="FFFF00"/>
                </a:solidFill>
                <a:latin typeface="黑体" pitchFamily="2" charset="-122"/>
                <a:ea typeface="黑体" pitchFamily="2" charset="-122"/>
                <a:cs typeface="+mj-cs"/>
              </a:rPr>
              <a:t>(4)</a:t>
            </a:r>
          </a:p>
        </p:txBody>
      </p:sp>
      <p:pic>
        <p:nvPicPr>
          <p:cNvPr id="67590"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185988"/>
            <a:ext cx="1857375" cy="6000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6"/>
          <p:cNvSpPr>
            <a:spLocks noChangeArrowheads="1"/>
          </p:cNvSpPr>
          <p:nvPr/>
        </p:nvSpPr>
        <p:spPr bwMode="auto">
          <a:xfrm>
            <a:off x="250825" y="1692275"/>
            <a:ext cx="363696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5)</a:t>
            </a:r>
            <a:r>
              <a:rPr lang="zh-CN" altLang="en-US" sz="2400" b="0">
                <a:latin typeface="宋体" panose="02010600030101010101" pitchFamily="2" charset="-122"/>
              </a:rPr>
              <a:t>、</a:t>
            </a:r>
            <a:r>
              <a:rPr lang="en-US" altLang="zh-CN" sz="2400" b="0">
                <a:latin typeface="宋体" panose="02010600030101010101" pitchFamily="2" charset="-122"/>
              </a:rPr>
              <a:t>QPSK</a:t>
            </a:r>
            <a:r>
              <a:rPr lang="zh-CN" altLang="en-US" sz="2400" b="0">
                <a:latin typeface="宋体" panose="02010600030101010101" pitchFamily="2" charset="-122"/>
              </a:rPr>
              <a:t>信号的产生：</a:t>
            </a: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a</a:t>
            </a:r>
            <a:r>
              <a:rPr lang="zh-CN" altLang="en-US" sz="2400" b="0">
                <a:latin typeface="宋体" panose="02010600030101010101" pitchFamily="2" charset="-122"/>
              </a:rPr>
              <a:t>、调相法：</a:t>
            </a:r>
          </a:p>
          <a:p>
            <a:pPr eaLnBrk="1" hangingPunct="1">
              <a:spcBef>
                <a:spcPct val="0"/>
              </a:spcBef>
              <a:buClrTx/>
              <a:buSzTx/>
              <a:buFontTx/>
              <a:buNone/>
            </a:pPr>
            <a:r>
              <a:rPr lang="zh-CN" altLang="en-US" sz="2400" b="0">
                <a:latin typeface="宋体" panose="02010600030101010101" pitchFamily="2" charset="-122"/>
              </a:rPr>
              <a:t>     如图</a:t>
            </a:r>
            <a:r>
              <a:rPr lang="en-US" altLang="zh-CN" sz="2400" b="0">
                <a:latin typeface="宋体" panose="02010600030101010101" pitchFamily="2" charset="-122"/>
              </a:rPr>
              <a:t>7-37</a:t>
            </a:r>
            <a:r>
              <a:rPr lang="zh-CN" altLang="en-US" sz="2400" b="0">
                <a:latin typeface="宋体" panose="02010600030101010101" pitchFamily="2" charset="-122"/>
              </a:rPr>
              <a:t>所示</a:t>
            </a: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b</a:t>
            </a:r>
            <a:r>
              <a:rPr lang="zh-CN" altLang="en-US" sz="2400" b="0">
                <a:latin typeface="宋体" panose="02010600030101010101" pitchFamily="2" charset="-122"/>
              </a:rPr>
              <a:t>、相位选择法</a:t>
            </a:r>
            <a:r>
              <a:rPr lang="en-US" altLang="zh-CN" sz="2400" b="0">
                <a:latin typeface="宋体" panose="02010600030101010101" pitchFamily="2" charset="-122"/>
              </a:rPr>
              <a:t>:</a:t>
            </a:r>
          </a:p>
          <a:p>
            <a:pPr eaLnBrk="1" hangingPunct="1">
              <a:spcBef>
                <a:spcPct val="0"/>
              </a:spcBef>
              <a:buClrTx/>
              <a:buSzTx/>
              <a:buFontTx/>
              <a:buNone/>
            </a:pPr>
            <a:r>
              <a:rPr lang="en-US" altLang="zh-CN" sz="2400" b="0">
                <a:latin typeface="宋体" panose="02010600030101010101" pitchFamily="2" charset="-122"/>
              </a:rPr>
              <a:t>     </a:t>
            </a:r>
            <a:r>
              <a:rPr lang="zh-CN" altLang="en-US" sz="2400" b="0">
                <a:latin typeface="宋体" panose="02010600030101010101" pitchFamily="2" charset="-122"/>
              </a:rPr>
              <a:t>如图</a:t>
            </a:r>
            <a:r>
              <a:rPr lang="en-US" altLang="zh-CN" sz="2400" b="0">
                <a:latin typeface="宋体" panose="02010600030101010101" pitchFamily="2" charset="-122"/>
              </a:rPr>
              <a:t>7-40</a:t>
            </a:r>
            <a:r>
              <a:rPr lang="zh-CN" altLang="en-US" sz="2400" b="0">
                <a:latin typeface="宋体" panose="02010600030101010101" pitchFamily="2" charset="-122"/>
              </a:rPr>
              <a:t>所示</a:t>
            </a:r>
          </a:p>
        </p:txBody>
      </p:sp>
      <p:pic>
        <p:nvPicPr>
          <p:cNvPr id="686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988" y="1557338"/>
            <a:ext cx="5076825"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86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365625"/>
            <a:ext cx="54006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468313" y="1844675"/>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6)</a:t>
            </a:r>
            <a:r>
              <a:rPr lang="zh-CN" altLang="en-US" sz="2400" b="0">
                <a:latin typeface="宋体" panose="02010600030101010101" pitchFamily="2" charset="-122"/>
              </a:rPr>
              <a:t>、</a:t>
            </a:r>
            <a:r>
              <a:rPr lang="en-US" altLang="zh-CN" sz="2400" b="0">
                <a:latin typeface="宋体" panose="02010600030101010101" pitchFamily="2" charset="-122"/>
              </a:rPr>
              <a:t>QPSK</a:t>
            </a:r>
            <a:r>
              <a:rPr lang="zh-CN" altLang="en-US" sz="2400" b="0">
                <a:latin typeface="宋体" panose="02010600030101010101" pitchFamily="2" charset="-122"/>
              </a:rPr>
              <a:t>信号的解调方法：</a:t>
            </a:r>
          </a:p>
          <a:p>
            <a:pPr eaLnBrk="1" hangingPunct="1">
              <a:spcBef>
                <a:spcPct val="0"/>
              </a:spcBef>
              <a:buClrTx/>
              <a:buSzTx/>
              <a:buFontTx/>
              <a:buNone/>
            </a:pPr>
            <a:r>
              <a:rPr lang="zh-CN" altLang="en-US" sz="2400" b="0">
                <a:latin typeface="宋体" panose="02010600030101010101" pitchFamily="2" charset="-122"/>
              </a:rPr>
              <a:t>  由两个</a:t>
            </a:r>
            <a:r>
              <a:rPr lang="en-US" altLang="zh-CN" sz="2400" b="0">
                <a:latin typeface="宋体" panose="02010600030101010101" pitchFamily="2" charset="-122"/>
              </a:rPr>
              <a:t>2PSK</a:t>
            </a:r>
            <a:r>
              <a:rPr lang="zh-CN" altLang="en-US" sz="2400" b="0">
                <a:latin typeface="宋体" panose="02010600030101010101" pitchFamily="2" charset="-122"/>
              </a:rPr>
              <a:t>信号相干解调器构成，组成方框图如</a:t>
            </a:r>
            <a:r>
              <a:rPr lang="en-US" altLang="zh-CN" sz="2400" b="0">
                <a:latin typeface="宋体" panose="02010600030101010101" pitchFamily="2" charset="-122"/>
              </a:rPr>
              <a:t>7-41</a:t>
            </a:r>
            <a:r>
              <a:rPr lang="zh-CN" altLang="en-US" sz="2400" b="0">
                <a:latin typeface="宋体" panose="02010600030101010101" pitchFamily="2" charset="-122"/>
              </a:rPr>
              <a:t>。</a:t>
            </a: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6119812"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p:cNvSpPr>
            <a:spLocks noGrp="1" noChangeArrowheads="1"/>
          </p:cNvSpPr>
          <p:nvPr>
            <p:ph type="body" sz="half" idx="1"/>
          </p:nvPr>
        </p:nvSpPr>
        <p:spPr>
          <a:xfrm>
            <a:off x="684213" y="3141663"/>
            <a:ext cx="7918450" cy="1379537"/>
          </a:xfrm>
          <a:noFill/>
        </p:spPr>
        <p:txBody>
          <a:bodyPr>
            <a:spAutoFit/>
          </a:bodyPr>
          <a:lstStyle/>
          <a:p>
            <a:pPr eaLnBrk="1" hangingPunct="1">
              <a:buFont typeface="Wingdings" panose="05000000000000000000" pitchFamily="2" charset="2"/>
              <a:buNone/>
            </a:pPr>
            <a:r>
              <a:rPr lang="en-US" altLang="zh-CN" sz="2400">
                <a:latin typeface="隶书" panose="02010509060101010101" pitchFamily="49" charset="-122"/>
                <a:ea typeface="隶书" panose="02010509060101010101" pitchFamily="49" charset="-122"/>
              </a:rPr>
              <a:t>2</a:t>
            </a:r>
            <a:r>
              <a:rPr lang="zh-CN" altLang="en-US" sz="2400">
                <a:latin typeface="隶书" panose="02010509060101010101" pitchFamily="49" charset="-122"/>
                <a:ea typeface="隶书" panose="02010509060101010101" pitchFamily="49" charset="-122"/>
              </a:rPr>
              <a:t>、</a:t>
            </a:r>
            <a:r>
              <a:rPr lang="en-US" altLang="zh-CN" sz="2400">
                <a:latin typeface="隶书" panose="02010509060101010101" pitchFamily="49" charset="-122"/>
                <a:ea typeface="隶书" panose="02010509060101010101" pitchFamily="49" charset="-122"/>
              </a:rPr>
              <a:t>2ASK</a:t>
            </a:r>
            <a:r>
              <a:rPr lang="zh-CN" altLang="en-US" sz="2400">
                <a:latin typeface="隶书" panose="02010509060101010101" pitchFamily="49" charset="-122"/>
                <a:ea typeface="隶书" panose="02010509060101010101" pitchFamily="49" charset="-122"/>
              </a:rPr>
              <a:t>调制的实现方法有两种，</a:t>
            </a:r>
          </a:p>
          <a:p>
            <a:pPr eaLnBrk="1" hangingPunct="1">
              <a:buFont typeface="Wingdings" panose="05000000000000000000" pitchFamily="2" charset="2"/>
              <a:buNone/>
            </a:pPr>
            <a:r>
              <a:rPr lang="zh-CN" altLang="en-US" sz="2400">
                <a:latin typeface="隶书" panose="02010509060101010101" pitchFamily="49" charset="-122"/>
                <a:ea typeface="隶书" panose="02010509060101010101" pitchFamily="49" charset="-122"/>
              </a:rPr>
              <a:t>	模拟调制法：如图</a:t>
            </a:r>
            <a:r>
              <a:rPr lang="en-US" altLang="zh-CN" sz="2400">
                <a:latin typeface="隶书" panose="02010509060101010101" pitchFamily="49" charset="-122"/>
                <a:ea typeface="隶书" panose="02010509060101010101" pitchFamily="49" charset="-122"/>
              </a:rPr>
              <a:t>7-3</a:t>
            </a:r>
            <a:r>
              <a:rPr lang="zh-CN" altLang="en-US" sz="2400">
                <a:latin typeface="隶书" panose="02010509060101010101" pitchFamily="49" charset="-122"/>
                <a:ea typeface="隶书" panose="02010509060101010101" pitchFamily="49" charset="-122"/>
              </a:rPr>
              <a:t>所示。</a:t>
            </a:r>
          </a:p>
          <a:p>
            <a:pPr eaLnBrk="1" hangingPunct="1">
              <a:buFont typeface="Wingdings" panose="05000000000000000000" pitchFamily="2" charset="2"/>
              <a:buNone/>
            </a:pPr>
            <a:r>
              <a:rPr lang="zh-CN" altLang="en-US" sz="2400">
                <a:latin typeface="隶书" panose="02010509060101010101" pitchFamily="49" charset="-122"/>
                <a:ea typeface="隶书" panose="02010509060101010101" pitchFamily="49" charset="-122"/>
              </a:rPr>
              <a:t>	数字键控法：如图</a:t>
            </a:r>
            <a:r>
              <a:rPr lang="en-US" altLang="zh-CN" sz="2400">
                <a:latin typeface="隶书" panose="02010509060101010101" pitchFamily="49" charset="-122"/>
                <a:ea typeface="隶书" panose="02010509060101010101" pitchFamily="49" charset="-122"/>
              </a:rPr>
              <a:t>7-4</a:t>
            </a:r>
            <a:r>
              <a:rPr lang="zh-CN" altLang="en-US" sz="2400">
                <a:latin typeface="隶书" panose="02010509060101010101" pitchFamily="49" charset="-122"/>
                <a:ea typeface="隶书" panose="02010509060101010101" pitchFamily="49" charset="-122"/>
              </a:rPr>
              <a:t>所示。开关受</a:t>
            </a:r>
            <a:r>
              <a:rPr lang="en-US" altLang="zh-CN" sz="2400">
                <a:latin typeface="隶书" panose="02010509060101010101" pitchFamily="49" charset="-122"/>
                <a:ea typeface="隶书" panose="02010509060101010101" pitchFamily="49" charset="-122"/>
              </a:rPr>
              <a:t>s(t)</a:t>
            </a:r>
            <a:r>
              <a:rPr lang="zh-CN" altLang="en-US" sz="2400">
                <a:latin typeface="隶书" panose="02010509060101010101" pitchFamily="49" charset="-122"/>
                <a:ea typeface="隶书" panose="02010509060101010101" pitchFamily="49" charset="-122"/>
              </a:rPr>
              <a:t>控制。</a:t>
            </a:r>
          </a:p>
        </p:txBody>
      </p:sp>
      <p:sp>
        <p:nvSpPr>
          <p:cNvPr id="15363" name="Rectangle 37"/>
          <p:cNvSpPr>
            <a:spLocks noChangeArrowheads="1"/>
          </p:cNvSpPr>
          <p:nvPr/>
        </p:nvSpPr>
        <p:spPr bwMode="auto">
          <a:xfrm>
            <a:off x="3771900" y="2320925"/>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1100" b="0">
                <a:latin typeface="Arial" panose="020B0604020202020204" pitchFamily="34" charset="0"/>
              </a:rPr>
              <a:t> </a:t>
            </a:r>
            <a:endParaRPr lang="en-US" altLang="zh-CN" sz="1800" b="0">
              <a:latin typeface="Arial" panose="020B0604020202020204" pitchFamily="34" charset="0"/>
            </a:endParaRPr>
          </a:p>
        </p:txBody>
      </p:sp>
      <p:sp>
        <p:nvSpPr>
          <p:cNvPr id="15364" name="Rectangle 41"/>
          <p:cNvSpPr>
            <a:spLocks noChangeArrowheads="1"/>
          </p:cNvSpPr>
          <p:nvPr/>
        </p:nvSpPr>
        <p:spPr bwMode="auto">
          <a:xfrm>
            <a:off x="3514725" y="2152650"/>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000" b="0">
                <a:latin typeface="宋体" panose="02010600030101010101" pitchFamily="2" charset="-122"/>
                <a:cs typeface="Times New Roman" panose="02020603050405020304" pitchFamily="18" charset="0"/>
              </a:rPr>
              <a:t>，</a:t>
            </a:r>
            <a:endParaRPr lang="zh-CN" altLang="en-US" sz="1800" b="0">
              <a:latin typeface="Arial" panose="020B0604020202020204" pitchFamily="34" charset="0"/>
            </a:endParaRPr>
          </a:p>
        </p:txBody>
      </p:sp>
      <p:pic>
        <p:nvPicPr>
          <p:cNvPr id="15365"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508500"/>
            <a:ext cx="6840538"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6" name="Picture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196975"/>
            <a:ext cx="34559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468313" y="1700213"/>
            <a:ext cx="8064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7)</a:t>
            </a:r>
            <a:r>
              <a:rPr lang="zh-CN" altLang="en-US" sz="2400" b="0">
                <a:latin typeface="宋体" panose="02010600030101010101" pitchFamily="2" charset="-122"/>
              </a:rPr>
              <a:t>、</a:t>
            </a:r>
            <a:r>
              <a:rPr lang="en-US" altLang="zh-CN" sz="2400" b="0">
                <a:latin typeface="宋体" panose="02010600030101010101" pitchFamily="2" charset="-122"/>
              </a:rPr>
              <a:t>QDPSK</a:t>
            </a:r>
            <a:r>
              <a:rPr lang="zh-CN" altLang="en-US" sz="2400" b="0">
                <a:latin typeface="宋体" panose="02010600030101010101" pitchFamily="2" charset="-122"/>
              </a:rPr>
              <a:t>信号的产生方法：</a:t>
            </a:r>
          </a:p>
          <a:p>
            <a:pPr eaLnBrk="1" hangingPunct="1">
              <a:spcBef>
                <a:spcPct val="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a</a:t>
            </a:r>
            <a:r>
              <a:rPr lang="zh-CN" altLang="en-US" sz="2400" b="0">
                <a:latin typeface="宋体" panose="02010600030101010101" pitchFamily="2" charset="-122"/>
              </a:rPr>
              <a:t>、码变换加调相法：组成方框图如图</a:t>
            </a:r>
            <a:r>
              <a:rPr lang="en-US" altLang="zh-CN" sz="2400" b="0">
                <a:latin typeface="宋体" panose="02010600030101010101" pitchFamily="2" charset="-122"/>
              </a:rPr>
              <a:t>7-44</a:t>
            </a:r>
            <a:r>
              <a:rPr lang="zh-CN" altLang="en-US" sz="2400" b="0">
                <a:latin typeface="宋体" panose="02010600030101010101" pitchFamily="2" charset="-122"/>
              </a:rPr>
              <a:t>所示</a:t>
            </a:r>
          </a:p>
          <a:p>
            <a:pPr eaLnBrk="1" hangingPunct="1">
              <a:spcBef>
                <a:spcPct val="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b</a:t>
            </a:r>
            <a:r>
              <a:rPr lang="zh-CN" altLang="en-US" sz="2400" b="0">
                <a:latin typeface="宋体" panose="02010600030101010101" pitchFamily="2" charset="-122"/>
              </a:rPr>
              <a:t>、码变换加相位选择法</a:t>
            </a:r>
          </a:p>
        </p:txBody>
      </p:sp>
      <p:pic>
        <p:nvPicPr>
          <p:cNvPr id="706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110" y="2924175"/>
            <a:ext cx="55451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3"/>
          <p:cNvSpPr>
            <a:spLocks noChangeArrowheads="1"/>
          </p:cNvSpPr>
          <p:nvPr/>
        </p:nvSpPr>
        <p:spPr bwMode="auto">
          <a:xfrm>
            <a:off x="179388" y="1739900"/>
            <a:ext cx="30972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8)</a:t>
            </a:r>
            <a:r>
              <a:rPr lang="zh-CN" altLang="en-US" sz="2400" b="0">
                <a:latin typeface="宋体" panose="02010600030101010101" pitchFamily="2" charset="-122"/>
              </a:rPr>
              <a:t>、</a:t>
            </a:r>
            <a:r>
              <a:rPr lang="en-US" altLang="zh-CN" sz="2400" b="0">
                <a:latin typeface="宋体" panose="02010600030101010101" pitchFamily="2" charset="-122"/>
              </a:rPr>
              <a:t>QDPSK</a:t>
            </a:r>
            <a:r>
              <a:rPr lang="zh-CN" altLang="en-US" sz="2400" b="0">
                <a:latin typeface="宋体" panose="02010600030101010101" pitchFamily="2" charset="-122"/>
              </a:rPr>
              <a:t>解调方法：</a:t>
            </a:r>
          </a:p>
          <a:p>
            <a:pPr eaLnBrk="1" hangingPunct="1">
              <a:spcBef>
                <a:spcPct val="0"/>
              </a:spcBef>
              <a:buClrTx/>
              <a:buSzTx/>
              <a:buFontTx/>
              <a:buNone/>
            </a:pPr>
            <a:r>
              <a:rPr lang="zh-CN" altLang="en-US" sz="2400" b="0">
                <a:latin typeface="宋体" panose="02010600030101010101" pitchFamily="2" charset="-122"/>
              </a:rPr>
              <a:t>  </a:t>
            </a:r>
            <a:r>
              <a:rPr lang="en-US" altLang="zh-CN" sz="2400" b="0">
                <a:latin typeface="宋体" panose="02010600030101010101" pitchFamily="2" charset="-122"/>
              </a:rPr>
              <a:t>a</a:t>
            </a:r>
            <a:r>
              <a:rPr lang="zh-CN" altLang="en-US" sz="2400" b="0">
                <a:latin typeface="宋体" panose="02010600030101010101" pitchFamily="2" charset="-122"/>
              </a:rPr>
              <a:t>、极性比较法</a:t>
            </a:r>
          </a:p>
          <a:p>
            <a:pPr eaLnBrk="1" hangingPunct="1">
              <a:spcBef>
                <a:spcPct val="0"/>
              </a:spcBef>
              <a:buClrTx/>
              <a:buSzTx/>
              <a:buFontTx/>
              <a:buNone/>
            </a:pPr>
            <a:r>
              <a:rPr lang="zh-CN" altLang="en-US" sz="2400" b="0">
                <a:latin typeface="宋体" panose="02010600030101010101" pitchFamily="2" charset="-122"/>
              </a:rPr>
              <a:t>     图</a:t>
            </a:r>
            <a:r>
              <a:rPr lang="en-US" altLang="zh-CN" sz="2400" b="0">
                <a:latin typeface="宋体" panose="02010600030101010101" pitchFamily="2" charset="-122"/>
              </a:rPr>
              <a:t>7-46</a:t>
            </a:r>
          </a:p>
        </p:txBody>
      </p:sp>
      <p:pic>
        <p:nvPicPr>
          <p:cNvPr id="716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196975"/>
            <a:ext cx="60848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076700"/>
            <a:ext cx="623570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685" name="Rectangle 7"/>
          <p:cNvSpPr>
            <a:spLocks noChangeArrowheads="1"/>
          </p:cNvSpPr>
          <p:nvPr/>
        </p:nvSpPr>
        <p:spPr bwMode="auto">
          <a:xfrm>
            <a:off x="250825" y="4652963"/>
            <a:ext cx="2808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  b</a:t>
            </a:r>
            <a:r>
              <a:rPr lang="zh-CN" altLang="en-US" sz="2400" b="0">
                <a:latin typeface="宋体" panose="02010600030101010101" pitchFamily="2" charset="-122"/>
              </a:rPr>
              <a:t>、相位比较法</a:t>
            </a:r>
            <a:r>
              <a:rPr lang="en-US" altLang="zh-CN" sz="2400" b="0">
                <a:latin typeface="宋体" panose="02010600030101010101" pitchFamily="2" charset="-122"/>
              </a:rPr>
              <a:t>:</a:t>
            </a:r>
          </a:p>
          <a:p>
            <a:pPr eaLnBrk="1" hangingPunct="1">
              <a:spcBef>
                <a:spcPct val="0"/>
              </a:spcBef>
              <a:buClrTx/>
              <a:buSzTx/>
              <a:buFontTx/>
              <a:buNone/>
            </a:pPr>
            <a:r>
              <a:rPr lang="en-US" altLang="zh-CN" sz="2400" b="0">
                <a:latin typeface="宋体" panose="02010600030101010101" pitchFamily="2" charset="-122"/>
              </a:rPr>
              <a:t>     </a:t>
            </a:r>
            <a:r>
              <a:rPr lang="zh-CN" altLang="en-US" sz="2400" b="0">
                <a:latin typeface="宋体" panose="02010600030101010101" pitchFamily="2" charset="-122"/>
              </a:rPr>
              <a:t>如图</a:t>
            </a:r>
            <a:r>
              <a:rPr lang="en-US" altLang="zh-CN" sz="2400" b="0">
                <a:latin typeface="宋体" panose="02010600030101010101" pitchFamily="2" charset="-122"/>
              </a:rPr>
              <a:t>7-48</a:t>
            </a:r>
          </a:p>
        </p:txBody>
      </p:sp>
      <p:sp>
        <p:nvSpPr>
          <p:cNvPr id="8"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468313" y="1844675"/>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9)</a:t>
            </a:r>
            <a:r>
              <a:rPr lang="zh-CN" altLang="en-US" sz="2400" b="0">
                <a:latin typeface="宋体" panose="02010600030101010101" pitchFamily="2" charset="-122"/>
              </a:rPr>
              <a:t>、抗噪声性能</a:t>
            </a:r>
            <a:r>
              <a:rPr lang="en-US" altLang="zh-CN" sz="2400" b="0">
                <a:latin typeface="宋体" panose="02010600030101010101" pitchFamily="2" charset="-122"/>
              </a:rPr>
              <a:t>(</a:t>
            </a:r>
            <a:r>
              <a:rPr lang="zh-CN" altLang="en-US" sz="2400" b="0">
                <a:latin typeface="宋体" panose="02010600030101010101" pitchFamily="2" charset="-122"/>
              </a:rPr>
              <a:t>图</a:t>
            </a:r>
            <a:r>
              <a:rPr lang="en-US" altLang="zh-CN" sz="2400" b="0">
                <a:latin typeface="宋体" panose="02010600030101010101" pitchFamily="2" charset="-122"/>
              </a:rPr>
              <a:t>7-55/56)</a:t>
            </a:r>
            <a:r>
              <a:rPr lang="zh-CN" altLang="en-US" sz="2400" b="0">
                <a:latin typeface="宋体" panose="02010600030101010101" pitchFamily="2" charset="-122"/>
              </a:rPr>
              <a:t>：</a:t>
            </a:r>
          </a:p>
        </p:txBody>
      </p:sp>
      <p:sp>
        <p:nvSpPr>
          <p:cNvPr id="72707" name="Rectangle 6"/>
          <p:cNvSpPr>
            <a:spLocks noChangeArrowheads="1"/>
          </p:cNvSpPr>
          <p:nvPr/>
        </p:nvSpPr>
        <p:spPr bwMode="auto">
          <a:xfrm>
            <a:off x="827088" y="5516563"/>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MPSK</a:t>
            </a:r>
            <a:r>
              <a:rPr lang="zh-CN" altLang="en-US" sz="2400" b="0">
                <a:latin typeface="宋体" panose="02010600030101010101" pitchFamily="2" charset="-122"/>
              </a:rPr>
              <a:t>相干移相误码率</a:t>
            </a:r>
          </a:p>
        </p:txBody>
      </p:sp>
      <p:pic>
        <p:nvPicPr>
          <p:cNvPr id="727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492375"/>
            <a:ext cx="324167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0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349500"/>
            <a:ext cx="2884488"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2710" name="Rectangle 9"/>
          <p:cNvSpPr>
            <a:spLocks noChangeArrowheads="1"/>
          </p:cNvSpPr>
          <p:nvPr/>
        </p:nvSpPr>
        <p:spPr bwMode="auto">
          <a:xfrm>
            <a:off x="4932363" y="5270500"/>
            <a:ext cx="3527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差分与相干移相法信噪比损失与相位数关系</a:t>
            </a:r>
          </a:p>
        </p:txBody>
      </p:sp>
      <p:sp>
        <p:nvSpPr>
          <p:cNvPr id="9" name="Rectangle 2"/>
          <p:cNvSpPr>
            <a:spLocks noGrp="1" noChangeArrowheads="1"/>
          </p:cNvSpPr>
          <p:nvPr>
            <p:ph type="title"/>
          </p:nvPr>
        </p:nvSpPr>
        <p:spPr>
          <a:xfrm>
            <a:off x="685800" y="5492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四、多进制调制原理</a:t>
            </a:r>
            <a:r>
              <a:rPr lang="en-US" altLang="zh-CN" sz="3200" dirty="0">
                <a:solidFill>
                  <a:srgbClr val="FFFF00"/>
                </a:solidFill>
                <a:latin typeface="黑体" pitchFamily="2" charset="-122"/>
                <a:ea typeface="黑体" pitchFamily="2" charset="-122"/>
              </a:rPr>
              <a:t>(9)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457200" y="116632"/>
            <a:ext cx="8229600" cy="579437"/>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第七章  总 结</a:t>
            </a:r>
          </a:p>
        </p:txBody>
      </p:sp>
      <p:sp>
        <p:nvSpPr>
          <p:cNvPr id="73731" name="Rectangle 3"/>
          <p:cNvSpPr>
            <a:spLocks noGrp="1" noChangeArrowheads="1"/>
          </p:cNvSpPr>
          <p:nvPr>
            <p:ph idx="1"/>
          </p:nvPr>
        </p:nvSpPr>
        <p:spPr>
          <a:xfrm>
            <a:off x="327362" y="3789040"/>
            <a:ext cx="8784976" cy="2605842"/>
          </a:xfrm>
        </p:spPr>
        <p:txBody>
          <a:bodyPr wrap="square">
            <a:spAutoFit/>
          </a:bodyPr>
          <a:lstStyle/>
          <a:p>
            <a:pPr marL="812800" indent="-812800" eaLnBrk="1" hangingPunct="1">
              <a:buFont typeface="Wingdings" panose="05000000000000000000" pitchFamily="2" charset="2"/>
              <a:buNone/>
            </a:pPr>
            <a:r>
              <a:rPr lang="zh-CN" altLang="en-US" sz="2800" dirty="0">
                <a:latin typeface="宋体" panose="02010600030101010101" pitchFamily="2" charset="-122"/>
              </a:rPr>
              <a:t>一、</a:t>
            </a:r>
            <a:r>
              <a:rPr lang="en-US" altLang="zh-CN" sz="2800" dirty="0">
                <a:latin typeface="宋体" panose="02010600030101010101" pitchFamily="2" charset="-122"/>
              </a:rPr>
              <a:t>2ASK</a:t>
            </a:r>
            <a:r>
              <a:rPr lang="zh-CN" altLang="en-US" sz="2800" dirty="0">
                <a:latin typeface="宋体" panose="02010600030101010101" pitchFamily="2" charset="-122"/>
              </a:rPr>
              <a:t>、</a:t>
            </a:r>
            <a:r>
              <a:rPr lang="en-US" altLang="zh-CN" sz="2800" dirty="0">
                <a:latin typeface="宋体" panose="02010600030101010101" pitchFamily="2" charset="-122"/>
              </a:rPr>
              <a:t>2FSK</a:t>
            </a:r>
            <a:r>
              <a:rPr lang="zh-CN" altLang="en-US" sz="2800" dirty="0">
                <a:latin typeface="宋体" panose="02010600030101010101" pitchFamily="2" charset="-122"/>
              </a:rPr>
              <a:t>、</a:t>
            </a:r>
            <a:r>
              <a:rPr lang="en-US" altLang="zh-CN" sz="2800" dirty="0">
                <a:latin typeface="宋体" panose="02010600030101010101" pitchFamily="2" charset="-122"/>
              </a:rPr>
              <a:t>2PSK</a:t>
            </a:r>
            <a:r>
              <a:rPr lang="zh-CN" altLang="en-US" sz="2800" dirty="0">
                <a:latin typeface="宋体" panose="02010600030101010101" pitchFamily="2" charset="-122"/>
              </a:rPr>
              <a:t>、</a:t>
            </a:r>
            <a:r>
              <a:rPr lang="en-US" altLang="zh-CN" sz="2800" dirty="0">
                <a:latin typeface="宋体" panose="02010600030101010101" pitchFamily="2" charset="-122"/>
              </a:rPr>
              <a:t>2DPSK</a:t>
            </a:r>
            <a:r>
              <a:rPr lang="zh-CN" altLang="en-US" sz="2800" dirty="0">
                <a:latin typeface="宋体" panose="02010600030101010101" pitchFamily="2" charset="-122"/>
              </a:rPr>
              <a:t>调制</a:t>
            </a:r>
            <a:r>
              <a:rPr lang="en-US" altLang="zh-CN" sz="2800" dirty="0">
                <a:latin typeface="宋体" panose="02010600030101010101" pitchFamily="2" charset="-122"/>
              </a:rPr>
              <a:t>/</a:t>
            </a:r>
            <a:r>
              <a:rPr lang="zh-CN" altLang="en-US" sz="2800" dirty="0">
                <a:latin typeface="宋体" panose="02010600030101010101" pitchFamily="2" charset="-122"/>
              </a:rPr>
              <a:t>解调方法</a:t>
            </a:r>
          </a:p>
          <a:p>
            <a:pPr marL="812800" indent="-812800" eaLnBrk="1" hangingPunct="1">
              <a:buFont typeface="Wingdings" panose="05000000000000000000" pitchFamily="2" charset="2"/>
              <a:buNone/>
            </a:pPr>
            <a:r>
              <a:rPr lang="zh-CN" altLang="en-US" sz="2800" dirty="0">
                <a:latin typeface="宋体" panose="02010600030101010101" pitchFamily="2" charset="-122"/>
              </a:rPr>
              <a:t>二、各种已调信号：功率谱及带宽等  </a:t>
            </a:r>
          </a:p>
          <a:p>
            <a:pPr marL="812800" indent="-812800" eaLnBrk="1" hangingPunct="1">
              <a:buFont typeface="Wingdings" panose="05000000000000000000" pitchFamily="2" charset="2"/>
              <a:buNone/>
            </a:pPr>
            <a:r>
              <a:rPr lang="zh-CN" altLang="en-US" sz="2800" dirty="0">
                <a:latin typeface="宋体" panose="02010600030101010101" pitchFamily="2" charset="-122"/>
              </a:rPr>
              <a:t>三、抗噪声性能</a:t>
            </a:r>
          </a:p>
          <a:p>
            <a:pPr marL="812800" indent="-812800" eaLnBrk="1" hangingPunct="1">
              <a:buFont typeface="Wingdings" panose="05000000000000000000" pitchFamily="2" charset="2"/>
              <a:buNone/>
            </a:pPr>
            <a:r>
              <a:rPr lang="zh-CN" altLang="en-US" sz="2800" dirty="0">
                <a:latin typeface="宋体" panose="02010600030101010101" pitchFamily="2" charset="-122"/>
              </a:rPr>
              <a:t>四、各种调制系统的性能比较</a:t>
            </a:r>
          </a:p>
          <a:p>
            <a:pPr marL="812800" indent="-812800" eaLnBrk="1" hangingPunct="1">
              <a:buFont typeface="Wingdings" panose="05000000000000000000" pitchFamily="2" charset="2"/>
              <a:buNone/>
            </a:pPr>
            <a:r>
              <a:rPr lang="zh-CN" altLang="en-US" sz="2800" dirty="0">
                <a:latin typeface="宋体" panose="02010600030101010101" pitchFamily="2" charset="-122"/>
              </a:rPr>
              <a:t>五、多进制调制原理、抗噪声性能，与二进制系统比较</a:t>
            </a:r>
          </a:p>
        </p:txBody>
      </p:sp>
      <p:sp>
        <p:nvSpPr>
          <p:cNvPr id="4" name="Rectangle 3">
            <a:extLst>
              <a:ext uri="{FF2B5EF4-FFF2-40B4-BE49-F238E27FC236}">
                <a16:creationId xmlns:a16="http://schemas.microsoft.com/office/drawing/2014/main" id="{39591F12-FB61-49C2-8C64-FF8CAEADFAF0}"/>
              </a:ext>
            </a:extLst>
          </p:cNvPr>
          <p:cNvSpPr txBox="1">
            <a:spLocks noChangeArrowheads="1"/>
          </p:cNvSpPr>
          <p:nvPr/>
        </p:nvSpPr>
        <p:spPr bwMode="auto">
          <a:xfrm>
            <a:off x="395536" y="1034539"/>
            <a:ext cx="802798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812800" indent="-812800" eaLnBrk="1" hangingPunct="1">
              <a:spcBef>
                <a:spcPts val="600"/>
              </a:spcBef>
              <a:buFont typeface="Wingdings" panose="05000000000000000000" pitchFamily="2" charset="2"/>
              <a:buNone/>
              <a:defRPr/>
            </a:pPr>
            <a:r>
              <a:rPr lang="zh-CN" altLang="en-US" sz="2400" b="0" dirty="0">
                <a:latin typeface="楷体_GB2312" pitchFamily="49" charset="-122"/>
                <a:ea typeface="楷体_GB2312" pitchFamily="49" charset="-122"/>
              </a:rPr>
              <a:t>一、目的和意义</a:t>
            </a:r>
            <a:endParaRPr lang="en-US" altLang="zh-CN" sz="2400" b="0" dirty="0">
              <a:latin typeface="楷体_GB2312" pitchFamily="49" charset="-122"/>
              <a:ea typeface="楷体_GB2312" pitchFamily="49" charset="-122"/>
            </a:endParaRPr>
          </a:p>
          <a:p>
            <a:pPr marL="812800" indent="-812800" eaLnBrk="1" hangingPunct="1">
              <a:spcBef>
                <a:spcPts val="600"/>
              </a:spcBef>
              <a:buFont typeface="Wingdings" panose="05000000000000000000" pitchFamily="2" charset="2"/>
              <a:buNone/>
              <a:defRPr/>
            </a:pPr>
            <a:r>
              <a:rPr lang="zh-CN" altLang="en-US" sz="2400" b="0" dirty="0">
                <a:latin typeface="楷体_GB2312" pitchFamily="49" charset="-122"/>
                <a:ea typeface="楷体_GB2312" pitchFamily="49" charset="-122"/>
              </a:rPr>
              <a:t>二、与数字基带通信系统比较：增加数字调制</a:t>
            </a:r>
            <a:endParaRPr lang="en-US" altLang="zh-CN" sz="2400" b="0" dirty="0">
              <a:latin typeface="楷体_GB2312" pitchFamily="49" charset="-122"/>
              <a:ea typeface="楷体_GB2312" pitchFamily="49" charset="-122"/>
            </a:endParaRPr>
          </a:p>
          <a:p>
            <a:pPr marL="812800" indent="-812800" eaLnBrk="1" hangingPunct="1">
              <a:spcBef>
                <a:spcPts val="600"/>
              </a:spcBef>
              <a:buFont typeface="Wingdings" panose="05000000000000000000" pitchFamily="2" charset="2"/>
              <a:buNone/>
              <a:defRPr/>
            </a:pPr>
            <a:r>
              <a:rPr lang="zh-CN" altLang="en-US" sz="2400" b="0" dirty="0">
                <a:latin typeface="楷体_GB2312" pitchFamily="49" charset="-122"/>
                <a:ea typeface="楷体_GB2312" pitchFamily="49" charset="-122"/>
              </a:rPr>
              <a:t>三、与模拟调制系统比较：模拟调制与数字调制</a:t>
            </a:r>
          </a:p>
          <a:p>
            <a:pPr marL="812800" indent="-812800" eaLnBrk="1" hangingPunct="1">
              <a:spcBef>
                <a:spcPts val="600"/>
              </a:spcBef>
              <a:buFont typeface="Wingdings" panose="05000000000000000000" pitchFamily="2" charset="2"/>
              <a:buNone/>
              <a:defRPr/>
            </a:pPr>
            <a:r>
              <a:rPr lang="zh-CN" altLang="en-US" sz="2400" b="0" dirty="0">
                <a:latin typeface="楷体_GB2312" pitchFamily="49" charset="-122"/>
                <a:ea typeface="楷体_GB2312" pitchFamily="49" charset="-122"/>
              </a:rPr>
              <a:t>四、有哪些数字调制方法？如何评估？基本结论</a:t>
            </a:r>
            <a:endParaRPr lang="en-US" altLang="zh-CN" sz="2400" b="0" dirty="0">
              <a:latin typeface="楷体_GB2312" pitchFamily="49" charset="-122"/>
              <a:ea typeface="楷体_GB2312" pitchFamily="49" charset="-122"/>
            </a:endParaRPr>
          </a:p>
          <a:p>
            <a:pPr marL="812800" indent="-812800" eaLnBrk="1" hangingPunct="1">
              <a:spcBef>
                <a:spcPts val="600"/>
              </a:spcBef>
              <a:buFont typeface="Wingdings" panose="05000000000000000000" pitchFamily="2" charset="2"/>
              <a:buNone/>
              <a:defRPr/>
            </a:pPr>
            <a:r>
              <a:rPr lang="zh-CN" altLang="en-US" sz="2400" b="0" dirty="0">
                <a:latin typeface="楷体_GB2312" pitchFamily="49" charset="-122"/>
                <a:ea typeface="楷体_GB2312" pitchFamily="49" charset="-122"/>
              </a:rPr>
              <a:t>五、多进制数字调制？二进制推广</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4294967295"/>
          </p:nvPr>
        </p:nvSpPr>
        <p:spPr>
          <a:xfrm>
            <a:off x="1214438" y="2216150"/>
            <a:ext cx="7326312" cy="1717675"/>
          </a:xfrm>
        </p:spPr>
        <p:txBody>
          <a:bodyPr/>
          <a:lstStyle/>
          <a:p>
            <a:pPr lvl="1" eaLnBrk="1" hangingPunct="1">
              <a:buFontTx/>
              <a:buNone/>
              <a:defRPr/>
            </a:pPr>
            <a:r>
              <a:rPr lang="en-US" altLang="zh-CN" sz="3200" dirty="0">
                <a:latin typeface="+mn-ea"/>
              </a:rPr>
              <a:t>	</a:t>
            </a:r>
            <a:r>
              <a:rPr lang="zh-CN" altLang="en-US" sz="3200" dirty="0">
                <a:latin typeface="宋体" panose="02010600030101010101" pitchFamily="2" charset="-122"/>
              </a:rPr>
              <a:t>思考题：</a:t>
            </a:r>
            <a:r>
              <a:rPr lang="en-US" altLang="zh-CN" sz="3200" dirty="0">
                <a:latin typeface="宋体" panose="02010600030101010101" pitchFamily="2" charset="-122"/>
              </a:rPr>
              <a:t>7</a:t>
            </a:r>
            <a:r>
              <a:rPr lang="en-US" altLang="en-US"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rPr>
              <a:t>，</a:t>
            </a:r>
            <a:r>
              <a:rPr lang="en-US" altLang="zh-CN" sz="3200" dirty="0">
                <a:latin typeface="宋体" panose="02010600030101010101" pitchFamily="2" charset="-122"/>
              </a:rPr>
              <a:t>7</a:t>
            </a:r>
            <a:r>
              <a:rPr lang="en-US" altLang="en-US" sz="3200" dirty="0">
                <a:latin typeface="宋体" panose="02010600030101010101" pitchFamily="2" charset="-122"/>
                <a:ea typeface="宋体" panose="02010600030101010101" pitchFamily="2" charset="-122"/>
              </a:rPr>
              <a:t>-5</a:t>
            </a:r>
            <a:r>
              <a:rPr lang="zh-CN" altLang="en-US" sz="3200" dirty="0">
                <a:latin typeface="宋体" panose="02010600030101010101" pitchFamily="2" charset="-122"/>
              </a:rPr>
              <a:t>，</a:t>
            </a:r>
            <a:r>
              <a:rPr lang="en-US" altLang="zh-CN" sz="3200" dirty="0">
                <a:latin typeface="宋体" panose="02010600030101010101" pitchFamily="2" charset="-122"/>
              </a:rPr>
              <a:t>7-8</a:t>
            </a:r>
            <a:endParaRPr lang="zh-CN" altLang="en-US" sz="3200" dirty="0">
              <a:latin typeface="宋体" panose="02010600030101010101" pitchFamily="2" charset="-122"/>
            </a:endParaRPr>
          </a:p>
          <a:p>
            <a:pPr lvl="1" eaLnBrk="1" hangingPunct="1">
              <a:buFontTx/>
              <a:buNone/>
              <a:defRPr/>
            </a:pPr>
            <a:r>
              <a:rPr lang="en-US" altLang="zh-CN" sz="3200" dirty="0">
                <a:latin typeface="宋体" panose="02010600030101010101" pitchFamily="2" charset="-122"/>
              </a:rPr>
              <a:t>	</a:t>
            </a:r>
            <a:r>
              <a:rPr lang="zh-CN" altLang="en-US" sz="3200" dirty="0">
                <a:latin typeface="宋体" panose="02010600030101010101" pitchFamily="2" charset="-122"/>
              </a:rPr>
              <a:t>习  题：</a:t>
            </a:r>
            <a:r>
              <a:rPr lang="en-US" altLang="zh-CN" sz="3200" dirty="0">
                <a:latin typeface="宋体" panose="02010600030101010101" pitchFamily="2" charset="-122"/>
              </a:rPr>
              <a:t>7</a:t>
            </a:r>
            <a:r>
              <a:rPr lang="en-US" altLang="en-US"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rPr>
              <a:t>，</a:t>
            </a:r>
            <a:r>
              <a:rPr lang="en-US" altLang="zh-CN" sz="3200" dirty="0">
                <a:latin typeface="宋体" panose="02010600030101010101" pitchFamily="2" charset="-122"/>
              </a:rPr>
              <a:t>7</a:t>
            </a:r>
            <a:r>
              <a:rPr lang="en-US" altLang="en-US" sz="3200" dirty="0">
                <a:latin typeface="宋体" panose="02010600030101010101" pitchFamily="2" charset="-122"/>
                <a:ea typeface="宋体" panose="02010600030101010101" pitchFamily="2" charset="-122"/>
              </a:rPr>
              <a:t>-10</a:t>
            </a:r>
            <a:r>
              <a:rPr lang="zh-CN" altLang="en-US" sz="3200" dirty="0">
                <a:latin typeface="宋体" panose="02010600030101010101" pitchFamily="2" charset="-122"/>
              </a:rPr>
              <a:t>，</a:t>
            </a:r>
            <a:r>
              <a:rPr lang="en-US" altLang="zh-CN" sz="3200" dirty="0">
                <a:latin typeface="宋体" panose="02010600030101010101" pitchFamily="2" charset="-122"/>
              </a:rPr>
              <a:t>7</a:t>
            </a:r>
            <a:r>
              <a:rPr lang="en-US" altLang="en-US" sz="3200" dirty="0">
                <a:latin typeface="宋体" panose="02010600030101010101" pitchFamily="2" charset="-122"/>
                <a:ea typeface="宋体" panose="02010600030101010101" pitchFamily="2" charset="-122"/>
              </a:rPr>
              <a:t>-16</a:t>
            </a:r>
            <a:endParaRPr lang="zh-CN" altLang="en-US" dirty="0">
              <a:latin typeface="宋体" panose="02010600030101010101" pitchFamily="2" charset="-122"/>
            </a:endParaRPr>
          </a:p>
        </p:txBody>
      </p:sp>
      <p:sp>
        <p:nvSpPr>
          <p:cNvPr id="4" name="Rectangle 2"/>
          <p:cNvSpPr txBox="1">
            <a:spLocks noChangeArrowheads="1"/>
          </p:cNvSpPr>
          <p:nvPr/>
        </p:nvSpPr>
        <p:spPr>
          <a:xfrm>
            <a:off x="457200" y="996950"/>
            <a:ext cx="8229600" cy="1371600"/>
          </a:xfrm>
          <a:prstGeom prst="rect">
            <a:avLst/>
          </a:prstGeom>
        </p:spPr>
        <p:txBody>
          <a:bodyPr/>
          <a:lstStyle/>
          <a:p>
            <a:pPr algn="ctr" eaLnBrk="1" hangingPunct="1">
              <a:lnSpc>
                <a:spcPct val="80000"/>
              </a:lnSpc>
              <a:spcBef>
                <a:spcPct val="20000"/>
              </a:spcBef>
              <a:buClr>
                <a:schemeClr val="hlink"/>
              </a:buClr>
              <a:buSzPct val="65000"/>
              <a:buFont typeface="Wingdings" panose="05000000000000000000" pitchFamily="2" charset="2"/>
              <a:buChar char="v"/>
              <a:defRPr/>
            </a:pPr>
            <a:r>
              <a:rPr kumimoji="1" lang="zh-CN" altLang="en-US" sz="4400" kern="0" dirty="0">
                <a:solidFill>
                  <a:srgbClr val="FFFF00"/>
                </a:solidFill>
                <a:effectLst>
                  <a:outerShdw blurRad="38100" dist="38100" dir="2700000" algn="tl">
                    <a:srgbClr val="000000"/>
                  </a:outerShdw>
                </a:effectLst>
                <a:latin typeface="黑体" pitchFamily="2" charset="-122"/>
                <a:ea typeface="黑体" pitchFamily="2" charset="-122"/>
                <a:cs typeface="+mj-cs"/>
              </a:rPr>
              <a:t>第七章	 作  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685800" y="1068388"/>
            <a:ext cx="7918450" cy="1043876"/>
          </a:xfrm>
          <a:noFill/>
        </p:spPr>
        <p:txBody>
          <a:bodyPr>
            <a:spAutoFit/>
          </a:bodyPr>
          <a:lstStyle/>
          <a:p>
            <a:pPr eaLnBrk="1" hangingPunct="1">
              <a:buFont typeface="Wingdings" panose="05000000000000000000" pitchFamily="2" charset="2"/>
              <a:buNone/>
            </a:pPr>
            <a:r>
              <a:rPr lang="en-US" altLang="zh-CN" sz="2800" dirty="0">
                <a:latin typeface="隶书" panose="02010509060101010101" pitchFamily="49" charset="-122"/>
                <a:ea typeface="隶书" panose="02010509060101010101" pitchFamily="49" charset="-122"/>
              </a:rPr>
              <a:t>3</a:t>
            </a:r>
            <a:r>
              <a:rPr lang="zh-CN" altLang="en-US" sz="2800" dirty="0">
                <a:latin typeface="隶书" panose="02010509060101010101" pitchFamily="49" charset="-122"/>
                <a:ea typeface="隶书" panose="02010509060101010101" pitchFamily="49" charset="-122"/>
              </a:rPr>
              <a:t>、</a:t>
            </a:r>
            <a:r>
              <a:rPr lang="en-US" altLang="zh-CN" sz="2800" dirty="0">
                <a:latin typeface="隶书" panose="02010509060101010101" pitchFamily="49" charset="-122"/>
                <a:ea typeface="隶书" panose="02010509060101010101" pitchFamily="49" charset="-122"/>
              </a:rPr>
              <a:t>2ASK</a:t>
            </a:r>
            <a:r>
              <a:rPr lang="zh-CN" altLang="en-US" sz="2800" dirty="0">
                <a:latin typeface="隶书" panose="02010509060101010101" pitchFamily="49" charset="-122"/>
                <a:ea typeface="隶书" panose="02010509060101010101" pitchFamily="49" charset="-122"/>
              </a:rPr>
              <a:t>的解调方法：</a:t>
            </a:r>
          </a:p>
          <a:p>
            <a:pPr eaLnBrk="1" hangingPunct="1">
              <a:buFont typeface="Wingdings" panose="05000000000000000000" pitchFamily="2" charset="2"/>
              <a:buNone/>
            </a:pPr>
            <a:r>
              <a:rPr lang="zh-CN" altLang="en-US" sz="2800" dirty="0">
                <a:latin typeface="隶书" panose="02010509060101010101" pitchFamily="49" charset="-122"/>
                <a:ea typeface="隶书" panose="02010509060101010101" pitchFamily="49" charset="-122"/>
              </a:rPr>
              <a:t>	非相干解调（包络检波）：如图</a:t>
            </a:r>
            <a:r>
              <a:rPr lang="en-US" altLang="zh-CN" sz="2800" dirty="0">
                <a:latin typeface="隶书" panose="02010509060101010101" pitchFamily="49" charset="-122"/>
                <a:ea typeface="隶书" panose="02010509060101010101" pitchFamily="49" charset="-122"/>
              </a:rPr>
              <a:t>7-4a</a:t>
            </a:r>
          </a:p>
        </p:txBody>
      </p:sp>
      <p:pic>
        <p:nvPicPr>
          <p:cNvPr id="16387" name="Picture 7"/>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395609" y="4652664"/>
            <a:ext cx="8424863" cy="1944688"/>
          </a:xfrm>
          <a:solidFill>
            <a:srgbClr val="00FFFF"/>
          </a:solidFill>
        </p:spPr>
      </p:pic>
      <p:pic>
        <p:nvPicPr>
          <p:cNvPr id="16388" name="Picture 4"/>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342106" y="2149953"/>
            <a:ext cx="8459787" cy="1676400"/>
          </a:xfrm>
          <a:solidFill>
            <a:srgbClr val="00FFFF"/>
          </a:solidFill>
        </p:spPr>
      </p:pic>
      <p:sp>
        <p:nvSpPr>
          <p:cNvPr id="16389" name="Rectangle 5"/>
          <p:cNvSpPr>
            <a:spLocks noChangeArrowheads="1"/>
          </p:cNvSpPr>
          <p:nvPr/>
        </p:nvSpPr>
        <p:spPr bwMode="auto">
          <a:xfrm>
            <a:off x="3771900" y="2320925"/>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1100" b="0">
                <a:latin typeface="Arial" panose="020B0604020202020204" pitchFamily="34" charset="0"/>
              </a:rPr>
              <a:t> </a:t>
            </a:r>
            <a:endParaRPr lang="en-US" altLang="zh-CN" sz="1800" b="0">
              <a:latin typeface="Arial" panose="020B0604020202020204" pitchFamily="34" charset="0"/>
            </a:endParaRPr>
          </a:p>
        </p:txBody>
      </p:sp>
      <p:sp>
        <p:nvSpPr>
          <p:cNvPr id="16390" name="Rectangle 6"/>
          <p:cNvSpPr>
            <a:spLocks noChangeArrowheads="1"/>
          </p:cNvSpPr>
          <p:nvPr/>
        </p:nvSpPr>
        <p:spPr bwMode="auto">
          <a:xfrm>
            <a:off x="3514725" y="2152650"/>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000" b="0">
                <a:latin typeface="宋体" panose="02010600030101010101" pitchFamily="2" charset="-122"/>
                <a:cs typeface="Times New Roman" panose="02020603050405020304" pitchFamily="18" charset="0"/>
              </a:rPr>
              <a:t>，</a:t>
            </a:r>
            <a:endParaRPr lang="zh-CN" altLang="en-US" sz="1800" b="0">
              <a:latin typeface="Arial" panose="020B0604020202020204" pitchFamily="34" charset="0"/>
            </a:endParaRPr>
          </a:p>
        </p:txBody>
      </p:sp>
      <p:sp>
        <p:nvSpPr>
          <p:cNvPr id="11"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(2ASK)(3)</a:t>
            </a:r>
          </a:p>
        </p:txBody>
      </p:sp>
      <p:sp>
        <p:nvSpPr>
          <p:cNvPr id="2" name="矩形 1"/>
          <p:cNvSpPr/>
          <p:nvPr/>
        </p:nvSpPr>
        <p:spPr>
          <a:xfrm>
            <a:off x="1115616" y="4129916"/>
            <a:ext cx="6912768" cy="523220"/>
          </a:xfrm>
          <a:prstGeom prst="rect">
            <a:avLst/>
          </a:prstGeom>
        </p:spPr>
        <p:txBody>
          <a:bodyPr wrap="square">
            <a:spAutoFit/>
          </a:bodyPr>
          <a:lstStyle/>
          <a:p>
            <a:pPr eaLnBrk="1" hangingPunct="1">
              <a:buFont typeface="Wingdings" panose="05000000000000000000" pitchFamily="2" charset="2"/>
              <a:buNone/>
            </a:pPr>
            <a:r>
              <a:rPr lang="zh-CN" altLang="en-US" sz="2800" b="0" dirty="0">
                <a:latin typeface="隶书" panose="02010509060101010101" pitchFamily="49" charset="-122"/>
                <a:ea typeface="隶书" panose="02010509060101010101" pitchFamily="49" charset="-122"/>
              </a:rPr>
              <a:t>相干解调（同步检测）：如图</a:t>
            </a:r>
            <a:r>
              <a:rPr lang="en-US" altLang="zh-CN" sz="2800" b="0" dirty="0">
                <a:latin typeface="隶书" panose="02010509060101010101" pitchFamily="49" charset="-122"/>
                <a:ea typeface="隶书" panose="02010509060101010101" pitchFamily="49" charset="-122"/>
              </a:rPr>
              <a:t>7-4b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(2ASK)(4)</a:t>
            </a:r>
          </a:p>
        </p:txBody>
      </p:sp>
      <p:pic>
        <p:nvPicPr>
          <p:cNvPr id="17411"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28688"/>
            <a:ext cx="85725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4213" y="1839913"/>
            <a:ext cx="488950" cy="384175"/>
          </a:xfrm>
        </p:spPr>
        <p:txBody>
          <a:bodyPr wrap="none">
            <a:spAutoFit/>
          </a:bodyPr>
          <a:lstStyle/>
          <a:p>
            <a:pPr marL="609600" indent="-609600" eaLnBrk="1" hangingPunct="1">
              <a:lnSpc>
                <a:spcPct val="80000"/>
              </a:lnSpc>
              <a:buFont typeface="Wingdings" panose="05000000000000000000" pitchFamily="2" charset="2"/>
              <a:buNone/>
            </a:pPr>
            <a:r>
              <a:rPr lang="zh-CN" altLang="en-US" sz="2400">
                <a:latin typeface="隶书" panose="02010509060101010101" pitchFamily="49" charset="-122"/>
                <a:ea typeface="隶书" panose="02010509060101010101" pitchFamily="49" charset="-122"/>
              </a:rPr>
              <a:t>则</a:t>
            </a:r>
          </a:p>
        </p:txBody>
      </p:sp>
      <p:sp>
        <p:nvSpPr>
          <p:cNvPr id="18435" name="Rectangle 31"/>
          <p:cNvSpPr>
            <a:spLocks noChangeArrowheads="1"/>
          </p:cNvSpPr>
          <p:nvPr/>
        </p:nvSpPr>
        <p:spPr bwMode="auto">
          <a:xfrm>
            <a:off x="611188" y="24161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利用</a:t>
            </a:r>
            <a:r>
              <a:rPr lang="en-US" altLang="zh-CN" sz="2400" b="0">
                <a:latin typeface="隶书" panose="02010509060101010101" pitchFamily="49" charset="-122"/>
                <a:ea typeface="隶书" panose="02010509060101010101" pitchFamily="49" charset="-122"/>
              </a:rPr>
              <a:t>(3.2-15)</a:t>
            </a:r>
            <a:r>
              <a:rPr lang="zh-CN" altLang="en-US" sz="2400" b="0">
                <a:latin typeface="隶书" panose="02010509060101010101" pitchFamily="49" charset="-122"/>
                <a:ea typeface="隶书" panose="02010509060101010101" pitchFamily="49" charset="-122"/>
              </a:rPr>
              <a:t>：</a:t>
            </a:r>
            <a:endParaRPr lang="zh-CN" altLang="en-US" sz="3200">
              <a:latin typeface="隶书" panose="02010509060101010101" pitchFamily="49" charset="-122"/>
              <a:ea typeface="隶书" panose="02010509060101010101" pitchFamily="49" charset="-122"/>
            </a:endParaRPr>
          </a:p>
        </p:txBody>
      </p:sp>
      <p:sp>
        <p:nvSpPr>
          <p:cNvPr id="18436" name="Rectangle 34"/>
          <p:cNvSpPr>
            <a:spLocks noChangeArrowheads="1"/>
          </p:cNvSpPr>
          <p:nvPr/>
        </p:nvSpPr>
        <p:spPr bwMode="auto">
          <a:xfrm>
            <a:off x="250825" y="2992438"/>
            <a:ext cx="7937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隶书" panose="02010509060101010101" pitchFamily="49" charset="-122"/>
                <a:ea typeface="隶书" panose="02010509060101010101" pitchFamily="49" charset="-122"/>
              </a:rPr>
              <a:t>4)</a:t>
            </a:r>
            <a:r>
              <a:rPr lang="zh-CN" altLang="en-US" sz="2400" b="0">
                <a:latin typeface="隶书" panose="02010509060101010101" pitchFamily="49" charset="-122"/>
                <a:ea typeface="隶书" panose="02010509060101010101" pitchFamily="49" charset="-122"/>
              </a:rPr>
              <a:t>、因为</a:t>
            </a:r>
            <a:r>
              <a:rPr lang="en-US" altLang="zh-CN" sz="2400" b="0">
                <a:latin typeface="隶书" panose="02010509060101010101" pitchFamily="49" charset="-122"/>
                <a:ea typeface="隶书" panose="02010509060101010101" pitchFamily="49" charset="-122"/>
              </a:rPr>
              <a:t>s(t)</a:t>
            </a:r>
            <a:r>
              <a:rPr lang="zh-CN" altLang="en-US" sz="2400" b="0">
                <a:latin typeface="隶书" panose="02010509060101010101" pitchFamily="49" charset="-122"/>
                <a:ea typeface="隶书" panose="02010509060101010101" pitchFamily="49" charset="-122"/>
              </a:rPr>
              <a:t>是单极性的随机矩形脉冲序列，由第六章（</a:t>
            </a:r>
            <a:r>
              <a:rPr lang="en-US" altLang="zh-CN" sz="2400" b="0">
                <a:latin typeface="隶书" panose="02010509060101010101" pitchFamily="49" charset="-122"/>
                <a:ea typeface="隶书" panose="02010509060101010101" pitchFamily="49" charset="-122"/>
              </a:rPr>
              <a:t>6.1-30</a:t>
            </a:r>
            <a:r>
              <a:rPr lang="zh-CN" altLang="en-US" sz="2400" b="0">
                <a:latin typeface="隶书" panose="02010509060101010101" pitchFamily="49" charset="-122"/>
                <a:ea typeface="隶书" panose="02010509060101010101" pitchFamily="49" charset="-122"/>
              </a:rPr>
              <a:t>）知，当</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等概时，其双边功率谱密度为：</a:t>
            </a:r>
            <a:r>
              <a:rPr lang="zh-CN" altLang="en-US" sz="2400">
                <a:latin typeface="隶书" panose="02010509060101010101" pitchFamily="49" charset="-122"/>
                <a:ea typeface="隶书" panose="02010509060101010101" pitchFamily="49" charset="-122"/>
              </a:rPr>
              <a:t> </a:t>
            </a:r>
          </a:p>
        </p:txBody>
      </p:sp>
      <p:sp>
        <p:nvSpPr>
          <p:cNvPr id="18437" name="Rectangle 37"/>
          <p:cNvSpPr>
            <a:spLocks noChangeArrowheads="1"/>
          </p:cNvSpPr>
          <p:nvPr/>
        </p:nvSpPr>
        <p:spPr bwMode="auto">
          <a:xfrm>
            <a:off x="325438" y="4505325"/>
            <a:ext cx="8567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隶书" panose="02010509060101010101" pitchFamily="49" charset="-122"/>
                <a:ea typeface="隶书" panose="02010509060101010101" pitchFamily="49" charset="-122"/>
              </a:rPr>
              <a:t>代入</a:t>
            </a:r>
            <a:r>
              <a:rPr lang="en-US" altLang="zh-CN" sz="2400" b="0">
                <a:latin typeface="隶书" panose="02010509060101010101" pitchFamily="49" charset="-122"/>
                <a:ea typeface="隶书" panose="02010509060101010101" pitchFamily="49" charset="-122"/>
              </a:rPr>
              <a:t>(7.1-</a:t>
            </a:r>
            <a:r>
              <a:rPr lang="zh-CN" altLang="en-US" sz="2400" b="0">
                <a:latin typeface="隶书" panose="02010509060101010101" pitchFamily="49" charset="-122"/>
                <a:ea typeface="隶书" panose="02010509060101010101" pitchFamily="49" charset="-122"/>
              </a:rPr>
              <a:t>６</a:t>
            </a:r>
            <a:r>
              <a:rPr lang="en-US" altLang="zh-CN" sz="2400" b="0">
                <a:latin typeface="隶书" panose="02010509060101010101" pitchFamily="49" charset="-122"/>
                <a:ea typeface="隶书" panose="02010509060101010101" pitchFamily="49" charset="-122"/>
              </a:rPr>
              <a:t>)</a:t>
            </a:r>
            <a:r>
              <a:rPr lang="zh-CN" altLang="en-US" sz="2400" b="0">
                <a:latin typeface="隶书" panose="02010509060101010101" pitchFamily="49" charset="-122"/>
                <a:ea typeface="隶书" panose="02010509060101010101" pitchFamily="49" charset="-122"/>
              </a:rPr>
              <a:t>得：</a:t>
            </a:r>
            <a:r>
              <a:rPr lang="en-US" altLang="zh-CN" sz="2400" b="0">
                <a:latin typeface="隶书" panose="02010509060101010101" pitchFamily="49" charset="-122"/>
                <a:ea typeface="隶书" panose="02010509060101010101" pitchFamily="49" charset="-122"/>
              </a:rPr>
              <a:t>0</a:t>
            </a:r>
            <a:r>
              <a:rPr lang="zh-CN" altLang="en-US" sz="2400" b="0">
                <a:latin typeface="隶书" panose="02010509060101010101" pitchFamily="49" charset="-122"/>
                <a:ea typeface="隶书" panose="02010509060101010101" pitchFamily="49" charset="-122"/>
              </a:rPr>
              <a:t>、</a:t>
            </a:r>
            <a:r>
              <a:rPr lang="en-US" altLang="zh-CN" sz="2400" b="0">
                <a:latin typeface="隶书" panose="02010509060101010101" pitchFamily="49" charset="-122"/>
                <a:ea typeface="隶书" panose="02010509060101010101" pitchFamily="49" charset="-122"/>
              </a:rPr>
              <a:t>1</a:t>
            </a:r>
            <a:r>
              <a:rPr lang="zh-CN" altLang="en-US" sz="2400" b="0">
                <a:latin typeface="隶书" panose="02010509060101010101" pitchFamily="49" charset="-122"/>
                <a:ea typeface="隶书" panose="02010509060101010101" pitchFamily="49" charset="-122"/>
              </a:rPr>
              <a:t>等概时，</a:t>
            </a:r>
            <a:r>
              <a:rPr lang="en-US" altLang="zh-CN" sz="2400" b="0">
                <a:latin typeface="隶书" panose="02010509060101010101" pitchFamily="49" charset="-122"/>
                <a:ea typeface="隶书" panose="02010509060101010101" pitchFamily="49" charset="-122"/>
              </a:rPr>
              <a:t>2ASK</a:t>
            </a:r>
            <a:r>
              <a:rPr lang="zh-CN" altLang="en-US" sz="2400" b="0">
                <a:latin typeface="隶书" panose="02010509060101010101" pitchFamily="49" charset="-122"/>
                <a:ea typeface="隶书" panose="02010509060101010101" pitchFamily="49" charset="-122"/>
              </a:rPr>
              <a:t>信号的双边功率谱密度：</a:t>
            </a:r>
            <a:endParaRPr lang="zh-CN" altLang="en-US" sz="2400">
              <a:latin typeface="隶书" panose="02010509060101010101" pitchFamily="49" charset="-122"/>
              <a:ea typeface="隶书" panose="02010509060101010101" pitchFamily="49" charset="-122"/>
            </a:endParaRPr>
          </a:p>
        </p:txBody>
      </p:sp>
      <p:sp>
        <p:nvSpPr>
          <p:cNvPr id="15" name="Rectangle 6"/>
          <p:cNvSpPr>
            <a:spLocks noGrp="1" noChangeArrowheads="1"/>
          </p:cNvSpPr>
          <p:nvPr>
            <p:ph type="title"/>
          </p:nvPr>
        </p:nvSpPr>
        <p:spPr>
          <a:xfrm>
            <a:off x="539750" y="404813"/>
            <a:ext cx="80645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一、二进制数字调制系统的原理</a:t>
            </a:r>
            <a:r>
              <a:rPr lang="en-US" altLang="zh-CN" sz="3200" dirty="0">
                <a:solidFill>
                  <a:srgbClr val="FFFF00"/>
                </a:solidFill>
                <a:latin typeface="黑体" pitchFamily="2" charset="-122"/>
                <a:ea typeface="黑体" pitchFamily="2" charset="-122"/>
              </a:rPr>
              <a:t>(2ASK)(5)</a:t>
            </a:r>
          </a:p>
        </p:txBody>
      </p:sp>
      <p:pic>
        <p:nvPicPr>
          <p:cNvPr id="1843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24025"/>
            <a:ext cx="83915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1_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3377</TotalTime>
  <Words>4234</Words>
  <Application>Microsoft Office PowerPoint</Application>
  <PresentationFormat>全屏显示(4:3)</PresentationFormat>
  <Paragraphs>345</Paragraphs>
  <Slides>64</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64</vt:i4>
      </vt:variant>
    </vt:vector>
  </HeadingPairs>
  <TitlesOfParts>
    <vt:vector size="83" baseType="lpstr">
      <vt:lpstr>黑体</vt:lpstr>
      <vt:lpstr>华文楷体</vt:lpstr>
      <vt:lpstr>华文中宋</vt:lpstr>
      <vt:lpstr>楷体_GB2312</vt:lpstr>
      <vt:lpstr>隶书</vt:lpstr>
      <vt:lpstr>宋体</vt:lpstr>
      <vt:lpstr>Arial</vt:lpstr>
      <vt:lpstr>Cambria Math</vt:lpstr>
      <vt:lpstr>Consolas</vt:lpstr>
      <vt:lpstr>Corbel</vt:lpstr>
      <vt:lpstr>Times New Roman</vt:lpstr>
      <vt:lpstr>Wingdings</vt:lpstr>
      <vt:lpstr>Wingdings 2</vt:lpstr>
      <vt:lpstr>Wingdings 3</vt:lpstr>
      <vt:lpstr>穿越</vt:lpstr>
      <vt:lpstr>1_穿越</vt:lpstr>
      <vt:lpstr>位图图像</vt:lpstr>
      <vt:lpstr>Visio</vt:lpstr>
      <vt:lpstr>公式</vt:lpstr>
      <vt:lpstr>第七章  数字带通传输系统</vt:lpstr>
      <vt:lpstr>第七章  数字带通传输系统</vt:lpstr>
      <vt:lpstr>引   言（1）</vt:lpstr>
      <vt:lpstr>引   言（2）</vt:lpstr>
      <vt:lpstr>一、二进制数字调制系统的原理(2ASK)(1)</vt:lpstr>
      <vt:lpstr>一、二进制数字调制系统的原理(2ASK)(2)</vt:lpstr>
      <vt:lpstr>一、二进制数字调制系统的原理(2ASK)(3)</vt:lpstr>
      <vt:lpstr>一、二进制数字调制系统的原理(2ASK)(4)</vt:lpstr>
      <vt:lpstr>一、二进制数字调制系统的原理(2ASK)(5)</vt:lpstr>
      <vt:lpstr>一、二进制数字调制系统的原理(2ASK)(6)</vt:lpstr>
      <vt:lpstr>一、二进制数字调制系统的原理(2FSK)(1)</vt:lpstr>
      <vt:lpstr>一、二进制数字调制系统的原理(2FSK)(2)</vt:lpstr>
      <vt:lpstr>一、二进制数字调制系统的原理(2FSK)(3)</vt:lpstr>
      <vt:lpstr>一、二进制数字调制系统的原理(2FSK)(3)</vt:lpstr>
      <vt:lpstr>一、二进制数字调制系统的原理(2FSK)(3)</vt:lpstr>
      <vt:lpstr>一、二进制数字调制系统的原理(2FSK)(4)</vt:lpstr>
      <vt:lpstr>一、二进制数字调制系统的原理(2FSK)(5)</vt:lpstr>
      <vt:lpstr>PowerPoint 演示文稿</vt:lpstr>
      <vt:lpstr>一、2PSK调制系统的原理(1)</vt:lpstr>
      <vt:lpstr>一、2PSK调制系统的原理(2)</vt:lpstr>
      <vt:lpstr>一、2PSK调制系统的原理(3)</vt:lpstr>
      <vt:lpstr>一、2PSK调制系统的原理(4)</vt:lpstr>
      <vt:lpstr>一、2DPSK调制系统的原理(1)</vt:lpstr>
      <vt:lpstr>一、2DPSK调制系统的原理(2)</vt:lpstr>
      <vt:lpstr>一、2DPSK调制系统的原理(3)</vt:lpstr>
      <vt:lpstr>一、2DPSK调制系统的原理(4)</vt:lpstr>
      <vt:lpstr>一、2DPSK调制系统的原理(5)</vt:lpstr>
      <vt:lpstr>二、2ASK系统的抗噪声性能(1)</vt:lpstr>
      <vt:lpstr>二、2ASK系统的抗噪声性能(2)</vt:lpstr>
      <vt:lpstr>二、2ASK系统的抗噪声性能(3)</vt:lpstr>
      <vt:lpstr>二、2ASK系统的抗噪声性能(4)</vt:lpstr>
      <vt:lpstr>二、2ASK系统的抗噪声性能(5)</vt:lpstr>
      <vt:lpstr>二、2ASK系统的抗噪声性能(6)</vt:lpstr>
      <vt:lpstr>二、2ASK系统的抗噪声性能(7)</vt:lpstr>
      <vt:lpstr>二、2ASK系统的抗噪声性能(8)</vt:lpstr>
      <vt:lpstr>二、2ASK系统的抗噪声性能(9)</vt:lpstr>
      <vt:lpstr>二、2FSK系统的抗噪声性能(1)</vt:lpstr>
      <vt:lpstr>二、2FSK系统的抗噪声性能(2)</vt:lpstr>
      <vt:lpstr>二、2FSK系统的抗噪声性能(3)</vt:lpstr>
      <vt:lpstr>二、2FSK系统的抗噪声性能(4)</vt:lpstr>
      <vt:lpstr>二、2FSK系统的抗噪声性能(5)</vt:lpstr>
      <vt:lpstr>二、2FSK系统的抗噪声性能(6)</vt:lpstr>
      <vt:lpstr>二、2FSK系统的抗噪声性能(7)</vt:lpstr>
      <vt:lpstr>二、2FSK系统的抗噪声性能(8)</vt:lpstr>
      <vt:lpstr>二、2PSK/2DPSK系统的抗噪声性能(1)</vt:lpstr>
      <vt:lpstr>二、2PSK/2DPSK系统的抗噪声性能(2)</vt:lpstr>
      <vt:lpstr>二、2PSK/2DPSK系统的抗噪声性能(3)</vt:lpstr>
      <vt:lpstr>二、2PSK/2DPSK系统的抗噪声性能(4)</vt:lpstr>
      <vt:lpstr>二、2PSK/2DPSK系统的抗噪声性能(5)</vt:lpstr>
      <vt:lpstr>三、二进制调制系统性能比较(1)</vt:lpstr>
      <vt:lpstr>三、二进制调制系统性能比较(1)</vt:lpstr>
      <vt:lpstr>三、二进制调制系统性能比较(2)</vt:lpstr>
      <vt:lpstr>四、多进制调制原理</vt:lpstr>
      <vt:lpstr>四、多进制调制原理(1)</vt:lpstr>
      <vt:lpstr>四、多进制调制原理(2)</vt:lpstr>
      <vt:lpstr>四、多进制调制原理(3)</vt:lpstr>
      <vt:lpstr>PowerPoint 演示文稿</vt:lpstr>
      <vt:lpstr>四、多进制调制原理(5)</vt:lpstr>
      <vt:lpstr>四、多进制调制原理(6)</vt:lpstr>
      <vt:lpstr>四、多进制调制原理(7)</vt:lpstr>
      <vt:lpstr>四、多进制调制原理(8)</vt:lpstr>
      <vt:lpstr>四、多进制调制原理(9)</vt:lpstr>
      <vt:lpstr>第七章  总 结</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89</cp:revision>
  <dcterms:created xsi:type="dcterms:W3CDTF">2005-02-20T17:34:55Z</dcterms:created>
  <dcterms:modified xsi:type="dcterms:W3CDTF">2023-09-07T08:59:40Z</dcterms:modified>
</cp:coreProperties>
</file>