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1" r:id="rId27"/>
    <p:sldId id="284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098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CA7A51-CAB0-4345-BD28-16CA14BAD4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838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8B071DB-45D3-4702-9048-062E08D45F9D}" type="slidenum">
              <a:rPr lang="en-US" altLang="zh-CN" smtClean="0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153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62DD469-1784-4A61-8ED9-73D876651E38}" type="slidenum">
              <a:rPr lang="en-US" altLang="zh-CN" smtClean="0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95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18E31-BCDD-49C6-B1AB-1D059B0221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78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F0317-AAC2-4ED4-829F-AABFC8F2D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35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9600" y="214313"/>
            <a:ext cx="2009775" cy="62753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27100" y="214313"/>
            <a:ext cx="5880100" cy="62753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99C1E-B77C-40BB-9793-2BD4761744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9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EC69-DB89-4F67-853F-0CDEFDBD4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77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2E4A5-D768-421E-8470-6B04398ADD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5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7100" y="1268413"/>
            <a:ext cx="3944938" cy="5221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38" y="1268413"/>
            <a:ext cx="3944937" cy="5221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5801C-FD08-4B1A-BB1D-90F37E676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41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4F052-7D2B-4BF3-A0AF-CAD662AF83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1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E9248-5E4C-4140-B790-278E3AD1DF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5CE54-1217-4B57-86D5-9271B51821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15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9A01E-F08E-4FEB-9CEB-DD9BD626E0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0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4ABCB-14B1-484B-8927-06C53DEC3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8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grpSp>
        <p:nvGrpSpPr>
          <p:cNvPr id="1028" name="Group 14"/>
          <p:cNvGrpSpPr>
            <a:grpSpLocks/>
          </p:cNvGrpSpPr>
          <p:nvPr userDrawn="1"/>
        </p:nvGrpSpPr>
        <p:grpSpPr bwMode="auto">
          <a:xfrm>
            <a:off x="0" y="368300"/>
            <a:ext cx="8542338" cy="1052513"/>
            <a:chOff x="80" y="629"/>
            <a:chExt cx="5381" cy="663"/>
          </a:xfrm>
        </p:grpSpPr>
        <p:sp>
          <p:nvSpPr>
            <p:cNvPr id="1034" name="Rectangle 2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470" y="629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/>
            </a:p>
          </p:txBody>
        </p:sp>
      </p:grp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通信原理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版</a:t>
            </a:r>
            <a:r>
              <a:rPr lang="en-US" altLang="zh-CN"/>
              <a:t>)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1268413"/>
            <a:ext cx="8042275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7709641-03FB-4241-89AF-A2277C401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oleObject" Target="../embeddings/oleObject37.bin"/><Relationship Id="rId7" Type="http://schemas.openxmlformats.org/officeDocument/2006/relationships/image" Target="../media/image4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86635" y="278650"/>
            <a:ext cx="6400800" cy="809690"/>
          </a:xfrm>
        </p:spPr>
        <p:txBody>
          <a:bodyPr/>
          <a:lstStyle/>
          <a:p>
            <a:pPr eaLnBrk="1" hangingPunct="1"/>
            <a:r>
              <a:rPr lang="zh-CN" altLang="en-US" sz="4800" dirty="0"/>
              <a:t>第</a:t>
            </a:r>
            <a:r>
              <a:rPr lang="en-US" altLang="zh-CN" sz="4800" dirty="0"/>
              <a:t>2</a:t>
            </a:r>
            <a:r>
              <a:rPr lang="zh-CN" altLang="en-US" sz="4800" dirty="0"/>
              <a:t>章 确知信号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3F3B8B-397C-4615-9B8A-D83060A75975}"/>
              </a:ext>
            </a:extLst>
          </p:cNvPr>
          <p:cNvSpPr/>
          <p:nvPr/>
        </p:nvSpPr>
        <p:spPr>
          <a:xfrm>
            <a:off x="1736685" y="1583795"/>
            <a:ext cx="6165685" cy="3541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/>
              <a:t>什么是确知信号？</a:t>
            </a:r>
            <a:endParaRPr lang="en-US" altLang="zh-CN" sz="2800" b="1" kern="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有何意义？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/>
              <a:t>如何描述和分析？</a:t>
            </a:r>
            <a:endParaRPr lang="en-US" altLang="zh-CN" sz="2800" b="1" kern="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有何特点？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/>
              <a:t>举例：几种常见确知信号</a:t>
            </a:r>
            <a:endParaRPr lang="en-US" altLang="zh-CN" sz="2800" b="1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268413"/>
            <a:ext cx="8042275" cy="5589587"/>
          </a:xfrm>
        </p:spPr>
        <p:txBody>
          <a:bodyPr/>
          <a:lstStyle/>
          <a:p>
            <a:pPr lvl="2" eaLnBrk="1" hangingPunct="1"/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2.3】</a:t>
            </a:r>
            <a:r>
              <a:rPr lang="zh-CN" altLang="en-US" dirty="0"/>
              <a:t>试求一个矩形脉冲的频谱密度。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  设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  它的傅里叶变换为</a:t>
            </a:r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矩形脉冲的带宽等于其脉冲持续时间的倒数，在这里它等于</a:t>
            </a:r>
            <a:r>
              <a:rPr lang="en-US" altLang="zh-CN" dirty="0"/>
              <a:t>(1/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) Hz</a:t>
            </a:r>
            <a:r>
              <a:rPr lang="zh-CN" altLang="en-US" dirty="0"/>
              <a:t>。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008313" y="1673225"/>
          <a:ext cx="25892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公式" r:id="rId3" imgW="1459866" imgH="533169" progId="Equation.3">
                  <p:embed/>
                </p:oleObj>
              </mc:Choice>
              <mc:Fallback>
                <p:oleObj name="公式" r:id="rId3" imgW="1459866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673225"/>
                        <a:ext cx="258921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173163" y="2843213"/>
          <a:ext cx="706596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公式" r:id="rId5" imgW="4165600" imgH="419100" progId="Equation.3">
                  <p:embed/>
                </p:oleObj>
              </mc:Choice>
              <mc:Fallback>
                <p:oleObj name="公式" r:id="rId5" imgW="4165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843213"/>
                        <a:ext cx="7065962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4" name="Group 38"/>
          <p:cNvGrpSpPr>
            <a:grpSpLocks/>
          </p:cNvGrpSpPr>
          <p:nvPr/>
        </p:nvGrpSpPr>
        <p:grpSpPr bwMode="auto">
          <a:xfrm>
            <a:off x="2411413" y="3519488"/>
            <a:ext cx="4860925" cy="2430462"/>
            <a:chOff x="1519" y="2217"/>
            <a:chExt cx="3062" cy="1531"/>
          </a:xfrm>
        </p:grpSpPr>
        <p:grpSp>
          <p:nvGrpSpPr>
            <p:cNvPr id="15369" name="Group 37"/>
            <p:cNvGrpSpPr>
              <a:grpSpLocks/>
            </p:cNvGrpSpPr>
            <p:nvPr/>
          </p:nvGrpSpPr>
          <p:grpSpPr bwMode="auto">
            <a:xfrm>
              <a:off x="1519" y="2217"/>
              <a:ext cx="3062" cy="1531"/>
              <a:chOff x="1519" y="2217"/>
              <a:chExt cx="3062" cy="1531"/>
            </a:xfrm>
          </p:grpSpPr>
          <p:pic>
            <p:nvPicPr>
              <p:cNvPr id="15382" name="Picture 14" descr="门函数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2217"/>
                <a:ext cx="3062" cy="1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83" name="Text Box 15"/>
              <p:cNvSpPr txBox="1">
                <a:spLocks noChangeArrowheads="1"/>
              </p:cNvSpPr>
              <p:nvPr/>
            </p:nvSpPr>
            <p:spPr bwMode="auto">
              <a:xfrm>
                <a:off x="2105" y="2351"/>
                <a:ext cx="195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ea typeface="宋体" panose="02010600030101010101" pitchFamily="2" charset="-122"/>
                  </a:rPr>
                  <a:t>1</a:t>
                </a:r>
                <a:endPara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4" name="Text Box 18"/>
              <p:cNvSpPr txBox="1">
                <a:spLocks noChangeArrowheads="1"/>
              </p:cNvSpPr>
              <p:nvPr/>
            </p:nvSpPr>
            <p:spPr bwMode="auto">
              <a:xfrm>
                <a:off x="3308" y="3294"/>
                <a:ext cx="623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ea typeface="宋体" panose="02010600030101010101" pitchFamily="2" charset="-122"/>
                  </a:rPr>
                  <a:t>(b) </a:t>
                </a:r>
                <a:r>
                  <a:rPr lang="en-US" altLang="zh-CN" sz="1400" b="0" i="1">
                    <a:ea typeface="宋体" panose="02010600030101010101" pitchFamily="2" charset="-122"/>
                  </a:rPr>
                  <a:t>G</a:t>
                </a:r>
                <a:r>
                  <a:rPr lang="en-US" altLang="zh-CN" sz="2000" b="0" i="1" baseline="-25000">
                    <a:ea typeface="宋体" panose="02010600030101010101" pitchFamily="2" charset="-122"/>
                  </a:rPr>
                  <a:t>a</a:t>
                </a:r>
                <a:r>
                  <a:rPr lang="en-US" altLang="zh-CN" sz="1400" b="0">
                    <a:ea typeface="宋体" panose="02010600030101010101" pitchFamily="2" charset="-122"/>
                  </a:rPr>
                  <a:t>(</a:t>
                </a:r>
                <a:r>
                  <a:rPr lang="en-US" altLang="zh-CN" sz="1400" b="0" i="1">
                    <a:ea typeface="宋体" panose="02010600030101010101" pitchFamily="2" charset="-122"/>
                  </a:rPr>
                  <a:t>f</a:t>
                </a:r>
                <a:r>
                  <a:rPr lang="en-US" altLang="zh-CN" sz="1400" b="0">
                    <a:ea typeface="宋体" panose="02010600030101010101" pitchFamily="2" charset="-122"/>
                  </a:rPr>
                  <a:t>)</a:t>
                </a:r>
                <a:endPara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5" name="Text Box 19"/>
              <p:cNvSpPr txBox="1">
                <a:spLocks noChangeArrowheads="1"/>
              </p:cNvSpPr>
              <p:nvPr/>
            </p:nvSpPr>
            <p:spPr bwMode="auto">
              <a:xfrm>
                <a:off x="2436" y="2997"/>
                <a:ext cx="19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 i="1">
                    <a:ea typeface="宋体" panose="02010600030101010101" pitchFamily="2" charset="-122"/>
                  </a:rPr>
                  <a:t>t</a:t>
                </a:r>
                <a:endParaRPr lang="en-US" altLang="zh-CN" sz="2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6" name="Text Box 27"/>
              <p:cNvSpPr txBox="1">
                <a:spLocks noChangeArrowheads="1"/>
              </p:cNvSpPr>
              <p:nvPr/>
            </p:nvSpPr>
            <p:spPr bwMode="auto">
              <a:xfrm>
                <a:off x="2170" y="3019"/>
                <a:ext cx="99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600" b="0">
                    <a:ea typeface="宋体" panose="02010600030101010101" pitchFamily="2" charset="-122"/>
                  </a:rPr>
                  <a:t>0</a:t>
                </a:r>
                <a:endPara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370" name="Text Box 17"/>
            <p:cNvSpPr txBox="1">
              <a:spLocks noChangeArrowheads="1"/>
            </p:cNvSpPr>
            <p:nvPr/>
          </p:nvSpPr>
          <p:spPr bwMode="auto">
            <a:xfrm>
              <a:off x="1940" y="3284"/>
              <a:ext cx="44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ea typeface="宋体" panose="02010600030101010101" pitchFamily="2" charset="-122"/>
                </a:rPr>
                <a:t>(a) </a:t>
              </a:r>
              <a:r>
                <a:rPr lang="en-US" altLang="zh-CN" sz="1400" b="0" i="1">
                  <a:ea typeface="宋体" panose="02010600030101010101" pitchFamily="2" charset="-122"/>
                </a:rPr>
                <a:t>g</a:t>
              </a:r>
              <a:r>
                <a:rPr lang="en-US" altLang="zh-CN" sz="1400" b="0" i="1" baseline="-25000">
                  <a:ea typeface="宋体" panose="02010600030101010101" pitchFamily="2" charset="-122"/>
                </a:rPr>
                <a:t>a</a:t>
              </a:r>
              <a:r>
                <a:rPr lang="en-US" altLang="zh-CN" sz="1400" b="0">
                  <a:ea typeface="宋体" panose="02010600030101010101" pitchFamily="2" charset="-122"/>
                </a:rPr>
                <a:t>(</a:t>
              </a:r>
              <a:r>
                <a:rPr lang="en-US" altLang="zh-CN" sz="1400" b="0" i="1">
                  <a:ea typeface="宋体" panose="02010600030101010101" pitchFamily="2" charset="-122"/>
                </a:rPr>
                <a:t>t</a:t>
              </a:r>
              <a:r>
                <a:rPr lang="en-US" altLang="zh-CN" sz="1400" b="0">
                  <a:ea typeface="宋体" panose="02010600030101010101" pitchFamily="2" charset="-122"/>
                </a:rPr>
                <a:t>)</a:t>
              </a:r>
              <a:endParaRPr lang="en-US" altLang="zh-CN" sz="24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Text Box 20"/>
            <p:cNvSpPr txBox="1">
              <a:spLocks noChangeArrowheads="1"/>
            </p:cNvSpPr>
            <p:nvPr/>
          </p:nvSpPr>
          <p:spPr bwMode="auto">
            <a:xfrm>
              <a:off x="3546" y="2326"/>
              <a:ext cx="41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ea typeface="宋体" panose="02010600030101010101" pitchFamily="2" charset="-122"/>
                </a:rPr>
                <a:t>G</a:t>
              </a:r>
              <a:r>
                <a:rPr lang="en-US" altLang="zh-CN" sz="1800" b="0" i="1" baseline="-25000">
                  <a:ea typeface="宋体" panose="02010600030101010101" pitchFamily="2" charset="-122"/>
                </a:rPr>
                <a:t>a</a:t>
              </a:r>
              <a:r>
                <a:rPr lang="en-US" altLang="zh-CN" sz="1400" b="0">
                  <a:ea typeface="宋体" panose="02010600030101010101" pitchFamily="2" charset="-122"/>
                </a:rPr>
                <a:t>(</a:t>
              </a:r>
              <a:r>
                <a:rPr lang="en-US" altLang="zh-CN" sz="1400" b="0" i="1">
                  <a:ea typeface="宋体" panose="02010600030101010101" pitchFamily="2" charset="-122"/>
                </a:rPr>
                <a:t>f</a:t>
              </a:r>
              <a:r>
                <a:rPr lang="en-US" altLang="zh-CN" sz="1400" b="0">
                  <a:ea typeface="宋体" panose="02010600030101010101" pitchFamily="2" charset="-122"/>
                </a:rPr>
                <a:t>)</a:t>
              </a:r>
              <a:endParaRPr lang="en-US" altLang="zh-CN" sz="14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Text Box 21"/>
            <p:cNvSpPr txBox="1">
              <a:spLocks noChangeArrowheads="1"/>
            </p:cNvSpPr>
            <p:nvPr/>
          </p:nvSpPr>
          <p:spPr bwMode="auto">
            <a:xfrm>
              <a:off x="1859" y="2245"/>
              <a:ext cx="35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i="1">
                  <a:ea typeface="宋体" panose="02010600030101010101" pitchFamily="2" charset="-122"/>
                </a:rPr>
                <a:t>g</a:t>
              </a:r>
              <a:r>
                <a:rPr lang="en-US" altLang="zh-CN" sz="1800" b="0" i="1" baseline="-25000">
                  <a:ea typeface="宋体" panose="02010600030101010101" pitchFamily="2" charset="-122"/>
                </a:rPr>
                <a:t>a</a:t>
              </a:r>
              <a:r>
                <a:rPr lang="en-US" altLang="zh-CN" sz="1400" b="0">
                  <a:ea typeface="宋体" panose="02010600030101010101" pitchFamily="2" charset="-122"/>
                </a:rPr>
                <a:t>(</a:t>
              </a:r>
              <a:r>
                <a:rPr lang="en-US" altLang="zh-CN" sz="1400" b="0" i="1">
                  <a:ea typeface="宋体" panose="02010600030101010101" pitchFamily="2" charset="-122"/>
                </a:rPr>
                <a:t>t</a:t>
              </a:r>
              <a:r>
                <a:rPr lang="en-US" altLang="zh-CN" sz="1400" b="0">
                  <a:ea typeface="宋体" panose="02010600030101010101" pitchFamily="2" charset="-122"/>
                </a:rPr>
                <a:t>)</a:t>
              </a:r>
              <a:endParaRPr lang="en-US" altLang="zh-CN" sz="36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373" name="Group 35"/>
            <p:cNvGrpSpPr>
              <a:grpSpLocks/>
            </p:cNvGrpSpPr>
            <p:nvPr/>
          </p:nvGrpSpPr>
          <p:grpSpPr bwMode="auto">
            <a:xfrm>
              <a:off x="2285" y="2942"/>
              <a:ext cx="2292" cy="725"/>
              <a:chOff x="2285" y="2942"/>
              <a:chExt cx="2292" cy="725"/>
            </a:xfrm>
          </p:grpSpPr>
          <p:sp>
            <p:nvSpPr>
              <p:cNvPr id="15374" name="Text Box 16"/>
              <p:cNvSpPr txBox="1">
                <a:spLocks noChangeArrowheads="1"/>
              </p:cNvSpPr>
              <p:nvPr/>
            </p:nvSpPr>
            <p:spPr bwMode="auto">
              <a:xfrm>
                <a:off x="4383" y="3050"/>
                <a:ext cx="19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 i="1">
                    <a:ea typeface="宋体" panose="02010600030101010101" pitchFamily="2" charset="-122"/>
                  </a:rPr>
                  <a:t>f</a:t>
                </a:r>
                <a:endPara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375" name="Group 31"/>
              <p:cNvGrpSpPr>
                <a:grpSpLocks/>
              </p:cNvGrpSpPr>
              <p:nvPr/>
            </p:nvGrpSpPr>
            <p:grpSpPr bwMode="auto">
              <a:xfrm>
                <a:off x="3135" y="2942"/>
                <a:ext cx="923" cy="303"/>
                <a:chOff x="3135" y="2925"/>
                <a:chExt cx="923" cy="320"/>
              </a:xfrm>
            </p:grpSpPr>
            <p:sp>
              <p:nvSpPr>
                <p:cNvPr id="1537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730" y="2925"/>
                  <a:ext cx="117" cy="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 b="0">
                      <a:ea typeface="宋体" panose="02010600030101010101" pitchFamily="2" charset="-122"/>
                    </a:rPr>
                    <a:t>1/</a:t>
                  </a:r>
                  <a:r>
                    <a:rPr lang="en-US" altLang="zh-CN" sz="1200" b="0">
                      <a:ea typeface="宋体" panose="02010600030101010101" pitchFamily="2" charset="-122"/>
                      <a:sym typeface="Symbol" panose="05050102010706020507" pitchFamily="18" charset="2"/>
                    </a:rPr>
                    <a:t></a:t>
                  </a:r>
                  <a:endParaRPr lang="en-US" altLang="zh-CN" sz="36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01" y="3039"/>
                  <a:ext cx="157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 b="0">
                      <a:ea typeface="宋体" panose="02010600030101010101" pitchFamily="2" charset="-122"/>
                    </a:rPr>
                    <a:t>2/</a:t>
                  </a:r>
                  <a:r>
                    <a:rPr lang="en-US" altLang="zh-CN" sz="1400" b="0">
                      <a:ea typeface="宋体" panose="02010600030101010101" pitchFamily="2" charset="-122"/>
                      <a:sym typeface="Symbol" panose="05050102010706020507" pitchFamily="18" charset="2"/>
                    </a:rPr>
                    <a:t></a:t>
                  </a:r>
                  <a:endParaRPr lang="en-US" altLang="zh-CN" sz="40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135" y="3067"/>
                  <a:ext cx="214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 b="0">
                      <a:ea typeface="宋体" panose="02010600030101010101" pitchFamily="2" charset="-122"/>
                    </a:rPr>
                    <a:t>-2/</a:t>
                  </a:r>
                  <a:r>
                    <a:rPr lang="en-US" altLang="zh-CN" sz="1200" b="0">
                      <a:ea typeface="宋体" panose="02010600030101010101" pitchFamily="2" charset="-122"/>
                      <a:sym typeface="Symbol" panose="05050102010706020507" pitchFamily="18" charset="2"/>
                    </a:rPr>
                    <a:t></a:t>
                  </a:r>
                  <a:endParaRPr lang="en-US" altLang="zh-CN" sz="12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277" y="2925"/>
                  <a:ext cx="199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 b="0">
                      <a:ea typeface="宋体" panose="02010600030101010101" pitchFamily="2" charset="-122"/>
                    </a:rPr>
                    <a:t>-1/</a:t>
                  </a:r>
                  <a:r>
                    <a:rPr lang="en-US" altLang="zh-CN" sz="1200" b="0">
                      <a:ea typeface="宋体" panose="02010600030101010101" pitchFamily="2" charset="-122"/>
                      <a:sym typeface="Symbol" panose="05050102010706020507" pitchFamily="18" charset="2"/>
                    </a:rPr>
                    <a:t></a:t>
                  </a:r>
                  <a:endParaRPr lang="en-US" altLang="zh-CN" sz="36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532" y="3039"/>
                  <a:ext cx="98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 b="0">
                      <a:ea typeface="宋体" panose="02010600030101010101" pitchFamily="2" charset="-122"/>
                    </a:rPr>
                    <a:t>0</a:t>
                  </a:r>
                  <a:endParaRPr lang="en-US" altLang="zh-CN" sz="36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376" name="Text Box 28"/>
              <p:cNvSpPr txBox="1">
                <a:spLocks noChangeArrowheads="1"/>
              </p:cNvSpPr>
              <p:nvPr/>
            </p:nvSpPr>
            <p:spPr bwMode="auto">
              <a:xfrm>
                <a:off x="2285" y="3506"/>
                <a:ext cx="115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0">
                    <a:ea typeface="宋体" panose="02010600030101010101" pitchFamily="2" charset="-122"/>
                  </a:rPr>
                  <a:t>图</a:t>
                </a:r>
                <a:r>
                  <a:rPr lang="en-US" altLang="zh-CN" sz="1600" b="0">
                    <a:ea typeface="宋体" panose="02010600030101010101" pitchFamily="2" charset="-122"/>
                  </a:rPr>
                  <a:t>2-5 </a:t>
                </a:r>
                <a:r>
                  <a:rPr lang="zh-CN" altLang="en-US" sz="1600" b="0">
                    <a:ea typeface="宋体" panose="02010600030101010101" pitchFamily="2" charset="-122"/>
                  </a:rPr>
                  <a:t>单位门函数</a:t>
                </a:r>
                <a:endParaRPr lang="zh-CN" altLang="en-US" sz="2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786438" y="1808163"/>
            <a:ext cx="247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latin typeface="楷体_GB2312" pitchFamily="49" charset="-122"/>
              </a:rPr>
              <a:t>－ 单位门函数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2.4】</a:t>
            </a:r>
            <a:r>
              <a:rPr lang="zh-CN" altLang="en-US" dirty="0"/>
              <a:t>试求单位冲激函数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</a:t>
            </a:r>
            <a:r>
              <a:rPr lang="zh-CN" altLang="en-US" dirty="0">
                <a:sym typeface="Symbol" panose="05050102010706020507" pitchFamily="18" charset="2"/>
              </a:rPr>
              <a:t>函数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/>
              <a:t>的频谱密度。</a:t>
            </a:r>
            <a:endParaRPr lang="zh-CN" altLang="en-US" sz="2800" dirty="0"/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dirty="0">
                <a:sym typeface="Symbol" panose="05050102010706020507" pitchFamily="18" charset="2"/>
              </a:rPr>
              <a:t></a:t>
            </a:r>
            <a:r>
              <a:rPr lang="zh-CN" altLang="en-US" sz="2400" dirty="0"/>
              <a:t>函数的定义： </a:t>
            </a:r>
          </a:p>
          <a:p>
            <a:pPr lvl="3" eaLnBrk="1" hangingPunct="1">
              <a:lnSpc>
                <a:spcPct val="80000"/>
              </a:lnSpc>
            </a:pPr>
            <a:endParaRPr lang="zh-CN" altLang="en-US" sz="2400" dirty="0"/>
          </a:p>
          <a:p>
            <a:pPr lvl="3" eaLnBrk="1" hangingPunct="1">
              <a:lnSpc>
                <a:spcPct val="200000"/>
              </a:lnSpc>
            </a:pPr>
            <a:r>
              <a:rPr lang="zh-CN" altLang="en-US" sz="2400" dirty="0">
                <a:sym typeface="Symbol" panose="05050102010706020507" pitchFamily="18" charset="2"/>
              </a:rPr>
              <a:t></a:t>
            </a:r>
            <a:r>
              <a:rPr lang="zh-CN" altLang="en-US" sz="2400" dirty="0"/>
              <a:t>函数的频谱密度：</a:t>
            </a:r>
          </a:p>
          <a:p>
            <a:pPr lvl="3" eaLnBrk="1" hangingPunct="1">
              <a:lnSpc>
                <a:spcPct val="80000"/>
              </a:lnSpc>
            </a:pPr>
            <a:endParaRPr lang="zh-CN" altLang="en-US" sz="2400" dirty="0"/>
          </a:p>
          <a:p>
            <a:pPr lvl="3" eaLnBrk="1" hangingPunct="1">
              <a:lnSpc>
                <a:spcPct val="170000"/>
              </a:lnSpc>
            </a:pPr>
            <a:r>
              <a:rPr lang="zh-CN" altLang="en-US" sz="2400" dirty="0">
                <a:sym typeface="Symbol" panose="05050102010706020507" pitchFamily="18" charset="2"/>
              </a:rPr>
              <a:t>函数</a:t>
            </a:r>
            <a:r>
              <a:rPr lang="zh-CN" altLang="en-US" sz="2400" dirty="0"/>
              <a:t>的物理意义：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    一个高度为无穷大、宽度为无穷小、面积为</a:t>
            </a:r>
            <a:r>
              <a:rPr lang="en-US" altLang="zh-CN" sz="2400" dirty="0"/>
              <a:t>1</a:t>
            </a:r>
            <a:r>
              <a:rPr lang="zh-CN" altLang="en-US" sz="2400" dirty="0"/>
              <a:t>的脉冲。</a:t>
            </a:r>
          </a:p>
          <a:p>
            <a:pPr lvl="3" eaLnBrk="1" hangingPunct="1"/>
            <a:endParaRPr lang="en-US" altLang="zh-CN" sz="2400" dirty="0"/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4662488" y="1673225"/>
            <a:ext cx="3600450" cy="990600"/>
            <a:chOff x="2710" y="1054"/>
            <a:chExt cx="2268" cy="511"/>
          </a:xfrm>
        </p:grpSpPr>
        <p:graphicFrame>
          <p:nvGraphicFramePr>
            <p:cNvPr id="16392" name="Object 4"/>
            <p:cNvGraphicFramePr>
              <a:graphicFrameLocks noChangeAspect="1"/>
            </p:cNvGraphicFramePr>
            <p:nvPr/>
          </p:nvGraphicFramePr>
          <p:xfrm>
            <a:off x="2937" y="1054"/>
            <a:ext cx="2041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公式" r:id="rId3" imgW="1422400" imgH="558800" progId="Equation.3">
                    <p:embed/>
                  </p:oleObj>
                </mc:Choice>
                <mc:Fallback>
                  <p:oleObj name="公式" r:id="rId3" imgW="1422400" imgH="558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1054"/>
                          <a:ext cx="2041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AutoShape 6"/>
            <p:cNvSpPr>
              <a:spLocks/>
            </p:cNvSpPr>
            <p:nvPr/>
          </p:nvSpPr>
          <p:spPr bwMode="auto">
            <a:xfrm>
              <a:off x="2710" y="1083"/>
              <a:ext cx="113" cy="397"/>
            </a:xfrm>
            <a:prstGeom prst="leftBrace">
              <a:avLst>
                <a:gd name="adj1" fmla="val 2927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132138" y="3159125"/>
          <a:ext cx="4994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5" imgW="2501900" imgH="330200" progId="Equation.3">
                  <p:embed/>
                </p:oleObj>
              </mc:Choice>
              <mc:Fallback>
                <p:oleObj name="公式" r:id="rId5" imgW="25019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159125"/>
                        <a:ext cx="49942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268413"/>
            <a:ext cx="8216900" cy="5221287"/>
          </a:xfrm>
        </p:spPr>
        <p:txBody>
          <a:bodyPr/>
          <a:lstStyle/>
          <a:p>
            <a:pPr lvl="3" eaLnBrk="1" hangingPunct="1"/>
            <a:r>
              <a:rPr lang="en-US" altLang="zh-CN" sz="2200">
                <a:sym typeface="Symbol" panose="05050102010706020507" pitchFamily="18" charset="2"/>
              </a:rPr>
              <a:t></a:t>
            </a:r>
            <a:r>
              <a:rPr lang="zh-CN" altLang="en-US" sz="2200">
                <a:sym typeface="Symbol" panose="05050102010706020507" pitchFamily="18" charset="2"/>
              </a:rPr>
              <a:t>函数</a:t>
            </a:r>
            <a:r>
              <a:rPr lang="zh-CN" altLang="en-US" sz="2200"/>
              <a:t>的性质</a:t>
            </a:r>
            <a:r>
              <a:rPr lang="en-US" altLang="zh-CN" sz="2200"/>
              <a:t>1</a:t>
            </a:r>
            <a:r>
              <a:rPr lang="zh-CN" altLang="en-US" sz="2200"/>
              <a:t>： </a:t>
            </a:r>
            <a:r>
              <a:rPr lang="zh-CN" altLang="en-US" sz="2200">
                <a:sym typeface="Symbol" panose="05050102010706020507" pitchFamily="18" charset="2"/>
              </a:rPr>
              <a:t>函数可以用抽样函数的极限表示：</a:t>
            </a:r>
            <a:endParaRPr lang="zh-CN" altLang="en-US" sz="220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	因为，可以证明</a:t>
            </a:r>
          </a:p>
          <a:p>
            <a:pPr lvl="1"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			式中</a:t>
            </a:r>
            <a:r>
              <a:rPr lang="en-US" altLang="zh-CN" sz="2200"/>
              <a:t>k</a:t>
            </a:r>
            <a:r>
              <a:rPr lang="zh-CN" altLang="en-US" sz="2200"/>
              <a:t>越大、振幅越大、波形零点的间隔越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			小、波形振荡的衰减越快，但积分等于</a:t>
            </a:r>
            <a:r>
              <a:rPr lang="en-US" altLang="zh-CN" sz="2200"/>
              <a:t>1</a:t>
            </a:r>
            <a:r>
              <a:rPr lang="zh-CN" altLang="en-US" sz="2200"/>
              <a:t>。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		         	（见左图）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			和下式比较：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							</a:t>
            </a:r>
            <a:r>
              <a:rPr lang="en-US" altLang="zh-CN" sz="2200"/>
              <a:t>(2.2-26)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		          	</a:t>
            </a:r>
            <a:r>
              <a:rPr lang="zh-CN" altLang="en-US" sz="2200"/>
              <a:t>可见			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							</a:t>
            </a:r>
            <a:r>
              <a:rPr lang="en-US" altLang="zh-CN" sz="2200"/>
              <a:t>(2.2-28)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			</a:t>
            </a:r>
            <a:r>
              <a:rPr lang="zh-CN" altLang="en-US" sz="2200"/>
              <a:t>即抽样函数的极限就是</a:t>
            </a:r>
            <a:r>
              <a:rPr lang="zh-CN" altLang="en-US" sz="2200">
                <a:sym typeface="Symbol" panose="05050102010706020507" pitchFamily="18" charset="2"/>
              </a:rPr>
              <a:t></a:t>
            </a:r>
            <a:r>
              <a:rPr lang="zh-CN" altLang="en-US" sz="2200"/>
              <a:t>函数。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797425" y="2124075"/>
          <a:ext cx="2012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公式" r:id="rId3" imgW="1205977" imgH="393529" progId="Equation.3">
                  <p:embed/>
                </p:oleObj>
              </mc:Choice>
              <mc:Fallback>
                <p:oleObj name="公式" r:id="rId3" imgW="120597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2124075"/>
                        <a:ext cx="2012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8" name="Group 24"/>
          <p:cNvGrpSpPr>
            <a:grpSpLocks/>
          </p:cNvGrpSpPr>
          <p:nvPr/>
        </p:nvGrpSpPr>
        <p:grpSpPr bwMode="auto">
          <a:xfrm>
            <a:off x="206375" y="2438400"/>
            <a:ext cx="3462338" cy="4419600"/>
            <a:chOff x="2657" y="6900"/>
            <a:chExt cx="6180" cy="7740"/>
          </a:xfrm>
        </p:grpSpPr>
        <p:grpSp>
          <p:nvGrpSpPr>
            <p:cNvPr id="17418" name="Group 25"/>
            <p:cNvGrpSpPr>
              <a:grpSpLocks/>
            </p:cNvGrpSpPr>
            <p:nvPr/>
          </p:nvGrpSpPr>
          <p:grpSpPr bwMode="auto">
            <a:xfrm>
              <a:off x="2757" y="6900"/>
              <a:ext cx="6080" cy="7740"/>
              <a:chOff x="2757" y="6900"/>
              <a:chExt cx="6080" cy="7740"/>
            </a:xfrm>
          </p:grpSpPr>
          <p:grpSp>
            <p:nvGrpSpPr>
              <p:cNvPr id="17424" name="Group 26"/>
              <p:cNvGrpSpPr>
                <a:grpSpLocks/>
              </p:cNvGrpSpPr>
              <p:nvPr/>
            </p:nvGrpSpPr>
            <p:grpSpPr bwMode="auto">
              <a:xfrm>
                <a:off x="2757" y="6900"/>
                <a:ext cx="6080" cy="7740"/>
                <a:chOff x="2757" y="6900"/>
                <a:chExt cx="6080" cy="7740"/>
              </a:xfrm>
            </p:grpSpPr>
            <p:pic>
              <p:nvPicPr>
                <p:cNvPr id="17428" name="Picture 27" descr="冲激波形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7" y="6900"/>
                  <a:ext cx="6080" cy="77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7429" name="Group 28"/>
                <p:cNvGrpSpPr>
                  <a:grpSpLocks/>
                </p:cNvGrpSpPr>
                <p:nvPr/>
              </p:nvGrpSpPr>
              <p:grpSpPr bwMode="auto">
                <a:xfrm>
                  <a:off x="2957" y="13640"/>
                  <a:ext cx="5400" cy="582"/>
                  <a:chOff x="2797" y="10538"/>
                  <a:chExt cx="5400" cy="582"/>
                </a:xfrm>
              </p:grpSpPr>
              <p:sp>
                <p:nvSpPr>
                  <p:cNvPr id="1743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57" y="10538"/>
                    <a:ext cx="440" cy="5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t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3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97" y="10572"/>
                    <a:ext cx="5340" cy="1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3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275" y="10900"/>
                  <a:ext cx="60" cy="33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25" name="Text Box 32"/>
              <p:cNvSpPr txBox="1">
                <a:spLocks noChangeArrowheads="1"/>
              </p:cNvSpPr>
              <p:nvPr/>
            </p:nvSpPr>
            <p:spPr bwMode="auto">
              <a:xfrm>
                <a:off x="7857" y="8100"/>
                <a:ext cx="440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 b="0">
                    <a:ea typeface="宋体" panose="02010600030101010101" pitchFamily="2" charset="-122"/>
                  </a:rPr>
                  <a:t>t</a:t>
                </a:r>
                <a:endPara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6" name="Line 33"/>
              <p:cNvSpPr>
                <a:spLocks noChangeShapeType="1"/>
              </p:cNvSpPr>
              <p:nvPr/>
            </p:nvSpPr>
            <p:spPr bwMode="auto">
              <a:xfrm>
                <a:off x="2837" y="8142"/>
                <a:ext cx="542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Line 34"/>
              <p:cNvSpPr>
                <a:spLocks noChangeShapeType="1"/>
              </p:cNvSpPr>
              <p:nvPr/>
            </p:nvSpPr>
            <p:spPr bwMode="auto">
              <a:xfrm>
                <a:off x="5397" y="7200"/>
                <a:ext cx="1" cy="10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19" name="Group 35"/>
            <p:cNvGrpSpPr>
              <a:grpSpLocks/>
            </p:cNvGrpSpPr>
            <p:nvPr/>
          </p:nvGrpSpPr>
          <p:grpSpPr bwMode="auto">
            <a:xfrm>
              <a:off x="2657" y="8720"/>
              <a:ext cx="5520" cy="1934"/>
              <a:chOff x="2657" y="8720"/>
              <a:chExt cx="5520" cy="1934"/>
            </a:xfrm>
          </p:grpSpPr>
          <p:grpSp>
            <p:nvGrpSpPr>
              <p:cNvPr id="17420" name="Group 36"/>
              <p:cNvGrpSpPr>
                <a:grpSpLocks/>
              </p:cNvGrpSpPr>
              <p:nvPr/>
            </p:nvGrpSpPr>
            <p:grpSpPr bwMode="auto">
              <a:xfrm>
                <a:off x="2657" y="10120"/>
                <a:ext cx="5520" cy="494"/>
                <a:chOff x="2797" y="8646"/>
                <a:chExt cx="5520" cy="494"/>
              </a:xfrm>
            </p:grpSpPr>
            <p:sp>
              <p:nvSpPr>
                <p:cNvPr id="1742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877" y="8646"/>
                  <a:ext cx="440" cy="4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t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3" name="Line 38"/>
                <p:cNvSpPr>
                  <a:spLocks noChangeShapeType="1"/>
                </p:cNvSpPr>
                <p:nvPr/>
              </p:nvSpPr>
              <p:spPr bwMode="auto">
                <a:xfrm>
                  <a:off x="2797" y="8700"/>
                  <a:ext cx="5400" cy="1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21" name="Line 39"/>
              <p:cNvSpPr>
                <a:spLocks noChangeShapeType="1"/>
              </p:cNvSpPr>
              <p:nvPr/>
            </p:nvSpPr>
            <p:spPr bwMode="auto">
              <a:xfrm flipH="1">
                <a:off x="5337" y="8720"/>
                <a:ext cx="40" cy="19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14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904" name="Object 40"/>
          <p:cNvGraphicFramePr>
            <a:graphicFrameLocks noChangeAspect="1"/>
          </p:cNvGraphicFramePr>
          <p:nvPr/>
        </p:nvGraphicFramePr>
        <p:xfrm>
          <a:off x="4706938" y="1584325"/>
          <a:ext cx="24304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公式" r:id="rId6" imgW="1320227" imgH="393529" progId="Equation.3">
                  <p:embed/>
                </p:oleObj>
              </mc:Choice>
              <mc:Fallback>
                <p:oleObj name="公式" r:id="rId6" imgW="1320227" imgH="39352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1584325"/>
                        <a:ext cx="24304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6" name="Object 42"/>
          <p:cNvGraphicFramePr>
            <a:graphicFrameLocks noChangeAspect="1"/>
          </p:cNvGraphicFramePr>
          <p:nvPr/>
        </p:nvGraphicFramePr>
        <p:xfrm>
          <a:off x="4841875" y="4059238"/>
          <a:ext cx="12160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公式" r:id="rId8" imgW="812447" imgH="330057" progId="Equation.3">
                  <p:embed/>
                </p:oleObj>
              </mc:Choice>
              <mc:Fallback>
                <p:oleObj name="公式" r:id="rId8" imgW="812447" imgH="330057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059238"/>
                        <a:ext cx="12160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7" name="Object 43"/>
          <p:cNvGraphicFramePr>
            <a:graphicFrameLocks noChangeAspect="1"/>
          </p:cNvGraphicFramePr>
          <p:nvPr/>
        </p:nvGraphicFramePr>
        <p:xfrm>
          <a:off x="4481513" y="4554538"/>
          <a:ext cx="24304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公式" r:id="rId10" imgW="1320227" imgH="393529" progId="Equation.3">
                  <p:embed/>
                </p:oleObj>
              </mc:Choice>
              <mc:Fallback>
                <p:oleObj name="公式" r:id="rId10" imgW="1320227" imgH="39352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4554538"/>
                        <a:ext cx="24304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 altLang="zh-CN" sz="2200">
                <a:sym typeface="Symbol" panose="05050102010706020507" pitchFamily="18" charset="2"/>
              </a:rPr>
              <a:t></a:t>
            </a:r>
            <a:r>
              <a:rPr lang="zh-CN" altLang="en-US" sz="2200">
                <a:sym typeface="Symbol" panose="05050102010706020507" pitchFamily="18" charset="2"/>
              </a:rPr>
              <a:t>函数</a:t>
            </a:r>
            <a:r>
              <a:rPr lang="zh-CN" altLang="en-US" sz="2200"/>
              <a:t>的性质</a:t>
            </a:r>
            <a:r>
              <a:rPr lang="en-US" altLang="zh-CN" sz="2200"/>
              <a:t>2</a:t>
            </a:r>
            <a:r>
              <a:rPr lang="zh-CN" altLang="en-US" sz="2200"/>
              <a:t>：</a:t>
            </a:r>
            <a:r>
              <a:rPr lang="zh-CN" altLang="en-US"/>
              <a:t>单位冲激函数</a:t>
            </a:r>
            <a:r>
              <a:rPr lang="zh-CN" altLang="en-US" i="1">
                <a:sym typeface="Symbol" panose="05050102010706020507" pitchFamily="18" charset="2"/>
              </a:rPr>
              <a:t>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zh-CN" altLang="en-US"/>
              <a:t>的频谱密度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3086100" y="1673225"/>
          <a:ext cx="4276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公式" r:id="rId3" imgW="2501900" imgH="330200" progId="Equation.3">
                  <p:embed/>
                </p:oleObj>
              </mc:Choice>
              <mc:Fallback>
                <p:oleObj name="公式" r:id="rId3" imgW="25019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673225"/>
                        <a:ext cx="42767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2097088" y="2393950"/>
            <a:ext cx="6210300" cy="2339975"/>
            <a:chOff x="2057" y="1587"/>
            <a:chExt cx="7940" cy="2260"/>
          </a:xfrm>
        </p:grpSpPr>
        <p:grpSp>
          <p:nvGrpSpPr>
            <p:cNvPr id="18439" name="Group 7"/>
            <p:cNvGrpSpPr>
              <a:grpSpLocks/>
            </p:cNvGrpSpPr>
            <p:nvPr/>
          </p:nvGrpSpPr>
          <p:grpSpPr bwMode="auto">
            <a:xfrm>
              <a:off x="6297" y="1587"/>
              <a:ext cx="3700" cy="2260"/>
              <a:chOff x="6297" y="11200"/>
              <a:chExt cx="3700" cy="2260"/>
            </a:xfrm>
          </p:grpSpPr>
          <p:grpSp>
            <p:nvGrpSpPr>
              <p:cNvPr id="18449" name="Group 8"/>
              <p:cNvGrpSpPr>
                <a:grpSpLocks/>
              </p:cNvGrpSpPr>
              <p:nvPr/>
            </p:nvGrpSpPr>
            <p:grpSpPr bwMode="auto">
              <a:xfrm>
                <a:off x="6297" y="11400"/>
                <a:ext cx="3500" cy="1620"/>
                <a:chOff x="6297" y="11400"/>
                <a:chExt cx="3500" cy="1620"/>
              </a:xfrm>
            </p:grpSpPr>
            <p:grpSp>
              <p:nvGrpSpPr>
                <p:cNvPr id="18454" name="Group 9"/>
                <p:cNvGrpSpPr>
                  <a:grpSpLocks/>
                </p:cNvGrpSpPr>
                <p:nvPr/>
              </p:nvGrpSpPr>
              <p:grpSpPr bwMode="auto">
                <a:xfrm>
                  <a:off x="6297" y="11400"/>
                  <a:ext cx="3340" cy="1620"/>
                  <a:chOff x="2057" y="11400"/>
                  <a:chExt cx="3340" cy="1620"/>
                </a:xfrm>
              </p:grpSpPr>
              <p:sp>
                <p:nvSpPr>
                  <p:cNvPr id="1845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057" y="13020"/>
                    <a:ext cx="33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0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7" y="11400"/>
                    <a:ext cx="0" cy="16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55" name="Group 12"/>
                <p:cNvGrpSpPr>
                  <a:grpSpLocks/>
                </p:cNvGrpSpPr>
                <p:nvPr/>
              </p:nvGrpSpPr>
              <p:grpSpPr bwMode="auto">
                <a:xfrm>
                  <a:off x="6297" y="12240"/>
                  <a:ext cx="3500" cy="0"/>
                  <a:chOff x="6297" y="12240"/>
                  <a:chExt cx="3500" cy="0"/>
                </a:xfrm>
              </p:grpSpPr>
              <p:sp>
                <p:nvSpPr>
                  <p:cNvPr id="1845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697" y="12240"/>
                    <a:ext cx="26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9297" y="12240"/>
                    <a:ext cx="5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8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97" y="12240"/>
                    <a:ext cx="4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450" name="Text Box 16"/>
              <p:cNvSpPr txBox="1">
                <a:spLocks noChangeArrowheads="1"/>
              </p:cNvSpPr>
              <p:nvPr/>
            </p:nvSpPr>
            <p:spPr bwMode="auto">
              <a:xfrm>
                <a:off x="9597" y="12800"/>
                <a:ext cx="40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 i="1">
                    <a:ea typeface="宋体" panose="02010600030101010101" pitchFamily="2" charset="-122"/>
                  </a:rPr>
                  <a:t>f</a:t>
                </a:r>
                <a:endParaRPr lang="en-US" altLang="zh-CN" sz="2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1" name="Text Box 17"/>
              <p:cNvSpPr txBox="1">
                <a:spLocks noChangeArrowheads="1"/>
              </p:cNvSpPr>
              <p:nvPr/>
            </p:nvSpPr>
            <p:spPr bwMode="auto">
              <a:xfrm>
                <a:off x="7937" y="11200"/>
                <a:ext cx="660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 i="1"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1600" b="0">
                    <a:ea typeface="宋体" panose="02010600030101010101" pitchFamily="2" charset="-122"/>
                  </a:rPr>
                  <a:t>(</a:t>
                </a:r>
                <a:r>
                  <a:rPr lang="en-US" altLang="zh-CN" sz="1600" b="0" i="1">
                    <a:ea typeface="宋体" panose="02010600030101010101" pitchFamily="2" charset="-122"/>
                  </a:rPr>
                  <a:t>f</a:t>
                </a:r>
                <a:r>
                  <a:rPr lang="en-US" altLang="zh-CN" sz="1600" b="0">
                    <a:ea typeface="宋体" panose="02010600030101010101" pitchFamily="2" charset="-122"/>
                  </a:rPr>
                  <a:t>)</a:t>
                </a:r>
                <a:endParaRPr lang="en-US" altLang="zh-CN" sz="2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2" name="Text Box 18"/>
              <p:cNvSpPr txBox="1">
                <a:spLocks noChangeArrowheads="1"/>
              </p:cNvSpPr>
              <p:nvPr/>
            </p:nvSpPr>
            <p:spPr bwMode="auto">
              <a:xfrm>
                <a:off x="7637" y="11880"/>
                <a:ext cx="440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>
                    <a:ea typeface="宋体" panose="02010600030101010101" pitchFamily="2" charset="-122"/>
                  </a:rPr>
                  <a:t>1</a:t>
                </a:r>
                <a:endParaRPr lang="en-US" altLang="zh-CN" sz="2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3" name="Text Box 19"/>
              <p:cNvSpPr txBox="1">
                <a:spLocks noChangeArrowheads="1"/>
              </p:cNvSpPr>
              <p:nvPr/>
            </p:nvSpPr>
            <p:spPr bwMode="auto">
              <a:xfrm>
                <a:off x="7717" y="12960"/>
                <a:ext cx="440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b="0">
                    <a:ea typeface="宋体" panose="02010600030101010101" pitchFamily="2" charset="-122"/>
                  </a:rPr>
                  <a:t>0</a:t>
                </a:r>
                <a:endPara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40" name="Group 20"/>
            <p:cNvGrpSpPr>
              <a:grpSpLocks/>
            </p:cNvGrpSpPr>
            <p:nvPr/>
          </p:nvGrpSpPr>
          <p:grpSpPr bwMode="auto">
            <a:xfrm>
              <a:off x="2057" y="1780"/>
              <a:ext cx="3680" cy="2000"/>
              <a:chOff x="2057" y="11400"/>
              <a:chExt cx="3680" cy="2000"/>
            </a:xfrm>
          </p:grpSpPr>
          <p:grpSp>
            <p:nvGrpSpPr>
              <p:cNvPr id="18441" name="Group 21"/>
              <p:cNvGrpSpPr>
                <a:grpSpLocks/>
              </p:cNvGrpSpPr>
              <p:nvPr/>
            </p:nvGrpSpPr>
            <p:grpSpPr bwMode="auto">
              <a:xfrm>
                <a:off x="2057" y="11400"/>
                <a:ext cx="3340" cy="1620"/>
                <a:chOff x="2057" y="11400"/>
                <a:chExt cx="3340" cy="1620"/>
              </a:xfrm>
            </p:grpSpPr>
            <p:grpSp>
              <p:nvGrpSpPr>
                <p:cNvPr id="18445" name="Group 22"/>
                <p:cNvGrpSpPr>
                  <a:grpSpLocks/>
                </p:cNvGrpSpPr>
                <p:nvPr/>
              </p:nvGrpSpPr>
              <p:grpSpPr bwMode="auto">
                <a:xfrm>
                  <a:off x="2057" y="11400"/>
                  <a:ext cx="3340" cy="1620"/>
                  <a:chOff x="2057" y="11400"/>
                  <a:chExt cx="3340" cy="1620"/>
                </a:xfrm>
              </p:grpSpPr>
              <p:sp>
                <p:nvSpPr>
                  <p:cNvPr id="1844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057" y="13020"/>
                    <a:ext cx="33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8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7" y="11400"/>
                    <a:ext cx="0" cy="16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46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697" y="12140"/>
                  <a:ext cx="0" cy="8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42" name="Text Box 26"/>
              <p:cNvSpPr txBox="1">
                <a:spLocks noChangeArrowheads="1"/>
              </p:cNvSpPr>
              <p:nvPr/>
            </p:nvSpPr>
            <p:spPr bwMode="auto">
              <a:xfrm>
                <a:off x="5337" y="12800"/>
                <a:ext cx="40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 i="1">
                    <a:ea typeface="宋体" panose="02010600030101010101" pitchFamily="2" charset="-122"/>
                  </a:rPr>
                  <a:t>t</a:t>
                </a:r>
                <a:endParaRPr lang="en-US" altLang="zh-CN" sz="2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3" name="Text Box 27"/>
              <p:cNvSpPr txBox="1">
                <a:spLocks noChangeArrowheads="1"/>
              </p:cNvSpPr>
              <p:nvPr/>
            </p:nvSpPr>
            <p:spPr bwMode="auto">
              <a:xfrm>
                <a:off x="3677" y="11400"/>
                <a:ext cx="66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 i="1">
                    <a:ea typeface="宋体" panose="02010600030101010101" pitchFamily="2" charset="-122"/>
                    <a:sym typeface="Symbol" panose="05050102010706020507" pitchFamily="18" charset="2"/>
                  </a:rPr>
                  <a:t></a:t>
                </a:r>
                <a:r>
                  <a:rPr lang="en-US" altLang="zh-CN" sz="1600" b="0">
                    <a:ea typeface="宋体" panose="02010600030101010101" pitchFamily="2" charset="-122"/>
                  </a:rPr>
                  <a:t>(</a:t>
                </a:r>
                <a:r>
                  <a:rPr lang="en-US" altLang="zh-CN" sz="1600" b="0" i="1">
                    <a:ea typeface="宋体" panose="02010600030101010101" pitchFamily="2" charset="-122"/>
                  </a:rPr>
                  <a:t>t</a:t>
                </a:r>
                <a:r>
                  <a:rPr lang="en-US" altLang="zh-CN" sz="1600" b="0">
                    <a:ea typeface="宋体" panose="02010600030101010101" pitchFamily="2" charset="-122"/>
                  </a:rPr>
                  <a:t>)</a:t>
                </a:r>
                <a:endParaRPr lang="en-US" altLang="zh-CN" sz="2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4" name="Text Box 28"/>
              <p:cNvSpPr txBox="1">
                <a:spLocks noChangeArrowheads="1"/>
              </p:cNvSpPr>
              <p:nvPr/>
            </p:nvSpPr>
            <p:spPr bwMode="auto">
              <a:xfrm>
                <a:off x="3477" y="12900"/>
                <a:ext cx="440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b="0">
                    <a:ea typeface="宋体" panose="02010600030101010101" pitchFamily="2" charset="-122"/>
                  </a:rPr>
                  <a:t>0</a:t>
                </a:r>
                <a:endPara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 altLang="zh-CN" sz="2200">
                <a:sym typeface="Symbol" panose="05050102010706020507" pitchFamily="18" charset="2"/>
              </a:rPr>
              <a:t></a:t>
            </a:r>
            <a:r>
              <a:rPr lang="zh-CN" altLang="en-US" sz="2200">
                <a:sym typeface="Symbol" panose="05050102010706020507" pitchFamily="18" charset="2"/>
              </a:rPr>
              <a:t>函数</a:t>
            </a:r>
            <a:r>
              <a:rPr lang="zh-CN" altLang="en-US" sz="2200"/>
              <a:t>的性质</a:t>
            </a:r>
            <a:r>
              <a:rPr lang="en-US" altLang="zh-CN" sz="2200"/>
              <a:t>3</a:t>
            </a:r>
            <a:r>
              <a:rPr lang="zh-CN" altLang="en-US" sz="2200"/>
              <a:t>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							</a:t>
            </a:r>
            <a:r>
              <a:rPr lang="en-US" altLang="zh-CN" sz="2200"/>
              <a:t>(2.2-30)</a:t>
            </a:r>
          </a:p>
          <a:p>
            <a:pPr lvl="3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【</a:t>
            </a:r>
            <a:r>
              <a:rPr lang="zh-CN" altLang="en-US" sz="2200"/>
              <a:t>证</a:t>
            </a:r>
            <a:r>
              <a:rPr lang="en-US" altLang="zh-CN" sz="2200"/>
              <a:t>】</a:t>
            </a:r>
            <a:r>
              <a:rPr lang="zh-CN" altLang="en-US" sz="2200"/>
              <a:t>因为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lvl="2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物理意义：可以看作是用</a:t>
            </a:r>
            <a:r>
              <a:rPr lang="zh-CN" altLang="en-US" sz="2200" i="1">
                <a:sym typeface="Symbol" panose="05050102010706020507" pitchFamily="18" charset="2"/>
              </a:rPr>
              <a:t></a:t>
            </a:r>
            <a:r>
              <a:rPr lang="zh-CN" altLang="en-US" sz="2200"/>
              <a:t>函数在 </a:t>
            </a:r>
            <a:r>
              <a:rPr lang="en-US" altLang="zh-CN" sz="2200" i="1"/>
              <a:t>t</a:t>
            </a:r>
            <a:r>
              <a:rPr lang="en-US" altLang="zh-CN" sz="2200"/>
              <a:t> = </a:t>
            </a:r>
            <a:r>
              <a:rPr lang="en-US" altLang="zh-CN" sz="2200" i="1"/>
              <a:t>t</a:t>
            </a:r>
            <a:r>
              <a:rPr lang="en-US" altLang="zh-CN" sz="2200" baseline="-25000"/>
              <a:t>0</a:t>
            </a:r>
            <a:r>
              <a:rPr lang="zh-CN" altLang="en-US" sz="2200"/>
              <a:t>时刻对</a:t>
            </a:r>
            <a:r>
              <a:rPr lang="en-US" altLang="zh-CN" sz="2200" i="1"/>
              <a:t>f</a:t>
            </a:r>
            <a:r>
              <a:rPr lang="en-US" altLang="zh-CN" sz="2200"/>
              <a:t>(</a:t>
            </a:r>
            <a:r>
              <a:rPr lang="en-US" altLang="zh-CN" sz="2200" i="1"/>
              <a:t>t</a:t>
            </a:r>
            <a:r>
              <a:rPr lang="en-US" altLang="zh-CN" sz="2200"/>
              <a:t>)</a:t>
            </a:r>
            <a:r>
              <a:rPr lang="zh-CN" altLang="en-US" sz="2200"/>
              <a:t>抽样。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		由于单位冲激函数是偶函数，即有</a:t>
            </a:r>
            <a:r>
              <a:rPr lang="zh-CN" altLang="en-US" sz="2200" i="1">
                <a:sym typeface="Symbol" panose="05050102010706020507" pitchFamily="18" charset="2"/>
              </a:rPr>
              <a:t></a:t>
            </a:r>
            <a:r>
              <a:rPr lang="en-US" altLang="zh-CN" sz="2200"/>
              <a:t>(</a:t>
            </a:r>
            <a:r>
              <a:rPr lang="en-US" altLang="zh-CN" sz="2200" i="1"/>
              <a:t>t</a:t>
            </a:r>
            <a:r>
              <a:rPr lang="en-US" altLang="zh-CN" sz="2200"/>
              <a:t>) = </a:t>
            </a:r>
            <a:r>
              <a:rPr lang="en-US" altLang="zh-CN" sz="2200" i="1">
                <a:sym typeface="Symbol" panose="05050102010706020507" pitchFamily="18" charset="2"/>
              </a:rPr>
              <a:t></a:t>
            </a:r>
            <a:r>
              <a:rPr lang="en-US" altLang="zh-CN" sz="2200"/>
              <a:t>(-</a:t>
            </a:r>
            <a:r>
              <a:rPr lang="en-US" altLang="zh-CN" sz="2200" i="1"/>
              <a:t>t</a:t>
            </a:r>
            <a:r>
              <a:rPr lang="en-US" altLang="zh-CN" sz="2200"/>
              <a:t>)</a:t>
            </a:r>
            <a:r>
              <a:rPr lang="zh-CN" altLang="en-US" sz="2200"/>
              <a:t>，所以式</a:t>
            </a:r>
            <a:r>
              <a:rPr lang="en-US" altLang="zh-CN" sz="2200"/>
              <a:t>(2.2-30)</a:t>
            </a:r>
            <a:r>
              <a:rPr lang="zh-CN" altLang="en-US" sz="2200"/>
              <a:t>可以改写成：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						</a:t>
            </a:r>
            <a:r>
              <a:rPr lang="en-US" altLang="zh-CN" sz="2200"/>
              <a:t>(2.2-31)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041650" y="1628775"/>
          <a:ext cx="29257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公式" r:id="rId3" imgW="1638300" imgH="330200" progId="Equation.3">
                  <p:embed/>
                </p:oleObj>
              </mc:Choice>
              <mc:Fallback>
                <p:oleObj name="公式" r:id="rId3" imgW="16383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628775"/>
                        <a:ext cx="29257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951163" y="2573338"/>
          <a:ext cx="4546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公式" r:id="rId5" imgW="2857500" imgH="330200" progId="Equation.3">
                  <p:embed/>
                </p:oleObj>
              </mc:Choice>
              <mc:Fallback>
                <p:oleObj name="公式" r:id="rId5" imgW="28575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573338"/>
                        <a:ext cx="4546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176588" y="4373563"/>
          <a:ext cx="27003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公式" r:id="rId7" imgW="1625600" imgH="330200" progId="Equation.3">
                  <p:embed/>
                </p:oleObj>
              </mc:Choice>
              <mc:Fallback>
                <p:oleObj name="公式" r:id="rId7" imgW="16256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4373563"/>
                        <a:ext cx="27003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 altLang="zh-CN" sz="2200">
                <a:sym typeface="Symbol" panose="05050102010706020507" pitchFamily="18" charset="2"/>
              </a:rPr>
              <a:t></a:t>
            </a:r>
            <a:r>
              <a:rPr lang="zh-CN" altLang="en-US" sz="2200">
                <a:sym typeface="Symbol" panose="05050102010706020507" pitchFamily="18" charset="2"/>
              </a:rPr>
              <a:t>函数</a:t>
            </a:r>
            <a:r>
              <a:rPr lang="zh-CN" altLang="en-US" sz="2200"/>
              <a:t>的性质</a:t>
            </a:r>
            <a:r>
              <a:rPr lang="en-US" altLang="zh-CN" sz="2200"/>
              <a:t>4</a:t>
            </a:r>
            <a:r>
              <a:rPr lang="zh-CN" altLang="en-US" sz="2200"/>
              <a:t>： </a:t>
            </a:r>
            <a:r>
              <a:rPr lang="zh-CN" altLang="en-US" sz="2200">
                <a:sym typeface="Symbol" panose="05050102010706020507" pitchFamily="18" charset="2"/>
              </a:rPr>
              <a:t></a:t>
            </a:r>
            <a:r>
              <a:rPr lang="zh-CN" altLang="en-US"/>
              <a:t>函数也可以看作是单位阶跃函数 的导数。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/>
              <a:t>		单位阶跃函数的定义：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		即	</a:t>
            </a:r>
            <a:r>
              <a:rPr lang="en-US" altLang="zh-CN" i="1"/>
              <a:t>u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 = </a:t>
            </a:r>
            <a:r>
              <a:rPr lang="en-US" altLang="zh-CN" i="1">
                <a:sym typeface="Symbol" panose="05050102010706020507" pitchFamily="18" charset="2"/>
              </a:rPr>
              <a:t>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lvl="3" eaLnBrk="1" hangingPunct="1">
              <a:lnSpc>
                <a:spcPct val="120000"/>
              </a:lnSpc>
            </a:pPr>
            <a:r>
              <a:rPr lang="zh-CN" altLang="en-US" sz="2200"/>
              <a:t>用</a:t>
            </a:r>
            <a:r>
              <a:rPr lang="zh-CN" altLang="en-US" sz="2200">
                <a:sym typeface="Symbol" panose="05050102010706020507" pitchFamily="18" charset="2"/>
              </a:rPr>
              <a:t>函数可以表示功率信号的频谱密度，见下例。</a:t>
            </a:r>
          </a:p>
        </p:txBody>
      </p:sp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5562600" y="1808163"/>
            <a:ext cx="3311525" cy="1905000"/>
            <a:chOff x="3504" y="1139"/>
            <a:chExt cx="2086" cy="1200"/>
          </a:xfrm>
        </p:grpSpPr>
        <p:grpSp>
          <p:nvGrpSpPr>
            <p:cNvPr id="20486" name="Group 23"/>
            <p:cNvGrpSpPr>
              <a:grpSpLocks/>
            </p:cNvGrpSpPr>
            <p:nvPr/>
          </p:nvGrpSpPr>
          <p:grpSpPr bwMode="auto">
            <a:xfrm>
              <a:off x="3504" y="1139"/>
              <a:ext cx="2086" cy="1171"/>
              <a:chOff x="3504" y="1139"/>
              <a:chExt cx="2086" cy="1171"/>
            </a:xfrm>
          </p:grpSpPr>
          <p:sp>
            <p:nvSpPr>
              <p:cNvPr id="20495" name="AutoShape 7"/>
              <p:cNvSpPr>
                <a:spLocks noChangeAspect="1" noChangeArrowheads="1"/>
              </p:cNvSpPr>
              <p:nvPr/>
            </p:nvSpPr>
            <p:spPr bwMode="auto">
              <a:xfrm>
                <a:off x="3504" y="1139"/>
                <a:ext cx="2070" cy="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6" name="Text Box 17"/>
              <p:cNvSpPr txBox="1">
                <a:spLocks noChangeArrowheads="1"/>
              </p:cNvSpPr>
              <p:nvPr/>
            </p:nvSpPr>
            <p:spPr bwMode="auto">
              <a:xfrm>
                <a:off x="4440" y="1543"/>
                <a:ext cx="27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ea typeface="宋体" panose="02010600030101010101" pitchFamily="2" charset="-122"/>
                  </a:rPr>
                  <a:t>1</a:t>
                </a:r>
                <a:endPara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7" name="Text Box 18"/>
              <p:cNvSpPr txBox="1">
                <a:spLocks noChangeArrowheads="1"/>
              </p:cNvSpPr>
              <p:nvPr/>
            </p:nvSpPr>
            <p:spPr bwMode="auto">
              <a:xfrm>
                <a:off x="4524" y="1933"/>
                <a:ext cx="27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ea typeface="宋体" panose="02010600030101010101" pitchFamily="2" charset="-122"/>
                  </a:rPr>
                  <a:t>0</a:t>
                </a:r>
                <a:endPara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8" name="Text Box 8"/>
              <p:cNvSpPr txBox="1">
                <a:spLocks noChangeArrowheads="1"/>
              </p:cNvSpPr>
              <p:nvPr/>
            </p:nvSpPr>
            <p:spPr bwMode="auto">
              <a:xfrm>
                <a:off x="5318" y="1933"/>
                <a:ext cx="27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 i="1">
                    <a:ea typeface="宋体" panose="02010600030101010101" pitchFamily="2" charset="-122"/>
                  </a:rPr>
                  <a:t>t</a:t>
                </a:r>
                <a:endParaRPr lang="en-US" altLang="zh-CN" sz="2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487" name="Group 21"/>
            <p:cNvGrpSpPr>
              <a:grpSpLocks/>
            </p:cNvGrpSpPr>
            <p:nvPr/>
          </p:nvGrpSpPr>
          <p:grpSpPr bwMode="auto">
            <a:xfrm>
              <a:off x="3672" y="1224"/>
              <a:ext cx="1827" cy="1115"/>
              <a:chOff x="3672" y="1224"/>
              <a:chExt cx="1827" cy="1115"/>
            </a:xfrm>
          </p:grpSpPr>
          <p:grpSp>
            <p:nvGrpSpPr>
              <p:cNvPr id="20488" name="Group 10"/>
              <p:cNvGrpSpPr>
                <a:grpSpLocks/>
              </p:cNvGrpSpPr>
              <p:nvPr/>
            </p:nvGrpSpPr>
            <p:grpSpPr bwMode="auto">
              <a:xfrm>
                <a:off x="3672" y="1224"/>
                <a:ext cx="1827" cy="740"/>
                <a:chOff x="5350" y="11591"/>
                <a:chExt cx="3383" cy="1370"/>
              </a:xfrm>
            </p:grpSpPr>
            <p:sp>
              <p:nvSpPr>
                <p:cNvPr id="20490" name="Line 11"/>
                <p:cNvSpPr>
                  <a:spLocks noChangeShapeType="1"/>
                </p:cNvSpPr>
                <p:nvPr/>
              </p:nvSpPr>
              <p:spPr bwMode="auto">
                <a:xfrm>
                  <a:off x="5350" y="12961"/>
                  <a:ext cx="338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102" y="11591"/>
                  <a:ext cx="0" cy="13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2" name="Line 13"/>
                <p:cNvSpPr>
                  <a:spLocks noChangeShapeType="1"/>
                </p:cNvSpPr>
                <p:nvPr/>
              </p:nvSpPr>
              <p:spPr bwMode="auto">
                <a:xfrm>
                  <a:off x="5957" y="12961"/>
                  <a:ext cx="114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102" y="12372"/>
                  <a:ext cx="0" cy="58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4" name="Line 15"/>
                <p:cNvSpPr>
                  <a:spLocks noChangeShapeType="1"/>
                </p:cNvSpPr>
                <p:nvPr/>
              </p:nvSpPr>
              <p:spPr bwMode="auto">
                <a:xfrm>
                  <a:off x="7102" y="12372"/>
                  <a:ext cx="126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489" name="Text Box 19"/>
              <p:cNvSpPr txBox="1">
                <a:spLocks noChangeArrowheads="1"/>
              </p:cNvSpPr>
              <p:nvPr/>
            </p:nvSpPr>
            <p:spPr bwMode="auto">
              <a:xfrm>
                <a:off x="3850" y="2105"/>
                <a:ext cx="1527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0">
                    <a:ea typeface="宋体" panose="02010600030101010101" pitchFamily="2" charset="-122"/>
                  </a:rPr>
                  <a:t>图</a:t>
                </a:r>
                <a:r>
                  <a:rPr lang="en-US" altLang="zh-CN" sz="1600" b="0">
                    <a:ea typeface="宋体" panose="02010600030101010101" pitchFamily="2" charset="-122"/>
                  </a:rPr>
                  <a:t>2-8 </a:t>
                </a:r>
                <a:r>
                  <a:rPr lang="zh-CN" altLang="en-US" sz="1600" b="0">
                    <a:ea typeface="宋体" panose="02010600030101010101" pitchFamily="2" charset="-122"/>
                  </a:rPr>
                  <a:t>单位阶跃函数</a:t>
                </a:r>
                <a:endParaRPr lang="zh-CN" altLang="en-US" sz="2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862263" y="2349500"/>
          <a:ext cx="23860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公式" r:id="rId3" imgW="1409088" imgH="482391" progId="Equation.3">
                  <p:embed/>
                </p:oleObj>
              </mc:Choice>
              <mc:Fallback>
                <p:oleObj name="公式" r:id="rId3" imgW="1409088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2349500"/>
                        <a:ext cx="23860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268413"/>
            <a:ext cx="8216900" cy="5589587"/>
          </a:xfrm>
        </p:spPr>
        <p:txBody>
          <a:bodyPr/>
          <a:lstStyle/>
          <a:p>
            <a:pPr lvl="3" eaLnBrk="1" hangingPunct="1"/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2.5】</a:t>
            </a:r>
            <a:r>
              <a:rPr lang="zh-CN" altLang="en-US" dirty="0"/>
              <a:t>试求无限长余弦波的频谱密度。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设一个余弦波的表示式为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)=cos2</a:t>
            </a:r>
            <a:r>
              <a:rPr lang="en-US" altLang="zh-CN" i="1" dirty="0">
                <a:sym typeface="Symbol" panose="05050102010706020507" pitchFamily="18" charset="2"/>
              </a:rPr>
              <a:t></a:t>
            </a:r>
            <a:r>
              <a:rPr lang="en-US" altLang="zh-CN" i="1" dirty="0"/>
              <a:t>f</a:t>
            </a:r>
            <a:r>
              <a:rPr lang="en-US" altLang="zh-CN" baseline="-25000" dirty="0"/>
              <a:t>0</a:t>
            </a:r>
            <a:r>
              <a:rPr lang="en-US" altLang="zh-CN" i="1" dirty="0"/>
              <a:t>t</a:t>
            </a:r>
            <a:r>
              <a:rPr lang="zh-CN" altLang="en-US" dirty="0"/>
              <a:t>，则其频谱密度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</a:t>
            </a:r>
            <a:r>
              <a:rPr lang="zh-CN" altLang="en-US" dirty="0"/>
              <a:t>按式</a:t>
            </a:r>
            <a:r>
              <a:rPr lang="en-US" altLang="zh-CN" dirty="0"/>
              <a:t>(2.2-21)</a:t>
            </a:r>
            <a:r>
              <a:rPr lang="zh-CN" altLang="en-US" dirty="0"/>
              <a:t>计算，可以写为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参照式</a:t>
            </a:r>
            <a:r>
              <a:rPr lang="en-US" altLang="zh-CN" dirty="0"/>
              <a:t>(2.2-28)</a:t>
            </a:r>
            <a:r>
              <a:rPr lang="zh-CN" altLang="en-US" dirty="0"/>
              <a:t>，上式可以改写为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hlink"/>
              </a:solidFill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hlink"/>
                </a:solidFill>
              </a:rPr>
              <a:t>引用了冲激函数就能把频谱密度的概念推广到功率信号上。 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376363" y="2295525"/>
          <a:ext cx="738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公式" r:id="rId3" imgW="4775200" imgH="889000" progId="Equation.3">
                  <p:embed/>
                </p:oleObj>
              </mc:Choice>
              <mc:Fallback>
                <p:oleObj name="公式" r:id="rId3" imgW="47752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295525"/>
                        <a:ext cx="73818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771775" y="4103688"/>
          <a:ext cx="36004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公式" r:id="rId5" imgW="2070100" imgH="393700" progId="Equation.3">
                  <p:embed/>
                </p:oleObj>
              </mc:Choice>
              <mc:Fallback>
                <p:oleObj name="公式" r:id="rId5" imgW="2070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03688"/>
                        <a:ext cx="36004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2636838" y="4733925"/>
            <a:ext cx="5067300" cy="1358900"/>
            <a:chOff x="2154" y="6042"/>
            <a:chExt cx="7982" cy="2140"/>
          </a:xfrm>
        </p:grpSpPr>
        <p:grpSp>
          <p:nvGrpSpPr>
            <p:cNvPr id="21513" name="Group 9"/>
            <p:cNvGrpSpPr>
              <a:grpSpLocks/>
            </p:cNvGrpSpPr>
            <p:nvPr/>
          </p:nvGrpSpPr>
          <p:grpSpPr bwMode="auto">
            <a:xfrm>
              <a:off x="6536" y="6042"/>
              <a:ext cx="3600" cy="2080"/>
              <a:chOff x="6536" y="1674"/>
              <a:chExt cx="3600" cy="2080"/>
            </a:xfrm>
          </p:grpSpPr>
          <p:grpSp>
            <p:nvGrpSpPr>
              <p:cNvPr id="21521" name="Group 10"/>
              <p:cNvGrpSpPr>
                <a:grpSpLocks/>
              </p:cNvGrpSpPr>
              <p:nvPr/>
            </p:nvGrpSpPr>
            <p:grpSpPr bwMode="auto">
              <a:xfrm>
                <a:off x="6536" y="1674"/>
                <a:ext cx="3600" cy="1725"/>
                <a:chOff x="6536" y="1674"/>
                <a:chExt cx="3600" cy="1725"/>
              </a:xfrm>
            </p:grpSpPr>
            <p:grpSp>
              <p:nvGrpSpPr>
                <p:cNvPr id="21523" name="Group 11"/>
                <p:cNvGrpSpPr>
                  <a:grpSpLocks/>
                </p:cNvGrpSpPr>
                <p:nvPr/>
              </p:nvGrpSpPr>
              <p:grpSpPr bwMode="auto">
                <a:xfrm>
                  <a:off x="6536" y="1674"/>
                  <a:ext cx="3600" cy="1725"/>
                  <a:chOff x="6536" y="1674"/>
                  <a:chExt cx="3600" cy="1725"/>
                </a:xfrm>
              </p:grpSpPr>
              <p:pic>
                <p:nvPicPr>
                  <p:cNvPr id="21527" name="Picture 12" descr="载波频谱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36" y="1674"/>
                    <a:ext cx="3600" cy="17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152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70" y="2634"/>
                    <a:ext cx="316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976" y="2520"/>
                  <a:ext cx="540" cy="5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 b="0" i="1">
                      <a:ea typeface="宋体" panose="02010600030101010101" pitchFamily="2" charset="-122"/>
                    </a:rPr>
                    <a:t>f</a:t>
                  </a:r>
                  <a:r>
                    <a:rPr lang="en-US" altLang="zh-CN" sz="1200" b="0" baseline="-25000">
                      <a:ea typeface="宋体" panose="02010600030101010101" pitchFamily="2" charset="-122"/>
                    </a:rPr>
                    <a:t>0</a:t>
                  </a:r>
                  <a:endParaRPr lang="en-US" altLang="zh-CN" sz="20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2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042" y="2538"/>
                  <a:ext cx="840" cy="5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200" b="0">
                      <a:ea typeface="宋体" panose="02010600030101010101" pitchFamily="2" charset="-122"/>
                    </a:rPr>
                    <a:t>－</a:t>
                  </a:r>
                  <a:r>
                    <a:rPr lang="en-US" altLang="zh-CN" sz="1200" b="0" i="1">
                      <a:ea typeface="宋体" panose="02010600030101010101" pitchFamily="2" charset="-122"/>
                    </a:rPr>
                    <a:t>f</a:t>
                  </a:r>
                  <a:r>
                    <a:rPr lang="en-US" altLang="zh-CN" sz="1200" b="0" baseline="-25000">
                      <a:ea typeface="宋体" panose="02010600030101010101" pitchFamily="2" charset="-122"/>
                    </a:rPr>
                    <a:t>0</a:t>
                  </a:r>
                  <a:endParaRPr lang="en-US" altLang="zh-CN" sz="20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2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316" y="2534"/>
                  <a:ext cx="540" cy="5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 b="0">
                      <a:ea typeface="宋体" panose="02010600030101010101" pitchFamily="2" charset="-122"/>
                    </a:rPr>
                    <a:t>0</a:t>
                  </a:r>
                  <a:endParaRPr lang="en-US" altLang="zh-CN" sz="20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522" name="Text Box 17"/>
              <p:cNvSpPr txBox="1">
                <a:spLocks noChangeArrowheads="1"/>
              </p:cNvSpPr>
              <p:nvPr/>
            </p:nvSpPr>
            <p:spPr bwMode="auto">
              <a:xfrm>
                <a:off x="7656" y="3254"/>
                <a:ext cx="1740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b="0">
                    <a:ea typeface="宋体" panose="02010600030101010101" pitchFamily="2" charset="-122"/>
                  </a:rPr>
                  <a:t>(b) </a:t>
                </a:r>
                <a:r>
                  <a:rPr lang="zh-CN" altLang="en-US" sz="1200" b="0">
                    <a:ea typeface="宋体" panose="02010600030101010101" pitchFamily="2" charset="-122"/>
                  </a:rPr>
                  <a:t>频谱密度</a:t>
                </a:r>
                <a:endParaRPr lang="zh-CN" altLang="en-US" sz="20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4" name="Group 18"/>
            <p:cNvGrpSpPr>
              <a:grpSpLocks/>
            </p:cNvGrpSpPr>
            <p:nvPr/>
          </p:nvGrpSpPr>
          <p:grpSpPr bwMode="auto">
            <a:xfrm>
              <a:off x="2154" y="6150"/>
              <a:ext cx="3520" cy="2032"/>
              <a:chOff x="2154" y="6150"/>
              <a:chExt cx="3520" cy="2032"/>
            </a:xfrm>
          </p:grpSpPr>
          <p:grpSp>
            <p:nvGrpSpPr>
              <p:cNvPr id="21515" name="Group 19"/>
              <p:cNvGrpSpPr>
                <a:grpSpLocks/>
              </p:cNvGrpSpPr>
              <p:nvPr/>
            </p:nvGrpSpPr>
            <p:grpSpPr bwMode="auto">
              <a:xfrm>
                <a:off x="2216" y="6150"/>
                <a:ext cx="3458" cy="2032"/>
                <a:chOff x="2216" y="6150"/>
                <a:chExt cx="3458" cy="2032"/>
              </a:xfrm>
            </p:grpSpPr>
            <p:grpSp>
              <p:nvGrpSpPr>
                <p:cNvPr id="21517" name="Group 20"/>
                <p:cNvGrpSpPr>
                  <a:grpSpLocks/>
                </p:cNvGrpSpPr>
                <p:nvPr/>
              </p:nvGrpSpPr>
              <p:grpSpPr bwMode="auto">
                <a:xfrm>
                  <a:off x="2216" y="6150"/>
                  <a:ext cx="3458" cy="1701"/>
                  <a:chOff x="2216" y="6150"/>
                  <a:chExt cx="3458" cy="1701"/>
                </a:xfrm>
              </p:grpSpPr>
              <p:pic>
                <p:nvPicPr>
                  <p:cNvPr id="21519" name="Picture 21" descr="载波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16" y="6150"/>
                    <a:ext cx="3458" cy="17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152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36" y="6864"/>
                    <a:ext cx="620" cy="52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000" b="0" i="1">
                        <a:ea typeface="宋体" panose="02010600030101010101" pitchFamily="2" charset="-122"/>
                      </a:rPr>
                      <a:t>t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15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16" y="7742"/>
                  <a:ext cx="1380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 b="0">
                      <a:ea typeface="宋体" panose="02010600030101010101" pitchFamily="2" charset="-122"/>
                    </a:rPr>
                    <a:t>(a) </a:t>
                  </a:r>
                  <a:r>
                    <a:rPr lang="zh-CN" altLang="en-US" sz="1200" b="0">
                      <a:ea typeface="宋体" panose="02010600030101010101" pitchFamily="2" charset="-122"/>
                    </a:rPr>
                    <a:t>波形</a:t>
                  </a:r>
                  <a:endParaRPr lang="zh-CN" altLang="en-US" sz="20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516" name="Line 24"/>
              <p:cNvSpPr>
                <a:spLocks noChangeShapeType="1"/>
              </p:cNvSpPr>
              <p:nvPr/>
            </p:nvSpPr>
            <p:spPr bwMode="auto">
              <a:xfrm>
                <a:off x="2154" y="6981"/>
                <a:ext cx="340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268413"/>
            <a:ext cx="8216900" cy="5221287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2.2.3 </a:t>
            </a:r>
            <a:r>
              <a:rPr lang="zh-CN" altLang="en-US" dirty="0"/>
              <a:t>能量信号的能量谱密度</a:t>
            </a:r>
          </a:p>
          <a:p>
            <a:pPr lvl="2" eaLnBrk="1" hangingPunct="1"/>
            <a:r>
              <a:rPr lang="zh-CN" altLang="en-US" dirty="0"/>
              <a:t>定义：由巴塞伐尔</a:t>
            </a:r>
            <a:r>
              <a:rPr lang="en-US" altLang="zh-CN" dirty="0"/>
              <a:t>(</a:t>
            </a:r>
            <a:r>
              <a:rPr lang="en-US" altLang="zh-CN" dirty="0" err="1"/>
              <a:t>Parseval</a:t>
            </a:r>
            <a:r>
              <a:rPr lang="en-US" altLang="zh-CN" dirty="0"/>
              <a:t>)</a:t>
            </a:r>
            <a:r>
              <a:rPr lang="zh-CN" altLang="en-US" dirty="0"/>
              <a:t>定理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                                                  </a:t>
            </a:r>
            <a:r>
              <a:rPr lang="en-US" altLang="zh-CN" dirty="0"/>
              <a:t>(2.2-34)</a:t>
            </a:r>
          </a:p>
          <a:p>
            <a:pPr lvl="2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将</a:t>
            </a:r>
            <a:r>
              <a:rPr lang="en-US" altLang="zh-CN" dirty="0"/>
              <a:t>|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)|</a:t>
            </a:r>
            <a:r>
              <a:rPr lang="en-US" altLang="zh-CN" baseline="30000" dirty="0"/>
              <a:t>2</a:t>
            </a:r>
            <a:r>
              <a:rPr lang="zh-CN" altLang="en-US" dirty="0"/>
              <a:t>定义为能量谱密度。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式</a:t>
            </a:r>
            <a:r>
              <a:rPr lang="en-US" altLang="zh-CN" dirty="0"/>
              <a:t>(2.2-34)</a:t>
            </a:r>
            <a:r>
              <a:rPr lang="zh-CN" altLang="en-US" dirty="0"/>
              <a:t>可以改写为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                                                    </a:t>
            </a:r>
            <a:r>
              <a:rPr lang="en-US" altLang="zh-CN" dirty="0"/>
              <a:t>(2.2-35)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式中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 = |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)|</a:t>
            </a:r>
            <a:r>
              <a:rPr lang="en-US" altLang="zh-CN" baseline="30000" dirty="0"/>
              <a:t>2 </a:t>
            </a:r>
            <a:r>
              <a:rPr lang="zh-CN" altLang="en-US" dirty="0"/>
              <a:t>－能量谱密度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/>
              <a:t>由于信号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en-US" dirty="0"/>
              <a:t>是一个实函数，所以</a:t>
            </a:r>
            <a:r>
              <a:rPr lang="en-US" altLang="zh-CN" dirty="0"/>
              <a:t>|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)|</a:t>
            </a:r>
            <a:r>
              <a:rPr lang="zh-CN" altLang="en-US" dirty="0"/>
              <a:t>是一个偶函数</a:t>
            </a:r>
            <a:r>
              <a:rPr lang="en-US" altLang="zh-CN" dirty="0"/>
              <a:t>, </a:t>
            </a:r>
            <a:r>
              <a:rPr lang="zh-CN" altLang="en-US" dirty="0"/>
              <a:t>因此上式可以改写成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                                                 </a:t>
            </a:r>
            <a:r>
              <a:rPr lang="en-US" altLang="zh-CN" dirty="0"/>
              <a:t>(2.2-37)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862263" y="2168525"/>
          <a:ext cx="32845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公式" r:id="rId3" imgW="1803400" imgH="330200" progId="Equation.3">
                  <p:embed/>
                </p:oleObj>
              </mc:Choice>
              <mc:Fallback>
                <p:oleObj name="公式" r:id="rId3" imgW="18034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2168525"/>
                        <a:ext cx="328453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267075" y="3654425"/>
          <a:ext cx="19351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公式" r:id="rId5" imgW="965200" imgH="330200" progId="Equation.3">
                  <p:embed/>
                </p:oleObj>
              </mc:Choice>
              <mc:Fallback>
                <p:oleObj name="公式" r:id="rId5" imgW="9652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3654425"/>
                        <a:ext cx="19351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3176588" y="5543550"/>
          <a:ext cx="20256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公式" r:id="rId7" imgW="1016000" imgH="330200" progId="Equation.3">
                  <p:embed/>
                </p:oleObj>
              </mc:Choice>
              <mc:Fallback>
                <p:oleObj name="公式" r:id="rId7" imgW="10160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5543550"/>
                        <a:ext cx="20256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2.6】</a:t>
            </a:r>
            <a:r>
              <a:rPr lang="zh-CN" altLang="en-US" dirty="0"/>
              <a:t>试求例</a:t>
            </a:r>
            <a:r>
              <a:rPr lang="en-US" altLang="zh-CN" dirty="0"/>
              <a:t>2.3</a:t>
            </a:r>
            <a:r>
              <a:rPr lang="zh-CN" altLang="en-US" dirty="0"/>
              <a:t>中矩形脉冲的能量谱密度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在例</a:t>
            </a:r>
            <a:r>
              <a:rPr lang="en-US" altLang="zh-CN" dirty="0"/>
              <a:t>2.3</a:t>
            </a:r>
            <a:r>
              <a:rPr lang="zh-CN" altLang="en-US" dirty="0"/>
              <a:t>中，已经求出其频谱密度：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	故由式</a:t>
            </a:r>
            <a:r>
              <a:rPr lang="en-US" altLang="zh-CN" dirty="0"/>
              <a:t>(2.2-36)</a:t>
            </a:r>
            <a:r>
              <a:rPr lang="zh-CN" altLang="en-US" dirty="0"/>
              <a:t>得出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921000" y="2144713"/>
          <a:ext cx="32543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3" imgW="1714500" imgH="228600" progId="Equation.3">
                  <p:embed/>
                </p:oleObj>
              </mc:Choice>
              <mc:Fallback>
                <p:oleObj name="公式" r:id="rId3" imgW="1714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144713"/>
                        <a:ext cx="32543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862263" y="3032125"/>
          <a:ext cx="5219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公式" r:id="rId5" imgW="2921000" imgH="279400" progId="Equation.3">
                  <p:embed/>
                </p:oleObj>
              </mc:Choice>
              <mc:Fallback>
                <p:oleObj name="公式" r:id="rId5" imgW="29210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3032125"/>
                        <a:ext cx="5219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2.2.4 </a:t>
            </a:r>
            <a:r>
              <a:rPr lang="zh-CN" altLang="en-US" dirty="0"/>
              <a:t>功率信号的功率谱密度</a:t>
            </a:r>
          </a:p>
          <a:p>
            <a:pPr lvl="2" eaLnBrk="1" hangingPunct="1"/>
            <a:r>
              <a:rPr lang="zh-CN" altLang="en-US" dirty="0"/>
              <a:t>定义：首先将信号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en-US" dirty="0"/>
              <a:t>截短为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en-US" altLang="zh-CN" i="1" dirty="0"/>
              <a:t>T</a:t>
            </a:r>
            <a:r>
              <a:rPr lang="en-US" altLang="zh-CN" dirty="0"/>
              <a:t>/2 &lt; </a:t>
            </a:r>
            <a:r>
              <a:rPr lang="en-US" altLang="zh-CN" i="1" dirty="0"/>
              <a:t>t</a:t>
            </a:r>
            <a:r>
              <a:rPr lang="en-US" altLang="zh-CN" dirty="0"/>
              <a:t> &lt; </a:t>
            </a:r>
            <a:r>
              <a:rPr lang="en-US" altLang="zh-CN" i="1" dirty="0"/>
              <a:t>T</a:t>
            </a:r>
            <a:r>
              <a:rPr lang="en-US" altLang="zh-CN" dirty="0"/>
              <a:t>/2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en-US" dirty="0"/>
              <a:t>是一个能量信号，可以用傅里叶变换求出其能量谱密度 </a:t>
            </a:r>
            <a:r>
              <a:rPr lang="en-US" altLang="zh-CN" dirty="0"/>
              <a:t>|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T</a:t>
            </a:r>
            <a:r>
              <a:rPr lang="en-US" altLang="zh-CN" dirty="0"/>
              <a:t>(t)|</a:t>
            </a:r>
            <a:r>
              <a:rPr lang="en-US" altLang="zh-CN" baseline="30000" dirty="0"/>
              <a:t>2</a:t>
            </a:r>
            <a:r>
              <a:rPr lang="zh-CN" altLang="en-US" dirty="0"/>
              <a:t>，由巴塞伐尔定理有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						</a:t>
            </a:r>
            <a:r>
              <a:rPr lang="en-US" altLang="zh-CN" dirty="0"/>
              <a:t>(2.2-38)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将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定义为信号的功率谱密度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 </a:t>
            </a:r>
            <a:r>
              <a:rPr lang="zh-CN" altLang="en-US" dirty="0"/>
              <a:t>，即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771775" y="3024188"/>
          <a:ext cx="3644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公式" r:id="rId3" imgW="1968500" imgH="330200" progId="Equation.3">
                  <p:embed/>
                </p:oleObj>
              </mc:Choice>
              <mc:Fallback>
                <p:oleObj name="公式" r:id="rId3" imgW="19685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024188"/>
                        <a:ext cx="3644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771775" y="3698875"/>
          <a:ext cx="16192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公式" r:id="rId5" imgW="888614" imgH="393529" progId="Equation.3">
                  <p:embed/>
                </p:oleObj>
              </mc:Choice>
              <mc:Fallback>
                <p:oleObj name="公式" r:id="rId5" imgW="888614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698875"/>
                        <a:ext cx="16192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997200" y="4959350"/>
          <a:ext cx="24749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公式" r:id="rId7" imgW="1358310" imgH="393529" progId="Equation.3">
                  <p:embed/>
                </p:oleObj>
              </mc:Choice>
              <mc:Fallback>
                <p:oleObj name="公式" r:id="rId7" imgW="1358310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959350"/>
                        <a:ext cx="24749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2305" y="1268760"/>
            <a:ext cx="8262937" cy="5408612"/>
          </a:xfrm>
        </p:spPr>
        <p:txBody>
          <a:bodyPr/>
          <a:lstStyle/>
          <a:p>
            <a:pPr eaLnBrk="1" hangingPunct="1"/>
            <a:r>
              <a:rPr lang="en-US" altLang="zh-CN" dirty="0"/>
              <a:t>2.1 </a:t>
            </a:r>
            <a:r>
              <a:rPr lang="zh-CN" altLang="en-US" dirty="0"/>
              <a:t>确知信号的类型</a:t>
            </a:r>
          </a:p>
          <a:p>
            <a:pPr lvl="1"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按照周期性区分：</a:t>
            </a:r>
          </a:p>
          <a:p>
            <a:pPr lvl="2"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周期信号：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		   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－信号的周期， 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&gt; 0 </a:t>
            </a:r>
          </a:p>
          <a:p>
            <a:pPr lvl="2" eaLnBrk="1" hangingPunct="1">
              <a:spcAft>
                <a:spcPts val="6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非周期信号</a:t>
            </a:r>
          </a:p>
          <a:p>
            <a:pPr lvl="1"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按照能量区分：</a:t>
            </a:r>
          </a:p>
          <a:p>
            <a:pPr lvl="2"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能量信号：能量有限，</a:t>
            </a:r>
          </a:p>
          <a:p>
            <a:pPr lvl="2"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功率信号：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归一化功率：</a:t>
            </a:r>
          </a:p>
          <a:p>
            <a:pPr lvl="3"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平均功率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为有限正值：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能量信号的功率趋于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，功率信号的能量趋于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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046618"/>
              </p:ext>
            </p:extLst>
          </p:nvPr>
        </p:nvGraphicFramePr>
        <p:xfrm>
          <a:off x="3469552" y="2377595"/>
          <a:ext cx="3375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4" imgW="2082800" imgH="228600" progId="Equation.3">
                  <p:embed/>
                </p:oleObj>
              </mc:Choice>
              <mc:Fallback>
                <p:oleObj name="公式" r:id="rId4" imgW="2082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552" y="2377595"/>
                        <a:ext cx="3375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954373"/>
              </p:ext>
            </p:extLst>
          </p:nvPr>
        </p:nvGraphicFramePr>
        <p:xfrm>
          <a:off x="5157065" y="3969060"/>
          <a:ext cx="2203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6" imgW="1435100" imgH="330200" progId="Equation.3">
                  <p:embed/>
                </p:oleObj>
              </mc:Choice>
              <mc:Fallback>
                <p:oleObj name="公式" r:id="rId6" imgW="14351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065" y="3969060"/>
                        <a:ext cx="2203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71789"/>
              </p:ext>
            </p:extLst>
          </p:nvPr>
        </p:nvGraphicFramePr>
        <p:xfrm>
          <a:off x="5653515" y="5360317"/>
          <a:ext cx="24288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8" imgW="1384300" imgH="393700" progId="Equation.3">
                  <p:embed/>
                </p:oleObj>
              </mc:Choice>
              <mc:Fallback>
                <p:oleObj name="公式" r:id="rId8" imgW="13843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515" y="5360317"/>
                        <a:ext cx="24288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36624"/>
              </p:ext>
            </p:extLst>
          </p:nvPr>
        </p:nvGraphicFramePr>
        <p:xfrm>
          <a:off x="4121950" y="4940830"/>
          <a:ext cx="2879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10" imgW="1726451" imgH="203112" progId="Equation.3">
                  <p:embed/>
                </p:oleObj>
              </mc:Choice>
              <mc:Fallback>
                <p:oleObj name="公式" r:id="rId10" imgW="1726451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950" y="4940830"/>
                        <a:ext cx="28797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268413"/>
            <a:ext cx="8042275" cy="5589587"/>
          </a:xfrm>
        </p:spPr>
        <p:txBody>
          <a:bodyPr/>
          <a:lstStyle/>
          <a:p>
            <a:pPr lvl="2" eaLnBrk="1" hangingPunct="1"/>
            <a:r>
              <a:rPr lang="zh-CN" altLang="en-US" sz="2200" dirty="0"/>
              <a:t>周期信号的功率谱密度：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令</a:t>
            </a:r>
            <a:r>
              <a:rPr lang="en-US" altLang="zh-CN" sz="2200" i="1" dirty="0"/>
              <a:t>T </a:t>
            </a:r>
            <a:r>
              <a:rPr lang="zh-CN" altLang="en-US" sz="2200" dirty="0"/>
              <a:t>等于信号的周期</a:t>
            </a:r>
            <a:r>
              <a:rPr lang="en-US" altLang="zh-CN" sz="2200" i="1" dirty="0"/>
              <a:t>T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 </a:t>
            </a:r>
            <a:r>
              <a:rPr lang="zh-CN" altLang="en-US" sz="2200" dirty="0"/>
              <a:t>，于是有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							</a:t>
            </a:r>
            <a:r>
              <a:rPr lang="en-US" altLang="zh-CN" sz="2200" dirty="0"/>
              <a:t>(2.2-42)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由周期函数的巴塞伐尔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Parseval</a:t>
            </a:r>
            <a:r>
              <a:rPr lang="en-US" altLang="zh-CN" sz="2200" dirty="0"/>
              <a:t>)</a:t>
            </a:r>
            <a:r>
              <a:rPr lang="zh-CN" altLang="en-US" sz="2200" dirty="0"/>
              <a:t>定理</a:t>
            </a:r>
            <a:r>
              <a:rPr lang="en-US" altLang="zh-CN" sz="2200" dirty="0"/>
              <a:t>: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							(2.2-43)</a:t>
            </a:r>
          </a:p>
          <a:p>
            <a:pPr lvl="2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式中  </a:t>
            </a:r>
            <a:r>
              <a:rPr lang="en-US" altLang="zh-CN" sz="2200" dirty="0"/>
              <a:t>|</a:t>
            </a:r>
            <a:r>
              <a:rPr lang="en-US" altLang="zh-CN" sz="2200" i="1" dirty="0"/>
              <a:t>C</a:t>
            </a:r>
            <a:r>
              <a:rPr lang="en-US" altLang="zh-CN" sz="2200" i="1" baseline="-25000" dirty="0"/>
              <a:t>n</a:t>
            </a:r>
            <a:r>
              <a:rPr lang="en-US" altLang="zh-CN" sz="2200" dirty="0"/>
              <a:t>|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 </a:t>
            </a:r>
            <a:r>
              <a:rPr lang="zh-CN" altLang="en-US" sz="2200" dirty="0"/>
              <a:t>－第</a:t>
            </a:r>
            <a:r>
              <a:rPr lang="en-US" altLang="zh-CN" sz="2200" i="1" dirty="0"/>
              <a:t>n</a:t>
            </a:r>
            <a:r>
              <a:rPr lang="zh-CN" altLang="en-US" sz="2200" dirty="0"/>
              <a:t>次谐波的功率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利用</a:t>
            </a:r>
            <a:r>
              <a:rPr lang="zh-CN" altLang="en-US" sz="2200" i="1" dirty="0">
                <a:sym typeface="Symbol" panose="05050102010706020507" pitchFamily="18" charset="2"/>
              </a:rPr>
              <a:t></a:t>
            </a:r>
            <a:r>
              <a:rPr lang="zh-CN" altLang="en-US" sz="2200" dirty="0"/>
              <a:t>函数可将上式表示为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							</a:t>
            </a:r>
            <a:r>
              <a:rPr lang="en-US" altLang="zh-CN" sz="2200" dirty="0"/>
              <a:t>(2.2-44)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式中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上式中的被积因子就是此信号的功率谱密度</a:t>
            </a:r>
            <a:r>
              <a:rPr lang="en-US" altLang="zh-CN" sz="2200" i="1" dirty="0"/>
              <a:t>P</a:t>
            </a:r>
            <a:r>
              <a:rPr lang="en-US" altLang="zh-CN" sz="2200" dirty="0"/>
              <a:t>(</a:t>
            </a:r>
            <a:r>
              <a:rPr lang="en-US" altLang="zh-CN" sz="2200" i="1" dirty="0"/>
              <a:t>f</a:t>
            </a:r>
            <a:r>
              <a:rPr lang="en-US" altLang="zh-CN" sz="2200" dirty="0"/>
              <a:t>)</a:t>
            </a:r>
            <a:r>
              <a:rPr lang="zh-CN" altLang="en-US" sz="2200" dirty="0"/>
              <a:t>，即 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							</a:t>
            </a:r>
            <a:r>
              <a:rPr lang="en-US" altLang="zh-CN" sz="2200" dirty="0"/>
              <a:t>(2.2-45)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232025" y="2079625"/>
          <a:ext cx="450056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公式" r:id="rId3" imgW="2489200" imgH="431800" progId="Equation.3">
                  <p:embed/>
                </p:oleObj>
              </mc:Choice>
              <mc:Fallback>
                <p:oleObj name="公式" r:id="rId3" imgW="2489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079625"/>
                        <a:ext cx="450056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366963" y="3068638"/>
          <a:ext cx="33305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公式" r:id="rId5" imgW="1905000" imgH="444500" progId="Equation.3">
                  <p:embed/>
                </p:oleObj>
              </mc:Choice>
              <mc:Fallback>
                <p:oleObj name="公式" r:id="rId5" imgW="19050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068638"/>
                        <a:ext cx="333057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2546350" y="4464050"/>
          <a:ext cx="3060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公式" r:id="rId7" imgW="1689100" imgH="330200" progId="Equation.3">
                  <p:embed/>
                </p:oleObj>
              </mc:Choice>
              <mc:Fallback>
                <p:oleObj name="公式" r:id="rId7" imgW="16891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464050"/>
                        <a:ext cx="30607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2771775" y="5049838"/>
          <a:ext cx="2565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公式" r:id="rId9" imgW="1562100" imgH="482600" progId="Equation.3">
                  <p:embed/>
                </p:oleObj>
              </mc:Choice>
              <mc:Fallback>
                <p:oleObj name="公式" r:id="rId9" imgW="15621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49838"/>
                        <a:ext cx="2565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2681288" y="6196013"/>
          <a:ext cx="27908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公式" r:id="rId11" imgW="1828800" imgH="431800" progId="Equation.3">
                  <p:embed/>
                </p:oleObj>
              </mc:Choice>
              <mc:Fallback>
                <p:oleObj name="公式" r:id="rId11" imgW="18288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6196013"/>
                        <a:ext cx="27908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zh-CN" sz="2200" dirty="0"/>
              <a:t>【</a:t>
            </a:r>
            <a:r>
              <a:rPr lang="zh-CN" altLang="en-US" sz="2200" dirty="0"/>
              <a:t>例</a:t>
            </a:r>
            <a:r>
              <a:rPr lang="en-US" altLang="zh-CN" sz="2200" dirty="0"/>
              <a:t>2.7】</a:t>
            </a:r>
            <a:r>
              <a:rPr lang="zh-CN" altLang="en-US" sz="2200" dirty="0"/>
              <a:t>试求例</a:t>
            </a:r>
            <a:r>
              <a:rPr lang="en-US" altLang="zh-CN" sz="2200" dirty="0"/>
              <a:t>2.1</a:t>
            </a:r>
            <a:r>
              <a:rPr lang="zh-CN" altLang="en-US" sz="2200" dirty="0"/>
              <a:t>中周期性信号的功率谱密度。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	    该例中信号的频谱已经求出，它等于式</a:t>
            </a:r>
            <a:r>
              <a:rPr lang="en-US" altLang="zh-CN" sz="2200" dirty="0"/>
              <a:t>(2.2-14)</a:t>
            </a:r>
            <a:r>
              <a:rPr lang="zh-CN" altLang="en-US" sz="2200" dirty="0"/>
              <a:t>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	所以由式</a:t>
            </a:r>
            <a:r>
              <a:rPr lang="en-US" altLang="zh-CN" sz="2200" dirty="0"/>
              <a:t>(2.2-45)</a:t>
            </a:r>
            <a:r>
              <a:rPr lang="zh-CN" altLang="en-US" sz="2200" dirty="0"/>
              <a:t>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得出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							</a:t>
            </a:r>
            <a:r>
              <a:rPr lang="en-US" altLang="zh-CN" sz="2200" dirty="0"/>
              <a:t>(2.2-47)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581400" y="2079625"/>
          <a:ext cx="220503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79625"/>
                        <a:ext cx="220503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827213" y="3698875"/>
          <a:ext cx="64801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公式" r:id="rId5" imgW="3873500" imgH="469900" progId="Equation.3">
                  <p:embed/>
                </p:oleObj>
              </mc:Choice>
              <mc:Fallback>
                <p:oleObj name="公式" r:id="rId5" imgW="38735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698875"/>
                        <a:ext cx="64801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862263" y="4824413"/>
            <a:ext cx="3536950" cy="1865312"/>
            <a:chOff x="3532" y="1139"/>
            <a:chExt cx="2228" cy="1175"/>
          </a:xfrm>
        </p:grpSpPr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4468" y="2075"/>
              <a:ext cx="2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ea typeface="宋体" panose="02010600030101010101" pitchFamily="2" charset="-122"/>
                </a:rPr>
                <a:t>0</a:t>
              </a:r>
              <a:endParaRPr lang="en-US" altLang="zh-CN" sz="16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635" name="Group 10"/>
            <p:cNvGrpSpPr>
              <a:grpSpLocks/>
            </p:cNvGrpSpPr>
            <p:nvPr/>
          </p:nvGrpSpPr>
          <p:grpSpPr bwMode="auto">
            <a:xfrm>
              <a:off x="3532" y="1139"/>
              <a:ext cx="2228" cy="1175"/>
              <a:chOff x="3532" y="1139"/>
              <a:chExt cx="2228" cy="1175"/>
            </a:xfrm>
          </p:grpSpPr>
          <p:sp>
            <p:nvSpPr>
              <p:cNvPr id="26636" name="Line 11"/>
              <p:cNvSpPr>
                <a:spLocks noChangeShapeType="1"/>
              </p:cNvSpPr>
              <p:nvPr/>
            </p:nvSpPr>
            <p:spPr bwMode="auto">
              <a:xfrm flipV="1">
                <a:off x="5233" y="2018"/>
                <a:ext cx="0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7" name="Text Box 12"/>
              <p:cNvSpPr txBox="1">
                <a:spLocks noChangeArrowheads="1"/>
              </p:cNvSpPr>
              <p:nvPr/>
            </p:nvSpPr>
            <p:spPr bwMode="auto">
              <a:xfrm>
                <a:off x="5120" y="2103"/>
                <a:ext cx="22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ea typeface="宋体" panose="02010600030101010101" pitchFamily="2" charset="-122"/>
                  </a:rPr>
                  <a:t>T</a:t>
                </a:r>
                <a:endPara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38" name="Line 13"/>
              <p:cNvSpPr>
                <a:spLocks noChangeShapeType="1"/>
              </p:cNvSpPr>
              <p:nvPr/>
            </p:nvSpPr>
            <p:spPr bwMode="auto">
              <a:xfrm flipV="1">
                <a:off x="3929" y="2018"/>
                <a:ext cx="0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9" name="Text Box 14"/>
              <p:cNvSpPr txBox="1">
                <a:spLocks noChangeArrowheads="1"/>
              </p:cNvSpPr>
              <p:nvPr/>
            </p:nvSpPr>
            <p:spPr bwMode="auto">
              <a:xfrm>
                <a:off x="3816" y="2103"/>
                <a:ext cx="22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ea typeface="宋体" panose="02010600030101010101" pitchFamily="2" charset="-122"/>
                  </a:rPr>
                  <a:t>-T</a:t>
                </a:r>
                <a:endPara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6640" name="Group 15"/>
              <p:cNvGrpSpPr>
                <a:grpSpLocks/>
              </p:cNvGrpSpPr>
              <p:nvPr/>
            </p:nvGrpSpPr>
            <p:grpSpPr bwMode="auto">
              <a:xfrm>
                <a:off x="3532" y="1139"/>
                <a:ext cx="2228" cy="1060"/>
                <a:chOff x="3532" y="1139"/>
                <a:chExt cx="2228" cy="1060"/>
              </a:xfrm>
            </p:grpSpPr>
            <p:grpSp>
              <p:nvGrpSpPr>
                <p:cNvPr id="26641" name="Group 16"/>
                <p:cNvGrpSpPr>
                  <a:grpSpLocks/>
                </p:cNvGrpSpPr>
                <p:nvPr/>
              </p:nvGrpSpPr>
              <p:grpSpPr bwMode="auto">
                <a:xfrm>
                  <a:off x="3532" y="1233"/>
                  <a:ext cx="2067" cy="865"/>
                  <a:chOff x="6722" y="8730"/>
                  <a:chExt cx="3672" cy="1411"/>
                </a:xfrm>
              </p:grpSpPr>
              <p:grpSp>
                <p:nvGrpSpPr>
                  <p:cNvPr id="2664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6722" y="8730"/>
                    <a:ext cx="3672" cy="1410"/>
                    <a:chOff x="7592" y="8655"/>
                    <a:chExt cx="2802" cy="1410"/>
                  </a:xfrm>
                </p:grpSpPr>
                <p:sp>
                  <p:nvSpPr>
                    <p:cNvPr id="26667" name="Line 1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002" y="8655"/>
                      <a:ext cx="9" cy="141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68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92" y="10056"/>
                      <a:ext cx="280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650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7200" y="9273"/>
                    <a:ext cx="2716" cy="868"/>
                    <a:chOff x="7200" y="9273"/>
                    <a:chExt cx="2716" cy="868"/>
                  </a:xfrm>
                </p:grpSpPr>
                <p:grpSp>
                  <p:nvGrpSpPr>
                    <p:cNvPr id="26651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6" y="9279"/>
                      <a:ext cx="383" cy="862"/>
                      <a:chOff x="7814" y="11707"/>
                      <a:chExt cx="600" cy="1276"/>
                    </a:xfrm>
                  </p:grpSpPr>
                  <p:sp>
                    <p:nvSpPr>
                      <p:cNvPr id="26665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414" y="11708"/>
                        <a:ext cx="0" cy="12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666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14" y="11707"/>
                        <a:ext cx="0" cy="12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6652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76" y="9273"/>
                      <a:ext cx="39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6653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0" y="9273"/>
                      <a:ext cx="393" cy="867"/>
                      <a:chOff x="7590" y="9274"/>
                      <a:chExt cx="393" cy="867"/>
                    </a:xfrm>
                  </p:grpSpPr>
                  <p:grpSp>
                    <p:nvGrpSpPr>
                      <p:cNvPr id="26661" name="Group 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98" y="9279"/>
                        <a:ext cx="384" cy="862"/>
                        <a:chOff x="7814" y="11707"/>
                        <a:chExt cx="600" cy="1276"/>
                      </a:xfrm>
                    </p:grpSpPr>
                    <p:sp>
                      <p:nvSpPr>
                        <p:cNvPr id="26663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14" y="11708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64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814" y="11707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6662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590" y="9274"/>
                        <a:ext cx="393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6654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14" y="9273"/>
                      <a:ext cx="402" cy="867"/>
                      <a:chOff x="9124" y="9274"/>
                      <a:chExt cx="402" cy="867"/>
                    </a:xfrm>
                  </p:grpSpPr>
                  <p:grpSp>
                    <p:nvGrpSpPr>
                      <p:cNvPr id="26657" name="Group 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142" y="9279"/>
                        <a:ext cx="384" cy="862"/>
                        <a:chOff x="7814" y="11707"/>
                        <a:chExt cx="600" cy="1276"/>
                      </a:xfrm>
                    </p:grpSpPr>
                    <p:sp>
                      <p:nvSpPr>
                        <p:cNvPr id="26659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14" y="11708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60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814" y="11707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6658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124" y="9274"/>
                        <a:ext cx="393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6655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60" y="10134"/>
                      <a:ext cx="75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56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84" y="10134"/>
                      <a:ext cx="782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664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533" y="1987"/>
                  <a:ext cx="22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0" i="1">
                      <a:ea typeface="宋体" panose="02010600030101010101" pitchFamily="2" charset="-122"/>
                    </a:rPr>
                    <a:t>t</a:t>
                  </a:r>
                  <a:endParaRPr lang="en-US" altLang="zh-CN" sz="2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291" y="1757"/>
                  <a:ext cx="22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0">
                      <a:ea typeface="宋体" panose="02010600030101010101" pitchFamily="2" charset="-122"/>
                      <a:sym typeface="Symbol" panose="05050102010706020507" pitchFamily="18" charset="2"/>
                    </a:rPr>
                    <a:t></a:t>
                  </a:r>
                  <a:endParaRPr lang="en-US" altLang="zh-CN" sz="36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714" y="1730"/>
                  <a:ext cx="22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0">
                      <a:ea typeface="宋体" panose="02010600030101010101" pitchFamily="2" charset="-122"/>
                    </a:rPr>
                    <a:t>V</a:t>
                  </a:r>
                  <a:endParaRPr lang="en-US" altLang="zh-CN" sz="16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561" y="1139"/>
                  <a:ext cx="355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0" i="1"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600" b="0">
                      <a:ea typeface="宋体" panose="02010600030101010101" pitchFamily="2" charset="-122"/>
                    </a:rPr>
                    <a:t>(</a:t>
                  </a:r>
                  <a:r>
                    <a:rPr lang="en-US" altLang="zh-CN" sz="1600" b="0" i="1">
                      <a:ea typeface="宋体" panose="02010600030101010101" pitchFamily="2" charset="-122"/>
                    </a:rPr>
                    <a:t>t</a:t>
                  </a:r>
                  <a:r>
                    <a:rPr lang="en-US" altLang="zh-CN" sz="1600" b="0">
                      <a:ea typeface="宋体" panose="02010600030101010101" pitchFamily="2" charset="-122"/>
                    </a:rPr>
                    <a:t>)</a:t>
                  </a:r>
                  <a:endParaRPr lang="en-US" altLang="zh-CN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6" name="Line 41"/>
                <p:cNvSpPr>
                  <a:spLocks noChangeShapeType="1"/>
                </p:cNvSpPr>
                <p:nvPr/>
              </p:nvSpPr>
              <p:spPr bwMode="auto">
                <a:xfrm>
                  <a:off x="4477" y="1840"/>
                  <a:ext cx="20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7" name="Line 42"/>
                <p:cNvSpPr>
                  <a:spLocks noChangeShapeType="1"/>
                </p:cNvSpPr>
                <p:nvPr/>
              </p:nvSpPr>
              <p:spPr bwMode="auto">
                <a:xfrm>
                  <a:off x="4755" y="1555"/>
                  <a:ext cx="0" cy="5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8" name="Line 43"/>
                <p:cNvSpPr>
                  <a:spLocks noChangeShapeType="1"/>
                </p:cNvSpPr>
                <p:nvPr/>
              </p:nvSpPr>
              <p:spPr bwMode="auto">
                <a:xfrm>
                  <a:off x="4713" y="1564"/>
                  <a:ext cx="7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47148" name="Object 44"/>
          <p:cNvGraphicFramePr>
            <a:graphicFrameLocks noChangeAspect="1"/>
          </p:cNvGraphicFramePr>
          <p:nvPr/>
        </p:nvGraphicFramePr>
        <p:xfrm>
          <a:off x="4346575" y="2798763"/>
          <a:ext cx="27908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公式" r:id="rId7" imgW="1828800" imgH="431800" progId="Equation.3">
                  <p:embed/>
                </p:oleObj>
              </mc:Choice>
              <mc:Fallback>
                <p:oleObj name="公式" r:id="rId7" imgW="1828800" imgH="431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2798763"/>
                        <a:ext cx="27908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268413"/>
            <a:ext cx="8216900" cy="5589587"/>
          </a:xfrm>
        </p:spPr>
        <p:txBody>
          <a:bodyPr/>
          <a:lstStyle/>
          <a:p>
            <a:pPr eaLnBrk="1" hangingPunct="1"/>
            <a:r>
              <a:rPr lang="en-US" altLang="zh-CN" b="0"/>
              <a:t>2.3 </a:t>
            </a:r>
            <a:r>
              <a:rPr lang="zh-CN" altLang="en-US" b="0"/>
              <a:t>确知信号的时域性质</a:t>
            </a:r>
          </a:p>
          <a:p>
            <a:pPr lvl="1" eaLnBrk="1" hangingPunct="1"/>
            <a:r>
              <a:rPr lang="en-US" altLang="zh-CN"/>
              <a:t>2.3.1 </a:t>
            </a:r>
            <a:r>
              <a:rPr lang="zh-CN" altLang="en-US"/>
              <a:t>能量信号的自相关函数</a:t>
            </a:r>
          </a:p>
          <a:p>
            <a:pPr lvl="2" eaLnBrk="1" hangingPunct="1"/>
            <a:r>
              <a:rPr lang="zh-CN" altLang="en-US"/>
              <a:t>定义：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							</a:t>
            </a:r>
            <a:r>
              <a:rPr lang="en-US" altLang="zh-CN"/>
              <a:t>(2.3-1)</a:t>
            </a:r>
          </a:p>
          <a:p>
            <a:pPr lvl="2" eaLnBrk="1" hangingPunct="1"/>
            <a:r>
              <a:rPr lang="zh-CN" altLang="en-US"/>
              <a:t>性质：</a:t>
            </a:r>
          </a:p>
          <a:p>
            <a:pPr lvl="3" eaLnBrk="1" hangingPunct="1"/>
            <a:r>
              <a:rPr lang="zh-CN" altLang="en-US"/>
              <a:t>自相关函数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</a:t>
            </a:r>
            <a:r>
              <a:rPr lang="en-US" altLang="zh-CN"/>
              <a:t>)</a:t>
            </a:r>
            <a:r>
              <a:rPr lang="zh-CN" altLang="en-US"/>
              <a:t>和时间</a:t>
            </a:r>
            <a:r>
              <a:rPr lang="en-US" altLang="zh-CN" i="1"/>
              <a:t>t </a:t>
            </a:r>
            <a:r>
              <a:rPr lang="zh-CN" altLang="en-US"/>
              <a:t>无关，只和时间差</a:t>
            </a:r>
            <a:r>
              <a:rPr lang="zh-CN" altLang="en-US" i="1">
                <a:sym typeface="Symbol" panose="05050102010706020507" pitchFamily="18" charset="2"/>
              </a:rPr>
              <a:t></a:t>
            </a:r>
            <a:r>
              <a:rPr lang="zh-CN" altLang="en-US" i="1"/>
              <a:t> </a:t>
            </a:r>
            <a:r>
              <a:rPr lang="zh-CN" altLang="en-US"/>
              <a:t>有关。</a:t>
            </a:r>
          </a:p>
          <a:p>
            <a:pPr lvl="3" eaLnBrk="1" hangingPunct="1"/>
            <a:r>
              <a:rPr lang="zh-CN" altLang="en-US"/>
              <a:t>当</a:t>
            </a:r>
            <a:r>
              <a:rPr lang="zh-CN" altLang="en-US" i="1">
                <a:sym typeface="Symbol" panose="05050102010706020507" pitchFamily="18" charset="2"/>
              </a:rPr>
              <a:t></a:t>
            </a:r>
            <a:r>
              <a:rPr lang="zh-CN" altLang="en-US"/>
              <a:t> </a:t>
            </a:r>
            <a:r>
              <a:rPr lang="en-US" altLang="zh-CN"/>
              <a:t>= 0</a:t>
            </a:r>
            <a:r>
              <a:rPr lang="zh-CN" altLang="en-US"/>
              <a:t>时，</a:t>
            </a:r>
            <a:r>
              <a:rPr lang="en-US" altLang="zh-CN" i="1"/>
              <a:t>R</a:t>
            </a:r>
            <a:r>
              <a:rPr lang="en-US" altLang="zh-CN"/>
              <a:t>(0)</a:t>
            </a:r>
            <a:r>
              <a:rPr lang="zh-CN" altLang="en-US"/>
              <a:t>等于信号的能量：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/>
              <a:t>							</a:t>
            </a:r>
            <a:r>
              <a:rPr lang="en-US" altLang="zh-CN"/>
              <a:t>(2.3-2)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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zh-CN" altLang="en-US" i="1">
                <a:sym typeface="Symbol" panose="05050102010706020507" pitchFamily="18" charset="2"/>
              </a:rPr>
              <a:t> </a:t>
            </a:r>
            <a:r>
              <a:rPr lang="zh-CN" altLang="en-US"/>
              <a:t>的偶函数 </a:t>
            </a:r>
          </a:p>
          <a:p>
            <a:pPr lvl="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							</a:t>
            </a:r>
            <a:r>
              <a:rPr lang="en-US" altLang="zh-CN"/>
              <a:t>(2.3-3)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/>
              <a:t>自相关函数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</a:t>
            </a:r>
            <a:r>
              <a:rPr lang="en-US" altLang="zh-CN"/>
              <a:t>)</a:t>
            </a:r>
            <a:r>
              <a:rPr lang="zh-CN" altLang="en-US"/>
              <a:t>和其能量谱密度</a:t>
            </a:r>
            <a:r>
              <a:rPr lang="en-US" altLang="zh-CN"/>
              <a:t>|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)|</a:t>
            </a:r>
            <a:r>
              <a:rPr lang="en-US" altLang="zh-CN" baseline="30000"/>
              <a:t>2</a:t>
            </a:r>
            <a:r>
              <a:rPr lang="zh-CN" altLang="en-US"/>
              <a:t>是一对傅里叶变换： 			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816225" y="2754313"/>
          <a:ext cx="38258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公式" r:id="rId3" imgW="2527300" imgH="330200" progId="Equation.3">
                  <p:embed/>
                </p:oleObj>
              </mc:Choice>
              <mc:Fallback>
                <p:oleObj name="公式" r:id="rId3" imgW="25273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2754313"/>
                        <a:ext cx="38258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311525" y="4373563"/>
          <a:ext cx="1935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公式" r:id="rId5" imgW="1384300" imgH="330200" progId="Equation.3">
                  <p:embed/>
                </p:oleObj>
              </mc:Choice>
              <mc:Fallback>
                <p:oleObj name="公式" r:id="rId5" imgW="13843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373563"/>
                        <a:ext cx="19351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3402013" y="5184775"/>
          <a:ext cx="18002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公式" r:id="rId7" imgW="850531" imgH="203112" progId="Equation.3">
                  <p:embed/>
                </p:oleObj>
              </mc:Choice>
              <mc:Fallback>
                <p:oleObj name="公式" r:id="rId7" imgW="85053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5184775"/>
                        <a:ext cx="18002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2501900" y="6038850"/>
          <a:ext cx="24495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公式" r:id="rId9" imgW="1612900" imgH="330200" progId="Equation.3">
                  <p:embed/>
                </p:oleObj>
              </mc:Choice>
              <mc:Fallback>
                <p:oleObj name="公式" r:id="rId9" imgW="16129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038850"/>
                        <a:ext cx="24495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5381625" y="6038850"/>
          <a:ext cx="23860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公式" r:id="rId11" imgW="1549400" imgH="330200" progId="Equation.3">
                  <p:embed/>
                </p:oleObj>
              </mc:Choice>
              <mc:Fallback>
                <p:oleObj name="公式" r:id="rId11" imgW="15494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6038850"/>
                        <a:ext cx="23860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268413"/>
            <a:ext cx="8042275" cy="5589587"/>
          </a:xfrm>
        </p:spPr>
        <p:txBody>
          <a:bodyPr/>
          <a:lstStyle/>
          <a:p>
            <a:pPr lvl="1" eaLnBrk="1" hangingPunct="1"/>
            <a:r>
              <a:rPr lang="en-US" altLang="zh-CN"/>
              <a:t>2.3.2 </a:t>
            </a:r>
            <a:r>
              <a:rPr lang="zh-CN" altLang="en-US"/>
              <a:t>功率信号的自相关函数</a:t>
            </a:r>
          </a:p>
          <a:p>
            <a:pPr lvl="2" eaLnBrk="1" hangingPunct="1"/>
            <a:r>
              <a:rPr lang="zh-CN" altLang="en-US"/>
              <a:t>定义：</a:t>
            </a:r>
          </a:p>
          <a:p>
            <a:pPr lvl="2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/>
              <a:t>							</a:t>
            </a:r>
            <a:r>
              <a:rPr lang="en-US" altLang="zh-CN"/>
              <a:t>(2.3-10) 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性质：</a:t>
            </a:r>
          </a:p>
          <a:p>
            <a:pPr lvl="3" eaLnBrk="1" hangingPunct="1"/>
            <a:r>
              <a:rPr lang="zh-CN" altLang="en-US" sz="2200"/>
              <a:t>当</a:t>
            </a:r>
            <a:r>
              <a:rPr lang="zh-CN" altLang="en-US" sz="2200" i="1">
                <a:sym typeface="Symbol" panose="05050102010706020507" pitchFamily="18" charset="2"/>
              </a:rPr>
              <a:t></a:t>
            </a:r>
            <a:r>
              <a:rPr lang="zh-CN" altLang="en-US" sz="2200"/>
              <a:t> </a:t>
            </a:r>
            <a:r>
              <a:rPr lang="en-US" altLang="zh-CN" sz="2200"/>
              <a:t>= 0</a:t>
            </a:r>
            <a:r>
              <a:rPr lang="zh-CN" altLang="en-US" sz="2200"/>
              <a:t>时，自相关函数</a:t>
            </a:r>
            <a:r>
              <a:rPr lang="en-US" altLang="zh-CN" sz="2200" i="1"/>
              <a:t>R</a:t>
            </a:r>
            <a:r>
              <a:rPr lang="en-US" altLang="zh-CN" sz="2200"/>
              <a:t>(0)</a:t>
            </a:r>
            <a:r>
              <a:rPr lang="zh-CN" altLang="en-US" sz="2200"/>
              <a:t>等于信号的平均功率：</a:t>
            </a:r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						</a:t>
            </a:r>
            <a:r>
              <a:rPr lang="en-US" altLang="zh-CN" sz="2200"/>
              <a:t>(2.3-11)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sz="2200"/>
              <a:t>功率信号的自相关函数也是偶函数。 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/>
              <a:t>周期性功率信号：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/>
              <a:t>自相关函数定义：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							     </a:t>
            </a:r>
            <a:r>
              <a:rPr lang="en-US" altLang="zh-CN" sz="2000"/>
              <a:t>(2.3-12)</a:t>
            </a:r>
            <a:r>
              <a:rPr lang="en-US" altLang="zh-CN" sz="2200"/>
              <a:t> </a:t>
            </a:r>
          </a:p>
          <a:p>
            <a:pPr lvl="3" eaLnBrk="1" hangingPunct="1">
              <a:lnSpc>
                <a:spcPct val="150000"/>
              </a:lnSpc>
            </a:pP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</a:t>
            </a:r>
            <a:r>
              <a:rPr lang="en-US" altLang="zh-CN"/>
              <a:t>)</a:t>
            </a:r>
            <a:r>
              <a:rPr lang="zh-CN" altLang="en-US"/>
              <a:t>和功率谱密度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)</a:t>
            </a:r>
            <a:r>
              <a:rPr lang="zh-CN" altLang="en-US"/>
              <a:t>之间是傅里叶变换关系： 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592388" y="2076450"/>
          <a:ext cx="44100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公式" r:id="rId3" imgW="2997200" imgH="393700" progId="Equation.3">
                  <p:embed/>
                </p:oleObj>
              </mc:Choice>
              <mc:Fallback>
                <p:oleObj name="公式" r:id="rId3" imgW="29972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076450"/>
                        <a:ext cx="44100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446463" y="3429000"/>
          <a:ext cx="30607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公式" r:id="rId5" imgW="1841500" imgH="393700" progId="Equation.3">
                  <p:embed/>
                </p:oleObj>
              </mc:Choice>
              <mc:Fallback>
                <p:oleObj name="公式" r:id="rId5" imgW="1841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3429000"/>
                        <a:ext cx="30607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3041650" y="5364163"/>
          <a:ext cx="43656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公式" r:id="rId7" imgW="2832100" imgH="431800" progId="Equation.3">
                  <p:embed/>
                </p:oleObj>
              </mc:Choice>
              <mc:Fallback>
                <p:oleObj name="公式" r:id="rId7" imgW="28321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364163"/>
                        <a:ext cx="43656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997200" y="6308725"/>
          <a:ext cx="1981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公式" r:id="rId9" imgW="1473200" imgH="330200" progId="Equation.3">
                  <p:embed/>
                </p:oleObj>
              </mc:Choice>
              <mc:Fallback>
                <p:oleObj name="公式" r:id="rId9" imgW="14732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6308725"/>
                        <a:ext cx="1981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5472113" y="6362700"/>
          <a:ext cx="2251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公式" r:id="rId11" imgW="1511300" imgH="330200" progId="Equation.3">
                  <p:embed/>
                </p:oleObj>
              </mc:Choice>
              <mc:Fallback>
                <p:oleObj name="公式" r:id="rId11" imgW="15113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6362700"/>
                        <a:ext cx="2251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2" y="1313411"/>
            <a:ext cx="8893175" cy="5221287"/>
          </a:xfrm>
        </p:spPr>
        <p:txBody>
          <a:bodyPr/>
          <a:lstStyle/>
          <a:p>
            <a:pPr lvl="2" eaLnBrk="1" hangingPunct="1"/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2.8】</a:t>
            </a:r>
            <a:r>
              <a:rPr lang="zh-CN" altLang="en-US" dirty="0"/>
              <a:t>试求周期性信号                                 的自相关函数、功率谱密度和平均功率。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  <a:r>
              <a:rPr lang="zh-CN" altLang="en-US" dirty="0"/>
              <a:t>先求功率谱密度，然后对功率谱密度作傅里叶变换，即可求出其自相关函数。</a:t>
            </a:r>
          </a:p>
          <a:p>
            <a:pPr lvl="3" eaLnBrk="1" hangingPunct="1"/>
            <a:r>
              <a:rPr lang="zh-CN" altLang="en-US" dirty="0"/>
              <a:t>求功率谱密度：结果为</a:t>
            </a:r>
          </a:p>
          <a:p>
            <a:pPr lvl="3" eaLnBrk="1" hangingPunct="1"/>
            <a:endParaRPr lang="zh-CN" altLang="en-US" dirty="0"/>
          </a:p>
          <a:p>
            <a:pPr lvl="3" eaLnBrk="1" hangingPunct="1"/>
            <a:endParaRPr lang="zh-CN" altLang="en-US" dirty="0"/>
          </a:p>
          <a:p>
            <a:pPr lvl="3" eaLnBrk="1" hangingPunct="1"/>
            <a:r>
              <a:rPr lang="zh-CN" altLang="en-US" dirty="0"/>
              <a:t>求自相关函数：</a:t>
            </a:r>
            <a:endParaRPr lang="en-US" altLang="zh-CN" dirty="0"/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en-US" altLang="zh-CN" dirty="0"/>
          </a:p>
          <a:p>
            <a:pPr lvl="3" eaLnBrk="1" hangingPunct="1"/>
            <a:r>
              <a:rPr lang="zh-CN" altLang="en-US" dirty="0"/>
              <a:t>平均功率：</a:t>
            </a:r>
            <a:endParaRPr lang="en-US" altLang="zh-CN" dirty="0"/>
          </a:p>
          <a:p>
            <a:pPr lvl="3" eaLnBrk="1" hangingPunct="1"/>
            <a:endParaRPr lang="zh-CN" altLang="en-US" dirty="0"/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70852"/>
              </p:ext>
            </p:extLst>
          </p:nvPr>
        </p:nvGraphicFramePr>
        <p:xfrm>
          <a:off x="1635125" y="3160713"/>
          <a:ext cx="695483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公式" r:id="rId3" imgW="4051080" imgH="444240" progId="Equation.3">
                  <p:embed/>
                </p:oleObj>
              </mc:Choice>
              <mc:Fallback>
                <p:oleObj name="公式" r:id="rId3" imgW="40510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3160713"/>
                        <a:ext cx="695483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39126"/>
              </p:ext>
            </p:extLst>
          </p:nvPr>
        </p:nvGraphicFramePr>
        <p:xfrm>
          <a:off x="701570" y="4400550"/>
          <a:ext cx="7950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公式" r:id="rId5" imgW="3886200" imgH="419040" progId="Equation.3">
                  <p:embed/>
                </p:oleObj>
              </mc:Choice>
              <mc:Fallback>
                <p:oleObj name="公式" r:id="rId5" imgW="38862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70" y="4400550"/>
                        <a:ext cx="79502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468862"/>
              </p:ext>
            </p:extLst>
          </p:nvPr>
        </p:nvGraphicFramePr>
        <p:xfrm>
          <a:off x="2276745" y="5636987"/>
          <a:ext cx="1962175" cy="897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7" imgW="863280" imgH="419040" progId="Equation.DSMT4">
                  <p:embed/>
                </p:oleObj>
              </mc:Choice>
              <mc:Fallback>
                <p:oleObj name="Equation" r:id="rId7" imgW="863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745" y="5636987"/>
                        <a:ext cx="1962175" cy="89771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520775"/>
              </p:ext>
            </p:extLst>
          </p:nvPr>
        </p:nvGraphicFramePr>
        <p:xfrm>
          <a:off x="4797025" y="1358770"/>
          <a:ext cx="2551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公式" r:id="rId9" imgW="1485720" imgH="228600" progId="Equation.3">
                  <p:embed/>
                </p:oleObj>
              </mc:Choice>
              <mc:Fallback>
                <p:oleObj name="公式" r:id="rId9" imgW="14857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025" y="1358770"/>
                        <a:ext cx="2551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268413"/>
            <a:ext cx="8216900" cy="5221287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2.3.3 </a:t>
            </a:r>
            <a:r>
              <a:rPr lang="zh-CN" altLang="en-US" dirty="0"/>
              <a:t>能量信号的互相关函数</a:t>
            </a:r>
          </a:p>
          <a:p>
            <a:pPr lvl="2" eaLnBrk="1" hangingPunct="1"/>
            <a:r>
              <a:rPr lang="zh-CN" altLang="en-US" dirty="0"/>
              <a:t>定义：</a:t>
            </a:r>
          </a:p>
          <a:p>
            <a:pPr lvl="2" eaLnBrk="1" hangingPunct="1"/>
            <a:r>
              <a:rPr lang="zh-CN" altLang="en-US" dirty="0"/>
              <a:t>性质：</a:t>
            </a:r>
          </a:p>
          <a:p>
            <a:pPr lvl="3"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12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)</a:t>
            </a:r>
            <a:r>
              <a:rPr lang="zh-CN" altLang="en-US" dirty="0"/>
              <a:t>和时间 </a:t>
            </a:r>
            <a:r>
              <a:rPr lang="en-US" altLang="zh-CN" i="1" dirty="0"/>
              <a:t>t </a:t>
            </a:r>
            <a:r>
              <a:rPr lang="zh-CN" altLang="en-US" dirty="0"/>
              <a:t>无关，只和时间差</a:t>
            </a:r>
            <a:r>
              <a:rPr lang="zh-CN" altLang="en-US" i="1" dirty="0">
                <a:sym typeface="Symbol" panose="05050102010706020507" pitchFamily="18" charset="2"/>
              </a:rPr>
              <a:t> </a:t>
            </a:r>
            <a:r>
              <a:rPr lang="zh-CN" altLang="en-US" dirty="0"/>
              <a:t>有关。</a:t>
            </a:r>
          </a:p>
          <a:p>
            <a:pPr lvl="3"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12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)</a:t>
            </a:r>
            <a:r>
              <a:rPr lang="zh-CN" altLang="en-US" dirty="0"/>
              <a:t>和两个信号相乘的前后次序有关：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【</a:t>
            </a:r>
            <a:r>
              <a:rPr lang="zh-CN" altLang="en-US" dirty="0"/>
              <a:t>证</a:t>
            </a:r>
            <a:r>
              <a:rPr lang="en-US" altLang="zh-CN" dirty="0"/>
              <a:t>】</a:t>
            </a:r>
            <a:r>
              <a:rPr lang="zh-CN" altLang="en-US" dirty="0"/>
              <a:t>令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t</a:t>
            </a:r>
            <a:r>
              <a:rPr lang="en-US" altLang="zh-CN" dirty="0"/>
              <a:t> + 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zh-CN" altLang="en-US" dirty="0"/>
              <a:t>，则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lnSpc>
                <a:spcPct val="160000"/>
              </a:lnSpc>
            </a:pPr>
            <a:r>
              <a:rPr lang="zh-CN" altLang="en-US" dirty="0"/>
              <a:t>互相关函数</a:t>
            </a:r>
            <a:r>
              <a:rPr lang="en-US" altLang="zh-CN" i="1" dirty="0"/>
              <a:t>R</a:t>
            </a:r>
            <a:r>
              <a:rPr lang="en-US" altLang="zh-CN" baseline="-25000" dirty="0"/>
              <a:t>12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)</a:t>
            </a:r>
            <a:r>
              <a:rPr lang="zh-CN" altLang="en-US" dirty="0"/>
              <a:t>和互能量谱密度</a:t>
            </a:r>
            <a:r>
              <a:rPr lang="en-US" altLang="zh-CN" i="1" dirty="0"/>
              <a:t>S</a:t>
            </a:r>
            <a:r>
              <a:rPr lang="en-US" altLang="zh-CN" baseline="-25000" dirty="0"/>
              <a:t>12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/>
              <a:t>)</a:t>
            </a:r>
            <a:r>
              <a:rPr lang="zh-CN" altLang="en-US" dirty="0"/>
              <a:t>是一对傅里叶变换</a:t>
            </a:r>
          </a:p>
          <a:p>
            <a:pPr lvl="3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 互能量谱密度的定义为：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086100" y="1719263"/>
          <a:ext cx="42306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公式" r:id="rId3" imgW="2768600" imgH="330200" progId="Equation.3">
                  <p:embed/>
                </p:oleObj>
              </mc:Choice>
              <mc:Fallback>
                <p:oleObj name="公式" r:id="rId3" imgW="27686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719263"/>
                        <a:ext cx="423068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2245" name="Group 21"/>
          <p:cNvGrpSpPr>
            <a:grpSpLocks/>
          </p:cNvGrpSpPr>
          <p:nvPr/>
        </p:nvGrpSpPr>
        <p:grpSpPr bwMode="auto">
          <a:xfrm>
            <a:off x="2862263" y="3698875"/>
            <a:ext cx="6030912" cy="992188"/>
            <a:chOff x="1803" y="2330"/>
            <a:chExt cx="3799" cy="625"/>
          </a:xfrm>
        </p:grpSpPr>
        <p:graphicFrame>
          <p:nvGraphicFramePr>
            <p:cNvPr id="30737" name="Object 10"/>
            <p:cNvGraphicFramePr>
              <a:graphicFrameLocks noChangeAspect="1"/>
            </p:cNvGraphicFramePr>
            <p:nvPr/>
          </p:nvGraphicFramePr>
          <p:xfrm>
            <a:off x="1803" y="2330"/>
            <a:ext cx="2864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9" name="公式" r:id="rId5" imgW="3009900" imgH="660400" progId="Equation.3">
                    <p:embed/>
                  </p:oleObj>
                </mc:Choice>
                <mc:Fallback>
                  <p:oleObj name="公式" r:id="rId5" imgW="3009900" imgH="660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2330"/>
                          <a:ext cx="2864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Text Box 12"/>
            <p:cNvSpPr txBox="1">
              <a:spLocks noChangeArrowheads="1"/>
            </p:cNvSpPr>
            <p:nvPr/>
          </p:nvSpPr>
          <p:spPr bwMode="auto">
            <a:xfrm>
              <a:off x="4864" y="2670"/>
              <a:ext cx="7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宋体" panose="02010600030101010101" pitchFamily="2" charset="-122"/>
                </a:rPr>
                <a:t>(2.3-22)</a:t>
              </a:r>
            </a:p>
          </p:txBody>
        </p:sp>
      </p:grpSp>
      <p:sp>
        <p:nvSpPr>
          <p:cNvPr id="307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5786438" y="5094288"/>
          <a:ext cx="21605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公式" r:id="rId7" imgW="1333500" imgH="228600" progId="Equation.3">
                  <p:embed/>
                </p:oleObj>
              </mc:Choice>
              <mc:Fallback>
                <p:oleObj name="公式" r:id="rId7" imgW="13335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094288"/>
                        <a:ext cx="216058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5562600" y="5543550"/>
          <a:ext cx="26558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公式" r:id="rId9" imgW="1689100" imgH="330200" progId="Equation.3">
                  <p:embed/>
                </p:oleObj>
              </mc:Choice>
              <mc:Fallback>
                <p:oleObj name="公式" r:id="rId9" imgW="1689100" imgH="330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543550"/>
                        <a:ext cx="26558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2546350" y="5543550"/>
          <a:ext cx="259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公式" r:id="rId11" imgW="1612900" imgH="330200" progId="Equation.3">
                  <p:embed/>
                </p:oleObj>
              </mc:Choice>
              <mc:Fallback>
                <p:oleObj name="公式" r:id="rId11" imgW="1612900" imgH="330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5543550"/>
                        <a:ext cx="259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2.3.4 </a:t>
            </a:r>
            <a:r>
              <a:rPr lang="zh-CN" altLang="en-US" dirty="0"/>
              <a:t>功率信号的互相关函数</a:t>
            </a:r>
          </a:p>
          <a:p>
            <a:pPr lvl="2" eaLnBrk="1" hangingPunct="1"/>
            <a:r>
              <a:rPr lang="zh-CN" altLang="en-US" dirty="0"/>
              <a:t>定义：</a:t>
            </a:r>
          </a:p>
          <a:p>
            <a:pPr lvl="2" eaLnBrk="1" hangingPunct="1"/>
            <a:r>
              <a:rPr lang="zh-CN" altLang="en-US" dirty="0"/>
              <a:t>性质：</a:t>
            </a:r>
          </a:p>
          <a:p>
            <a:pPr lvl="3"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12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)</a:t>
            </a:r>
            <a:r>
              <a:rPr lang="zh-CN" altLang="en-US" dirty="0"/>
              <a:t>和时间</a:t>
            </a:r>
            <a:r>
              <a:rPr lang="en-US" altLang="zh-CN" i="1" dirty="0"/>
              <a:t>t </a:t>
            </a:r>
            <a:r>
              <a:rPr lang="zh-CN" altLang="en-US" dirty="0"/>
              <a:t>无关，只和时间差</a:t>
            </a:r>
            <a:r>
              <a:rPr lang="zh-CN" altLang="en-US" i="1" dirty="0">
                <a:sym typeface="Symbol" panose="05050102010706020507" pitchFamily="18" charset="2"/>
              </a:rPr>
              <a:t> </a:t>
            </a:r>
            <a:r>
              <a:rPr lang="zh-CN" altLang="en-US" dirty="0"/>
              <a:t>有关。</a:t>
            </a:r>
          </a:p>
          <a:p>
            <a:pPr lvl="3"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12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)</a:t>
            </a:r>
            <a:r>
              <a:rPr lang="zh-CN" altLang="en-US" dirty="0"/>
              <a:t>和两个信号相乘的前后次序有关： </a:t>
            </a:r>
            <a:r>
              <a:rPr lang="en-US" altLang="zh-CN" i="1" dirty="0"/>
              <a:t>R</a:t>
            </a:r>
            <a:r>
              <a:rPr lang="en-US" altLang="zh-CN" baseline="-25000" dirty="0"/>
              <a:t>21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) = </a:t>
            </a:r>
            <a:r>
              <a:rPr lang="en-US" altLang="zh-CN" i="1" dirty="0"/>
              <a:t>R</a:t>
            </a:r>
            <a:r>
              <a:rPr lang="en-US" altLang="zh-CN" baseline="-25000" dirty="0"/>
              <a:t>12</a:t>
            </a:r>
            <a:r>
              <a:rPr lang="en-US" altLang="zh-CN" dirty="0"/>
              <a:t>(-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)</a:t>
            </a:r>
          </a:p>
          <a:p>
            <a:pPr lvl="3" eaLnBrk="1" hangingPunct="1"/>
            <a:r>
              <a:rPr lang="zh-CN" altLang="en-US" dirty="0"/>
              <a:t>若两个周期性功率信号的周期相同，则其互相关函数的定义可以写为 </a:t>
            </a:r>
          </a:p>
          <a:p>
            <a:pPr lvl="3" eaLnBrk="1" hangingPunct="1"/>
            <a:endParaRPr lang="zh-CN" altLang="en-US" dirty="0"/>
          </a:p>
          <a:p>
            <a:pPr lvl="3" eaLnBrk="1" hangingPunct="1"/>
            <a:endParaRPr lang="zh-CN" altLang="en-US" dirty="0"/>
          </a:p>
          <a:p>
            <a:pPr lvl="3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	式中  </a:t>
            </a:r>
            <a:r>
              <a:rPr lang="en-US" altLang="zh-CN" i="1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－信号的周期</a:t>
            </a:r>
          </a:p>
          <a:p>
            <a:pPr lvl="3"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12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)</a:t>
            </a:r>
            <a:r>
              <a:rPr lang="zh-CN" altLang="en-US" dirty="0"/>
              <a:t>和其互功率谱</a:t>
            </a:r>
            <a:r>
              <a:rPr lang="en-US" altLang="zh-CN" i="1" dirty="0"/>
              <a:t>C</a:t>
            </a:r>
            <a:r>
              <a:rPr lang="en-US" altLang="zh-CN" baseline="-25000" dirty="0"/>
              <a:t>12</a:t>
            </a:r>
            <a:r>
              <a:rPr lang="zh-CN" altLang="en-US" dirty="0"/>
              <a:t>之间也有傅里叶变换关系：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	互功率谱定义：</a:t>
            </a:r>
          </a:p>
        </p:txBody>
      </p: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4616450" y="5408613"/>
          <a:ext cx="16652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公式" r:id="rId3" imgW="1066800" imgH="241300" progId="Equation.3">
                  <p:embed/>
                </p:oleObj>
              </mc:Choice>
              <mc:Fallback>
                <p:oleObj name="公式" r:id="rId3" imgW="10668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5408613"/>
                        <a:ext cx="16652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341293"/>
              </p:ext>
            </p:extLst>
          </p:nvPr>
        </p:nvGraphicFramePr>
        <p:xfrm>
          <a:off x="476545" y="5815013"/>
          <a:ext cx="25479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公式" r:id="rId5" imgW="1447800" imgH="431800" progId="Equation.3">
                  <p:embed/>
                </p:oleObj>
              </mc:Choice>
              <mc:Fallback>
                <p:oleObj name="公式" r:id="rId5" imgW="14478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45" y="5815013"/>
                        <a:ext cx="25479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60518"/>
              </p:ext>
            </p:extLst>
          </p:nvPr>
        </p:nvGraphicFramePr>
        <p:xfrm>
          <a:off x="2906815" y="1722396"/>
          <a:ext cx="6078778" cy="62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7" imgW="3606480" imgH="393480" progId="Equation.DSMT4">
                  <p:embed/>
                </p:oleObj>
              </mc:Choice>
              <mc:Fallback>
                <p:oleObj name="Equation" r:id="rId7" imgW="3606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815" y="1722396"/>
                        <a:ext cx="6078778" cy="62648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907504"/>
              </p:ext>
            </p:extLst>
          </p:nvPr>
        </p:nvGraphicFramePr>
        <p:xfrm>
          <a:off x="2601913" y="4049713"/>
          <a:ext cx="56927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9" imgW="3377880" imgH="393480" progId="Equation.DSMT4">
                  <p:embed/>
                </p:oleObj>
              </mc:Choice>
              <mc:Fallback>
                <p:oleObj name="Equation" r:id="rId9" imgW="337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4049713"/>
                        <a:ext cx="5692775" cy="6270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71410"/>
              </p:ext>
            </p:extLst>
          </p:nvPr>
        </p:nvGraphicFramePr>
        <p:xfrm>
          <a:off x="3132138" y="5959475"/>
          <a:ext cx="57356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11" imgW="3403440" imgH="330120" progId="Equation.DSMT4">
                  <p:embed/>
                </p:oleObj>
              </mc:Choice>
              <mc:Fallback>
                <p:oleObj name="Equation" r:id="rId11" imgW="3403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959475"/>
                        <a:ext cx="5735637" cy="5254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小结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b="0" dirty="0">
                <a:ea typeface="宋体" panose="02010600030101010101" pitchFamily="2" charset="-122"/>
              </a:rPr>
              <a:t>能量信号、功率信号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b="0" dirty="0">
                <a:ea typeface="宋体" panose="02010600030101010101" pitchFamily="2" charset="-122"/>
              </a:rPr>
              <a:t>确知信号再频域中的四种性质：频谱、频谱密度、能量谱密度、功率谱密度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b="0" dirty="0">
                <a:ea typeface="宋体" panose="02010600030101010101" pitchFamily="2" charset="-122"/>
              </a:rPr>
              <a:t>确知信号在时域中的 特性：自相关函数、互相关函数</a:t>
            </a: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zh-CN" sz="2800" dirty="0"/>
              <a:t>思考：</a:t>
            </a:r>
            <a:r>
              <a:rPr lang="en-US" altLang="zh-CN" sz="2800" dirty="0"/>
              <a:t>2-2  2-7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lang="en-US" altLang="zh-CN" sz="2800" b="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zh-CN" sz="2800" dirty="0"/>
              <a:t>习题：</a:t>
            </a:r>
            <a:r>
              <a:rPr lang="en-US" altLang="zh-CN" sz="2800" dirty="0"/>
              <a:t>2-2  2-8</a:t>
            </a:r>
            <a:endParaRPr lang="zh-CN" altLang="en-US" sz="28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358900"/>
            <a:ext cx="8042275" cy="5499100"/>
          </a:xfrm>
        </p:spPr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确知信号的频域性质</a:t>
            </a:r>
          </a:p>
          <a:p>
            <a:pPr lvl="1" eaLnBrk="1" hangingPunct="1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2.2.1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功率信号的频谱</a:t>
            </a:r>
          </a:p>
          <a:p>
            <a:pPr lvl="2"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周期性功率信号频谱（函数）的定义</a:t>
            </a:r>
          </a:p>
          <a:p>
            <a:pPr lvl="2" eaLnBrk="1" hangingPunct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式中，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＝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为整数，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&lt; 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&lt; +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  <a:p>
            <a:pPr lvl="2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			    －双边谱，复振幅	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(2.2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－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4)</a:t>
            </a:r>
          </a:p>
          <a:p>
            <a:pPr lvl="2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|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－振幅， </a:t>
            </a:r>
            <a:r>
              <a:rPr lang="zh-CN" altLang="en-US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i="1" baseline="-25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－相位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15451"/>
              </p:ext>
            </p:extLst>
          </p:nvPr>
        </p:nvGraphicFramePr>
        <p:xfrm>
          <a:off x="2232025" y="2753925"/>
          <a:ext cx="61118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3" imgW="2959100" imgH="431800" progId="Equation.3">
                  <p:embed/>
                </p:oleObj>
              </mc:Choice>
              <mc:Fallback>
                <p:oleObj name="公式" r:id="rId3" imgW="2959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753925"/>
                        <a:ext cx="611187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366963" y="4014788"/>
          <a:ext cx="48529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5" imgW="2044700" imgH="431800" progId="Equation.3">
                  <p:embed/>
                </p:oleObj>
              </mc:Choice>
              <mc:Fallback>
                <p:oleObj name="公式" r:id="rId5" imgW="2044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014788"/>
                        <a:ext cx="48529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2366963" y="4778375"/>
          <a:ext cx="44910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公式" r:id="rId7" imgW="1993900" imgH="431800" progId="Equation.3">
                  <p:embed/>
                </p:oleObj>
              </mc:Choice>
              <mc:Fallback>
                <p:oleObj name="公式" r:id="rId7" imgW="1993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778375"/>
                        <a:ext cx="4491037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2366963" y="5634038"/>
          <a:ext cx="16652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公式" r:id="rId9" imgW="812447" imgH="253890" progId="Equation.3">
                  <p:embed/>
                </p:oleObj>
              </mc:Choice>
              <mc:Fallback>
                <p:oleObj name="公式" r:id="rId9" imgW="812447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634038"/>
                        <a:ext cx="16652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7171" y="1268414"/>
            <a:ext cx="8042275" cy="5387974"/>
          </a:xfrm>
        </p:spPr>
        <p:txBody>
          <a:bodyPr/>
          <a:lstStyle/>
          <a:p>
            <a:pPr lvl="2" eaLnBrk="1" hangingPunct="1"/>
            <a:r>
              <a:rPr lang="zh-CN" altLang="en-US" dirty="0"/>
              <a:t>周期性功率信号频谱的性质</a:t>
            </a:r>
          </a:p>
          <a:p>
            <a:pPr lvl="3" eaLnBrk="1" hangingPunct="1"/>
            <a:r>
              <a:rPr lang="zh-CN" altLang="en-US" dirty="0"/>
              <a:t>对于物理可实现的实信号，由式</a:t>
            </a:r>
            <a:r>
              <a:rPr lang="en-US" altLang="zh-CN" dirty="0"/>
              <a:t>(2.2</a:t>
            </a:r>
            <a:r>
              <a:rPr lang="zh-CN" altLang="en-US" dirty="0"/>
              <a:t>－</a:t>
            </a:r>
            <a:r>
              <a:rPr lang="en-US" altLang="zh-CN" dirty="0"/>
              <a:t>1)</a:t>
            </a:r>
            <a:r>
              <a:rPr lang="zh-CN" altLang="en-US" dirty="0"/>
              <a:t>有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lvl="3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 </a:t>
            </a:r>
            <a:r>
              <a:rPr lang="zh-CN" altLang="en-US" dirty="0"/>
              <a:t>正频率部分和负频率部分间存在复数共轭关系，即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lvl="3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                 C</a:t>
            </a:r>
            <a:r>
              <a:rPr lang="en-US" altLang="zh-CN" i="1" baseline="-25000" dirty="0"/>
              <a:t>n</a:t>
            </a:r>
            <a:r>
              <a:rPr lang="zh-CN" altLang="en-US" dirty="0"/>
              <a:t>的模偶对称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i="1" dirty="0"/>
          </a:p>
          <a:p>
            <a:pPr marL="0" lvl="3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               C</a:t>
            </a:r>
            <a:r>
              <a:rPr lang="en-US" altLang="zh-CN" i="1" baseline="-25000" dirty="0"/>
              <a:t>n</a:t>
            </a:r>
            <a:r>
              <a:rPr lang="zh-CN" altLang="en-US" dirty="0"/>
              <a:t>的相位奇对称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243"/>
              </p:ext>
            </p:extLst>
          </p:nvPr>
        </p:nvGraphicFramePr>
        <p:xfrm>
          <a:off x="1423987" y="2033845"/>
          <a:ext cx="67929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公式" r:id="rId3" imgW="4381500" imgH="508000" progId="Equation.3">
                  <p:embed/>
                </p:oleObj>
              </mc:Choice>
              <mc:Fallback>
                <p:oleObj name="公式" r:id="rId3" imgW="43815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7" y="2033845"/>
                        <a:ext cx="67929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732" name="Group 108"/>
          <p:cNvGrpSpPr>
            <a:grpSpLocks/>
          </p:cNvGrpSpPr>
          <p:nvPr/>
        </p:nvGrpSpPr>
        <p:grpSpPr bwMode="auto">
          <a:xfrm>
            <a:off x="3761910" y="3114675"/>
            <a:ext cx="3938587" cy="1692275"/>
            <a:chOff x="2455" y="1957"/>
            <a:chExt cx="2481" cy="1066"/>
          </a:xfrm>
        </p:grpSpPr>
        <p:grpSp>
          <p:nvGrpSpPr>
            <p:cNvPr id="7230" name="Group 7"/>
            <p:cNvGrpSpPr>
              <a:grpSpLocks/>
            </p:cNvGrpSpPr>
            <p:nvPr/>
          </p:nvGrpSpPr>
          <p:grpSpPr bwMode="auto">
            <a:xfrm>
              <a:off x="2455" y="1957"/>
              <a:ext cx="2481" cy="843"/>
              <a:chOff x="3284" y="1593"/>
              <a:chExt cx="5776" cy="1920"/>
            </a:xfrm>
          </p:grpSpPr>
          <p:sp>
            <p:nvSpPr>
              <p:cNvPr id="7232" name="Text Box 8"/>
              <p:cNvSpPr txBox="1">
                <a:spLocks noChangeArrowheads="1"/>
              </p:cNvSpPr>
              <p:nvPr/>
            </p:nvSpPr>
            <p:spPr bwMode="auto">
              <a:xfrm>
                <a:off x="8790" y="3093"/>
                <a:ext cx="27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b="0" i="1">
                    <a:ea typeface="宋体" panose="02010600030101010101" pitchFamily="2" charset="-122"/>
                  </a:rPr>
                  <a:t>n</a:t>
                </a:r>
                <a:endPara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233" name="Group 9"/>
              <p:cNvGrpSpPr>
                <a:grpSpLocks/>
              </p:cNvGrpSpPr>
              <p:nvPr/>
            </p:nvGrpSpPr>
            <p:grpSpPr bwMode="auto">
              <a:xfrm>
                <a:off x="3284" y="1593"/>
                <a:ext cx="5446" cy="1920"/>
                <a:chOff x="3284" y="1593"/>
                <a:chExt cx="5446" cy="1920"/>
              </a:xfrm>
            </p:grpSpPr>
            <p:grpSp>
              <p:nvGrpSpPr>
                <p:cNvPr id="7235" name="Group 10"/>
                <p:cNvGrpSpPr>
                  <a:grpSpLocks/>
                </p:cNvGrpSpPr>
                <p:nvPr/>
              </p:nvGrpSpPr>
              <p:grpSpPr bwMode="auto">
                <a:xfrm>
                  <a:off x="3284" y="1593"/>
                  <a:ext cx="5446" cy="1620"/>
                  <a:chOff x="3284" y="1593"/>
                  <a:chExt cx="5446" cy="1620"/>
                </a:xfrm>
              </p:grpSpPr>
              <p:grpSp>
                <p:nvGrpSpPr>
                  <p:cNvPr id="7248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284" y="1593"/>
                    <a:ext cx="5446" cy="1620"/>
                    <a:chOff x="3284" y="225"/>
                    <a:chExt cx="5446" cy="1620"/>
                  </a:xfrm>
                </p:grpSpPr>
                <p:sp>
                  <p:nvSpPr>
                    <p:cNvPr id="7273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84" y="1845"/>
                      <a:ext cx="544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4" name="Line 1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760" y="225"/>
                      <a:ext cx="14" cy="16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24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344" y="2115"/>
                    <a:ext cx="4862" cy="1098"/>
                    <a:chOff x="3344" y="2115"/>
                    <a:chExt cx="4862" cy="1098"/>
                  </a:xfrm>
                </p:grpSpPr>
                <p:grpSp>
                  <p:nvGrpSpPr>
                    <p:cNvPr id="7250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80" y="2130"/>
                      <a:ext cx="2026" cy="1083"/>
                      <a:chOff x="6180" y="2130"/>
                      <a:chExt cx="2026" cy="1083"/>
                    </a:xfrm>
                  </p:grpSpPr>
                  <p:sp>
                    <p:nvSpPr>
                      <p:cNvPr id="7263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6226" y="2793"/>
                        <a:ext cx="0" cy="4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64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34" y="2643"/>
                        <a:ext cx="0" cy="57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65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200" y="2193"/>
                        <a:ext cx="14" cy="10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66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666" y="2703"/>
                        <a:ext cx="0" cy="49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67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174" y="2988"/>
                        <a:ext cx="0" cy="2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68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0" y="273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69" name="Oval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74" y="256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70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54" y="213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71" name="Oval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20" y="264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72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14" y="288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251" name="Group 26"/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3344" y="2115"/>
                      <a:ext cx="2026" cy="1083"/>
                      <a:chOff x="6180" y="2130"/>
                      <a:chExt cx="2026" cy="1083"/>
                    </a:xfrm>
                  </p:grpSpPr>
                  <p:sp>
                    <p:nvSpPr>
                      <p:cNvPr id="7253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6226" y="2793"/>
                        <a:ext cx="0" cy="4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54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34" y="2643"/>
                        <a:ext cx="0" cy="57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55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200" y="2193"/>
                        <a:ext cx="14" cy="10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56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666" y="2703"/>
                        <a:ext cx="0" cy="49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57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174" y="2988"/>
                        <a:ext cx="0" cy="2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58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0" y="273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59" name="Oval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74" y="256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60" name="Oval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54" y="213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61" name="Oval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20" y="264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62" name="Oval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14" y="288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7252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32" y="2910"/>
                      <a:ext cx="102" cy="9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p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Ø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Ø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Ø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Ø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Ø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 b="0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7236" name="Group 38"/>
                <p:cNvGrpSpPr>
                  <a:grpSpLocks/>
                </p:cNvGrpSpPr>
                <p:nvPr/>
              </p:nvGrpSpPr>
              <p:grpSpPr bwMode="auto">
                <a:xfrm>
                  <a:off x="3328" y="3213"/>
                  <a:ext cx="5054" cy="300"/>
                  <a:chOff x="3328" y="3213"/>
                  <a:chExt cx="5054" cy="300"/>
                </a:xfrm>
              </p:grpSpPr>
              <p:sp>
                <p:nvSpPr>
                  <p:cNvPr id="723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4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1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3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2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0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3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5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2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40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54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3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41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1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4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42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12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5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43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-2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4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50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-1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4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-3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4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4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-4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4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900" b="0">
                        <a:ea typeface="宋体" panose="02010600030101010101" pitchFamily="2" charset="-122"/>
                      </a:rPr>
                      <a:t>-5</a:t>
                    </a:r>
                    <a:endParaRPr lang="en-US" altLang="zh-CN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234" name="Text Box 50"/>
              <p:cNvSpPr txBox="1">
                <a:spLocks noChangeArrowheads="1"/>
              </p:cNvSpPr>
              <p:nvPr/>
            </p:nvSpPr>
            <p:spPr bwMode="auto">
              <a:xfrm>
                <a:off x="5866" y="1638"/>
                <a:ext cx="39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b="0">
                    <a:ea typeface="宋体" panose="02010600030101010101" pitchFamily="2" charset="-122"/>
                  </a:rPr>
                  <a:t>|</a:t>
                </a:r>
                <a:r>
                  <a:rPr lang="en-US" altLang="zh-CN" sz="1000" b="0" i="1">
                    <a:ea typeface="宋体" panose="02010600030101010101" pitchFamily="2" charset="-122"/>
                  </a:rPr>
                  <a:t>C</a:t>
                </a:r>
                <a:r>
                  <a:rPr lang="en-US" altLang="zh-CN" sz="1000" b="0" i="1" baseline="-25000">
                    <a:ea typeface="宋体" panose="02010600030101010101" pitchFamily="2" charset="-122"/>
                  </a:rPr>
                  <a:t>n</a:t>
                </a:r>
                <a:r>
                  <a:rPr lang="en-US" altLang="zh-CN" sz="1000" b="0">
                    <a:ea typeface="宋体" panose="02010600030101010101" pitchFamily="2" charset="-122"/>
                  </a:rPr>
                  <a:t>|</a:t>
                </a:r>
                <a:endPara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31" name="Text Box 105"/>
            <p:cNvSpPr txBox="1">
              <a:spLocks noChangeArrowheads="1"/>
            </p:cNvSpPr>
            <p:nvPr/>
          </p:nvSpPr>
          <p:spPr bwMode="auto">
            <a:xfrm>
              <a:off x="2624" y="2832"/>
              <a:ext cx="204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0">
                  <a:ea typeface="宋体" panose="02010600030101010101" pitchFamily="2" charset="-122"/>
                </a:rPr>
                <a:t>(a) </a:t>
              </a:r>
              <a:r>
                <a:rPr lang="zh-CN" altLang="en-US" sz="1000" b="0">
                  <a:ea typeface="宋体" panose="02010600030101010101" pitchFamily="2" charset="-122"/>
                </a:rPr>
                <a:t>振幅谱</a:t>
              </a: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733" name="Group 109"/>
          <p:cNvGrpSpPr>
            <a:grpSpLocks/>
          </p:cNvGrpSpPr>
          <p:nvPr/>
        </p:nvGrpSpPr>
        <p:grpSpPr bwMode="auto">
          <a:xfrm>
            <a:off x="3883968" y="4733925"/>
            <a:ext cx="3938588" cy="1922463"/>
            <a:chOff x="2468" y="3109"/>
            <a:chExt cx="2481" cy="1211"/>
          </a:xfrm>
        </p:grpSpPr>
        <p:grpSp>
          <p:nvGrpSpPr>
            <p:cNvPr id="7176" name="Group 51"/>
            <p:cNvGrpSpPr>
              <a:grpSpLocks/>
            </p:cNvGrpSpPr>
            <p:nvPr/>
          </p:nvGrpSpPr>
          <p:grpSpPr bwMode="auto">
            <a:xfrm>
              <a:off x="2468" y="3109"/>
              <a:ext cx="2481" cy="1086"/>
              <a:chOff x="3314" y="4218"/>
              <a:chExt cx="5776" cy="2472"/>
            </a:xfrm>
          </p:grpSpPr>
          <p:grpSp>
            <p:nvGrpSpPr>
              <p:cNvPr id="7178" name="Group 52"/>
              <p:cNvGrpSpPr>
                <a:grpSpLocks/>
              </p:cNvGrpSpPr>
              <p:nvPr/>
            </p:nvGrpSpPr>
            <p:grpSpPr bwMode="auto">
              <a:xfrm>
                <a:off x="3358" y="5553"/>
                <a:ext cx="5054" cy="585"/>
                <a:chOff x="3358" y="5553"/>
                <a:chExt cx="5054" cy="585"/>
              </a:xfrm>
            </p:grpSpPr>
            <p:sp>
              <p:nvSpPr>
                <p:cNvPr id="721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224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1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5758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0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688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2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7200" y="5553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3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7648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4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8142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5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798" y="5553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-2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5250" y="5553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-1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318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-3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808" y="5553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-4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358" y="5553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ea typeface="宋体" panose="02010600030101010101" pitchFamily="2" charset="-122"/>
                    </a:rPr>
                    <a:t>-5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79" name="Group 64"/>
              <p:cNvGrpSpPr>
                <a:grpSpLocks/>
              </p:cNvGrpSpPr>
              <p:nvPr/>
            </p:nvGrpSpPr>
            <p:grpSpPr bwMode="auto">
              <a:xfrm>
                <a:off x="3314" y="4218"/>
                <a:ext cx="5776" cy="2472"/>
                <a:chOff x="3314" y="4218"/>
                <a:chExt cx="5776" cy="2472"/>
              </a:xfrm>
            </p:grpSpPr>
            <p:sp>
              <p:nvSpPr>
                <p:cNvPr id="718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820" y="571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000" b="0" i="1">
                      <a:ea typeface="宋体" panose="02010600030101010101" pitchFamily="2" charset="-122"/>
                    </a:rPr>
                    <a:t>n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181" name="Group 66"/>
                <p:cNvGrpSpPr>
                  <a:grpSpLocks/>
                </p:cNvGrpSpPr>
                <p:nvPr/>
              </p:nvGrpSpPr>
              <p:grpSpPr bwMode="auto">
                <a:xfrm>
                  <a:off x="3314" y="4218"/>
                  <a:ext cx="5446" cy="1620"/>
                  <a:chOff x="3284" y="225"/>
                  <a:chExt cx="5446" cy="1620"/>
                </a:xfrm>
              </p:grpSpPr>
              <p:sp>
                <p:nvSpPr>
                  <p:cNvPr id="7217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4" y="1845"/>
                    <a:ext cx="544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8" name="Line 6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760" y="225"/>
                    <a:ext cx="14" cy="16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8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896" y="4263"/>
                  <a:ext cx="39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000" b="0" i="1">
                      <a:ea typeface="宋体" panose="02010600030101010101" pitchFamily="2" charset="-122"/>
                      <a:sym typeface="Symbol" panose="05050102010706020507" pitchFamily="18" charset="2"/>
                    </a:rPr>
                    <a:t></a:t>
                  </a:r>
                  <a:r>
                    <a:rPr lang="en-US" altLang="zh-CN" sz="1000" b="0" i="1" baseline="-25000">
                      <a:ea typeface="宋体" panose="02010600030101010101" pitchFamily="2" charset="-122"/>
                    </a:rPr>
                    <a:t>n</a:t>
                  </a:r>
                  <a:endParaRPr lang="en-US" altLang="zh-CN" sz="1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183" name="Group 70"/>
                <p:cNvGrpSpPr>
                  <a:grpSpLocks/>
                </p:cNvGrpSpPr>
                <p:nvPr/>
              </p:nvGrpSpPr>
              <p:grpSpPr bwMode="auto">
                <a:xfrm>
                  <a:off x="3358" y="5010"/>
                  <a:ext cx="4878" cy="1680"/>
                  <a:chOff x="3358" y="5010"/>
                  <a:chExt cx="4878" cy="1680"/>
                </a:xfrm>
              </p:grpSpPr>
              <p:grpSp>
                <p:nvGrpSpPr>
                  <p:cNvPr id="7184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210" y="5010"/>
                    <a:ext cx="2026" cy="1245"/>
                    <a:chOff x="6210" y="5010"/>
                    <a:chExt cx="2026" cy="1245"/>
                  </a:xfrm>
                </p:grpSpPr>
                <p:grpSp>
                  <p:nvGrpSpPr>
                    <p:cNvPr id="7202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10" y="5505"/>
                      <a:ext cx="92" cy="333"/>
                      <a:chOff x="6210" y="5505"/>
                      <a:chExt cx="92" cy="333"/>
                    </a:xfrm>
                  </p:grpSpPr>
                  <p:sp>
                    <p:nvSpPr>
                      <p:cNvPr id="7215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6256" y="5598"/>
                        <a:ext cx="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16" name="Oval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10" y="550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203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04" y="5235"/>
                      <a:ext cx="92" cy="603"/>
                      <a:chOff x="6704" y="5235"/>
                      <a:chExt cx="92" cy="603"/>
                    </a:xfrm>
                  </p:grpSpPr>
                  <p:sp>
                    <p:nvSpPr>
                      <p:cNvPr id="7213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64" y="5328"/>
                        <a:ext cx="0" cy="51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14" name="Oval 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04" y="523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204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28" y="5838"/>
                      <a:ext cx="92" cy="417"/>
                      <a:chOff x="7228" y="5838"/>
                      <a:chExt cx="92" cy="417"/>
                    </a:xfrm>
                  </p:grpSpPr>
                  <p:sp>
                    <p:nvSpPr>
                      <p:cNvPr id="7211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60" y="5838"/>
                        <a:ext cx="2" cy="39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12" name="Oval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28" y="616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205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50" y="5010"/>
                      <a:ext cx="92" cy="813"/>
                      <a:chOff x="7650" y="5010"/>
                      <a:chExt cx="92" cy="813"/>
                    </a:xfrm>
                  </p:grpSpPr>
                  <p:sp>
                    <p:nvSpPr>
                      <p:cNvPr id="7209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696" y="5103"/>
                        <a:ext cx="0" cy="7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10" name="Oval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50" y="501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206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44" y="5505"/>
                      <a:ext cx="92" cy="333"/>
                      <a:chOff x="8144" y="5505"/>
                      <a:chExt cx="92" cy="333"/>
                    </a:xfrm>
                  </p:grpSpPr>
                  <p:sp>
                    <p:nvSpPr>
                      <p:cNvPr id="7207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204" y="5613"/>
                        <a:ext cx="0" cy="2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08" name="Oval 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44" y="550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  <p:sp>
                <p:nvSpPr>
                  <p:cNvPr id="7185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5762" y="5790"/>
                    <a:ext cx="102" cy="9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Ø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7186" name="Group 88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3358" y="5445"/>
                    <a:ext cx="2026" cy="1245"/>
                    <a:chOff x="6210" y="5010"/>
                    <a:chExt cx="2026" cy="1245"/>
                  </a:xfrm>
                </p:grpSpPr>
                <p:grpSp>
                  <p:nvGrpSpPr>
                    <p:cNvPr id="7187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10" y="5505"/>
                      <a:ext cx="92" cy="333"/>
                      <a:chOff x="6210" y="5505"/>
                      <a:chExt cx="92" cy="333"/>
                    </a:xfrm>
                  </p:grpSpPr>
                  <p:sp>
                    <p:nvSpPr>
                      <p:cNvPr id="7200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6256" y="5598"/>
                        <a:ext cx="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01" name="Oval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10" y="550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188" name="Group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04" y="5235"/>
                      <a:ext cx="92" cy="603"/>
                      <a:chOff x="6704" y="5235"/>
                      <a:chExt cx="92" cy="603"/>
                    </a:xfrm>
                  </p:grpSpPr>
                  <p:sp>
                    <p:nvSpPr>
                      <p:cNvPr id="7198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64" y="5328"/>
                        <a:ext cx="0" cy="51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199" name="Oval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04" y="523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189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28" y="5838"/>
                      <a:ext cx="92" cy="417"/>
                      <a:chOff x="7228" y="5838"/>
                      <a:chExt cx="92" cy="417"/>
                    </a:xfrm>
                  </p:grpSpPr>
                  <p:sp>
                    <p:nvSpPr>
                      <p:cNvPr id="7196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60" y="5838"/>
                        <a:ext cx="2" cy="39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197" name="Oval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28" y="616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190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50" y="5010"/>
                      <a:ext cx="92" cy="813"/>
                      <a:chOff x="7650" y="5010"/>
                      <a:chExt cx="92" cy="813"/>
                    </a:xfrm>
                  </p:grpSpPr>
                  <p:sp>
                    <p:nvSpPr>
                      <p:cNvPr id="7194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696" y="5103"/>
                        <a:ext cx="0" cy="7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195" name="Oval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50" y="501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191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44" y="5505"/>
                      <a:ext cx="92" cy="333"/>
                      <a:chOff x="8144" y="5505"/>
                      <a:chExt cx="92" cy="333"/>
                    </a:xfrm>
                  </p:grpSpPr>
                  <p:sp>
                    <p:nvSpPr>
                      <p:cNvPr id="7192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204" y="5613"/>
                        <a:ext cx="0" cy="2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193" name="Oval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44" y="550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sz="3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p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Ø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 b="0">
                          <a:latin typeface="Tahoma" panose="020B060403050404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7177" name="Text Box 106"/>
            <p:cNvSpPr txBox="1">
              <a:spLocks noChangeArrowheads="1"/>
            </p:cNvSpPr>
            <p:nvPr/>
          </p:nvSpPr>
          <p:spPr bwMode="auto">
            <a:xfrm>
              <a:off x="3210" y="4129"/>
              <a:ext cx="88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0">
                  <a:ea typeface="宋体" panose="02010600030101010101" pitchFamily="2" charset="-122"/>
                </a:rPr>
                <a:t>(b) </a:t>
              </a:r>
              <a:r>
                <a:rPr lang="zh-CN" altLang="en-US" sz="1000" b="0">
                  <a:ea typeface="宋体" panose="02010600030101010101" pitchFamily="2" charset="-122"/>
                </a:rPr>
                <a:t>相位谱</a:t>
              </a: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314450"/>
            <a:ext cx="8042275" cy="5175250"/>
          </a:xfrm>
        </p:spPr>
        <p:txBody>
          <a:bodyPr/>
          <a:lstStyle/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将式</a:t>
            </a:r>
            <a:r>
              <a:rPr lang="en-US" altLang="zh-CN" dirty="0"/>
              <a:t>(2.2</a:t>
            </a:r>
            <a:r>
              <a:rPr lang="zh-CN" altLang="en-US" dirty="0"/>
              <a:t>－</a:t>
            </a:r>
            <a:r>
              <a:rPr lang="en-US" altLang="zh-CN" dirty="0"/>
              <a:t>5)</a:t>
            </a:r>
            <a:r>
              <a:rPr lang="zh-CN" altLang="en-US" dirty="0"/>
              <a:t>代入式</a:t>
            </a:r>
            <a:r>
              <a:rPr lang="en-US" altLang="zh-CN" dirty="0"/>
              <a:t>(2.2</a:t>
            </a:r>
            <a:r>
              <a:rPr lang="zh-CN" altLang="en-US" dirty="0"/>
              <a:t>－</a:t>
            </a:r>
            <a:r>
              <a:rPr lang="en-US" altLang="zh-CN" dirty="0"/>
              <a:t>2)</a:t>
            </a:r>
            <a:r>
              <a:rPr lang="zh-CN" altLang="en-US" dirty="0"/>
              <a:t>，得到 </a:t>
            </a:r>
          </a:p>
          <a:p>
            <a:pPr eaLnBrk="1" hangingPunct="1">
              <a:lnSpc>
                <a:spcPct val="120000"/>
              </a:lnSpc>
            </a:pP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式中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式</a:t>
            </a:r>
            <a:r>
              <a:rPr lang="en-US" altLang="zh-CN" sz="2000" dirty="0"/>
              <a:t>(2.2</a:t>
            </a:r>
            <a:r>
              <a:rPr lang="zh-CN" altLang="en-US" sz="2000" dirty="0"/>
              <a:t>－</a:t>
            </a:r>
            <a:r>
              <a:rPr lang="en-US" altLang="zh-CN" sz="2000" dirty="0"/>
              <a:t>8)</a:t>
            </a:r>
            <a:r>
              <a:rPr lang="zh-CN" altLang="en-US" sz="2000" dirty="0"/>
              <a:t>表明：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1. </a:t>
            </a:r>
            <a:r>
              <a:rPr lang="zh-CN" altLang="en-US" sz="2000" dirty="0"/>
              <a:t>实信号可以表示成包含直流分量</a:t>
            </a:r>
            <a:r>
              <a:rPr lang="en-US" altLang="zh-CN" sz="2000" i="1" dirty="0"/>
              <a:t>C</a:t>
            </a:r>
            <a:r>
              <a:rPr lang="en-US" altLang="zh-CN" sz="2000" i="1" baseline="-25000" dirty="0"/>
              <a:t>0</a:t>
            </a:r>
            <a:r>
              <a:rPr lang="zh-CN" altLang="en-US" sz="2000" dirty="0"/>
              <a:t>、基波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 = 1</a:t>
            </a:r>
            <a:r>
              <a:rPr lang="zh-CN" altLang="en-US" sz="2000" dirty="0"/>
              <a:t>时</a:t>
            </a:r>
            <a:r>
              <a:rPr lang="en-US" altLang="zh-CN" sz="2000" dirty="0"/>
              <a:t>)</a:t>
            </a:r>
            <a:r>
              <a:rPr lang="zh-CN" altLang="en-US" sz="2000" dirty="0"/>
              <a:t>和各次谐波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 = 1, 2, 3, …)</a:t>
            </a:r>
            <a:r>
              <a:rPr lang="zh-CN" altLang="en-US" sz="2000" dirty="0"/>
              <a:t>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2. </a:t>
            </a:r>
            <a:r>
              <a:rPr lang="zh-CN" altLang="en-US" sz="2000" dirty="0"/>
              <a:t>实信号</a:t>
            </a:r>
            <a:r>
              <a:rPr lang="en-US" altLang="zh-CN" sz="2000" i="1" dirty="0"/>
              <a:t>s</a:t>
            </a:r>
            <a:r>
              <a:rPr lang="en-US" altLang="zh-CN" sz="2000" dirty="0"/>
              <a:t>(</a:t>
            </a:r>
            <a:r>
              <a:rPr lang="en-US" altLang="zh-CN" sz="2000" i="1" dirty="0"/>
              <a:t>t</a:t>
            </a:r>
            <a:r>
              <a:rPr lang="en-US" altLang="zh-CN" sz="2000" dirty="0"/>
              <a:t>)</a:t>
            </a:r>
            <a:r>
              <a:rPr lang="zh-CN" altLang="en-US" sz="2000" dirty="0"/>
              <a:t>的各次谐波的振幅等于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3. </a:t>
            </a:r>
            <a:r>
              <a:rPr lang="zh-CN" altLang="en-US" sz="2000" dirty="0"/>
              <a:t>实信号</a:t>
            </a:r>
            <a:r>
              <a:rPr lang="en-US" altLang="zh-CN" sz="2000" i="1" dirty="0"/>
              <a:t>s</a:t>
            </a:r>
            <a:r>
              <a:rPr lang="en-US" altLang="zh-CN" sz="2000" dirty="0"/>
              <a:t>(</a:t>
            </a:r>
            <a:r>
              <a:rPr lang="en-US" altLang="zh-CN" sz="2000" i="1" dirty="0"/>
              <a:t>t</a:t>
            </a:r>
            <a:r>
              <a:rPr lang="en-US" altLang="zh-CN" sz="2000" dirty="0"/>
              <a:t>)</a:t>
            </a:r>
            <a:r>
              <a:rPr lang="zh-CN" altLang="en-US" sz="2000" dirty="0"/>
              <a:t>的各次谐波的相位等于</a:t>
            </a:r>
            <a:r>
              <a:rPr lang="zh-CN" altLang="en-US" sz="2000" i="1" dirty="0">
                <a:sym typeface="Symbol" panose="05050102010706020507" pitchFamily="18" charset="2"/>
              </a:rPr>
              <a:t>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i="1" dirty="0">
                <a:sym typeface="Symbol" panose="05050102010706020507" pitchFamily="18" charset="2"/>
              </a:rPr>
              <a:t>		</a:t>
            </a:r>
            <a:r>
              <a:rPr lang="en-US" altLang="zh-CN" sz="2000" dirty="0">
                <a:sym typeface="Symbol" panose="05050102010706020507" pitchFamily="18" charset="2"/>
              </a:rPr>
              <a:t>4. </a:t>
            </a:r>
            <a:r>
              <a:rPr lang="zh-CN" altLang="en-US" sz="2000" dirty="0">
                <a:sym typeface="Symbol" panose="05050102010706020507" pitchFamily="18" charset="2"/>
              </a:rPr>
              <a:t>频谱函数</a:t>
            </a:r>
            <a:r>
              <a:rPr lang="en-US" altLang="zh-CN" sz="2000" i="1" dirty="0">
                <a:sym typeface="Symbol" panose="05050102010706020507" pitchFamily="18" charset="2"/>
              </a:rPr>
              <a:t>C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又称为双边谱， </a:t>
            </a:r>
            <a:r>
              <a:rPr lang="en-US" altLang="zh-CN" sz="2000" dirty="0">
                <a:sym typeface="Symbol" panose="05050102010706020507" pitchFamily="18" charset="2"/>
              </a:rPr>
              <a:t>|</a:t>
            </a:r>
            <a:r>
              <a:rPr lang="en-US" altLang="zh-CN" sz="2000" i="1" dirty="0">
                <a:sym typeface="Symbol" panose="05050102010706020507" pitchFamily="18" charset="2"/>
              </a:rPr>
              <a:t>C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ym typeface="Symbol" panose="05050102010706020507" pitchFamily="18" charset="2"/>
              </a:rPr>
              <a:t>|</a:t>
            </a:r>
            <a:r>
              <a:rPr lang="zh-CN" altLang="en-US" sz="2000" dirty="0">
                <a:sym typeface="Symbol" panose="05050102010706020507" pitchFamily="18" charset="2"/>
              </a:rPr>
              <a:t>的值是单边谱的振幅之半。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082675" y="1628775"/>
          <a:ext cx="700563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公式" r:id="rId3" imgW="3937000" imgH="889000" progId="Equation.3">
                  <p:embed/>
                </p:oleObj>
              </mc:Choice>
              <mc:Fallback>
                <p:oleObj name="公式" r:id="rId3" imgW="39370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628775"/>
                        <a:ext cx="7005638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592388" y="3068638"/>
          <a:ext cx="1711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公式" r:id="rId5" imgW="1079032" imgH="241195" progId="Equation.3">
                  <p:embed/>
                </p:oleObj>
              </mc:Choice>
              <mc:Fallback>
                <p:oleObj name="公式" r:id="rId5" imgW="1079032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068638"/>
                        <a:ext cx="1711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9960"/>
              </p:ext>
            </p:extLst>
          </p:nvPr>
        </p:nvGraphicFramePr>
        <p:xfrm>
          <a:off x="5967413" y="4689475"/>
          <a:ext cx="10810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公式" r:id="rId7" imgW="622030" imgH="291973" progId="Equation.3">
                  <p:embed/>
                </p:oleObj>
              </mc:Choice>
              <mc:Fallback>
                <p:oleObj name="公式" r:id="rId7" imgW="622030" imgH="29197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4689475"/>
                        <a:ext cx="10810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4481513" y="2979738"/>
          <a:ext cx="17541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公式" r:id="rId9" imgW="1117115" imgH="393529" progId="Equation.3">
                  <p:embed/>
                </p:oleObj>
              </mc:Choice>
              <mc:Fallback>
                <p:oleObj name="公式" r:id="rId9" imgW="1117115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2979738"/>
                        <a:ext cx="175418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7137400" y="4778375"/>
            <a:ext cx="2006600" cy="630238"/>
            <a:chOff x="4496" y="3010"/>
            <a:chExt cx="1151" cy="397"/>
          </a:xfrm>
        </p:grpSpPr>
        <p:sp>
          <p:nvSpPr>
            <p:cNvPr id="8203" name="AutoShape 14"/>
            <p:cNvSpPr>
              <a:spLocks/>
            </p:cNvSpPr>
            <p:nvPr/>
          </p:nvSpPr>
          <p:spPr bwMode="auto">
            <a:xfrm>
              <a:off x="4496" y="3010"/>
              <a:ext cx="56" cy="397"/>
            </a:xfrm>
            <a:prstGeom prst="rightBrace">
              <a:avLst>
                <a:gd name="adj1" fmla="val 5907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4" name="Text Box 15"/>
            <p:cNvSpPr txBox="1">
              <a:spLocks noChangeArrowheads="1"/>
            </p:cNvSpPr>
            <p:nvPr/>
          </p:nvSpPr>
          <p:spPr bwMode="auto">
            <a:xfrm>
              <a:off x="4581" y="3067"/>
              <a:ext cx="10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Tahoma" panose="020B0604030504040204" pitchFamily="34" charset="0"/>
                </a:rPr>
                <a:t>称为单边谱。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314450"/>
            <a:ext cx="8042275" cy="5175250"/>
          </a:xfrm>
        </p:spPr>
        <p:txBody>
          <a:bodyPr/>
          <a:lstStyle/>
          <a:p>
            <a:pPr lvl="3" eaLnBrk="1" hangingPunct="1"/>
            <a:r>
              <a:rPr lang="zh-CN" altLang="en-US"/>
              <a:t>若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zh-CN" altLang="en-US"/>
              <a:t>是实偶信号，则 </a:t>
            </a:r>
            <a:r>
              <a:rPr lang="en-US" altLang="zh-CN" i="1"/>
              <a:t>C</a:t>
            </a:r>
            <a:r>
              <a:rPr lang="en-US" altLang="zh-CN" i="1" baseline="-25000"/>
              <a:t>n</a:t>
            </a:r>
            <a:r>
              <a:rPr lang="zh-CN" altLang="en-US"/>
              <a:t>为实函数。 因为</a:t>
            </a:r>
          </a:p>
          <a:p>
            <a:pPr lvl="3" eaLnBrk="1" hangingPunct="1"/>
            <a:endParaRPr lang="zh-CN" altLang="en-US"/>
          </a:p>
          <a:p>
            <a:pPr lvl="3" eaLnBrk="1" hangingPunct="1"/>
            <a:endParaRPr lang="zh-CN" altLang="en-US"/>
          </a:p>
          <a:p>
            <a:pPr lvl="3" eaLnBrk="1" hangingPunct="1"/>
            <a:endParaRPr lang="zh-CN" altLang="en-US"/>
          </a:p>
          <a:p>
            <a:pPr lvl="3" eaLnBrk="1" hangingPunct="1"/>
            <a:endParaRPr lang="zh-CN" altLang="en-US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/>
              <a:t>而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3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/>
              <a:t>所以</a:t>
            </a:r>
            <a:r>
              <a:rPr lang="en-US" altLang="zh-CN" i="1"/>
              <a:t>C</a:t>
            </a:r>
            <a:r>
              <a:rPr lang="en-US" altLang="zh-CN" i="1" baseline="-25000"/>
              <a:t>n</a:t>
            </a:r>
            <a:r>
              <a:rPr lang="zh-CN" altLang="en-US"/>
              <a:t>为实函数。 </a:t>
            </a: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1016000" y="1719263"/>
          <a:ext cx="7831138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公式" r:id="rId3" imgW="5029200" imgH="838200" progId="Equation.3">
                  <p:embed/>
                </p:oleObj>
              </mc:Choice>
              <mc:Fallback>
                <p:oleObj name="公式" r:id="rId3" imgW="50292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719263"/>
                        <a:ext cx="7831138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2862263" y="3159125"/>
          <a:ext cx="2844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5" imgW="1624895" imgH="355446" progId="Equation.3">
                  <p:embed/>
                </p:oleObj>
              </mc:Choice>
              <mc:Fallback>
                <p:oleObj name="公式" r:id="rId5" imgW="1624895" imgH="3554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3159125"/>
                        <a:ext cx="2844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2.1】 </a:t>
            </a:r>
            <a:r>
              <a:rPr lang="zh-CN" altLang="en-US"/>
              <a:t>试求图</a:t>
            </a:r>
            <a:r>
              <a:rPr lang="en-US" altLang="zh-CN"/>
              <a:t>2-2(a)</a:t>
            </a:r>
            <a:r>
              <a:rPr lang="zh-CN" altLang="en-US"/>
              <a:t>所示周期性方波的频谱。</a:t>
            </a:r>
          </a:p>
          <a:p>
            <a:pPr lvl="2" eaLnBrk="1" hangingPunct="1"/>
            <a:endParaRPr lang="zh-CN" altLang="en-US"/>
          </a:p>
          <a:p>
            <a:pPr lvl="2" eaLnBrk="1" hangingPunct="1"/>
            <a:endParaRPr lang="zh-CN" altLang="en-US"/>
          </a:p>
          <a:p>
            <a:pPr lvl="2" eaLnBrk="1" hangingPunct="1"/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由式</a:t>
            </a:r>
            <a:r>
              <a:rPr lang="en-US" altLang="zh-CN"/>
              <a:t>(2.2-1)</a:t>
            </a:r>
            <a:r>
              <a:rPr lang="zh-CN" altLang="en-US"/>
              <a:t>：</a:t>
            </a:r>
          </a:p>
        </p:txBody>
      </p:sp>
      <p:grpSp>
        <p:nvGrpSpPr>
          <p:cNvPr id="29752" name="Group 56"/>
          <p:cNvGrpSpPr>
            <a:grpSpLocks/>
          </p:cNvGrpSpPr>
          <p:nvPr/>
        </p:nvGrpSpPr>
        <p:grpSpPr bwMode="auto">
          <a:xfrm>
            <a:off x="5607050" y="1808163"/>
            <a:ext cx="3536950" cy="1865312"/>
            <a:chOff x="3532" y="1139"/>
            <a:chExt cx="2228" cy="1175"/>
          </a:xfrm>
        </p:grpSpPr>
        <p:sp>
          <p:nvSpPr>
            <p:cNvPr id="10255" name="Text Box 28"/>
            <p:cNvSpPr txBox="1">
              <a:spLocks noChangeArrowheads="1"/>
            </p:cNvSpPr>
            <p:nvPr/>
          </p:nvSpPr>
          <p:spPr bwMode="auto">
            <a:xfrm>
              <a:off x="4468" y="2075"/>
              <a:ext cx="2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ea typeface="宋体" panose="02010600030101010101" pitchFamily="2" charset="-122"/>
                </a:rPr>
                <a:t>0</a:t>
              </a:r>
              <a:endParaRPr lang="en-US" altLang="zh-CN" sz="16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256" name="Group 44"/>
            <p:cNvGrpSpPr>
              <a:grpSpLocks/>
            </p:cNvGrpSpPr>
            <p:nvPr/>
          </p:nvGrpSpPr>
          <p:grpSpPr bwMode="auto">
            <a:xfrm>
              <a:off x="3532" y="1139"/>
              <a:ext cx="2228" cy="1175"/>
              <a:chOff x="3532" y="1139"/>
              <a:chExt cx="2228" cy="1175"/>
            </a:xfrm>
          </p:grpSpPr>
          <p:sp>
            <p:nvSpPr>
              <p:cNvPr id="10257" name="Line 30"/>
              <p:cNvSpPr>
                <a:spLocks noChangeShapeType="1"/>
              </p:cNvSpPr>
              <p:nvPr/>
            </p:nvSpPr>
            <p:spPr bwMode="auto">
              <a:xfrm flipV="1">
                <a:off x="5233" y="2018"/>
                <a:ext cx="0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8" name="Text Box 31"/>
              <p:cNvSpPr txBox="1">
                <a:spLocks noChangeArrowheads="1"/>
              </p:cNvSpPr>
              <p:nvPr/>
            </p:nvSpPr>
            <p:spPr bwMode="auto">
              <a:xfrm>
                <a:off x="5120" y="2103"/>
                <a:ext cx="22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ea typeface="宋体" panose="02010600030101010101" pitchFamily="2" charset="-122"/>
                  </a:rPr>
                  <a:t>T</a:t>
                </a:r>
                <a:endPara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9" name="Line 36"/>
              <p:cNvSpPr>
                <a:spLocks noChangeShapeType="1"/>
              </p:cNvSpPr>
              <p:nvPr/>
            </p:nvSpPr>
            <p:spPr bwMode="auto">
              <a:xfrm flipV="1">
                <a:off x="3929" y="2018"/>
                <a:ext cx="0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0" name="Text Box 37"/>
              <p:cNvSpPr txBox="1">
                <a:spLocks noChangeArrowheads="1"/>
              </p:cNvSpPr>
              <p:nvPr/>
            </p:nvSpPr>
            <p:spPr bwMode="auto">
              <a:xfrm>
                <a:off x="3816" y="2103"/>
                <a:ext cx="22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ea typeface="宋体" panose="02010600030101010101" pitchFamily="2" charset="-122"/>
                  </a:rPr>
                  <a:t>-T</a:t>
                </a:r>
                <a:endPara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261" name="Group 43"/>
              <p:cNvGrpSpPr>
                <a:grpSpLocks/>
              </p:cNvGrpSpPr>
              <p:nvPr/>
            </p:nvGrpSpPr>
            <p:grpSpPr bwMode="auto">
              <a:xfrm>
                <a:off x="3532" y="1139"/>
                <a:ext cx="2228" cy="1060"/>
                <a:chOff x="3532" y="1139"/>
                <a:chExt cx="2228" cy="1060"/>
              </a:xfrm>
            </p:grpSpPr>
            <p:grpSp>
              <p:nvGrpSpPr>
                <p:cNvPr id="10262" name="Group 6"/>
                <p:cNvGrpSpPr>
                  <a:grpSpLocks/>
                </p:cNvGrpSpPr>
                <p:nvPr/>
              </p:nvGrpSpPr>
              <p:grpSpPr bwMode="auto">
                <a:xfrm>
                  <a:off x="3532" y="1233"/>
                  <a:ext cx="2067" cy="865"/>
                  <a:chOff x="6722" y="8730"/>
                  <a:chExt cx="3672" cy="1411"/>
                </a:xfrm>
              </p:grpSpPr>
              <p:grpSp>
                <p:nvGrpSpPr>
                  <p:cNvPr id="10270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6722" y="8730"/>
                    <a:ext cx="3672" cy="1410"/>
                    <a:chOff x="7592" y="8655"/>
                    <a:chExt cx="2802" cy="1410"/>
                  </a:xfrm>
                </p:grpSpPr>
                <p:sp>
                  <p:nvSpPr>
                    <p:cNvPr id="10288" name="Line 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002" y="8655"/>
                      <a:ext cx="9" cy="141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89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92" y="10056"/>
                      <a:ext cx="280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271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7200" y="9273"/>
                    <a:ext cx="2716" cy="868"/>
                    <a:chOff x="7200" y="9273"/>
                    <a:chExt cx="2716" cy="868"/>
                  </a:xfrm>
                </p:grpSpPr>
                <p:grpSp>
                  <p:nvGrpSpPr>
                    <p:cNvPr id="10272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6" y="9279"/>
                      <a:ext cx="383" cy="862"/>
                      <a:chOff x="7814" y="11707"/>
                      <a:chExt cx="600" cy="1276"/>
                    </a:xfrm>
                  </p:grpSpPr>
                  <p:sp>
                    <p:nvSpPr>
                      <p:cNvPr id="10286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414" y="11708"/>
                        <a:ext cx="0" cy="12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7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14" y="11707"/>
                        <a:ext cx="0" cy="12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73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76" y="9273"/>
                      <a:ext cx="39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274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0" y="9273"/>
                      <a:ext cx="393" cy="867"/>
                      <a:chOff x="7590" y="9274"/>
                      <a:chExt cx="393" cy="867"/>
                    </a:xfrm>
                  </p:grpSpPr>
                  <p:grpSp>
                    <p:nvGrpSpPr>
                      <p:cNvPr id="10282" name="Group 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98" y="9279"/>
                        <a:ext cx="384" cy="862"/>
                        <a:chOff x="7814" y="11707"/>
                        <a:chExt cx="600" cy="1276"/>
                      </a:xfrm>
                    </p:grpSpPr>
                    <p:sp>
                      <p:nvSpPr>
                        <p:cNvPr id="10284" name="Line 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14" y="11708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285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814" y="11707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283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590" y="9274"/>
                        <a:ext cx="393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275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14" y="9273"/>
                      <a:ext cx="402" cy="867"/>
                      <a:chOff x="9124" y="9274"/>
                      <a:chExt cx="402" cy="867"/>
                    </a:xfrm>
                  </p:grpSpPr>
                  <p:grpSp>
                    <p:nvGrpSpPr>
                      <p:cNvPr id="10278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142" y="9279"/>
                        <a:ext cx="384" cy="862"/>
                        <a:chOff x="7814" y="11707"/>
                        <a:chExt cx="600" cy="1276"/>
                      </a:xfrm>
                    </p:grpSpPr>
                    <p:sp>
                      <p:nvSpPr>
                        <p:cNvPr id="10280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14" y="11708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281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814" y="11707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279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124" y="9274"/>
                        <a:ext cx="393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76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60" y="10134"/>
                      <a:ext cx="75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7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84" y="10134"/>
                      <a:ext cx="782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02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533" y="1987"/>
                  <a:ext cx="22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0" i="1">
                      <a:ea typeface="宋体" panose="02010600030101010101" pitchFamily="2" charset="-122"/>
                    </a:rPr>
                    <a:t>t</a:t>
                  </a:r>
                  <a:endParaRPr lang="en-US" altLang="zh-CN" sz="28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291" y="1757"/>
                  <a:ext cx="22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0">
                      <a:ea typeface="宋体" panose="02010600030101010101" pitchFamily="2" charset="-122"/>
                      <a:sym typeface="Symbol" panose="05050102010706020507" pitchFamily="18" charset="2"/>
                    </a:rPr>
                    <a:t></a:t>
                  </a:r>
                  <a:endParaRPr lang="en-US" altLang="zh-CN" sz="36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714" y="1730"/>
                  <a:ext cx="22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0">
                      <a:ea typeface="宋体" panose="02010600030101010101" pitchFamily="2" charset="-122"/>
                    </a:rPr>
                    <a:t>V</a:t>
                  </a:r>
                  <a:endParaRPr lang="en-US" altLang="zh-CN" sz="1600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561" y="1139"/>
                  <a:ext cx="355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0" i="1"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600" b="0">
                      <a:ea typeface="宋体" panose="02010600030101010101" pitchFamily="2" charset="-122"/>
                    </a:rPr>
                    <a:t>(</a:t>
                  </a:r>
                  <a:r>
                    <a:rPr lang="en-US" altLang="zh-CN" sz="1600" b="0" i="1">
                      <a:ea typeface="宋体" panose="02010600030101010101" pitchFamily="2" charset="-122"/>
                    </a:rPr>
                    <a:t>t</a:t>
                  </a:r>
                  <a:r>
                    <a:rPr lang="en-US" altLang="zh-CN" sz="1600" b="0">
                      <a:ea typeface="宋体" panose="02010600030101010101" pitchFamily="2" charset="-122"/>
                    </a:rPr>
                    <a:t>)</a:t>
                  </a:r>
                  <a:endParaRPr lang="en-US" altLang="zh-CN" b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7" name="Line 38"/>
                <p:cNvSpPr>
                  <a:spLocks noChangeShapeType="1"/>
                </p:cNvSpPr>
                <p:nvPr/>
              </p:nvSpPr>
              <p:spPr bwMode="auto">
                <a:xfrm>
                  <a:off x="4477" y="1840"/>
                  <a:ext cx="20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8" name="Line 39"/>
                <p:cNvSpPr>
                  <a:spLocks noChangeShapeType="1"/>
                </p:cNvSpPr>
                <p:nvPr/>
              </p:nvSpPr>
              <p:spPr bwMode="auto">
                <a:xfrm>
                  <a:off x="4755" y="1555"/>
                  <a:ext cx="0" cy="5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9" name="Line 40"/>
                <p:cNvSpPr>
                  <a:spLocks noChangeShapeType="1"/>
                </p:cNvSpPr>
                <p:nvPr/>
              </p:nvSpPr>
              <p:spPr bwMode="auto">
                <a:xfrm>
                  <a:off x="4713" y="1564"/>
                  <a:ext cx="7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29741" name="Object 45"/>
          <p:cNvGraphicFramePr>
            <a:graphicFrameLocks noChangeAspect="1"/>
          </p:cNvGraphicFramePr>
          <p:nvPr/>
        </p:nvGraphicFramePr>
        <p:xfrm>
          <a:off x="1557338" y="1719263"/>
          <a:ext cx="40941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公式" r:id="rId3" imgW="2336800" imgH="685800" progId="Equation.3">
                  <p:embed/>
                </p:oleObj>
              </mc:Choice>
              <mc:Fallback>
                <p:oleObj name="公式" r:id="rId3" imgW="2336800" imgH="685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719263"/>
                        <a:ext cx="40941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3" name="Object 47"/>
          <p:cNvGraphicFramePr>
            <a:graphicFrameLocks noChangeAspect="1"/>
          </p:cNvGraphicFramePr>
          <p:nvPr/>
        </p:nvGraphicFramePr>
        <p:xfrm>
          <a:off x="476250" y="3563938"/>
          <a:ext cx="652621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公式" r:id="rId5" imgW="3606800" imgH="990600" progId="Equation.3">
                  <p:embed/>
                </p:oleObj>
              </mc:Choice>
              <mc:Fallback>
                <p:oleObj name="公式" r:id="rId5" imgW="3606800" imgH="990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563938"/>
                        <a:ext cx="6526213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5" name="Object 49"/>
          <p:cNvGraphicFramePr>
            <a:graphicFrameLocks noChangeAspect="1"/>
          </p:cNvGraphicFramePr>
          <p:nvPr/>
        </p:nvGraphicFramePr>
        <p:xfrm>
          <a:off x="385763" y="5319713"/>
          <a:ext cx="5851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公式" r:id="rId7" imgW="2908300" imgH="431800" progId="Equation.3">
                  <p:embed/>
                </p:oleObj>
              </mc:Choice>
              <mc:Fallback>
                <p:oleObj name="公式" r:id="rId7" imgW="2908300" imgH="431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5319713"/>
                        <a:ext cx="58515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47" name="Group 51"/>
          <p:cNvGrpSpPr>
            <a:grpSpLocks/>
          </p:cNvGrpSpPr>
          <p:nvPr/>
        </p:nvGrpSpPr>
        <p:grpSpPr bwMode="auto">
          <a:xfrm>
            <a:off x="6192838" y="5049838"/>
            <a:ext cx="2951162" cy="1808162"/>
            <a:chOff x="2317" y="10020"/>
            <a:chExt cx="6753" cy="3340"/>
          </a:xfrm>
        </p:grpSpPr>
        <p:grpSp>
          <p:nvGrpSpPr>
            <p:cNvPr id="10251" name="Group 52"/>
            <p:cNvGrpSpPr>
              <a:grpSpLocks/>
            </p:cNvGrpSpPr>
            <p:nvPr/>
          </p:nvGrpSpPr>
          <p:grpSpPr bwMode="auto">
            <a:xfrm>
              <a:off x="2417" y="10020"/>
              <a:ext cx="6653" cy="3297"/>
              <a:chOff x="2597" y="10460"/>
              <a:chExt cx="6653" cy="3297"/>
            </a:xfrm>
          </p:grpSpPr>
          <p:pic>
            <p:nvPicPr>
              <p:cNvPr id="10253" name="Picture 53" descr="周期方波频谱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7" y="10560"/>
                <a:ext cx="6653" cy="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54" name="Text Box 54"/>
              <p:cNvSpPr txBox="1">
                <a:spLocks noChangeArrowheads="1"/>
              </p:cNvSpPr>
              <p:nvPr/>
            </p:nvSpPr>
            <p:spPr bwMode="auto">
              <a:xfrm>
                <a:off x="5517" y="10460"/>
                <a:ext cx="480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 b="0" i="1">
                    <a:ea typeface="宋体" panose="02010600030101010101" pitchFamily="2" charset="-122"/>
                  </a:rPr>
                  <a:t>C</a:t>
                </a:r>
                <a:r>
                  <a:rPr lang="en-US" altLang="zh-CN" sz="1000" b="0" i="1" baseline="-25000">
                    <a:ea typeface="宋体" panose="02010600030101010101" pitchFamily="2" charset="-122"/>
                  </a:rPr>
                  <a:t>n</a:t>
                </a:r>
                <a:endPara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52" name="Rectangle 55"/>
            <p:cNvSpPr>
              <a:spLocks noChangeArrowheads="1"/>
            </p:cNvSpPr>
            <p:nvPr/>
          </p:nvSpPr>
          <p:spPr bwMode="auto">
            <a:xfrm>
              <a:off x="2317" y="10080"/>
              <a:ext cx="840" cy="3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314450"/>
            <a:ext cx="8042275" cy="5175250"/>
          </a:xfrm>
        </p:spPr>
        <p:txBody>
          <a:bodyPr/>
          <a:lstStyle/>
          <a:p>
            <a:pPr lvl="2" eaLnBrk="1" hangingPunct="1"/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2.2】</a:t>
            </a:r>
            <a:r>
              <a:rPr lang="zh-CN" altLang="en-US"/>
              <a:t>试求图</a:t>
            </a:r>
            <a:r>
              <a:rPr lang="en-US" altLang="zh-CN"/>
              <a:t>2-3</a:t>
            </a:r>
            <a:r>
              <a:rPr lang="zh-CN" altLang="en-US"/>
              <a:t>所示周期性方波的频谱。</a:t>
            </a:r>
          </a:p>
          <a:p>
            <a:pPr lvl="2" eaLnBrk="1" hangingPunct="1"/>
            <a:endParaRPr lang="zh-CN" altLang="en-US"/>
          </a:p>
          <a:p>
            <a:pPr lvl="2" eaLnBrk="1" hangingPunct="1"/>
            <a:endParaRPr lang="zh-CN" altLang="en-US"/>
          </a:p>
          <a:p>
            <a:pPr lvl="2" eaLnBrk="1" hangingPunct="1"/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由式</a:t>
            </a:r>
            <a:r>
              <a:rPr lang="en-US" altLang="zh-CN"/>
              <a:t>(2.2-1) </a:t>
            </a:r>
            <a:r>
              <a:rPr lang="zh-CN" altLang="en-US"/>
              <a:t>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因为此信号不是偶函数，其频谱</a:t>
            </a:r>
            <a:r>
              <a:rPr lang="en-US" altLang="zh-CN" sz="2400" i="1"/>
              <a:t>C</a:t>
            </a:r>
            <a:r>
              <a:rPr lang="en-US" altLang="zh-CN" sz="2400" i="1" baseline="-25000"/>
              <a:t>n</a:t>
            </a:r>
            <a:r>
              <a:rPr lang="zh-CN" altLang="en-US" sz="2400"/>
              <a:t>是复函数。 </a:t>
            </a:r>
          </a:p>
        </p:txBody>
      </p:sp>
      <p:grpSp>
        <p:nvGrpSpPr>
          <p:cNvPr id="30758" name="Group 38"/>
          <p:cNvGrpSpPr>
            <a:grpSpLocks/>
          </p:cNvGrpSpPr>
          <p:nvPr/>
        </p:nvGrpSpPr>
        <p:grpSpPr bwMode="auto">
          <a:xfrm>
            <a:off x="6011863" y="1898650"/>
            <a:ext cx="2889250" cy="1597025"/>
            <a:chOff x="3787" y="1196"/>
            <a:chExt cx="1820" cy="1006"/>
          </a:xfrm>
        </p:grpSpPr>
        <p:sp>
          <p:nvSpPr>
            <p:cNvPr id="11273" name="Text Box 27"/>
            <p:cNvSpPr txBox="1">
              <a:spLocks noChangeArrowheads="1"/>
            </p:cNvSpPr>
            <p:nvPr/>
          </p:nvSpPr>
          <p:spPr bwMode="auto">
            <a:xfrm>
              <a:off x="4978" y="2018"/>
              <a:ext cx="19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ea typeface="宋体" panose="02010600030101010101" pitchFamily="2" charset="-122"/>
                </a:rPr>
                <a:t>T</a:t>
              </a:r>
              <a:endParaRPr lang="en-US" altLang="zh-CN" sz="36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Text Box 31"/>
            <p:cNvSpPr txBox="1">
              <a:spLocks noChangeArrowheads="1"/>
            </p:cNvSpPr>
            <p:nvPr/>
          </p:nvSpPr>
          <p:spPr bwMode="auto">
            <a:xfrm>
              <a:off x="3872" y="2018"/>
              <a:ext cx="19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ea typeface="宋体" panose="02010600030101010101" pitchFamily="2" charset="-122"/>
                </a:rPr>
                <a:t>-T</a:t>
              </a:r>
              <a:endParaRPr lang="en-US" altLang="zh-CN" sz="36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275" name="Group 8"/>
            <p:cNvGrpSpPr>
              <a:grpSpLocks/>
            </p:cNvGrpSpPr>
            <p:nvPr/>
          </p:nvGrpSpPr>
          <p:grpSpPr bwMode="auto">
            <a:xfrm>
              <a:off x="3929" y="1565"/>
              <a:ext cx="1298" cy="462"/>
              <a:chOff x="7200" y="9273"/>
              <a:chExt cx="2716" cy="868"/>
            </a:xfrm>
          </p:grpSpPr>
          <p:grpSp>
            <p:nvGrpSpPr>
              <p:cNvPr id="11286" name="Group 9"/>
              <p:cNvGrpSpPr>
                <a:grpSpLocks/>
              </p:cNvGrpSpPr>
              <p:nvPr/>
            </p:nvGrpSpPr>
            <p:grpSpPr bwMode="auto">
              <a:xfrm>
                <a:off x="8386" y="9279"/>
                <a:ext cx="383" cy="862"/>
                <a:chOff x="7814" y="11707"/>
                <a:chExt cx="600" cy="1276"/>
              </a:xfrm>
            </p:grpSpPr>
            <p:sp>
              <p:nvSpPr>
                <p:cNvPr id="11300" name="Line 10"/>
                <p:cNvSpPr>
                  <a:spLocks noChangeShapeType="1"/>
                </p:cNvSpPr>
                <p:nvPr/>
              </p:nvSpPr>
              <p:spPr bwMode="auto">
                <a:xfrm>
                  <a:off x="8414" y="11708"/>
                  <a:ext cx="0" cy="12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1" name="Line 11"/>
                <p:cNvSpPr>
                  <a:spLocks noChangeShapeType="1"/>
                </p:cNvSpPr>
                <p:nvPr/>
              </p:nvSpPr>
              <p:spPr bwMode="auto">
                <a:xfrm>
                  <a:off x="7814" y="11707"/>
                  <a:ext cx="0" cy="12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87" name="Line 12"/>
              <p:cNvSpPr>
                <a:spLocks noChangeShapeType="1"/>
              </p:cNvSpPr>
              <p:nvPr/>
            </p:nvSpPr>
            <p:spPr bwMode="auto">
              <a:xfrm>
                <a:off x="8376" y="9273"/>
                <a:ext cx="39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88" name="Group 13"/>
              <p:cNvGrpSpPr>
                <a:grpSpLocks/>
              </p:cNvGrpSpPr>
              <p:nvPr/>
            </p:nvGrpSpPr>
            <p:grpSpPr bwMode="auto">
              <a:xfrm>
                <a:off x="7200" y="9273"/>
                <a:ext cx="393" cy="867"/>
                <a:chOff x="7590" y="9274"/>
                <a:chExt cx="393" cy="867"/>
              </a:xfrm>
            </p:grpSpPr>
            <p:grpSp>
              <p:nvGrpSpPr>
                <p:cNvPr id="11296" name="Group 14"/>
                <p:cNvGrpSpPr>
                  <a:grpSpLocks/>
                </p:cNvGrpSpPr>
                <p:nvPr/>
              </p:nvGrpSpPr>
              <p:grpSpPr bwMode="auto">
                <a:xfrm>
                  <a:off x="7598" y="9279"/>
                  <a:ext cx="384" cy="862"/>
                  <a:chOff x="7814" y="11707"/>
                  <a:chExt cx="600" cy="1276"/>
                </a:xfrm>
              </p:grpSpPr>
              <p:sp>
                <p:nvSpPr>
                  <p:cNvPr id="1129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8414" y="11708"/>
                    <a:ext cx="0" cy="127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814" y="11707"/>
                    <a:ext cx="0" cy="127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97" name="Line 17"/>
                <p:cNvSpPr>
                  <a:spLocks noChangeShapeType="1"/>
                </p:cNvSpPr>
                <p:nvPr/>
              </p:nvSpPr>
              <p:spPr bwMode="auto">
                <a:xfrm>
                  <a:off x="7590" y="9274"/>
                  <a:ext cx="39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89" name="Group 18"/>
              <p:cNvGrpSpPr>
                <a:grpSpLocks/>
              </p:cNvGrpSpPr>
              <p:nvPr/>
            </p:nvGrpSpPr>
            <p:grpSpPr bwMode="auto">
              <a:xfrm>
                <a:off x="9514" y="9273"/>
                <a:ext cx="402" cy="867"/>
                <a:chOff x="9124" y="9274"/>
                <a:chExt cx="402" cy="867"/>
              </a:xfrm>
            </p:grpSpPr>
            <p:grpSp>
              <p:nvGrpSpPr>
                <p:cNvPr id="11292" name="Group 19"/>
                <p:cNvGrpSpPr>
                  <a:grpSpLocks/>
                </p:cNvGrpSpPr>
                <p:nvPr/>
              </p:nvGrpSpPr>
              <p:grpSpPr bwMode="auto">
                <a:xfrm>
                  <a:off x="9142" y="9279"/>
                  <a:ext cx="384" cy="862"/>
                  <a:chOff x="7814" y="11707"/>
                  <a:chExt cx="600" cy="1276"/>
                </a:xfrm>
              </p:grpSpPr>
              <p:sp>
                <p:nvSpPr>
                  <p:cNvPr id="1129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8414" y="11708"/>
                    <a:ext cx="0" cy="127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7814" y="11707"/>
                    <a:ext cx="0" cy="127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93" name="Line 22"/>
                <p:cNvSpPr>
                  <a:spLocks noChangeShapeType="1"/>
                </p:cNvSpPr>
                <p:nvPr/>
              </p:nvSpPr>
              <p:spPr bwMode="auto">
                <a:xfrm>
                  <a:off x="9124" y="9274"/>
                  <a:ext cx="39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90" name="Line 23"/>
              <p:cNvSpPr>
                <a:spLocks noChangeShapeType="1"/>
              </p:cNvSpPr>
              <p:nvPr/>
            </p:nvSpPr>
            <p:spPr bwMode="auto">
              <a:xfrm>
                <a:off x="8760" y="10134"/>
                <a:ext cx="7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1" name="Line 24"/>
              <p:cNvSpPr>
                <a:spLocks noChangeShapeType="1"/>
              </p:cNvSpPr>
              <p:nvPr/>
            </p:nvSpPr>
            <p:spPr bwMode="auto">
              <a:xfrm>
                <a:off x="7584" y="10134"/>
                <a:ext cx="78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76" name="Group 37"/>
            <p:cNvGrpSpPr>
              <a:grpSpLocks/>
            </p:cNvGrpSpPr>
            <p:nvPr/>
          </p:nvGrpSpPr>
          <p:grpSpPr bwMode="auto">
            <a:xfrm>
              <a:off x="3787" y="1196"/>
              <a:ext cx="1820" cy="992"/>
              <a:chOff x="3787" y="1196"/>
              <a:chExt cx="1820" cy="992"/>
            </a:xfrm>
          </p:grpSpPr>
          <p:sp>
            <p:nvSpPr>
              <p:cNvPr id="11277" name="Line 6"/>
              <p:cNvSpPr>
                <a:spLocks noChangeShapeType="1"/>
              </p:cNvSpPr>
              <p:nvPr/>
            </p:nvSpPr>
            <p:spPr bwMode="auto">
              <a:xfrm flipH="1" flipV="1">
                <a:off x="4498" y="1269"/>
                <a:ext cx="6" cy="7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Line 7"/>
              <p:cNvSpPr>
                <a:spLocks noChangeShapeType="1"/>
              </p:cNvSpPr>
              <p:nvPr/>
            </p:nvSpPr>
            <p:spPr bwMode="auto">
              <a:xfrm>
                <a:off x="3787" y="2023"/>
                <a:ext cx="16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Text Box 25"/>
              <p:cNvSpPr txBox="1">
                <a:spLocks noChangeArrowheads="1"/>
              </p:cNvSpPr>
              <p:nvPr/>
            </p:nvSpPr>
            <p:spPr bwMode="auto">
              <a:xfrm>
                <a:off x="5414" y="1932"/>
                <a:ext cx="193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 i="1">
                    <a:ea typeface="宋体" panose="02010600030101010101" pitchFamily="2" charset="-122"/>
                  </a:rPr>
                  <a:t>t</a:t>
                </a:r>
                <a:endParaRPr lang="en-US" altLang="zh-CN" sz="28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0" name="Text Box 26"/>
              <p:cNvSpPr txBox="1">
                <a:spLocks noChangeArrowheads="1"/>
              </p:cNvSpPr>
              <p:nvPr/>
            </p:nvSpPr>
            <p:spPr bwMode="auto">
              <a:xfrm>
                <a:off x="4425" y="1996"/>
                <a:ext cx="193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>
                    <a:ea typeface="宋体" panose="02010600030101010101" pitchFamily="2" charset="-122"/>
                  </a:rPr>
                  <a:t>0</a:t>
                </a:r>
                <a:endParaRPr lang="en-US" altLang="zh-CN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1" name="Text Box 28"/>
              <p:cNvSpPr txBox="1">
                <a:spLocks noChangeArrowheads="1"/>
              </p:cNvSpPr>
              <p:nvPr/>
            </p:nvSpPr>
            <p:spPr bwMode="auto">
              <a:xfrm>
                <a:off x="4603" y="2004"/>
                <a:ext cx="193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>
                    <a:ea typeface="宋体" panose="02010600030101010101" pitchFamily="2" charset="-122"/>
                    <a:sym typeface="Symbol" panose="05050102010706020507" pitchFamily="18" charset="2"/>
                  </a:rPr>
                  <a:t></a:t>
                </a:r>
                <a:endParaRPr lang="en-US" altLang="zh-CN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2" name="Text Box 29"/>
              <p:cNvSpPr txBox="1">
                <a:spLocks noChangeArrowheads="1"/>
              </p:cNvSpPr>
              <p:nvPr/>
            </p:nvSpPr>
            <p:spPr bwMode="auto">
              <a:xfrm>
                <a:off x="4719" y="1709"/>
                <a:ext cx="19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>
                    <a:ea typeface="宋体" panose="02010600030101010101" pitchFamily="2" charset="-122"/>
                  </a:rPr>
                  <a:t>V</a:t>
                </a:r>
                <a:endParaRPr lang="en-US" altLang="zh-CN" sz="40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3" name="Text Box 30"/>
              <p:cNvSpPr txBox="1">
                <a:spLocks noChangeArrowheads="1"/>
              </p:cNvSpPr>
              <p:nvPr/>
            </p:nvSpPr>
            <p:spPr bwMode="auto">
              <a:xfrm>
                <a:off x="4468" y="1196"/>
                <a:ext cx="301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 i="1">
                    <a:ea typeface="宋体" panose="02010600030101010101" pitchFamily="2" charset="-122"/>
                  </a:rPr>
                  <a:t>s</a:t>
                </a:r>
                <a:r>
                  <a:rPr lang="en-US" altLang="zh-CN" sz="1600" b="0">
                    <a:ea typeface="宋体" panose="02010600030101010101" pitchFamily="2" charset="-122"/>
                  </a:rPr>
                  <a:t>(</a:t>
                </a:r>
                <a:r>
                  <a:rPr lang="en-US" altLang="zh-CN" sz="1600" b="0" i="1">
                    <a:ea typeface="宋体" panose="02010600030101010101" pitchFamily="2" charset="-122"/>
                  </a:rPr>
                  <a:t>t</a:t>
                </a:r>
                <a:r>
                  <a:rPr lang="en-US" altLang="zh-CN" sz="1600" b="0">
                    <a:ea typeface="宋体" panose="02010600030101010101" pitchFamily="2" charset="-122"/>
                  </a:rPr>
                  <a:t>)</a:t>
                </a:r>
                <a:endParaRPr lang="en-US" altLang="zh-CN" sz="1600" b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4" name="Line 32"/>
              <p:cNvSpPr>
                <a:spLocks noChangeShapeType="1"/>
              </p:cNvSpPr>
              <p:nvPr/>
            </p:nvSpPr>
            <p:spPr bwMode="auto">
              <a:xfrm>
                <a:off x="4753" y="1557"/>
                <a:ext cx="0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Line 33"/>
              <p:cNvSpPr>
                <a:spLocks noChangeShapeType="1"/>
              </p:cNvSpPr>
              <p:nvPr/>
            </p:nvSpPr>
            <p:spPr bwMode="auto">
              <a:xfrm>
                <a:off x="4718" y="1565"/>
                <a:ext cx="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0759" name="Object 39"/>
          <p:cNvGraphicFramePr>
            <a:graphicFrameLocks noChangeAspect="1"/>
          </p:cNvGraphicFramePr>
          <p:nvPr/>
        </p:nvGraphicFramePr>
        <p:xfrm>
          <a:off x="1646238" y="1814513"/>
          <a:ext cx="3825875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公式" r:id="rId3" imgW="2159000" imgH="685800" progId="Equation.3">
                  <p:embed/>
                </p:oleObj>
              </mc:Choice>
              <mc:Fallback>
                <p:oleObj name="公式" r:id="rId3" imgW="2159000" imgH="685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814513"/>
                        <a:ext cx="3825875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1" name="Object 41"/>
          <p:cNvGraphicFramePr>
            <a:graphicFrameLocks noChangeAspect="1"/>
          </p:cNvGraphicFramePr>
          <p:nvPr/>
        </p:nvGraphicFramePr>
        <p:xfrm>
          <a:off x="1646238" y="3563938"/>
          <a:ext cx="62563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5" imgW="2806700" imgH="990600" progId="Equation.3">
                  <p:embed/>
                </p:oleObj>
              </mc:Choice>
              <mc:Fallback>
                <p:oleObj name="公式" r:id="rId5" imgW="2806700" imgH="990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563938"/>
                        <a:ext cx="6256337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/>
              <a:t>第</a:t>
            </a:r>
            <a:r>
              <a:rPr lang="en-US" altLang="zh-CN" sz="5400" b="1"/>
              <a:t>2</a:t>
            </a:r>
            <a:r>
              <a:rPr lang="zh-CN" altLang="en-US" sz="5400" b="1"/>
              <a:t>章 确知信号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143" y="1248090"/>
            <a:ext cx="8042275" cy="5589587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2.2.2 </a:t>
            </a:r>
            <a:r>
              <a:rPr lang="zh-CN" altLang="en-US" dirty="0"/>
              <a:t>能量信号的频谱密度 </a:t>
            </a:r>
          </a:p>
          <a:p>
            <a:pPr lvl="2"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频谱密度的定义：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能量信号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的傅里叶变换： 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的逆傅里叶变换为原信号： </a:t>
            </a:r>
          </a:p>
          <a:p>
            <a:pPr lvl="2" eaLnBrk="1" hangingPunct="1"/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的主要区别：</a:t>
            </a:r>
          </a:p>
          <a:p>
            <a:pPr lvl="3" eaLnBrk="1" hangingPunct="1"/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是连续谱，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是离散谱； </a:t>
            </a:r>
          </a:p>
          <a:p>
            <a:pPr lvl="3" eaLnBrk="1" hangingPunct="1"/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的单位是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V/Hz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的单位是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lvl="2"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注意：在针对能量信号讨论问题时，也常把频谱密度简称为频谱。</a:t>
            </a:r>
          </a:p>
          <a:p>
            <a:pPr lvl="2"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实能量信号：负频谱和正频谱的模偶对称，相位奇对称，即复数共轭，因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180036"/>
              </p:ext>
            </p:extLst>
          </p:nvPr>
        </p:nvGraphicFramePr>
        <p:xfrm>
          <a:off x="5697125" y="2093109"/>
          <a:ext cx="247491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4" imgW="1397000" imgH="330200" progId="Equation.3">
                  <p:embed/>
                </p:oleObj>
              </mc:Choice>
              <mc:Fallback>
                <p:oleObj name="公式" r:id="rId4" imgW="13970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125" y="2093109"/>
                        <a:ext cx="247491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254719"/>
              </p:ext>
            </p:extLst>
          </p:nvPr>
        </p:nvGraphicFramePr>
        <p:xfrm>
          <a:off x="5922150" y="2685814"/>
          <a:ext cx="23399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公式" r:id="rId6" imgW="1371600" imgH="330200" progId="Equation.3">
                  <p:embed/>
                </p:oleObj>
              </mc:Choice>
              <mc:Fallback>
                <p:oleObj name="公式" r:id="rId6" imgW="13716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150" y="2685814"/>
                        <a:ext cx="23399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64983"/>
              </p:ext>
            </p:extLst>
          </p:nvPr>
        </p:nvGraphicFramePr>
        <p:xfrm>
          <a:off x="1622574" y="6039290"/>
          <a:ext cx="54911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公式" r:id="rId8" imgW="3517900" imgH="406400" progId="Equation.3">
                  <p:embed/>
                </p:oleObj>
              </mc:Choice>
              <mc:Fallback>
                <p:oleObj name="公式" r:id="rId8" imgW="35179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574" y="6039290"/>
                        <a:ext cx="54911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1784</TotalTime>
  <Words>2115</Words>
  <Application>Microsoft Office PowerPoint</Application>
  <PresentationFormat>全屏显示(4:3)</PresentationFormat>
  <Paragraphs>362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华文楷体</vt:lpstr>
      <vt:lpstr>楷体_GB2312</vt:lpstr>
      <vt:lpstr>隶书</vt:lpstr>
      <vt:lpstr>宋体</vt:lpstr>
      <vt:lpstr>Arial</vt:lpstr>
      <vt:lpstr>Symbol</vt:lpstr>
      <vt:lpstr>Tahoma</vt:lpstr>
      <vt:lpstr>Times New Roman</vt:lpstr>
      <vt:lpstr>Wingdings</vt:lpstr>
      <vt:lpstr>Blends</vt:lpstr>
      <vt:lpstr>公式</vt:lpstr>
      <vt:lpstr>Equation</vt:lpstr>
      <vt:lpstr>PowerPoint 演示文稿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  <vt:lpstr>第2章 确知信号</vt:lpstr>
    </vt:vector>
  </TitlesOfParts>
  <Company>Xidian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creator>Fan</dc:creator>
  <cp:lastModifiedBy>X1</cp:lastModifiedBy>
  <cp:revision>39</cp:revision>
  <dcterms:created xsi:type="dcterms:W3CDTF">2005-12-13T08:40:34Z</dcterms:created>
  <dcterms:modified xsi:type="dcterms:W3CDTF">2023-09-07T02:59:58Z</dcterms:modified>
</cp:coreProperties>
</file>