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43"/>
  </p:notesMasterIdLst>
  <p:sldIdLst>
    <p:sldId id="260" r:id="rId2"/>
    <p:sldId id="344" r:id="rId3"/>
    <p:sldId id="296" r:id="rId4"/>
    <p:sldId id="297" r:id="rId5"/>
    <p:sldId id="298" r:id="rId6"/>
    <p:sldId id="306" r:id="rId7"/>
    <p:sldId id="308" r:id="rId8"/>
    <p:sldId id="341" r:id="rId9"/>
    <p:sldId id="307" r:id="rId10"/>
    <p:sldId id="309" r:id="rId11"/>
    <p:sldId id="303" r:id="rId12"/>
    <p:sldId id="342" r:id="rId13"/>
    <p:sldId id="310" r:id="rId14"/>
    <p:sldId id="305" r:id="rId15"/>
    <p:sldId id="311" r:id="rId16"/>
    <p:sldId id="312" r:id="rId17"/>
    <p:sldId id="313" r:id="rId18"/>
    <p:sldId id="314" r:id="rId19"/>
    <p:sldId id="315" r:id="rId20"/>
    <p:sldId id="316" r:id="rId21"/>
    <p:sldId id="317" r:id="rId22"/>
    <p:sldId id="318" r:id="rId23"/>
    <p:sldId id="319" r:id="rId24"/>
    <p:sldId id="321" r:id="rId25"/>
    <p:sldId id="322" r:id="rId26"/>
    <p:sldId id="323" r:id="rId27"/>
    <p:sldId id="324" r:id="rId28"/>
    <p:sldId id="320" r:id="rId29"/>
    <p:sldId id="325" r:id="rId30"/>
    <p:sldId id="326" r:id="rId31"/>
    <p:sldId id="327" r:id="rId32"/>
    <p:sldId id="329" r:id="rId33"/>
    <p:sldId id="328" r:id="rId34"/>
    <p:sldId id="332" r:id="rId35"/>
    <p:sldId id="338" r:id="rId36"/>
    <p:sldId id="339" r:id="rId37"/>
    <p:sldId id="331" r:id="rId38"/>
    <p:sldId id="343" r:id="rId39"/>
    <p:sldId id="330" r:id="rId40"/>
    <p:sldId id="335" r:id="rId41"/>
    <p:sldId id="340" r:id="rId42"/>
  </p:sldIdLst>
  <p:sldSz cx="9144000" cy="6858000" type="screen4x3"/>
  <p:notesSz cx="6858000" cy="9144000"/>
  <p:defaultTextStyle>
    <a:defPPr>
      <a:defRPr lang="zh-CN"/>
    </a:defPPr>
    <a:lvl1pPr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00"/>
    <a:srgbClr val="FFFFFF"/>
    <a:srgbClr val="17E92B"/>
    <a:srgbClr val="FFFF66"/>
    <a:srgbClr val="FF3300"/>
    <a:srgbClr val="00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94475" autoAdjust="0"/>
  </p:normalViewPr>
  <p:slideViewPr>
    <p:cSldViewPr>
      <p:cViewPr varScale="1">
        <p:scale>
          <a:sx n="83" d="100"/>
          <a:sy n="83" d="100"/>
        </p:scale>
        <p:origin x="1642"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png"/><Relationship Id="rId5" Type="http://schemas.openxmlformats.org/officeDocument/2006/relationships/image" Target="../media/image99.wmf"/><Relationship Id="rId4"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1.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9"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9B6302-A273-4ADD-ADF5-A75F5157EF0C}" type="datetimeFigureOut">
              <a:rPr lang="zh-CN" altLang="en-US" smtClean="0"/>
              <a:t>2023/9/7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029DEC-D829-460B-8987-1EEA5DD3F753}" type="slidenum">
              <a:rPr lang="zh-CN" altLang="en-US" smtClean="0"/>
              <a:t>‹#›</a:t>
            </a:fld>
            <a:endParaRPr lang="zh-CN" altLang="en-US"/>
          </a:p>
        </p:txBody>
      </p:sp>
    </p:spTree>
    <p:extLst>
      <p:ext uri="{BB962C8B-B14F-4D97-AF65-F5344CB8AC3E}">
        <p14:creationId xmlns:p14="http://schemas.microsoft.com/office/powerpoint/2010/main" val="421777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29DEC-D829-460B-8987-1EEA5DD3F753}" type="slidenum">
              <a:rPr lang="zh-CN" altLang="en-US" smtClean="0"/>
              <a:t>7</a:t>
            </a:fld>
            <a:endParaRPr lang="zh-CN" altLang="en-US"/>
          </a:p>
        </p:txBody>
      </p:sp>
    </p:spTree>
    <p:extLst>
      <p:ext uri="{BB962C8B-B14F-4D97-AF65-F5344CB8AC3E}">
        <p14:creationId xmlns:p14="http://schemas.microsoft.com/office/powerpoint/2010/main" val="172629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5" name="矩形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6" name="矩形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7" name="矩形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0" name="矩形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1" name="矩形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2" name="矩形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3" name="矩形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4" name="矩形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zh-CN" altLang="en-US"/>
              <a:t>单击此处编辑母版标题样式</a:t>
            </a:r>
            <a:endParaRPr lang="en-US"/>
          </a:p>
        </p:txBody>
      </p:sp>
      <p:sp>
        <p:nvSpPr>
          <p:cNvPr id="9" name="副标题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5" name="日期占位符 27"/>
          <p:cNvSpPr>
            <a:spLocks noGrp="1"/>
          </p:cNvSpPr>
          <p:nvPr>
            <p:ph type="dt" sz="half" idx="10"/>
          </p:nvPr>
        </p:nvSpPr>
        <p:spPr/>
        <p:txBody>
          <a:bodyPr/>
          <a:lstStyle>
            <a:lvl1pPr>
              <a:defRPr/>
            </a:lvl1pPr>
            <a:extLst/>
          </a:lstStyle>
          <a:p>
            <a:pPr>
              <a:defRPr/>
            </a:pPr>
            <a:endParaRPr lang="en-US" altLang="zh-CN"/>
          </a:p>
        </p:txBody>
      </p:sp>
      <p:sp>
        <p:nvSpPr>
          <p:cNvPr id="16" name="页脚占位符 16"/>
          <p:cNvSpPr>
            <a:spLocks noGrp="1"/>
          </p:cNvSpPr>
          <p:nvPr>
            <p:ph type="ftr" sz="quarter" idx="11"/>
          </p:nvPr>
        </p:nvSpPr>
        <p:spPr/>
        <p:txBody>
          <a:bodyPr/>
          <a:lstStyle>
            <a:lvl1pPr>
              <a:defRPr/>
            </a:lvl1pPr>
            <a:extLst/>
          </a:lstStyle>
          <a:p>
            <a:pPr>
              <a:defRPr/>
            </a:pPr>
            <a:endParaRPr lang="en-US" altLang="zh-CN"/>
          </a:p>
        </p:txBody>
      </p:sp>
      <p:sp>
        <p:nvSpPr>
          <p:cNvPr id="17" name="灯片编号占位符 28"/>
          <p:cNvSpPr>
            <a:spLocks noGrp="1"/>
          </p:cNvSpPr>
          <p:nvPr>
            <p:ph type="sldNum" sz="quarter" idx="12"/>
          </p:nvPr>
        </p:nvSpPr>
        <p:spPr/>
        <p:txBody>
          <a:bodyPr/>
          <a:lstStyle>
            <a:lvl1pPr>
              <a:defRPr/>
            </a:lvl1pPr>
          </a:lstStyle>
          <a:p>
            <a:pPr>
              <a:defRPr/>
            </a:pPr>
            <a:fld id="{5D5F8512-8913-41BB-9872-C0D6F1E6572F}" type="slidenum">
              <a:rPr lang="en-US" altLang="zh-CN"/>
              <a:pPr>
                <a:defRPr/>
              </a:pPr>
              <a:t>‹#›</a:t>
            </a:fld>
            <a:endParaRPr lang="en-US" altLang="zh-CN"/>
          </a:p>
        </p:txBody>
      </p:sp>
    </p:spTree>
    <p:extLst>
      <p:ext uri="{BB962C8B-B14F-4D97-AF65-F5344CB8AC3E}">
        <p14:creationId xmlns:p14="http://schemas.microsoft.com/office/powerpoint/2010/main" val="188611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B54F98D7-C1FD-4BF8-9E41-5ACB9179BAC2}" type="slidenum">
              <a:rPr lang="en-US" altLang="zh-CN"/>
              <a:pPr>
                <a:defRPr/>
              </a:pPr>
              <a:t>‹#›</a:t>
            </a:fld>
            <a:endParaRPr lang="en-US" altLang="zh-CN"/>
          </a:p>
        </p:txBody>
      </p:sp>
    </p:spTree>
    <p:extLst>
      <p:ext uri="{BB962C8B-B14F-4D97-AF65-F5344CB8AC3E}">
        <p14:creationId xmlns:p14="http://schemas.microsoft.com/office/powerpoint/2010/main" val="171092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74639"/>
            <a:ext cx="5867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725D8B12-E96D-4B0B-AF1A-EE42302E3E2B}" type="slidenum">
              <a:rPr lang="en-US" altLang="zh-CN"/>
              <a:pPr>
                <a:defRPr/>
              </a:pPr>
              <a:t>‹#›</a:t>
            </a:fld>
            <a:endParaRPr lang="en-US" altLang="zh-CN"/>
          </a:p>
        </p:txBody>
      </p:sp>
    </p:spTree>
    <p:extLst>
      <p:ext uri="{BB962C8B-B14F-4D97-AF65-F5344CB8AC3E}">
        <p14:creationId xmlns:p14="http://schemas.microsoft.com/office/powerpoint/2010/main" val="317603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949DD2FA-8AE6-4E61-A5B1-FC3901476368}" type="slidenum">
              <a:rPr lang="en-US" altLang="zh-CN"/>
              <a:pPr>
                <a:defRPr/>
              </a:pPr>
              <a:t>‹#›</a:t>
            </a:fld>
            <a:endParaRPr lang="en-US" altLang="zh-CN"/>
          </a:p>
        </p:txBody>
      </p:sp>
    </p:spTree>
    <p:extLst>
      <p:ext uri="{BB962C8B-B14F-4D97-AF65-F5344CB8AC3E}">
        <p14:creationId xmlns:p14="http://schemas.microsoft.com/office/powerpoint/2010/main" val="245873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7"/>
          <p:cNvSpPr>
            <a:spLocks/>
          </p:cNvSpPr>
          <p:nvPr/>
        </p:nvSpPr>
        <p:spPr bwMode="auto">
          <a:xfrm>
            <a:off x="4829175" y="1073150"/>
            <a:ext cx="4321175" cy="5791200"/>
          </a:xfrm>
          <a:custGeom>
            <a:avLst/>
            <a:gdLst>
              <a:gd name="T0" fmla="*/ 0 w 2736"/>
              <a:gd name="T1" fmla="*/ 5791200 h 3648"/>
              <a:gd name="T2" fmla="*/ 1137151 w 2736"/>
              <a:gd name="T3" fmla="*/ 3200400 h 3648"/>
              <a:gd name="T4" fmla="*/ 4321175 w 2736"/>
              <a:gd name="T5" fmla="*/ 0 h 3648"/>
              <a:gd name="T6" fmla="*/ 4321175 w 2736"/>
              <a:gd name="T7" fmla="*/ 152400 h 3648"/>
              <a:gd name="T8" fmla="*/ 1175056 w 2736"/>
              <a:gd name="T9" fmla="*/ 3235325 h 3648"/>
              <a:gd name="T10" fmla="*/ 75810 w 2736"/>
              <a:gd name="T11" fmla="*/ 5791200 h 3648"/>
              <a:gd name="T12" fmla="*/ 0 w 2736"/>
              <a:gd name="T13" fmla="*/ 5791200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任意多边形 18"/>
          <p:cNvSpPr>
            <a:spLocks/>
          </p:cNvSpPr>
          <p:nvPr/>
        </p:nvSpPr>
        <p:spPr bwMode="auto">
          <a:xfrm>
            <a:off x="374650" y="0"/>
            <a:ext cx="5513388" cy="6615113"/>
          </a:xfrm>
          <a:custGeom>
            <a:avLst/>
            <a:gdLst>
              <a:gd name="T0" fmla="*/ 0 w 3504"/>
              <a:gd name="T1" fmla="*/ 6538193 h 4128"/>
              <a:gd name="T2" fmla="*/ 0 w 3504"/>
              <a:gd name="T3" fmla="*/ 6615113 h 4128"/>
              <a:gd name="T4" fmla="*/ 5513388 w 3504"/>
              <a:gd name="T5" fmla="*/ 4230596 h 4128"/>
              <a:gd name="T6" fmla="*/ 4531552 w 3504"/>
              <a:gd name="T7" fmla="*/ 0 h 4128"/>
              <a:gd name="T8" fmla="*/ 4456026 w 3504"/>
              <a:gd name="T9" fmla="*/ 0 h 4128"/>
              <a:gd name="T10" fmla="*/ 5452023 w 3504"/>
              <a:gd name="T11" fmla="*/ 4196943 h 4128"/>
              <a:gd name="T12" fmla="*/ 0 w 3504"/>
              <a:gd name="T13" fmla="*/ 6538193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任意多边形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7" name="任意多边形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8" name="任意多边形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9" name="任意多边形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0" name="任意多边形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1" name="任意多边形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2" name="任意多边形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3" name="任意多边形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4" name="任意多边形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5" name="任意多边形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6" name="任意多边形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7" name="任意多边形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8" name="任意多边形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hangingPunct="1">
              <a:lnSpc>
                <a:spcPct val="80000"/>
              </a:lnSpc>
              <a:spcBef>
                <a:spcPct val="20000"/>
              </a:spcBef>
              <a:buClr>
                <a:schemeClr val="hlink"/>
              </a:buClr>
              <a:buSzPct val="65000"/>
              <a:buFont typeface="Wingdings" pitchFamily="2" charset="2"/>
              <a:buChar char="v"/>
              <a:defRPr/>
            </a:pPr>
            <a:endParaRPr lang="en-US"/>
          </a:p>
        </p:txBody>
      </p:sp>
      <p:sp>
        <p:nvSpPr>
          <p:cNvPr id="19" name="矩形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20" name="矩形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21" name="矩形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22" name="矩形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23" name="矩形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24" name="矩形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3" name="文本占位符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zh-CN" altLang="en-US"/>
              <a:t>单击此处编辑母版标题样式</a:t>
            </a:r>
            <a:endParaRPr lang="en-US"/>
          </a:p>
        </p:txBody>
      </p:sp>
      <p:sp>
        <p:nvSpPr>
          <p:cNvPr id="25" name="日期占位符 3"/>
          <p:cNvSpPr>
            <a:spLocks noGrp="1"/>
          </p:cNvSpPr>
          <p:nvPr>
            <p:ph type="dt" sz="half" idx="10"/>
          </p:nvPr>
        </p:nvSpPr>
        <p:spPr/>
        <p:txBody>
          <a:bodyPr/>
          <a:lstStyle>
            <a:lvl1pPr>
              <a:defRPr/>
            </a:lvl1pPr>
            <a:extLst/>
          </a:lstStyle>
          <a:p>
            <a:pPr>
              <a:defRPr/>
            </a:pPr>
            <a:endParaRPr lang="en-US" altLang="zh-CN"/>
          </a:p>
        </p:txBody>
      </p:sp>
      <p:sp>
        <p:nvSpPr>
          <p:cNvPr id="26" name="页脚占位符 4"/>
          <p:cNvSpPr>
            <a:spLocks noGrp="1"/>
          </p:cNvSpPr>
          <p:nvPr>
            <p:ph type="ftr" sz="quarter" idx="11"/>
          </p:nvPr>
        </p:nvSpPr>
        <p:spPr/>
        <p:txBody>
          <a:bodyPr/>
          <a:lstStyle>
            <a:lvl1pPr>
              <a:defRPr/>
            </a:lvl1pPr>
            <a:extLst/>
          </a:lstStyle>
          <a:p>
            <a:pPr>
              <a:defRPr/>
            </a:pPr>
            <a:endParaRPr lang="en-US" altLang="zh-CN"/>
          </a:p>
        </p:txBody>
      </p:sp>
      <p:sp>
        <p:nvSpPr>
          <p:cNvPr id="27" name="灯片编号占位符 5"/>
          <p:cNvSpPr>
            <a:spLocks noGrp="1"/>
          </p:cNvSpPr>
          <p:nvPr>
            <p:ph type="sldNum" sz="quarter" idx="12"/>
          </p:nvPr>
        </p:nvSpPr>
        <p:spPr/>
        <p:txBody>
          <a:bodyPr/>
          <a:lstStyle>
            <a:lvl1pPr>
              <a:defRPr/>
            </a:lvl1pPr>
          </a:lstStyle>
          <a:p>
            <a:pPr>
              <a:defRPr/>
            </a:pPr>
            <a:fld id="{9EEC1484-AC71-46A9-B747-67C02360B992}" type="slidenum">
              <a:rPr lang="en-US" altLang="zh-CN"/>
              <a:pPr>
                <a:defRPr/>
              </a:pPr>
              <a:t>‹#›</a:t>
            </a:fld>
            <a:endParaRPr lang="en-US" altLang="zh-CN"/>
          </a:p>
        </p:txBody>
      </p:sp>
    </p:spTree>
    <p:extLst>
      <p:ext uri="{BB962C8B-B14F-4D97-AF65-F5344CB8AC3E}">
        <p14:creationId xmlns:p14="http://schemas.microsoft.com/office/powerpoint/2010/main" val="16247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99C13AB-2B4F-4E53-8F7E-C25DC9A87719}" type="slidenum">
              <a:rPr lang="en-US" altLang="zh-CN"/>
              <a:pPr>
                <a:defRPr/>
              </a:pPr>
              <a:t>‹#›</a:t>
            </a:fld>
            <a:endParaRPr lang="en-US" altLang="zh-CN"/>
          </a:p>
        </p:txBody>
      </p:sp>
    </p:spTree>
    <p:extLst>
      <p:ext uri="{BB962C8B-B14F-4D97-AF65-F5344CB8AC3E}">
        <p14:creationId xmlns:p14="http://schemas.microsoft.com/office/powerpoint/2010/main" val="193391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矩形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8" name="矩形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9" name="矩形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0" name="矩形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1" name="矩形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2" name="矩形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3" name="矩形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4" name="矩形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5" name="矩形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6" name="矩形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2" name="标题 1"/>
          <p:cNvSpPr>
            <a:spLocks noGrp="1"/>
          </p:cNvSpPr>
          <p:nvPr>
            <p:ph type="title"/>
          </p:nvPr>
        </p:nvSpPr>
        <p:spPr>
          <a:xfrm>
            <a:off x="504824" y="512064"/>
            <a:ext cx="7772400" cy="914400"/>
          </a:xfrm>
        </p:spPr>
        <p:txBody>
          <a:bodyPr/>
          <a:lstStyle>
            <a:lvl1pPr>
              <a:defRPr sz="4000"/>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7" name="日期占位符 6"/>
          <p:cNvSpPr>
            <a:spLocks noGrp="1"/>
          </p:cNvSpPr>
          <p:nvPr>
            <p:ph type="dt" sz="half" idx="10"/>
          </p:nvPr>
        </p:nvSpPr>
        <p:spPr/>
        <p:txBody>
          <a:bodyPr/>
          <a:lstStyle>
            <a:lvl1pPr>
              <a:defRPr/>
            </a:lvl1pPr>
            <a:extLst/>
          </a:lstStyle>
          <a:p>
            <a:pPr>
              <a:defRPr/>
            </a:pPr>
            <a:endParaRPr lang="en-US" altLang="zh-CN"/>
          </a:p>
        </p:txBody>
      </p:sp>
      <p:sp>
        <p:nvSpPr>
          <p:cNvPr id="18" name="页脚占位符 7"/>
          <p:cNvSpPr>
            <a:spLocks noGrp="1"/>
          </p:cNvSpPr>
          <p:nvPr>
            <p:ph type="ftr" sz="quarter" idx="11"/>
          </p:nvPr>
        </p:nvSpPr>
        <p:spPr/>
        <p:txBody>
          <a:bodyPr/>
          <a:lstStyle>
            <a:lvl1pPr>
              <a:defRPr/>
            </a:lvl1pPr>
            <a:extLst/>
          </a:lstStyle>
          <a:p>
            <a:pPr>
              <a:defRPr/>
            </a:pPr>
            <a:endParaRPr lang="en-US" altLang="zh-CN"/>
          </a:p>
        </p:txBody>
      </p:sp>
      <p:sp>
        <p:nvSpPr>
          <p:cNvPr id="19" name="灯片编号占位符 8"/>
          <p:cNvSpPr>
            <a:spLocks noGrp="1"/>
          </p:cNvSpPr>
          <p:nvPr>
            <p:ph type="sldNum" sz="quarter" idx="12"/>
          </p:nvPr>
        </p:nvSpPr>
        <p:spPr/>
        <p:txBody>
          <a:bodyPr/>
          <a:lstStyle>
            <a:lvl1pPr>
              <a:defRPr/>
            </a:lvl1pPr>
          </a:lstStyle>
          <a:p>
            <a:pPr>
              <a:defRPr/>
            </a:pPr>
            <a:fld id="{702AD4A7-69DD-4A0A-BE36-FD3B140CEC11}" type="slidenum">
              <a:rPr lang="en-US" altLang="zh-CN"/>
              <a:pPr>
                <a:defRPr/>
              </a:pPr>
              <a:t>‹#›</a:t>
            </a:fld>
            <a:endParaRPr lang="en-US" altLang="zh-CN"/>
          </a:p>
        </p:txBody>
      </p:sp>
    </p:spTree>
    <p:extLst>
      <p:ext uri="{BB962C8B-B14F-4D97-AF65-F5344CB8AC3E}">
        <p14:creationId xmlns:p14="http://schemas.microsoft.com/office/powerpoint/2010/main" val="135412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A1645EFA-FD01-4574-81DE-D514260B1363}" type="slidenum">
              <a:rPr lang="en-US" altLang="zh-CN"/>
              <a:pPr>
                <a:defRPr/>
              </a:pPr>
              <a:t>‹#›</a:t>
            </a:fld>
            <a:endParaRPr lang="en-US" altLang="zh-CN"/>
          </a:p>
        </p:txBody>
      </p:sp>
    </p:spTree>
    <p:extLst>
      <p:ext uri="{BB962C8B-B14F-4D97-AF65-F5344CB8AC3E}">
        <p14:creationId xmlns:p14="http://schemas.microsoft.com/office/powerpoint/2010/main" val="75644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extLst/>
          </a:lstStyle>
          <a:p>
            <a:pPr>
              <a:defRPr/>
            </a:pPr>
            <a:endParaRPr lang="en-US" altLang="zh-CN"/>
          </a:p>
        </p:txBody>
      </p:sp>
      <p:sp>
        <p:nvSpPr>
          <p:cNvPr id="3" name="页脚占位符 2"/>
          <p:cNvSpPr>
            <a:spLocks noGrp="1"/>
          </p:cNvSpPr>
          <p:nvPr>
            <p:ph type="ftr" sz="quarter" idx="11"/>
          </p:nvPr>
        </p:nvSpPr>
        <p:spPr/>
        <p:txBody>
          <a:bodyPr/>
          <a:lstStyle>
            <a:lvl1pPr>
              <a:defRPr/>
            </a:lvl1pPr>
            <a:extLst/>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E70B9A18-183A-41D5-BD5E-1938166B5B6D}" type="slidenum">
              <a:rPr lang="en-US" altLang="zh-CN"/>
              <a:pPr>
                <a:defRPr/>
              </a:pPr>
              <a:t>‹#›</a:t>
            </a:fld>
            <a:endParaRPr lang="en-US" altLang="zh-CN"/>
          </a:p>
        </p:txBody>
      </p:sp>
    </p:spTree>
    <p:extLst>
      <p:ext uri="{BB962C8B-B14F-4D97-AF65-F5344CB8AC3E}">
        <p14:creationId xmlns:p14="http://schemas.microsoft.com/office/powerpoint/2010/main" val="341494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lang="zh-CN" altLang="en-US"/>
              <a:t>单击此处编辑母版标题样式</a:t>
            </a:r>
            <a:endParaRPr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8F46AC28-2945-4372-8EC2-16211A0806B9}" type="slidenum">
              <a:rPr lang="en-US" altLang="zh-CN"/>
              <a:pPr>
                <a:defRPr/>
              </a:pPr>
              <a:t>‹#›</a:t>
            </a:fld>
            <a:endParaRPr lang="en-US" altLang="zh-CN"/>
          </a:p>
        </p:txBody>
      </p:sp>
    </p:spTree>
    <p:extLst>
      <p:ext uri="{BB962C8B-B14F-4D97-AF65-F5344CB8AC3E}">
        <p14:creationId xmlns:p14="http://schemas.microsoft.com/office/powerpoint/2010/main" val="152330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cxnSp>
        <p:nvCxnSpPr>
          <p:cNvPr id="6" name="直接连接符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组合 19"/>
          <p:cNvGrpSpPr>
            <a:grpSpLocks/>
          </p:cNvGrpSpPr>
          <p:nvPr/>
        </p:nvGrpSpPr>
        <p:grpSpPr bwMode="auto">
          <a:xfrm rot="5400000">
            <a:off x="8515351" y="1219200"/>
            <a:ext cx="131762" cy="128587"/>
            <a:chOff x="6668087" y="1297746"/>
            <a:chExt cx="161840" cy="156602"/>
          </a:xfrm>
        </p:grpSpPr>
        <p:cxnSp>
          <p:nvCxnSpPr>
            <p:cNvPr id="8" name="直接连接符 7"/>
            <p:cNvCxnSpPr/>
            <p:nvPr/>
          </p:nvCxnSpPr>
          <p:spPr>
            <a:xfrm rot="16200000">
              <a:off x="6663593" y="1288707"/>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rot="5400000" flipH="1">
              <a:off x="6744513" y="12877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组合 25"/>
          <p:cNvGrpSpPr>
            <a:grpSpLocks/>
          </p:cNvGrpSpPr>
          <p:nvPr/>
        </p:nvGrpSpPr>
        <p:grpSpPr bwMode="auto">
          <a:xfrm rot="5400000">
            <a:off x="8667751" y="1371600"/>
            <a:ext cx="131762" cy="128587"/>
            <a:chOff x="6668087" y="1297746"/>
            <a:chExt cx="161840" cy="156602"/>
          </a:xfrm>
        </p:grpSpPr>
        <p:cxnSp>
          <p:nvCxnSpPr>
            <p:cNvPr id="12" name="直接连接符 11"/>
            <p:cNvCxnSpPr/>
            <p:nvPr/>
          </p:nvCxnSpPr>
          <p:spPr>
            <a:xfrm rot="16200000">
              <a:off x="6663593" y="1288707"/>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rot="5400000" flipH="1">
              <a:off x="6744513" y="12877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组合 29"/>
          <p:cNvGrpSpPr>
            <a:grpSpLocks/>
          </p:cNvGrpSpPr>
          <p:nvPr/>
        </p:nvGrpSpPr>
        <p:grpSpPr bwMode="auto">
          <a:xfrm rot="5400000">
            <a:off x="8320087" y="1474788"/>
            <a:ext cx="131763" cy="128588"/>
            <a:chOff x="6668087" y="1297746"/>
            <a:chExt cx="161840" cy="156602"/>
          </a:xfrm>
        </p:grpSpPr>
        <p:cxnSp>
          <p:nvCxnSpPr>
            <p:cNvPr id="16" name="直接连接符 15"/>
            <p:cNvCxnSpPr/>
            <p:nvPr/>
          </p:nvCxnSpPr>
          <p:spPr>
            <a:xfrm rot="16200000">
              <a:off x="6663592" y="12887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rot="5400000" flipH="1">
              <a:off x="6744512" y="12877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lang="zh-CN" altLang="en-US"/>
              <a:t>单击此处编辑母版标题样式</a:t>
            </a:r>
            <a:endParaRPr lang="en-US"/>
          </a:p>
        </p:txBody>
      </p:sp>
      <p:sp>
        <p:nvSpPr>
          <p:cNvPr id="3" name="图片占位符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zh-CN" altLang="en-US" noProof="0"/>
              <a:t>单击图标添加图片</a:t>
            </a:r>
            <a:endParaRPr lang="en-US" noProof="0"/>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19" name="日期占位符 4"/>
          <p:cNvSpPr>
            <a:spLocks noGrp="1"/>
          </p:cNvSpPr>
          <p:nvPr>
            <p:ph type="dt" sz="half" idx="10"/>
          </p:nvPr>
        </p:nvSpPr>
        <p:spPr>
          <a:xfrm>
            <a:off x="6477000" y="55563"/>
            <a:ext cx="2133600" cy="365125"/>
          </a:xfrm>
        </p:spPr>
        <p:txBody>
          <a:bodyPr/>
          <a:lstStyle>
            <a:lvl1pPr>
              <a:defRPr/>
            </a:lvl1pPr>
            <a:extLst/>
          </a:lstStyle>
          <a:p>
            <a:pPr>
              <a:defRPr/>
            </a:pPr>
            <a:endParaRPr lang="en-US" altLang="zh-CN"/>
          </a:p>
        </p:txBody>
      </p:sp>
      <p:sp>
        <p:nvSpPr>
          <p:cNvPr id="20" name="页脚占位符 5"/>
          <p:cNvSpPr>
            <a:spLocks noGrp="1"/>
          </p:cNvSpPr>
          <p:nvPr>
            <p:ph type="ftr" sz="quarter" idx="11"/>
          </p:nvPr>
        </p:nvSpPr>
        <p:spPr>
          <a:xfrm>
            <a:off x="914400" y="55563"/>
            <a:ext cx="5562600" cy="365125"/>
          </a:xfrm>
        </p:spPr>
        <p:txBody>
          <a:bodyPr/>
          <a:lstStyle>
            <a:lvl1pPr>
              <a:defRPr/>
            </a:lvl1pPr>
            <a:extLst/>
          </a:lstStyle>
          <a:p>
            <a:pPr>
              <a:defRPr/>
            </a:pPr>
            <a:endParaRPr lang="en-US" altLang="zh-CN"/>
          </a:p>
        </p:txBody>
      </p:sp>
      <p:sp>
        <p:nvSpPr>
          <p:cNvPr id="21" name="灯片编号占位符 6"/>
          <p:cNvSpPr>
            <a:spLocks noGrp="1"/>
          </p:cNvSpPr>
          <p:nvPr>
            <p:ph type="sldNum" sz="quarter" idx="12"/>
          </p:nvPr>
        </p:nvSpPr>
        <p:spPr>
          <a:xfrm>
            <a:off x="8610600" y="55563"/>
            <a:ext cx="457200" cy="365125"/>
          </a:xfrm>
        </p:spPr>
        <p:txBody>
          <a:bodyPr/>
          <a:lstStyle>
            <a:lvl1pPr>
              <a:defRPr/>
            </a:lvl1pPr>
          </a:lstStyle>
          <a:p>
            <a:pPr>
              <a:defRPr/>
            </a:pPr>
            <a:fld id="{3141AB88-ABFF-4E84-8F8E-17CA70CCFDFC}" type="slidenum">
              <a:rPr lang="en-US" altLang="zh-CN"/>
              <a:pPr>
                <a:defRPr/>
              </a:pPr>
              <a:t>‹#›</a:t>
            </a:fld>
            <a:endParaRPr lang="en-US" altLang="zh-CN"/>
          </a:p>
        </p:txBody>
      </p:sp>
    </p:spTree>
    <p:extLst>
      <p:ext uri="{BB962C8B-B14F-4D97-AF65-F5344CB8AC3E}">
        <p14:creationId xmlns:p14="http://schemas.microsoft.com/office/powerpoint/2010/main" val="383963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0" name="矩形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1" name="矩形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2" name="矩形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1036" name="文本占位符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defRPr>
            </a:lvl1pPr>
            <a:extLst/>
          </a:lstStyle>
          <a:p>
            <a:pPr>
              <a:defRPr/>
            </a:pPr>
            <a:endParaRPr lang="en-US" altLang="zh-CN"/>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defRPr>
            </a:lvl1pPr>
            <a:extLst/>
          </a:lstStyle>
          <a:p>
            <a:pPr>
              <a:defRPr/>
            </a:pPr>
            <a:endParaRPr lang="en-US" altLang="zh-CN"/>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lnSpc>
                <a:spcPct val="80000"/>
              </a:lnSpc>
              <a:spcBef>
                <a:spcPct val="20000"/>
              </a:spcBef>
              <a:buClr>
                <a:schemeClr val="hlink"/>
              </a:buClr>
              <a:buSzPct val="65000"/>
              <a:buFont typeface="Wingdings" panose="05000000000000000000" pitchFamily="2" charset="2"/>
              <a:buChar char="v"/>
              <a:defRPr sz="1200">
                <a:solidFill>
                  <a:schemeClr val="tx2"/>
                </a:solidFill>
              </a:defRPr>
            </a:lvl1pPr>
          </a:lstStyle>
          <a:p>
            <a:pPr>
              <a:defRPr/>
            </a:pPr>
            <a:fld id="{34C5B48A-75E8-4E39-9736-DF08B49EFC94}"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19" r:id="rId1"/>
    <p:sldLayoutId id="2147483914" r:id="rId2"/>
    <p:sldLayoutId id="2147483920" r:id="rId3"/>
    <p:sldLayoutId id="2147483921" r:id="rId4"/>
    <p:sldLayoutId id="2147483922" r:id="rId5"/>
    <p:sldLayoutId id="2147483915" r:id="rId6"/>
    <p:sldLayoutId id="2147483923" r:id="rId7"/>
    <p:sldLayoutId id="2147483916" r:id="rId8"/>
    <p:sldLayoutId id="2147483924" r:id="rId9"/>
    <p:sldLayoutId id="2147483917" r:id="rId10"/>
    <p:sldLayoutId id="2147483918"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ea typeface="华文楷体" pitchFamily="2" charset="-122"/>
        </a:defRPr>
      </a:lvl2pPr>
      <a:lvl3pPr algn="l" rtl="0" eaLnBrk="0" fontAlgn="base" hangingPunct="0">
        <a:spcBef>
          <a:spcPct val="0"/>
        </a:spcBef>
        <a:spcAft>
          <a:spcPct val="0"/>
        </a:spcAft>
        <a:defRPr sz="4000">
          <a:solidFill>
            <a:srgbClr val="C1EEFF"/>
          </a:solidFill>
          <a:latin typeface="Consolas" pitchFamily="49" charset="0"/>
          <a:ea typeface="华文楷体" pitchFamily="2" charset="-122"/>
        </a:defRPr>
      </a:lvl3pPr>
      <a:lvl4pPr algn="l" rtl="0" eaLnBrk="0" fontAlgn="base" hangingPunct="0">
        <a:spcBef>
          <a:spcPct val="0"/>
        </a:spcBef>
        <a:spcAft>
          <a:spcPct val="0"/>
        </a:spcAft>
        <a:defRPr sz="4000">
          <a:solidFill>
            <a:srgbClr val="C1EEFF"/>
          </a:solidFill>
          <a:latin typeface="Consolas" pitchFamily="49" charset="0"/>
          <a:ea typeface="华文楷体" pitchFamily="2" charset="-122"/>
        </a:defRPr>
      </a:lvl4pPr>
      <a:lvl5pPr algn="l" rtl="0" eaLnBrk="0" fontAlgn="base" hangingPunct="0">
        <a:spcBef>
          <a:spcPct val="0"/>
        </a:spcBef>
        <a:spcAft>
          <a:spcPct val="0"/>
        </a:spcAft>
        <a:defRPr sz="4000">
          <a:solidFill>
            <a:srgbClr val="C1EEFF"/>
          </a:solidFill>
          <a:latin typeface="Consolas" pitchFamily="49" charset="0"/>
          <a:ea typeface="华文楷体" pitchFamily="2" charset="-122"/>
        </a:defRPr>
      </a:lvl5pPr>
      <a:lvl6pPr marL="457200" algn="l" rtl="0" fontAlgn="base">
        <a:spcBef>
          <a:spcPct val="0"/>
        </a:spcBef>
        <a:spcAft>
          <a:spcPct val="0"/>
        </a:spcAft>
        <a:defRPr sz="4000">
          <a:solidFill>
            <a:srgbClr val="C1EEFF"/>
          </a:solidFill>
          <a:latin typeface="Consolas" pitchFamily="49" charset="0"/>
          <a:ea typeface="华文楷体" pitchFamily="2" charset="-122"/>
        </a:defRPr>
      </a:lvl6pPr>
      <a:lvl7pPr marL="914400" algn="l" rtl="0" fontAlgn="base">
        <a:spcBef>
          <a:spcPct val="0"/>
        </a:spcBef>
        <a:spcAft>
          <a:spcPct val="0"/>
        </a:spcAft>
        <a:defRPr sz="4000">
          <a:solidFill>
            <a:srgbClr val="C1EEFF"/>
          </a:solidFill>
          <a:latin typeface="Consolas" pitchFamily="49" charset="0"/>
          <a:ea typeface="华文楷体" pitchFamily="2" charset="-122"/>
        </a:defRPr>
      </a:lvl7pPr>
      <a:lvl8pPr marL="1371600" algn="l" rtl="0" fontAlgn="base">
        <a:spcBef>
          <a:spcPct val="0"/>
        </a:spcBef>
        <a:spcAft>
          <a:spcPct val="0"/>
        </a:spcAft>
        <a:defRPr sz="4000">
          <a:solidFill>
            <a:srgbClr val="C1EEFF"/>
          </a:solidFill>
          <a:latin typeface="Consolas" pitchFamily="49" charset="0"/>
          <a:ea typeface="华文楷体" pitchFamily="2" charset="-122"/>
        </a:defRPr>
      </a:lvl8pPr>
      <a:lvl9pPr marL="1828800" algn="l" rtl="0" fontAlgn="base">
        <a:spcBef>
          <a:spcPct val="0"/>
        </a:spcBef>
        <a:spcAft>
          <a:spcPct val="0"/>
        </a:spcAft>
        <a:defRPr sz="4000">
          <a:solidFill>
            <a:srgbClr val="C1EEFF"/>
          </a:solidFill>
          <a:latin typeface="Consolas" pitchFamily="49" charset="0"/>
          <a:ea typeface="华文楷体" pitchFamily="2" charset="-122"/>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9.bin"/><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27.wmf"/><Relationship Id="rId5" Type="http://schemas.openxmlformats.org/officeDocument/2006/relationships/image" Target="../media/image28.png"/><Relationship Id="rId10" Type="http://schemas.openxmlformats.org/officeDocument/2006/relationships/oleObject" Target="../embeddings/oleObject22.bin"/><Relationship Id="rId4" Type="http://schemas.openxmlformats.org/officeDocument/2006/relationships/image" Target="../media/image24.wmf"/><Relationship Id="rId9" Type="http://schemas.openxmlformats.org/officeDocument/2006/relationships/image" Target="../media/image26.wmf"/></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8.bin"/><Relationship Id="rId1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2.w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34.wmf"/><Relationship Id="rId20" Type="http://schemas.openxmlformats.org/officeDocument/2006/relationships/image" Target="../media/image36.wmf"/><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31.wmf"/><Relationship Id="rId19" Type="http://schemas.openxmlformats.org/officeDocument/2006/relationships/oleObject" Target="../embeddings/oleObject31.bin"/><Relationship Id="rId4" Type="http://schemas.openxmlformats.org/officeDocument/2006/relationships/image" Target="../media/image24.wmf"/><Relationship Id="rId9" Type="http://schemas.openxmlformats.org/officeDocument/2006/relationships/oleObject" Target="../embeddings/oleObject26.bin"/><Relationship Id="rId14" Type="http://schemas.openxmlformats.org/officeDocument/2006/relationships/image" Target="../media/image33.wmf"/></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1.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oleObject" Target="../embeddings/oleObject36.bin"/><Relationship Id="rId17" Type="http://schemas.openxmlformats.org/officeDocument/2006/relationships/image" Target="../media/image43.wmf"/><Relationship Id="rId2" Type="http://schemas.openxmlformats.org/officeDocument/2006/relationships/slideLayout" Target="../slideLayouts/slideLayout7.xml"/><Relationship Id="rId16" Type="http://schemas.openxmlformats.org/officeDocument/2006/relationships/oleObject" Target="../embeddings/oleObject38.bin"/><Relationship Id="rId1" Type="http://schemas.openxmlformats.org/officeDocument/2006/relationships/vmlDrawing" Target="../drawings/vmlDrawing8.vml"/><Relationship Id="rId6" Type="http://schemas.openxmlformats.org/officeDocument/2006/relationships/image" Target="../media/image38.wmf"/><Relationship Id="rId11" Type="http://schemas.openxmlformats.org/officeDocument/2006/relationships/image" Target="../media/image44.png"/><Relationship Id="rId5" Type="http://schemas.openxmlformats.org/officeDocument/2006/relationships/oleObject" Target="../embeddings/oleObject33.bin"/><Relationship Id="rId15" Type="http://schemas.openxmlformats.org/officeDocument/2006/relationships/image" Target="../media/image42.wmf"/><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5.bin"/><Relationship Id="rId1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9.bin"/><Relationship Id="rId7"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0.bin"/><Relationship Id="rId5" Type="http://schemas.openxmlformats.org/officeDocument/2006/relationships/image" Target="../media/image48.png"/><Relationship Id="rId4" Type="http://schemas.openxmlformats.org/officeDocument/2006/relationships/image" Target="../media/image45.wmf"/><Relationship Id="rId9" Type="http://schemas.openxmlformats.org/officeDocument/2006/relationships/image" Target="../media/image47.wmf"/></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0.wmf"/><Relationship Id="rId5" Type="http://schemas.openxmlformats.org/officeDocument/2006/relationships/oleObject" Target="../embeddings/oleObject43.bin"/><Relationship Id="rId10" Type="http://schemas.openxmlformats.org/officeDocument/2006/relationships/image" Target="../media/image53.png"/><Relationship Id="rId4" Type="http://schemas.openxmlformats.org/officeDocument/2006/relationships/image" Target="../media/image49.wmf"/><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image" Target="../media/image54.emf"/><Relationship Id="rId1" Type="http://schemas.openxmlformats.org/officeDocument/2006/relationships/slideLayout" Target="../slideLayouts/slideLayout7.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slides/_rels/slide16.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image" Target="../media/image63.emf"/><Relationship Id="rId4" Type="http://schemas.openxmlformats.org/officeDocument/2006/relationships/image" Target="../media/image62.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66.emf"/><Relationship Id="rId7"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9.emf"/><Relationship Id="rId11" Type="http://schemas.openxmlformats.org/officeDocument/2006/relationships/image" Target="../media/image65.wmf"/><Relationship Id="rId5" Type="http://schemas.openxmlformats.org/officeDocument/2006/relationships/image" Target="../media/image68.emf"/><Relationship Id="rId10" Type="http://schemas.openxmlformats.org/officeDocument/2006/relationships/oleObject" Target="../embeddings/oleObject47.bin"/><Relationship Id="rId4" Type="http://schemas.openxmlformats.org/officeDocument/2006/relationships/image" Target="../media/image67.emf"/><Relationship Id="rId9" Type="http://schemas.openxmlformats.org/officeDocument/2006/relationships/image" Target="../media/image64.wmf"/></Relationships>
</file>

<file path=ppt/slides/_rels/slide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1.wmf"/><Relationship Id="rId5" Type="http://schemas.openxmlformats.org/officeDocument/2006/relationships/oleObject" Target="../embeddings/oleObject48.bin"/><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8.wmf"/><Relationship Id="rId5" Type="http://schemas.openxmlformats.org/officeDocument/2006/relationships/oleObject" Target="../embeddings/oleObject50.bin"/><Relationship Id="rId4" Type="http://schemas.openxmlformats.org/officeDocument/2006/relationships/image" Target="../media/image77.wmf"/></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84.png"/><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2.wmf"/><Relationship Id="rId5" Type="http://schemas.openxmlformats.org/officeDocument/2006/relationships/oleObject" Target="../embeddings/oleObject52.bin"/><Relationship Id="rId4" Type="http://schemas.openxmlformats.org/officeDocument/2006/relationships/image" Target="../media/image85.png"/></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image" Target="../media/image89.png"/><Relationship Id="rId4" Type="http://schemas.openxmlformats.org/officeDocument/2006/relationships/image" Target="../media/image88.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28.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image" Target="../media/image99.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101.png"/><Relationship Id="rId1" Type="http://schemas.openxmlformats.org/officeDocument/2006/relationships/vmlDrawing" Target="../drawings/vmlDrawing17.vml"/><Relationship Id="rId6" Type="http://schemas.openxmlformats.org/officeDocument/2006/relationships/image" Target="../media/image96.wmf"/><Relationship Id="rId11" Type="http://schemas.openxmlformats.org/officeDocument/2006/relationships/image" Target="../media/image98.wmf"/><Relationship Id="rId5" Type="http://schemas.openxmlformats.org/officeDocument/2006/relationships/oleObject" Target="../embeddings/oleObject56.bin"/><Relationship Id="rId15" Type="http://schemas.openxmlformats.org/officeDocument/2006/relationships/image" Target="../media/image100.png"/><Relationship Id="rId10" Type="http://schemas.openxmlformats.org/officeDocument/2006/relationships/oleObject" Target="../embeddings/oleObject59.bin"/><Relationship Id="rId4" Type="http://schemas.openxmlformats.org/officeDocument/2006/relationships/image" Target="../media/image95.wmf"/><Relationship Id="rId9" Type="http://schemas.openxmlformats.org/officeDocument/2006/relationships/oleObject" Target="../embeddings/oleObject58.bin"/><Relationship Id="rId14"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106.png"/><Relationship Id="rId7" Type="http://schemas.openxmlformats.org/officeDocument/2006/relationships/image" Target="../media/image110.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9.emf"/><Relationship Id="rId5" Type="http://schemas.openxmlformats.org/officeDocument/2006/relationships/image" Target="../media/image108.png"/><Relationship Id="rId4" Type="http://schemas.openxmlformats.org/officeDocument/2006/relationships/image" Target="../media/image107.png"/><Relationship Id="rId9" Type="http://schemas.openxmlformats.org/officeDocument/2006/relationships/image" Target="../media/image105.wmf"/></Relationships>
</file>

<file path=ppt/slides/_rels/slide3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5" Type="http://schemas.openxmlformats.org/officeDocument/2006/relationships/image" Target="../media/image114.png"/><Relationship Id="rId4" Type="http://schemas.openxmlformats.org/officeDocument/2006/relationships/image" Target="../media/image1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3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122.png"/><Relationship Id="rId7"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4.bin"/><Relationship Id="rId5" Type="http://schemas.openxmlformats.org/officeDocument/2006/relationships/image" Target="../media/image119.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121.wmf"/></Relationships>
</file>

<file path=ppt/slides/_rels/slide3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5.jpg"/><Relationship Id="rId2" Type="http://schemas.openxmlformats.org/officeDocument/2006/relationships/image" Target="../media/image12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png"/><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3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7.emf"/><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xml"/><Relationship Id="rId7" Type="http://schemas.openxmlformats.org/officeDocument/2006/relationships/oleObject" Target="../embeddings/oleObject7.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13.png"/><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image" Target="../media/image14.wmf"/><Relationship Id="rId12" Type="http://schemas.openxmlformats.org/officeDocument/2006/relationships/oleObject" Target="../embeddings/oleObject14.bin"/><Relationship Id="rId17"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6.wmf"/><Relationship Id="rId5" Type="http://schemas.openxmlformats.org/officeDocument/2006/relationships/image" Target="../media/image13.png"/><Relationship Id="rId15" Type="http://schemas.openxmlformats.org/officeDocument/2006/relationships/image" Target="../media/image18.wmf"/><Relationship Id="rId10" Type="http://schemas.openxmlformats.org/officeDocument/2006/relationships/oleObject" Target="../embeddings/oleObject13.bin"/><Relationship Id="rId4" Type="http://schemas.openxmlformats.org/officeDocument/2006/relationships/image" Target="../media/image11.wmf"/><Relationship Id="rId9" Type="http://schemas.openxmlformats.org/officeDocument/2006/relationships/image" Target="../media/image15.wmf"/><Relationship Id="rId1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7.bin"/><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85775" y="357188"/>
            <a:ext cx="8229600" cy="769937"/>
          </a:xfrm>
        </p:spPr>
        <p:txBody>
          <a:bodyPr>
            <a:spAutoFit/>
          </a:bodyPr>
          <a:lstStyle/>
          <a:p>
            <a:pPr marL="1117600" indent="-1117600" algn="ctr">
              <a:defRPr/>
            </a:pPr>
            <a:r>
              <a:rPr kumimoji="1" lang="zh-CN" altLang="en-US" sz="4400" dirty="0">
                <a:solidFill>
                  <a:srgbClr val="FFFF00"/>
                </a:solidFill>
                <a:effectLst>
                  <a:outerShdw blurRad="38100" dist="38100" dir="2700000" algn="tl">
                    <a:srgbClr val="000000"/>
                  </a:outerShdw>
                </a:effectLst>
                <a:latin typeface="黑体" pitchFamily="2" charset="-122"/>
                <a:ea typeface="黑体" pitchFamily="2" charset="-122"/>
              </a:rPr>
              <a:t>第五章  模拟调制系统</a:t>
            </a:r>
          </a:p>
        </p:txBody>
      </p:sp>
      <p:sp>
        <p:nvSpPr>
          <p:cNvPr id="8195" name="Rectangle 3"/>
          <p:cNvSpPr>
            <a:spLocks noGrp="1" noChangeArrowheads="1"/>
          </p:cNvSpPr>
          <p:nvPr>
            <p:ph type="body" idx="4294967295"/>
          </p:nvPr>
        </p:nvSpPr>
        <p:spPr>
          <a:xfrm>
            <a:off x="1187624" y="1772816"/>
            <a:ext cx="7200800" cy="2863205"/>
          </a:xfrm>
        </p:spPr>
        <p:txBody>
          <a:bodyPr/>
          <a:lstStyle/>
          <a:p>
            <a:pPr marL="812800" indent="-812800" eaLnBrk="1" hangingPunct="1">
              <a:lnSpc>
                <a:spcPct val="120000"/>
              </a:lnSpc>
              <a:buFont typeface="+mj-ea"/>
              <a:buAutoNum type="ea1JpnChsDbPeriod"/>
            </a:pPr>
            <a:r>
              <a:rPr lang="zh-CN" altLang="en-US" sz="2400" dirty="0">
                <a:latin typeface="华文中宋" panose="02010600040101010101" pitchFamily="2" charset="-122"/>
                <a:ea typeface="华文中宋" panose="02010600040101010101" pitchFamily="2" charset="-122"/>
              </a:rPr>
              <a:t>怎么让信号传得更远、传得更多？</a:t>
            </a:r>
            <a:endParaRPr lang="en-US" altLang="zh-CN" sz="2400" dirty="0">
              <a:latin typeface="华文中宋" panose="02010600040101010101" pitchFamily="2" charset="-122"/>
              <a:ea typeface="华文中宋" panose="02010600040101010101" pitchFamily="2" charset="-122"/>
            </a:endParaRPr>
          </a:p>
          <a:p>
            <a:pPr marL="0" indent="0" eaLnBrk="1" hangingPunct="1">
              <a:lnSpc>
                <a:spcPct val="120000"/>
              </a:lnSpc>
              <a:buNone/>
            </a:pPr>
            <a:r>
              <a:rPr lang="zh-CN" altLang="en-US" sz="2400" dirty="0">
                <a:latin typeface="华文中宋" panose="02010600040101010101" pitchFamily="2" charset="-122"/>
                <a:ea typeface="华文中宋" panose="02010600040101010101" pitchFamily="2" charset="-122"/>
              </a:rPr>
              <a:t>即什么是调制？为什么要调制？</a:t>
            </a:r>
            <a:endParaRPr lang="en-US" altLang="zh-CN" sz="2400" dirty="0">
              <a:latin typeface="华文中宋" panose="02010600040101010101" pitchFamily="2" charset="-122"/>
              <a:ea typeface="华文中宋" panose="02010600040101010101" pitchFamily="2" charset="-122"/>
            </a:endParaRPr>
          </a:p>
          <a:p>
            <a:pPr marL="812800" indent="-812800" eaLnBrk="1" hangingPunct="1">
              <a:lnSpc>
                <a:spcPct val="120000"/>
              </a:lnSpc>
              <a:spcBef>
                <a:spcPts val="1800"/>
              </a:spcBef>
              <a:buFont typeface="+mj-ea"/>
              <a:buAutoNum type="ea1JpnChsDbPeriod" startAt="2"/>
            </a:pPr>
            <a:r>
              <a:rPr lang="zh-CN" altLang="en-US" sz="2400" dirty="0">
                <a:latin typeface="华文中宋" panose="02010600040101010101" pitchFamily="2" charset="-122"/>
                <a:ea typeface="华文中宋" panose="02010600040101010101" pitchFamily="2" charset="-122"/>
              </a:rPr>
              <a:t>实际例子</a:t>
            </a:r>
            <a:endParaRPr lang="en-US" altLang="zh-CN" sz="2400" dirty="0">
              <a:latin typeface="华文中宋" panose="02010600040101010101" pitchFamily="2" charset="-122"/>
              <a:ea typeface="华文中宋" panose="02010600040101010101" pitchFamily="2" charset="-122"/>
            </a:endParaRPr>
          </a:p>
          <a:p>
            <a:pPr marL="812800" indent="-812800" eaLnBrk="1" hangingPunct="1">
              <a:lnSpc>
                <a:spcPct val="120000"/>
              </a:lnSpc>
              <a:spcBef>
                <a:spcPts val="1800"/>
              </a:spcBef>
              <a:buFont typeface="+mj-ea"/>
              <a:buAutoNum type="ea1JpnChsDbPeriod" startAt="2"/>
            </a:pPr>
            <a:r>
              <a:rPr lang="zh-CN" altLang="en-US" sz="2400" dirty="0">
                <a:latin typeface="华文中宋" panose="02010600040101010101" pitchFamily="2" charset="-122"/>
                <a:ea typeface="华文中宋" panose="02010600040101010101" pitchFamily="2" charset="-122"/>
              </a:rPr>
              <a:t>什么样的调制比较好？调制的分类？</a:t>
            </a:r>
            <a:endParaRPr lang="en-US" altLang="zh-CN" sz="2400" dirty="0">
              <a:latin typeface="华文中宋" panose="02010600040101010101" pitchFamily="2" charset="-122"/>
              <a:ea typeface="华文中宋" panose="02010600040101010101" pitchFamily="2" charset="-122"/>
            </a:endParaRPr>
          </a:p>
          <a:p>
            <a:pPr marL="812800" indent="-812800" eaLnBrk="1" hangingPunct="1">
              <a:lnSpc>
                <a:spcPct val="120000"/>
              </a:lnSpc>
              <a:spcBef>
                <a:spcPts val="1800"/>
              </a:spcBef>
              <a:buFont typeface="+mj-ea"/>
              <a:buAutoNum type="ea1JpnChsDbPeriod" startAt="2"/>
            </a:pPr>
            <a:r>
              <a:rPr lang="zh-CN" altLang="en-US" sz="2400" dirty="0">
                <a:latin typeface="华文中宋" panose="02010600040101010101" pitchFamily="2" charset="-122"/>
                <a:ea typeface="华文中宋" panose="02010600040101010101" pitchFamily="2" charset="-122"/>
              </a:rPr>
              <a:t>怎么评估各种调制方法？</a:t>
            </a:r>
            <a:endParaRPr lang="en-US" altLang="zh-CN" sz="2400" dirty="0">
              <a:latin typeface="华文中宋" panose="02010600040101010101" pitchFamily="2" charset="-122"/>
              <a:ea typeface="华文中宋" panose="02010600040101010101" pitchFamily="2" charset="-122"/>
            </a:endParaRPr>
          </a:p>
          <a:p>
            <a:pPr marL="812800" indent="-812800" eaLnBrk="1" hangingPunct="1">
              <a:lnSpc>
                <a:spcPct val="12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ChangeArrowheads="1"/>
          </p:cNvSpPr>
          <p:nvPr/>
        </p:nvSpPr>
        <p:spPr bwMode="auto">
          <a:xfrm>
            <a:off x="107503" y="836713"/>
            <a:ext cx="9004871" cy="180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20000"/>
              </a:lnSpc>
              <a:spcBef>
                <a:spcPct val="0"/>
              </a:spcBef>
              <a:buFont typeface="Wingdings" panose="05000000000000000000" pitchFamily="2" charset="2"/>
              <a:buChar char="l"/>
            </a:pPr>
            <a:r>
              <a:rPr lang="en-US" altLang="zh-CN" sz="2400" b="0" dirty="0">
                <a:solidFill>
                  <a:schemeClr val="hlink"/>
                </a:solidFill>
                <a:latin typeface="华文中宋" panose="02010600040101010101" pitchFamily="2" charset="-122"/>
                <a:ea typeface="华文中宋" panose="02010600040101010101" pitchFamily="2" charset="-122"/>
              </a:rPr>
              <a:t> </a:t>
            </a:r>
            <a:r>
              <a:rPr lang="en-US" altLang="zh-CN" sz="2400" b="0" dirty="0">
                <a:solidFill>
                  <a:srgbClr val="FFFF00"/>
                </a:solidFill>
                <a:latin typeface="华文中宋" panose="02010600040101010101" pitchFamily="2" charset="-122"/>
                <a:ea typeface="华文中宋" panose="02010600040101010101" pitchFamily="2" charset="-122"/>
              </a:rPr>
              <a:t>SSB</a:t>
            </a:r>
            <a:r>
              <a:rPr lang="zh-CN" altLang="en-US" sz="2400" b="0" dirty="0">
                <a:solidFill>
                  <a:srgbClr val="FFFF00"/>
                </a:solidFill>
                <a:latin typeface="华文中宋" panose="02010600040101010101" pitchFamily="2" charset="-122"/>
                <a:ea typeface="华文中宋" panose="02010600040101010101" pitchFamily="2" charset="-122"/>
              </a:rPr>
              <a:t>信号</a:t>
            </a:r>
            <a:r>
              <a:rPr lang="zh-CN" altLang="en-US" sz="2400" b="0" dirty="0">
                <a:latin typeface="华文中宋" panose="02010600040101010101" pitchFamily="2" charset="-122"/>
                <a:ea typeface="华文中宋" panose="02010600040101010101" pitchFamily="2" charset="-122"/>
              </a:rPr>
              <a:t>：在</a:t>
            </a:r>
            <a:r>
              <a:rPr lang="en-US" altLang="zh-CN" sz="2400" b="0" dirty="0">
                <a:latin typeface="华文中宋" panose="02010600040101010101" pitchFamily="2" charset="-122"/>
                <a:ea typeface="华文中宋" panose="02010600040101010101" pitchFamily="2" charset="-122"/>
              </a:rPr>
              <a:t>DSB</a:t>
            </a:r>
            <a:r>
              <a:rPr lang="zh-CN" altLang="en-US" sz="2400" b="0" dirty="0">
                <a:latin typeface="华文中宋" panose="02010600040101010101" pitchFamily="2" charset="-122"/>
                <a:ea typeface="华文中宋" panose="02010600040101010101" pitchFamily="2" charset="-122"/>
              </a:rPr>
              <a:t>调制信号的基础上，仅保留一个边带。</a:t>
            </a:r>
            <a:endParaRPr lang="en-US" altLang="zh-CN" sz="2400" b="0" dirty="0">
              <a:latin typeface="华文中宋" panose="02010600040101010101" pitchFamily="2" charset="-122"/>
              <a:ea typeface="华文中宋" panose="02010600040101010101" pitchFamily="2" charset="-122"/>
            </a:endParaRPr>
          </a:p>
          <a:p>
            <a:pPr eaLnBrk="1" hangingPunct="1">
              <a:lnSpc>
                <a:spcPct val="120000"/>
              </a:lnSpc>
              <a:spcBef>
                <a:spcPct val="0"/>
              </a:spcBef>
              <a:buFont typeface="Wingdings" panose="05000000000000000000" pitchFamily="2" charset="2"/>
              <a:buChar char="l"/>
            </a:pPr>
            <a:r>
              <a:rPr lang="zh-CN" altLang="en-US" sz="2400" b="0" dirty="0">
                <a:latin typeface="华文中宋" panose="02010600040101010101" pitchFamily="2" charset="-122"/>
                <a:ea typeface="华文中宋" panose="02010600040101010101" pitchFamily="2" charset="-122"/>
              </a:rPr>
              <a:t>产生方法及描述？滤波法、相移法；时域、频域表示</a:t>
            </a:r>
            <a:endParaRPr lang="en-US" altLang="zh-CN" sz="2400" b="0" dirty="0">
              <a:latin typeface="华文中宋" panose="02010600040101010101" pitchFamily="2" charset="-122"/>
              <a:ea typeface="华文中宋" panose="02010600040101010101" pitchFamily="2" charset="-122"/>
            </a:endParaRPr>
          </a:p>
          <a:p>
            <a:pPr eaLnBrk="1" hangingPunct="1">
              <a:lnSpc>
                <a:spcPct val="120000"/>
              </a:lnSpc>
              <a:spcBef>
                <a:spcPct val="0"/>
              </a:spcBef>
              <a:buFont typeface="Wingdings" panose="05000000000000000000" pitchFamily="2" charset="2"/>
              <a:buNone/>
            </a:pPr>
            <a:r>
              <a:rPr lang="en-US" altLang="zh-CN" sz="2400" b="0" dirty="0">
                <a:latin typeface="华文中宋" panose="02010600040101010101" pitchFamily="2" charset="-122"/>
                <a:ea typeface="华文中宋" panose="02010600040101010101" pitchFamily="2" charset="-122"/>
              </a:rPr>
              <a:t>   </a:t>
            </a:r>
            <a:r>
              <a:rPr lang="zh-CN" altLang="en-US" sz="2400" b="0" dirty="0">
                <a:latin typeface="华文中宋" panose="02010600040101010101" pitchFamily="2" charset="-122"/>
                <a:ea typeface="华文中宋" panose="02010600040101010101" pitchFamily="2" charset="-122"/>
              </a:rPr>
              <a:t>滤波法：将图</a:t>
            </a:r>
            <a:r>
              <a:rPr lang="en-US" altLang="zh-CN" sz="2400" b="0" dirty="0">
                <a:latin typeface="华文中宋" panose="02010600040101010101" pitchFamily="2" charset="-122"/>
                <a:ea typeface="华文中宋" panose="02010600040101010101" pitchFamily="2" charset="-122"/>
              </a:rPr>
              <a:t>5-4</a:t>
            </a:r>
            <a:r>
              <a:rPr lang="zh-CN" altLang="en-US" sz="2400" b="0" dirty="0">
                <a:latin typeface="华文中宋" panose="02010600040101010101" pitchFamily="2" charset="-122"/>
                <a:ea typeface="华文中宋" panose="02010600040101010101" pitchFamily="2" charset="-122"/>
              </a:rPr>
              <a:t>中的带通滤波器设计成如图</a:t>
            </a:r>
            <a:r>
              <a:rPr lang="en-US" altLang="zh-CN" sz="2400" b="0" dirty="0">
                <a:latin typeface="华文中宋" panose="02010600040101010101" pitchFamily="2" charset="-122"/>
                <a:ea typeface="华文中宋" panose="02010600040101010101" pitchFamily="2" charset="-122"/>
              </a:rPr>
              <a:t>5-5b</a:t>
            </a:r>
            <a:r>
              <a:rPr lang="zh-CN" altLang="en-US" sz="2400" b="0" dirty="0">
                <a:latin typeface="华文中宋" panose="02010600040101010101" pitchFamily="2" charset="-122"/>
                <a:ea typeface="华文中宋" panose="02010600040101010101" pitchFamily="2" charset="-122"/>
              </a:rPr>
              <a:t>所示的传输特性。将产生上边带信号，相应的频谱如图</a:t>
            </a:r>
            <a:r>
              <a:rPr lang="en-US" altLang="zh-CN" sz="2400" b="0" dirty="0">
                <a:latin typeface="华文中宋" panose="02010600040101010101" pitchFamily="2" charset="-122"/>
                <a:ea typeface="华文中宋" panose="02010600040101010101" pitchFamily="2" charset="-122"/>
              </a:rPr>
              <a:t>5-5c</a:t>
            </a:r>
            <a:r>
              <a:rPr lang="zh-CN" altLang="en-US" sz="2400" b="0" dirty="0">
                <a:latin typeface="华文中宋" panose="02010600040101010101" pitchFamily="2" charset="-122"/>
                <a:ea typeface="华文中宋" panose="02010600040101010101" pitchFamily="2" charset="-122"/>
              </a:rPr>
              <a:t>所示。</a:t>
            </a:r>
            <a:endParaRPr lang="en-US" altLang="zh-CN" sz="2400" b="0" dirty="0">
              <a:latin typeface="华文中宋" panose="02010600040101010101" pitchFamily="2" charset="-122"/>
              <a:ea typeface="华文中宋" panose="02010600040101010101" pitchFamily="2" charset="-122"/>
            </a:endParaRPr>
          </a:p>
        </p:txBody>
      </p:sp>
      <p:sp>
        <p:nvSpPr>
          <p:cNvPr id="15364" name="Rectangle 6"/>
          <p:cNvSpPr>
            <a:spLocks noChangeArrowheads="1"/>
          </p:cNvSpPr>
          <p:nvPr/>
        </p:nvSpPr>
        <p:spPr bwMode="auto">
          <a:xfrm>
            <a:off x="107503" y="5033516"/>
            <a:ext cx="424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则此单边带信号的频谱为：</a:t>
            </a:r>
            <a:r>
              <a:rPr lang="zh-CN" altLang="en-US" sz="3200" b="0" dirty="0">
                <a:latin typeface="宋体" panose="02010600030101010101" pitchFamily="2" charset="-122"/>
              </a:rPr>
              <a:t>  </a:t>
            </a:r>
          </a:p>
        </p:txBody>
      </p:sp>
      <p:graphicFrame>
        <p:nvGraphicFramePr>
          <p:cNvPr id="15367" name="Object 5"/>
          <p:cNvGraphicFramePr>
            <a:graphicFrameLocks noChangeAspect="1"/>
          </p:cNvGraphicFramePr>
          <p:nvPr>
            <p:extLst>
              <p:ext uri="{D42A27DB-BD31-4B8C-83A1-F6EECF244321}">
                <p14:modId xmlns:p14="http://schemas.microsoft.com/office/powerpoint/2010/main" val="553417788"/>
              </p:ext>
            </p:extLst>
          </p:nvPr>
        </p:nvGraphicFramePr>
        <p:xfrm>
          <a:off x="4089400" y="2348880"/>
          <a:ext cx="914400" cy="198438"/>
        </p:xfrm>
        <a:graphic>
          <a:graphicData uri="http://schemas.openxmlformats.org/presentationml/2006/ole">
            <mc:AlternateContent xmlns:mc="http://schemas.openxmlformats.org/markup-compatibility/2006">
              <mc:Choice xmlns:v="urn:schemas-microsoft-com:vml" Requires="v">
                <p:oleObj spid="_x0000_s15478" name="Equation" r:id="rId3" imgW="435285" imgH="677109" progId="Equation.DSMT4">
                  <p:embed/>
                </p:oleObj>
              </mc:Choice>
              <mc:Fallback>
                <p:oleObj name="Equation" r:id="rId3" imgW="435285" imgH="6771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34888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
          <p:cNvSpPr txBox="1">
            <a:spLocks noChangeArrowheads="1"/>
          </p:cNvSpPr>
          <p:nvPr/>
        </p:nvSpPr>
        <p:spPr>
          <a:xfrm>
            <a:off x="684213" y="128687"/>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5</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(SSB</a:t>
            </a:r>
            <a:r>
              <a:rPr lang="zh-CN" altLang="en-US" sz="4000" b="0" spc="-100" dirty="0">
                <a:solidFill>
                  <a:srgbClr val="FFFF00"/>
                </a:solidFill>
                <a:ea typeface="+mj-ea"/>
                <a:cs typeface="+mj-cs"/>
              </a:rPr>
              <a:t>）</a:t>
            </a:r>
          </a:p>
        </p:txBody>
      </p:sp>
      <p:pic>
        <p:nvPicPr>
          <p:cNvPr id="15395"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2817703"/>
            <a:ext cx="3240097" cy="3131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接连接符 10"/>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3069265141"/>
              </p:ext>
            </p:extLst>
          </p:nvPr>
        </p:nvGraphicFramePr>
        <p:xfrm>
          <a:off x="980264" y="5662925"/>
          <a:ext cx="3594100" cy="358775"/>
        </p:xfrm>
        <a:graphic>
          <a:graphicData uri="http://schemas.openxmlformats.org/presentationml/2006/ole">
            <mc:AlternateContent xmlns:mc="http://schemas.openxmlformats.org/markup-compatibility/2006">
              <mc:Choice xmlns:v="urn:schemas-microsoft-com:vml" Requires="v">
                <p:oleObj spid="_x0000_s15479" name="公式" r:id="rId6" imgW="2273040" imgH="228600" progId="Equation.3">
                  <p:embed/>
                </p:oleObj>
              </mc:Choice>
              <mc:Fallback>
                <p:oleObj name="公式" r:id="rId6" imgW="2273040" imgH="228600" progId="Equation.3">
                  <p:embed/>
                  <p:pic>
                    <p:nvPicPr>
                      <p:cNvPr id="0" name="对象 5"/>
                      <p:cNvPicPr>
                        <a:picLocks noChangeAspect="1" noChangeArrowheads="1"/>
                      </p:cNvPicPr>
                      <p:nvPr/>
                    </p:nvPicPr>
                    <p:blipFill>
                      <a:blip r:embed="rId7"/>
                      <a:srcRect/>
                      <a:stretch>
                        <a:fillRect/>
                      </a:stretch>
                    </p:blipFill>
                    <p:spPr bwMode="auto">
                      <a:xfrm>
                        <a:off x="980264" y="5662925"/>
                        <a:ext cx="3594100" cy="358775"/>
                      </a:xfrm>
                      <a:prstGeom prst="rect">
                        <a:avLst/>
                      </a:prstGeom>
                      <a:solidFill>
                        <a:srgbClr val="00FFFF"/>
                      </a:solidFill>
                      <a:ln>
                        <a:noFill/>
                      </a:ln>
                    </p:spPr>
                  </p:pic>
                </p:oleObj>
              </mc:Fallback>
            </mc:AlternateContent>
          </a:graphicData>
        </a:graphic>
      </p:graphicFrame>
      <p:sp>
        <p:nvSpPr>
          <p:cNvPr id="3" name="矩形 2"/>
          <p:cNvSpPr/>
          <p:nvPr/>
        </p:nvSpPr>
        <p:spPr>
          <a:xfrm>
            <a:off x="247142" y="6061821"/>
            <a:ext cx="8618090" cy="535531"/>
          </a:xfrm>
          <a:prstGeom prst="rect">
            <a:avLst/>
          </a:prstGeom>
        </p:spPr>
        <p:txBody>
          <a:bodyPr wrap="square">
            <a:spAutoFit/>
          </a:bodyPr>
          <a:lstStyle/>
          <a:p>
            <a:pPr eaLnBrk="1" hangingPunct="1">
              <a:lnSpc>
                <a:spcPct val="120000"/>
              </a:lnSpc>
              <a:buFont typeface="Wingdings" panose="05000000000000000000" pitchFamily="2" charset="2"/>
              <a:buChar char="l"/>
            </a:pPr>
            <a:r>
              <a:rPr lang="zh-CN" altLang="en-US" sz="2400" b="0" dirty="0">
                <a:latin typeface="华文中宋" panose="02010600040101010101" pitchFamily="2" charset="-122"/>
                <a:ea typeface="华文中宋" panose="02010600040101010101" pitchFamily="2" charset="-122"/>
              </a:rPr>
              <a:t>信号带宽</a:t>
            </a:r>
            <a:r>
              <a:rPr lang="en-US" altLang="zh-CN" sz="2400" b="0" dirty="0">
                <a:solidFill>
                  <a:srgbClr val="FFFF00"/>
                </a:solidFill>
                <a:latin typeface="华文中宋" panose="02010600040101010101" pitchFamily="2" charset="-122"/>
                <a:ea typeface="华文中宋" panose="02010600040101010101" pitchFamily="2" charset="-122"/>
              </a:rPr>
              <a:t>B=</a:t>
            </a:r>
            <a:r>
              <a:rPr lang="en-US" altLang="zh-CN" sz="2400" b="0" dirty="0" err="1">
                <a:solidFill>
                  <a:srgbClr val="FFFF00"/>
                </a:solidFill>
                <a:latin typeface="华文中宋" panose="02010600040101010101" pitchFamily="2" charset="-122"/>
                <a:ea typeface="华文中宋" panose="02010600040101010101" pitchFamily="2" charset="-122"/>
              </a:rPr>
              <a:t>fx</a:t>
            </a:r>
            <a:r>
              <a:rPr lang="zh-CN" altLang="en-US" sz="2400" b="0" dirty="0">
                <a:solidFill>
                  <a:schemeClr val="hlink"/>
                </a:solidFill>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其中</a:t>
            </a:r>
            <a:r>
              <a:rPr lang="en-US" altLang="zh-CN" sz="2400" b="0" dirty="0" err="1">
                <a:latin typeface="华文中宋" panose="02010600040101010101" pitchFamily="2" charset="-122"/>
                <a:ea typeface="华文中宋" panose="02010600040101010101" pitchFamily="2" charset="-122"/>
              </a:rPr>
              <a:t>fx</a:t>
            </a:r>
            <a:r>
              <a:rPr lang="zh-CN" altLang="en-US" sz="2400" b="0" dirty="0">
                <a:latin typeface="华文中宋" panose="02010600040101010101" pitchFamily="2" charset="-122"/>
                <a:ea typeface="华文中宋" panose="02010600040101010101" pitchFamily="2" charset="-122"/>
              </a:rPr>
              <a:t>是信号的最高频率</a:t>
            </a:r>
            <a:r>
              <a:rPr lang="en-US" altLang="zh-CN" sz="2400" b="0" dirty="0">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a:t>
            </a:r>
            <a:endParaRPr lang="en-US" altLang="zh-CN" sz="2400" b="0" dirty="0">
              <a:latin typeface="华文中宋" panose="02010600040101010101" pitchFamily="2" charset="-122"/>
              <a:ea typeface="华文中宋" panose="020106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8749118"/>
              </p:ext>
            </p:extLst>
          </p:nvPr>
        </p:nvGraphicFramePr>
        <p:xfrm>
          <a:off x="739775" y="2690193"/>
          <a:ext cx="4121150" cy="839787"/>
        </p:xfrm>
        <a:graphic>
          <a:graphicData uri="http://schemas.openxmlformats.org/presentationml/2006/ole">
            <mc:AlternateContent xmlns:mc="http://schemas.openxmlformats.org/markup-compatibility/2006">
              <mc:Choice xmlns:v="urn:schemas-microsoft-com:vml" Requires="v">
                <p:oleObj spid="_x0000_s15480" name="公式" r:id="rId8" imgW="2933640" imgH="533160" progId="Equation.3">
                  <p:embed/>
                </p:oleObj>
              </mc:Choice>
              <mc:Fallback>
                <p:oleObj name="公式" r:id="rId8" imgW="2933640" imgH="533160" progId="Equation.3">
                  <p:embed/>
                  <p:pic>
                    <p:nvPicPr>
                      <p:cNvPr id="0" name="对象 5"/>
                      <p:cNvPicPr>
                        <a:picLocks noChangeAspect="1" noChangeArrowheads="1"/>
                      </p:cNvPicPr>
                      <p:nvPr/>
                    </p:nvPicPr>
                    <p:blipFill>
                      <a:blip r:embed="rId9"/>
                      <a:srcRect/>
                      <a:stretch>
                        <a:fillRect/>
                      </a:stretch>
                    </p:blipFill>
                    <p:spPr bwMode="auto">
                      <a:xfrm>
                        <a:off x="739775" y="2690193"/>
                        <a:ext cx="4121150" cy="8397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133472" y="3593356"/>
            <a:ext cx="5184576" cy="493853"/>
          </a:xfrm>
          <a:prstGeom prst="rect">
            <a:avLst/>
          </a:prstGeom>
        </p:spPr>
        <p:txBody>
          <a:bodyPr wrap="squar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同样，若产生下边带，则要求：</a:t>
            </a:r>
            <a:endParaRPr lang="zh-CN" altLang="en-US" sz="2400" dirty="0"/>
          </a:p>
        </p:txBody>
      </p:sp>
      <p:graphicFrame>
        <p:nvGraphicFramePr>
          <p:cNvPr id="7" name="对象 6"/>
          <p:cNvGraphicFramePr>
            <a:graphicFrameLocks noChangeAspect="1"/>
          </p:cNvGraphicFramePr>
          <p:nvPr>
            <p:extLst>
              <p:ext uri="{D42A27DB-BD31-4B8C-83A1-F6EECF244321}">
                <p14:modId xmlns:p14="http://schemas.microsoft.com/office/powerpoint/2010/main" val="4253392701"/>
              </p:ext>
            </p:extLst>
          </p:nvPr>
        </p:nvGraphicFramePr>
        <p:xfrm>
          <a:off x="754063" y="4121720"/>
          <a:ext cx="4119562" cy="839788"/>
        </p:xfrm>
        <a:graphic>
          <a:graphicData uri="http://schemas.openxmlformats.org/presentationml/2006/ole">
            <mc:AlternateContent xmlns:mc="http://schemas.openxmlformats.org/markup-compatibility/2006">
              <mc:Choice xmlns:v="urn:schemas-microsoft-com:vml" Requires="v">
                <p:oleObj spid="_x0000_s15481" name="公式" r:id="rId10" imgW="2933640" imgH="533160" progId="Equation.3">
                  <p:embed/>
                </p:oleObj>
              </mc:Choice>
              <mc:Fallback>
                <p:oleObj name="公式" r:id="rId10" imgW="2933640" imgH="533160" progId="Equation.3">
                  <p:embed/>
                  <p:pic>
                    <p:nvPicPr>
                      <p:cNvPr id="0" name="对象 3"/>
                      <p:cNvPicPr>
                        <a:picLocks noChangeAspect="1" noChangeArrowheads="1"/>
                      </p:cNvPicPr>
                      <p:nvPr/>
                    </p:nvPicPr>
                    <p:blipFill>
                      <a:blip r:embed="rId11"/>
                      <a:srcRect/>
                      <a:stretch>
                        <a:fillRect/>
                      </a:stretch>
                    </p:blipFill>
                    <p:spPr bwMode="auto">
                      <a:xfrm>
                        <a:off x="754063" y="4121720"/>
                        <a:ext cx="4119562" cy="8397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11"/>
          <p:cNvSpPr>
            <a:spLocks noChangeArrowheads="1"/>
          </p:cNvSpPr>
          <p:nvPr/>
        </p:nvSpPr>
        <p:spPr bwMode="auto">
          <a:xfrm>
            <a:off x="323528" y="5442556"/>
            <a:ext cx="6699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统一表达，上下边带</a:t>
            </a:r>
            <a:r>
              <a:rPr lang="en-US" altLang="zh-CN" sz="2400" b="0" dirty="0">
                <a:latin typeface="宋体" panose="02010600030101010101" pitchFamily="2" charset="-122"/>
              </a:rPr>
              <a:t>SSB</a:t>
            </a:r>
            <a:r>
              <a:rPr lang="zh-CN" altLang="en-US" sz="2400" b="0" dirty="0">
                <a:latin typeface="宋体" panose="02010600030101010101" pitchFamily="2" charset="-122"/>
              </a:rPr>
              <a:t>信号的时域表示式为：</a:t>
            </a:r>
            <a:r>
              <a:rPr lang="zh-CN" altLang="en-US" sz="3200" b="0" dirty="0">
                <a:latin typeface="宋体" panose="02010600030101010101" pitchFamily="2" charset="-122"/>
              </a:rPr>
              <a:t> </a:t>
            </a:r>
          </a:p>
        </p:txBody>
      </p:sp>
      <p:sp>
        <p:nvSpPr>
          <p:cNvPr id="43" name="Rectangle 2"/>
          <p:cNvSpPr txBox="1">
            <a:spLocks noChangeArrowheads="1"/>
          </p:cNvSpPr>
          <p:nvPr/>
        </p:nvSpPr>
        <p:spPr>
          <a:xfrm>
            <a:off x="684213" y="116632"/>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5</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(SSB</a:t>
            </a:r>
            <a:r>
              <a:rPr lang="zh-CN" altLang="en-US" sz="4000" b="0" spc="-100" dirty="0">
                <a:solidFill>
                  <a:srgbClr val="FFFF00"/>
                </a:solidFill>
                <a:ea typeface="+mj-ea"/>
                <a:cs typeface="+mj-cs"/>
              </a:rPr>
              <a:t>）</a:t>
            </a:r>
          </a:p>
        </p:txBody>
      </p:sp>
      <p:sp>
        <p:nvSpPr>
          <p:cNvPr id="22" name="Rectangle 3"/>
          <p:cNvSpPr txBox="1">
            <a:spLocks noChangeArrowheads="1"/>
          </p:cNvSpPr>
          <p:nvPr/>
        </p:nvSpPr>
        <p:spPr bwMode="auto">
          <a:xfrm>
            <a:off x="107503" y="836713"/>
            <a:ext cx="9004871" cy="144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20000"/>
              </a:lnSpc>
              <a:spcBef>
                <a:spcPct val="0"/>
              </a:spcBef>
              <a:buFont typeface="Wingdings" panose="05000000000000000000" pitchFamily="2" charset="2"/>
              <a:buChar char="l"/>
            </a:pPr>
            <a:r>
              <a:rPr lang="zh-CN" altLang="en-US" sz="2400" b="0" dirty="0">
                <a:latin typeface="华文中宋" panose="02010600040101010101" pitchFamily="2" charset="-122"/>
                <a:ea typeface="华文中宋" panose="02010600040101010101" pitchFamily="2" charset="-122"/>
              </a:rPr>
              <a:t>产生方法及描述？滤波法、相移法；时域、频域表示</a:t>
            </a:r>
            <a:endParaRPr lang="en-US" altLang="zh-CN" sz="2400" b="0" dirty="0">
              <a:latin typeface="华文中宋" panose="02010600040101010101" pitchFamily="2" charset="-122"/>
              <a:ea typeface="华文中宋" panose="02010600040101010101" pitchFamily="2" charset="-122"/>
            </a:endParaRPr>
          </a:p>
          <a:p>
            <a:pPr eaLnBrk="1" hangingPunct="1">
              <a:lnSpc>
                <a:spcPct val="120000"/>
              </a:lnSpc>
              <a:spcBef>
                <a:spcPct val="0"/>
              </a:spcBef>
              <a:buNone/>
            </a:pPr>
            <a:r>
              <a:rPr lang="zh-CN" altLang="en-US" sz="2400" b="0" dirty="0">
                <a:latin typeface="华文中宋" panose="02010600040101010101" pitchFamily="2" charset="-122"/>
                <a:ea typeface="华文中宋" panose="02010600040101010101" pitchFamily="2" charset="-122"/>
              </a:rPr>
              <a:t>   相移法：设单频调制信号为</a:t>
            </a:r>
            <a:endParaRPr lang="en-US" altLang="zh-CN" sz="2400" b="0" dirty="0">
              <a:latin typeface="华文中宋" panose="02010600040101010101" pitchFamily="2" charset="-122"/>
              <a:ea typeface="华文中宋" panose="02010600040101010101" pitchFamily="2" charset="-122"/>
            </a:endParaRPr>
          </a:p>
          <a:p>
            <a:pPr eaLnBrk="1" hangingPunct="1">
              <a:lnSpc>
                <a:spcPct val="120000"/>
              </a:lnSpc>
              <a:spcBef>
                <a:spcPct val="0"/>
              </a:spcBef>
              <a:buNone/>
            </a:pPr>
            <a:r>
              <a:rPr lang="zh-CN" altLang="en-US" sz="2400" b="0" dirty="0">
                <a:latin typeface="华文中宋" panose="02010600040101010101" pitchFamily="2" charset="-122"/>
                <a:ea typeface="华文中宋" panose="02010600040101010101" pitchFamily="2" charset="-122"/>
              </a:rPr>
              <a:t>载波为</a:t>
            </a:r>
            <a:r>
              <a:rPr lang="en-US" altLang="zh-CN" sz="2400" b="0" dirty="0">
                <a:latin typeface="华文中宋" panose="02010600040101010101" pitchFamily="2" charset="-122"/>
                <a:ea typeface="华文中宋" panose="02010600040101010101" pitchFamily="2" charset="-122"/>
              </a:rPr>
              <a:t>                   </a:t>
            </a:r>
            <a:r>
              <a:rPr lang="zh-CN" altLang="en-US" sz="2400" b="0" dirty="0">
                <a:latin typeface="华文中宋" panose="02010600040101010101" pitchFamily="2" charset="-122"/>
                <a:ea typeface="华文中宋" panose="02010600040101010101" pitchFamily="2" charset="-122"/>
              </a:rPr>
              <a:t>，则</a:t>
            </a:r>
            <a:r>
              <a:rPr lang="en-US" altLang="zh-CN" sz="2400" b="0" dirty="0">
                <a:latin typeface="华文中宋" panose="02010600040101010101" pitchFamily="2" charset="-122"/>
                <a:ea typeface="华文中宋" panose="02010600040101010101" pitchFamily="2" charset="-122"/>
              </a:rPr>
              <a:t>DSB</a:t>
            </a:r>
            <a:r>
              <a:rPr lang="zh-CN" altLang="en-US" sz="2400" b="0" dirty="0">
                <a:latin typeface="华文中宋" panose="02010600040101010101" pitchFamily="2" charset="-122"/>
                <a:ea typeface="华文中宋" panose="02010600040101010101" pitchFamily="2" charset="-122"/>
              </a:rPr>
              <a:t>信号为</a:t>
            </a:r>
            <a:endParaRPr lang="en-US" altLang="zh-CN" sz="2400" b="0" dirty="0">
              <a:latin typeface="华文中宋" panose="02010600040101010101" pitchFamily="2" charset="-122"/>
              <a:ea typeface="华文中宋" panose="02010600040101010101" pitchFamily="2" charset="-122"/>
            </a:endParaRPr>
          </a:p>
        </p:txBody>
      </p:sp>
      <p:graphicFrame>
        <p:nvGraphicFramePr>
          <p:cNvPr id="23" name="Object 5"/>
          <p:cNvGraphicFramePr>
            <a:graphicFrameLocks noChangeAspect="1"/>
          </p:cNvGraphicFramePr>
          <p:nvPr>
            <p:extLst>
              <p:ext uri="{D42A27DB-BD31-4B8C-83A1-F6EECF244321}">
                <p14:modId xmlns:p14="http://schemas.microsoft.com/office/powerpoint/2010/main" val="3051631867"/>
              </p:ext>
            </p:extLst>
          </p:nvPr>
        </p:nvGraphicFramePr>
        <p:xfrm>
          <a:off x="4089400" y="2911314"/>
          <a:ext cx="914400" cy="198438"/>
        </p:xfrm>
        <a:graphic>
          <a:graphicData uri="http://schemas.openxmlformats.org/presentationml/2006/ole">
            <mc:AlternateContent xmlns:mc="http://schemas.openxmlformats.org/markup-compatibility/2006">
              <mc:Choice xmlns:v="urn:schemas-microsoft-com:vml" Requires="v">
                <p:oleObj spid="_x0000_s39103" name="Equation" r:id="rId3" imgW="435285" imgH="677109" progId="Equation.DSMT4">
                  <p:embed/>
                </p:oleObj>
              </mc:Choice>
              <mc:Fallback>
                <p:oleObj name="Equation" r:id="rId3" imgW="435285" imgH="6771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911314"/>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4" name="直接连接符 23"/>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3423411641"/>
              </p:ext>
            </p:extLst>
          </p:nvPr>
        </p:nvGraphicFramePr>
        <p:xfrm>
          <a:off x="4026619" y="1366416"/>
          <a:ext cx="3641725" cy="406400"/>
        </p:xfrm>
        <a:graphic>
          <a:graphicData uri="http://schemas.openxmlformats.org/presentationml/2006/ole">
            <mc:AlternateContent xmlns:mc="http://schemas.openxmlformats.org/markup-compatibility/2006">
              <mc:Choice xmlns:v="urn:schemas-microsoft-com:vml" Requires="v">
                <p:oleObj spid="_x0000_s39104" name="公式" r:id="rId5" imgW="2145960" imgH="228600" progId="Equation.3">
                  <p:embed/>
                </p:oleObj>
              </mc:Choice>
              <mc:Fallback>
                <p:oleObj name="公式" r:id="rId5" imgW="2145960" imgH="228600" progId="Equation.3">
                  <p:embed/>
                  <p:pic>
                    <p:nvPicPr>
                      <p:cNvPr id="0" name="对象 5"/>
                      <p:cNvPicPr>
                        <a:picLocks noChangeAspect="1" noChangeArrowheads="1"/>
                      </p:cNvPicPr>
                      <p:nvPr/>
                    </p:nvPicPr>
                    <p:blipFill>
                      <a:blip r:embed="rId6"/>
                      <a:srcRect/>
                      <a:stretch>
                        <a:fillRect/>
                      </a:stretch>
                    </p:blipFill>
                    <p:spPr bwMode="auto">
                      <a:xfrm>
                        <a:off x="4026619" y="1366416"/>
                        <a:ext cx="3641725"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50391122"/>
              </p:ext>
            </p:extLst>
          </p:nvPr>
        </p:nvGraphicFramePr>
        <p:xfrm>
          <a:off x="1076921" y="1769976"/>
          <a:ext cx="1766887" cy="406400"/>
        </p:xfrm>
        <a:graphic>
          <a:graphicData uri="http://schemas.openxmlformats.org/presentationml/2006/ole">
            <mc:AlternateContent xmlns:mc="http://schemas.openxmlformats.org/markup-compatibility/2006">
              <mc:Choice xmlns:v="urn:schemas-microsoft-com:vml" Requires="v">
                <p:oleObj spid="_x0000_s39105" name="公式" r:id="rId7" imgW="1041120" imgH="228600" progId="Equation.3">
                  <p:embed/>
                </p:oleObj>
              </mc:Choice>
              <mc:Fallback>
                <p:oleObj name="公式" r:id="rId7" imgW="1041120" imgH="228600" progId="Equation.3">
                  <p:embed/>
                  <p:pic>
                    <p:nvPicPr>
                      <p:cNvPr id="0" name="对象 5"/>
                      <p:cNvPicPr>
                        <a:picLocks noChangeAspect="1" noChangeArrowheads="1"/>
                      </p:cNvPicPr>
                      <p:nvPr/>
                    </p:nvPicPr>
                    <p:blipFill>
                      <a:blip r:embed="rId8"/>
                      <a:srcRect/>
                      <a:stretch>
                        <a:fillRect/>
                      </a:stretch>
                    </p:blipFill>
                    <p:spPr bwMode="auto">
                      <a:xfrm>
                        <a:off x="1076921" y="1769976"/>
                        <a:ext cx="1766887"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05284928"/>
              </p:ext>
            </p:extLst>
          </p:nvPr>
        </p:nvGraphicFramePr>
        <p:xfrm>
          <a:off x="705396" y="2245444"/>
          <a:ext cx="7912100" cy="722312"/>
        </p:xfrm>
        <a:graphic>
          <a:graphicData uri="http://schemas.openxmlformats.org/presentationml/2006/ole">
            <mc:AlternateContent xmlns:mc="http://schemas.openxmlformats.org/markup-compatibility/2006">
              <mc:Choice xmlns:v="urn:schemas-microsoft-com:vml" Requires="v">
                <p:oleObj spid="_x0000_s39106" name="公式" r:id="rId9" imgW="4660560" imgH="406080" progId="Equation.3">
                  <p:embed/>
                </p:oleObj>
              </mc:Choice>
              <mc:Fallback>
                <p:oleObj name="公式" r:id="rId9" imgW="4660560" imgH="406080" progId="Equation.3">
                  <p:embed/>
                  <p:pic>
                    <p:nvPicPr>
                      <p:cNvPr id="0" name="对象 4"/>
                      <p:cNvPicPr>
                        <a:picLocks noChangeAspect="1" noChangeArrowheads="1"/>
                      </p:cNvPicPr>
                      <p:nvPr/>
                    </p:nvPicPr>
                    <p:blipFill>
                      <a:blip r:embed="rId10"/>
                      <a:srcRect/>
                      <a:stretch>
                        <a:fillRect/>
                      </a:stretch>
                    </p:blipFill>
                    <p:spPr bwMode="auto">
                      <a:xfrm>
                        <a:off x="705396" y="2245444"/>
                        <a:ext cx="7912100" cy="7223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Rectangle 10"/>
          <p:cNvSpPr>
            <a:spLocks noChangeArrowheads="1"/>
          </p:cNvSpPr>
          <p:nvPr/>
        </p:nvSpPr>
        <p:spPr bwMode="auto">
          <a:xfrm>
            <a:off x="107503" y="2965264"/>
            <a:ext cx="787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该</a:t>
            </a:r>
            <a:r>
              <a:rPr lang="en-US" altLang="zh-CN" sz="2400" b="0" dirty="0">
                <a:latin typeface="宋体" panose="02010600030101010101" pitchFamily="2" charset="-122"/>
              </a:rPr>
              <a:t>DSB</a:t>
            </a:r>
            <a:r>
              <a:rPr lang="zh-CN" altLang="en-US" sz="2400" b="0" dirty="0">
                <a:latin typeface="宋体" panose="02010600030101010101" pitchFamily="2" charset="-122"/>
              </a:rPr>
              <a:t>中，单频   信号在载波  的两边。保留上边带，得</a:t>
            </a:r>
            <a:endParaRPr lang="zh-CN" altLang="en-US" sz="3200" b="0" dirty="0">
              <a:latin typeface="宋体" panose="02010600030101010101"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912061818"/>
              </p:ext>
            </p:extLst>
          </p:nvPr>
        </p:nvGraphicFramePr>
        <p:xfrm>
          <a:off x="527050" y="3426768"/>
          <a:ext cx="8258175" cy="722312"/>
        </p:xfrm>
        <a:graphic>
          <a:graphicData uri="http://schemas.openxmlformats.org/presentationml/2006/ole">
            <mc:AlternateContent xmlns:mc="http://schemas.openxmlformats.org/markup-compatibility/2006">
              <mc:Choice xmlns:v="urn:schemas-microsoft-com:vml" Requires="v">
                <p:oleObj spid="_x0000_s39107" name="公式" r:id="rId11" imgW="4863960" imgH="406080" progId="Equation.3">
                  <p:embed/>
                </p:oleObj>
              </mc:Choice>
              <mc:Fallback>
                <p:oleObj name="公式" r:id="rId11" imgW="4863960" imgH="406080" progId="Equation.3">
                  <p:embed/>
                  <p:pic>
                    <p:nvPicPr>
                      <p:cNvPr id="0" name="对象 10"/>
                      <p:cNvPicPr>
                        <a:picLocks noChangeAspect="1" noChangeArrowheads="1"/>
                      </p:cNvPicPr>
                      <p:nvPr/>
                    </p:nvPicPr>
                    <p:blipFill>
                      <a:blip r:embed="rId12"/>
                      <a:srcRect/>
                      <a:stretch>
                        <a:fillRect/>
                      </a:stretch>
                    </p:blipFill>
                    <p:spPr bwMode="auto">
                      <a:xfrm>
                        <a:off x="527050" y="3426768"/>
                        <a:ext cx="8258175" cy="7223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19007842"/>
              </p:ext>
            </p:extLst>
          </p:nvPr>
        </p:nvGraphicFramePr>
        <p:xfrm>
          <a:off x="4139952" y="2994720"/>
          <a:ext cx="323850" cy="406400"/>
        </p:xfrm>
        <a:graphic>
          <a:graphicData uri="http://schemas.openxmlformats.org/presentationml/2006/ole">
            <mc:AlternateContent xmlns:mc="http://schemas.openxmlformats.org/markup-compatibility/2006">
              <mc:Choice xmlns:v="urn:schemas-microsoft-com:vml" Requires="v">
                <p:oleObj spid="_x0000_s39108" name="公式" r:id="rId13" imgW="190440" imgH="228600" progId="Equation.3">
                  <p:embed/>
                </p:oleObj>
              </mc:Choice>
              <mc:Fallback>
                <p:oleObj name="公式" r:id="rId13" imgW="190440" imgH="228600" progId="Equation.3">
                  <p:embed/>
                  <p:pic>
                    <p:nvPicPr>
                      <p:cNvPr id="0" name="对象 9"/>
                      <p:cNvPicPr>
                        <a:picLocks noChangeAspect="1" noChangeArrowheads="1"/>
                      </p:cNvPicPr>
                      <p:nvPr/>
                    </p:nvPicPr>
                    <p:blipFill>
                      <a:blip r:embed="rId14"/>
                      <a:srcRect/>
                      <a:stretch>
                        <a:fillRect/>
                      </a:stretch>
                    </p:blipFill>
                    <p:spPr bwMode="auto">
                      <a:xfrm>
                        <a:off x="4139952" y="2994720"/>
                        <a:ext cx="323850"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39570158"/>
              </p:ext>
            </p:extLst>
          </p:nvPr>
        </p:nvGraphicFramePr>
        <p:xfrm>
          <a:off x="2267744" y="2995167"/>
          <a:ext cx="344487" cy="406400"/>
        </p:xfrm>
        <a:graphic>
          <a:graphicData uri="http://schemas.openxmlformats.org/presentationml/2006/ole">
            <mc:AlternateContent xmlns:mc="http://schemas.openxmlformats.org/markup-compatibility/2006">
              <mc:Choice xmlns:v="urn:schemas-microsoft-com:vml" Requires="v">
                <p:oleObj spid="_x0000_s39109" name="公式" r:id="rId15" imgW="203040" imgH="228600" progId="Equation.3">
                  <p:embed/>
                </p:oleObj>
              </mc:Choice>
              <mc:Fallback>
                <p:oleObj name="公式" r:id="rId15" imgW="203040" imgH="228600" progId="Equation.3">
                  <p:embed/>
                  <p:pic>
                    <p:nvPicPr>
                      <p:cNvPr id="0" name="对象 12"/>
                      <p:cNvPicPr>
                        <a:picLocks noChangeAspect="1" noChangeArrowheads="1"/>
                      </p:cNvPicPr>
                      <p:nvPr/>
                    </p:nvPicPr>
                    <p:blipFill>
                      <a:blip r:embed="rId16"/>
                      <a:srcRect/>
                      <a:stretch>
                        <a:fillRect/>
                      </a:stretch>
                    </p:blipFill>
                    <p:spPr bwMode="auto">
                      <a:xfrm>
                        <a:off x="2267744" y="2995167"/>
                        <a:ext cx="344487" cy="406400"/>
                      </a:xfrm>
                      <a:prstGeom prst="rect">
                        <a:avLst/>
                      </a:prstGeom>
                      <a:solidFill>
                        <a:srgbClr val="00FFFF"/>
                      </a:solidFill>
                      <a:ln>
                        <a:noFill/>
                      </a:ln>
                    </p:spPr>
                  </p:pic>
                </p:oleObj>
              </mc:Fallback>
            </mc:AlternateContent>
          </a:graphicData>
        </a:graphic>
      </p:graphicFrame>
      <p:sp>
        <p:nvSpPr>
          <p:cNvPr id="32" name="Rectangle 11"/>
          <p:cNvSpPr>
            <a:spLocks noChangeArrowheads="1"/>
          </p:cNvSpPr>
          <p:nvPr/>
        </p:nvSpPr>
        <p:spPr bwMode="auto">
          <a:xfrm>
            <a:off x="179512" y="4146412"/>
            <a:ext cx="7622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若保留下边带，则得下边带</a:t>
            </a:r>
            <a:r>
              <a:rPr lang="en-US" altLang="zh-CN" sz="2400" b="0" dirty="0">
                <a:latin typeface="宋体" panose="02010600030101010101" pitchFamily="2" charset="-122"/>
              </a:rPr>
              <a:t>SSB</a:t>
            </a:r>
            <a:r>
              <a:rPr lang="zh-CN" altLang="en-US" sz="2400" b="0" dirty="0">
                <a:latin typeface="宋体" panose="02010600030101010101" pitchFamily="2" charset="-122"/>
              </a:rPr>
              <a:t>信号的时域表示式为：</a:t>
            </a:r>
            <a:r>
              <a:rPr lang="zh-CN" altLang="en-US" sz="3200" b="0" dirty="0">
                <a:latin typeface="宋体" panose="02010600030101010101" pitchFamily="2" charset="-122"/>
              </a:rPr>
              <a:t> </a:t>
            </a:r>
          </a:p>
        </p:txBody>
      </p:sp>
      <p:graphicFrame>
        <p:nvGraphicFramePr>
          <p:cNvPr id="15" name="对象 14"/>
          <p:cNvGraphicFramePr>
            <a:graphicFrameLocks noChangeAspect="1"/>
          </p:cNvGraphicFramePr>
          <p:nvPr>
            <p:extLst>
              <p:ext uri="{D42A27DB-BD31-4B8C-83A1-F6EECF244321}">
                <p14:modId xmlns:p14="http://schemas.microsoft.com/office/powerpoint/2010/main" val="3398220639"/>
              </p:ext>
            </p:extLst>
          </p:nvPr>
        </p:nvGraphicFramePr>
        <p:xfrm>
          <a:off x="509588" y="4676775"/>
          <a:ext cx="8258175" cy="722313"/>
        </p:xfrm>
        <a:graphic>
          <a:graphicData uri="http://schemas.openxmlformats.org/presentationml/2006/ole">
            <mc:AlternateContent xmlns:mc="http://schemas.openxmlformats.org/markup-compatibility/2006">
              <mc:Choice xmlns:v="urn:schemas-microsoft-com:vml" Requires="v">
                <p:oleObj spid="_x0000_s39110" name="公式" r:id="rId17" imgW="4863960" imgH="406080" progId="Equation.3">
                  <p:embed/>
                </p:oleObj>
              </mc:Choice>
              <mc:Fallback>
                <p:oleObj name="公式" r:id="rId17" imgW="4863960" imgH="406080" progId="Equation.3">
                  <p:embed/>
                  <p:pic>
                    <p:nvPicPr>
                      <p:cNvPr id="0" name="对象 11"/>
                      <p:cNvPicPr>
                        <a:picLocks noChangeAspect="1" noChangeArrowheads="1"/>
                      </p:cNvPicPr>
                      <p:nvPr/>
                    </p:nvPicPr>
                    <p:blipFill>
                      <a:blip r:embed="rId18"/>
                      <a:srcRect/>
                      <a:stretch>
                        <a:fillRect/>
                      </a:stretch>
                    </p:blipFill>
                    <p:spPr bwMode="auto">
                      <a:xfrm>
                        <a:off x="509588" y="4676775"/>
                        <a:ext cx="8258175" cy="7223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669817596"/>
              </p:ext>
            </p:extLst>
          </p:nvPr>
        </p:nvGraphicFramePr>
        <p:xfrm>
          <a:off x="976313" y="6027738"/>
          <a:ext cx="7007225" cy="722312"/>
        </p:xfrm>
        <a:graphic>
          <a:graphicData uri="http://schemas.openxmlformats.org/presentationml/2006/ole">
            <mc:AlternateContent xmlns:mc="http://schemas.openxmlformats.org/markup-compatibility/2006">
              <mc:Choice xmlns:v="urn:schemas-microsoft-com:vml" Requires="v">
                <p:oleObj spid="_x0000_s39111" name="公式" r:id="rId19" imgW="4127400" imgH="406080" progId="Equation.3">
                  <p:embed/>
                </p:oleObj>
              </mc:Choice>
              <mc:Fallback>
                <p:oleObj name="公式" r:id="rId19" imgW="4127400" imgH="406080" progId="Equation.3">
                  <p:embed/>
                  <p:pic>
                    <p:nvPicPr>
                      <p:cNvPr id="0" name="对象 14"/>
                      <p:cNvPicPr>
                        <a:picLocks noChangeAspect="1" noChangeArrowheads="1"/>
                      </p:cNvPicPr>
                      <p:nvPr/>
                    </p:nvPicPr>
                    <p:blipFill>
                      <a:blip r:embed="rId20"/>
                      <a:srcRect/>
                      <a:stretch>
                        <a:fillRect/>
                      </a:stretch>
                    </p:blipFill>
                    <p:spPr bwMode="auto">
                      <a:xfrm>
                        <a:off x="976313" y="6027738"/>
                        <a:ext cx="7007225" cy="7223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
          <p:cNvSpPr txBox="1">
            <a:spLocks noChangeArrowheads="1"/>
          </p:cNvSpPr>
          <p:nvPr/>
        </p:nvSpPr>
        <p:spPr>
          <a:xfrm>
            <a:off x="684213" y="116632"/>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5</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(SSB</a:t>
            </a:r>
            <a:r>
              <a:rPr lang="zh-CN" altLang="en-US" sz="4000" b="0" spc="-100" dirty="0">
                <a:solidFill>
                  <a:srgbClr val="FFFF00"/>
                </a:solidFill>
                <a:ea typeface="+mj-ea"/>
                <a:cs typeface="+mj-cs"/>
              </a:rPr>
              <a:t>）</a:t>
            </a:r>
          </a:p>
        </p:txBody>
      </p:sp>
      <p:cxnSp>
        <p:nvCxnSpPr>
          <p:cNvPr id="24" name="直接连接符 23"/>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val="4287995139"/>
              </p:ext>
            </p:extLst>
          </p:nvPr>
        </p:nvGraphicFramePr>
        <p:xfrm>
          <a:off x="546100" y="981075"/>
          <a:ext cx="7007225" cy="722313"/>
        </p:xfrm>
        <a:graphic>
          <a:graphicData uri="http://schemas.openxmlformats.org/presentationml/2006/ole">
            <mc:AlternateContent xmlns:mc="http://schemas.openxmlformats.org/markup-compatibility/2006">
              <mc:Choice xmlns:v="urn:schemas-microsoft-com:vml" Requires="v">
                <p:oleObj spid="_x0000_s40063" name="公式" r:id="rId3" imgW="4127400" imgH="406080" progId="Equation.3">
                  <p:embed/>
                </p:oleObj>
              </mc:Choice>
              <mc:Fallback>
                <p:oleObj name="公式" r:id="rId3" imgW="4127400" imgH="406080" progId="Equation.3">
                  <p:embed/>
                  <p:pic>
                    <p:nvPicPr>
                      <p:cNvPr id="0" name="对象 15"/>
                      <p:cNvPicPr>
                        <a:picLocks noChangeAspect="1" noChangeArrowheads="1"/>
                      </p:cNvPicPr>
                      <p:nvPr/>
                    </p:nvPicPr>
                    <p:blipFill>
                      <a:blip r:embed="rId4"/>
                      <a:srcRect/>
                      <a:stretch>
                        <a:fillRect/>
                      </a:stretch>
                    </p:blipFill>
                    <p:spPr bwMode="auto">
                      <a:xfrm>
                        <a:off x="546100" y="981075"/>
                        <a:ext cx="7007225" cy="7223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10970200"/>
              </p:ext>
            </p:extLst>
          </p:nvPr>
        </p:nvGraphicFramePr>
        <p:xfrm>
          <a:off x="593724" y="1988840"/>
          <a:ext cx="3641725" cy="406400"/>
        </p:xfrm>
        <a:graphic>
          <a:graphicData uri="http://schemas.openxmlformats.org/presentationml/2006/ole">
            <mc:AlternateContent xmlns:mc="http://schemas.openxmlformats.org/markup-compatibility/2006">
              <mc:Choice xmlns:v="urn:schemas-microsoft-com:vml" Requires="v">
                <p:oleObj spid="_x0000_s40064" name="公式" r:id="rId5" imgW="2145960" imgH="228600" progId="Equation.3">
                  <p:embed/>
                </p:oleObj>
              </mc:Choice>
              <mc:Fallback>
                <p:oleObj name="公式" r:id="rId5" imgW="2145960" imgH="228600" progId="Equation.3">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4" y="1988840"/>
                        <a:ext cx="3641725"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4272104" y="1916832"/>
            <a:ext cx="2954655" cy="535531"/>
          </a:xfrm>
          <a:prstGeom prst="rect">
            <a:avLst/>
          </a:prstGeom>
        </p:spPr>
        <p:txBody>
          <a:bodyPr wrap="non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其希尔伯特变换为：</a:t>
            </a:r>
            <a:endParaRPr lang="en-US" altLang="zh-CN" sz="2400" b="0" dirty="0">
              <a:latin typeface="华文中宋" panose="02010600040101010101" pitchFamily="2" charset="-122"/>
              <a:ea typeface="华文中宋" panose="02010600040101010101" pitchFamily="2"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760734016"/>
              </p:ext>
            </p:extLst>
          </p:nvPr>
        </p:nvGraphicFramePr>
        <p:xfrm>
          <a:off x="7010846" y="2014488"/>
          <a:ext cx="2025650" cy="406400"/>
        </p:xfrm>
        <a:graphic>
          <a:graphicData uri="http://schemas.openxmlformats.org/presentationml/2006/ole">
            <mc:AlternateContent xmlns:mc="http://schemas.openxmlformats.org/markup-compatibility/2006">
              <mc:Choice xmlns:v="urn:schemas-microsoft-com:vml" Requires="v">
                <p:oleObj spid="_x0000_s40065" name="公式" r:id="rId7" imgW="1193760" imgH="228600" progId="Equation.3">
                  <p:embed/>
                </p:oleObj>
              </mc:Choice>
              <mc:Fallback>
                <p:oleObj name="公式" r:id="rId7" imgW="1193760" imgH="228600" progId="Equation.3">
                  <p:embed/>
                  <p:pic>
                    <p:nvPicPr>
                      <p:cNvPr id="0" name="对象 6"/>
                      <p:cNvPicPr>
                        <a:picLocks noChangeAspect="1" noChangeArrowheads="1"/>
                      </p:cNvPicPr>
                      <p:nvPr/>
                    </p:nvPicPr>
                    <p:blipFill>
                      <a:blip r:embed="rId8"/>
                      <a:srcRect/>
                      <a:stretch>
                        <a:fillRect/>
                      </a:stretch>
                    </p:blipFill>
                    <p:spPr bwMode="auto">
                      <a:xfrm>
                        <a:off x="7010846" y="2014488"/>
                        <a:ext cx="2025650"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748686901"/>
              </p:ext>
            </p:extLst>
          </p:nvPr>
        </p:nvGraphicFramePr>
        <p:xfrm>
          <a:off x="539552" y="2564904"/>
          <a:ext cx="5757863" cy="722313"/>
        </p:xfrm>
        <a:graphic>
          <a:graphicData uri="http://schemas.openxmlformats.org/presentationml/2006/ole">
            <mc:AlternateContent xmlns:mc="http://schemas.openxmlformats.org/markup-compatibility/2006">
              <mc:Choice xmlns:v="urn:schemas-microsoft-com:vml" Requires="v">
                <p:oleObj spid="_x0000_s40066" name="公式" r:id="rId9" imgW="3390840" imgH="406080" progId="Equation.3">
                  <p:embed/>
                </p:oleObj>
              </mc:Choice>
              <mc:Fallback>
                <p:oleObj name="公式" r:id="rId9" imgW="3390840" imgH="406080" progId="Equation.3">
                  <p:embed/>
                  <p:pic>
                    <p:nvPicPr>
                      <p:cNvPr id="0" name="对象 15"/>
                      <p:cNvPicPr>
                        <a:picLocks noChangeAspect="1" noChangeArrowheads="1"/>
                      </p:cNvPicPr>
                      <p:nvPr/>
                    </p:nvPicPr>
                    <p:blipFill>
                      <a:blip r:embed="rId10"/>
                      <a:srcRect/>
                      <a:stretch>
                        <a:fillRect/>
                      </a:stretch>
                    </p:blipFill>
                    <p:spPr bwMode="auto">
                      <a:xfrm>
                        <a:off x="539552" y="2564904"/>
                        <a:ext cx="5757863" cy="7223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9945"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720" y="3501009"/>
            <a:ext cx="4468655"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 name="对象 19"/>
          <p:cNvGraphicFramePr>
            <a:graphicFrameLocks noChangeAspect="1"/>
          </p:cNvGraphicFramePr>
          <p:nvPr>
            <p:extLst>
              <p:ext uri="{D42A27DB-BD31-4B8C-83A1-F6EECF244321}">
                <p14:modId xmlns:p14="http://schemas.microsoft.com/office/powerpoint/2010/main" val="2038664066"/>
              </p:ext>
            </p:extLst>
          </p:nvPr>
        </p:nvGraphicFramePr>
        <p:xfrm>
          <a:off x="179512" y="3791818"/>
          <a:ext cx="4418013" cy="428625"/>
        </p:xfrm>
        <a:graphic>
          <a:graphicData uri="http://schemas.openxmlformats.org/presentationml/2006/ole">
            <mc:AlternateContent xmlns:mc="http://schemas.openxmlformats.org/markup-compatibility/2006">
              <mc:Choice xmlns:v="urn:schemas-microsoft-com:vml" Requires="v">
                <p:oleObj spid="_x0000_s40067" name="公式" r:id="rId12" imgW="2603160" imgH="241200" progId="Equation.3">
                  <p:embed/>
                </p:oleObj>
              </mc:Choice>
              <mc:Fallback>
                <p:oleObj name="公式" r:id="rId12" imgW="2603160" imgH="241200" progId="Equation.3">
                  <p:embed/>
                  <p:pic>
                    <p:nvPicPr>
                      <p:cNvPr id="0" name="对象 17"/>
                      <p:cNvPicPr>
                        <a:picLocks noChangeAspect="1" noChangeArrowheads="1"/>
                      </p:cNvPicPr>
                      <p:nvPr/>
                    </p:nvPicPr>
                    <p:blipFill>
                      <a:blip r:embed="rId13"/>
                      <a:srcRect/>
                      <a:stretch>
                        <a:fillRect/>
                      </a:stretch>
                    </p:blipFill>
                    <p:spPr bwMode="auto">
                      <a:xfrm>
                        <a:off x="179512" y="3791818"/>
                        <a:ext cx="4418013" cy="4286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14653353"/>
              </p:ext>
            </p:extLst>
          </p:nvPr>
        </p:nvGraphicFramePr>
        <p:xfrm>
          <a:off x="1050207" y="4292451"/>
          <a:ext cx="2141538" cy="720725"/>
        </p:xfrm>
        <a:graphic>
          <a:graphicData uri="http://schemas.openxmlformats.org/presentationml/2006/ole">
            <mc:AlternateContent xmlns:mc="http://schemas.openxmlformats.org/markup-compatibility/2006">
              <mc:Choice xmlns:v="urn:schemas-microsoft-com:vml" Requires="v">
                <p:oleObj spid="_x0000_s40068" name="公式" r:id="rId14" imgW="1523880" imgH="457200" progId="Equation.3">
                  <p:embed/>
                </p:oleObj>
              </mc:Choice>
              <mc:Fallback>
                <p:oleObj name="公式" r:id="rId14" imgW="1523880" imgH="457200" progId="Equation.3">
                  <p:embed/>
                  <p:pic>
                    <p:nvPicPr>
                      <p:cNvPr id="0" name="对象 3"/>
                      <p:cNvPicPr>
                        <a:picLocks noChangeAspect="1" noChangeArrowheads="1"/>
                      </p:cNvPicPr>
                      <p:nvPr/>
                    </p:nvPicPr>
                    <p:blipFill>
                      <a:blip r:embed="rId15"/>
                      <a:srcRect/>
                      <a:stretch>
                        <a:fillRect/>
                      </a:stretch>
                    </p:blipFill>
                    <p:spPr bwMode="auto">
                      <a:xfrm>
                        <a:off x="1050207" y="4292451"/>
                        <a:ext cx="2141538" cy="7207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023356479"/>
              </p:ext>
            </p:extLst>
          </p:nvPr>
        </p:nvGraphicFramePr>
        <p:xfrm>
          <a:off x="251520" y="5085184"/>
          <a:ext cx="3987800" cy="406400"/>
        </p:xfrm>
        <a:graphic>
          <a:graphicData uri="http://schemas.openxmlformats.org/presentationml/2006/ole">
            <mc:AlternateContent xmlns:mc="http://schemas.openxmlformats.org/markup-compatibility/2006">
              <mc:Choice xmlns:v="urn:schemas-microsoft-com:vml" Requires="v">
                <p:oleObj spid="_x0000_s40069" name="公式" r:id="rId16" imgW="2349360" imgH="228600" progId="Equation.3">
                  <p:embed/>
                </p:oleObj>
              </mc:Choice>
              <mc:Fallback>
                <p:oleObj name="公式" r:id="rId16" imgW="2349360" imgH="228600" progId="Equation.3">
                  <p:embed/>
                  <p:pic>
                    <p:nvPicPr>
                      <p:cNvPr id="0" name="对象 19"/>
                      <p:cNvPicPr>
                        <a:picLocks noChangeAspect="1" noChangeArrowheads="1"/>
                      </p:cNvPicPr>
                      <p:nvPr/>
                    </p:nvPicPr>
                    <p:blipFill>
                      <a:blip r:embed="rId17"/>
                      <a:srcRect/>
                      <a:stretch>
                        <a:fillRect/>
                      </a:stretch>
                    </p:blipFill>
                    <p:spPr bwMode="auto">
                      <a:xfrm>
                        <a:off x="251520" y="5085184"/>
                        <a:ext cx="3987800"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矩形 36"/>
          <p:cNvSpPr/>
          <p:nvPr/>
        </p:nvSpPr>
        <p:spPr>
          <a:xfrm>
            <a:off x="58718" y="5517232"/>
            <a:ext cx="4801314" cy="941027"/>
          </a:xfrm>
          <a:prstGeom prst="rect">
            <a:avLst/>
          </a:prstGeom>
        </p:spPr>
        <p:txBody>
          <a:bodyPr wrap="non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希尔伯特滤波器是宽带相移网络。</a:t>
            </a:r>
            <a:endParaRPr lang="en-US" altLang="zh-CN" sz="2400" b="0" dirty="0">
              <a:latin typeface="华文中宋" panose="02010600040101010101" pitchFamily="2" charset="-122"/>
              <a:ea typeface="华文中宋" panose="02010600040101010101" pitchFamily="2" charset="-122"/>
            </a:endParaRPr>
          </a:p>
          <a:p>
            <a:pPr eaLnBrk="1" hangingPunct="1">
              <a:lnSpc>
                <a:spcPct val="120000"/>
              </a:lnSpc>
            </a:pPr>
            <a:r>
              <a:rPr lang="zh-CN" altLang="en-US" sz="2400" b="0" dirty="0">
                <a:latin typeface="华文中宋" panose="02010600040101010101" pitchFamily="2" charset="-122"/>
                <a:ea typeface="华文中宋" panose="02010600040101010101" pitchFamily="2" charset="-122"/>
              </a:rPr>
              <a:t>难点：宽带相移。</a:t>
            </a:r>
            <a:endParaRPr lang="en-US" altLang="zh-CN" sz="2400" b="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7210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5496" y="836712"/>
            <a:ext cx="8853487" cy="2016125"/>
          </a:xfrm>
          <a:prstGeom prst="rect">
            <a:avLst/>
          </a:prstGeom>
        </p:spPr>
        <p:txBody>
          <a:bodyPr/>
          <a:lstStyle/>
          <a:p>
            <a:pPr marL="609600" indent="-609600" eaLnBrk="1" fontAlgn="auto" hangingPunct="1">
              <a:lnSpc>
                <a:spcPct val="90000"/>
              </a:lnSpc>
              <a:spcBef>
                <a:spcPts val="700"/>
              </a:spcBef>
              <a:spcAft>
                <a:spcPts val="0"/>
              </a:spcAft>
              <a:buClr>
                <a:schemeClr val="tx2"/>
              </a:buClr>
              <a:buSzPct val="95000"/>
              <a:buFont typeface="Wingdings"/>
              <a:buChar char=""/>
              <a:defRPr/>
            </a:pPr>
            <a:r>
              <a:rPr lang="zh-CN" altLang="en-US" sz="2400" b="0" dirty="0">
                <a:solidFill>
                  <a:srgbClr val="FFFF00"/>
                </a:solidFill>
                <a:ea typeface="+mn-ea"/>
              </a:rPr>
              <a:t>残留边带</a:t>
            </a:r>
            <a:r>
              <a:rPr lang="en-US" altLang="zh-CN" sz="2400" b="0" dirty="0">
                <a:solidFill>
                  <a:srgbClr val="FFFF00"/>
                </a:solidFill>
                <a:ea typeface="+mn-ea"/>
              </a:rPr>
              <a:t>(VSB) </a:t>
            </a:r>
            <a:r>
              <a:rPr lang="zh-CN" altLang="en-US" sz="2400" b="0" dirty="0">
                <a:solidFill>
                  <a:srgbClr val="FFFF00"/>
                </a:solidFill>
                <a:ea typeface="+mn-ea"/>
              </a:rPr>
              <a:t>：</a:t>
            </a:r>
            <a:r>
              <a:rPr lang="zh-CN" altLang="en-US" sz="2400" b="0" dirty="0">
                <a:ea typeface="+mn-ea"/>
              </a:rPr>
              <a:t>信号带宽</a:t>
            </a:r>
            <a:r>
              <a:rPr lang="en-US" altLang="zh-CN" sz="2400" b="0" dirty="0">
                <a:ea typeface="+mn-ea"/>
              </a:rPr>
              <a:t>B</a:t>
            </a:r>
            <a:r>
              <a:rPr lang="zh-CN" altLang="en-US" sz="2400" b="0" dirty="0">
                <a:ea typeface="+mn-ea"/>
              </a:rPr>
              <a:t>介于单边带</a:t>
            </a:r>
            <a:r>
              <a:rPr lang="en-US" altLang="zh-CN" sz="2400" b="0" dirty="0">
                <a:ea typeface="+mn-ea"/>
              </a:rPr>
              <a:t>(SSB)</a:t>
            </a:r>
            <a:r>
              <a:rPr lang="zh-CN" altLang="en-US" sz="2400" b="0" dirty="0">
                <a:ea typeface="+mn-ea"/>
              </a:rPr>
              <a:t>信号和双边带</a:t>
            </a:r>
            <a:r>
              <a:rPr lang="en-US" altLang="zh-CN" sz="2400" b="0" dirty="0">
                <a:ea typeface="+mn-ea"/>
              </a:rPr>
              <a:t>(DSB)</a:t>
            </a:r>
            <a:r>
              <a:rPr lang="zh-CN" altLang="en-US" sz="2400" b="0" dirty="0">
                <a:ea typeface="+mn-ea"/>
              </a:rPr>
              <a:t>信号之间。</a:t>
            </a:r>
          </a:p>
          <a:p>
            <a:pPr marL="609600" indent="-609600" eaLnBrk="1" fontAlgn="auto" hangingPunct="1">
              <a:lnSpc>
                <a:spcPct val="90000"/>
              </a:lnSpc>
              <a:spcBef>
                <a:spcPts val="700"/>
              </a:spcBef>
              <a:spcAft>
                <a:spcPts val="0"/>
              </a:spcAft>
              <a:buClr>
                <a:schemeClr val="tx2"/>
              </a:buClr>
              <a:buSzPct val="95000"/>
              <a:buFont typeface="Wingdings"/>
              <a:buChar char=""/>
              <a:defRPr/>
            </a:pPr>
            <a:r>
              <a:rPr lang="zh-CN" altLang="en-US" sz="2400" b="0" dirty="0">
                <a:solidFill>
                  <a:srgbClr val="FFFF00"/>
                </a:solidFill>
                <a:ea typeface="+mn-ea"/>
              </a:rPr>
              <a:t>如何确定残留边带滤波器的特性</a:t>
            </a:r>
            <a:r>
              <a:rPr lang="en-US" altLang="zh-CN" sz="2400" b="0" dirty="0">
                <a:solidFill>
                  <a:srgbClr val="FFFF00"/>
                </a:solidFill>
                <a:ea typeface="+mn-ea"/>
              </a:rPr>
              <a:t>H(ω)</a:t>
            </a:r>
            <a:r>
              <a:rPr lang="zh-CN" altLang="en-US" sz="2400" b="0" dirty="0">
                <a:solidFill>
                  <a:srgbClr val="FFFF00"/>
                </a:solidFill>
                <a:ea typeface="+mn-ea"/>
              </a:rPr>
              <a:t>？</a:t>
            </a:r>
          </a:p>
          <a:p>
            <a:pPr marL="609600" indent="-609600" eaLnBrk="1" fontAlgn="auto" hangingPunct="1">
              <a:lnSpc>
                <a:spcPct val="90000"/>
              </a:lnSpc>
              <a:spcBef>
                <a:spcPts val="700"/>
              </a:spcBef>
              <a:spcAft>
                <a:spcPts val="0"/>
              </a:spcAft>
              <a:buClr>
                <a:schemeClr val="tx2"/>
              </a:buClr>
              <a:buSzPct val="95000"/>
              <a:buFont typeface="Wingdings" pitchFamily="2" charset="2"/>
              <a:buNone/>
              <a:defRPr/>
            </a:pPr>
            <a:r>
              <a:rPr lang="zh-CN" altLang="en-US" sz="2400" b="0" dirty="0">
                <a:ea typeface="+mn-ea"/>
              </a:rPr>
              <a:t>   先考虑如何解调，即如何从接收信号中来恢复原基带信号？</a:t>
            </a:r>
          </a:p>
          <a:p>
            <a:pPr marL="609600" indent="-609600" eaLnBrk="1" fontAlgn="auto" hangingPunct="1">
              <a:lnSpc>
                <a:spcPct val="90000"/>
              </a:lnSpc>
              <a:spcBef>
                <a:spcPts val="700"/>
              </a:spcBef>
              <a:spcAft>
                <a:spcPts val="0"/>
              </a:spcAft>
              <a:buClr>
                <a:schemeClr val="tx2"/>
              </a:buClr>
              <a:buSzPct val="95000"/>
              <a:buFont typeface="Wingdings" pitchFamily="2" charset="2"/>
              <a:buNone/>
              <a:defRPr/>
            </a:pPr>
            <a:r>
              <a:rPr lang="zh-CN" altLang="en-US" sz="2400" b="0" dirty="0">
                <a:ea typeface="+mn-ea"/>
              </a:rPr>
              <a:t>   设采用同步解调法进行解调，其组成方框图如图</a:t>
            </a:r>
            <a:r>
              <a:rPr lang="en-US" altLang="zh-CN" sz="2400" b="0" dirty="0">
                <a:ea typeface="+mn-ea"/>
              </a:rPr>
              <a:t>5-8</a:t>
            </a:r>
          </a:p>
        </p:txBody>
      </p:sp>
      <p:sp>
        <p:nvSpPr>
          <p:cNvPr id="17411" name="Text Box 12"/>
          <p:cNvSpPr txBox="1">
            <a:spLocks noChangeArrowheads="1"/>
          </p:cNvSpPr>
          <p:nvPr/>
        </p:nvSpPr>
        <p:spPr bwMode="auto">
          <a:xfrm>
            <a:off x="523875" y="2852837"/>
            <a:ext cx="1708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dirty="0">
                <a:latin typeface="宋体" panose="02010600030101010101" pitchFamily="2" charset="-122"/>
              </a:rPr>
              <a:t>输入信号为</a:t>
            </a:r>
          </a:p>
        </p:txBody>
      </p:sp>
      <p:sp>
        <p:nvSpPr>
          <p:cNvPr id="17412" name="Text Box 13"/>
          <p:cNvSpPr txBox="1">
            <a:spLocks noChangeArrowheads="1"/>
          </p:cNvSpPr>
          <p:nvPr/>
        </p:nvSpPr>
        <p:spPr bwMode="auto">
          <a:xfrm>
            <a:off x="539750" y="4005263"/>
            <a:ext cx="14033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宋体" panose="02010600030101010101" pitchFamily="2" charset="-122"/>
              </a:rPr>
              <a:t>载波为：</a:t>
            </a:r>
          </a:p>
        </p:txBody>
      </p:sp>
      <p:sp>
        <p:nvSpPr>
          <p:cNvPr id="17413" name="Text Box 14"/>
          <p:cNvSpPr txBox="1">
            <a:spLocks noChangeArrowheads="1"/>
          </p:cNvSpPr>
          <p:nvPr/>
        </p:nvSpPr>
        <p:spPr bwMode="auto">
          <a:xfrm>
            <a:off x="360363" y="5378450"/>
            <a:ext cx="14033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lnSpc>
                <a:spcPct val="80000"/>
              </a:lnSpc>
              <a:spcBef>
                <a:spcPct val="50000"/>
              </a:spcBef>
              <a:buClr>
                <a:schemeClr val="hlink"/>
              </a:buClr>
              <a:buSzPct val="65000"/>
              <a:buFont typeface="Wingdings" panose="05000000000000000000" pitchFamily="2" charset="2"/>
              <a:buNone/>
            </a:pPr>
            <a:r>
              <a:rPr lang="zh-CN" altLang="en-US" sz="2400" b="0" dirty="0">
                <a:latin typeface="宋体" panose="02010600030101010101" pitchFamily="2" charset="-122"/>
              </a:rPr>
              <a:t>则乘法器</a:t>
            </a:r>
          </a:p>
          <a:p>
            <a:pPr algn="ctr" eaLnBrk="1" hangingPunct="1">
              <a:lnSpc>
                <a:spcPct val="80000"/>
              </a:lnSpc>
              <a:spcBef>
                <a:spcPct val="50000"/>
              </a:spcBef>
              <a:buClr>
                <a:schemeClr val="hlink"/>
              </a:buClr>
              <a:buSzPct val="65000"/>
              <a:buFont typeface="Wingdings" panose="05000000000000000000" pitchFamily="2" charset="2"/>
              <a:buNone/>
            </a:pPr>
            <a:r>
              <a:rPr lang="zh-CN" altLang="en-US" sz="2400" b="0" dirty="0">
                <a:latin typeface="宋体" panose="02010600030101010101" pitchFamily="2" charset="-122"/>
              </a:rPr>
              <a:t>输出</a:t>
            </a:r>
          </a:p>
        </p:txBody>
      </p:sp>
      <p:sp>
        <p:nvSpPr>
          <p:cNvPr id="10" name="Rectangle 2"/>
          <p:cNvSpPr txBox="1">
            <a:spLocks noChangeArrowheads="1"/>
          </p:cNvSpPr>
          <p:nvPr/>
        </p:nvSpPr>
        <p:spPr>
          <a:xfrm>
            <a:off x="684213" y="188640"/>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6</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(VSB</a:t>
            </a:r>
            <a:r>
              <a:rPr lang="zh-CN" altLang="en-US" sz="4000" b="0" spc="-100" dirty="0">
                <a:solidFill>
                  <a:srgbClr val="FFFF00"/>
                </a:solidFill>
                <a:ea typeface="+mj-ea"/>
                <a:cs typeface="+mj-cs"/>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2114430556"/>
              </p:ext>
            </p:extLst>
          </p:nvPr>
        </p:nvGraphicFramePr>
        <p:xfrm>
          <a:off x="1403648" y="3237012"/>
          <a:ext cx="3640137" cy="661888"/>
        </p:xfrm>
        <a:graphic>
          <a:graphicData uri="http://schemas.openxmlformats.org/presentationml/2006/ole">
            <mc:AlternateContent xmlns:mc="http://schemas.openxmlformats.org/markup-compatibility/2006">
              <mc:Choice xmlns:v="urn:schemas-microsoft-com:vml" Requires="v">
                <p:oleObj spid="_x0000_s41013" name="公式" r:id="rId3" imgW="2743200" imgH="406080" progId="Equation.3">
                  <p:embed/>
                </p:oleObj>
              </mc:Choice>
              <mc:Fallback>
                <p:oleObj name="公式" r:id="rId3" imgW="2743200" imgH="406080" progId="Equation.3">
                  <p:embed/>
                  <p:pic>
                    <p:nvPicPr>
                      <p:cNvPr id="0" name="对象 5"/>
                      <p:cNvPicPr>
                        <a:picLocks noChangeAspect="1" noChangeArrowheads="1"/>
                      </p:cNvPicPr>
                      <p:nvPr/>
                    </p:nvPicPr>
                    <p:blipFill>
                      <a:blip r:embed="rId4"/>
                      <a:srcRect/>
                      <a:stretch>
                        <a:fillRect/>
                      </a:stretch>
                    </p:blipFill>
                    <p:spPr bwMode="auto">
                      <a:xfrm>
                        <a:off x="1403648" y="3237012"/>
                        <a:ext cx="3640137" cy="661888"/>
                      </a:xfrm>
                      <a:prstGeom prst="rect">
                        <a:avLst/>
                      </a:prstGeom>
                      <a:solidFill>
                        <a:srgbClr val="00FFFF"/>
                      </a:solidFill>
                      <a:ln>
                        <a:noFill/>
                      </a:ln>
                    </p:spPr>
                  </p:pic>
                </p:oleObj>
              </mc:Fallback>
            </mc:AlternateContent>
          </a:graphicData>
        </a:graphic>
      </p:graphicFrame>
      <p:pic>
        <p:nvPicPr>
          <p:cNvPr id="409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3511" y="3032125"/>
            <a:ext cx="3809690" cy="1837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连接符 11"/>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4194012871"/>
              </p:ext>
            </p:extLst>
          </p:nvPr>
        </p:nvGraphicFramePr>
        <p:xfrm>
          <a:off x="1712913" y="3979863"/>
          <a:ext cx="1938337" cy="406400"/>
        </p:xfrm>
        <a:graphic>
          <a:graphicData uri="http://schemas.openxmlformats.org/presentationml/2006/ole">
            <mc:AlternateContent xmlns:mc="http://schemas.openxmlformats.org/markup-compatibility/2006">
              <mc:Choice xmlns:v="urn:schemas-microsoft-com:vml" Requires="v">
                <p:oleObj spid="_x0000_s41014" name="公式" r:id="rId6" imgW="1143000" imgH="228600" progId="Equation.3">
                  <p:embed/>
                </p:oleObj>
              </mc:Choice>
              <mc:Fallback>
                <p:oleObj name="公式" r:id="rId6" imgW="1143000" imgH="228600" progId="Equation.3">
                  <p:embed/>
                  <p:pic>
                    <p:nvPicPr>
                      <p:cNvPr id="0" name="对象 9"/>
                      <p:cNvPicPr>
                        <a:picLocks noChangeAspect="1" noChangeArrowheads="1"/>
                      </p:cNvPicPr>
                      <p:nvPr/>
                    </p:nvPicPr>
                    <p:blipFill>
                      <a:blip r:embed="rId7"/>
                      <a:srcRect/>
                      <a:stretch>
                        <a:fillRect/>
                      </a:stretch>
                    </p:blipFill>
                    <p:spPr bwMode="auto">
                      <a:xfrm>
                        <a:off x="1712913" y="3979863"/>
                        <a:ext cx="1938337"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39871850"/>
              </p:ext>
            </p:extLst>
          </p:nvPr>
        </p:nvGraphicFramePr>
        <p:xfrm>
          <a:off x="1763713" y="5034757"/>
          <a:ext cx="5851525" cy="1266825"/>
        </p:xfrm>
        <a:graphic>
          <a:graphicData uri="http://schemas.openxmlformats.org/presentationml/2006/ole">
            <mc:AlternateContent xmlns:mc="http://schemas.openxmlformats.org/markup-compatibility/2006">
              <mc:Choice xmlns:v="urn:schemas-microsoft-com:vml" Requires="v">
                <p:oleObj spid="_x0000_s41015" name="公式" r:id="rId8" imgW="3682800" imgH="838080" progId="Equation.3">
                  <p:embed/>
                </p:oleObj>
              </mc:Choice>
              <mc:Fallback>
                <p:oleObj name="公式" r:id="rId8" imgW="3682800" imgH="838080" progId="Equation.3">
                  <p:embed/>
                  <p:pic>
                    <p:nvPicPr>
                      <p:cNvPr id="0" name="对象 5"/>
                      <p:cNvPicPr>
                        <a:picLocks noChangeAspect="1" noChangeArrowheads="1"/>
                      </p:cNvPicPr>
                      <p:nvPr/>
                    </p:nvPicPr>
                    <p:blipFill>
                      <a:blip r:embed="rId9"/>
                      <a:srcRect/>
                      <a:stretch>
                        <a:fillRect/>
                      </a:stretch>
                    </p:blipFill>
                    <p:spPr bwMode="auto">
                      <a:xfrm>
                        <a:off x="1763713" y="5034757"/>
                        <a:ext cx="5851525" cy="12668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0" y="3717032"/>
            <a:ext cx="9143999" cy="461665"/>
          </a:xfrm>
          <a:prstGeom prst="rect">
            <a:avLst/>
          </a:prstGeom>
          <a:noFill/>
        </p:spPr>
        <p:txBody>
          <a:bodyPr wrap="square">
            <a:spAutoFit/>
          </a:bodyPr>
          <a:lstStyle/>
          <a:p>
            <a:pPr indent="-342900" eaLnBrk="1" fontAlgn="auto" hangingPunct="1">
              <a:spcBef>
                <a:spcPts val="700"/>
              </a:spcBef>
              <a:spcAft>
                <a:spcPts val="0"/>
              </a:spcAft>
              <a:buClr>
                <a:schemeClr val="tx2"/>
              </a:buClr>
              <a:buSzPct val="95000"/>
              <a:buFont typeface="Wingdings" pitchFamily="2" charset="2"/>
              <a:buNone/>
              <a:defRPr/>
            </a:pPr>
            <a:r>
              <a:rPr lang="en-US" altLang="zh-CN" sz="2400" b="0" dirty="0">
                <a:latin typeface="+mn-lt"/>
                <a:ea typeface="+mn-ea"/>
              </a:rPr>
              <a:t>      </a:t>
            </a:r>
            <a:r>
              <a:rPr lang="zh-CN" altLang="en-US" sz="2400" b="0" dirty="0">
                <a:latin typeface="+mn-lt"/>
                <a:ea typeface="+mn-ea"/>
              </a:rPr>
              <a:t>可见，当</a:t>
            </a:r>
            <a:r>
              <a:rPr lang="en-US" altLang="zh-CN" sz="2400" b="0" dirty="0">
                <a:latin typeface="+mn-lt"/>
                <a:ea typeface="+mn-ea"/>
              </a:rPr>
              <a:t>[H(</a:t>
            </a:r>
            <a:r>
              <a:rPr lang="en-US" altLang="zh-CN" sz="2400" b="0" dirty="0" err="1">
                <a:latin typeface="+mn-lt"/>
                <a:ea typeface="+mn-ea"/>
              </a:rPr>
              <a:t>ω+ωc</a:t>
            </a:r>
            <a:r>
              <a:rPr lang="en-US" altLang="zh-CN" sz="2400" b="0" dirty="0">
                <a:latin typeface="+mn-lt"/>
                <a:ea typeface="+mn-ea"/>
              </a:rPr>
              <a:t>)+M(ω-</a:t>
            </a:r>
            <a:r>
              <a:rPr lang="en-US" altLang="zh-CN" sz="2400" b="0" dirty="0" err="1">
                <a:latin typeface="+mn-lt"/>
                <a:ea typeface="+mn-ea"/>
              </a:rPr>
              <a:t>ωc</a:t>
            </a:r>
            <a:r>
              <a:rPr lang="en-US" altLang="zh-CN" sz="2400" b="0" dirty="0">
                <a:latin typeface="+mn-lt"/>
                <a:ea typeface="+mn-ea"/>
              </a:rPr>
              <a:t>)]</a:t>
            </a:r>
            <a:r>
              <a:rPr lang="zh-CN" altLang="en-US" sz="2400" b="0" dirty="0">
                <a:latin typeface="+mn-lt"/>
                <a:ea typeface="+mn-ea"/>
              </a:rPr>
              <a:t>为常数时，可准确恢复出基带信号。</a:t>
            </a:r>
          </a:p>
        </p:txBody>
      </p:sp>
      <p:sp>
        <p:nvSpPr>
          <p:cNvPr id="18437" name="Rectangle 6"/>
          <p:cNvSpPr>
            <a:spLocks noChangeArrowheads="1"/>
          </p:cNvSpPr>
          <p:nvPr/>
        </p:nvSpPr>
        <p:spPr bwMode="auto">
          <a:xfrm>
            <a:off x="395288" y="2420888"/>
            <a:ext cx="84597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宋体" panose="02010600030101010101" pitchFamily="2" charset="-122"/>
              </a:rPr>
              <a:t>其中：</a:t>
            </a:r>
            <a:r>
              <a:rPr lang="en-US" altLang="zh-CN" sz="2400" b="0">
                <a:latin typeface="宋体" panose="02010600030101010101" pitchFamily="2" charset="-122"/>
              </a:rPr>
              <a:t>M(ω+2ωc)</a:t>
            </a:r>
            <a:r>
              <a:rPr lang="zh-CN" altLang="en-US" sz="2400" b="0">
                <a:latin typeface="宋体" panose="02010600030101010101" pitchFamily="2" charset="-122"/>
              </a:rPr>
              <a:t>、</a:t>
            </a:r>
            <a:r>
              <a:rPr lang="en-US" altLang="zh-CN" sz="2400" b="0">
                <a:latin typeface="宋体" panose="02010600030101010101" pitchFamily="2" charset="-122"/>
              </a:rPr>
              <a:t>M(ω-2ωc)</a:t>
            </a:r>
            <a:r>
              <a:rPr lang="zh-CN" altLang="en-US" sz="2400" b="0">
                <a:latin typeface="宋体" panose="02010600030101010101" pitchFamily="2" charset="-122"/>
              </a:rPr>
              <a:t>属高频，被图</a:t>
            </a:r>
            <a:r>
              <a:rPr lang="en-US" altLang="zh-CN" sz="2400" b="0">
                <a:latin typeface="宋体" panose="02010600030101010101" pitchFamily="2" charset="-122"/>
              </a:rPr>
              <a:t>5-8</a:t>
            </a:r>
            <a:r>
              <a:rPr lang="zh-CN" altLang="en-US" sz="2400" b="0">
                <a:latin typeface="宋体" panose="02010600030101010101" pitchFamily="2" charset="-122"/>
              </a:rPr>
              <a:t>中的低通滤   出，故低通输出仅有：</a:t>
            </a:r>
          </a:p>
        </p:txBody>
      </p:sp>
      <p:sp>
        <p:nvSpPr>
          <p:cNvPr id="18438" name="Text Box 7"/>
          <p:cNvSpPr txBox="1">
            <a:spLocks noChangeArrowheads="1"/>
          </p:cNvSpPr>
          <p:nvPr/>
        </p:nvSpPr>
        <p:spPr bwMode="auto">
          <a:xfrm>
            <a:off x="395288" y="4222518"/>
            <a:ext cx="7898444"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dirty="0">
                <a:latin typeface="宋体" panose="02010600030101010101" pitchFamily="2" charset="-122"/>
              </a:rPr>
              <a:t>故残留边带滤波器的特性</a:t>
            </a:r>
            <a:r>
              <a:rPr lang="en-US" altLang="zh-CN" sz="2400" dirty="0">
                <a:latin typeface="宋体" panose="02010600030101010101" pitchFamily="2" charset="-122"/>
              </a:rPr>
              <a:t>H</a:t>
            </a:r>
            <a:r>
              <a:rPr lang="zh-CN" altLang="en-US" sz="2400" dirty="0">
                <a:latin typeface="宋体" panose="02010600030101010101" pitchFamily="2" charset="-122"/>
              </a:rPr>
              <a:t>（</a:t>
            </a:r>
            <a:r>
              <a:rPr lang="en-US" altLang="zh-CN" sz="2400" dirty="0">
                <a:latin typeface="宋体" panose="02010600030101010101" pitchFamily="2" charset="-122"/>
              </a:rPr>
              <a:t>ω</a:t>
            </a:r>
            <a:r>
              <a:rPr lang="zh-CN" altLang="en-US" sz="2400" dirty="0">
                <a:latin typeface="宋体" panose="02010600030101010101" pitchFamily="2" charset="-122"/>
              </a:rPr>
              <a:t>）应满足以下互补特性：</a:t>
            </a:r>
          </a:p>
        </p:txBody>
      </p:sp>
      <p:sp>
        <p:nvSpPr>
          <p:cNvPr id="11" name="Rectangle 2"/>
          <p:cNvSpPr txBox="1">
            <a:spLocks noChangeArrowheads="1"/>
          </p:cNvSpPr>
          <p:nvPr/>
        </p:nvSpPr>
        <p:spPr>
          <a:xfrm>
            <a:off x="684213" y="116632"/>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6</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(VSB</a:t>
            </a:r>
            <a:r>
              <a:rPr lang="zh-CN" altLang="en-US" sz="4000" b="0" spc="-100" dirty="0">
                <a:solidFill>
                  <a:srgbClr val="FFFF00"/>
                </a:solidFill>
                <a:ea typeface="+mj-ea"/>
                <a:cs typeface="+mj-cs"/>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1318665744"/>
              </p:ext>
            </p:extLst>
          </p:nvPr>
        </p:nvGraphicFramePr>
        <p:xfrm>
          <a:off x="1331640" y="1052736"/>
          <a:ext cx="5851525" cy="1266825"/>
        </p:xfrm>
        <a:graphic>
          <a:graphicData uri="http://schemas.openxmlformats.org/presentationml/2006/ole">
            <mc:AlternateContent xmlns:mc="http://schemas.openxmlformats.org/markup-compatibility/2006">
              <mc:Choice xmlns:v="urn:schemas-microsoft-com:vml" Requires="v">
                <p:oleObj spid="_x0000_s42038" name="公式" r:id="rId3" imgW="3682800" imgH="838080" progId="Equation.3">
                  <p:embed/>
                </p:oleObj>
              </mc:Choice>
              <mc:Fallback>
                <p:oleObj name="公式" r:id="rId3" imgW="3682800" imgH="838080"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052736"/>
                        <a:ext cx="5851525" cy="12668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46913312"/>
              </p:ext>
            </p:extLst>
          </p:nvPr>
        </p:nvGraphicFramePr>
        <p:xfrm>
          <a:off x="1798638" y="3132088"/>
          <a:ext cx="5649912" cy="614362"/>
        </p:xfrm>
        <a:graphic>
          <a:graphicData uri="http://schemas.openxmlformats.org/presentationml/2006/ole">
            <mc:AlternateContent xmlns:mc="http://schemas.openxmlformats.org/markup-compatibility/2006">
              <mc:Choice xmlns:v="urn:schemas-microsoft-com:vml" Requires="v">
                <p:oleObj spid="_x0000_s42039" name="公式" r:id="rId5" imgW="3555720" imgH="406080" progId="Equation.3">
                  <p:embed/>
                </p:oleObj>
              </mc:Choice>
              <mc:Fallback>
                <p:oleObj name="公式" r:id="rId5" imgW="3555720" imgH="406080" progId="Equation.3">
                  <p:embed/>
                  <p:pic>
                    <p:nvPicPr>
                      <p:cNvPr id="0" name="对象 7"/>
                      <p:cNvPicPr>
                        <a:picLocks noChangeAspect="1" noChangeArrowheads="1"/>
                      </p:cNvPicPr>
                      <p:nvPr/>
                    </p:nvPicPr>
                    <p:blipFill>
                      <a:blip r:embed="rId6"/>
                      <a:srcRect/>
                      <a:stretch>
                        <a:fillRect/>
                      </a:stretch>
                    </p:blipFill>
                    <p:spPr bwMode="auto">
                      <a:xfrm>
                        <a:off x="1798638" y="3132088"/>
                        <a:ext cx="5649912" cy="6143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08114322"/>
              </p:ext>
            </p:extLst>
          </p:nvPr>
        </p:nvGraphicFramePr>
        <p:xfrm>
          <a:off x="1115616" y="4662909"/>
          <a:ext cx="6214352" cy="422275"/>
        </p:xfrm>
        <a:graphic>
          <a:graphicData uri="http://schemas.openxmlformats.org/presentationml/2006/ole">
            <mc:AlternateContent xmlns:mc="http://schemas.openxmlformats.org/markup-compatibility/2006">
              <mc:Choice xmlns:v="urn:schemas-microsoft-com:vml" Requires="v">
                <p:oleObj spid="_x0000_s42040" name="公式" r:id="rId7" imgW="3479760" imgH="279360" progId="Equation.3">
                  <p:embed/>
                </p:oleObj>
              </mc:Choice>
              <mc:Fallback>
                <p:oleObj name="公式" r:id="rId7" imgW="3479760" imgH="279360" progId="Equation.3">
                  <p:embed/>
                  <p:pic>
                    <p:nvPicPr>
                      <p:cNvPr id="0" name="对象 6"/>
                      <p:cNvPicPr>
                        <a:picLocks noChangeAspect="1" noChangeArrowheads="1"/>
                      </p:cNvPicPr>
                      <p:nvPr/>
                    </p:nvPicPr>
                    <p:blipFill>
                      <a:blip r:embed="rId8"/>
                      <a:srcRect/>
                      <a:stretch>
                        <a:fillRect/>
                      </a:stretch>
                    </p:blipFill>
                    <p:spPr bwMode="auto">
                      <a:xfrm>
                        <a:off x="1115616" y="4662909"/>
                        <a:ext cx="6214352" cy="422275"/>
                      </a:xfrm>
                      <a:prstGeom prst="rect">
                        <a:avLst/>
                      </a:prstGeom>
                      <a:solidFill>
                        <a:srgbClr val="00FFFF"/>
                      </a:solidFill>
                      <a:ln>
                        <a:noFill/>
                      </a:ln>
                      <a:extLst/>
                    </p:spPr>
                  </p:pic>
                </p:oleObj>
              </mc:Fallback>
            </mc:AlternateContent>
          </a:graphicData>
        </a:graphic>
      </p:graphicFrame>
      <p:cxnSp>
        <p:nvCxnSpPr>
          <p:cNvPr id="13" name="直接连接符 12"/>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4199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032" y="5157192"/>
            <a:ext cx="4139952" cy="170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9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3992" y="5157192"/>
            <a:ext cx="45720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116632"/>
            <a:ext cx="8101013" cy="708025"/>
          </a:xfrm>
          <a:prstGeom prst="rect">
            <a:avLst/>
          </a:prstGeom>
        </p:spPr>
        <p:txBody>
          <a:bodyPr>
            <a:spAutoFit/>
          </a:bodyPr>
          <a:lstStyle/>
          <a:p>
            <a:pPr eaLnBrk="1" hangingPunct="1">
              <a:defRPr/>
            </a:pPr>
            <a:r>
              <a:rPr lang="zh-CN" altLang="en-US" sz="4000" b="0" spc="-100" dirty="0">
                <a:solidFill>
                  <a:srgbClr val="FFFF00"/>
                </a:solidFill>
                <a:latin typeface="黑体" pitchFamily="2" charset="-122"/>
                <a:ea typeface="黑体" pitchFamily="2" charset="-122"/>
                <a:cs typeface="+mj-cs"/>
              </a:rPr>
              <a:t>三、线性调制系统的抗噪声性能</a:t>
            </a:r>
            <a:r>
              <a:rPr lang="en-US" altLang="zh-CN" sz="4000" b="0" spc="-100" dirty="0">
                <a:solidFill>
                  <a:srgbClr val="FFFF00"/>
                </a:solidFill>
                <a:latin typeface="黑体" pitchFamily="2" charset="-122"/>
                <a:ea typeface="黑体" pitchFamily="2" charset="-122"/>
                <a:cs typeface="+mj-cs"/>
              </a:rPr>
              <a:t>(1)</a:t>
            </a:r>
            <a:endParaRPr lang="zh-CN" altLang="en-US" sz="4000" b="0" spc="-100" dirty="0">
              <a:solidFill>
                <a:srgbClr val="FFFF00"/>
              </a:solidFill>
              <a:latin typeface="黑体" pitchFamily="2" charset="-122"/>
              <a:ea typeface="黑体" pitchFamily="2" charset="-122"/>
              <a:cs typeface="+mj-cs"/>
            </a:endParaRPr>
          </a:p>
        </p:txBody>
      </p:sp>
      <p:sp>
        <p:nvSpPr>
          <p:cNvPr id="19459" name="Rectangle 3"/>
          <p:cNvSpPr txBox="1">
            <a:spLocks noChangeArrowheads="1"/>
          </p:cNvSpPr>
          <p:nvPr/>
        </p:nvSpPr>
        <p:spPr bwMode="auto">
          <a:xfrm>
            <a:off x="571499" y="980728"/>
            <a:ext cx="8062913" cy="36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1163"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r>
              <a:rPr lang="zh-CN" altLang="en-US" sz="2400" b="0" dirty="0">
                <a:latin typeface="华文中宋" panose="02010600040101010101" pitchFamily="2" charset="-122"/>
                <a:ea typeface="华文中宋" panose="02010600040101010101" pitchFamily="2" charset="-122"/>
              </a:rPr>
              <a:t>讨论的问题是：信道存在加性高斯白噪声时，各种线性调制系统的抗噪声性能。用</a:t>
            </a:r>
            <a:r>
              <a:rPr lang="zh-CN" altLang="en-US" sz="2400" dirty="0">
                <a:solidFill>
                  <a:srgbClr val="FFFF00"/>
                </a:solidFill>
                <a:latin typeface="华文中宋" panose="02010600040101010101" pitchFamily="2" charset="-122"/>
                <a:ea typeface="华文中宋" panose="02010600040101010101" pitchFamily="2" charset="-122"/>
              </a:rPr>
              <a:t>输出信噪比</a:t>
            </a:r>
            <a:r>
              <a:rPr lang="zh-CN" altLang="en-US" sz="2400" b="0" dirty="0">
                <a:latin typeface="华文中宋" panose="02010600040101010101" pitchFamily="2" charset="-122"/>
                <a:ea typeface="华文中宋" panose="02010600040101010101" pitchFamily="2" charset="-122"/>
              </a:rPr>
              <a:t>来衡量，既</a:t>
            </a:r>
            <a:r>
              <a:rPr lang="zh-CN" altLang="en-US" sz="2400" dirty="0">
                <a:solidFill>
                  <a:srgbClr val="FFFF00"/>
                </a:solidFill>
                <a:latin typeface="华文中宋" panose="02010600040101010101" pitchFamily="2" charset="-122"/>
                <a:ea typeface="华文中宋" panose="02010600040101010101" pitchFamily="2" charset="-122"/>
              </a:rPr>
              <a:t>信号与噪声的平均功率之比</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eaLnBrk="1" hangingPunct="1"/>
            <a:endParaRPr lang="zh-CN" altLang="en-US" sz="2400" dirty="0">
              <a:latin typeface="华文中宋" panose="02010600040101010101" pitchFamily="2" charset="-122"/>
              <a:ea typeface="华文中宋" panose="02010600040101010101" pitchFamily="2" charset="-122"/>
            </a:endParaRPr>
          </a:p>
          <a:p>
            <a:pPr eaLnBrk="1" hangingPunct="1"/>
            <a:r>
              <a:rPr lang="zh-CN" altLang="en-US" sz="2400" b="0" dirty="0">
                <a:latin typeface="华文中宋" panose="02010600040101010101" pitchFamily="2" charset="-122"/>
                <a:ea typeface="华文中宋" panose="02010600040101010101" pitchFamily="2" charset="-122"/>
              </a:rPr>
              <a:t>图</a:t>
            </a:r>
            <a:r>
              <a:rPr lang="en-US" altLang="zh-CN" sz="2400" b="0" dirty="0">
                <a:latin typeface="华文中宋" panose="02010600040101010101" pitchFamily="2" charset="-122"/>
                <a:ea typeface="华文中宋" panose="02010600040101010101" pitchFamily="2" charset="-122"/>
              </a:rPr>
              <a:t>5-14</a:t>
            </a:r>
            <a:r>
              <a:rPr lang="zh-CN" altLang="en-US" sz="2400" b="0" dirty="0">
                <a:latin typeface="华文中宋" panose="02010600040101010101" pitchFamily="2" charset="-122"/>
                <a:ea typeface="华文中宋" panose="02010600040101010101" pitchFamily="2" charset="-122"/>
              </a:rPr>
              <a:t>示出了分析解调器性能的模型。输入端是已调制信号</a:t>
            </a:r>
            <a:r>
              <a:rPr lang="en-US" altLang="zh-CN" sz="2400" b="0" dirty="0" err="1">
                <a:latin typeface="华文中宋" panose="02010600040101010101" pitchFamily="2" charset="-122"/>
                <a:ea typeface="华文中宋" panose="02010600040101010101" pitchFamily="2" charset="-122"/>
              </a:rPr>
              <a:t>Sm</a:t>
            </a:r>
            <a:r>
              <a:rPr lang="en-US" altLang="zh-CN" sz="2400" b="0" dirty="0">
                <a:latin typeface="华文中宋" panose="02010600040101010101" pitchFamily="2" charset="-122"/>
                <a:ea typeface="华文中宋" panose="02010600040101010101" pitchFamily="2" charset="-122"/>
              </a:rPr>
              <a:t>(t)</a:t>
            </a:r>
            <a:r>
              <a:rPr lang="zh-CN" altLang="en-US" sz="2400" b="0" dirty="0">
                <a:latin typeface="华文中宋" panose="02010600040101010101" pitchFamily="2" charset="-122"/>
                <a:ea typeface="华文中宋" panose="02010600040101010101" pitchFamily="2" charset="-122"/>
              </a:rPr>
              <a:t>；信道用相加器表示；加性高斯白噪声用</a:t>
            </a:r>
            <a:r>
              <a:rPr lang="en-US" altLang="zh-CN" sz="2400" b="0" dirty="0">
                <a:latin typeface="华文中宋" panose="02010600040101010101" pitchFamily="2" charset="-122"/>
                <a:ea typeface="华文中宋" panose="02010600040101010101" pitchFamily="2" charset="-122"/>
              </a:rPr>
              <a:t>n(t)</a:t>
            </a:r>
            <a:r>
              <a:rPr lang="zh-CN" altLang="en-US" sz="2400" b="0" dirty="0">
                <a:latin typeface="华文中宋" panose="02010600040101010101" pitchFamily="2" charset="-122"/>
                <a:ea typeface="华文中宋" panose="02010600040101010101" pitchFamily="2" charset="-122"/>
              </a:rPr>
              <a:t>表示；带通滤波器滤除信号通带外的噪声，其带宽应与已调信号的带宽相同。</a:t>
            </a:r>
            <a:endParaRPr lang="en-US" altLang="zh-CN" sz="2400" b="0" dirty="0">
              <a:latin typeface="华文中宋" panose="02010600040101010101" pitchFamily="2" charset="-122"/>
              <a:ea typeface="华文中宋" panose="02010600040101010101" pitchFamily="2" charset="-122"/>
            </a:endParaRPr>
          </a:p>
          <a:p>
            <a:pPr eaLnBrk="1" hangingPunct="1"/>
            <a:r>
              <a:rPr lang="zh-CN" altLang="en-US" sz="2400" b="0" dirty="0">
                <a:latin typeface="华文中宋" panose="02010600040101010101" pitchFamily="2" charset="-122"/>
                <a:ea typeface="华文中宋" panose="02010600040101010101" pitchFamily="2" charset="-122"/>
              </a:rPr>
              <a:t>解调方法不同，系统抗噪性能不同</a:t>
            </a:r>
          </a:p>
        </p:txBody>
      </p:sp>
      <p:sp>
        <p:nvSpPr>
          <p:cNvPr id="19460" name="Rectangle 35"/>
          <p:cNvSpPr>
            <a:spLocks noChangeArrowheads="1"/>
          </p:cNvSpPr>
          <p:nvPr/>
        </p:nvSpPr>
        <p:spPr bwMode="auto">
          <a:xfrm>
            <a:off x="3952727" y="6088782"/>
            <a:ext cx="12620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kumimoji="1" lang="zh-CN" altLang="en-US" sz="2800" b="0">
                <a:latin typeface="宋体" panose="02010600030101010101" pitchFamily="2" charset="-122"/>
              </a:rPr>
              <a:t>图</a:t>
            </a:r>
            <a:r>
              <a:rPr kumimoji="1" lang="en-US" altLang="zh-CN" sz="2800" b="0">
                <a:latin typeface="宋体" panose="02010600030101010101" pitchFamily="2" charset="-122"/>
              </a:rPr>
              <a:t>5-14</a:t>
            </a:r>
          </a:p>
        </p:txBody>
      </p:sp>
      <p:sp>
        <p:nvSpPr>
          <p:cNvPr id="19466" name="Line 26"/>
          <p:cNvSpPr>
            <a:spLocks noChangeShapeType="1"/>
          </p:cNvSpPr>
          <p:nvPr/>
        </p:nvSpPr>
        <p:spPr bwMode="auto">
          <a:xfrm>
            <a:off x="1547664" y="5377582"/>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7" name="Line 27"/>
          <p:cNvSpPr>
            <a:spLocks noChangeShapeType="1"/>
          </p:cNvSpPr>
          <p:nvPr/>
        </p:nvSpPr>
        <p:spPr bwMode="auto">
          <a:xfrm flipV="1">
            <a:off x="2716064" y="5642694"/>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8" name="Line 28"/>
          <p:cNvSpPr>
            <a:spLocks noChangeShapeType="1"/>
          </p:cNvSpPr>
          <p:nvPr/>
        </p:nvSpPr>
        <p:spPr bwMode="auto">
          <a:xfrm>
            <a:off x="3014514" y="5377582"/>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Text Box 29"/>
          <p:cNvSpPr txBox="1">
            <a:spLocks noChangeArrowheads="1"/>
          </p:cNvSpPr>
          <p:nvPr/>
        </p:nvSpPr>
        <p:spPr bwMode="auto">
          <a:xfrm>
            <a:off x="3420914" y="5172794"/>
            <a:ext cx="1403350" cy="384175"/>
          </a:xfrm>
          <a:prstGeom prst="rect">
            <a:avLst/>
          </a:prstGeom>
          <a:solidFill>
            <a:schemeClr val="accent1"/>
          </a:solidFill>
          <a:ln w="19050" algn="ctr">
            <a:solidFill>
              <a:srgbClr val="000000"/>
            </a:solidFill>
            <a:miter lim="800000"/>
            <a:headEnd/>
            <a:tailEnd/>
          </a:ln>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宋体" panose="02010600030101010101" pitchFamily="2" charset="-122"/>
              </a:rPr>
              <a:t>带通滤波</a:t>
            </a:r>
          </a:p>
        </p:txBody>
      </p:sp>
      <p:sp>
        <p:nvSpPr>
          <p:cNvPr id="19470" name="Line 30"/>
          <p:cNvSpPr>
            <a:spLocks noChangeShapeType="1"/>
          </p:cNvSpPr>
          <p:nvPr/>
        </p:nvSpPr>
        <p:spPr bwMode="auto">
          <a:xfrm>
            <a:off x="4814739" y="5399807"/>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1" name="Text Box 31"/>
          <p:cNvSpPr txBox="1">
            <a:spLocks noChangeArrowheads="1"/>
          </p:cNvSpPr>
          <p:nvPr/>
        </p:nvSpPr>
        <p:spPr bwMode="auto">
          <a:xfrm>
            <a:off x="5678339" y="5256932"/>
            <a:ext cx="1098550" cy="384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宋体" panose="02010600030101010101" pitchFamily="2" charset="-122"/>
              </a:rPr>
              <a:t>解调器</a:t>
            </a:r>
          </a:p>
        </p:txBody>
      </p:sp>
      <p:sp>
        <p:nvSpPr>
          <p:cNvPr id="19473" name="Line 33"/>
          <p:cNvSpPr>
            <a:spLocks noChangeShapeType="1"/>
          </p:cNvSpPr>
          <p:nvPr/>
        </p:nvSpPr>
        <p:spPr bwMode="auto">
          <a:xfrm>
            <a:off x="6686402" y="5399807"/>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流程图: 汇总连接 19"/>
          <p:cNvSpPr/>
          <p:nvPr/>
        </p:nvSpPr>
        <p:spPr bwMode="auto">
          <a:xfrm>
            <a:off x="2501752" y="5147394"/>
            <a:ext cx="500062" cy="500063"/>
          </a:xfrm>
          <a:prstGeom prst="flowChartSummingJunction">
            <a:avLst/>
          </a:prstGeom>
          <a:solidFill>
            <a:srgbClr val="00FF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zh-CN" altLang="en-US"/>
          </a:p>
        </p:txBody>
      </p:sp>
      <p:pic>
        <p:nvPicPr>
          <p:cNvPr id="3" name="图片 2"/>
          <p:cNvPicPr>
            <a:picLocks noChangeAspect="1"/>
          </p:cNvPicPr>
          <p:nvPr/>
        </p:nvPicPr>
        <p:blipFill>
          <a:blip r:embed="rId2"/>
          <a:stretch>
            <a:fillRect/>
          </a:stretch>
        </p:blipFill>
        <p:spPr>
          <a:xfrm>
            <a:off x="1565478" y="4885718"/>
            <a:ext cx="576029" cy="431277"/>
          </a:xfrm>
          <a:prstGeom prst="rect">
            <a:avLst/>
          </a:prstGeom>
        </p:spPr>
      </p:pic>
      <p:pic>
        <p:nvPicPr>
          <p:cNvPr id="4" name="图片 3"/>
          <p:cNvPicPr>
            <a:picLocks noChangeAspect="1"/>
          </p:cNvPicPr>
          <p:nvPr/>
        </p:nvPicPr>
        <p:blipFill>
          <a:blip r:embed="rId3"/>
          <a:stretch>
            <a:fillRect/>
          </a:stretch>
        </p:blipFill>
        <p:spPr>
          <a:xfrm>
            <a:off x="2846829" y="5870924"/>
            <a:ext cx="719274" cy="382510"/>
          </a:xfrm>
          <a:prstGeom prst="rect">
            <a:avLst/>
          </a:prstGeom>
        </p:spPr>
      </p:pic>
      <p:pic>
        <p:nvPicPr>
          <p:cNvPr id="5" name="图片 4"/>
          <p:cNvPicPr>
            <a:picLocks noChangeAspect="1"/>
          </p:cNvPicPr>
          <p:nvPr/>
        </p:nvPicPr>
        <p:blipFill>
          <a:blip r:embed="rId4"/>
          <a:stretch>
            <a:fillRect/>
          </a:stretch>
        </p:blipFill>
        <p:spPr>
          <a:xfrm>
            <a:off x="4963287" y="4886333"/>
            <a:ext cx="576029" cy="432801"/>
          </a:xfrm>
          <a:prstGeom prst="rect">
            <a:avLst/>
          </a:prstGeom>
        </p:spPr>
      </p:pic>
      <p:pic>
        <p:nvPicPr>
          <p:cNvPr id="6" name="图片 5"/>
          <p:cNvPicPr>
            <a:picLocks noChangeAspect="1"/>
          </p:cNvPicPr>
          <p:nvPr/>
        </p:nvPicPr>
        <p:blipFill>
          <a:blip r:embed="rId5"/>
          <a:stretch>
            <a:fillRect/>
          </a:stretch>
        </p:blipFill>
        <p:spPr>
          <a:xfrm>
            <a:off x="4958431" y="5524516"/>
            <a:ext cx="647652" cy="419085"/>
          </a:xfrm>
          <a:prstGeom prst="rect">
            <a:avLst/>
          </a:prstGeom>
        </p:spPr>
      </p:pic>
      <p:pic>
        <p:nvPicPr>
          <p:cNvPr id="7" name="图片 6"/>
          <p:cNvPicPr>
            <a:picLocks noChangeAspect="1"/>
          </p:cNvPicPr>
          <p:nvPr/>
        </p:nvPicPr>
        <p:blipFill>
          <a:blip r:embed="rId6"/>
          <a:stretch>
            <a:fillRect/>
          </a:stretch>
        </p:blipFill>
        <p:spPr>
          <a:xfrm>
            <a:off x="6866607" y="4943947"/>
            <a:ext cx="647652" cy="406893"/>
          </a:xfrm>
          <a:prstGeom prst="rect">
            <a:avLst/>
          </a:prstGeom>
        </p:spPr>
      </p:pic>
      <p:pic>
        <p:nvPicPr>
          <p:cNvPr id="8" name="图片 7"/>
          <p:cNvPicPr>
            <a:picLocks noChangeAspect="1"/>
          </p:cNvPicPr>
          <p:nvPr/>
        </p:nvPicPr>
        <p:blipFill>
          <a:blip r:embed="rId7"/>
          <a:stretch>
            <a:fillRect/>
          </a:stretch>
        </p:blipFill>
        <p:spPr>
          <a:xfrm>
            <a:off x="6873753" y="5536555"/>
            <a:ext cx="723846" cy="384034"/>
          </a:xfrm>
          <a:prstGeom prst="rect">
            <a:avLst/>
          </a:prstGeom>
        </p:spPr>
      </p:pic>
      <p:cxnSp>
        <p:nvCxnSpPr>
          <p:cNvPr id="19" name="直接连接符 18"/>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ChangeArrowheads="1"/>
          </p:cNvSpPr>
          <p:nvPr/>
        </p:nvSpPr>
        <p:spPr bwMode="auto">
          <a:xfrm>
            <a:off x="395288" y="908720"/>
            <a:ext cx="7772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11163"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r>
              <a:rPr lang="zh-CN" altLang="en-US" sz="2400" b="0">
                <a:latin typeface="华文中宋" panose="02010600040101010101" pitchFamily="2" charset="-122"/>
                <a:ea typeface="华文中宋" panose="02010600040101010101" pitchFamily="2" charset="-122"/>
              </a:rPr>
              <a:t>先求图</a:t>
            </a:r>
            <a:r>
              <a:rPr lang="en-US" altLang="zh-CN" sz="2400" b="0">
                <a:latin typeface="华文中宋" panose="02010600040101010101" pitchFamily="2" charset="-122"/>
                <a:ea typeface="华文中宋" panose="02010600040101010101" pitchFamily="2" charset="-122"/>
              </a:rPr>
              <a:t>5-14</a:t>
            </a:r>
            <a:r>
              <a:rPr lang="zh-CN" altLang="en-US" sz="2400" b="0">
                <a:latin typeface="华文中宋" panose="02010600040101010101" pitchFamily="2" charset="-122"/>
                <a:ea typeface="华文中宋" panose="02010600040101010101" pitchFamily="2" charset="-122"/>
              </a:rPr>
              <a:t>中解调器输入 </a:t>
            </a:r>
            <a:r>
              <a:rPr lang="en-US" altLang="zh-CN" sz="2400" b="0">
                <a:latin typeface="华文中宋" panose="02010600040101010101" pitchFamily="2" charset="-122"/>
                <a:ea typeface="华文中宋" panose="02010600040101010101" pitchFamily="2" charset="-122"/>
              </a:rPr>
              <a:t>(</a:t>
            </a:r>
            <a:r>
              <a:rPr lang="zh-CN" altLang="en-US" sz="2400" b="0">
                <a:latin typeface="华文中宋" panose="02010600040101010101" pitchFamily="2" charset="-122"/>
                <a:ea typeface="华文中宋" panose="02010600040101010101" pitchFamily="2" charset="-122"/>
              </a:rPr>
              <a:t>带宽为</a:t>
            </a:r>
            <a:r>
              <a:rPr lang="en-US" altLang="zh-CN" sz="2400" b="0">
                <a:latin typeface="华文中宋" panose="02010600040101010101" pitchFamily="2" charset="-122"/>
                <a:ea typeface="华文中宋" panose="02010600040101010101" pitchFamily="2" charset="-122"/>
              </a:rPr>
              <a:t>B</a:t>
            </a:r>
            <a:r>
              <a:rPr lang="zh-CN" altLang="en-US" sz="2400" b="0">
                <a:latin typeface="华文中宋" panose="02010600040101010101" pitchFamily="2" charset="-122"/>
                <a:ea typeface="华文中宋" panose="02010600040101010101" pitchFamily="2" charset="-122"/>
              </a:rPr>
              <a:t>的带通滤波器输出 </a:t>
            </a:r>
            <a:r>
              <a:rPr lang="en-US" altLang="zh-CN" sz="2400" b="0">
                <a:latin typeface="华文中宋" panose="02010600040101010101" pitchFamily="2" charset="-122"/>
                <a:ea typeface="华文中宋" panose="02010600040101010101" pitchFamily="2" charset="-122"/>
              </a:rPr>
              <a:t>)</a:t>
            </a:r>
            <a:r>
              <a:rPr lang="zh-CN" altLang="en-US" sz="2400" b="0">
                <a:latin typeface="华文中宋" panose="02010600040101010101" pitchFamily="2" charset="-122"/>
                <a:ea typeface="华文中宋" panose="02010600040101010101" pitchFamily="2" charset="-122"/>
              </a:rPr>
              <a:t>窄带高斯噪声的平均功率：</a:t>
            </a:r>
          </a:p>
        </p:txBody>
      </p:sp>
      <p:sp>
        <p:nvSpPr>
          <p:cNvPr id="20484" name="Rectangle 8"/>
          <p:cNvSpPr>
            <a:spLocks noChangeArrowheads="1"/>
          </p:cNvSpPr>
          <p:nvPr/>
        </p:nvSpPr>
        <p:spPr bwMode="auto">
          <a:xfrm>
            <a:off x="857250" y="2212057"/>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并且</a:t>
            </a:r>
            <a:r>
              <a:rPr lang="zh-CN" altLang="en-US" sz="3200" b="0">
                <a:latin typeface="宋体" panose="02010600030101010101" pitchFamily="2" charset="-122"/>
              </a:rPr>
              <a:t> </a:t>
            </a:r>
          </a:p>
        </p:txBody>
      </p:sp>
      <p:sp>
        <p:nvSpPr>
          <p:cNvPr id="20486" name="Rectangle 11"/>
          <p:cNvSpPr>
            <a:spLocks noChangeArrowheads="1"/>
          </p:cNvSpPr>
          <p:nvPr/>
        </p:nvSpPr>
        <p:spPr bwMode="auto">
          <a:xfrm>
            <a:off x="611188" y="2837532"/>
            <a:ext cx="465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如果解调器输入噪声平均功率为</a:t>
            </a:r>
            <a:r>
              <a:rPr lang="zh-CN" altLang="en-US" sz="3200" b="0">
                <a:latin typeface="宋体" panose="02010600030101010101" pitchFamily="2" charset="-122"/>
              </a:rPr>
              <a:t> </a:t>
            </a:r>
          </a:p>
        </p:txBody>
      </p:sp>
      <p:sp>
        <p:nvSpPr>
          <p:cNvPr id="20488" name="Rectangle 14"/>
          <p:cNvSpPr>
            <a:spLocks noChangeArrowheads="1"/>
          </p:cNvSpPr>
          <p:nvPr/>
        </p:nvSpPr>
        <p:spPr bwMode="auto">
          <a:xfrm>
            <a:off x="1187450" y="3251870"/>
            <a:ext cx="724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n0</a:t>
            </a:r>
            <a:r>
              <a:rPr lang="zh-CN" altLang="en-US" sz="2400" b="0">
                <a:latin typeface="宋体" panose="02010600030101010101" pitchFamily="2" charset="-122"/>
              </a:rPr>
              <a:t>是噪声的单边功率谱密度。</a:t>
            </a:r>
            <a:r>
              <a:rPr lang="en-US" altLang="zh-CN" sz="2400" b="0">
                <a:latin typeface="宋体" panose="02010600030101010101" pitchFamily="2" charset="-122"/>
              </a:rPr>
              <a:t>B</a:t>
            </a:r>
            <a:r>
              <a:rPr lang="zh-CN" altLang="en-US" sz="2400" b="0">
                <a:latin typeface="宋体" panose="02010600030101010101" pitchFamily="2" charset="-122"/>
              </a:rPr>
              <a:t>是已调信号的带宽。</a:t>
            </a:r>
            <a:r>
              <a:rPr lang="zh-CN" altLang="en-US" sz="3200" b="0">
                <a:latin typeface="宋体" panose="02010600030101010101" pitchFamily="2" charset="-122"/>
              </a:rPr>
              <a:t> </a:t>
            </a:r>
          </a:p>
        </p:txBody>
      </p:sp>
      <p:sp>
        <p:nvSpPr>
          <p:cNvPr id="20489" name="Rectangle 15"/>
          <p:cNvSpPr>
            <a:spLocks noChangeArrowheads="1"/>
          </p:cNvSpPr>
          <p:nvPr/>
        </p:nvSpPr>
        <p:spPr bwMode="auto">
          <a:xfrm>
            <a:off x="428625" y="4214813"/>
            <a:ext cx="84455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l"/>
            </a:pPr>
            <a:r>
              <a:rPr lang="zh-CN" altLang="en-US" sz="2400" b="0">
                <a:latin typeface="宋体" panose="02010600030101010101" pitchFamily="2" charset="-122"/>
              </a:rPr>
              <a:t>任务：给定</a:t>
            </a:r>
            <a:r>
              <a:rPr lang="en-US" altLang="zh-CN" sz="2400" b="0">
                <a:latin typeface="宋体" panose="02010600030101010101" pitchFamily="2" charset="-122"/>
              </a:rPr>
              <a:t>Sm(t)</a:t>
            </a:r>
            <a:r>
              <a:rPr lang="zh-CN" altLang="en-US" sz="2400" b="0">
                <a:latin typeface="宋体" panose="02010600030101010101" pitchFamily="2" charset="-122"/>
              </a:rPr>
              <a:t>及</a:t>
            </a:r>
            <a:r>
              <a:rPr lang="en-US" altLang="zh-CN" sz="2400" b="0">
                <a:latin typeface="宋体" panose="02010600030101010101" pitchFamily="2" charset="-122"/>
              </a:rPr>
              <a:t>ni(t)</a:t>
            </a:r>
            <a:r>
              <a:rPr lang="zh-CN" altLang="en-US" sz="2400" b="0">
                <a:latin typeface="宋体" panose="02010600030101010101" pitchFamily="2" charset="-122"/>
              </a:rPr>
              <a:t>，推出各种解调器的输入及输出平均的信噪功率比，并对各种调制系统的抗噪声性能作出评述</a:t>
            </a:r>
          </a:p>
          <a:p>
            <a:pPr eaLnBrk="1" hangingPunct="1">
              <a:spcBef>
                <a:spcPct val="0"/>
              </a:spcBef>
              <a:buClr>
                <a:srgbClr val="FF0000"/>
              </a:buClr>
              <a:buSzTx/>
              <a:buFont typeface="Wingdings" panose="05000000000000000000" pitchFamily="2" charset="2"/>
              <a:buChar char="l"/>
            </a:pPr>
            <a:r>
              <a:rPr lang="zh-CN" altLang="en-US" sz="2400" b="0">
                <a:latin typeface="宋体" panose="02010600030101010101" pitchFamily="2" charset="-122"/>
              </a:rPr>
              <a:t>待求：解调器的输入信号、输入平均功率、解调器输出信号平均功率、输出噪声的平均功率。</a:t>
            </a:r>
          </a:p>
        </p:txBody>
      </p:sp>
      <p:sp>
        <p:nvSpPr>
          <p:cNvPr id="15" name="Rectangle 2"/>
          <p:cNvSpPr txBox="1">
            <a:spLocks noChangeArrowheads="1"/>
          </p:cNvSpPr>
          <p:nvPr/>
        </p:nvSpPr>
        <p:spPr>
          <a:xfrm>
            <a:off x="685800" y="116632"/>
            <a:ext cx="8101013" cy="708025"/>
          </a:xfrm>
          <a:prstGeom prst="rect">
            <a:avLst/>
          </a:prstGeom>
        </p:spPr>
        <p:txBody>
          <a:bodyPr>
            <a:spAutoFit/>
          </a:bodyPr>
          <a:lstStyle/>
          <a:p>
            <a:pPr eaLnBrk="1" hangingPunct="1">
              <a:defRPr/>
            </a:pPr>
            <a:r>
              <a:rPr lang="zh-CN" altLang="en-US" sz="4000" b="0" spc="-100" dirty="0">
                <a:solidFill>
                  <a:srgbClr val="FFFF00"/>
                </a:solidFill>
                <a:latin typeface="黑体" pitchFamily="2" charset="-122"/>
                <a:ea typeface="黑体" pitchFamily="2" charset="-122"/>
                <a:cs typeface="+mj-cs"/>
              </a:rPr>
              <a:t>三、线性调制系统的抗噪声性能</a:t>
            </a:r>
            <a:r>
              <a:rPr lang="en-US" altLang="zh-CN" sz="4000" b="0" spc="-100" dirty="0">
                <a:solidFill>
                  <a:srgbClr val="FFFF00"/>
                </a:solidFill>
                <a:latin typeface="黑体" pitchFamily="2" charset="-122"/>
                <a:ea typeface="黑体" pitchFamily="2" charset="-122"/>
                <a:cs typeface="+mj-cs"/>
              </a:rPr>
              <a:t>(2)</a:t>
            </a:r>
            <a:endParaRPr lang="zh-CN" altLang="en-US" sz="4000" b="0" spc="-100" dirty="0">
              <a:solidFill>
                <a:srgbClr val="FFFF00"/>
              </a:solidFill>
              <a:latin typeface="黑体" pitchFamily="2" charset="-122"/>
              <a:ea typeface="黑体" pitchFamily="2" charset="-122"/>
              <a:cs typeface="+mj-cs"/>
            </a:endParaRPr>
          </a:p>
        </p:txBody>
      </p:sp>
      <p:pic>
        <p:nvPicPr>
          <p:cNvPr id="3" name="图片 2"/>
          <p:cNvPicPr>
            <a:picLocks noChangeAspect="1"/>
          </p:cNvPicPr>
          <p:nvPr/>
        </p:nvPicPr>
        <p:blipFill>
          <a:blip r:embed="rId3"/>
          <a:stretch>
            <a:fillRect/>
          </a:stretch>
        </p:blipFill>
        <p:spPr>
          <a:xfrm>
            <a:off x="1605098" y="2345407"/>
            <a:ext cx="5681049" cy="519665"/>
          </a:xfrm>
          <a:prstGeom prst="rect">
            <a:avLst/>
          </a:prstGeom>
        </p:spPr>
      </p:pic>
      <p:pic>
        <p:nvPicPr>
          <p:cNvPr id="4" name="图片 3"/>
          <p:cNvPicPr>
            <a:picLocks noChangeAspect="1"/>
          </p:cNvPicPr>
          <p:nvPr/>
        </p:nvPicPr>
        <p:blipFill>
          <a:blip r:embed="rId4"/>
          <a:stretch>
            <a:fillRect/>
          </a:stretch>
        </p:blipFill>
        <p:spPr>
          <a:xfrm>
            <a:off x="5004048" y="3031730"/>
            <a:ext cx="2922814" cy="431277"/>
          </a:xfrm>
          <a:prstGeom prst="rect">
            <a:avLst/>
          </a:prstGeom>
        </p:spPr>
      </p:pic>
      <p:pic>
        <p:nvPicPr>
          <p:cNvPr id="5" name="图片 4"/>
          <p:cNvPicPr>
            <a:picLocks noChangeAspect="1"/>
          </p:cNvPicPr>
          <p:nvPr/>
        </p:nvPicPr>
        <p:blipFill>
          <a:blip r:embed="rId5"/>
          <a:stretch>
            <a:fillRect/>
          </a:stretch>
        </p:blipFill>
        <p:spPr>
          <a:xfrm>
            <a:off x="1035192" y="5876192"/>
            <a:ext cx="7232365" cy="821407"/>
          </a:xfrm>
          <a:prstGeom prst="rect">
            <a:avLst/>
          </a:prstGeom>
        </p:spPr>
      </p:pic>
      <p:cxnSp>
        <p:nvCxnSpPr>
          <p:cNvPr id="12" name="直接连接符 11"/>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2200562505"/>
              </p:ext>
            </p:extLst>
          </p:nvPr>
        </p:nvGraphicFramePr>
        <p:xfrm>
          <a:off x="1475656" y="1772816"/>
          <a:ext cx="5245101" cy="346075"/>
        </p:xfrm>
        <a:graphic>
          <a:graphicData uri="http://schemas.openxmlformats.org/presentationml/2006/ole">
            <mc:AlternateContent xmlns:mc="http://schemas.openxmlformats.org/markup-compatibility/2006">
              <mc:Choice xmlns:v="urn:schemas-microsoft-com:vml" Requires="v">
                <p:oleObj spid="_x0000_s43027" name="公式" r:id="rId6" imgW="3301920" imgH="228600" progId="Equation.3">
                  <p:embed/>
                </p:oleObj>
              </mc:Choice>
              <mc:Fallback>
                <p:oleObj name="公式" r:id="rId6" imgW="3301920" imgH="228600" progId="Equation.3">
                  <p:embed/>
                  <p:pic>
                    <p:nvPicPr>
                      <p:cNvPr id="0" name="对象 5"/>
                      <p:cNvPicPr>
                        <a:picLocks noChangeAspect="1" noChangeArrowheads="1"/>
                      </p:cNvPicPr>
                      <p:nvPr/>
                    </p:nvPicPr>
                    <p:blipFill>
                      <a:blip r:embed="rId7"/>
                      <a:srcRect/>
                      <a:stretch>
                        <a:fillRect/>
                      </a:stretch>
                    </p:blipFill>
                    <p:spPr bwMode="auto">
                      <a:xfrm>
                        <a:off x="1475656" y="1772816"/>
                        <a:ext cx="5245101" cy="3460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60350"/>
            <a:ext cx="7772400" cy="579438"/>
          </a:xfrm>
          <a:prstGeom prst="rect">
            <a:avLst/>
          </a:prstGeom>
          <a:noFill/>
        </p:spPr>
        <p:txBody>
          <a:bodyPr>
            <a:spAutoFit/>
          </a:bodyPr>
          <a:lstStyle/>
          <a:p>
            <a:pPr algn="ctr" eaLnBrk="1" hangingPunct="1">
              <a:buFont typeface="宋体" pitchFamily="2" charset="-122"/>
              <a:buChar char="★"/>
              <a:defRPr/>
            </a:pPr>
            <a:r>
              <a:rPr lang="en-US" altLang="zh-CN" b="0" spc="-100" dirty="0">
                <a:solidFill>
                  <a:srgbClr val="FFFF00"/>
                </a:solidFill>
                <a:latin typeface="黑体" pitchFamily="2" charset="-122"/>
                <a:ea typeface="黑体" pitchFamily="2" charset="-122"/>
                <a:cs typeface="+mj-cs"/>
              </a:rPr>
              <a:t>  DSB</a:t>
            </a:r>
            <a:r>
              <a:rPr lang="zh-CN" altLang="en-US" b="0" spc="-100" dirty="0">
                <a:solidFill>
                  <a:srgbClr val="FFFF00"/>
                </a:solidFill>
                <a:latin typeface="黑体" pitchFamily="2" charset="-122"/>
                <a:ea typeface="黑体" pitchFamily="2" charset="-122"/>
                <a:cs typeface="+mj-cs"/>
              </a:rPr>
              <a:t>调制系统的抗噪声性能</a:t>
            </a:r>
          </a:p>
        </p:txBody>
      </p:sp>
      <p:sp>
        <p:nvSpPr>
          <p:cNvPr id="3" name="Rectangle 3"/>
          <p:cNvSpPr txBox="1">
            <a:spLocks noChangeArrowheads="1"/>
          </p:cNvSpPr>
          <p:nvPr/>
        </p:nvSpPr>
        <p:spPr>
          <a:xfrm>
            <a:off x="179388" y="836712"/>
            <a:ext cx="8748712" cy="1041400"/>
          </a:xfrm>
          <a:prstGeom prst="rect">
            <a:avLst/>
          </a:prstGeom>
          <a:noFill/>
        </p:spPr>
        <p:txBody>
          <a:bodyPr>
            <a:spAutoFit/>
          </a:bodyPr>
          <a:lstStyle/>
          <a:p>
            <a:pPr marL="609600" indent="-609600" eaLnBrk="1" hangingPunct="1">
              <a:spcBef>
                <a:spcPts val="700"/>
              </a:spcBef>
              <a:buClr>
                <a:schemeClr val="tx2"/>
              </a:buClr>
              <a:buSzPct val="95000"/>
              <a:buFont typeface="Wingdings" pitchFamily="2" charset="2"/>
              <a:buChar char=""/>
              <a:defRPr/>
            </a:pPr>
            <a:r>
              <a:rPr lang="zh-CN" altLang="en-US" sz="2400" b="0" dirty="0">
                <a:ea typeface="+mn-ea"/>
              </a:rPr>
              <a:t>图</a:t>
            </a:r>
            <a:r>
              <a:rPr lang="en-US" altLang="zh-CN" sz="2400" b="0" dirty="0">
                <a:ea typeface="+mn-ea"/>
              </a:rPr>
              <a:t>5-15</a:t>
            </a:r>
            <a:r>
              <a:rPr lang="zh-CN" altLang="en-US" sz="2400" b="0" dirty="0">
                <a:ea typeface="+mn-ea"/>
              </a:rPr>
              <a:t>的同步解调器，输入信号及噪声可以分别单独解调</a:t>
            </a:r>
          </a:p>
          <a:p>
            <a:pPr marL="609600" indent="-609600" eaLnBrk="1" hangingPunct="1">
              <a:spcBef>
                <a:spcPts val="700"/>
              </a:spcBef>
              <a:buClr>
                <a:schemeClr val="tx2"/>
              </a:buClr>
              <a:buSzPct val="95000"/>
              <a:buFont typeface="Wingdings" pitchFamily="2" charset="2"/>
              <a:buNone/>
              <a:defRPr/>
            </a:pPr>
            <a:r>
              <a:rPr lang="en-US" altLang="zh-CN" sz="2400" b="0" dirty="0">
                <a:latin typeface="+mn-lt"/>
                <a:ea typeface="+mn-ea"/>
              </a:rPr>
              <a:t>1</a:t>
            </a:r>
            <a:r>
              <a:rPr lang="zh-CN" altLang="en-US" sz="2400" b="0" dirty="0">
                <a:latin typeface="+mn-lt"/>
                <a:ea typeface="+mn-ea"/>
              </a:rPr>
              <a:t>、解调器输入信号和平均功率分别为</a:t>
            </a:r>
            <a:r>
              <a:rPr lang="zh-CN" altLang="en-US" sz="3000" b="0" dirty="0">
                <a:latin typeface="+mn-lt"/>
                <a:ea typeface="+mn-ea"/>
              </a:rPr>
              <a:t>：  </a:t>
            </a:r>
          </a:p>
        </p:txBody>
      </p:sp>
      <p:sp>
        <p:nvSpPr>
          <p:cNvPr id="21510" name="Rectangle 6"/>
          <p:cNvSpPr>
            <a:spLocks noChangeArrowheads="1"/>
          </p:cNvSpPr>
          <p:nvPr/>
        </p:nvSpPr>
        <p:spPr bwMode="auto">
          <a:xfrm>
            <a:off x="179388" y="2418368"/>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2</a:t>
            </a:r>
            <a:r>
              <a:rPr lang="zh-CN" altLang="en-US" sz="2400" b="0" dirty="0">
                <a:latin typeface="宋体" panose="02010600030101010101" pitchFamily="2" charset="-122"/>
              </a:rPr>
              <a:t>、解调器输出：</a:t>
            </a:r>
            <a:r>
              <a:rPr lang="zh-CN" altLang="en-US" sz="3200" b="0" dirty="0">
                <a:latin typeface="宋体" panose="02010600030101010101" pitchFamily="2" charset="-122"/>
              </a:rPr>
              <a:t> </a:t>
            </a:r>
          </a:p>
        </p:txBody>
      </p:sp>
      <p:sp>
        <p:nvSpPr>
          <p:cNvPr id="21513" name="Rectangle 9"/>
          <p:cNvSpPr>
            <a:spLocks noChangeArrowheads="1"/>
          </p:cNvSpPr>
          <p:nvPr/>
        </p:nvSpPr>
        <p:spPr bwMode="auto">
          <a:xfrm>
            <a:off x="214313" y="3070324"/>
            <a:ext cx="450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、解调器输出信号平均功率：</a:t>
            </a:r>
            <a:r>
              <a:rPr lang="zh-CN" altLang="en-US" sz="3200" b="0">
                <a:latin typeface="宋体" panose="02010600030101010101" pitchFamily="2" charset="-122"/>
              </a:rPr>
              <a:t> </a:t>
            </a:r>
          </a:p>
        </p:txBody>
      </p:sp>
      <p:sp>
        <p:nvSpPr>
          <p:cNvPr id="21515" name="Rectangle 12"/>
          <p:cNvSpPr>
            <a:spLocks noChangeArrowheads="1"/>
          </p:cNvSpPr>
          <p:nvPr/>
        </p:nvSpPr>
        <p:spPr bwMode="auto">
          <a:xfrm>
            <a:off x="179388" y="3497362"/>
            <a:ext cx="5721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4</a:t>
            </a:r>
            <a:r>
              <a:rPr lang="zh-CN" altLang="en-US" sz="2400" b="0" dirty="0">
                <a:latin typeface="宋体" panose="02010600030101010101" pitchFamily="2" charset="-122"/>
              </a:rPr>
              <a:t>、解调器输出噪声信号及其平均功率：</a:t>
            </a:r>
            <a:r>
              <a:rPr lang="zh-CN" altLang="en-US" sz="3200" b="0" dirty="0">
                <a:latin typeface="宋体" panose="02010600030101010101" pitchFamily="2" charset="-122"/>
              </a:rPr>
              <a:t> </a:t>
            </a:r>
          </a:p>
        </p:txBody>
      </p:sp>
      <p:sp>
        <p:nvSpPr>
          <p:cNvPr id="21521" name="Rectangle 19"/>
          <p:cNvSpPr>
            <a:spLocks noChangeArrowheads="1"/>
          </p:cNvSpPr>
          <p:nvPr/>
        </p:nvSpPr>
        <p:spPr bwMode="auto">
          <a:xfrm>
            <a:off x="250825" y="5976338"/>
            <a:ext cx="8893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   </a:t>
            </a:r>
            <a:r>
              <a:rPr lang="zh-CN" altLang="en-US" sz="2400">
                <a:solidFill>
                  <a:srgbClr val="FFFF00"/>
                </a:solidFill>
                <a:latin typeface="宋体" panose="02010600030101010101" pitchFamily="2" charset="-122"/>
              </a:rPr>
              <a:t>对于</a:t>
            </a:r>
            <a:r>
              <a:rPr lang="en-US" altLang="zh-CN" sz="2400">
                <a:solidFill>
                  <a:srgbClr val="FFFF00"/>
                </a:solidFill>
                <a:latin typeface="宋体" panose="02010600030101010101" pitchFamily="2" charset="-122"/>
              </a:rPr>
              <a:t>DSB</a:t>
            </a:r>
            <a:r>
              <a:rPr lang="zh-CN" altLang="en-US" sz="2400">
                <a:solidFill>
                  <a:srgbClr val="FFFF00"/>
                </a:solidFill>
                <a:latin typeface="宋体" panose="02010600030101010101" pitchFamily="2" charset="-122"/>
              </a:rPr>
              <a:t>调制系统，采用同步解调，输入噪声中的正交分量被消除，调制制度增益为</a:t>
            </a:r>
            <a:r>
              <a:rPr lang="en-US" altLang="zh-CN" sz="2400">
                <a:solidFill>
                  <a:srgbClr val="FFFF00"/>
                </a:solidFill>
                <a:latin typeface="宋体" panose="02010600030101010101" pitchFamily="2" charset="-122"/>
              </a:rPr>
              <a:t>2</a:t>
            </a:r>
            <a:r>
              <a:rPr lang="zh-CN" altLang="en-US" sz="2400">
                <a:solidFill>
                  <a:srgbClr val="FFFF00"/>
                </a:solidFill>
                <a:latin typeface="宋体" panose="02010600030101010101" pitchFamily="2" charset="-122"/>
              </a:rPr>
              <a:t>。即</a:t>
            </a:r>
            <a:r>
              <a:rPr lang="en-US" altLang="zh-CN" sz="2400">
                <a:solidFill>
                  <a:srgbClr val="FFFF00"/>
                </a:solidFill>
                <a:latin typeface="宋体" panose="02010600030101010101" pitchFamily="2" charset="-122"/>
              </a:rPr>
              <a:t>DSB</a:t>
            </a:r>
            <a:r>
              <a:rPr lang="zh-CN" altLang="en-US" sz="2400">
                <a:solidFill>
                  <a:srgbClr val="FFFF00"/>
                </a:solidFill>
                <a:latin typeface="宋体" panose="02010600030101010101" pitchFamily="2" charset="-122"/>
              </a:rPr>
              <a:t>信号的解调器使信噪比改善一倍</a:t>
            </a:r>
            <a:r>
              <a:rPr lang="zh-CN" altLang="en-US" sz="2400" b="0">
                <a:solidFill>
                  <a:srgbClr val="FFFF00"/>
                </a:solidFill>
                <a:latin typeface="宋体" panose="02010600030101010101" pitchFamily="2" charset="-122"/>
              </a:rPr>
              <a:t> </a:t>
            </a:r>
          </a:p>
        </p:txBody>
      </p:sp>
      <p:pic>
        <p:nvPicPr>
          <p:cNvPr id="4" name="图片 3"/>
          <p:cNvPicPr>
            <a:picLocks noChangeAspect="1"/>
          </p:cNvPicPr>
          <p:nvPr/>
        </p:nvPicPr>
        <p:blipFill>
          <a:blip r:embed="rId3"/>
          <a:stretch>
            <a:fillRect/>
          </a:stretch>
        </p:blipFill>
        <p:spPr>
          <a:xfrm>
            <a:off x="1321790" y="1831340"/>
            <a:ext cx="6132119" cy="576051"/>
          </a:xfrm>
          <a:prstGeom prst="rect">
            <a:avLst/>
          </a:prstGeom>
        </p:spPr>
      </p:pic>
      <p:pic>
        <p:nvPicPr>
          <p:cNvPr id="6" name="图片 5"/>
          <p:cNvPicPr>
            <a:picLocks noChangeAspect="1"/>
          </p:cNvPicPr>
          <p:nvPr/>
        </p:nvPicPr>
        <p:blipFill>
          <a:blip r:embed="rId4"/>
          <a:stretch>
            <a:fillRect/>
          </a:stretch>
        </p:blipFill>
        <p:spPr>
          <a:xfrm>
            <a:off x="4283968" y="3214353"/>
            <a:ext cx="3535417" cy="502902"/>
          </a:xfrm>
          <a:prstGeom prst="rect">
            <a:avLst/>
          </a:prstGeom>
        </p:spPr>
      </p:pic>
      <p:pic>
        <p:nvPicPr>
          <p:cNvPr id="8" name="图片 7"/>
          <p:cNvPicPr>
            <a:picLocks noChangeAspect="1"/>
          </p:cNvPicPr>
          <p:nvPr/>
        </p:nvPicPr>
        <p:blipFill>
          <a:blip r:embed="rId5"/>
          <a:stretch>
            <a:fillRect/>
          </a:stretch>
        </p:blipFill>
        <p:spPr>
          <a:xfrm>
            <a:off x="840348" y="5383236"/>
            <a:ext cx="2409265" cy="664440"/>
          </a:xfrm>
          <a:prstGeom prst="rect">
            <a:avLst/>
          </a:prstGeom>
        </p:spPr>
      </p:pic>
      <p:pic>
        <p:nvPicPr>
          <p:cNvPr id="9" name="图片 8"/>
          <p:cNvPicPr>
            <a:picLocks noChangeAspect="1"/>
          </p:cNvPicPr>
          <p:nvPr/>
        </p:nvPicPr>
        <p:blipFill>
          <a:blip r:embed="rId6"/>
          <a:stretch>
            <a:fillRect/>
          </a:stretch>
        </p:blipFill>
        <p:spPr>
          <a:xfrm>
            <a:off x="3508993" y="5373216"/>
            <a:ext cx="2465648" cy="664440"/>
          </a:xfrm>
          <a:prstGeom prst="rect">
            <a:avLst/>
          </a:prstGeom>
        </p:spPr>
      </p:pic>
      <p:pic>
        <p:nvPicPr>
          <p:cNvPr id="10" name="图片 9"/>
          <p:cNvPicPr>
            <a:picLocks noChangeAspect="1"/>
          </p:cNvPicPr>
          <p:nvPr/>
        </p:nvPicPr>
        <p:blipFill>
          <a:blip r:embed="rId7"/>
          <a:stretch>
            <a:fillRect/>
          </a:stretch>
        </p:blipFill>
        <p:spPr>
          <a:xfrm>
            <a:off x="6108849" y="5391589"/>
            <a:ext cx="2717090" cy="656820"/>
          </a:xfrm>
          <a:prstGeom prst="rect">
            <a:avLst/>
          </a:prstGeom>
        </p:spPr>
      </p:pic>
      <p:cxnSp>
        <p:nvCxnSpPr>
          <p:cNvPr id="20" name="直接连接符 19"/>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1366767575"/>
              </p:ext>
            </p:extLst>
          </p:nvPr>
        </p:nvGraphicFramePr>
        <p:xfrm>
          <a:off x="2411413" y="2500412"/>
          <a:ext cx="6754812" cy="633412"/>
        </p:xfrm>
        <a:graphic>
          <a:graphicData uri="http://schemas.openxmlformats.org/presentationml/2006/ole">
            <mc:AlternateContent xmlns:mc="http://schemas.openxmlformats.org/markup-compatibility/2006">
              <mc:Choice xmlns:v="urn:schemas-microsoft-com:vml" Requires="v">
                <p:oleObj spid="_x0000_s44071" name="公式" r:id="rId8" imgW="4775040" imgH="419040" progId="Equation.3">
                  <p:embed/>
                </p:oleObj>
              </mc:Choice>
              <mc:Fallback>
                <p:oleObj name="公式" r:id="rId8" imgW="4775040" imgH="419040" progId="Equation.3">
                  <p:embed/>
                  <p:pic>
                    <p:nvPicPr>
                      <p:cNvPr id="0" name="对象 5"/>
                      <p:cNvPicPr>
                        <a:picLocks noChangeAspect="1" noChangeArrowheads="1"/>
                      </p:cNvPicPr>
                      <p:nvPr/>
                    </p:nvPicPr>
                    <p:blipFill>
                      <a:blip r:embed="rId9"/>
                      <a:srcRect/>
                      <a:stretch>
                        <a:fillRect/>
                      </a:stretch>
                    </p:blipFill>
                    <p:spPr bwMode="auto">
                      <a:xfrm>
                        <a:off x="2411413" y="2500412"/>
                        <a:ext cx="6754812" cy="633412"/>
                      </a:xfrm>
                      <a:prstGeom prst="rect">
                        <a:avLst/>
                      </a:prstGeom>
                      <a:solidFill>
                        <a:srgbClr val="00FFFF"/>
                      </a:solid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92223369"/>
              </p:ext>
            </p:extLst>
          </p:nvPr>
        </p:nvGraphicFramePr>
        <p:xfrm>
          <a:off x="1131048" y="4077072"/>
          <a:ext cx="7221537" cy="1270000"/>
        </p:xfrm>
        <a:graphic>
          <a:graphicData uri="http://schemas.openxmlformats.org/presentationml/2006/ole">
            <mc:AlternateContent xmlns:mc="http://schemas.openxmlformats.org/markup-compatibility/2006">
              <mc:Choice xmlns:v="urn:schemas-microsoft-com:vml" Requires="v">
                <p:oleObj spid="_x0000_s44072" name="公式" r:id="rId10" imgW="4546440" imgH="838080" progId="Equation.3">
                  <p:embed/>
                </p:oleObj>
              </mc:Choice>
              <mc:Fallback>
                <p:oleObj name="公式" r:id="rId10" imgW="4546440" imgH="838080" progId="Equation.3">
                  <p:embed/>
                  <p:pic>
                    <p:nvPicPr>
                      <p:cNvPr id="0" name="对象 5"/>
                      <p:cNvPicPr>
                        <a:picLocks noChangeAspect="1" noChangeArrowheads="1"/>
                      </p:cNvPicPr>
                      <p:nvPr/>
                    </p:nvPicPr>
                    <p:blipFill>
                      <a:blip r:embed="rId11"/>
                      <a:srcRect/>
                      <a:stretch>
                        <a:fillRect/>
                      </a:stretch>
                    </p:blipFill>
                    <p:spPr bwMode="auto">
                      <a:xfrm>
                        <a:off x="1131048" y="4077072"/>
                        <a:ext cx="7221537" cy="1270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55650" y="214313"/>
            <a:ext cx="7772400" cy="579437"/>
          </a:xfrm>
          <a:prstGeom prst="rect">
            <a:avLst/>
          </a:prstGeom>
          <a:noFill/>
        </p:spPr>
        <p:txBody>
          <a:bodyPr>
            <a:spAutoFit/>
          </a:bodyPr>
          <a:lstStyle/>
          <a:p>
            <a:pPr algn="ctr" eaLnBrk="1" hangingPunct="1">
              <a:buFont typeface="宋体" pitchFamily="2" charset="-122"/>
              <a:buChar char="★"/>
              <a:defRPr/>
            </a:pPr>
            <a:r>
              <a:rPr lang="en-US" altLang="zh-CN" b="0" spc="-100" dirty="0">
                <a:solidFill>
                  <a:srgbClr val="FFFF00"/>
                </a:solidFill>
                <a:ea typeface="+mj-ea"/>
                <a:cs typeface="+mj-cs"/>
              </a:rPr>
              <a:t> </a:t>
            </a:r>
            <a:r>
              <a:rPr lang="en-US" altLang="zh-CN" b="0" spc="-100" dirty="0">
                <a:solidFill>
                  <a:srgbClr val="FFFF00"/>
                </a:solidFill>
                <a:latin typeface="黑体" pitchFamily="2" charset="-122"/>
                <a:ea typeface="黑体" pitchFamily="2" charset="-122"/>
                <a:cs typeface="+mj-cs"/>
              </a:rPr>
              <a:t>SSB</a:t>
            </a:r>
            <a:r>
              <a:rPr lang="zh-CN" altLang="en-US" b="0" spc="-100" dirty="0">
                <a:solidFill>
                  <a:srgbClr val="FFFF00"/>
                </a:solidFill>
                <a:latin typeface="黑体" pitchFamily="2" charset="-122"/>
                <a:ea typeface="黑体" pitchFamily="2" charset="-122"/>
                <a:cs typeface="+mj-cs"/>
              </a:rPr>
              <a:t>调制系统的抗噪声性能</a:t>
            </a:r>
          </a:p>
        </p:txBody>
      </p:sp>
      <p:sp>
        <p:nvSpPr>
          <p:cNvPr id="3" name="Rectangle 3"/>
          <p:cNvSpPr txBox="1">
            <a:spLocks noChangeArrowheads="1"/>
          </p:cNvSpPr>
          <p:nvPr/>
        </p:nvSpPr>
        <p:spPr>
          <a:xfrm>
            <a:off x="357188" y="828675"/>
            <a:ext cx="7772400" cy="457200"/>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ea typeface="+mn-ea"/>
              </a:rPr>
              <a:t>同样采用图</a:t>
            </a:r>
            <a:r>
              <a:rPr lang="en-US" altLang="zh-CN" sz="2400" b="0" dirty="0">
                <a:ea typeface="+mn-ea"/>
              </a:rPr>
              <a:t>5-15</a:t>
            </a:r>
            <a:r>
              <a:rPr lang="zh-CN" altLang="en-US" sz="2400" b="0" dirty="0">
                <a:ea typeface="+mn-ea"/>
              </a:rPr>
              <a:t>的同步解调器</a:t>
            </a:r>
          </a:p>
        </p:txBody>
      </p:sp>
      <p:sp>
        <p:nvSpPr>
          <p:cNvPr id="22532" name="Rectangle 4"/>
          <p:cNvSpPr>
            <a:spLocks noChangeArrowheads="1"/>
          </p:cNvSpPr>
          <p:nvPr/>
        </p:nvSpPr>
        <p:spPr bwMode="auto">
          <a:xfrm>
            <a:off x="268288" y="129540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、解调器输入信号为 </a:t>
            </a:r>
          </a:p>
        </p:txBody>
      </p:sp>
      <p:sp>
        <p:nvSpPr>
          <p:cNvPr id="2253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2535" name="Rectangle 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2537" name="Rectangle 9"/>
          <p:cNvSpPr>
            <a:spLocks noChangeArrowheads="1"/>
          </p:cNvSpPr>
          <p:nvPr/>
        </p:nvSpPr>
        <p:spPr bwMode="auto">
          <a:xfrm>
            <a:off x="34925" y="2867025"/>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2</a:t>
            </a:r>
            <a:r>
              <a:rPr lang="zh-CN" altLang="en-US" sz="2400" b="0">
                <a:latin typeface="宋体" panose="02010600030101010101" pitchFamily="2" charset="-122"/>
              </a:rPr>
              <a:t>、解调器输出</a:t>
            </a:r>
            <a:endParaRPr lang="zh-CN" altLang="en-US" sz="3200" b="0">
              <a:latin typeface="宋体" panose="02010600030101010101" pitchFamily="2" charset="-122"/>
            </a:endParaRPr>
          </a:p>
        </p:txBody>
      </p:sp>
      <p:sp>
        <p:nvSpPr>
          <p:cNvPr id="22539" name="Rectangle 12"/>
          <p:cNvSpPr>
            <a:spLocks noChangeArrowheads="1"/>
          </p:cNvSpPr>
          <p:nvPr/>
        </p:nvSpPr>
        <p:spPr bwMode="auto">
          <a:xfrm>
            <a:off x="479425" y="3492500"/>
            <a:ext cx="252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平均功率分别为</a:t>
            </a:r>
            <a:r>
              <a:rPr lang="zh-CN" altLang="en-US" sz="3200" b="0">
                <a:latin typeface="宋体" panose="02010600030101010101" pitchFamily="2" charset="-122"/>
              </a:rPr>
              <a:t> </a:t>
            </a:r>
          </a:p>
        </p:txBody>
      </p:sp>
      <p:sp>
        <p:nvSpPr>
          <p:cNvPr id="22540" name="Rectangle 14"/>
          <p:cNvSpPr>
            <a:spLocks noChangeArrowheads="1"/>
          </p:cNvSpPr>
          <p:nvPr/>
        </p:nvSpPr>
        <p:spPr bwMode="auto">
          <a:xfrm>
            <a:off x="0" y="3171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2542" name="Rectangle 15"/>
          <p:cNvSpPr>
            <a:spLocks noChangeArrowheads="1"/>
          </p:cNvSpPr>
          <p:nvPr/>
        </p:nvSpPr>
        <p:spPr bwMode="auto">
          <a:xfrm>
            <a:off x="100013" y="4064000"/>
            <a:ext cx="526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3</a:t>
            </a:r>
            <a:r>
              <a:rPr lang="zh-CN" altLang="en-US" sz="2400" b="0" dirty="0">
                <a:latin typeface="宋体" panose="02010600030101010101" pitchFamily="2" charset="-122"/>
              </a:rPr>
              <a:t>、解调器输出噪声信号与</a:t>
            </a:r>
            <a:r>
              <a:rPr lang="en-US" altLang="zh-CN" sz="2400" b="0" dirty="0">
                <a:latin typeface="宋体" panose="02010600030101010101" pitchFamily="2" charset="-122"/>
              </a:rPr>
              <a:t>DSB</a:t>
            </a:r>
            <a:r>
              <a:rPr lang="zh-CN" altLang="en-US" sz="2400" b="0" dirty="0">
                <a:latin typeface="宋体" panose="02010600030101010101" pitchFamily="2" charset="-122"/>
              </a:rPr>
              <a:t>相同：</a:t>
            </a:r>
            <a:r>
              <a:rPr lang="zh-CN" altLang="en-US" sz="3200" b="0" dirty="0">
                <a:latin typeface="宋体" panose="02010600030101010101" pitchFamily="2" charset="-122"/>
              </a:rPr>
              <a:t> </a:t>
            </a:r>
          </a:p>
        </p:txBody>
      </p:sp>
      <p:sp>
        <p:nvSpPr>
          <p:cNvPr id="22544" name="Rectangle 18"/>
          <p:cNvSpPr>
            <a:spLocks noChangeArrowheads="1"/>
          </p:cNvSpPr>
          <p:nvPr/>
        </p:nvSpPr>
        <p:spPr bwMode="auto">
          <a:xfrm>
            <a:off x="454025" y="2087563"/>
            <a:ext cx="14033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宋体" panose="02010600030101010101" pitchFamily="2" charset="-122"/>
              </a:rPr>
              <a:t>平均功率</a:t>
            </a:r>
          </a:p>
        </p:txBody>
      </p:sp>
      <p:sp>
        <p:nvSpPr>
          <p:cNvPr id="22545" name="Rectangle 20"/>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2547" name="Rectangle 22"/>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2549" name="Rectangle 2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2551" name="Rectangle 25"/>
          <p:cNvSpPr>
            <a:spLocks noChangeArrowheads="1"/>
          </p:cNvSpPr>
          <p:nvPr/>
        </p:nvSpPr>
        <p:spPr bwMode="auto">
          <a:xfrm>
            <a:off x="250825" y="5305425"/>
            <a:ext cx="8569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FF00"/>
                </a:solidFill>
                <a:latin typeface="宋体" panose="02010600030101010101" pitchFamily="2" charset="-122"/>
              </a:rPr>
              <a:t>注意：</a:t>
            </a:r>
            <a:r>
              <a:rPr lang="en-US" altLang="zh-CN" sz="2400">
                <a:solidFill>
                  <a:srgbClr val="FFFF00"/>
                </a:solidFill>
                <a:latin typeface="宋体" panose="02010600030101010101" pitchFamily="2" charset="-122"/>
              </a:rPr>
              <a:t>SSB</a:t>
            </a:r>
            <a:r>
              <a:rPr lang="zh-CN" altLang="en-US" sz="2400">
                <a:solidFill>
                  <a:srgbClr val="FFFF00"/>
                </a:solidFill>
                <a:latin typeface="宋体" panose="02010600030101010101" pitchFamily="2" charset="-122"/>
              </a:rPr>
              <a:t>信号所需带宽仅仅是</a:t>
            </a:r>
            <a:r>
              <a:rPr lang="en-US" altLang="zh-CN" sz="2400">
                <a:solidFill>
                  <a:srgbClr val="FFFF00"/>
                </a:solidFill>
                <a:latin typeface="宋体" panose="02010600030101010101" pitchFamily="2" charset="-122"/>
              </a:rPr>
              <a:t>DSB</a:t>
            </a:r>
            <a:r>
              <a:rPr lang="zh-CN" altLang="en-US" sz="2400">
                <a:solidFill>
                  <a:srgbClr val="FFFF00"/>
                </a:solidFill>
                <a:latin typeface="宋体" panose="02010600030101010101" pitchFamily="2" charset="-122"/>
              </a:rPr>
              <a:t>的一半。调制度增益为</a:t>
            </a:r>
            <a:r>
              <a:rPr lang="en-US" altLang="zh-CN" sz="2400">
                <a:solidFill>
                  <a:srgbClr val="FFFF00"/>
                </a:solidFill>
                <a:latin typeface="宋体" panose="02010600030101010101" pitchFamily="2" charset="-122"/>
              </a:rPr>
              <a:t>1</a:t>
            </a:r>
            <a:r>
              <a:rPr lang="zh-CN" altLang="en-US" sz="2400">
                <a:solidFill>
                  <a:srgbClr val="FFFF00"/>
                </a:solidFill>
                <a:latin typeface="宋体" panose="02010600030101010101" pitchFamily="2" charset="-122"/>
              </a:rPr>
              <a:t>。</a:t>
            </a:r>
            <a:endParaRPr lang="en-US" altLang="zh-CN" sz="2400">
              <a:solidFill>
                <a:srgbClr val="FFFF00"/>
              </a:solidFill>
              <a:latin typeface="宋体" panose="02010600030101010101" pitchFamily="2" charset="-122"/>
            </a:endParaRPr>
          </a:p>
          <a:p>
            <a:pPr eaLnBrk="1" hangingPunct="1">
              <a:spcBef>
                <a:spcPct val="0"/>
              </a:spcBef>
              <a:buClrTx/>
              <a:buSzTx/>
              <a:buFontTx/>
              <a:buNone/>
            </a:pPr>
            <a:r>
              <a:rPr lang="zh-CN" altLang="en-US" sz="2400">
                <a:solidFill>
                  <a:srgbClr val="FFFF00"/>
                </a:solidFill>
                <a:latin typeface="宋体" panose="02010600030101010101" pitchFamily="2" charset="-122"/>
              </a:rPr>
              <a:t>但如果解调器的输入噪声功率谱密度相同，输入的信号功率也相等，则</a:t>
            </a:r>
            <a:r>
              <a:rPr lang="en-US" altLang="zh-CN" sz="2400">
                <a:solidFill>
                  <a:srgbClr val="FFFF00"/>
                </a:solidFill>
                <a:latin typeface="宋体" panose="02010600030101010101" pitchFamily="2" charset="-122"/>
              </a:rPr>
              <a:t>SSB</a:t>
            </a:r>
            <a:r>
              <a:rPr lang="zh-CN" altLang="en-US" sz="2400">
                <a:solidFill>
                  <a:srgbClr val="FFFF00"/>
                </a:solidFill>
                <a:latin typeface="宋体" panose="02010600030101010101" pitchFamily="2" charset="-122"/>
              </a:rPr>
              <a:t>和</a:t>
            </a:r>
            <a:r>
              <a:rPr lang="en-US" altLang="zh-CN" sz="2400">
                <a:solidFill>
                  <a:srgbClr val="FFFF00"/>
                </a:solidFill>
                <a:latin typeface="宋体" panose="02010600030101010101" pitchFamily="2" charset="-122"/>
              </a:rPr>
              <a:t>DSB</a:t>
            </a:r>
            <a:r>
              <a:rPr lang="zh-CN" altLang="en-US" sz="2400">
                <a:solidFill>
                  <a:srgbClr val="FFFF00"/>
                </a:solidFill>
                <a:latin typeface="宋体" panose="02010600030101010101" pitchFamily="2" charset="-122"/>
              </a:rPr>
              <a:t>在解调器输出端的信噪比是相等的。这就是说，从抗噪声的观点看，</a:t>
            </a:r>
            <a:r>
              <a:rPr lang="en-US" altLang="zh-CN" sz="2400">
                <a:solidFill>
                  <a:srgbClr val="FFFF00"/>
                </a:solidFill>
                <a:latin typeface="宋体" panose="02010600030101010101" pitchFamily="2" charset="-122"/>
              </a:rPr>
              <a:t>SSB</a:t>
            </a:r>
            <a:r>
              <a:rPr lang="zh-CN" altLang="en-US" sz="2400">
                <a:solidFill>
                  <a:srgbClr val="FFFF00"/>
                </a:solidFill>
                <a:latin typeface="宋体" panose="02010600030101010101" pitchFamily="2" charset="-122"/>
              </a:rPr>
              <a:t>的解调性能和</a:t>
            </a:r>
            <a:r>
              <a:rPr lang="en-US" altLang="zh-CN" sz="2400">
                <a:solidFill>
                  <a:srgbClr val="FFFF00"/>
                </a:solidFill>
                <a:latin typeface="宋体" panose="02010600030101010101" pitchFamily="2" charset="-122"/>
              </a:rPr>
              <a:t>DSB</a:t>
            </a:r>
            <a:r>
              <a:rPr lang="zh-CN" altLang="en-US" sz="2400">
                <a:solidFill>
                  <a:srgbClr val="FFFF00"/>
                </a:solidFill>
                <a:latin typeface="宋体" panose="02010600030101010101" pitchFamily="2" charset="-122"/>
              </a:rPr>
              <a:t>是相同的</a:t>
            </a:r>
            <a:r>
              <a:rPr lang="zh-CN" altLang="en-US" sz="2400" b="0">
                <a:solidFill>
                  <a:srgbClr val="FFFF00"/>
                </a:solidFill>
                <a:latin typeface="宋体" panose="02010600030101010101" pitchFamily="2" charset="-122"/>
              </a:rPr>
              <a:t> </a:t>
            </a:r>
          </a:p>
        </p:txBody>
      </p:sp>
      <p:pic>
        <p:nvPicPr>
          <p:cNvPr id="5" name="图片 4"/>
          <p:cNvPicPr>
            <a:picLocks noChangeAspect="1"/>
          </p:cNvPicPr>
          <p:nvPr/>
        </p:nvPicPr>
        <p:blipFill>
          <a:blip r:embed="rId3"/>
          <a:stretch>
            <a:fillRect/>
          </a:stretch>
        </p:blipFill>
        <p:spPr>
          <a:xfrm>
            <a:off x="1823153" y="1255507"/>
            <a:ext cx="7285351" cy="2133785"/>
          </a:xfrm>
          <a:prstGeom prst="rect">
            <a:avLst/>
          </a:prstGeom>
        </p:spPr>
      </p:pic>
      <p:pic>
        <p:nvPicPr>
          <p:cNvPr id="6" name="图片 5"/>
          <p:cNvPicPr>
            <a:picLocks noChangeAspect="1"/>
          </p:cNvPicPr>
          <p:nvPr/>
        </p:nvPicPr>
        <p:blipFill>
          <a:blip r:embed="rId4"/>
          <a:stretch>
            <a:fillRect/>
          </a:stretch>
        </p:blipFill>
        <p:spPr>
          <a:xfrm>
            <a:off x="1117600" y="4241540"/>
            <a:ext cx="7791363" cy="1133954"/>
          </a:xfrm>
          <a:prstGeom prst="rect">
            <a:avLst/>
          </a:prstGeom>
        </p:spPr>
      </p:pic>
      <p:cxnSp>
        <p:nvCxnSpPr>
          <p:cNvPr id="19" name="直接连接符 18"/>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4226887291"/>
              </p:ext>
            </p:extLst>
          </p:nvPr>
        </p:nvGraphicFramePr>
        <p:xfrm>
          <a:off x="2771800" y="3522786"/>
          <a:ext cx="4579938" cy="615950"/>
        </p:xfrm>
        <a:graphic>
          <a:graphicData uri="http://schemas.openxmlformats.org/presentationml/2006/ole">
            <mc:AlternateContent xmlns:mc="http://schemas.openxmlformats.org/markup-compatibility/2006">
              <mc:Choice xmlns:v="urn:schemas-microsoft-com:vml" Requires="v">
                <p:oleObj spid="_x0000_s45077" name="公式" r:id="rId5" imgW="2882880" imgH="406080" progId="Equation.3">
                  <p:embed/>
                </p:oleObj>
              </mc:Choice>
              <mc:Fallback>
                <p:oleObj name="公式" r:id="rId5" imgW="2882880" imgH="406080" progId="Equation.3">
                  <p:embed/>
                  <p:pic>
                    <p:nvPicPr>
                      <p:cNvPr id="0" name="对象 12"/>
                      <p:cNvPicPr>
                        <a:picLocks noChangeAspect="1" noChangeArrowheads="1"/>
                      </p:cNvPicPr>
                      <p:nvPr/>
                    </p:nvPicPr>
                    <p:blipFill>
                      <a:blip r:embed="rId6"/>
                      <a:srcRect/>
                      <a:stretch>
                        <a:fillRect/>
                      </a:stretch>
                    </p:blipFill>
                    <p:spPr bwMode="auto">
                      <a:xfrm>
                        <a:off x="2771800" y="3522786"/>
                        <a:ext cx="4579938" cy="6159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546100"/>
            <a:ext cx="7772400" cy="579438"/>
          </a:xfrm>
          <a:prstGeom prst="rect">
            <a:avLst/>
          </a:prstGeom>
        </p:spPr>
        <p:txBody>
          <a:bodyPr>
            <a:spAutoFit/>
          </a:bodyPr>
          <a:lstStyle/>
          <a:p>
            <a:pPr marL="838200" indent="-838200" algn="ctr" eaLnBrk="1" hangingPunct="1">
              <a:buFont typeface="宋体" pitchFamily="2" charset="-122"/>
              <a:buChar char="★"/>
              <a:defRPr/>
            </a:pPr>
            <a:r>
              <a:rPr lang="en-US" altLang="zh-CN" b="0" spc="-100" dirty="0">
                <a:solidFill>
                  <a:srgbClr val="FFFF00"/>
                </a:solidFill>
                <a:latin typeface="华文中宋" pitchFamily="2" charset="-122"/>
                <a:ea typeface="华文中宋" pitchFamily="2" charset="-122"/>
                <a:cs typeface="+mj-cs"/>
              </a:rPr>
              <a:t>AM</a:t>
            </a:r>
            <a:r>
              <a:rPr lang="zh-CN" altLang="en-US" b="0" spc="-100" dirty="0">
                <a:solidFill>
                  <a:srgbClr val="FFFF00"/>
                </a:solidFill>
                <a:latin typeface="华文中宋" pitchFamily="2" charset="-122"/>
                <a:ea typeface="华文中宋" pitchFamily="2" charset="-122"/>
                <a:cs typeface="+mj-cs"/>
              </a:rPr>
              <a:t>调制系统的抗噪声性能（</a:t>
            </a:r>
            <a:r>
              <a:rPr lang="en-US" altLang="zh-CN" b="0" spc="-100" dirty="0">
                <a:solidFill>
                  <a:srgbClr val="FFFF00"/>
                </a:solidFill>
                <a:latin typeface="华文中宋" pitchFamily="2" charset="-122"/>
                <a:ea typeface="华文中宋" pitchFamily="2" charset="-122"/>
                <a:cs typeface="+mj-cs"/>
              </a:rPr>
              <a:t>1</a:t>
            </a:r>
            <a:r>
              <a:rPr lang="zh-CN" altLang="en-US" b="0" spc="-100" dirty="0">
                <a:solidFill>
                  <a:srgbClr val="FFFF00"/>
                </a:solidFill>
                <a:latin typeface="华文中宋" pitchFamily="2" charset="-122"/>
                <a:ea typeface="华文中宋" pitchFamily="2" charset="-122"/>
                <a:cs typeface="+mj-cs"/>
              </a:rPr>
              <a:t>）</a:t>
            </a:r>
          </a:p>
        </p:txBody>
      </p:sp>
      <p:sp>
        <p:nvSpPr>
          <p:cNvPr id="3" name="Rectangle 3"/>
          <p:cNvSpPr txBox="1">
            <a:spLocks noChangeArrowheads="1"/>
          </p:cNvSpPr>
          <p:nvPr/>
        </p:nvSpPr>
        <p:spPr>
          <a:xfrm>
            <a:off x="685800" y="1296988"/>
            <a:ext cx="7772400" cy="2390398"/>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ea typeface="+mn-ea"/>
              </a:rPr>
              <a:t>可用同步检测和包络检波两种方法进行解调 </a:t>
            </a:r>
          </a:p>
          <a:p>
            <a:pPr marL="411163" indent="-342900" eaLnBrk="1" hangingPunct="1">
              <a:spcBef>
                <a:spcPts val="700"/>
              </a:spcBef>
              <a:buClr>
                <a:schemeClr val="tx2"/>
              </a:buClr>
              <a:buSzPct val="95000"/>
              <a:buFont typeface="Wingdings" pitchFamily="2" charset="2"/>
              <a:buChar char=""/>
              <a:defRPr/>
            </a:pPr>
            <a:r>
              <a:rPr lang="zh-CN" altLang="en-US" sz="2400" b="0" dirty="0">
                <a:ea typeface="+mn-ea"/>
              </a:rPr>
              <a:t>同步检测的分析方法与前面一样。课后训练</a:t>
            </a:r>
            <a:endParaRPr lang="en-US" altLang="zh-CN" sz="2400" b="0" dirty="0">
              <a:ea typeface="+mn-ea"/>
            </a:endParaRPr>
          </a:p>
          <a:p>
            <a:pPr marL="68263" eaLnBrk="1" hangingPunct="1">
              <a:spcBef>
                <a:spcPts val="700"/>
              </a:spcBef>
              <a:buClr>
                <a:schemeClr val="tx2"/>
              </a:buClr>
              <a:buSzPct val="95000"/>
              <a:defRPr/>
            </a:pPr>
            <a:endParaRPr lang="zh-CN" altLang="en-US" sz="2400" b="0" dirty="0">
              <a:ea typeface="+mn-ea"/>
            </a:endParaRPr>
          </a:p>
          <a:p>
            <a:pPr marL="411163" indent="-342900" eaLnBrk="1" hangingPunct="1">
              <a:spcBef>
                <a:spcPts val="700"/>
              </a:spcBef>
              <a:buClr>
                <a:schemeClr val="tx2"/>
              </a:buClr>
              <a:buSzPct val="95000"/>
              <a:buFont typeface="Wingdings" pitchFamily="2" charset="2"/>
              <a:buChar char=""/>
              <a:defRPr/>
            </a:pPr>
            <a:r>
              <a:rPr lang="zh-CN" altLang="en-US" sz="2400" b="0" dirty="0">
                <a:latin typeface="+mn-lt"/>
                <a:ea typeface="+mn-ea"/>
              </a:rPr>
              <a:t>仅结合线性包络检波器来进行讨论，</a:t>
            </a:r>
            <a:r>
              <a:rPr lang="zh-CN" altLang="en-US" sz="2400" b="0" dirty="0">
                <a:latin typeface="+mn-ea"/>
                <a:ea typeface="+mn-ea"/>
              </a:rPr>
              <a:t>如图</a:t>
            </a:r>
            <a:r>
              <a:rPr lang="en-US" altLang="zh-CN" sz="2400" b="0" dirty="0">
                <a:latin typeface="+mn-ea"/>
                <a:ea typeface="+mn-ea"/>
              </a:rPr>
              <a:t>5-16</a:t>
            </a:r>
            <a:endParaRPr lang="zh-CN" altLang="en-US" sz="2400" b="0" dirty="0">
              <a:latin typeface="+mn-ea"/>
              <a:ea typeface="+mn-ea"/>
            </a:endParaRPr>
          </a:p>
          <a:p>
            <a:pPr marL="411163" indent="-342900" eaLnBrk="1" hangingPunct="1">
              <a:spcBef>
                <a:spcPts val="700"/>
              </a:spcBef>
              <a:buClr>
                <a:schemeClr val="tx2"/>
              </a:buClr>
              <a:buSzPct val="95000"/>
              <a:buFont typeface="Wingdings" pitchFamily="2" charset="2"/>
              <a:buNone/>
              <a:defRPr/>
            </a:pPr>
            <a:r>
              <a:rPr lang="zh-CN" altLang="en-US" sz="2400" b="0" dirty="0">
                <a:latin typeface="+mn-lt"/>
                <a:ea typeface="+mn-ea"/>
              </a:rPr>
              <a:t>设解调器输入</a:t>
            </a:r>
            <a:r>
              <a:rPr lang="en-US" altLang="zh-CN" sz="2400" b="0" dirty="0">
                <a:latin typeface="+mn-lt"/>
                <a:ea typeface="+mn-ea"/>
              </a:rPr>
              <a:t>AM</a:t>
            </a:r>
            <a:r>
              <a:rPr lang="zh-CN" altLang="en-US" sz="2400" b="0" dirty="0">
                <a:latin typeface="+mn-lt"/>
                <a:ea typeface="+mn-ea"/>
              </a:rPr>
              <a:t>及平均功率分别为</a:t>
            </a:r>
            <a:r>
              <a:rPr lang="zh-CN" altLang="en-US" sz="3000" b="0" dirty="0">
                <a:latin typeface="+mn-lt"/>
                <a:ea typeface="+mn-ea"/>
              </a:rPr>
              <a:t>：  </a:t>
            </a:r>
          </a:p>
        </p:txBody>
      </p:sp>
      <p:sp>
        <p:nvSpPr>
          <p:cNvPr id="23557" name="Rectangle 6"/>
          <p:cNvSpPr>
            <a:spLocks noChangeArrowheads="1"/>
          </p:cNvSpPr>
          <p:nvPr/>
        </p:nvSpPr>
        <p:spPr bwMode="auto">
          <a:xfrm>
            <a:off x="611188" y="4734173"/>
            <a:ext cx="4959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输入噪声及噪声平均功率分别为：</a:t>
            </a:r>
            <a:r>
              <a:rPr lang="zh-CN" altLang="en-US" sz="3200" b="0">
                <a:latin typeface="宋体" panose="02010600030101010101" pitchFamily="2" charset="-122"/>
              </a:rPr>
              <a:t> </a:t>
            </a:r>
          </a:p>
        </p:txBody>
      </p:sp>
      <p:sp>
        <p:nvSpPr>
          <p:cNvPr id="23561" name="Rectangle 15"/>
          <p:cNvSpPr>
            <a:spLocks noChangeArrowheads="1"/>
          </p:cNvSpPr>
          <p:nvPr/>
        </p:nvSpPr>
        <p:spPr bwMode="auto">
          <a:xfrm>
            <a:off x="539750" y="6309320"/>
            <a:ext cx="741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solidFill>
                  <a:srgbClr val="FFFF00"/>
                </a:solidFill>
                <a:latin typeface="华文中宋" panose="02010600040101010101" pitchFamily="2" charset="-122"/>
                <a:ea typeface="华文中宋" panose="02010600040101010101" pitchFamily="2" charset="-122"/>
              </a:rPr>
              <a:t>求包络检波器输出的信号平均功率及噪声平均功率？ </a:t>
            </a:r>
          </a:p>
        </p:txBody>
      </p:sp>
      <p:pic>
        <p:nvPicPr>
          <p:cNvPr id="4" name="图片 3"/>
          <p:cNvPicPr>
            <a:picLocks noChangeAspect="1"/>
          </p:cNvPicPr>
          <p:nvPr/>
        </p:nvPicPr>
        <p:blipFill>
          <a:blip r:embed="rId2"/>
          <a:stretch>
            <a:fillRect/>
          </a:stretch>
        </p:blipFill>
        <p:spPr>
          <a:xfrm>
            <a:off x="1307309" y="3596365"/>
            <a:ext cx="6529382" cy="27129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85775" y="357188"/>
            <a:ext cx="8229600" cy="769937"/>
          </a:xfrm>
        </p:spPr>
        <p:txBody>
          <a:bodyPr>
            <a:spAutoFit/>
          </a:bodyPr>
          <a:lstStyle/>
          <a:p>
            <a:pPr marL="1117600" indent="-1117600" algn="ctr">
              <a:defRPr/>
            </a:pPr>
            <a:r>
              <a:rPr kumimoji="1" lang="zh-CN" altLang="en-US" sz="4400" dirty="0">
                <a:solidFill>
                  <a:srgbClr val="FFFF00"/>
                </a:solidFill>
                <a:effectLst>
                  <a:outerShdw blurRad="38100" dist="38100" dir="2700000" algn="tl">
                    <a:srgbClr val="000000"/>
                  </a:outerShdw>
                </a:effectLst>
                <a:latin typeface="黑体" pitchFamily="2" charset="-122"/>
                <a:ea typeface="黑体" pitchFamily="2" charset="-122"/>
              </a:rPr>
              <a:t>第五章  模拟调制系统</a:t>
            </a:r>
          </a:p>
        </p:txBody>
      </p:sp>
      <p:sp>
        <p:nvSpPr>
          <p:cNvPr id="8195" name="Rectangle 3"/>
          <p:cNvSpPr>
            <a:spLocks noGrp="1" noChangeArrowheads="1"/>
          </p:cNvSpPr>
          <p:nvPr>
            <p:ph type="body" idx="4294967295"/>
          </p:nvPr>
        </p:nvSpPr>
        <p:spPr>
          <a:xfrm>
            <a:off x="428625" y="1285875"/>
            <a:ext cx="8501063" cy="5357813"/>
          </a:xfrm>
        </p:spPr>
        <p:txBody>
          <a:bodyPr/>
          <a:lstStyle/>
          <a:p>
            <a:pPr marL="812800" indent="-812800" eaLnBrk="1" hangingPunct="1">
              <a:lnSpc>
                <a:spcPct val="120000"/>
              </a:lnSpc>
              <a:buFont typeface="Wingdings" panose="05000000000000000000" pitchFamily="2" charset="2"/>
              <a:buNone/>
            </a:pPr>
            <a:r>
              <a:rPr lang="zh-CN" altLang="en-US" sz="2400">
                <a:latin typeface="华文中宋" panose="02010600040101010101" pitchFamily="2" charset="-122"/>
                <a:ea typeface="华文中宋" panose="02010600040101010101" pitchFamily="2" charset="-122"/>
              </a:rPr>
              <a:t>一、掌握各种模拟调制方法的基本原理 </a:t>
            </a:r>
          </a:p>
          <a:p>
            <a:pPr marL="812800" indent="-812800" eaLnBrk="1" hangingPunct="1">
              <a:lnSpc>
                <a:spcPct val="120000"/>
              </a:lnSpc>
            </a:pPr>
            <a:r>
              <a:rPr lang="zh-CN" altLang="en-US" sz="2400">
                <a:latin typeface="华文中宋" panose="02010600040101010101" pitchFamily="2" charset="-122"/>
                <a:ea typeface="华文中宋" panose="02010600040101010101" pitchFamily="2" charset="-122"/>
              </a:rPr>
              <a:t>工作原理：包括调制系统的物理过程；调制信号、载波信号和已调信号</a:t>
            </a: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如数学关系、波形关系及频谱关系等</a:t>
            </a: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 </a:t>
            </a:r>
          </a:p>
          <a:p>
            <a:pPr marL="812800" indent="-812800" eaLnBrk="1" hangingPunct="1">
              <a:lnSpc>
                <a:spcPct val="120000"/>
              </a:lnSpc>
            </a:pPr>
            <a:r>
              <a:rPr lang="zh-CN" altLang="en-US" sz="2400">
                <a:latin typeface="华文中宋" panose="02010600040101010101" pitchFamily="2" charset="-122"/>
                <a:ea typeface="华文中宋" panose="02010600040101010101" pitchFamily="2" charset="-122"/>
              </a:rPr>
              <a:t>已调信号的带宽</a:t>
            </a:r>
          </a:p>
          <a:p>
            <a:pPr marL="812800" indent="-812800" eaLnBrk="1" hangingPunct="1">
              <a:lnSpc>
                <a:spcPct val="120000"/>
              </a:lnSpc>
            </a:pPr>
            <a:r>
              <a:rPr lang="zh-CN" altLang="en-US" sz="2400">
                <a:latin typeface="华文中宋" panose="02010600040101010101" pitchFamily="2" charset="-122"/>
                <a:ea typeface="华文中宋" panose="02010600040101010101" pitchFamily="2" charset="-122"/>
              </a:rPr>
              <a:t>功率关系</a:t>
            </a:r>
          </a:p>
          <a:p>
            <a:pPr marL="812800" indent="-812800" eaLnBrk="1" hangingPunct="1">
              <a:lnSpc>
                <a:spcPct val="120000"/>
              </a:lnSpc>
            </a:pPr>
            <a:r>
              <a:rPr lang="zh-CN" altLang="en-US" sz="2400">
                <a:latin typeface="华文中宋" panose="02010600040101010101" pitchFamily="2" charset="-122"/>
                <a:ea typeface="华文中宋" panose="02010600040101010101" pitchFamily="2" charset="-122"/>
              </a:rPr>
              <a:t>噪声对调制系统性能的影响、门限效应。</a:t>
            </a:r>
          </a:p>
          <a:p>
            <a:pPr marL="812800" indent="-812800" eaLnBrk="1" hangingPunct="1">
              <a:lnSpc>
                <a:spcPct val="120000"/>
              </a:lnSpc>
            </a:pPr>
            <a:r>
              <a:rPr lang="zh-CN" altLang="en-US" sz="2400">
                <a:latin typeface="华文中宋" panose="02010600040101010101" pitchFamily="2" charset="-122"/>
                <a:ea typeface="华文中宋" panose="02010600040101010101" pitchFamily="2" charset="-122"/>
              </a:rPr>
              <a:t>调频指数、频偏、调制制度增益、预加重</a:t>
            </a: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去加重等</a:t>
            </a:r>
          </a:p>
          <a:p>
            <a:pPr marL="812800" indent="-812800" eaLnBrk="1" hangingPunct="1">
              <a:lnSpc>
                <a:spcPct val="120000"/>
              </a:lnSpc>
              <a:buFont typeface="Wingdings" panose="05000000000000000000" pitchFamily="2" charset="2"/>
              <a:buNone/>
            </a:pPr>
            <a:r>
              <a:rPr lang="zh-CN" altLang="en-US" sz="2400">
                <a:latin typeface="华文中宋" panose="02010600040101010101" pitchFamily="2" charset="-122"/>
                <a:ea typeface="华文中宋" panose="02010600040101010101" pitchFamily="2" charset="-122"/>
              </a:rPr>
              <a:t>二、掌握各种调制方法的主要参数：发送功率、传输带宽、抗噪声性能（如输出信噪功率比）、调制制度增益等</a:t>
            </a:r>
          </a:p>
          <a:p>
            <a:pPr marL="812800" indent="-812800" eaLnBrk="1" hangingPunct="1">
              <a:lnSpc>
                <a:spcPct val="120000"/>
              </a:lnSpc>
              <a:buFont typeface="Wingdings" panose="05000000000000000000" pitchFamily="2" charset="2"/>
              <a:buNone/>
            </a:pPr>
            <a:r>
              <a:rPr lang="zh-CN" altLang="en-US" sz="2400">
                <a:latin typeface="华文中宋" panose="02010600040101010101" pitchFamily="2" charset="-122"/>
                <a:ea typeface="华文中宋" panose="02010600040101010101" pitchFamily="2" charset="-122"/>
              </a:rPr>
              <a:t>三、频分复用及相关概念</a:t>
            </a:r>
          </a:p>
        </p:txBody>
      </p:sp>
    </p:spTree>
    <p:extLst>
      <p:ext uri="{BB962C8B-B14F-4D97-AF65-F5344CB8AC3E}">
        <p14:creationId xmlns:p14="http://schemas.microsoft.com/office/powerpoint/2010/main" val="28641086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546100"/>
            <a:ext cx="7772400" cy="579438"/>
          </a:xfrm>
          <a:prstGeom prst="rect">
            <a:avLst/>
          </a:prstGeom>
        </p:spPr>
        <p:txBody>
          <a:bodyPr>
            <a:spAutoFit/>
          </a:bodyPr>
          <a:lstStyle/>
          <a:p>
            <a:pPr marL="838200" indent="-838200" algn="ctr" eaLnBrk="1" hangingPunct="1">
              <a:buFont typeface="宋体" pitchFamily="2" charset="-122"/>
              <a:buChar char="★"/>
              <a:defRPr/>
            </a:pPr>
            <a:r>
              <a:rPr lang="en-US" altLang="zh-CN" b="0" spc="-100" dirty="0">
                <a:solidFill>
                  <a:srgbClr val="FFFF00"/>
                </a:solidFill>
                <a:latin typeface="华文中宋" pitchFamily="2" charset="-122"/>
                <a:ea typeface="华文中宋" pitchFamily="2" charset="-122"/>
                <a:cs typeface="+mj-cs"/>
              </a:rPr>
              <a:t>AM</a:t>
            </a:r>
            <a:r>
              <a:rPr lang="zh-CN" altLang="en-US" b="0" spc="-100" dirty="0">
                <a:solidFill>
                  <a:srgbClr val="FFFF00"/>
                </a:solidFill>
                <a:latin typeface="华文中宋" pitchFamily="2" charset="-122"/>
                <a:ea typeface="华文中宋" pitchFamily="2" charset="-122"/>
                <a:cs typeface="+mj-cs"/>
              </a:rPr>
              <a:t>调制系统的抗噪声性能（</a:t>
            </a:r>
            <a:r>
              <a:rPr lang="en-US" altLang="zh-CN" b="0" spc="-100" dirty="0">
                <a:solidFill>
                  <a:srgbClr val="FFFF00"/>
                </a:solidFill>
                <a:latin typeface="华文中宋" pitchFamily="2" charset="-122"/>
                <a:ea typeface="华文中宋" pitchFamily="2" charset="-122"/>
                <a:cs typeface="+mj-cs"/>
              </a:rPr>
              <a:t>2</a:t>
            </a:r>
            <a:r>
              <a:rPr lang="zh-CN" altLang="en-US" b="0" spc="-100" dirty="0">
                <a:solidFill>
                  <a:srgbClr val="FFFF00"/>
                </a:solidFill>
                <a:latin typeface="华文中宋" pitchFamily="2" charset="-122"/>
                <a:ea typeface="华文中宋" pitchFamily="2" charset="-122"/>
                <a:cs typeface="+mj-cs"/>
              </a:rPr>
              <a:t>）</a:t>
            </a:r>
          </a:p>
        </p:txBody>
      </p:sp>
      <p:sp>
        <p:nvSpPr>
          <p:cNvPr id="14" name="Rectangle 3"/>
          <p:cNvSpPr txBox="1">
            <a:spLocks noChangeArrowheads="1"/>
          </p:cNvSpPr>
          <p:nvPr/>
        </p:nvSpPr>
        <p:spPr>
          <a:xfrm>
            <a:off x="685800" y="1981200"/>
            <a:ext cx="7772400" cy="457200"/>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latin typeface="+mn-lt"/>
                <a:ea typeface="+mn-ea"/>
              </a:rPr>
              <a:t>包络检波器的输入可写为 ：</a:t>
            </a:r>
          </a:p>
        </p:txBody>
      </p:sp>
      <p:sp>
        <p:nvSpPr>
          <p:cNvPr id="24581" name="Rectangle 6"/>
          <p:cNvSpPr>
            <a:spLocks noChangeArrowheads="1"/>
          </p:cNvSpPr>
          <p:nvPr/>
        </p:nvSpPr>
        <p:spPr bwMode="auto">
          <a:xfrm>
            <a:off x="1042988" y="3141663"/>
            <a:ext cx="2825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其中合成包络为：</a:t>
            </a:r>
            <a:r>
              <a:rPr lang="zh-CN" altLang="en-US" sz="3200" b="0">
                <a:latin typeface="宋体" panose="02010600030101010101" pitchFamily="2" charset="-122"/>
              </a:rPr>
              <a:t> </a:t>
            </a:r>
          </a:p>
        </p:txBody>
      </p:sp>
      <p:sp>
        <p:nvSpPr>
          <p:cNvPr id="24583" name="Rectangle 9"/>
          <p:cNvSpPr>
            <a:spLocks noChangeArrowheads="1"/>
          </p:cNvSpPr>
          <p:nvPr/>
        </p:nvSpPr>
        <p:spPr bwMode="auto">
          <a:xfrm>
            <a:off x="2244725" y="3992563"/>
            <a:ext cx="160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相位为：</a:t>
            </a:r>
            <a:r>
              <a:rPr lang="zh-CN" altLang="en-US" sz="3200" b="0">
                <a:latin typeface="宋体" panose="02010600030101010101" pitchFamily="2" charset="-122"/>
              </a:rPr>
              <a:t> </a:t>
            </a:r>
          </a:p>
        </p:txBody>
      </p:sp>
      <p:sp>
        <p:nvSpPr>
          <p:cNvPr id="24585" name="Rectangle 12"/>
          <p:cNvSpPr>
            <a:spLocks noChangeArrowheads="1"/>
          </p:cNvSpPr>
          <p:nvPr/>
        </p:nvSpPr>
        <p:spPr bwMode="auto">
          <a:xfrm>
            <a:off x="755650" y="4868863"/>
            <a:ext cx="688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可见，包络中的信号和噪声存在着非线性关系。</a:t>
            </a:r>
          </a:p>
        </p:txBody>
      </p:sp>
      <p:sp>
        <p:nvSpPr>
          <p:cNvPr id="24586" name="Rectangle 13"/>
          <p:cNvSpPr>
            <a:spLocks noChangeArrowheads="1"/>
          </p:cNvSpPr>
          <p:nvPr/>
        </p:nvSpPr>
        <p:spPr bwMode="auto">
          <a:xfrm>
            <a:off x="971550" y="5589588"/>
            <a:ext cx="749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为简单计，分为大信噪比和小信噪比两种情况分别讨论</a:t>
            </a:r>
          </a:p>
        </p:txBody>
      </p:sp>
      <p:pic>
        <p:nvPicPr>
          <p:cNvPr id="3" name="图片 2"/>
          <p:cNvPicPr>
            <a:picLocks noChangeAspect="1"/>
          </p:cNvPicPr>
          <p:nvPr/>
        </p:nvPicPr>
        <p:blipFill>
          <a:blip r:embed="rId2"/>
          <a:stretch>
            <a:fillRect/>
          </a:stretch>
        </p:blipFill>
        <p:spPr>
          <a:xfrm>
            <a:off x="1049354" y="2492896"/>
            <a:ext cx="7267062" cy="221913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546100"/>
            <a:ext cx="7772400" cy="579438"/>
          </a:xfrm>
          <a:prstGeom prst="rect">
            <a:avLst/>
          </a:prstGeom>
        </p:spPr>
        <p:txBody>
          <a:bodyPr>
            <a:spAutoFit/>
          </a:bodyPr>
          <a:lstStyle/>
          <a:p>
            <a:pPr marL="838200" indent="-838200" algn="ctr" eaLnBrk="1" hangingPunct="1">
              <a:buFont typeface="宋体" pitchFamily="2" charset="-122"/>
              <a:buChar char="★"/>
              <a:defRPr/>
            </a:pPr>
            <a:r>
              <a:rPr lang="en-US" altLang="zh-CN" b="0" spc="-100" dirty="0">
                <a:solidFill>
                  <a:srgbClr val="FFFF00"/>
                </a:solidFill>
                <a:latin typeface="华文中宋" pitchFamily="2" charset="-122"/>
                <a:ea typeface="华文中宋" pitchFamily="2" charset="-122"/>
                <a:cs typeface="+mj-cs"/>
              </a:rPr>
              <a:t>AM</a:t>
            </a:r>
            <a:r>
              <a:rPr lang="zh-CN" altLang="en-US" b="0" spc="-100" dirty="0">
                <a:solidFill>
                  <a:srgbClr val="FFFF00"/>
                </a:solidFill>
                <a:latin typeface="华文中宋" pitchFamily="2" charset="-122"/>
                <a:ea typeface="华文中宋" pitchFamily="2" charset="-122"/>
                <a:cs typeface="+mj-cs"/>
              </a:rPr>
              <a:t>调制系统的抗噪声性能（</a:t>
            </a:r>
            <a:r>
              <a:rPr lang="en-US" altLang="zh-CN" b="0" spc="-100" dirty="0">
                <a:solidFill>
                  <a:srgbClr val="FFFF00"/>
                </a:solidFill>
                <a:latin typeface="华文中宋" pitchFamily="2" charset="-122"/>
                <a:ea typeface="华文中宋" pitchFamily="2" charset="-122"/>
                <a:cs typeface="+mj-cs"/>
              </a:rPr>
              <a:t>3</a:t>
            </a:r>
            <a:r>
              <a:rPr lang="zh-CN" altLang="en-US" b="0" spc="-100" dirty="0">
                <a:solidFill>
                  <a:srgbClr val="FFFF00"/>
                </a:solidFill>
                <a:latin typeface="华文中宋" pitchFamily="2" charset="-122"/>
                <a:ea typeface="华文中宋" pitchFamily="2" charset="-122"/>
                <a:cs typeface="+mj-cs"/>
              </a:rPr>
              <a:t>）</a:t>
            </a:r>
          </a:p>
        </p:txBody>
      </p:sp>
      <p:sp>
        <p:nvSpPr>
          <p:cNvPr id="11" name="Rectangle 3"/>
          <p:cNvSpPr txBox="1">
            <a:spLocks noChangeArrowheads="1"/>
          </p:cNvSpPr>
          <p:nvPr/>
        </p:nvSpPr>
        <p:spPr>
          <a:xfrm>
            <a:off x="395288" y="1412875"/>
            <a:ext cx="8569325" cy="830263"/>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latin typeface="+mn-ea"/>
                <a:ea typeface="+mn-ea"/>
              </a:rPr>
              <a:t>输入大信噪比情况：即有</a:t>
            </a:r>
            <a:r>
              <a:rPr lang="en-US" altLang="zh-CN" sz="2400" b="0" dirty="0" err="1">
                <a:latin typeface="+mn-ea"/>
                <a:ea typeface="+mn-ea"/>
              </a:rPr>
              <a:t>A+m</a:t>
            </a:r>
            <a:r>
              <a:rPr lang="en-US" altLang="zh-CN" sz="2400" b="0" dirty="0">
                <a:latin typeface="+mn-ea"/>
                <a:ea typeface="+mn-ea"/>
              </a:rPr>
              <a:t>(t)&gt;&gt;</a:t>
            </a:r>
            <a:r>
              <a:rPr lang="en-US" altLang="zh-CN" sz="2400" b="0" dirty="0" err="1">
                <a:latin typeface="+mn-ea"/>
                <a:ea typeface="+mn-ea"/>
              </a:rPr>
              <a:t>ni</a:t>
            </a:r>
            <a:r>
              <a:rPr lang="en-US" altLang="zh-CN" sz="2400" b="0" dirty="0">
                <a:latin typeface="+mn-ea"/>
                <a:ea typeface="+mn-ea"/>
              </a:rPr>
              <a:t>(t)</a:t>
            </a:r>
            <a:r>
              <a:rPr lang="zh-CN" altLang="en-US" sz="2400" b="0" dirty="0">
                <a:latin typeface="+mn-ea"/>
                <a:ea typeface="+mn-ea"/>
              </a:rPr>
              <a:t>，则</a:t>
            </a:r>
            <a:r>
              <a:rPr lang="en-US" altLang="zh-CN" sz="2400" b="0" dirty="0">
                <a:latin typeface="+mn-ea"/>
                <a:ea typeface="+mn-ea"/>
              </a:rPr>
              <a:t>(5.2-32)</a:t>
            </a:r>
            <a:r>
              <a:rPr lang="zh-CN" altLang="en-US" sz="2400" b="0" dirty="0">
                <a:latin typeface="+mn-ea"/>
                <a:ea typeface="+mn-ea"/>
              </a:rPr>
              <a:t>可变为  </a:t>
            </a:r>
          </a:p>
        </p:txBody>
      </p:sp>
      <p:sp>
        <p:nvSpPr>
          <p:cNvPr id="25605" name="Rectangle 6"/>
          <p:cNvSpPr>
            <a:spLocks noChangeArrowheads="1"/>
          </p:cNvSpPr>
          <p:nvPr/>
        </p:nvSpPr>
        <p:spPr bwMode="auto">
          <a:xfrm>
            <a:off x="755650" y="2344738"/>
            <a:ext cx="5568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则解调器输出信号及平均功率分别为：</a:t>
            </a:r>
            <a:r>
              <a:rPr lang="zh-CN" altLang="en-US" sz="3200" b="0">
                <a:latin typeface="宋体" panose="02010600030101010101" pitchFamily="2" charset="-122"/>
              </a:rPr>
              <a:t> </a:t>
            </a:r>
          </a:p>
        </p:txBody>
      </p:sp>
      <p:sp>
        <p:nvSpPr>
          <p:cNvPr id="25607" name="Rectangle 11"/>
          <p:cNvSpPr>
            <a:spLocks noChangeArrowheads="1"/>
          </p:cNvSpPr>
          <p:nvPr/>
        </p:nvSpPr>
        <p:spPr bwMode="auto">
          <a:xfrm>
            <a:off x="755650" y="3213100"/>
            <a:ext cx="434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输出噪声及平均功率分别为：</a:t>
            </a:r>
            <a:r>
              <a:rPr lang="zh-CN" altLang="en-US" sz="3200" b="0">
                <a:latin typeface="宋体" panose="02010600030101010101" pitchFamily="2" charset="-122"/>
              </a:rPr>
              <a:t> </a:t>
            </a:r>
          </a:p>
        </p:txBody>
      </p:sp>
      <p:sp>
        <p:nvSpPr>
          <p:cNvPr id="25612" name="Rectangle 22"/>
          <p:cNvSpPr>
            <a:spLocks noChangeArrowheads="1"/>
          </p:cNvSpPr>
          <p:nvPr/>
        </p:nvSpPr>
        <p:spPr bwMode="auto">
          <a:xfrm>
            <a:off x="250825" y="5305425"/>
            <a:ext cx="867886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en-US" altLang="zh-CN" sz="2400" b="0">
                <a:solidFill>
                  <a:srgbClr val="FFFF00"/>
                </a:solidFill>
                <a:latin typeface="华文中宋" panose="02010600040101010101" pitchFamily="2" charset="-122"/>
                <a:ea typeface="华文中宋" panose="02010600040101010101" pitchFamily="2" charset="-122"/>
              </a:rPr>
              <a:t>1</a:t>
            </a:r>
            <a:r>
              <a:rPr lang="zh-CN" altLang="en-US" sz="2400" b="0">
                <a:solidFill>
                  <a:srgbClr val="FFFF00"/>
                </a:solidFill>
                <a:latin typeface="华文中宋" panose="02010600040101010101" pitchFamily="2" charset="-122"/>
                <a:ea typeface="华文中宋" panose="02010600040101010101" pitchFamily="2" charset="-122"/>
              </a:rPr>
              <a:t>、在大信噪比情况下，</a:t>
            </a:r>
            <a:r>
              <a:rPr lang="en-US" altLang="zh-CN" sz="2400" b="0">
                <a:solidFill>
                  <a:srgbClr val="FFFF00"/>
                </a:solidFill>
                <a:latin typeface="华文中宋" panose="02010600040101010101" pitchFamily="2" charset="-122"/>
                <a:ea typeface="华文中宋" panose="02010600040101010101" pitchFamily="2" charset="-122"/>
              </a:rPr>
              <a:t>AM</a:t>
            </a:r>
            <a:r>
              <a:rPr lang="zh-CN" altLang="en-US" sz="2400" b="0">
                <a:solidFill>
                  <a:srgbClr val="FFFF00"/>
                </a:solidFill>
                <a:latin typeface="华文中宋" panose="02010600040101010101" pitchFamily="2" charset="-122"/>
                <a:ea typeface="华文中宋" panose="02010600040101010101" pitchFamily="2" charset="-122"/>
              </a:rPr>
              <a:t>包络检波器的</a:t>
            </a:r>
            <a:r>
              <a:rPr lang="en-US" altLang="zh-CN" sz="2400" b="0">
                <a:solidFill>
                  <a:srgbClr val="FFFF00"/>
                </a:solidFill>
                <a:latin typeface="华文中宋" panose="02010600040101010101" pitchFamily="2" charset="-122"/>
                <a:ea typeface="华文中宋" panose="02010600040101010101" pitchFamily="2" charset="-122"/>
              </a:rPr>
              <a:t>G</a:t>
            </a:r>
            <a:r>
              <a:rPr lang="zh-CN" altLang="en-US" sz="2400" b="0">
                <a:solidFill>
                  <a:srgbClr val="FFFF00"/>
                </a:solidFill>
                <a:latin typeface="华文中宋" panose="02010600040101010101" pitchFamily="2" charset="-122"/>
                <a:ea typeface="华文中宋" panose="02010600040101010101" pitchFamily="2" charset="-122"/>
              </a:rPr>
              <a:t>随</a:t>
            </a:r>
            <a:r>
              <a:rPr lang="en-US" altLang="zh-CN" sz="2400" b="0">
                <a:solidFill>
                  <a:srgbClr val="FFFF00"/>
                </a:solidFill>
                <a:latin typeface="华文中宋" panose="02010600040101010101" pitchFamily="2" charset="-122"/>
                <a:ea typeface="华文中宋" panose="02010600040101010101" pitchFamily="2" charset="-122"/>
              </a:rPr>
              <a:t>A</a:t>
            </a:r>
            <a:r>
              <a:rPr lang="zh-CN" altLang="en-US" sz="2400" b="0">
                <a:solidFill>
                  <a:srgbClr val="FFFF00"/>
                </a:solidFill>
                <a:latin typeface="华文中宋" panose="02010600040101010101" pitchFamily="2" charset="-122"/>
                <a:ea typeface="华文中宋" panose="02010600040101010101" pitchFamily="2" charset="-122"/>
              </a:rPr>
              <a:t>的减小而增加。</a:t>
            </a:r>
          </a:p>
          <a:p>
            <a:pPr eaLnBrk="1" hangingPunct="1">
              <a:lnSpc>
                <a:spcPct val="80000"/>
              </a:lnSpc>
              <a:spcBef>
                <a:spcPct val="20000"/>
              </a:spcBef>
              <a:buClr>
                <a:schemeClr val="hlink"/>
              </a:buClr>
              <a:buSzPct val="65000"/>
              <a:buFont typeface="Wingdings" panose="05000000000000000000" pitchFamily="2" charset="2"/>
              <a:buNone/>
            </a:pPr>
            <a:r>
              <a:rPr lang="en-US" altLang="zh-CN" sz="2400" b="0">
                <a:solidFill>
                  <a:srgbClr val="FFFF00"/>
                </a:solidFill>
                <a:latin typeface="华文中宋" panose="02010600040101010101" pitchFamily="2" charset="-122"/>
                <a:ea typeface="华文中宋" panose="02010600040101010101" pitchFamily="2" charset="-122"/>
              </a:rPr>
              <a:t>2</a:t>
            </a:r>
            <a:r>
              <a:rPr lang="zh-CN" altLang="en-US" sz="2400" b="0">
                <a:solidFill>
                  <a:srgbClr val="FFFF00"/>
                </a:solidFill>
                <a:latin typeface="华文中宋" panose="02010600040101010101" pitchFamily="2" charset="-122"/>
                <a:ea typeface="华文中宋" panose="02010600040101010101" pitchFamily="2" charset="-122"/>
              </a:rPr>
              <a:t>、为了不发生过调制现象，要求</a:t>
            </a:r>
            <a:r>
              <a:rPr lang="en-US" altLang="zh-CN" sz="2400" b="0">
                <a:solidFill>
                  <a:srgbClr val="FFFF00"/>
                </a:solidFill>
                <a:latin typeface="华文中宋" panose="02010600040101010101" pitchFamily="2" charset="-122"/>
                <a:ea typeface="华文中宋" panose="02010600040101010101" pitchFamily="2" charset="-122"/>
              </a:rPr>
              <a:t>|A|≥|m(t)|max</a:t>
            </a:r>
            <a:r>
              <a:rPr lang="zh-CN" altLang="en-US" sz="2400" b="0">
                <a:solidFill>
                  <a:srgbClr val="FFFF00"/>
                </a:solidFill>
                <a:latin typeface="华文中宋" panose="02010600040101010101" pitchFamily="2" charset="-122"/>
                <a:ea typeface="华文中宋" panose="02010600040101010101" pitchFamily="2" charset="-122"/>
              </a:rPr>
              <a:t>。</a:t>
            </a:r>
          </a:p>
          <a:p>
            <a:pPr eaLnBrk="1" hangingPunct="1">
              <a:lnSpc>
                <a:spcPct val="80000"/>
              </a:lnSpc>
              <a:spcBef>
                <a:spcPct val="20000"/>
              </a:spcBef>
              <a:buClr>
                <a:schemeClr val="hlink"/>
              </a:buClr>
              <a:buSzPct val="65000"/>
              <a:buFont typeface="Wingdings" panose="05000000000000000000" pitchFamily="2" charset="2"/>
              <a:buNone/>
            </a:pPr>
            <a:r>
              <a:rPr lang="en-US" altLang="zh-CN" sz="2400" b="0">
                <a:solidFill>
                  <a:srgbClr val="FFFF00"/>
                </a:solidFill>
                <a:latin typeface="华文中宋" panose="02010600040101010101" pitchFamily="2" charset="-122"/>
                <a:ea typeface="华文中宋" panose="02010600040101010101" pitchFamily="2" charset="-122"/>
              </a:rPr>
              <a:t>3</a:t>
            </a:r>
            <a:r>
              <a:rPr lang="zh-CN" altLang="en-US" sz="2400" b="0">
                <a:solidFill>
                  <a:srgbClr val="FFFF00"/>
                </a:solidFill>
                <a:latin typeface="华文中宋" panose="02010600040101010101" pitchFamily="2" charset="-122"/>
                <a:ea typeface="华文中宋" panose="02010600040101010101" pitchFamily="2" charset="-122"/>
              </a:rPr>
              <a:t>、在大信噪比时，采用包络检波器解调时的性能与同步检测器时的性能几乎一样</a:t>
            </a:r>
          </a:p>
        </p:txBody>
      </p:sp>
      <p:pic>
        <p:nvPicPr>
          <p:cNvPr id="3" name="图片 2"/>
          <p:cNvPicPr>
            <a:picLocks noChangeAspect="1"/>
          </p:cNvPicPr>
          <p:nvPr/>
        </p:nvPicPr>
        <p:blipFill>
          <a:blip r:embed="rId2"/>
          <a:stretch>
            <a:fillRect/>
          </a:stretch>
        </p:blipFill>
        <p:spPr>
          <a:xfrm>
            <a:off x="539552" y="1861271"/>
            <a:ext cx="7718205" cy="31519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188640"/>
            <a:ext cx="7772400" cy="579438"/>
          </a:xfrm>
          <a:prstGeom prst="rect">
            <a:avLst/>
          </a:prstGeom>
        </p:spPr>
        <p:txBody>
          <a:bodyPr>
            <a:spAutoFit/>
          </a:bodyPr>
          <a:lstStyle/>
          <a:p>
            <a:pPr marL="838200" indent="-838200" algn="ctr" eaLnBrk="1" hangingPunct="1">
              <a:buFont typeface="宋体" pitchFamily="2" charset="-122"/>
              <a:buChar char="★"/>
              <a:defRPr/>
            </a:pPr>
            <a:r>
              <a:rPr lang="en-US" altLang="zh-CN" b="0" spc="-100" dirty="0">
                <a:solidFill>
                  <a:srgbClr val="FFFF00"/>
                </a:solidFill>
                <a:latin typeface="华文中宋" pitchFamily="2" charset="-122"/>
                <a:ea typeface="华文中宋" pitchFamily="2" charset="-122"/>
                <a:cs typeface="+mj-cs"/>
              </a:rPr>
              <a:t>AM</a:t>
            </a:r>
            <a:r>
              <a:rPr lang="zh-CN" altLang="en-US" b="0" spc="-100" dirty="0">
                <a:solidFill>
                  <a:srgbClr val="FFFF00"/>
                </a:solidFill>
                <a:latin typeface="华文中宋" pitchFamily="2" charset="-122"/>
                <a:ea typeface="华文中宋" pitchFamily="2" charset="-122"/>
                <a:cs typeface="+mj-cs"/>
              </a:rPr>
              <a:t>调制系统的抗噪声性能（</a:t>
            </a:r>
            <a:r>
              <a:rPr lang="en-US" altLang="zh-CN" b="0" spc="-100" dirty="0">
                <a:solidFill>
                  <a:srgbClr val="FFFF00"/>
                </a:solidFill>
                <a:latin typeface="华文中宋" pitchFamily="2" charset="-122"/>
                <a:ea typeface="华文中宋" pitchFamily="2" charset="-122"/>
                <a:cs typeface="+mj-cs"/>
              </a:rPr>
              <a:t>4</a:t>
            </a:r>
            <a:r>
              <a:rPr lang="zh-CN" altLang="en-US" b="0" spc="-100" dirty="0">
                <a:solidFill>
                  <a:srgbClr val="FFFF00"/>
                </a:solidFill>
                <a:latin typeface="华文中宋" pitchFamily="2" charset="-122"/>
                <a:ea typeface="华文中宋" pitchFamily="2" charset="-122"/>
                <a:cs typeface="+mj-cs"/>
              </a:rPr>
              <a:t>）</a:t>
            </a:r>
          </a:p>
        </p:txBody>
      </p:sp>
      <p:sp>
        <p:nvSpPr>
          <p:cNvPr id="3" name="Rectangle 3"/>
          <p:cNvSpPr txBox="1">
            <a:spLocks noChangeArrowheads="1"/>
          </p:cNvSpPr>
          <p:nvPr/>
        </p:nvSpPr>
        <p:spPr>
          <a:xfrm>
            <a:off x="468313" y="908720"/>
            <a:ext cx="8278812" cy="830263"/>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latin typeface="+mn-ea"/>
                <a:ea typeface="+mn-ea"/>
              </a:rPr>
              <a:t>小信噪比情况：即满足</a:t>
            </a:r>
            <a:r>
              <a:rPr lang="en-US" altLang="zh-CN" sz="2400" b="0" dirty="0" err="1">
                <a:latin typeface="+mn-ea"/>
                <a:ea typeface="+mn-ea"/>
              </a:rPr>
              <a:t>A+m</a:t>
            </a:r>
            <a:r>
              <a:rPr lang="en-US" altLang="zh-CN" sz="2400" b="0" dirty="0">
                <a:latin typeface="+mn-ea"/>
                <a:ea typeface="+mn-ea"/>
              </a:rPr>
              <a:t>(t)&lt;&lt;</a:t>
            </a:r>
            <a:r>
              <a:rPr lang="en-US" altLang="zh-CN" sz="2400" b="0" dirty="0" err="1">
                <a:latin typeface="+mn-ea"/>
                <a:ea typeface="+mn-ea"/>
              </a:rPr>
              <a:t>ni</a:t>
            </a:r>
            <a:r>
              <a:rPr lang="en-US" altLang="zh-CN" sz="2400" b="0" dirty="0">
                <a:latin typeface="+mn-ea"/>
                <a:ea typeface="+mn-ea"/>
              </a:rPr>
              <a:t>(t)</a:t>
            </a:r>
            <a:r>
              <a:rPr lang="zh-CN" altLang="en-US" sz="2400" b="0" dirty="0">
                <a:latin typeface="+mn-ea"/>
                <a:ea typeface="+mn-ea"/>
              </a:rPr>
              <a:t>。则</a:t>
            </a:r>
            <a:r>
              <a:rPr lang="en-US" altLang="zh-CN" sz="2400" b="0" dirty="0">
                <a:latin typeface="+mn-ea"/>
                <a:ea typeface="+mn-ea"/>
              </a:rPr>
              <a:t>(5.2-32)</a:t>
            </a:r>
            <a:r>
              <a:rPr lang="zh-CN" altLang="en-US" sz="2400" b="0" dirty="0">
                <a:latin typeface="+mn-ea"/>
                <a:ea typeface="+mn-ea"/>
              </a:rPr>
              <a:t>可变为： </a:t>
            </a:r>
          </a:p>
        </p:txBody>
      </p:sp>
      <p:sp>
        <p:nvSpPr>
          <p:cNvPr id="26629" name="Rectangle 6"/>
          <p:cNvSpPr>
            <a:spLocks noChangeArrowheads="1"/>
          </p:cNvSpPr>
          <p:nvPr/>
        </p:nvSpPr>
        <p:spPr bwMode="auto">
          <a:xfrm>
            <a:off x="539750" y="2286000"/>
            <a:ext cx="8280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407988">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检波器输出端没有单独的信号项   ，且受到随机噪声</a:t>
            </a:r>
            <a:r>
              <a:rPr lang="en-US" altLang="zh-CN" sz="2400" b="0" dirty="0">
                <a:latin typeface="宋体" panose="02010600030101010101" pitchFamily="2" charset="-122"/>
              </a:rPr>
              <a:t>θ(t) </a:t>
            </a:r>
            <a:r>
              <a:rPr lang="zh-CN" altLang="en-US" sz="2400" b="0" dirty="0">
                <a:latin typeface="宋体" panose="02010600030101010101" pitchFamily="2" charset="-122"/>
              </a:rPr>
              <a:t>的调制，成为随机噪声。</a:t>
            </a:r>
          </a:p>
          <a:p>
            <a:pPr eaLnBrk="1" hangingPunct="1">
              <a:spcBef>
                <a:spcPts val="1200"/>
              </a:spcBef>
              <a:buClr>
                <a:schemeClr val="hlink"/>
              </a:buClr>
              <a:buSzPct val="65000"/>
              <a:buFont typeface="Wingdings" panose="05000000000000000000" pitchFamily="2" charset="2"/>
              <a:buChar char="v"/>
            </a:pPr>
            <a:r>
              <a:rPr lang="zh-CN" altLang="en-US" sz="2400" dirty="0">
                <a:latin typeface="宋体" panose="02010600030101010101" pitchFamily="2" charset="-122"/>
              </a:rPr>
              <a:t>门限效应</a:t>
            </a:r>
            <a:r>
              <a:rPr lang="zh-CN" altLang="en-US" sz="2400" b="0" dirty="0">
                <a:latin typeface="宋体" panose="02010600030101010101" pitchFamily="2" charset="-122"/>
              </a:rPr>
              <a:t>：就是当包络检波器的输入信噪比降低到一个特定的数值后，检波器输出信噪比出现急剧恶化的一种现象。该特定的输入信噪比值被称为“门限”。这种门限效应是由包络检波器的非线性解调作用所引起的。</a:t>
            </a:r>
          </a:p>
          <a:p>
            <a:pPr eaLnBrk="1" hangingPunct="1">
              <a:spcBef>
                <a:spcPts val="1200"/>
              </a:spcBef>
              <a:buClr>
                <a:schemeClr val="hlink"/>
              </a:buClr>
              <a:buSzPct val="65000"/>
              <a:buFont typeface="Wingdings" panose="05000000000000000000" pitchFamily="2" charset="2"/>
              <a:buChar char="v"/>
            </a:pPr>
            <a:r>
              <a:rPr lang="zh-CN" altLang="en-US" sz="2400" dirty="0">
                <a:latin typeface="宋体" panose="02010600030101010101" pitchFamily="2" charset="-122"/>
              </a:rPr>
              <a:t>结论：</a:t>
            </a:r>
          </a:p>
          <a:p>
            <a:pPr eaLnBrk="1" hangingPunct="1">
              <a:spcBef>
                <a:spcPts val="1200"/>
              </a:spcBef>
              <a:buClr>
                <a:schemeClr val="hlink"/>
              </a:buClr>
              <a:buSzPct val="65000"/>
              <a:buFont typeface="Wingdings" panose="05000000000000000000" pitchFamily="2" charset="2"/>
              <a:buNone/>
            </a:pPr>
            <a:r>
              <a:rPr lang="en-US" altLang="zh-CN" sz="2400" dirty="0">
                <a:latin typeface="宋体" panose="02010600030101010101" pitchFamily="2" charset="-122"/>
              </a:rPr>
              <a:t>(1)</a:t>
            </a:r>
            <a:r>
              <a:rPr lang="zh-CN" altLang="en-US" sz="2400" dirty="0">
                <a:latin typeface="宋体" panose="02010600030101010101" pitchFamily="2" charset="-122"/>
              </a:rPr>
              <a:t>随着信噪比的减小，包络检波器将在一个特定输入信噪比值上出现门限效应，解调器的输出信噪比将急剧变坏。</a:t>
            </a:r>
          </a:p>
          <a:p>
            <a:pPr eaLnBrk="1" hangingPunct="1">
              <a:spcBef>
                <a:spcPts val="1200"/>
              </a:spcBef>
              <a:buClr>
                <a:schemeClr val="hlink"/>
              </a:buClr>
              <a:buSzPct val="65000"/>
              <a:buFont typeface="Wingdings" panose="05000000000000000000" pitchFamily="2" charset="2"/>
              <a:buNone/>
            </a:pPr>
            <a:r>
              <a:rPr lang="en-US" altLang="zh-CN" sz="2400" dirty="0">
                <a:latin typeface="宋体" panose="02010600030101010101" pitchFamily="2" charset="-122"/>
              </a:rPr>
              <a:t>(2) </a:t>
            </a:r>
            <a:r>
              <a:rPr lang="zh-CN" altLang="en-US" sz="2400" dirty="0">
                <a:latin typeface="宋体" panose="02010600030101010101" pitchFamily="2" charset="-122"/>
              </a:rPr>
              <a:t>同步解调器不存在门限效应。</a:t>
            </a:r>
          </a:p>
        </p:txBody>
      </p:sp>
      <p:graphicFrame>
        <p:nvGraphicFramePr>
          <p:cNvPr id="5" name="对象 4"/>
          <p:cNvGraphicFramePr>
            <a:graphicFrameLocks noChangeAspect="1"/>
          </p:cNvGraphicFramePr>
          <p:nvPr>
            <p:extLst>
              <p:ext uri="{D42A27DB-BD31-4B8C-83A1-F6EECF244321}">
                <p14:modId xmlns:p14="http://schemas.microsoft.com/office/powerpoint/2010/main" val="1694905157"/>
              </p:ext>
            </p:extLst>
          </p:nvPr>
        </p:nvGraphicFramePr>
        <p:xfrm>
          <a:off x="1691680" y="1412776"/>
          <a:ext cx="4884738" cy="347662"/>
        </p:xfrm>
        <a:graphic>
          <a:graphicData uri="http://schemas.openxmlformats.org/presentationml/2006/ole">
            <mc:AlternateContent xmlns:mc="http://schemas.openxmlformats.org/markup-compatibility/2006">
              <mc:Choice xmlns:v="urn:schemas-microsoft-com:vml" Requires="v">
                <p:oleObj spid="_x0000_s46129" name="公式" r:id="rId3" imgW="3073320" imgH="228600" progId="Equation.3">
                  <p:embed/>
                </p:oleObj>
              </mc:Choice>
              <mc:Fallback>
                <p:oleObj name="公式" r:id="rId3" imgW="3073320" imgH="228600" progId="Equation.3">
                  <p:embed/>
                  <p:pic>
                    <p:nvPicPr>
                      <p:cNvPr id="0" name="对象 6"/>
                      <p:cNvPicPr>
                        <a:picLocks noChangeAspect="1" noChangeArrowheads="1"/>
                      </p:cNvPicPr>
                      <p:nvPr/>
                    </p:nvPicPr>
                    <p:blipFill>
                      <a:blip r:embed="rId4"/>
                      <a:srcRect/>
                      <a:stretch>
                        <a:fillRect/>
                      </a:stretch>
                    </p:blipFill>
                    <p:spPr bwMode="auto">
                      <a:xfrm>
                        <a:off x="1691680" y="1412776"/>
                        <a:ext cx="4884738" cy="3476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44258194"/>
              </p:ext>
            </p:extLst>
          </p:nvPr>
        </p:nvGraphicFramePr>
        <p:xfrm>
          <a:off x="540518" y="1844824"/>
          <a:ext cx="8135938" cy="425450"/>
        </p:xfrm>
        <a:graphic>
          <a:graphicData uri="http://schemas.openxmlformats.org/presentationml/2006/ole">
            <mc:AlternateContent xmlns:mc="http://schemas.openxmlformats.org/markup-compatibility/2006">
              <mc:Choice xmlns:v="urn:schemas-microsoft-com:vml" Requires="v">
                <p:oleObj spid="_x0000_s46130" name="公式" r:id="rId5" imgW="5117760" imgH="279360" progId="Equation.3">
                  <p:embed/>
                </p:oleObj>
              </mc:Choice>
              <mc:Fallback>
                <p:oleObj name="公式" r:id="rId5" imgW="5117760" imgH="279360" progId="Equation.3">
                  <p:embed/>
                  <p:pic>
                    <p:nvPicPr>
                      <p:cNvPr id="0" name="对象 4"/>
                      <p:cNvPicPr>
                        <a:picLocks noChangeAspect="1" noChangeArrowheads="1"/>
                      </p:cNvPicPr>
                      <p:nvPr/>
                    </p:nvPicPr>
                    <p:blipFill>
                      <a:blip r:embed="rId6"/>
                      <a:srcRect/>
                      <a:stretch>
                        <a:fillRect/>
                      </a:stretch>
                    </p:blipFill>
                    <p:spPr bwMode="auto">
                      <a:xfrm>
                        <a:off x="540518" y="1844824"/>
                        <a:ext cx="8135938" cy="4254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直接连接符 7"/>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1446809734"/>
              </p:ext>
            </p:extLst>
          </p:nvPr>
        </p:nvGraphicFramePr>
        <p:xfrm>
          <a:off x="5292080" y="2348880"/>
          <a:ext cx="463550" cy="347663"/>
        </p:xfrm>
        <a:graphic>
          <a:graphicData uri="http://schemas.openxmlformats.org/presentationml/2006/ole">
            <mc:AlternateContent xmlns:mc="http://schemas.openxmlformats.org/markup-compatibility/2006">
              <mc:Choice xmlns:v="urn:schemas-microsoft-com:vml" Requires="v">
                <p:oleObj spid="_x0000_s46131" name="公式" r:id="rId7" imgW="291960" imgH="228600" progId="Equation.3">
                  <p:embed/>
                </p:oleObj>
              </mc:Choice>
              <mc:Fallback>
                <p:oleObj name="公式" r:id="rId7" imgW="291960" imgH="228600" progId="Equation.3">
                  <p:embed/>
                  <p:pic>
                    <p:nvPicPr>
                      <p:cNvPr id="0" name="对象 4"/>
                      <p:cNvPicPr>
                        <a:picLocks noChangeAspect="1" noChangeArrowheads="1"/>
                      </p:cNvPicPr>
                      <p:nvPr/>
                    </p:nvPicPr>
                    <p:blipFill>
                      <a:blip r:embed="rId8"/>
                      <a:srcRect/>
                      <a:stretch>
                        <a:fillRect/>
                      </a:stretch>
                    </p:blipFill>
                    <p:spPr bwMode="auto">
                      <a:xfrm>
                        <a:off x="5292080" y="2348880"/>
                        <a:ext cx="463550" cy="3476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98600" y="431800"/>
            <a:ext cx="6434138" cy="584200"/>
          </a:xfrm>
          <a:prstGeom prst="rect">
            <a:avLst/>
          </a:prstGeom>
          <a:noFill/>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四、非线性调制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角度调制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的原理</a:t>
            </a:r>
            <a:r>
              <a:rPr lang="en-US" altLang="zh-CN" b="0" spc="-100" dirty="0">
                <a:solidFill>
                  <a:srgbClr val="FFFF00"/>
                </a:solidFill>
                <a:latin typeface="华文中宋" pitchFamily="2" charset="-122"/>
                <a:ea typeface="华文中宋" pitchFamily="2" charset="-122"/>
                <a:cs typeface="+mj-cs"/>
              </a:rPr>
              <a:t>(1)</a:t>
            </a:r>
            <a:endParaRPr lang="zh-CN" altLang="en-US" b="0" spc="-100" dirty="0">
              <a:solidFill>
                <a:srgbClr val="FFFF00"/>
              </a:solidFill>
              <a:latin typeface="华文中宋" pitchFamily="2" charset="-122"/>
              <a:ea typeface="华文中宋" pitchFamily="2" charset="-122"/>
              <a:cs typeface="+mj-cs"/>
            </a:endParaRPr>
          </a:p>
        </p:txBody>
      </p:sp>
      <p:sp>
        <p:nvSpPr>
          <p:cNvPr id="3" name="Rectangle 3"/>
          <p:cNvSpPr txBox="1">
            <a:spLocks noChangeArrowheads="1"/>
          </p:cNvSpPr>
          <p:nvPr/>
        </p:nvSpPr>
        <p:spPr>
          <a:xfrm>
            <a:off x="250825" y="1150938"/>
            <a:ext cx="4794250" cy="457200"/>
          </a:xfrm>
          <a:prstGeom prst="rect">
            <a:avLst/>
          </a:prstGeom>
          <a:noFill/>
        </p:spPr>
        <p:txBody>
          <a:bodyPr wrap="none">
            <a:spAutoFit/>
          </a:bodyPr>
          <a:lstStyle/>
          <a:p>
            <a:pPr marL="411163" indent="-342900" eaLnBrk="1" hangingPunct="1">
              <a:spcBef>
                <a:spcPts val="700"/>
              </a:spcBef>
              <a:buClr>
                <a:schemeClr val="tx2"/>
              </a:buClr>
              <a:buSzPct val="95000"/>
              <a:buFont typeface="Wingdings" pitchFamily="2" charset="2"/>
              <a:buChar char=""/>
              <a:defRPr/>
            </a:pPr>
            <a:r>
              <a:rPr lang="zh-CN" altLang="en-US" sz="2400" b="0">
                <a:latin typeface="+mn-lt"/>
                <a:ea typeface="+mn-ea"/>
              </a:rPr>
              <a:t>角度调制信号的一般表示式为：</a:t>
            </a:r>
          </a:p>
        </p:txBody>
      </p:sp>
      <p:sp>
        <p:nvSpPr>
          <p:cNvPr id="27654" name="Rectangle 8"/>
          <p:cNvSpPr>
            <a:spLocks noChangeArrowheads="1"/>
          </p:cNvSpPr>
          <p:nvPr/>
        </p:nvSpPr>
        <p:spPr bwMode="auto">
          <a:xfrm>
            <a:off x="2286000" y="16557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：瞬时相位</a:t>
            </a:r>
            <a:endParaRPr lang="zh-CN" altLang="en-US" sz="3200" b="0">
              <a:latin typeface="宋体" panose="02010600030101010101" pitchFamily="2" charset="-122"/>
            </a:endParaRPr>
          </a:p>
        </p:txBody>
      </p:sp>
      <p:sp>
        <p:nvSpPr>
          <p:cNvPr id="27656" name="Rectangle 11"/>
          <p:cNvSpPr>
            <a:spLocks noChangeArrowheads="1"/>
          </p:cNvSpPr>
          <p:nvPr/>
        </p:nvSpPr>
        <p:spPr bwMode="auto">
          <a:xfrm>
            <a:off x="5668963" y="1630363"/>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：瞬时相位偏移</a:t>
            </a:r>
            <a:endParaRPr lang="zh-CN" altLang="en-US" sz="3200" b="0">
              <a:latin typeface="宋体" panose="02010600030101010101" pitchFamily="2" charset="-122"/>
            </a:endParaRPr>
          </a:p>
        </p:txBody>
      </p:sp>
      <p:sp>
        <p:nvSpPr>
          <p:cNvPr id="27658" name="Rectangle 14"/>
          <p:cNvSpPr>
            <a:spLocks noChangeArrowheads="1"/>
          </p:cNvSpPr>
          <p:nvPr/>
        </p:nvSpPr>
        <p:spPr bwMode="auto">
          <a:xfrm>
            <a:off x="2338388" y="21590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：瞬时频率</a:t>
            </a:r>
            <a:endParaRPr lang="zh-CN" altLang="en-US" sz="3200" b="0">
              <a:latin typeface="宋体" panose="02010600030101010101" pitchFamily="2" charset="-122"/>
            </a:endParaRPr>
          </a:p>
        </p:txBody>
      </p:sp>
      <p:sp>
        <p:nvSpPr>
          <p:cNvPr id="27660" name="Rectangle 17"/>
          <p:cNvSpPr>
            <a:spLocks noChangeArrowheads="1"/>
          </p:cNvSpPr>
          <p:nvPr/>
        </p:nvSpPr>
        <p:spPr bwMode="auto">
          <a:xfrm>
            <a:off x="5683250" y="223202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：瞬时频率偏移</a:t>
            </a:r>
          </a:p>
        </p:txBody>
      </p:sp>
      <p:sp>
        <p:nvSpPr>
          <p:cNvPr id="27661" name="Rectangle 18"/>
          <p:cNvSpPr>
            <a:spLocks noChangeArrowheads="1"/>
          </p:cNvSpPr>
          <p:nvPr/>
        </p:nvSpPr>
        <p:spPr bwMode="auto">
          <a:xfrm>
            <a:off x="250825" y="2879725"/>
            <a:ext cx="804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latin typeface="宋体" panose="02010600030101010101" pitchFamily="2" charset="-122"/>
              </a:rPr>
              <a:t>1</a:t>
            </a:r>
            <a:r>
              <a:rPr lang="zh-CN" altLang="en-US" sz="2400">
                <a:solidFill>
                  <a:srgbClr val="FFFF00"/>
                </a:solidFill>
                <a:latin typeface="宋体" panose="02010600030101010101" pitchFamily="2" charset="-122"/>
              </a:rPr>
              <a:t>、相位调制：</a:t>
            </a:r>
            <a:r>
              <a:rPr lang="zh-CN" altLang="en-US" sz="2400" b="0">
                <a:latin typeface="宋体" panose="02010600030101010101" pitchFamily="2" charset="-122"/>
              </a:rPr>
              <a:t>瞬时相位偏移随基带信号成比例变化的调制</a:t>
            </a:r>
          </a:p>
        </p:txBody>
      </p:sp>
      <p:sp>
        <p:nvSpPr>
          <p:cNvPr id="27664" name="Rectangle 23"/>
          <p:cNvSpPr>
            <a:spLocks noChangeArrowheads="1"/>
          </p:cNvSpPr>
          <p:nvPr/>
        </p:nvSpPr>
        <p:spPr bwMode="auto">
          <a:xfrm>
            <a:off x="3778250" y="3311525"/>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为比例常数。叫调相器的灵敏度</a:t>
            </a:r>
          </a:p>
        </p:txBody>
      </p:sp>
      <p:sp>
        <p:nvSpPr>
          <p:cNvPr id="27665" name="Rectangle 24"/>
          <p:cNvSpPr>
            <a:spLocks noChangeArrowheads="1"/>
          </p:cNvSpPr>
          <p:nvPr/>
        </p:nvSpPr>
        <p:spPr bwMode="auto">
          <a:xfrm>
            <a:off x="250825" y="3887788"/>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相位调制信号可表示为：</a:t>
            </a:r>
            <a:endParaRPr lang="zh-CN" altLang="en-US" sz="3200" b="0">
              <a:latin typeface="宋体" panose="02010600030101010101" pitchFamily="2" charset="-122"/>
            </a:endParaRPr>
          </a:p>
        </p:txBody>
      </p:sp>
      <p:sp>
        <p:nvSpPr>
          <p:cNvPr id="27667" name="Rectangle 27"/>
          <p:cNvSpPr>
            <a:spLocks noChangeArrowheads="1"/>
          </p:cNvSpPr>
          <p:nvPr/>
        </p:nvSpPr>
        <p:spPr bwMode="auto">
          <a:xfrm>
            <a:off x="322263" y="4464050"/>
            <a:ext cx="804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tabLst>
                <a:tab pos="2667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2667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2667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2667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latin typeface="宋体" panose="02010600030101010101" pitchFamily="2" charset="-122"/>
              </a:rPr>
              <a:t>2</a:t>
            </a:r>
            <a:r>
              <a:rPr lang="zh-CN" altLang="en-US" sz="2400">
                <a:solidFill>
                  <a:srgbClr val="FFFF00"/>
                </a:solidFill>
                <a:latin typeface="宋体" panose="02010600030101010101" pitchFamily="2" charset="-122"/>
              </a:rPr>
              <a:t>、频率调制：</a:t>
            </a:r>
            <a:r>
              <a:rPr lang="zh-CN" altLang="en-US" sz="2400" b="0">
                <a:latin typeface="宋体" panose="02010600030101010101" pitchFamily="2" charset="-122"/>
              </a:rPr>
              <a:t>瞬时频率偏移随基带信号成比例变化的调制</a:t>
            </a:r>
          </a:p>
        </p:txBody>
      </p:sp>
      <p:sp>
        <p:nvSpPr>
          <p:cNvPr id="27670" name="Rectangle 32"/>
          <p:cNvSpPr>
            <a:spLocks noChangeArrowheads="1"/>
          </p:cNvSpPr>
          <p:nvPr/>
        </p:nvSpPr>
        <p:spPr bwMode="auto">
          <a:xfrm>
            <a:off x="1042988" y="5616575"/>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为比例常数。叫调频器的灵敏度</a:t>
            </a:r>
            <a:endParaRPr lang="zh-CN" altLang="en-US" sz="3200" b="0">
              <a:latin typeface="宋体" panose="02010600030101010101" pitchFamily="2" charset="-122"/>
            </a:endParaRPr>
          </a:p>
        </p:txBody>
      </p:sp>
      <p:sp>
        <p:nvSpPr>
          <p:cNvPr id="27672" name="Rectangle 35"/>
          <p:cNvSpPr>
            <a:spLocks noChangeArrowheads="1"/>
          </p:cNvSpPr>
          <p:nvPr/>
        </p:nvSpPr>
        <p:spPr bwMode="auto">
          <a:xfrm>
            <a:off x="395288" y="60483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频率调制信号为</a:t>
            </a:r>
            <a:endParaRPr lang="zh-CN" altLang="en-US" sz="3200" b="0">
              <a:latin typeface="宋体" panose="02010600030101010101" pitchFamily="2" charset="-122"/>
            </a:endParaRPr>
          </a:p>
        </p:txBody>
      </p:sp>
      <p:pic>
        <p:nvPicPr>
          <p:cNvPr id="4" name="图片 3"/>
          <p:cNvPicPr>
            <a:picLocks noChangeAspect="1"/>
          </p:cNvPicPr>
          <p:nvPr/>
        </p:nvPicPr>
        <p:blipFill>
          <a:blip r:embed="rId2"/>
          <a:stretch>
            <a:fillRect/>
          </a:stretch>
        </p:blipFill>
        <p:spPr>
          <a:xfrm>
            <a:off x="322453" y="1160509"/>
            <a:ext cx="8644877" cy="1505843"/>
          </a:xfrm>
          <a:prstGeom prst="rect">
            <a:avLst/>
          </a:prstGeom>
        </p:spPr>
      </p:pic>
      <p:pic>
        <p:nvPicPr>
          <p:cNvPr id="5" name="图片 4"/>
          <p:cNvPicPr>
            <a:picLocks noChangeAspect="1"/>
          </p:cNvPicPr>
          <p:nvPr/>
        </p:nvPicPr>
        <p:blipFill>
          <a:blip r:embed="rId3"/>
          <a:stretch>
            <a:fillRect/>
          </a:stretch>
        </p:blipFill>
        <p:spPr>
          <a:xfrm>
            <a:off x="395288" y="3356992"/>
            <a:ext cx="8169348" cy="326164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98600" y="44624"/>
            <a:ext cx="6434138" cy="584200"/>
          </a:xfrm>
          <a:prstGeom prst="rect">
            <a:avLst/>
          </a:prstGeom>
          <a:noFill/>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四、非线性调制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角度调制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的原理</a:t>
            </a:r>
            <a:r>
              <a:rPr lang="en-US" altLang="zh-CN" b="0" spc="-100" dirty="0">
                <a:solidFill>
                  <a:srgbClr val="FFFF00"/>
                </a:solidFill>
                <a:latin typeface="华文中宋" pitchFamily="2" charset="-122"/>
                <a:ea typeface="华文中宋" pitchFamily="2" charset="-122"/>
                <a:cs typeface="+mj-cs"/>
              </a:rPr>
              <a:t>(2)</a:t>
            </a:r>
            <a:endParaRPr lang="zh-CN" altLang="en-US" b="0" spc="-100" dirty="0">
              <a:solidFill>
                <a:srgbClr val="FFFF00"/>
              </a:solidFill>
              <a:latin typeface="华文中宋" pitchFamily="2" charset="-122"/>
              <a:ea typeface="华文中宋" pitchFamily="2" charset="-122"/>
              <a:cs typeface="+mj-cs"/>
            </a:endParaRPr>
          </a:p>
        </p:txBody>
      </p:sp>
      <p:sp>
        <p:nvSpPr>
          <p:cNvPr id="28675" name="Rectangle 22"/>
          <p:cNvSpPr>
            <a:spLocks noChangeArrowheads="1"/>
          </p:cNvSpPr>
          <p:nvPr/>
        </p:nvSpPr>
        <p:spPr bwMode="auto">
          <a:xfrm>
            <a:off x="69602" y="764704"/>
            <a:ext cx="8678862"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单音</a:t>
            </a:r>
            <a:r>
              <a:rPr lang="en-US" altLang="zh-CN" sz="2400" b="0" dirty="0">
                <a:latin typeface="华文中宋" panose="02010600040101010101" pitchFamily="2" charset="-122"/>
                <a:ea typeface="华文中宋" panose="02010600040101010101" pitchFamily="2" charset="-122"/>
              </a:rPr>
              <a:t>FM</a:t>
            </a:r>
            <a:r>
              <a:rPr lang="zh-CN" altLang="en-US" sz="2400" b="0" dirty="0">
                <a:latin typeface="华文中宋" panose="02010600040101010101" pitchFamily="2" charset="-122"/>
                <a:ea typeface="华文中宋" panose="02010600040101010101" pitchFamily="2" charset="-122"/>
              </a:rPr>
              <a:t>和</a:t>
            </a:r>
            <a:r>
              <a:rPr lang="en-US" altLang="zh-CN" sz="2400" b="0" dirty="0">
                <a:latin typeface="华文中宋" panose="02010600040101010101" pitchFamily="2" charset="-122"/>
                <a:ea typeface="华文中宋" panose="02010600040101010101" pitchFamily="2" charset="-122"/>
              </a:rPr>
              <a:t>PM</a:t>
            </a:r>
            <a:r>
              <a:rPr lang="zh-CN" altLang="en-US" sz="2400" b="0" dirty="0">
                <a:latin typeface="华文中宋" panose="02010600040101010101" pitchFamily="2" charset="-122"/>
                <a:ea typeface="华文中宋" panose="02010600040101010101" pitchFamily="2" charset="-122"/>
              </a:rPr>
              <a:t>调制</a:t>
            </a:r>
            <a:endParaRPr lang="en-US" altLang="zh-CN" sz="2400" b="0" dirty="0">
              <a:latin typeface="华文中宋" panose="02010600040101010101" pitchFamily="2" charset="-122"/>
              <a:ea typeface="华文中宋" panose="02010600040101010101" pitchFamily="2" charset="-122"/>
            </a:endParaRPr>
          </a:p>
          <a:p>
            <a:pPr eaLnBrk="1" hangingPunct="1">
              <a:lnSpc>
                <a:spcPct val="80000"/>
              </a:lnSpc>
              <a:spcBef>
                <a:spcPct val="20000"/>
              </a:spcBef>
              <a:buClr>
                <a:schemeClr val="hlink"/>
              </a:buClr>
              <a:buSzPct val="65000"/>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设调制信号为</a:t>
            </a:r>
          </a:p>
        </p:txBody>
      </p:sp>
      <p:sp>
        <p:nvSpPr>
          <p:cNvPr id="28677" name="Rectangle 18"/>
          <p:cNvSpPr>
            <a:spLocks noChangeArrowheads="1"/>
          </p:cNvSpPr>
          <p:nvPr/>
        </p:nvSpPr>
        <p:spPr bwMode="auto">
          <a:xfrm>
            <a:off x="21530" y="1550516"/>
            <a:ext cx="2505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latin typeface="宋体" panose="02010600030101010101" pitchFamily="2" charset="-122"/>
              </a:rPr>
              <a:t>1</a:t>
            </a:r>
            <a:r>
              <a:rPr lang="zh-CN" altLang="en-US" sz="2400">
                <a:solidFill>
                  <a:srgbClr val="FFFF00"/>
                </a:solidFill>
                <a:latin typeface="宋体" panose="02010600030101010101" pitchFamily="2" charset="-122"/>
              </a:rPr>
              <a:t>、相位调制时：</a:t>
            </a:r>
            <a:endParaRPr lang="zh-CN" altLang="en-US" sz="2400" b="0">
              <a:latin typeface="宋体" panose="02010600030101010101" pitchFamily="2" charset="-122"/>
            </a:endParaRPr>
          </a:p>
        </p:txBody>
      </p:sp>
      <p:sp>
        <p:nvSpPr>
          <p:cNvPr id="28679" name="Rectangle 23"/>
          <p:cNvSpPr>
            <a:spLocks noChangeArrowheads="1"/>
          </p:cNvSpPr>
          <p:nvPr/>
        </p:nvSpPr>
        <p:spPr bwMode="auto">
          <a:xfrm>
            <a:off x="2034480" y="2050579"/>
            <a:ext cx="3878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为调相指数，最大相位偏移</a:t>
            </a:r>
          </a:p>
        </p:txBody>
      </p:sp>
      <p:sp>
        <p:nvSpPr>
          <p:cNvPr id="28681" name="Rectangle 27"/>
          <p:cNvSpPr>
            <a:spLocks noChangeArrowheads="1"/>
          </p:cNvSpPr>
          <p:nvPr/>
        </p:nvSpPr>
        <p:spPr bwMode="auto">
          <a:xfrm>
            <a:off x="34230" y="2550641"/>
            <a:ext cx="2505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tabLst>
                <a:tab pos="2667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2667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2667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2667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2667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latin typeface="宋体" panose="02010600030101010101" pitchFamily="2" charset="-122"/>
              </a:rPr>
              <a:t>2</a:t>
            </a:r>
            <a:r>
              <a:rPr lang="zh-CN" altLang="en-US" sz="2400">
                <a:solidFill>
                  <a:srgbClr val="FFFF00"/>
                </a:solidFill>
                <a:latin typeface="宋体" panose="02010600030101010101" pitchFamily="2" charset="-122"/>
              </a:rPr>
              <a:t>、频率调制时：</a:t>
            </a:r>
            <a:endParaRPr lang="zh-CN" altLang="en-US" sz="2400" b="0">
              <a:latin typeface="宋体" panose="02010600030101010101" pitchFamily="2" charset="-122"/>
            </a:endParaRPr>
          </a:p>
        </p:txBody>
      </p:sp>
      <p:sp>
        <p:nvSpPr>
          <p:cNvPr id="28682" name="Rectangle 32"/>
          <p:cNvSpPr>
            <a:spLocks noChangeArrowheads="1"/>
          </p:cNvSpPr>
          <p:nvPr/>
        </p:nvSpPr>
        <p:spPr bwMode="auto">
          <a:xfrm>
            <a:off x="2463105" y="4979516"/>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直接法，间接法</a:t>
            </a:r>
            <a:endParaRPr lang="zh-CN" altLang="en-US" sz="3200" b="0">
              <a:latin typeface="宋体" panose="02010600030101010101" pitchFamily="2" charset="-122"/>
            </a:endParaRPr>
          </a:p>
        </p:txBody>
      </p:sp>
      <p:sp>
        <p:nvSpPr>
          <p:cNvPr id="28686" name="Rectangle 23"/>
          <p:cNvSpPr>
            <a:spLocks noChangeArrowheads="1"/>
          </p:cNvSpPr>
          <p:nvPr/>
        </p:nvSpPr>
        <p:spPr bwMode="auto">
          <a:xfrm>
            <a:off x="5014218" y="3215804"/>
            <a:ext cx="387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为调频指数，最大相位偏移</a:t>
            </a:r>
          </a:p>
        </p:txBody>
      </p:sp>
      <p:sp>
        <p:nvSpPr>
          <p:cNvPr id="28688" name="Rectangle 23"/>
          <p:cNvSpPr>
            <a:spLocks noChangeArrowheads="1"/>
          </p:cNvSpPr>
          <p:nvPr/>
        </p:nvSpPr>
        <p:spPr bwMode="auto">
          <a:xfrm>
            <a:off x="1520130" y="3907954"/>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为最大角偏移</a:t>
            </a:r>
          </a:p>
        </p:txBody>
      </p:sp>
      <p:sp>
        <p:nvSpPr>
          <p:cNvPr id="28690" name="Rectangle 23"/>
          <p:cNvSpPr>
            <a:spLocks noChangeArrowheads="1"/>
          </p:cNvSpPr>
          <p:nvPr/>
        </p:nvSpPr>
        <p:spPr bwMode="auto">
          <a:xfrm>
            <a:off x="1475656" y="4340051"/>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为最大频偏</a:t>
            </a:r>
          </a:p>
        </p:txBody>
      </p:sp>
      <p:sp>
        <p:nvSpPr>
          <p:cNvPr id="28691" name="Rectangle 18"/>
          <p:cNvSpPr>
            <a:spLocks noChangeArrowheads="1"/>
          </p:cNvSpPr>
          <p:nvPr/>
        </p:nvSpPr>
        <p:spPr bwMode="auto">
          <a:xfrm>
            <a:off x="97730" y="4979516"/>
            <a:ext cx="2508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latin typeface="宋体" panose="02010600030101010101" pitchFamily="2" charset="-122"/>
              </a:rPr>
              <a:t>3</a:t>
            </a:r>
            <a:r>
              <a:rPr lang="zh-CN" altLang="en-US" sz="2400">
                <a:solidFill>
                  <a:srgbClr val="FFFF00"/>
                </a:solidFill>
                <a:latin typeface="宋体" panose="02010600030101010101" pitchFamily="2" charset="-122"/>
              </a:rPr>
              <a:t>、</a:t>
            </a:r>
            <a:r>
              <a:rPr lang="en-US" altLang="zh-CN" sz="2400">
                <a:solidFill>
                  <a:srgbClr val="FFFF00"/>
                </a:solidFill>
                <a:latin typeface="宋体" panose="02010600030101010101" pitchFamily="2" charset="-122"/>
              </a:rPr>
              <a:t>FM</a:t>
            </a:r>
            <a:r>
              <a:rPr lang="zh-CN" altLang="en-US" sz="2400">
                <a:solidFill>
                  <a:srgbClr val="FFFF00"/>
                </a:solidFill>
                <a:latin typeface="宋体" panose="02010600030101010101" pitchFamily="2" charset="-122"/>
              </a:rPr>
              <a:t>和</a:t>
            </a:r>
            <a:r>
              <a:rPr lang="en-US" altLang="zh-CN" sz="2400">
                <a:solidFill>
                  <a:srgbClr val="FFFF00"/>
                </a:solidFill>
                <a:latin typeface="宋体" panose="02010600030101010101" pitchFamily="2" charset="-122"/>
              </a:rPr>
              <a:t>PM</a:t>
            </a:r>
            <a:r>
              <a:rPr lang="zh-CN" altLang="en-US" sz="2400">
                <a:solidFill>
                  <a:srgbClr val="FFFF00"/>
                </a:solidFill>
                <a:latin typeface="宋体" panose="02010600030101010101" pitchFamily="2" charset="-122"/>
              </a:rPr>
              <a:t>关系：</a:t>
            </a:r>
            <a:endParaRPr lang="zh-CN" altLang="en-US" sz="2400" b="0">
              <a:latin typeface="宋体" panose="02010600030101010101" pitchFamily="2" charset="-122"/>
            </a:endParaRPr>
          </a:p>
        </p:txBody>
      </p:sp>
      <p:sp>
        <p:nvSpPr>
          <p:cNvPr id="28692" name="Rectangle 32"/>
          <p:cNvSpPr>
            <a:spLocks noChangeArrowheads="1"/>
          </p:cNvSpPr>
          <p:nvPr/>
        </p:nvSpPr>
        <p:spPr bwMode="auto">
          <a:xfrm>
            <a:off x="251867" y="5517232"/>
            <a:ext cx="45361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间接</a:t>
            </a:r>
            <a:r>
              <a:rPr lang="en-US" altLang="zh-CN" sz="2400" b="0" dirty="0">
                <a:latin typeface="宋体" panose="02010600030101010101" pitchFamily="2" charset="-122"/>
              </a:rPr>
              <a:t>FM</a:t>
            </a:r>
            <a:r>
              <a:rPr lang="zh-CN" altLang="en-US" sz="2400" b="0" dirty="0">
                <a:latin typeface="宋体" panose="02010600030101010101" pitchFamily="2" charset="-122"/>
              </a:rPr>
              <a:t>：先积分，再</a:t>
            </a:r>
            <a:r>
              <a:rPr lang="en-US" altLang="zh-CN" sz="2400" b="0" dirty="0">
                <a:latin typeface="宋体" panose="02010600030101010101" pitchFamily="2" charset="-122"/>
              </a:rPr>
              <a:t>PM</a:t>
            </a:r>
            <a:r>
              <a:rPr lang="zh-CN" altLang="en-US" sz="2400" b="0" dirty="0">
                <a:latin typeface="宋体" panose="02010600030101010101" pitchFamily="2" charset="-122"/>
              </a:rPr>
              <a:t>调制。</a:t>
            </a:r>
            <a:endParaRPr lang="en-US" altLang="zh-CN" sz="2400" b="0" dirty="0">
              <a:latin typeface="宋体" panose="02010600030101010101" pitchFamily="2" charset="-122"/>
            </a:endParaRPr>
          </a:p>
          <a:p>
            <a:pPr eaLnBrk="1" hangingPunct="1">
              <a:spcBef>
                <a:spcPct val="0"/>
              </a:spcBef>
              <a:buClrTx/>
              <a:buSzTx/>
              <a:buFontTx/>
              <a:buNone/>
            </a:pPr>
            <a:r>
              <a:rPr lang="zh-CN" altLang="en-US" sz="2400" b="0" dirty="0">
                <a:latin typeface="宋体" panose="02010600030101010101" pitchFamily="2" charset="-122"/>
              </a:rPr>
              <a:t>间接</a:t>
            </a:r>
            <a:r>
              <a:rPr lang="en-US" altLang="zh-CN" sz="2400" b="0" dirty="0">
                <a:latin typeface="宋体" panose="02010600030101010101" pitchFamily="2" charset="-122"/>
              </a:rPr>
              <a:t>PM</a:t>
            </a:r>
            <a:r>
              <a:rPr lang="zh-CN" altLang="en-US" sz="2400" b="0" dirty="0">
                <a:latin typeface="宋体" panose="02010600030101010101" pitchFamily="2" charset="-122"/>
              </a:rPr>
              <a:t>：先微分，再</a:t>
            </a:r>
            <a:r>
              <a:rPr lang="en-US" altLang="zh-CN" sz="2400" b="0" dirty="0">
                <a:latin typeface="宋体" panose="02010600030101010101" pitchFamily="2" charset="-122"/>
              </a:rPr>
              <a:t>FM</a:t>
            </a:r>
            <a:r>
              <a:rPr lang="zh-CN" altLang="en-US" sz="2400" b="0" dirty="0">
                <a:latin typeface="宋体" panose="02010600030101010101" pitchFamily="2" charset="-122"/>
              </a:rPr>
              <a:t>调制。</a:t>
            </a:r>
            <a:endParaRPr lang="zh-CN" altLang="en-US" sz="3200" b="0" dirty="0">
              <a:latin typeface="宋体" panose="02010600030101010101" pitchFamily="2" charset="-122"/>
            </a:endParaRPr>
          </a:p>
        </p:txBody>
      </p:sp>
      <p:pic>
        <p:nvPicPr>
          <p:cNvPr id="3" name="图片 2"/>
          <p:cNvPicPr>
            <a:picLocks noChangeAspect="1"/>
          </p:cNvPicPr>
          <p:nvPr/>
        </p:nvPicPr>
        <p:blipFill rotWithShape="1">
          <a:blip r:embed="rId3"/>
          <a:srcRect b="14920"/>
          <a:stretch/>
        </p:blipFill>
        <p:spPr>
          <a:xfrm>
            <a:off x="233680" y="1143322"/>
            <a:ext cx="7577985" cy="2764632"/>
          </a:xfrm>
          <a:prstGeom prst="rect">
            <a:avLst/>
          </a:prstGeom>
        </p:spPr>
      </p:pic>
      <p:pic>
        <p:nvPicPr>
          <p:cNvPr id="471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3693" y="3861048"/>
            <a:ext cx="4012803" cy="285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连接符 15"/>
          <p:cNvCxnSpPr/>
          <p:nvPr/>
        </p:nvCxnSpPr>
        <p:spPr>
          <a:xfrm>
            <a:off x="0" y="70083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val="3838024727"/>
              </p:ext>
            </p:extLst>
          </p:nvPr>
        </p:nvGraphicFramePr>
        <p:xfrm>
          <a:off x="283171" y="3965104"/>
          <a:ext cx="1250950" cy="347662"/>
        </p:xfrm>
        <a:graphic>
          <a:graphicData uri="http://schemas.openxmlformats.org/presentationml/2006/ole">
            <mc:AlternateContent xmlns:mc="http://schemas.openxmlformats.org/markup-compatibility/2006">
              <mc:Choice xmlns:v="urn:schemas-microsoft-com:vml" Requires="v">
                <p:oleObj spid="_x0000_s47136" name="公式" r:id="rId5" imgW="787320" imgH="228600" progId="Equation.3">
                  <p:embed/>
                </p:oleObj>
              </mc:Choice>
              <mc:Fallback>
                <p:oleObj name="公式" r:id="rId5" imgW="787320" imgH="228600" progId="Equation.3">
                  <p:embed/>
                  <p:pic>
                    <p:nvPicPr>
                      <p:cNvPr id="0" name="对象 4"/>
                      <p:cNvPicPr>
                        <a:picLocks noChangeAspect="1" noChangeArrowheads="1"/>
                      </p:cNvPicPr>
                      <p:nvPr/>
                    </p:nvPicPr>
                    <p:blipFill>
                      <a:blip r:embed="rId6"/>
                      <a:srcRect/>
                      <a:stretch>
                        <a:fillRect/>
                      </a:stretch>
                    </p:blipFill>
                    <p:spPr bwMode="auto">
                      <a:xfrm>
                        <a:off x="283171" y="3965104"/>
                        <a:ext cx="1250950" cy="3476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46896571"/>
              </p:ext>
            </p:extLst>
          </p:nvPr>
        </p:nvGraphicFramePr>
        <p:xfrm>
          <a:off x="251520" y="4388571"/>
          <a:ext cx="1230312" cy="347662"/>
        </p:xfrm>
        <a:graphic>
          <a:graphicData uri="http://schemas.openxmlformats.org/presentationml/2006/ole">
            <mc:AlternateContent xmlns:mc="http://schemas.openxmlformats.org/markup-compatibility/2006">
              <mc:Choice xmlns:v="urn:schemas-microsoft-com:vml" Requires="v">
                <p:oleObj spid="_x0000_s47137" name="公式" r:id="rId7" imgW="774360" imgH="228600" progId="Equation.3">
                  <p:embed/>
                </p:oleObj>
              </mc:Choice>
              <mc:Fallback>
                <p:oleObj name="公式" r:id="rId7" imgW="774360" imgH="228600" progId="Equation.3">
                  <p:embed/>
                  <p:pic>
                    <p:nvPicPr>
                      <p:cNvPr id="0" name="对象 3"/>
                      <p:cNvPicPr>
                        <a:picLocks noChangeAspect="1" noChangeArrowheads="1"/>
                      </p:cNvPicPr>
                      <p:nvPr/>
                    </p:nvPicPr>
                    <p:blipFill>
                      <a:blip r:embed="rId8"/>
                      <a:srcRect/>
                      <a:stretch>
                        <a:fillRect/>
                      </a:stretch>
                    </p:blipFill>
                    <p:spPr bwMode="auto">
                      <a:xfrm>
                        <a:off x="251520" y="4388571"/>
                        <a:ext cx="1230312" cy="3476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605" y="63090"/>
            <a:ext cx="6434138" cy="584200"/>
          </a:xfrm>
          <a:prstGeom prst="rect">
            <a:avLst/>
          </a:prstGeom>
          <a:noFill/>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四、非线性调制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角度调制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的原理</a:t>
            </a:r>
            <a:r>
              <a:rPr lang="en-US" altLang="zh-CN" b="0" spc="-100" dirty="0">
                <a:solidFill>
                  <a:srgbClr val="FFFF00"/>
                </a:solidFill>
                <a:latin typeface="华文中宋" pitchFamily="2" charset="-122"/>
                <a:ea typeface="华文中宋" pitchFamily="2" charset="-122"/>
                <a:cs typeface="+mj-cs"/>
              </a:rPr>
              <a:t>(3)</a:t>
            </a:r>
            <a:endParaRPr lang="zh-CN" altLang="en-US" b="0" spc="-100" dirty="0">
              <a:solidFill>
                <a:srgbClr val="FFFF00"/>
              </a:solidFill>
              <a:latin typeface="华文中宋" pitchFamily="2" charset="-122"/>
              <a:ea typeface="华文中宋" pitchFamily="2" charset="-122"/>
              <a:cs typeface="+mj-cs"/>
            </a:endParaRPr>
          </a:p>
        </p:txBody>
      </p:sp>
      <p:sp>
        <p:nvSpPr>
          <p:cNvPr id="29699" name="Rectangle 22"/>
          <p:cNvSpPr>
            <a:spLocks noChangeArrowheads="1"/>
          </p:cNvSpPr>
          <p:nvPr/>
        </p:nvSpPr>
        <p:spPr bwMode="auto">
          <a:xfrm>
            <a:off x="107504" y="736946"/>
            <a:ext cx="252028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indent="0" eaLnBrk="1" hangingPunct="1">
              <a:lnSpc>
                <a:spcPct val="80000"/>
              </a:lnSpc>
              <a:spcBef>
                <a:spcPct val="20000"/>
              </a:spcBef>
              <a:buClr>
                <a:schemeClr val="hlink"/>
              </a:buClr>
              <a:buSzPct val="65000"/>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窄带和宽带调频</a:t>
            </a:r>
          </a:p>
        </p:txBody>
      </p:sp>
      <p:sp>
        <p:nvSpPr>
          <p:cNvPr id="29700" name="Rectangle 32"/>
          <p:cNvSpPr>
            <a:spLocks noChangeArrowheads="1"/>
          </p:cNvSpPr>
          <p:nvPr/>
        </p:nvSpPr>
        <p:spPr bwMode="auto">
          <a:xfrm>
            <a:off x="439668" y="397529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AM</a:t>
            </a:r>
            <a:r>
              <a:rPr lang="zh-CN" altLang="en-US" sz="2400" b="0" dirty="0">
                <a:latin typeface="宋体" panose="02010600030101010101" pitchFamily="2" charset="-122"/>
              </a:rPr>
              <a:t>调制</a:t>
            </a:r>
          </a:p>
        </p:txBody>
      </p:sp>
      <p:sp>
        <p:nvSpPr>
          <p:cNvPr id="29703" name="Rectangle 18"/>
          <p:cNvSpPr>
            <a:spLocks noChangeArrowheads="1"/>
          </p:cNvSpPr>
          <p:nvPr/>
        </p:nvSpPr>
        <p:spPr bwMode="auto">
          <a:xfrm>
            <a:off x="248667" y="1423616"/>
            <a:ext cx="2508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latin typeface="宋体" panose="02010600030101010101" pitchFamily="2" charset="-122"/>
              </a:rPr>
              <a:t>1</a:t>
            </a:r>
            <a:r>
              <a:rPr lang="zh-CN" altLang="en-US" sz="2400">
                <a:solidFill>
                  <a:srgbClr val="FFFF00"/>
                </a:solidFill>
                <a:latin typeface="宋体" panose="02010600030101010101" pitchFamily="2" charset="-122"/>
              </a:rPr>
              <a:t>、窄带调频</a:t>
            </a:r>
            <a:r>
              <a:rPr lang="en-US" altLang="zh-CN" sz="2400">
                <a:solidFill>
                  <a:srgbClr val="FFFF00"/>
                </a:solidFill>
                <a:latin typeface="宋体" panose="02010600030101010101" pitchFamily="2" charset="-122"/>
              </a:rPr>
              <a:t>NBFM</a:t>
            </a:r>
            <a:endParaRPr lang="zh-CN" altLang="en-US" sz="2400" b="0">
              <a:latin typeface="宋体" panose="02010600030101010101" pitchFamily="2" charset="-122"/>
            </a:endParaRPr>
          </a:p>
        </p:txBody>
      </p:sp>
      <p:sp>
        <p:nvSpPr>
          <p:cNvPr id="29707" name="Rectangle 18"/>
          <p:cNvSpPr>
            <a:spLocks noChangeArrowheads="1"/>
          </p:cNvSpPr>
          <p:nvPr/>
        </p:nvSpPr>
        <p:spPr bwMode="auto">
          <a:xfrm>
            <a:off x="3275856" y="4603660"/>
            <a:ext cx="5570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带宽和频谱形状？？？，如图</a:t>
            </a:r>
            <a:r>
              <a:rPr lang="en-US" altLang="zh-CN" sz="2400" b="0" dirty="0">
                <a:latin typeface="宋体" panose="02010600030101010101" pitchFamily="2" charset="-122"/>
              </a:rPr>
              <a:t>5-19,5-20</a:t>
            </a:r>
            <a:endParaRPr lang="zh-CN" altLang="en-US" sz="2400" b="0" dirty="0">
              <a:latin typeface="宋体" panose="02010600030101010101" pitchFamily="2" charset="-122"/>
            </a:endParaRPr>
          </a:p>
        </p:txBody>
      </p:sp>
      <p:pic>
        <p:nvPicPr>
          <p:cNvPr id="3" name="图片 2"/>
          <p:cNvPicPr>
            <a:picLocks noChangeAspect="1"/>
          </p:cNvPicPr>
          <p:nvPr/>
        </p:nvPicPr>
        <p:blipFill rotWithShape="1">
          <a:blip r:embed="rId3"/>
          <a:srcRect b="28909"/>
          <a:stretch/>
        </p:blipFill>
        <p:spPr>
          <a:xfrm>
            <a:off x="755576" y="657131"/>
            <a:ext cx="6579135" cy="3147953"/>
          </a:xfrm>
          <a:prstGeom prst="rect">
            <a:avLst/>
          </a:prstGeom>
        </p:spPr>
      </p:pic>
      <p:pic>
        <p:nvPicPr>
          <p:cNvPr id="481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14" y="4603660"/>
            <a:ext cx="2839318" cy="2201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246660"/>
            <a:ext cx="5697149" cy="1566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连接符 9"/>
          <p:cNvCxnSpPr/>
          <p:nvPr/>
        </p:nvCxnSpPr>
        <p:spPr>
          <a:xfrm>
            <a:off x="0" y="620688"/>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val="97920742"/>
              </p:ext>
            </p:extLst>
          </p:nvPr>
        </p:nvGraphicFramePr>
        <p:xfrm>
          <a:off x="1547664" y="3933056"/>
          <a:ext cx="6864350" cy="619125"/>
        </p:xfrm>
        <a:graphic>
          <a:graphicData uri="http://schemas.openxmlformats.org/presentationml/2006/ole">
            <mc:AlternateContent xmlns:mc="http://schemas.openxmlformats.org/markup-compatibility/2006">
              <mc:Choice xmlns:v="urn:schemas-microsoft-com:vml" Requires="v">
                <p:oleObj spid="_x0000_s48145" name="公式" r:id="rId6" imgW="4317840" imgH="406080" progId="Equation.3">
                  <p:embed/>
                </p:oleObj>
              </mc:Choice>
              <mc:Fallback>
                <p:oleObj name="公式" r:id="rId6" imgW="4317840" imgH="406080" progId="Equation.3">
                  <p:embed/>
                  <p:pic>
                    <p:nvPicPr>
                      <p:cNvPr id="0" name="对象 5"/>
                      <p:cNvPicPr>
                        <a:picLocks noChangeAspect="1" noChangeArrowheads="1"/>
                      </p:cNvPicPr>
                      <p:nvPr/>
                    </p:nvPicPr>
                    <p:blipFill>
                      <a:blip r:embed="rId7"/>
                      <a:srcRect/>
                      <a:stretch>
                        <a:fillRect/>
                      </a:stretch>
                    </p:blipFill>
                    <p:spPr bwMode="auto">
                      <a:xfrm>
                        <a:off x="1547664" y="3933056"/>
                        <a:ext cx="6864350" cy="6191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98600" y="36488"/>
            <a:ext cx="6434138" cy="584200"/>
          </a:xfrm>
          <a:prstGeom prst="rect">
            <a:avLst/>
          </a:prstGeom>
          <a:noFill/>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四、非线性调制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角度调制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的原理</a:t>
            </a:r>
            <a:r>
              <a:rPr lang="en-US" altLang="zh-CN" b="0" spc="-100" dirty="0">
                <a:solidFill>
                  <a:srgbClr val="FFFF00"/>
                </a:solidFill>
                <a:latin typeface="华文中宋" pitchFamily="2" charset="-122"/>
                <a:ea typeface="华文中宋" pitchFamily="2" charset="-122"/>
                <a:cs typeface="+mj-cs"/>
              </a:rPr>
              <a:t>(4)</a:t>
            </a:r>
            <a:endParaRPr lang="zh-CN" altLang="en-US" b="0" spc="-100" dirty="0">
              <a:solidFill>
                <a:srgbClr val="FFFF00"/>
              </a:solidFill>
              <a:latin typeface="华文中宋" pitchFamily="2" charset="-122"/>
              <a:ea typeface="华文中宋" pitchFamily="2" charset="-122"/>
              <a:cs typeface="+mj-cs"/>
            </a:endParaRPr>
          </a:p>
        </p:txBody>
      </p:sp>
      <p:sp>
        <p:nvSpPr>
          <p:cNvPr id="30723" name="Rectangle 22"/>
          <p:cNvSpPr>
            <a:spLocks noChangeArrowheads="1"/>
          </p:cNvSpPr>
          <p:nvPr/>
        </p:nvSpPr>
        <p:spPr bwMode="auto">
          <a:xfrm>
            <a:off x="214313" y="910768"/>
            <a:ext cx="28575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华文中宋" panose="02010600040101010101" pitchFamily="2" charset="-122"/>
                <a:ea typeface="华文中宋" panose="02010600040101010101" pitchFamily="2" charset="-122"/>
              </a:rPr>
              <a:t>窄带和宽带调频</a:t>
            </a:r>
          </a:p>
        </p:txBody>
      </p:sp>
      <p:sp>
        <p:nvSpPr>
          <p:cNvPr id="30724" name="Rectangle 32"/>
          <p:cNvSpPr>
            <a:spLocks noChangeArrowheads="1"/>
          </p:cNvSpPr>
          <p:nvPr/>
        </p:nvSpPr>
        <p:spPr bwMode="auto">
          <a:xfrm>
            <a:off x="395536" y="5186991"/>
            <a:ext cx="38341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宋体" panose="02010600030101010101" pitchFamily="2" charset="-122"/>
              </a:rPr>
              <a:t>单音调制信号频谱无限宽，不再是线性搬移，故是非线性调制。</a:t>
            </a:r>
          </a:p>
        </p:txBody>
      </p:sp>
      <p:sp>
        <p:nvSpPr>
          <p:cNvPr id="30727" name="Rectangle 18"/>
          <p:cNvSpPr>
            <a:spLocks noChangeArrowheads="1"/>
          </p:cNvSpPr>
          <p:nvPr/>
        </p:nvSpPr>
        <p:spPr bwMode="auto">
          <a:xfrm>
            <a:off x="467544" y="1724014"/>
            <a:ext cx="25082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a:solidFill>
                  <a:srgbClr val="FFFF00"/>
                </a:solidFill>
                <a:latin typeface="宋体" panose="02010600030101010101" pitchFamily="2" charset="-122"/>
              </a:rPr>
              <a:t>2</a:t>
            </a:r>
            <a:r>
              <a:rPr lang="zh-CN" altLang="en-US" sz="2400">
                <a:solidFill>
                  <a:srgbClr val="FFFF00"/>
                </a:solidFill>
                <a:latin typeface="宋体" panose="02010600030101010101" pitchFamily="2" charset="-122"/>
              </a:rPr>
              <a:t>、宽带调频</a:t>
            </a:r>
            <a:r>
              <a:rPr lang="en-US" altLang="zh-CN" sz="2400">
                <a:solidFill>
                  <a:srgbClr val="FFFF00"/>
                </a:solidFill>
                <a:latin typeface="宋体" panose="02010600030101010101" pitchFamily="2" charset="-122"/>
              </a:rPr>
              <a:t>WBFM</a:t>
            </a:r>
          </a:p>
          <a:p>
            <a:pPr eaLnBrk="1" hangingPunct="1">
              <a:lnSpc>
                <a:spcPct val="150000"/>
              </a:lnSpc>
              <a:spcBef>
                <a:spcPct val="0"/>
              </a:spcBef>
              <a:buClrTx/>
              <a:buSzTx/>
              <a:buFontTx/>
              <a:buNone/>
            </a:pPr>
            <a:r>
              <a:rPr lang="zh-CN" altLang="en-US" sz="2400" b="0">
                <a:solidFill>
                  <a:srgbClr val="FFFF00"/>
                </a:solidFill>
                <a:latin typeface="宋体" panose="02010600030101010101" pitchFamily="2" charset="-122"/>
              </a:rPr>
              <a:t>设调制信号为</a:t>
            </a:r>
            <a:endParaRPr lang="zh-CN" altLang="en-US" sz="2400" b="0">
              <a:latin typeface="宋体" panose="02010600030101010101" pitchFamily="2" charset="-122"/>
            </a:endParaRPr>
          </a:p>
        </p:txBody>
      </p:sp>
      <p:pic>
        <p:nvPicPr>
          <p:cNvPr id="3" name="图片 2"/>
          <p:cNvPicPr>
            <a:picLocks noChangeAspect="1"/>
          </p:cNvPicPr>
          <p:nvPr/>
        </p:nvPicPr>
        <p:blipFill>
          <a:blip r:embed="rId2"/>
          <a:stretch>
            <a:fillRect/>
          </a:stretch>
        </p:blipFill>
        <p:spPr>
          <a:xfrm>
            <a:off x="395536" y="822215"/>
            <a:ext cx="8602202" cy="3974937"/>
          </a:xfrm>
          <a:prstGeom prst="rect">
            <a:avLst/>
          </a:prstGeom>
        </p:spPr>
      </p:pic>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843" y="4832945"/>
            <a:ext cx="4518653" cy="1908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连接符 7"/>
          <p:cNvCxnSpPr/>
          <p:nvPr/>
        </p:nvCxnSpPr>
        <p:spPr>
          <a:xfrm>
            <a:off x="0" y="620688"/>
            <a:ext cx="91123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98600" y="431800"/>
            <a:ext cx="6434138" cy="584200"/>
          </a:xfrm>
          <a:prstGeom prst="rect">
            <a:avLst/>
          </a:prstGeom>
          <a:noFill/>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四、非线性调制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角度调制</a:t>
            </a:r>
            <a:r>
              <a:rPr lang="en-US" altLang="zh-CN" b="0" spc="-100" dirty="0">
                <a:solidFill>
                  <a:srgbClr val="FFFF00"/>
                </a:solidFill>
                <a:latin typeface="华文中宋" pitchFamily="2" charset="-122"/>
                <a:ea typeface="华文中宋" pitchFamily="2" charset="-122"/>
                <a:cs typeface="+mj-cs"/>
              </a:rPr>
              <a:t>)</a:t>
            </a:r>
            <a:r>
              <a:rPr lang="zh-CN" altLang="en-US" b="0" spc="-100" dirty="0">
                <a:solidFill>
                  <a:srgbClr val="FFFF00"/>
                </a:solidFill>
                <a:latin typeface="华文中宋" pitchFamily="2" charset="-122"/>
                <a:ea typeface="华文中宋" pitchFamily="2" charset="-122"/>
                <a:cs typeface="+mj-cs"/>
              </a:rPr>
              <a:t>的原理</a:t>
            </a:r>
            <a:r>
              <a:rPr lang="en-US" altLang="zh-CN" b="0" spc="-100" dirty="0">
                <a:solidFill>
                  <a:srgbClr val="FFFF00"/>
                </a:solidFill>
                <a:latin typeface="华文中宋" pitchFamily="2" charset="-122"/>
                <a:ea typeface="华文中宋" pitchFamily="2" charset="-122"/>
                <a:cs typeface="+mj-cs"/>
              </a:rPr>
              <a:t>(5)</a:t>
            </a:r>
            <a:endParaRPr lang="zh-CN" altLang="en-US" b="0" spc="-100" dirty="0">
              <a:solidFill>
                <a:srgbClr val="FFFF00"/>
              </a:solidFill>
              <a:latin typeface="华文中宋" pitchFamily="2" charset="-122"/>
              <a:ea typeface="华文中宋" pitchFamily="2" charset="-122"/>
              <a:cs typeface="+mj-cs"/>
            </a:endParaRPr>
          </a:p>
        </p:txBody>
      </p:sp>
      <p:sp>
        <p:nvSpPr>
          <p:cNvPr id="31747" name="Rectangle 32"/>
          <p:cNvSpPr>
            <a:spLocks noChangeArrowheads="1"/>
          </p:cNvSpPr>
          <p:nvPr/>
        </p:nvSpPr>
        <p:spPr bwMode="auto">
          <a:xfrm>
            <a:off x="1042988" y="4214813"/>
            <a:ext cx="2646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调制信号最高频率</a:t>
            </a:r>
          </a:p>
        </p:txBody>
      </p:sp>
      <p:sp>
        <p:nvSpPr>
          <p:cNvPr id="31748" name="Rectangle 18"/>
          <p:cNvSpPr>
            <a:spLocks noChangeArrowheads="1"/>
          </p:cNvSpPr>
          <p:nvPr/>
        </p:nvSpPr>
        <p:spPr bwMode="auto">
          <a:xfrm>
            <a:off x="571500" y="1428750"/>
            <a:ext cx="668496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a:solidFill>
                  <a:srgbClr val="FFFF00"/>
                </a:solidFill>
                <a:latin typeface="宋体" panose="02010600030101010101" pitchFamily="2" charset="-122"/>
              </a:rPr>
              <a:t>3</a:t>
            </a:r>
            <a:r>
              <a:rPr lang="zh-CN" altLang="en-US" sz="2400">
                <a:solidFill>
                  <a:srgbClr val="FFFF00"/>
                </a:solidFill>
                <a:latin typeface="宋体" panose="02010600030101010101" pitchFamily="2" charset="-122"/>
              </a:rPr>
              <a:t>、调频信号带宽：</a:t>
            </a:r>
            <a:r>
              <a:rPr lang="zh-CN" altLang="en-US" sz="2400">
                <a:latin typeface="宋体" panose="02010600030101010101" pitchFamily="2" charset="-122"/>
              </a:rPr>
              <a:t>保留大于未调载波</a:t>
            </a:r>
            <a:r>
              <a:rPr lang="en-US" altLang="zh-CN" sz="2400">
                <a:latin typeface="宋体" panose="02010600030101010101" pitchFamily="2" charset="-122"/>
              </a:rPr>
              <a:t>10%</a:t>
            </a:r>
            <a:r>
              <a:rPr lang="zh-CN" altLang="en-US" sz="2400">
                <a:latin typeface="宋体" panose="02010600030101010101" pitchFamily="2" charset="-122"/>
              </a:rPr>
              <a:t>的边带</a:t>
            </a:r>
            <a:endParaRPr lang="en-US" altLang="zh-CN" sz="2400">
              <a:latin typeface="宋体" panose="02010600030101010101" pitchFamily="2" charset="-122"/>
            </a:endParaRPr>
          </a:p>
          <a:p>
            <a:pPr eaLnBrk="1" hangingPunct="1">
              <a:lnSpc>
                <a:spcPct val="150000"/>
              </a:lnSpc>
              <a:spcBef>
                <a:spcPct val="0"/>
              </a:spcBef>
              <a:buClrTx/>
              <a:buSzTx/>
              <a:buFontTx/>
              <a:buNone/>
            </a:pPr>
            <a:r>
              <a:rPr lang="zh-CN" altLang="en-US" sz="2400" b="0">
                <a:latin typeface="宋体" panose="02010600030101010101" pitchFamily="2" charset="-122"/>
              </a:rPr>
              <a:t>单音调频时的信号带宽为</a:t>
            </a:r>
          </a:p>
        </p:txBody>
      </p:sp>
      <p:sp>
        <p:nvSpPr>
          <p:cNvPr id="31751" name="Rectangle 18"/>
          <p:cNvSpPr>
            <a:spLocks noChangeArrowheads="1"/>
          </p:cNvSpPr>
          <p:nvPr/>
        </p:nvSpPr>
        <p:spPr bwMode="auto">
          <a:xfrm>
            <a:off x="642938" y="257175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窄带时，</a:t>
            </a:r>
            <a:endParaRPr lang="zh-CN" altLang="en-US" sz="2400" b="0">
              <a:latin typeface="宋体" panose="02010600030101010101" pitchFamily="2" charset="-122"/>
            </a:endParaRPr>
          </a:p>
        </p:txBody>
      </p:sp>
      <p:sp>
        <p:nvSpPr>
          <p:cNvPr id="31753" name="Rectangle 18"/>
          <p:cNvSpPr>
            <a:spLocks noChangeArrowheads="1"/>
          </p:cNvSpPr>
          <p:nvPr/>
        </p:nvSpPr>
        <p:spPr bwMode="auto">
          <a:xfrm>
            <a:off x="642938" y="3071813"/>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宽带时，</a:t>
            </a:r>
            <a:endParaRPr lang="zh-CN" altLang="en-US" sz="2400" b="0">
              <a:latin typeface="宋体" panose="02010600030101010101" pitchFamily="2" charset="-122"/>
            </a:endParaRPr>
          </a:p>
        </p:txBody>
      </p:sp>
      <p:sp>
        <p:nvSpPr>
          <p:cNvPr id="31755" name="矩形 15"/>
          <p:cNvSpPr>
            <a:spLocks noChangeArrowheads="1"/>
          </p:cNvSpPr>
          <p:nvPr/>
        </p:nvSpPr>
        <p:spPr bwMode="auto">
          <a:xfrm>
            <a:off x="571500" y="3571875"/>
            <a:ext cx="4572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a:latin typeface="宋体" panose="02010600030101010101" pitchFamily="2" charset="-122"/>
              </a:rPr>
              <a:t>多音调频时的信号带宽为</a:t>
            </a:r>
          </a:p>
        </p:txBody>
      </p:sp>
      <p:sp>
        <p:nvSpPr>
          <p:cNvPr id="31759" name="Rectangle 32"/>
          <p:cNvSpPr>
            <a:spLocks noChangeArrowheads="1"/>
          </p:cNvSpPr>
          <p:nvPr/>
        </p:nvSpPr>
        <p:spPr bwMode="auto">
          <a:xfrm>
            <a:off x="4513263" y="4143375"/>
            <a:ext cx="1722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是最大频偏</a:t>
            </a:r>
          </a:p>
        </p:txBody>
      </p:sp>
      <p:sp>
        <p:nvSpPr>
          <p:cNvPr id="31760" name="Rectangle 18"/>
          <p:cNvSpPr>
            <a:spLocks noChangeArrowheads="1"/>
          </p:cNvSpPr>
          <p:nvPr/>
        </p:nvSpPr>
        <p:spPr bwMode="auto">
          <a:xfrm>
            <a:off x="647700" y="4711700"/>
            <a:ext cx="3743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a:solidFill>
                  <a:srgbClr val="FFFF00"/>
                </a:solidFill>
                <a:latin typeface="宋体" panose="02010600030101010101" pitchFamily="2" charset="-122"/>
              </a:rPr>
              <a:t>4</a:t>
            </a:r>
            <a:r>
              <a:rPr lang="zh-CN" altLang="en-US" sz="2400">
                <a:solidFill>
                  <a:srgbClr val="FFFF00"/>
                </a:solidFill>
                <a:latin typeface="宋体" panose="02010600030101010101" pitchFamily="2" charset="-122"/>
              </a:rPr>
              <a:t>、单位电阻上的功率分配</a:t>
            </a:r>
            <a:endParaRPr lang="zh-CN" altLang="en-US" sz="2400" b="0">
              <a:latin typeface="宋体" panose="02010600030101010101" pitchFamily="2" charset="-122"/>
            </a:endParaRPr>
          </a:p>
        </p:txBody>
      </p:sp>
      <p:sp>
        <p:nvSpPr>
          <p:cNvPr id="31762" name="Rectangle 32"/>
          <p:cNvSpPr>
            <a:spLocks noChangeArrowheads="1"/>
          </p:cNvSpPr>
          <p:nvPr/>
        </p:nvSpPr>
        <p:spPr bwMode="auto">
          <a:xfrm>
            <a:off x="714375" y="6286500"/>
            <a:ext cx="6681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调频信号平均功率等于未调制载波的平均功率。</a:t>
            </a:r>
          </a:p>
        </p:txBody>
      </p:sp>
      <p:pic>
        <p:nvPicPr>
          <p:cNvPr id="3" name="图片 2"/>
          <p:cNvPicPr>
            <a:picLocks noChangeAspect="1"/>
          </p:cNvPicPr>
          <p:nvPr/>
        </p:nvPicPr>
        <p:blipFill>
          <a:blip r:embed="rId2"/>
          <a:stretch>
            <a:fillRect/>
          </a:stretch>
        </p:blipFill>
        <p:spPr>
          <a:xfrm>
            <a:off x="1875857" y="2073850"/>
            <a:ext cx="6456224" cy="1426588"/>
          </a:xfrm>
          <a:prstGeom prst="rect">
            <a:avLst/>
          </a:prstGeom>
        </p:spPr>
      </p:pic>
      <p:pic>
        <p:nvPicPr>
          <p:cNvPr id="4" name="图片 3"/>
          <p:cNvPicPr>
            <a:picLocks noChangeAspect="1"/>
          </p:cNvPicPr>
          <p:nvPr/>
        </p:nvPicPr>
        <p:blipFill>
          <a:blip r:embed="rId3"/>
          <a:stretch>
            <a:fillRect/>
          </a:stretch>
        </p:blipFill>
        <p:spPr>
          <a:xfrm>
            <a:off x="834825" y="3720367"/>
            <a:ext cx="7553599" cy="932769"/>
          </a:xfrm>
          <a:prstGeom prst="rect">
            <a:avLst/>
          </a:prstGeom>
        </p:spPr>
      </p:pic>
      <p:pic>
        <p:nvPicPr>
          <p:cNvPr id="5" name="图片 4"/>
          <p:cNvPicPr>
            <a:picLocks noChangeAspect="1"/>
          </p:cNvPicPr>
          <p:nvPr/>
        </p:nvPicPr>
        <p:blipFill>
          <a:blip r:embed="rId4"/>
          <a:stretch>
            <a:fillRect/>
          </a:stretch>
        </p:blipFill>
        <p:spPr>
          <a:xfrm>
            <a:off x="1676262" y="4830164"/>
            <a:ext cx="5560034" cy="13351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17600" y="404813"/>
            <a:ext cx="6908800" cy="579437"/>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(1)</a:t>
            </a:r>
          </a:p>
        </p:txBody>
      </p:sp>
      <p:sp>
        <p:nvSpPr>
          <p:cNvPr id="3" name="Rectangle 3"/>
          <p:cNvSpPr txBox="1">
            <a:spLocks noChangeArrowheads="1"/>
          </p:cNvSpPr>
          <p:nvPr/>
        </p:nvSpPr>
        <p:spPr>
          <a:xfrm>
            <a:off x="250825" y="1125538"/>
            <a:ext cx="5099050" cy="457200"/>
          </a:xfrm>
          <a:prstGeom prst="rect">
            <a:avLst/>
          </a:prstGeom>
          <a:noFill/>
        </p:spPr>
        <p:txBody>
          <a:bodyPr wrap="none">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ea typeface="+mn-ea"/>
              </a:rPr>
              <a:t>以频率调制为例。解调框图如下：</a:t>
            </a:r>
          </a:p>
        </p:txBody>
      </p:sp>
      <p:grpSp>
        <p:nvGrpSpPr>
          <p:cNvPr id="32772" name="Group 25"/>
          <p:cNvGrpSpPr>
            <a:grpSpLocks/>
          </p:cNvGrpSpPr>
          <p:nvPr/>
        </p:nvGrpSpPr>
        <p:grpSpPr bwMode="auto">
          <a:xfrm>
            <a:off x="1160463" y="1628775"/>
            <a:ext cx="6840537" cy="922338"/>
            <a:chOff x="567" y="2024"/>
            <a:chExt cx="4309" cy="581"/>
          </a:xfrm>
        </p:grpSpPr>
        <p:graphicFrame>
          <p:nvGraphicFramePr>
            <p:cNvPr id="32785" name="Object 10"/>
            <p:cNvGraphicFramePr>
              <a:graphicFrameLocks noChangeAspect="1"/>
            </p:cNvGraphicFramePr>
            <p:nvPr/>
          </p:nvGraphicFramePr>
          <p:xfrm>
            <a:off x="612" y="2341"/>
            <a:ext cx="321" cy="233"/>
          </p:xfrm>
          <a:graphic>
            <a:graphicData uri="http://schemas.openxmlformats.org/presentationml/2006/ole">
              <mc:AlternateContent xmlns:mc="http://schemas.openxmlformats.org/markup-compatibility/2006">
                <mc:Choice xmlns:v="urn:schemas-microsoft-com:vml" Requires="v">
                  <p:oleObj spid="_x0000_s33016" name="公式" r:id="rId3" imgW="279279" imgH="203112" progId="Equation.3">
                    <p:embed/>
                  </p:oleObj>
                </mc:Choice>
                <mc:Fallback>
                  <p:oleObj name="公式" r:id="rId3" imgW="279279" imgH="20311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2341"/>
                          <a:ext cx="321" cy="23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6" name="Text Box 4"/>
            <p:cNvSpPr txBox="1">
              <a:spLocks noChangeArrowheads="1"/>
            </p:cNvSpPr>
            <p:nvPr/>
          </p:nvSpPr>
          <p:spPr bwMode="auto">
            <a:xfrm>
              <a:off x="1111" y="2024"/>
              <a:ext cx="692" cy="541"/>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lnSpc>
                  <a:spcPct val="80000"/>
                </a:lnSpc>
                <a:spcBef>
                  <a:spcPct val="50000"/>
                </a:spcBef>
                <a:buClr>
                  <a:schemeClr val="hlink"/>
                </a:buClr>
                <a:buSzPct val="65000"/>
                <a:buFont typeface="Wingdings" panose="05000000000000000000" pitchFamily="2" charset="2"/>
                <a:buNone/>
              </a:pPr>
              <a:r>
                <a:rPr lang="zh-CN" altLang="en-US" sz="2400" b="0">
                  <a:solidFill>
                    <a:schemeClr val="bg2"/>
                  </a:solidFill>
                  <a:latin typeface="宋体" panose="02010600030101010101" pitchFamily="2" charset="-122"/>
                </a:rPr>
                <a:t>带通</a:t>
              </a:r>
            </a:p>
            <a:p>
              <a:pPr algn="ctr" eaLnBrk="1" hangingPunct="1">
                <a:lnSpc>
                  <a:spcPct val="80000"/>
                </a:lnSpc>
                <a:spcBef>
                  <a:spcPct val="50000"/>
                </a:spcBef>
                <a:buClr>
                  <a:schemeClr val="hlink"/>
                </a:buClr>
                <a:buSzPct val="65000"/>
                <a:buFont typeface="Wingdings" panose="05000000000000000000" pitchFamily="2" charset="2"/>
                <a:buNone/>
              </a:pPr>
              <a:r>
                <a:rPr lang="zh-CN" altLang="en-US" sz="2400" b="0">
                  <a:solidFill>
                    <a:schemeClr val="bg2"/>
                  </a:solidFill>
                  <a:latin typeface="宋体" panose="02010600030101010101" pitchFamily="2" charset="-122"/>
                </a:rPr>
                <a:t>限幅器</a:t>
              </a:r>
            </a:p>
          </p:txBody>
        </p:sp>
        <p:sp>
          <p:nvSpPr>
            <p:cNvPr id="32787" name="Text Box 6"/>
            <p:cNvSpPr txBox="1">
              <a:spLocks noChangeArrowheads="1"/>
            </p:cNvSpPr>
            <p:nvPr/>
          </p:nvSpPr>
          <p:spPr bwMode="auto">
            <a:xfrm>
              <a:off x="2551" y="2160"/>
              <a:ext cx="692" cy="272"/>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solidFill>
                    <a:schemeClr val="bg2"/>
                  </a:solidFill>
                  <a:latin typeface="宋体" panose="02010600030101010101" pitchFamily="2" charset="-122"/>
                </a:rPr>
                <a:t>解调器</a:t>
              </a:r>
            </a:p>
          </p:txBody>
        </p:sp>
        <p:sp>
          <p:nvSpPr>
            <p:cNvPr id="32788" name="Text Box 7"/>
            <p:cNvSpPr txBox="1">
              <a:spLocks noChangeArrowheads="1"/>
            </p:cNvSpPr>
            <p:nvPr/>
          </p:nvSpPr>
          <p:spPr bwMode="auto">
            <a:xfrm>
              <a:off x="3515" y="2027"/>
              <a:ext cx="692" cy="541"/>
            </a:xfrm>
            <a:prstGeom prst="rect">
              <a:avLst/>
            </a:prstGeom>
            <a:solidFill>
              <a:srgbClr val="00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lnSpc>
                  <a:spcPct val="80000"/>
                </a:lnSpc>
                <a:spcBef>
                  <a:spcPct val="50000"/>
                </a:spcBef>
                <a:buClr>
                  <a:schemeClr val="hlink"/>
                </a:buClr>
                <a:buSzPct val="65000"/>
                <a:buFont typeface="Wingdings" panose="05000000000000000000" pitchFamily="2" charset="2"/>
                <a:buNone/>
              </a:pPr>
              <a:r>
                <a:rPr lang="zh-CN" altLang="en-US" sz="2400" b="0">
                  <a:solidFill>
                    <a:schemeClr val="bg2"/>
                  </a:solidFill>
                  <a:latin typeface="宋体" panose="02010600030101010101" pitchFamily="2" charset="-122"/>
                </a:rPr>
                <a:t>低通</a:t>
              </a:r>
            </a:p>
            <a:p>
              <a:pPr algn="ctr" eaLnBrk="1" hangingPunct="1">
                <a:lnSpc>
                  <a:spcPct val="80000"/>
                </a:lnSpc>
                <a:spcBef>
                  <a:spcPct val="50000"/>
                </a:spcBef>
                <a:buClr>
                  <a:schemeClr val="hlink"/>
                </a:buClr>
                <a:buSzPct val="65000"/>
                <a:buFont typeface="Wingdings" panose="05000000000000000000" pitchFamily="2" charset="2"/>
                <a:buNone/>
              </a:pPr>
              <a:r>
                <a:rPr lang="zh-CN" altLang="en-US" sz="2400" b="0">
                  <a:solidFill>
                    <a:schemeClr val="bg2"/>
                  </a:solidFill>
                  <a:latin typeface="宋体" panose="02010600030101010101" pitchFamily="2" charset="-122"/>
                </a:rPr>
                <a:t>滤波器</a:t>
              </a:r>
            </a:p>
          </p:txBody>
        </p:sp>
        <p:graphicFrame>
          <p:nvGraphicFramePr>
            <p:cNvPr id="32789" name="Object 12"/>
            <p:cNvGraphicFramePr>
              <a:graphicFrameLocks noChangeAspect="1"/>
            </p:cNvGraphicFramePr>
            <p:nvPr/>
          </p:nvGraphicFramePr>
          <p:xfrm>
            <a:off x="1882" y="2341"/>
            <a:ext cx="499" cy="226"/>
          </p:xfrm>
          <a:graphic>
            <a:graphicData uri="http://schemas.openxmlformats.org/presentationml/2006/ole">
              <mc:AlternateContent xmlns:mc="http://schemas.openxmlformats.org/markup-compatibility/2006">
                <mc:Choice xmlns:v="urn:schemas-microsoft-com:vml" Requires="v">
                  <p:oleObj spid="_x0000_s33017" name="公式" r:id="rId5" imgW="317362" imgH="228501" progId="Equation.3">
                    <p:embed/>
                  </p:oleObj>
                </mc:Choice>
                <mc:Fallback>
                  <p:oleObj name="公式" r:id="rId5" imgW="317362" imgH="228501"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2341"/>
                          <a:ext cx="499" cy="22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90" name="Object 14"/>
            <p:cNvGraphicFramePr>
              <a:graphicFrameLocks noChangeAspect="1"/>
            </p:cNvGraphicFramePr>
            <p:nvPr/>
          </p:nvGraphicFramePr>
          <p:xfrm>
            <a:off x="567" y="2024"/>
            <a:ext cx="453" cy="227"/>
          </p:xfrm>
          <a:graphic>
            <a:graphicData uri="http://schemas.openxmlformats.org/presentationml/2006/ole">
              <mc:AlternateContent xmlns:mc="http://schemas.openxmlformats.org/markup-compatibility/2006">
                <mc:Choice xmlns:v="urn:schemas-microsoft-com:vml" Requires="v">
                  <p:oleObj spid="_x0000_s33018" name="公式" r:id="rId7" imgW="431613" imgH="215806" progId="Equation.3">
                    <p:embed/>
                  </p:oleObj>
                </mc:Choice>
                <mc:Fallback>
                  <p:oleObj name="公式" r:id="rId7" imgW="431613" imgH="215806"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2024"/>
                          <a:ext cx="453" cy="2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91" name="Object 15"/>
            <p:cNvGraphicFramePr>
              <a:graphicFrameLocks noChangeAspect="1"/>
            </p:cNvGraphicFramePr>
            <p:nvPr/>
          </p:nvGraphicFramePr>
          <p:xfrm>
            <a:off x="1882" y="2024"/>
            <a:ext cx="499" cy="227"/>
          </p:xfrm>
          <a:graphic>
            <a:graphicData uri="http://schemas.openxmlformats.org/presentationml/2006/ole">
              <mc:AlternateContent xmlns:mc="http://schemas.openxmlformats.org/markup-compatibility/2006">
                <mc:Choice xmlns:v="urn:schemas-microsoft-com:vml" Requires="v">
                  <p:oleObj spid="_x0000_s33019" name="公式" r:id="rId9" imgW="431613" imgH="215806" progId="Equation.3">
                    <p:embed/>
                  </p:oleObj>
                </mc:Choice>
                <mc:Fallback>
                  <p:oleObj name="公式" r:id="rId9" imgW="431613" imgH="215806"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 y="2024"/>
                          <a:ext cx="499" cy="2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92" name="Object 16"/>
            <p:cNvGraphicFramePr>
              <a:graphicFrameLocks noChangeAspect="1"/>
            </p:cNvGraphicFramePr>
            <p:nvPr/>
          </p:nvGraphicFramePr>
          <p:xfrm>
            <a:off x="4377" y="2024"/>
            <a:ext cx="367" cy="235"/>
          </p:xfrm>
          <a:graphic>
            <a:graphicData uri="http://schemas.openxmlformats.org/presentationml/2006/ole">
              <mc:AlternateContent xmlns:mc="http://schemas.openxmlformats.org/markup-compatibility/2006">
                <mc:Choice xmlns:v="urn:schemas-microsoft-com:vml" Requires="v">
                  <p:oleObj spid="_x0000_s33020" name="公式" r:id="rId10" imgW="317225" imgH="203024" progId="Equation.3">
                    <p:embed/>
                  </p:oleObj>
                </mc:Choice>
                <mc:Fallback>
                  <p:oleObj name="公式" r:id="rId10" imgW="317225" imgH="203024"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7" y="2024"/>
                          <a:ext cx="367" cy="23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93" name="Object 17"/>
            <p:cNvGraphicFramePr>
              <a:graphicFrameLocks noChangeAspect="1"/>
            </p:cNvGraphicFramePr>
            <p:nvPr/>
          </p:nvGraphicFramePr>
          <p:xfrm>
            <a:off x="4377" y="2341"/>
            <a:ext cx="396" cy="264"/>
          </p:xfrm>
          <a:graphic>
            <a:graphicData uri="http://schemas.openxmlformats.org/presentationml/2006/ole">
              <mc:AlternateContent xmlns:mc="http://schemas.openxmlformats.org/markup-compatibility/2006">
                <mc:Choice xmlns:v="urn:schemas-microsoft-com:vml" Requires="v">
                  <p:oleObj spid="_x0000_s33021" name="公式" r:id="rId12" imgW="342751" imgH="228501" progId="Equation.3">
                    <p:embed/>
                  </p:oleObj>
                </mc:Choice>
                <mc:Fallback>
                  <p:oleObj name="公式" r:id="rId12" imgW="342751" imgH="228501"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7" y="2341"/>
                          <a:ext cx="396" cy="264"/>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2794" name="AutoShape 21"/>
            <p:cNvCxnSpPr>
              <a:cxnSpLocks noChangeShapeType="1"/>
              <a:stCxn id="32786" idx="3"/>
              <a:endCxn id="32787" idx="1"/>
            </p:cNvCxnSpPr>
            <p:nvPr/>
          </p:nvCxnSpPr>
          <p:spPr bwMode="auto">
            <a:xfrm>
              <a:off x="1803" y="2295"/>
              <a:ext cx="748"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5" name="AutoShape 22"/>
            <p:cNvCxnSpPr>
              <a:cxnSpLocks noChangeShapeType="1"/>
              <a:stCxn id="32786" idx="1"/>
            </p:cNvCxnSpPr>
            <p:nvPr/>
          </p:nvCxnSpPr>
          <p:spPr bwMode="auto">
            <a:xfrm flipH="1">
              <a:off x="612" y="2295"/>
              <a:ext cx="499" cy="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2796" name="AutoShape 23"/>
            <p:cNvCxnSpPr>
              <a:cxnSpLocks noChangeShapeType="1"/>
              <a:stCxn id="32787" idx="3"/>
              <a:endCxn id="32788" idx="1"/>
            </p:cNvCxnSpPr>
            <p:nvPr/>
          </p:nvCxnSpPr>
          <p:spPr bwMode="auto">
            <a:xfrm>
              <a:off x="3243" y="2296"/>
              <a:ext cx="272"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7" name="AutoShape 24"/>
            <p:cNvCxnSpPr>
              <a:cxnSpLocks noChangeShapeType="1"/>
              <a:stCxn id="32788" idx="3"/>
            </p:cNvCxnSpPr>
            <p:nvPr/>
          </p:nvCxnSpPr>
          <p:spPr bwMode="auto">
            <a:xfrm flipV="1">
              <a:off x="4207" y="2296"/>
              <a:ext cx="669"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2773" name="Rectangle 26"/>
          <p:cNvSpPr>
            <a:spLocks noChangeArrowheads="1"/>
          </p:cNvSpPr>
          <p:nvPr/>
        </p:nvSpPr>
        <p:spPr bwMode="auto">
          <a:xfrm>
            <a:off x="392113" y="25654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图中的解调器采用下图鉴频法。</a:t>
            </a:r>
            <a:endParaRPr lang="zh-CN" altLang="en-US" sz="3200" b="0">
              <a:latin typeface="宋体" panose="02010600030101010101" pitchFamily="2" charset="-122"/>
            </a:endParaRPr>
          </a:p>
        </p:txBody>
      </p:sp>
      <p:graphicFrame>
        <p:nvGraphicFramePr>
          <p:cNvPr id="32774" name="Object 27"/>
          <p:cNvGraphicFramePr>
            <a:graphicFrameLocks noChangeAspect="1"/>
          </p:cNvGraphicFramePr>
          <p:nvPr/>
        </p:nvGraphicFramePr>
        <p:xfrm>
          <a:off x="468313" y="3043238"/>
          <a:ext cx="2522537" cy="1825625"/>
        </p:xfrm>
        <a:graphic>
          <a:graphicData uri="http://schemas.openxmlformats.org/presentationml/2006/ole">
            <mc:AlternateContent xmlns:mc="http://schemas.openxmlformats.org/markup-compatibility/2006">
              <mc:Choice xmlns:v="urn:schemas-microsoft-com:vml" Requires="v">
                <p:oleObj spid="_x0000_s33022" name="位图图像" r:id="rId14" imgW="1580952" imgH="1009791" progId="PBrush">
                  <p:embed/>
                </p:oleObj>
              </mc:Choice>
              <mc:Fallback>
                <p:oleObj name="位图图像" r:id="rId14" imgW="1580952" imgH="1009791" progId="PBrush">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3043238"/>
                        <a:ext cx="2522537"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29"/>
          <p:cNvSpPr>
            <a:spLocks noChangeArrowheads="1"/>
          </p:cNvSpPr>
          <p:nvPr/>
        </p:nvSpPr>
        <p:spPr bwMode="auto">
          <a:xfrm>
            <a:off x="3203575" y="3057525"/>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设调频系统解调器输入端的信号为：</a:t>
            </a:r>
          </a:p>
        </p:txBody>
      </p:sp>
      <p:sp>
        <p:nvSpPr>
          <p:cNvPr id="32778" name="Rectangle 34"/>
          <p:cNvSpPr>
            <a:spLocks noChangeArrowheads="1"/>
          </p:cNvSpPr>
          <p:nvPr/>
        </p:nvSpPr>
        <p:spPr bwMode="auto">
          <a:xfrm>
            <a:off x="3132138" y="40052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p>
        </p:txBody>
      </p:sp>
      <p:sp>
        <p:nvSpPr>
          <p:cNvPr id="32779" name="Rectangle 36"/>
          <p:cNvSpPr>
            <a:spLocks noChangeArrowheads="1"/>
          </p:cNvSpPr>
          <p:nvPr/>
        </p:nvSpPr>
        <p:spPr bwMode="auto">
          <a:xfrm>
            <a:off x="6588125" y="4051300"/>
            <a:ext cx="221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且信号带宽为</a:t>
            </a:r>
            <a:r>
              <a:rPr lang="en-US" altLang="zh-CN" sz="2400" b="0">
                <a:latin typeface="Arial" panose="020B0604020202020204" pitchFamily="34" charset="0"/>
                <a:cs typeface="Times New Roman" panose="02020603050405020304" pitchFamily="18" charset="0"/>
              </a:rPr>
              <a:t>B</a:t>
            </a:r>
            <a:endParaRPr lang="en-US" altLang="zh-CN" sz="2400" b="0">
              <a:latin typeface="Arial" panose="020B0604020202020204" pitchFamily="34" charset="0"/>
            </a:endParaRPr>
          </a:p>
        </p:txBody>
      </p:sp>
      <p:sp>
        <p:nvSpPr>
          <p:cNvPr id="32780" name="Rectangle 38"/>
          <p:cNvSpPr>
            <a:spLocks noChangeArrowheads="1"/>
          </p:cNvSpPr>
          <p:nvPr/>
        </p:nvSpPr>
        <p:spPr bwMode="auto">
          <a:xfrm>
            <a:off x="468313" y="4868863"/>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、解调器输入信噪比为：</a:t>
            </a:r>
            <a:endParaRPr lang="zh-CN" altLang="en-US" sz="3200" b="0">
              <a:latin typeface="宋体" panose="02010600030101010101" pitchFamily="2" charset="-122"/>
            </a:endParaRPr>
          </a:p>
        </p:txBody>
      </p:sp>
      <p:sp>
        <p:nvSpPr>
          <p:cNvPr id="32782" name="Rectangle 41"/>
          <p:cNvSpPr>
            <a:spLocks noChangeArrowheads="1"/>
          </p:cNvSpPr>
          <p:nvPr/>
        </p:nvSpPr>
        <p:spPr bwMode="auto">
          <a:xfrm>
            <a:off x="468313" y="5445125"/>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2</a:t>
            </a:r>
            <a:r>
              <a:rPr lang="zh-CN" altLang="en-US" sz="2400" b="0">
                <a:latin typeface="宋体" panose="02010600030101010101" pitchFamily="2" charset="-122"/>
              </a:rPr>
              <a:t>、理想鉴频器的输入输出关系：</a:t>
            </a:r>
            <a:endParaRPr lang="zh-CN" altLang="en-US" sz="3200" b="0">
              <a:latin typeface="宋体" panose="02010600030101010101" pitchFamily="2" charset="-122"/>
            </a:endParaRPr>
          </a:p>
        </p:txBody>
      </p:sp>
      <p:sp>
        <p:nvSpPr>
          <p:cNvPr id="32784" name="Rectangle 44"/>
          <p:cNvSpPr>
            <a:spLocks noChangeArrowheads="1"/>
          </p:cNvSpPr>
          <p:nvPr/>
        </p:nvSpPr>
        <p:spPr bwMode="auto">
          <a:xfrm>
            <a:off x="395288" y="6211888"/>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r>
              <a:rPr lang="en-US" altLang="zh-CN" sz="2400" b="0">
                <a:latin typeface="宋体" panose="02010600030101010101" pitchFamily="2" charset="-122"/>
              </a:rPr>
              <a:t>kd</a:t>
            </a:r>
            <a:r>
              <a:rPr lang="zh-CN" altLang="en-US" sz="2400" b="0">
                <a:latin typeface="宋体" panose="02010600030101010101" pitchFamily="2" charset="-122"/>
              </a:rPr>
              <a:t>鉴频跨导（灵敏度），可以令</a:t>
            </a:r>
            <a:r>
              <a:rPr lang="en-US" altLang="zh-CN" sz="2400" b="0">
                <a:latin typeface="宋体" panose="02010600030101010101" pitchFamily="2" charset="-122"/>
              </a:rPr>
              <a:t>kd=1</a:t>
            </a:r>
            <a:endParaRPr lang="en-US" altLang="zh-CN" sz="3200" b="0">
              <a:latin typeface="宋体" panose="02010600030101010101" pitchFamily="2" charset="-122"/>
            </a:endParaRPr>
          </a:p>
        </p:txBody>
      </p:sp>
      <p:pic>
        <p:nvPicPr>
          <p:cNvPr id="4" name="图片 3"/>
          <p:cNvPicPr>
            <a:picLocks noChangeAspect="1"/>
          </p:cNvPicPr>
          <p:nvPr/>
        </p:nvPicPr>
        <p:blipFill>
          <a:blip r:embed="rId16"/>
          <a:stretch>
            <a:fillRect/>
          </a:stretch>
        </p:blipFill>
        <p:spPr>
          <a:xfrm>
            <a:off x="3536061" y="3600815"/>
            <a:ext cx="5133277" cy="25178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23850" y="1052513"/>
            <a:ext cx="3270250" cy="457200"/>
          </a:xfrm>
          <a:prstGeom prst="rect">
            <a:avLst/>
          </a:prstGeom>
          <a:noFill/>
        </p:spPr>
        <p:txBody>
          <a:bodyPr wrap="none">
            <a:spAutoFit/>
          </a:bodyPr>
          <a:lstStyle/>
          <a:p>
            <a:pPr marL="411163" indent="-342900" eaLnBrk="1" hangingPunct="1">
              <a:spcBef>
                <a:spcPts val="700"/>
              </a:spcBef>
              <a:buClr>
                <a:schemeClr val="tx2"/>
              </a:buClr>
              <a:buSzPct val="95000"/>
              <a:buFont typeface="Wingdings" pitchFamily="2" charset="2"/>
              <a:buChar char=""/>
              <a:defRPr/>
            </a:pPr>
            <a:r>
              <a:rPr lang="zh-CN" altLang="en-US" sz="2400" b="0">
                <a:latin typeface="+mn-lt"/>
                <a:ea typeface="+mn-ea"/>
              </a:rPr>
              <a:t>解调器输入信号为：</a:t>
            </a:r>
            <a:endParaRPr lang="zh-CN" altLang="en-US" sz="3000" b="0">
              <a:latin typeface="+mn-lt"/>
              <a:ea typeface="+mn-ea"/>
            </a:endParaRPr>
          </a:p>
        </p:txBody>
      </p:sp>
      <p:sp>
        <p:nvSpPr>
          <p:cNvPr id="33796" name="Rectangle 8"/>
          <p:cNvSpPr>
            <a:spLocks noChangeArrowheads="1"/>
          </p:cNvSpPr>
          <p:nvPr/>
        </p:nvSpPr>
        <p:spPr bwMode="auto">
          <a:xfrm>
            <a:off x="323850" y="2105025"/>
            <a:ext cx="84994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宋体" panose="02010600030101010101" pitchFamily="2" charset="-122"/>
              <a:buChar char="★"/>
            </a:pPr>
            <a:r>
              <a:rPr lang="zh-CN" altLang="en-US" sz="2400">
                <a:latin typeface="宋体" panose="02010600030101010101" pitchFamily="2" charset="-122"/>
              </a:rPr>
              <a:t>大输入信噪比</a:t>
            </a:r>
            <a:r>
              <a:rPr lang="zh-CN" altLang="en-US" sz="2400" b="0">
                <a:latin typeface="宋体" panose="02010600030101010101" pitchFamily="2" charset="-122"/>
              </a:rPr>
              <a:t>（即</a:t>
            </a:r>
            <a:r>
              <a:rPr lang="en-US" altLang="zh-CN" sz="2400" b="0">
                <a:latin typeface="宋体" panose="02010600030101010101" pitchFamily="2" charset="-122"/>
              </a:rPr>
              <a:t>A&gt;&gt;V(t)</a:t>
            </a:r>
            <a:r>
              <a:rPr lang="zh-CN" altLang="en-US" sz="2400" b="0">
                <a:latin typeface="宋体" panose="02010600030101010101" pitchFamily="2" charset="-122"/>
              </a:rPr>
              <a:t>）时的输出信号和噪声的功率。</a:t>
            </a:r>
            <a:r>
              <a:rPr lang="en-US" altLang="zh-CN" sz="2400" b="0">
                <a:latin typeface="宋体" panose="02010600030101010101" pitchFamily="2" charset="-122"/>
              </a:rPr>
              <a:t>(A)</a:t>
            </a:r>
            <a:r>
              <a:rPr lang="zh-CN" altLang="en-US" sz="2400" b="0">
                <a:latin typeface="宋体" panose="02010600030101010101" pitchFamily="2" charset="-122"/>
              </a:rPr>
              <a:t>、先假设输入噪声为零的情况。此时解调器输入信号为：</a:t>
            </a:r>
            <a:endParaRPr lang="zh-CN" altLang="en-US" sz="2400" b="0">
              <a:solidFill>
                <a:schemeClr val="hlink"/>
              </a:solidFill>
              <a:latin typeface="宋体" panose="02010600030101010101" pitchFamily="2" charset="-122"/>
            </a:endParaRPr>
          </a:p>
        </p:txBody>
      </p:sp>
      <p:sp>
        <p:nvSpPr>
          <p:cNvPr id="33799" name="Rectangle 13"/>
          <p:cNvSpPr>
            <a:spLocks noChangeArrowheads="1"/>
          </p:cNvSpPr>
          <p:nvPr/>
        </p:nvSpPr>
        <p:spPr bwMode="auto">
          <a:xfrm>
            <a:off x="4500563" y="27813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p>
        </p:txBody>
      </p:sp>
      <p:sp>
        <p:nvSpPr>
          <p:cNvPr id="33800" name="Rectangle 14"/>
          <p:cNvSpPr>
            <a:spLocks noChangeArrowheads="1"/>
          </p:cNvSpPr>
          <p:nvPr/>
        </p:nvSpPr>
        <p:spPr bwMode="auto">
          <a:xfrm>
            <a:off x="323850" y="3357563"/>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解调器输出端的信号及其功率分别为：</a:t>
            </a:r>
          </a:p>
        </p:txBody>
      </p:sp>
      <p:sp>
        <p:nvSpPr>
          <p:cNvPr id="33803" name="Rectangle 19"/>
          <p:cNvSpPr>
            <a:spLocks noChangeArrowheads="1"/>
          </p:cNvSpPr>
          <p:nvPr/>
        </p:nvSpPr>
        <p:spPr bwMode="auto">
          <a:xfrm>
            <a:off x="323850" y="4610100"/>
            <a:ext cx="8208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a:t>
            </a:r>
            <a:r>
              <a:rPr lang="en-US" altLang="zh-CN" sz="2400" b="0">
                <a:latin typeface="宋体" panose="02010600030101010101" pitchFamily="2" charset="-122"/>
              </a:rPr>
              <a:t>B</a:t>
            </a:r>
            <a:r>
              <a:rPr lang="zh-CN" altLang="en-US" sz="2400" b="0">
                <a:latin typeface="宋体" panose="02010600030101010101" pitchFamily="2" charset="-122"/>
              </a:rPr>
              <a:t>）、再假设调制信号</a:t>
            </a:r>
            <a:r>
              <a:rPr lang="en-US" altLang="zh-CN" sz="2400" b="0">
                <a:latin typeface="宋体" panose="02010600030101010101" pitchFamily="2" charset="-122"/>
              </a:rPr>
              <a:t>m(t)</a:t>
            </a:r>
            <a:r>
              <a:rPr lang="zh-CN" altLang="en-US" sz="2400" b="0">
                <a:latin typeface="宋体" panose="02010600030101010101" pitchFamily="2" charset="-122"/>
              </a:rPr>
              <a:t>＝</a:t>
            </a:r>
            <a:r>
              <a:rPr lang="en-US" altLang="zh-CN" sz="2400" b="0">
                <a:latin typeface="宋体" panose="02010600030101010101" pitchFamily="2" charset="-122"/>
              </a:rPr>
              <a:t>0</a:t>
            </a:r>
            <a:r>
              <a:rPr lang="zh-CN" altLang="en-US" sz="2400" b="0">
                <a:latin typeface="宋体" panose="02010600030101010101" pitchFamily="2" charset="-122"/>
              </a:rPr>
              <a:t>，来计算输出噪声功率</a:t>
            </a:r>
            <a:r>
              <a:rPr lang="en-US" altLang="zh-CN" sz="2400" b="0">
                <a:latin typeface="宋体" panose="02010600030101010101" pitchFamily="2" charset="-122"/>
              </a:rPr>
              <a:t>N</a:t>
            </a:r>
            <a:r>
              <a:rPr lang="en-US" altLang="zh-CN" sz="2400" b="0" baseline="-25000">
                <a:latin typeface="宋体" panose="02010600030101010101" pitchFamily="2" charset="-122"/>
              </a:rPr>
              <a:t>0</a:t>
            </a:r>
            <a:r>
              <a:rPr lang="zh-CN" altLang="en-US" sz="2400" b="0">
                <a:latin typeface="宋体" panose="02010600030101010101" pitchFamily="2" charset="-122"/>
              </a:rPr>
              <a:t>。此时解调器输入信号为变为：</a:t>
            </a:r>
            <a:endParaRPr lang="zh-CN" altLang="en-US" sz="2400">
              <a:latin typeface="宋体" panose="02010600030101010101" pitchFamily="2" charset="-122"/>
            </a:endParaRPr>
          </a:p>
        </p:txBody>
      </p:sp>
      <p:sp>
        <p:nvSpPr>
          <p:cNvPr id="33805" name="Rectangle 22"/>
          <p:cNvSpPr>
            <a:spLocks noChangeArrowheads="1"/>
          </p:cNvSpPr>
          <p:nvPr/>
        </p:nvSpPr>
        <p:spPr bwMode="auto">
          <a:xfrm>
            <a:off x="539750" y="59959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p>
        </p:txBody>
      </p:sp>
      <p:sp>
        <p:nvSpPr>
          <p:cNvPr id="17" name="Rectangle 2"/>
          <p:cNvSpPr txBox="1">
            <a:spLocks noChangeArrowheads="1"/>
          </p:cNvSpPr>
          <p:nvPr/>
        </p:nvSpPr>
        <p:spPr>
          <a:xfrm>
            <a:off x="1117600" y="404813"/>
            <a:ext cx="6729413" cy="584200"/>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(2)</a:t>
            </a:r>
          </a:p>
        </p:txBody>
      </p:sp>
      <p:pic>
        <p:nvPicPr>
          <p:cNvPr id="2" name="图片 1"/>
          <p:cNvPicPr>
            <a:picLocks noChangeAspect="1"/>
          </p:cNvPicPr>
          <p:nvPr/>
        </p:nvPicPr>
        <p:blipFill>
          <a:blip r:embed="rId2"/>
          <a:stretch>
            <a:fillRect/>
          </a:stretch>
        </p:blipFill>
        <p:spPr>
          <a:xfrm>
            <a:off x="1218509" y="1525636"/>
            <a:ext cx="6419644" cy="1835055"/>
          </a:xfrm>
          <a:prstGeom prst="rect">
            <a:avLst/>
          </a:prstGeom>
        </p:spPr>
      </p:pic>
      <p:pic>
        <p:nvPicPr>
          <p:cNvPr id="4" name="图片 3"/>
          <p:cNvPicPr>
            <a:picLocks noChangeAspect="1"/>
          </p:cNvPicPr>
          <p:nvPr/>
        </p:nvPicPr>
        <p:blipFill>
          <a:blip r:embed="rId3"/>
          <a:stretch>
            <a:fillRect/>
          </a:stretch>
        </p:blipFill>
        <p:spPr>
          <a:xfrm>
            <a:off x="775450" y="3806754"/>
            <a:ext cx="7596274" cy="634039"/>
          </a:xfrm>
          <a:prstGeom prst="rect">
            <a:avLst/>
          </a:prstGeom>
        </p:spPr>
      </p:pic>
      <p:pic>
        <p:nvPicPr>
          <p:cNvPr id="5" name="图片 4"/>
          <p:cNvPicPr>
            <a:picLocks noChangeAspect="1"/>
          </p:cNvPicPr>
          <p:nvPr/>
        </p:nvPicPr>
        <p:blipFill>
          <a:blip r:embed="rId4"/>
          <a:stretch>
            <a:fillRect/>
          </a:stretch>
        </p:blipFill>
        <p:spPr>
          <a:xfrm>
            <a:off x="544948" y="5425920"/>
            <a:ext cx="7504826" cy="11827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714625" y="434975"/>
            <a:ext cx="3686175" cy="708025"/>
          </a:xfrm>
          <a:prstGeom prst="rect">
            <a:avLst/>
          </a:prstGeom>
          <a:noFill/>
        </p:spPr>
        <p:txBody>
          <a:bodyPr wrap="none">
            <a:spAutoFit/>
          </a:bodyPr>
          <a:lstStyle/>
          <a:p>
            <a:pPr eaLnBrk="1" fontAlgn="auto" hangingPunct="1">
              <a:spcAft>
                <a:spcPts val="0"/>
              </a:spcAft>
              <a:defRPr/>
            </a:pPr>
            <a:r>
              <a:rPr lang="zh-CN" altLang="en-US" sz="4000" spc="-100" dirty="0">
                <a:solidFill>
                  <a:srgbClr val="FFFF00"/>
                </a:solidFill>
                <a:ea typeface="+mj-ea"/>
                <a:cs typeface="+mj-cs"/>
              </a:rPr>
              <a:t>一、</a:t>
            </a:r>
            <a:r>
              <a:rPr lang="zh-CN" altLang="en-US" sz="4000" spc="-100" dirty="0">
                <a:solidFill>
                  <a:srgbClr val="FFFF00"/>
                </a:solidFill>
                <a:latin typeface="+mj-lt"/>
                <a:ea typeface="+mj-ea"/>
                <a:cs typeface="+mj-cs"/>
              </a:rPr>
              <a:t>调制的分类</a:t>
            </a:r>
            <a:endParaRPr lang="zh-CN" altLang="en-US" sz="4000" spc="-100" dirty="0">
              <a:solidFill>
                <a:srgbClr val="FFFF00"/>
              </a:solidFill>
              <a:ea typeface="+mj-ea"/>
              <a:cs typeface="+mj-cs"/>
            </a:endParaRPr>
          </a:p>
        </p:txBody>
      </p:sp>
      <p:sp>
        <p:nvSpPr>
          <p:cNvPr id="9219" name="Rectangle 15"/>
          <p:cNvSpPr>
            <a:spLocks noChangeArrowheads="1"/>
          </p:cNvSpPr>
          <p:nvPr/>
        </p:nvSpPr>
        <p:spPr bwMode="auto">
          <a:xfrm>
            <a:off x="393700" y="1132052"/>
            <a:ext cx="8535988"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ts val="1800"/>
              </a:spcBef>
              <a:buClr>
                <a:schemeClr val="hlink"/>
              </a:buClr>
              <a:buSzTx/>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调制：</a:t>
            </a:r>
            <a:endParaRPr lang="en-US" altLang="zh-CN" sz="3200" b="0" dirty="0">
              <a:latin typeface="华文楷体" panose="02010600040101010101" pitchFamily="2" charset="-122"/>
              <a:ea typeface="华文楷体" panose="02010600040101010101" pitchFamily="2" charset="-122"/>
            </a:endParaRPr>
          </a:p>
          <a:p>
            <a:pPr eaLnBrk="1" hangingPunct="1">
              <a:spcBef>
                <a:spcPts val="1800"/>
              </a:spcBef>
              <a:buClr>
                <a:schemeClr val="hlink"/>
              </a:buClr>
              <a:buSzTx/>
              <a:buFont typeface="Wingdings" panose="05000000000000000000" pitchFamily="2" charset="2"/>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按调制信号</a:t>
            </a:r>
            <a:r>
              <a:rPr lang="en-US" altLang="zh-CN" sz="3200" b="0" dirty="0">
                <a:latin typeface="华文楷体" panose="02010600040101010101" pitchFamily="2" charset="-122"/>
                <a:ea typeface="华文楷体" panose="02010600040101010101" pitchFamily="2" charset="-122"/>
              </a:rPr>
              <a:t>(</a:t>
            </a:r>
            <a:r>
              <a:rPr lang="zh-CN" altLang="en-US" sz="3200" b="0" dirty="0">
                <a:latin typeface="华文楷体" panose="02010600040101010101" pitchFamily="2" charset="-122"/>
                <a:ea typeface="华文楷体" panose="02010600040101010101" pitchFamily="2" charset="-122"/>
              </a:rPr>
              <a:t>基带信号</a:t>
            </a:r>
            <a:r>
              <a:rPr lang="en-US" altLang="zh-CN" sz="3200" b="0" dirty="0">
                <a:latin typeface="华文楷体" panose="02010600040101010101" pitchFamily="2" charset="-122"/>
                <a:ea typeface="华文楷体" panose="02010600040101010101" pitchFamily="2" charset="-122"/>
              </a:rPr>
              <a:t>)</a:t>
            </a:r>
            <a:r>
              <a:rPr lang="zh-CN" altLang="en-US" sz="3200" b="0" dirty="0">
                <a:latin typeface="华文楷体" panose="02010600040101010101" pitchFamily="2" charset="-122"/>
                <a:ea typeface="华文楷体" panose="02010600040101010101" pitchFamily="2" charset="-122"/>
              </a:rPr>
              <a:t>的变化规律去改变载波某些参数的过程。</a:t>
            </a:r>
            <a:endParaRPr lang="en-US" altLang="zh-CN" sz="3200" b="0" dirty="0">
              <a:latin typeface="华文楷体" panose="02010600040101010101" pitchFamily="2" charset="-122"/>
              <a:ea typeface="华文楷体" panose="02010600040101010101" pitchFamily="2" charset="-122"/>
            </a:endParaRPr>
          </a:p>
          <a:p>
            <a:pPr eaLnBrk="1" hangingPunct="1">
              <a:spcBef>
                <a:spcPts val="1800"/>
              </a:spcBef>
              <a:buClr>
                <a:schemeClr val="hlink"/>
              </a:buClr>
              <a:buSzTx/>
              <a:buFont typeface="Wingdings" panose="05000000000000000000" pitchFamily="2" charset="2"/>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实现频谱搬移</a:t>
            </a:r>
            <a:endParaRPr lang="en-US" altLang="zh-CN" sz="3200" b="0" dirty="0">
              <a:latin typeface="华文楷体" panose="02010600040101010101" pitchFamily="2" charset="-122"/>
              <a:ea typeface="华文楷体" panose="02010600040101010101" pitchFamily="2" charset="-122"/>
            </a:endParaRPr>
          </a:p>
          <a:p>
            <a:pPr eaLnBrk="1" hangingPunct="1">
              <a:spcBef>
                <a:spcPts val="1800"/>
              </a:spcBef>
              <a:buClr>
                <a:schemeClr val="hlink"/>
              </a:buClr>
              <a:buSzTx/>
              <a:buFont typeface="Wingdings" panose="05000000000000000000" pitchFamily="2" charset="2"/>
              <a:buNone/>
            </a:pPr>
            <a:endParaRPr lang="zh-CN" altLang="en-US" sz="3200" b="0" dirty="0">
              <a:latin typeface="华文楷体" panose="02010600040101010101" pitchFamily="2" charset="-122"/>
              <a:ea typeface="华文楷体" panose="02010600040101010101" pitchFamily="2" charset="-122"/>
            </a:endParaRPr>
          </a:p>
          <a:p>
            <a:pPr eaLnBrk="1" hangingPunct="1">
              <a:spcBef>
                <a:spcPts val="1800"/>
              </a:spcBef>
              <a:buClr>
                <a:schemeClr val="hlink"/>
              </a:buClr>
              <a:buSzTx/>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调制的目的：</a:t>
            </a:r>
            <a:endParaRPr lang="en-US" altLang="zh-CN" sz="3200" b="0" dirty="0">
              <a:latin typeface="华文楷体" panose="02010600040101010101" pitchFamily="2" charset="-122"/>
              <a:ea typeface="华文楷体" panose="02010600040101010101" pitchFamily="2" charset="-122"/>
            </a:endParaRPr>
          </a:p>
          <a:p>
            <a:pPr eaLnBrk="1" hangingPunct="1">
              <a:spcBef>
                <a:spcPts val="1800"/>
              </a:spcBef>
              <a:buClr>
                <a:schemeClr val="hlink"/>
              </a:buClr>
              <a:buSzTx/>
              <a:buFont typeface="Wingdings" panose="05000000000000000000" pitchFamily="2" charset="2"/>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辐射、频率分配、多路复用、减少噪声和干扰的影响、克服设备的限制。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14313" y="1357313"/>
            <a:ext cx="8207375" cy="823912"/>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latin typeface="+mn-ea"/>
                <a:ea typeface="+mn-ea"/>
              </a:rPr>
              <a:t>经限幅器仅关心相位信息，因为是大输入信噪比，利用</a:t>
            </a:r>
            <a:r>
              <a:rPr lang="en-US" altLang="zh-CN" sz="2400" b="0" dirty="0" err="1">
                <a:latin typeface="+mn-ea"/>
                <a:ea typeface="+mn-ea"/>
              </a:rPr>
              <a:t>tgx≈x</a:t>
            </a:r>
            <a:r>
              <a:rPr lang="en-US" altLang="zh-CN" sz="2400" b="0" dirty="0">
                <a:latin typeface="+mn-ea"/>
                <a:ea typeface="+mn-ea"/>
              </a:rPr>
              <a:t>(</a:t>
            </a:r>
            <a:r>
              <a:rPr lang="zh-CN" altLang="en-US" sz="2400" b="0" dirty="0">
                <a:latin typeface="+mn-ea"/>
                <a:ea typeface="+mn-ea"/>
              </a:rPr>
              <a:t>当</a:t>
            </a:r>
            <a:r>
              <a:rPr lang="en-US" altLang="zh-CN" sz="2400" b="0" dirty="0">
                <a:latin typeface="+mn-ea"/>
                <a:ea typeface="+mn-ea"/>
              </a:rPr>
              <a:t>x&lt;&lt;1</a:t>
            </a:r>
            <a:r>
              <a:rPr lang="zh-CN" altLang="en-US" sz="2400" b="0" dirty="0">
                <a:latin typeface="+mn-ea"/>
                <a:ea typeface="+mn-ea"/>
              </a:rPr>
              <a:t>时</a:t>
            </a:r>
            <a:r>
              <a:rPr lang="en-US" altLang="zh-CN" sz="2400" b="0" dirty="0">
                <a:latin typeface="+mn-ea"/>
                <a:ea typeface="+mn-ea"/>
              </a:rPr>
              <a:t>)</a:t>
            </a:r>
            <a:r>
              <a:rPr lang="zh-CN" altLang="en-US" sz="2400" b="0" dirty="0">
                <a:latin typeface="+mn-ea"/>
                <a:ea typeface="+mn-ea"/>
              </a:rPr>
              <a:t>，故 </a:t>
            </a:r>
          </a:p>
        </p:txBody>
      </p:sp>
      <p:sp>
        <p:nvSpPr>
          <p:cNvPr id="6" name="Rectangle 6"/>
          <p:cNvSpPr>
            <a:spLocks noChangeArrowheads="1"/>
          </p:cNvSpPr>
          <p:nvPr/>
        </p:nvSpPr>
        <p:spPr bwMode="auto">
          <a:xfrm>
            <a:off x="571500" y="2295525"/>
            <a:ext cx="3232150" cy="457200"/>
          </a:xfrm>
          <a:prstGeom prst="rect">
            <a:avLst/>
          </a:prstGeom>
          <a:noFill/>
          <a:ln w="9525" algn="ctr">
            <a:noFill/>
            <a:miter lim="800000"/>
            <a:headEnd/>
            <a:tailEnd/>
          </a:ln>
        </p:spPr>
        <p:txBody>
          <a:bodyPr wrap="none" anchor="ctr">
            <a:spAutoFit/>
          </a:bodyPr>
          <a:lstStyle/>
          <a:p>
            <a:pPr eaLnBrk="1" hangingPunct="1">
              <a:defRPr/>
            </a:pPr>
            <a:r>
              <a:rPr lang="zh-CN" altLang="en-US" sz="2400" b="0" dirty="0">
                <a:latin typeface="+mn-ea"/>
                <a:ea typeface="+mn-ea"/>
              </a:rPr>
              <a:t>解调器输出端的噪声：</a:t>
            </a:r>
            <a:endParaRPr lang="zh-CN" altLang="en-US" sz="2400" dirty="0">
              <a:latin typeface="+mn-ea"/>
              <a:ea typeface="+mn-ea"/>
            </a:endParaRPr>
          </a:p>
        </p:txBody>
      </p:sp>
      <p:sp>
        <p:nvSpPr>
          <p:cNvPr id="34823" name="Rectangle 11"/>
          <p:cNvSpPr>
            <a:spLocks noChangeArrowheads="1"/>
          </p:cNvSpPr>
          <p:nvPr/>
        </p:nvSpPr>
        <p:spPr bwMode="auto">
          <a:xfrm>
            <a:off x="468313" y="36433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2400">
              <a:latin typeface="宋体" panose="02010600030101010101" pitchFamily="2" charset="-122"/>
            </a:endParaRPr>
          </a:p>
        </p:txBody>
      </p:sp>
      <p:sp>
        <p:nvSpPr>
          <p:cNvPr id="34825" name="Rectangle 14"/>
          <p:cNvSpPr>
            <a:spLocks noChangeArrowheads="1"/>
          </p:cNvSpPr>
          <p:nvPr/>
        </p:nvSpPr>
        <p:spPr bwMode="auto">
          <a:xfrm>
            <a:off x="1763713" y="36496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是</a:t>
            </a:r>
            <a:endParaRPr lang="zh-CN" altLang="en-US" sz="2400">
              <a:latin typeface="宋体" panose="02010600030101010101" pitchFamily="2" charset="-122"/>
            </a:endParaRPr>
          </a:p>
        </p:txBody>
      </p:sp>
      <p:sp>
        <p:nvSpPr>
          <p:cNvPr id="34826" name="Rectangle 15"/>
          <p:cNvSpPr>
            <a:spLocks noChangeArrowheads="1"/>
          </p:cNvSpPr>
          <p:nvPr/>
        </p:nvSpPr>
        <p:spPr bwMode="auto">
          <a:xfrm>
            <a:off x="2700338" y="36623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经微分电路</a:t>
            </a:r>
            <a:endParaRPr lang="zh-CN" altLang="en-US" sz="2400">
              <a:latin typeface="宋体" panose="02010600030101010101" pitchFamily="2" charset="-122"/>
            </a:endParaRPr>
          </a:p>
        </p:txBody>
      </p:sp>
      <p:sp>
        <p:nvSpPr>
          <p:cNvPr id="34828" name="Rectangle 18"/>
          <p:cNvSpPr>
            <a:spLocks noChangeArrowheads="1"/>
          </p:cNvSpPr>
          <p:nvPr/>
        </p:nvSpPr>
        <p:spPr bwMode="auto">
          <a:xfrm>
            <a:off x="7358063" y="36972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的输出。</a:t>
            </a:r>
            <a:endParaRPr lang="zh-CN" altLang="en-US" sz="2400">
              <a:latin typeface="宋体" panose="02010600030101010101" pitchFamily="2" charset="-122"/>
            </a:endParaRPr>
          </a:p>
        </p:txBody>
      </p:sp>
      <p:sp>
        <p:nvSpPr>
          <p:cNvPr id="34829" name="Text Box 19"/>
          <p:cNvSpPr txBox="1">
            <a:spLocks noChangeArrowheads="1"/>
          </p:cNvSpPr>
          <p:nvPr/>
        </p:nvSpPr>
        <p:spPr bwMode="auto">
          <a:xfrm>
            <a:off x="1012825" y="4643438"/>
            <a:ext cx="5365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宋体" panose="02010600030101010101" pitchFamily="2" charset="-122"/>
              </a:rPr>
              <a:t>解调后的低通（</a:t>
            </a:r>
            <a:r>
              <a:rPr lang="en-US" altLang="zh-CN" sz="2400" b="0">
                <a:latin typeface="宋体" panose="02010600030101010101" pitchFamily="2" charset="-122"/>
              </a:rPr>
              <a:t>0</a:t>
            </a:r>
            <a:r>
              <a:rPr lang="zh-CN" altLang="en-US" sz="2400" b="0">
                <a:latin typeface="宋体" panose="02010600030101010101" pitchFamily="2" charset="-122"/>
              </a:rPr>
              <a:t>，</a:t>
            </a:r>
            <a:r>
              <a:rPr lang="en-US" altLang="zh-CN" sz="2400" b="0">
                <a:latin typeface="宋体" panose="02010600030101010101" pitchFamily="2" charset="-122"/>
              </a:rPr>
              <a:t>B/2</a:t>
            </a:r>
            <a:r>
              <a:rPr lang="zh-CN" altLang="en-US" sz="2400" b="0">
                <a:latin typeface="宋体" panose="02010600030101010101" pitchFamily="2" charset="-122"/>
              </a:rPr>
              <a:t>）噪声，且有：</a:t>
            </a:r>
          </a:p>
        </p:txBody>
      </p:sp>
      <p:sp>
        <p:nvSpPr>
          <p:cNvPr id="34830" name="Text Box 20"/>
          <p:cNvSpPr txBox="1">
            <a:spLocks noChangeArrowheads="1"/>
          </p:cNvSpPr>
          <p:nvPr/>
        </p:nvSpPr>
        <p:spPr bwMode="auto">
          <a:xfrm>
            <a:off x="466725" y="4225925"/>
            <a:ext cx="11033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a:latin typeface="宋体" panose="02010600030101010101" pitchFamily="2" charset="-122"/>
              </a:rPr>
              <a:t>注意：</a:t>
            </a:r>
          </a:p>
        </p:txBody>
      </p:sp>
      <p:sp>
        <p:nvSpPr>
          <p:cNvPr id="34832" name="Text Box 23"/>
          <p:cNvSpPr txBox="1">
            <a:spLocks noChangeArrowheads="1"/>
          </p:cNvSpPr>
          <p:nvPr/>
        </p:nvSpPr>
        <p:spPr bwMode="auto">
          <a:xfrm>
            <a:off x="1979613" y="4225925"/>
            <a:ext cx="3232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宋体" panose="02010600030101010101" pitchFamily="2" charset="-122"/>
              </a:rPr>
              <a:t>是带通输出的带通噪声</a:t>
            </a:r>
          </a:p>
        </p:txBody>
      </p:sp>
      <p:sp>
        <p:nvSpPr>
          <p:cNvPr id="34835" name="Rectangle 29"/>
          <p:cNvSpPr>
            <a:spLocks noChangeArrowheads="1"/>
          </p:cNvSpPr>
          <p:nvPr/>
        </p:nvSpPr>
        <p:spPr bwMode="auto">
          <a:xfrm>
            <a:off x="388938" y="5489391"/>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则</a:t>
            </a:r>
            <a:endParaRPr lang="zh-CN" altLang="en-US" sz="2400" b="0">
              <a:latin typeface="Arial" panose="020B0604020202020204" pitchFamily="34" charset="0"/>
            </a:endParaRPr>
          </a:p>
        </p:txBody>
      </p:sp>
      <p:sp>
        <p:nvSpPr>
          <p:cNvPr id="34836" name="Rectangle 30"/>
          <p:cNvSpPr>
            <a:spLocks noChangeArrowheads="1"/>
          </p:cNvSpPr>
          <p:nvPr/>
        </p:nvSpPr>
        <p:spPr bwMode="auto">
          <a:xfrm>
            <a:off x="1381125" y="5489391"/>
            <a:ext cx="3348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Arial" panose="020B0604020202020204" pitchFamily="34" charset="0"/>
                <a:cs typeface="Times New Roman" panose="02020603050405020304" pitchFamily="18" charset="0"/>
              </a:rPr>
              <a:t>的双边功率谱密度为：</a:t>
            </a:r>
            <a:r>
              <a:rPr lang="zh-CN" altLang="en-US" sz="2400" b="0" dirty="0">
                <a:latin typeface="Arial" panose="020B0604020202020204" pitchFamily="34" charset="0"/>
              </a:rPr>
              <a:t> </a:t>
            </a:r>
          </a:p>
        </p:txBody>
      </p:sp>
      <p:sp>
        <p:nvSpPr>
          <p:cNvPr id="37" name="Rectangle 2"/>
          <p:cNvSpPr txBox="1">
            <a:spLocks noChangeArrowheads="1"/>
          </p:cNvSpPr>
          <p:nvPr/>
        </p:nvSpPr>
        <p:spPr>
          <a:xfrm>
            <a:off x="1117600" y="404813"/>
            <a:ext cx="6729413" cy="584200"/>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(3)</a:t>
            </a:r>
          </a:p>
        </p:txBody>
      </p:sp>
      <p:pic>
        <p:nvPicPr>
          <p:cNvPr id="2" name="图片 1"/>
          <p:cNvPicPr>
            <a:picLocks noChangeAspect="1"/>
          </p:cNvPicPr>
          <p:nvPr/>
        </p:nvPicPr>
        <p:blipFill>
          <a:blip r:embed="rId3"/>
          <a:stretch>
            <a:fillRect/>
          </a:stretch>
        </p:blipFill>
        <p:spPr>
          <a:xfrm>
            <a:off x="1232783" y="1916832"/>
            <a:ext cx="7559695" cy="1511939"/>
          </a:xfrm>
          <a:prstGeom prst="rect">
            <a:avLst/>
          </a:prstGeom>
        </p:spPr>
      </p:pic>
      <p:pic>
        <p:nvPicPr>
          <p:cNvPr id="4" name="图片 3"/>
          <p:cNvPicPr>
            <a:picLocks noChangeAspect="1"/>
          </p:cNvPicPr>
          <p:nvPr/>
        </p:nvPicPr>
        <p:blipFill>
          <a:blip r:embed="rId4"/>
          <a:stretch>
            <a:fillRect/>
          </a:stretch>
        </p:blipFill>
        <p:spPr>
          <a:xfrm>
            <a:off x="1211776" y="3728420"/>
            <a:ext cx="6096528" cy="420660"/>
          </a:xfrm>
          <a:prstGeom prst="rect">
            <a:avLst/>
          </a:prstGeom>
        </p:spPr>
      </p:pic>
      <p:pic>
        <p:nvPicPr>
          <p:cNvPr id="5" name="图片 4"/>
          <p:cNvPicPr>
            <a:picLocks noChangeAspect="1"/>
          </p:cNvPicPr>
          <p:nvPr/>
        </p:nvPicPr>
        <p:blipFill>
          <a:blip r:embed="rId5"/>
          <a:stretch>
            <a:fillRect/>
          </a:stretch>
        </p:blipFill>
        <p:spPr>
          <a:xfrm>
            <a:off x="571500" y="4234187"/>
            <a:ext cx="1371719" cy="737680"/>
          </a:xfrm>
          <a:prstGeom prst="rect">
            <a:avLst/>
          </a:prstGeom>
        </p:spPr>
      </p:pic>
      <p:pic>
        <p:nvPicPr>
          <p:cNvPr id="7" name="图片 6"/>
          <p:cNvPicPr>
            <a:picLocks noChangeAspect="1"/>
          </p:cNvPicPr>
          <p:nvPr/>
        </p:nvPicPr>
        <p:blipFill>
          <a:blip r:embed="rId6"/>
          <a:stretch>
            <a:fillRect/>
          </a:stretch>
        </p:blipFill>
        <p:spPr>
          <a:xfrm>
            <a:off x="6084168" y="4593123"/>
            <a:ext cx="2208112" cy="504426"/>
          </a:xfrm>
          <a:prstGeom prst="rect">
            <a:avLst/>
          </a:prstGeom>
        </p:spPr>
      </p:pic>
      <p:pic>
        <p:nvPicPr>
          <p:cNvPr id="9" name="图片 8"/>
          <p:cNvPicPr>
            <a:picLocks noChangeAspect="1"/>
          </p:cNvPicPr>
          <p:nvPr/>
        </p:nvPicPr>
        <p:blipFill>
          <a:blip r:embed="rId7"/>
          <a:stretch>
            <a:fillRect/>
          </a:stretch>
        </p:blipFill>
        <p:spPr>
          <a:xfrm>
            <a:off x="829585" y="5577693"/>
            <a:ext cx="576029" cy="365747"/>
          </a:xfrm>
          <a:prstGeom prst="rect">
            <a:avLst/>
          </a:prstGeom>
        </p:spPr>
      </p:pic>
      <p:graphicFrame>
        <p:nvGraphicFramePr>
          <p:cNvPr id="10" name="对象 9"/>
          <p:cNvGraphicFramePr>
            <a:graphicFrameLocks noChangeAspect="1"/>
          </p:cNvGraphicFramePr>
          <p:nvPr>
            <p:extLst>
              <p:ext uri="{D42A27DB-BD31-4B8C-83A1-F6EECF244321}">
                <p14:modId xmlns:p14="http://schemas.microsoft.com/office/powerpoint/2010/main" val="610050925"/>
              </p:ext>
            </p:extLst>
          </p:nvPr>
        </p:nvGraphicFramePr>
        <p:xfrm>
          <a:off x="4408488" y="5373216"/>
          <a:ext cx="3735388" cy="774700"/>
        </p:xfrm>
        <a:graphic>
          <a:graphicData uri="http://schemas.openxmlformats.org/presentationml/2006/ole">
            <mc:AlternateContent xmlns:mc="http://schemas.openxmlformats.org/markup-compatibility/2006">
              <mc:Choice xmlns:v="urn:schemas-microsoft-com:vml" Requires="v">
                <p:oleObj spid="_x0000_s50188" name="公式" r:id="rId8" imgW="2349360" imgH="507960" progId="Equation.3">
                  <p:embed/>
                </p:oleObj>
              </mc:Choice>
              <mc:Fallback>
                <p:oleObj name="公式" r:id="rId8" imgW="2349360" imgH="507960" progId="Equation.3">
                  <p:embed/>
                  <p:pic>
                    <p:nvPicPr>
                      <p:cNvPr id="0" name="对象 3"/>
                      <p:cNvPicPr>
                        <a:picLocks noChangeAspect="1" noChangeArrowheads="1"/>
                      </p:cNvPicPr>
                      <p:nvPr/>
                    </p:nvPicPr>
                    <p:blipFill>
                      <a:blip r:embed="rId9"/>
                      <a:srcRect/>
                      <a:stretch>
                        <a:fillRect/>
                      </a:stretch>
                    </p:blipFill>
                    <p:spPr bwMode="auto">
                      <a:xfrm>
                        <a:off x="4408488" y="5373216"/>
                        <a:ext cx="3735388" cy="774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543296" y="2192967"/>
            <a:ext cx="52745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Char char="l"/>
            </a:pPr>
            <a:r>
              <a:rPr kumimoji="1" lang="zh-CN" altLang="en-US" sz="2400" dirty="0">
                <a:latin typeface="宋体" panose="02010600030101010101" pitchFamily="2" charset="-122"/>
              </a:rPr>
              <a:t>由此可见，</a:t>
            </a:r>
            <a:r>
              <a:rPr kumimoji="1" lang="en-US" altLang="zh-CN" sz="2400" dirty="0">
                <a:latin typeface="宋体" panose="02010600030101010101" pitchFamily="2" charset="-122"/>
              </a:rPr>
              <a:t>n´</a:t>
            </a:r>
            <a:r>
              <a:rPr kumimoji="1" lang="en-US" altLang="zh-CN" sz="2400" baseline="-25000" dirty="0">
                <a:latin typeface="宋体" panose="02010600030101010101" pitchFamily="2" charset="-122"/>
              </a:rPr>
              <a:t>s</a:t>
            </a:r>
            <a:r>
              <a:rPr kumimoji="1" lang="en-US" altLang="zh-CN" sz="2400" dirty="0">
                <a:latin typeface="宋体" panose="02010600030101010101" pitchFamily="2" charset="-122"/>
              </a:rPr>
              <a:t>(t)</a:t>
            </a:r>
            <a:r>
              <a:rPr kumimoji="1" lang="en-US" altLang="zh-CN" sz="2400" b="0" dirty="0">
                <a:latin typeface="宋体" panose="02010600030101010101" pitchFamily="2" charset="-122"/>
              </a:rPr>
              <a:t> </a:t>
            </a:r>
            <a:r>
              <a:rPr lang="zh-CN" altLang="en-US" sz="2400" dirty="0">
                <a:latin typeface="宋体" panose="02010600030101010101" pitchFamily="2" charset="-122"/>
              </a:rPr>
              <a:t>的功率谱密度在频带内不再是均匀的，而是与</a:t>
            </a:r>
            <a:r>
              <a:rPr lang="en-US" altLang="zh-CN" sz="2400" dirty="0">
                <a:latin typeface="宋体" panose="02010600030101010101" pitchFamily="2" charset="-122"/>
              </a:rPr>
              <a:t>f</a:t>
            </a:r>
            <a:r>
              <a:rPr lang="en-US" altLang="zh-CN" sz="2400" baseline="30000" dirty="0">
                <a:latin typeface="宋体" panose="02010600030101010101" pitchFamily="2" charset="-122"/>
              </a:rPr>
              <a:t>2</a:t>
            </a:r>
            <a:r>
              <a:rPr lang="zh-CN" altLang="en-US" sz="2400" dirty="0">
                <a:latin typeface="宋体" panose="02010600030101010101" pitchFamily="2" charset="-122"/>
              </a:rPr>
              <a:t>成正比。带来什么问题？ </a:t>
            </a:r>
          </a:p>
        </p:txBody>
      </p:sp>
      <p:sp>
        <p:nvSpPr>
          <p:cNvPr id="35844" name="Rectangle 10"/>
          <p:cNvSpPr>
            <a:spLocks noChangeArrowheads="1"/>
          </p:cNvSpPr>
          <p:nvPr/>
        </p:nvSpPr>
        <p:spPr bwMode="auto">
          <a:xfrm>
            <a:off x="1423988" y="4011491"/>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的功率为：</a:t>
            </a:r>
            <a:endParaRPr lang="zh-CN" altLang="en-US" sz="3200">
              <a:latin typeface="宋体" panose="02010600030101010101" pitchFamily="2" charset="-122"/>
            </a:endParaRPr>
          </a:p>
        </p:txBody>
      </p:sp>
      <p:sp>
        <p:nvSpPr>
          <p:cNvPr id="35846" name="Rectangle 13"/>
          <p:cNvSpPr>
            <a:spLocks noChangeArrowheads="1"/>
          </p:cNvSpPr>
          <p:nvPr/>
        </p:nvSpPr>
        <p:spPr bwMode="auto">
          <a:xfrm>
            <a:off x="395288" y="4587754"/>
            <a:ext cx="5570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由</a:t>
            </a:r>
            <a:r>
              <a:rPr lang="en-US" altLang="zh-CN" sz="2400" b="0">
                <a:latin typeface="宋体" panose="02010600030101010101" pitchFamily="2" charset="-122"/>
              </a:rPr>
              <a:t>(5.4-10),</a:t>
            </a:r>
            <a:r>
              <a:rPr lang="zh-CN" altLang="en-US" sz="2400" b="0">
                <a:latin typeface="宋体" panose="02010600030101010101" pitchFamily="2" charset="-122"/>
              </a:rPr>
              <a:t>解调器输出端的噪声功率：</a:t>
            </a:r>
            <a:endParaRPr lang="zh-CN" altLang="en-US" sz="3200">
              <a:latin typeface="宋体" panose="02010600030101010101" pitchFamily="2" charset="-122"/>
            </a:endParaRPr>
          </a:p>
        </p:txBody>
      </p:sp>
      <p:sp>
        <p:nvSpPr>
          <p:cNvPr id="35848" name="Text Box 16"/>
          <p:cNvSpPr txBox="1">
            <a:spLocks noChangeArrowheads="1"/>
          </p:cNvSpPr>
          <p:nvPr/>
        </p:nvSpPr>
        <p:spPr bwMode="auto">
          <a:xfrm>
            <a:off x="395288" y="6192716"/>
            <a:ext cx="48021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en-US" altLang="zh-CN" sz="2400" b="0">
                <a:latin typeface="宋体" panose="02010600030101010101" pitchFamily="2" charset="-122"/>
              </a:rPr>
              <a:t>(C)</a:t>
            </a:r>
            <a:r>
              <a:rPr lang="zh-CN" altLang="en-US" sz="2400" b="0">
                <a:latin typeface="宋体" panose="02010600030101010101" pitchFamily="2" charset="-122"/>
              </a:rPr>
              <a:t>、结合</a:t>
            </a:r>
            <a:r>
              <a:rPr lang="en-US" altLang="zh-CN" sz="2400" b="0">
                <a:latin typeface="宋体" panose="02010600030101010101" pitchFamily="2" charset="-122"/>
              </a:rPr>
              <a:t>(5.4-4)</a:t>
            </a:r>
            <a:r>
              <a:rPr lang="zh-CN" altLang="en-US" sz="2400" b="0">
                <a:latin typeface="宋体" panose="02010600030101010101" pitchFamily="2" charset="-122"/>
              </a:rPr>
              <a:t>、</a:t>
            </a:r>
            <a:r>
              <a:rPr lang="en-US" altLang="zh-CN" sz="2400" b="0">
                <a:latin typeface="宋体" panose="02010600030101010101" pitchFamily="2" charset="-122"/>
              </a:rPr>
              <a:t>(5.4-13)</a:t>
            </a:r>
            <a:r>
              <a:rPr lang="zh-CN" altLang="en-US" sz="2400" b="0">
                <a:latin typeface="宋体" panose="02010600030101010101" pitchFamily="2" charset="-122"/>
              </a:rPr>
              <a:t>得</a:t>
            </a:r>
            <a:r>
              <a:rPr lang="zh-CN" altLang="en-US" sz="2400">
                <a:latin typeface="宋体" panose="02010600030101010101" pitchFamily="2" charset="-122"/>
              </a:rPr>
              <a:t>：</a:t>
            </a:r>
            <a:endParaRPr lang="zh-CN" altLang="en-US" sz="3200">
              <a:latin typeface="宋体" panose="02010600030101010101" pitchFamily="2" charset="-122"/>
            </a:endParaRPr>
          </a:p>
        </p:txBody>
      </p:sp>
      <p:sp>
        <p:nvSpPr>
          <p:cNvPr id="14" name="Rectangle 2"/>
          <p:cNvSpPr txBox="1">
            <a:spLocks noChangeArrowheads="1"/>
          </p:cNvSpPr>
          <p:nvPr/>
        </p:nvSpPr>
        <p:spPr>
          <a:xfrm>
            <a:off x="1117600" y="116632"/>
            <a:ext cx="6729413" cy="584200"/>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(4)</a:t>
            </a:r>
          </a:p>
        </p:txBody>
      </p:sp>
      <p:sp>
        <p:nvSpPr>
          <p:cNvPr id="35852" name="Rectangle 37"/>
          <p:cNvSpPr>
            <a:spLocks noChangeArrowheads="1"/>
          </p:cNvSpPr>
          <p:nvPr/>
        </p:nvSpPr>
        <p:spPr bwMode="auto">
          <a:xfrm>
            <a:off x="428625" y="764704"/>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所以</a:t>
            </a:r>
            <a:endParaRPr lang="zh-CN" altLang="en-US" sz="3200">
              <a:latin typeface="宋体" panose="02010600030101010101" pitchFamily="2" charset="-122"/>
            </a:endParaRPr>
          </a:p>
        </p:txBody>
      </p:sp>
      <p:sp>
        <p:nvSpPr>
          <p:cNvPr id="35853" name="Rectangle 38"/>
          <p:cNvSpPr>
            <a:spLocks noChangeArrowheads="1"/>
          </p:cNvSpPr>
          <p:nvPr/>
        </p:nvSpPr>
        <p:spPr bwMode="auto">
          <a:xfrm>
            <a:off x="1797050" y="777404"/>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的双边功率谱密度为：</a:t>
            </a:r>
            <a:endParaRPr lang="zh-CN" altLang="en-US" sz="2400">
              <a:latin typeface="宋体" panose="02010600030101010101" pitchFamily="2" charset="-122"/>
            </a:endParaRPr>
          </a:p>
        </p:txBody>
      </p:sp>
      <p:sp>
        <p:nvSpPr>
          <p:cNvPr id="35855" name="Rectangle 41"/>
          <p:cNvSpPr>
            <a:spLocks noChangeArrowheads="1"/>
          </p:cNvSpPr>
          <p:nvPr/>
        </p:nvSpPr>
        <p:spPr bwMode="auto">
          <a:xfrm>
            <a:off x="7000875" y="1255241"/>
            <a:ext cx="1878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如图</a:t>
            </a:r>
            <a:r>
              <a:rPr lang="en-US" altLang="zh-CN" sz="2400" b="0">
                <a:latin typeface="宋体" panose="02010600030101010101" pitchFamily="2" charset="-122"/>
              </a:rPr>
              <a:t>(5-31b)</a:t>
            </a:r>
            <a:endParaRPr lang="en-US" altLang="zh-CN" sz="3200">
              <a:latin typeface="宋体" panose="02010600030101010101" pitchFamily="2" charset="-122"/>
            </a:endParaRPr>
          </a:p>
        </p:txBody>
      </p:sp>
      <p:pic>
        <p:nvPicPr>
          <p:cNvPr id="2" name="图片 1"/>
          <p:cNvPicPr>
            <a:picLocks noChangeAspect="1"/>
          </p:cNvPicPr>
          <p:nvPr/>
        </p:nvPicPr>
        <p:blipFill>
          <a:blip r:embed="rId2"/>
          <a:stretch>
            <a:fillRect/>
          </a:stretch>
        </p:blipFill>
        <p:spPr>
          <a:xfrm>
            <a:off x="514169" y="866512"/>
            <a:ext cx="6486706" cy="902286"/>
          </a:xfrm>
          <a:prstGeom prst="rect">
            <a:avLst/>
          </a:prstGeom>
        </p:spPr>
      </p:pic>
      <p:pic>
        <p:nvPicPr>
          <p:cNvPr id="3" name="图片 2"/>
          <p:cNvPicPr>
            <a:picLocks noChangeAspect="1"/>
          </p:cNvPicPr>
          <p:nvPr/>
        </p:nvPicPr>
        <p:blipFill>
          <a:blip r:embed="rId3"/>
          <a:stretch>
            <a:fillRect/>
          </a:stretch>
        </p:blipFill>
        <p:spPr>
          <a:xfrm>
            <a:off x="755576" y="3789040"/>
            <a:ext cx="6962235" cy="749873"/>
          </a:xfrm>
          <a:prstGeom prst="rect">
            <a:avLst/>
          </a:prstGeom>
        </p:spPr>
      </p:pic>
      <p:pic>
        <p:nvPicPr>
          <p:cNvPr id="4" name="图片 3"/>
          <p:cNvPicPr>
            <a:picLocks noChangeAspect="1"/>
          </p:cNvPicPr>
          <p:nvPr/>
        </p:nvPicPr>
        <p:blipFill>
          <a:blip r:embed="rId4"/>
          <a:stretch>
            <a:fillRect/>
          </a:stretch>
        </p:blipFill>
        <p:spPr>
          <a:xfrm>
            <a:off x="1237199" y="5098557"/>
            <a:ext cx="6669602" cy="1707028"/>
          </a:xfrm>
          <a:prstGeom prst="rect">
            <a:avLst/>
          </a:prstGeom>
        </p:spPr>
      </p:pic>
      <p:cxnSp>
        <p:nvCxnSpPr>
          <p:cNvPr id="13" name="直接连接符 12"/>
          <p:cNvCxnSpPr/>
          <p:nvPr/>
        </p:nvCxnSpPr>
        <p:spPr>
          <a:xfrm>
            <a:off x="0" y="700832"/>
            <a:ext cx="9112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0690" y="1916832"/>
            <a:ext cx="29527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68313" y="1104900"/>
            <a:ext cx="8383587" cy="895350"/>
          </a:xfrm>
          <a:prstGeom prst="rect">
            <a:avLst/>
          </a:prstGeom>
          <a:noFill/>
        </p:spPr>
        <p:txBody>
          <a:bodyPr>
            <a:spAutoFit/>
          </a:bodyPr>
          <a:lstStyle/>
          <a:p>
            <a:pPr marL="609600" indent="-609600" eaLnBrk="1" hangingPunct="1">
              <a:spcBef>
                <a:spcPts val="700"/>
              </a:spcBef>
              <a:buClr>
                <a:schemeClr val="tx2"/>
              </a:buClr>
              <a:buSzPct val="95000"/>
              <a:buFont typeface="Wingdings" pitchFamily="2" charset="2"/>
              <a:buNone/>
              <a:defRPr/>
            </a:pPr>
            <a:r>
              <a:rPr lang="en-US" altLang="zh-CN" sz="2400" b="0" dirty="0">
                <a:latin typeface="+mn-lt"/>
                <a:ea typeface="+mn-ea"/>
              </a:rPr>
              <a:t>(D)</a:t>
            </a:r>
            <a:r>
              <a:rPr lang="zh-CN" altLang="en-US" sz="2400" b="0" dirty="0">
                <a:latin typeface="+mn-lt"/>
                <a:ea typeface="+mn-ea"/>
              </a:rPr>
              <a:t>、特例：</a:t>
            </a:r>
          </a:p>
          <a:p>
            <a:pPr marL="609600" indent="-609600" eaLnBrk="1" hangingPunct="1">
              <a:spcBef>
                <a:spcPts val="700"/>
              </a:spcBef>
              <a:buClr>
                <a:schemeClr val="tx2"/>
              </a:buClr>
              <a:buSzPct val="95000"/>
              <a:buFont typeface="Wingdings" pitchFamily="2" charset="2"/>
              <a:buNone/>
              <a:defRPr/>
            </a:pPr>
            <a:r>
              <a:rPr lang="zh-CN" altLang="en-US" sz="2400" b="0" dirty="0">
                <a:latin typeface="+mn-lt"/>
                <a:ea typeface="+mn-ea"/>
              </a:rPr>
              <a:t>设</a:t>
            </a:r>
            <a:r>
              <a:rPr lang="en-US" altLang="zh-CN" sz="2400" b="0" dirty="0">
                <a:latin typeface="+mn-lt"/>
                <a:ea typeface="+mn-ea"/>
              </a:rPr>
              <a:t>m(t)=cos2πf</a:t>
            </a:r>
            <a:r>
              <a:rPr lang="en-US" altLang="zh-CN" sz="2400" b="0" baseline="-25000" dirty="0">
                <a:latin typeface="+mn-lt"/>
                <a:ea typeface="+mn-ea"/>
              </a:rPr>
              <a:t>m</a:t>
            </a:r>
            <a:r>
              <a:rPr lang="en-US" altLang="zh-CN" sz="2400" b="0" dirty="0">
                <a:latin typeface="+mn-lt"/>
                <a:ea typeface="+mn-ea"/>
              </a:rPr>
              <a:t>t </a:t>
            </a:r>
            <a:r>
              <a:rPr lang="zh-CN" altLang="en-US" sz="2400" b="0" dirty="0">
                <a:latin typeface="+mn-lt"/>
                <a:ea typeface="+mn-ea"/>
              </a:rPr>
              <a:t>为单一频率余弦波时的情况，此时有：</a:t>
            </a:r>
          </a:p>
        </p:txBody>
      </p:sp>
      <p:sp>
        <p:nvSpPr>
          <p:cNvPr id="36868" name="Rectangle 6"/>
          <p:cNvSpPr>
            <a:spLocks noChangeArrowheads="1"/>
          </p:cNvSpPr>
          <p:nvPr/>
        </p:nvSpPr>
        <p:spPr bwMode="auto">
          <a:xfrm>
            <a:off x="395288" y="26987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3200">
              <a:latin typeface="宋体" panose="02010600030101010101" pitchFamily="2" charset="-122"/>
            </a:endParaRPr>
          </a:p>
        </p:txBody>
      </p:sp>
      <p:sp>
        <p:nvSpPr>
          <p:cNvPr id="36870" name="Rectangle 9"/>
          <p:cNvSpPr>
            <a:spLocks noChangeArrowheads="1"/>
          </p:cNvSpPr>
          <p:nvPr/>
        </p:nvSpPr>
        <p:spPr bwMode="auto">
          <a:xfrm>
            <a:off x="4286250" y="2746375"/>
            <a:ext cx="434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叫调频指数。△</a:t>
            </a:r>
            <a:r>
              <a:rPr lang="en-US" altLang="zh-CN" sz="2400" b="0">
                <a:latin typeface="宋体" panose="02010600030101010101" pitchFamily="2" charset="-122"/>
              </a:rPr>
              <a:t>f</a:t>
            </a:r>
            <a:r>
              <a:rPr lang="zh-CN" altLang="en-US" sz="2400" b="0">
                <a:latin typeface="宋体" panose="02010600030101010101" pitchFamily="2" charset="-122"/>
              </a:rPr>
              <a:t>叫最大频偏。</a:t>
            </a:r>
            <a:endParaRPr lang="zh-CN" altLang="en-US" sz="2400">
              <a:latin typeface="宋体" panose="02010600030101010101" pitchFamily="2" charset="-122"/>
            </a:endParaRPr>
          </a:p>
        </p:txBody>
      </p:sp>
      <p:sp>
        <p:nvSpPr>
          <p:cNvPr id="36872" name="Rectangle 12"/>
          <p:cNvSpPr>
            <a:spLocks noChangeArrowheads="1"/>
          </p:cNvSpPr>
          <p:nvPr/>
        </p:nvSpPr>
        <p:spPr bwMode="auto">
          <a:xfrm>
            <a:off x="1189038" y="3821113"/>
            <a:ext cx="2954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代入到</a:t>
            </a:r>
            <a:r>
              <a:rPr lang="en-US" altLang="zh-CN" sz="2400" b="0">
                <a:latin typeface="宋体" panose="02010600030101010101" pitchFamily="2" charset="-122"/>
              </a:rPr>
              <a:t>(5.4-14)</a:t>
            </a:r>
            <a:r>
              <a:rPr lang="zh-CN" altLang="en-US" sz="2400" b="0">
                <a:latin typeface="宋体" panose="02010600030101010101" pitchFamily="2" charset="-122"/>
              </a:rPr>
              <a:t>得：</a:t>
            </a:r>
            <a:endParaRPr lang="zh-CN" altLang="en-US" sz="3200">
              <a:latin typeface="宋体" panose="02010600030101010101" pitchFamily="2" charset="-122"/>
            </a:endParaRPr>
          </a:p>
        </p:txBody>
      </p:sp>
      <p:sp>
        <p:nvSpPr>
          <p:cNvPr id="36874" name="Rectangle 15"/>
          <p:cNvSpPr>
            <a:spLocks noChangeArrowheads="1"/>
          </p:cNvSpPr>
          <p:nvPr/>
        </p:nvSpPr>
        <p:spPr bwMode="auto">
          <a:xfrm>
            <a:off x="655638" y="44180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2400">
              <a:latin typeface="宋体" panose="02010600030101010101" pitchFamily="2" charset="-122"/>
            </a:endParaRPr>
          </a:p>
        </p:txBody>
      </p:sp>
      <p:sp>
        <p:nvSpPr>
          <p:cNvPr id="36876" name="Rectangle 18"/>
          <p:cNvSpPr>
            <a:spLocks noChangeArrowheads="1"/>
          </p:cNvSpPr>
          <p:nvPr/>
        </p:nvSpPr>
        <p:spPr bwMode="auto">
          <a:xfrm>
            <a:off x="2673350" y="4418013"/>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对于宽带调频时，调频波的总带宽</a:t>
            </a:r>
            <a:endParaRPr lang="zh-CN" altLang="en-US" sz="3200">
              <a:latin typeface="宋体" panose="02010600030101010101" pitchFamily="2" charset="-122"/>
            </a:endParaRPr>
          </a:p>
        </p:txBody>
      </p:sp>
      <p:sp>
        <p:nvSpPr>
          <p:cNvPr id="36878" name="Rectangle 21"/>
          <p:cNvSpPr>
            <a:spLocks noChangeArrowheads="1"/>
          </p:cNvSpPr>
          <p:nvPr/>
        </p:nvSpPr>
        <p:spPr bwMode="auto">
          <a:xfrm>
            <a:off x="722313" y="53959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a:t>
            </a:r>
            <a:endParaRPr lang="zh-CN" altLang="en-US" sz="3200">
              <a:latin typeface="宋体" panose="02010600030101010101" pitchFamily="2" charset="-122"/>
            </a:endParaRPr>
          </a:p>
        </p:txBody>
      </p:sp>
      <p:sp>
        <p:nvSpPr>
          <p:cNvPr id="18" name="Rectangle 2"/>
          <p:cNvSpPr txBox="1">
            <a:spLocks noChangeArrowheads="1"/>
          </p:cNvSpPr>
          <p:nvPr/>
        </p:nvSpPr>
        <p:spPr>
          <a:xfrm>
            <a:off x="1117600" y="404813"/>
            <a:ext cx="6908800" cy="579437"/>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(5)</a:t>
            </a:r>
          </a:p>
        </p:txBody>
      </p:sp>
      <p:sp>
        <p:nvSpPr>
          <p:cNvPr id="36882" name="矩形 18"/>
          <p:cNvSpPr>
            <a:spLocks noChangeArrowheads="1"/>
          </p:cNvSpPr>
          <p:nvPr/>
        </p:nvSpPr>
        <p:spPr bwMode="auto">
          <a:xfrm>
            <a:off x="285750" y="5956300"/>
            <a:ext cx="8715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a:latin typeface="宋体" panose="02010600030101010101" pitchFamily="2" charset="-122"/>
              </a:rPr>
              <a:t>结论：在大信噪比情况下，宽带调频解调器的调制制度增益很高，即抗噪声性能好</a:t>
            </a:r>
          </a:p>
        </p:txBody>
      </p:sp>
      <p:pic>
        <p:nvPicPr>
          <p:cNvPr id="2" name="图片 1"/>
          <p:cNvPicPr>
            <a:picLocks noChangeAspect="1"/>
          </p:cNvPicPr>
          <p:nvPr/>
        </p:nvPicPr>
        <p:blipFill>
          <a:blip r:embed="rId2"/>
          <a:stretch>
            <a:fillRect/>
          </a:stretch>
        </p:blipFill>
        <p:spPr>
          <a:xfrm>
            <a:off x="598211" y="2034208"/>
            <a:ext cx="7718205" cy="1786283"/>
          </a:xfrm>
          <a:prstGeom prst="rect">
            <a:avLst/>
          </a:prstGeom>
        </p:spPr>
      </p:pic>
      <p:pic>
        <p:nvPicPr>
          <p:cNvPr id="4" name="图片 3"/>
          <p:cNvPicPr>
            <a:picLocks noChangeAspect="1"/>
          </p:cNvPicPr>
          <p:nvPr/>
        </p:nvPicPr>
        <p:blipFill>
          <a:blip r:embed="rId3"/>
          <a:stretch>
            <a:fillRect/>
          </a:stretch>
        </p:blipFill>
        <p:spPr>
          <a:xfrm>
            <a:off x="1344605" y="3713917"/>
            <a:ext cx="6681795" cy="1182727"/>
          </a:xfrm>
          <a:prstGeom prst="rect">
            <a:avLst/>
          </a:prstGeom>
        </p:spPr>
      </p:pic>
      <p:pic>
        <p:nvPicPr>
          <p:cNvPr id="5" name="图片 4"/>
          <p:cNvPicPr>
            <a:picLocks noChangeAspect="1"/>
          </p:cNvPicPr>
          <p:nvPr/>
        </p:nvPicPr>
        <p:blipFill>
          <a:blip r:embed="rId4"/>
          <a:stretch>
            <a:fillRect/>
          </a:stretch>
        </p:blipFill>
        <p:spPr>
          <a:xfrm>
            <a:off x="1166647" y="4852388"/>
            <a:ext cx="6706181" cy="105469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57188" y="1214438"/>
            <a:ext cx="8353425" cy="461962"/>
          </a:xfrm>
          <a:prstGeom prst="rect">
            <a:avLst/>
          </a:prstGeom>
          <a:noFill/>
        </p:spPr>
        <p:txBody>
          <a:bodyPr>
            <a:spAutoFit/>
          </a:bodyPr>
          <a:lstStyle/>
          <a:p>
            <a:pPr marL="609600" indent="-609600" eaLnBrk="1" hangingPunct="1">
              <a:spcBef>
                <a:spcPts val="700"/>
              </a:spcBef>
              <a:buClr>
                <a:schemeClr val="tx2"/>
              </a:buClr>
              <a:buSzPct val="95000"/>
              <a:buFont typeface="Wingdings" pitchFamily="2" charset="2"/>
              <a:buNone/>
              <a:defRPr/>
            </a:pPr>
            <a:r>
              <a:rPr lang="en-US" altLang="zh-CN" sz="2400" b="0" dirty="0">
                <a:latin typeface="+mn-lt"/>
                <a:ea typeface="+mn-ea"/>
              </a:rPr>
              <a:t>(E)</a:t>
            </a:r>
            <a:r>
              <a:rPr lang="zh-CN" altLang="en-US" sz="2400" b="0" dirty="0">
                <a:latin typeface="+mn-lt"/>
                <a:ea typeface="+mn-ea"/>
              </a:rPr>
              <a:t>、调频系统与调幅系统作一比较。</a:t>
            </a:r>
          </a:p>
        </p:txBody>
      </p:sp>
      <p:sp>
        <p:nvSpPr>
          <p:cNvPr id="37891" name="Text Box 4"/>
          <p:cNvSpPr txBox="1">
            <a:spLocks noChangeArrowheads="1"/>
          </p:cNvSpPr>
          <p:nvPr/>
        </p:nvSpPr>
        <p:spPr bwMode="auto">
          <a:xfrm>
            <a:off x="323850" y="1714500"/>
            <a:ext cx="8640763"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zh-CN" altLang="en-US" sz="2400" b="0">
                <a:latin typeface="宋体" panose="02010600030101010101" pitchFamily="2" charset="-122"/>
              </a:rPr>
              <a:t>前提：大信噪比情况，调幅信号</a:t>
            </a:r>
            <a:r>
              <a:rPr lang="en-US" altLang="zh-CN" sz="2400" b="0">
                <a:latin typeface="宋体" panose="02010600030101010101" pitchFamily="2" charset="-122"/>
              </a:rPr>
              <a:t>100%</a:t>
            </a:r>
            <a:r>
              <a:rPr lang="zh-CN" altLang="en-US" sz="2400" b="0">
                <a:latin typeface="宋体" panose="02010600030101010101" pitchFamily="2" charset="-122"/>
              </a:rPr>
              <a:t>调制、包络检波器，对正弦信号有相同的</a:t>
            </a:r>
            <a:r>
              <a:rPr lang="en-US" altLang="zh-CN" sz="2400" b="0">
                <a:latin typeface="宋体" panose="02010600030101010101" pitchFamily="2" charset="-122"/>
              </a:rPr>
              <a:t>A</a:t>
            </a:r>
            <a:r>
              <a:rPr lang="zh-CN" altLang="en-US" sz="2400" b="0">
                <a:latin typeface="宋体" panose="02010600030101010101" pitchFamily="2" charset="-122"/>
              </a:rPr>
              <a:t>，且噪声功率谱密度</a:t>
            </a:r>
            <a:r>
              <a:rPr lang="en-US" altLang="zh-CN" sz="2400" b="0">
                <a:latin typeface="宋体" panose="02010600030101010101" pitchFamily="2" charset="-122"/>
              </a:rPr>
              <a:t>n</a:t>
            </a:r>
            <a:r>
              <a:rPr lang="en-US" altLang="zh-CN" sz="2400" b="0" baseline="-25000">
                <a:latin typeface="宋体" panose="02010600030101010101" pitchFamily="2" charset="-122"/>
              </a:rPr>
              <a:t>0</a:t>
            </a:r>
            <a:r>
              <a:rPr lang="zh-CN" altLang="en-US" sz="2400" b="0">
                <a:latin typeface="宋体" panose="02010600030101010101" pitchFamily="2" charset="-122"/>
              </a:rPr>
              <a:t>也相同，则：</a:t>
            </a:r>
            <a:r>
              <a:rPr lang="zh-CN" altLang="en-US" sz="3200">
                <a:latin typeface="宋体" panose="02010600030101010101" pitchFamily="2" charset="-122"/>
              </a:rPr>
              <a:t> </a:t>
            </a:r>
          </a:p>
        </p:txBody>
      </p:sp>
      <p:sp>
        <p:nvSpPr>
          <p:cNvPr id="37893" name="Rectangle 7"/>
          <p:cNvSpPr>
            <a:spLocks noChangeArrowheads="1"/>
          </p:cNvSpPr>
          <p:nvPr/>
        </p:nvSpPr>
        <p:spPr bwMode="auto">
          <a:xfrm>
            <a:off x="468313" y="31543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又因为</a:t>
            </a:r>
            <a:endParaRPr lang="zh-CN" altLang="en-US" sz="3200">
              <a:latin typeface="宋体" panose="02010600030101010101" pitchFamily="2" charset="-122"/>
            </a:endParaRPr>
          </a:p>
        </p:txBody>
      </p:sp>
      <p:sp>
        <p:nvSpPr>
          <p:cNvPr id="37897" name="Rectangle 14"/>
          <p:cNvSpPr>
            <a:spLocks noChangeArrowheads="1"/>
          </p:cNvSpPr>
          <p:nvPr/>
        </p:nvSpPr>
        <p:spPr bwMode="auto">
          <a:xfrm>
            <a:off x="611188" y="37306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当</a:t>
            </a:r>
            <a:endParaRPr lang="zh-CN" altLang="en-US" sz="3200">
              <a:latin typeface="宋体" panose="02010600030101010101" pitchFamily="2" charset="-122"/>
            </a:endParaRPr>
          </a:p>
        </p:txBody>
      </p:sp>
      <p:sp>
        <p:nvSpPr>
          <p:cNvPr id="37900" name="Rectangle 19"/>
          <p:cNvSpPr>
            <a:spLocks noChangeArrowheads="1"/>
          </p:cNvSpPr>
          <p:nvPr/>
        </p:nvSpPr>
        <p:spPr bwMode="auto">
          <a:xfrm>
            <a:off x="107504" y="5017819"/>
            <a:ext cx="896461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Pct val="65000"/>
              <a:buFont typeface="Wingdings" panose="05000000000000000000" pitchFamily="2" charset="2"/>
              <a:buNone/>
            </a:pPr>
            <a:r>
              <a:rPr lang="zh-CN" altLang="en-US" sz="2400" dirty="0">
                <a:latin typeface="宋体" panose="02010600030101010101" pitchFamily="2" charset="-122"/>
              </a:rPr>
              <a:t>结论：</a:t>
            </a:r>
            <a:endParaRPr lang="en-US" altLang="zh-CN" sz="2400" dirty="0">
              <a:latin typeface="宋体" panose="02010600030101010101" pitchFamily="2" charset="-122"/>
            </a:endParaRPr>
          </a:p>
          <a:p>
            <a:pPr eaLnBrk="1" hangingPunct="1">
              <a:spcBef>
                <a:spcPts val="600"/>
              </a:spcBef>
              <a:buClr>
                <a:schemeClr val="hlink"/>
              </a:buClr>
              <a:buSzPct val="65000"/>
              <a:buFont typeface="Wingdings" panose="05000000000000000000" pitchFamily="2" charset="2"/>
              <a:buNone/>
            </a:pPr>
            <a:r>
              <a:rPr lang="en-US" altLang="zh-CN" sz="2400" dirty="0">
                <a:latin typeface="宋体" panose="02010600030101010101" pitchFamily="2" charset="-122"/>
              </a:rPr>
              <a:t>(1)</a:t>
            </a:r>
            <a:r>
              <a:rPr lang="zh-CN" altLang="en-US" sz="2400" dirty="0">
                <a:latin typeface="宋体" panose="02010600030101010101" pitchFamily="2" charset="-122"/>
              </a:rPr>
              <a:t>在大信噪比情况下，调频系统抗噪声性能比调幅系统优越。</a:t>
            </a:r>
          </a:p>
          <a:p>
            <a:pPr eaLnBrk="1" hangingPunct="1">
              <a:spcBef>
                <a:spcPts val="600"/>
              </a:spcBef>
              <a:buClr>
                <a:schemeClr val="hlink"/>
              </a:buClr>
              <a:buSzPct val="65000"/>
              <a:buFont typeface="Wingdings" panose="05000000000000000000" pitchFamily="2" charset="2"/>
              <a:buNone/>
            </a:pPr>
            <a:r>
              <a:rPr lang="en-US" altLang="zh-CN" sz="2400" dirty="0">
                <a:latin typeface="宋体" panose="02010600030101010101" pitchFamily="2" charset="-122"/>
              </a:rPr>
              <a:t>(2)</a:t>
            </a:r>
            <a:r>
              <a:rPr lang="zh-CN" altLang="en-US" sz="2400" dirty="0">
                <a:latin typeface="宋体" panose="02010600030101010101" pitchFamily="2" charset="-122"/>
              </a:rPr>
              <a:t>增加传输带宽换取信噪比的特性，且其优越程度将随传输带宽的增加而提高。持续增加带宽会怎样？</a:t>
            </a:r>
            <a:r>
              <a:rPr lang="en-US" altLang="zh-CN" sz="2400" dirty="0">
                <a:latin typeface="宋体" panose="02010600030101010101" pitchFamily="2" charset="-122"/>
              </a:rPr>
              <a:t>No</a:t>
            </a:r>
            <a:r>
              <a:rPr lang="zh-CN" altLang="en-US" sz="2400" dirty="0">
                <a:latin typeface="宋体" panose="02010600030101010101" pitchFamily="2" charset="-122"/>
              </a:rPr>
              <a:t>增加，</a:t>
            </a:r>
            <a:r>
              <a:rPr lang="en-US" altLang="zh-CN" sz="2400" dirty="0">
                <a:latin typeface="宋体" panose="02010600030101010101" pitchFamily="2" charset="-122"/>
              </a:rPr>
              <a:t>S/N</a:t>
            </a:r>
            <a:r>
              <a:rPr lang="zh-CN" altLang="en-US" sz="2400" dirty="0">
                <a:latin typeface="宋体" panose="02010600030101010101" pitchFamily="2" charset="-122"/>
              </a:rPr>
              <a:t>减小</a:t>
            </a:r>
            <a:r>
              <a:rPr lang="en-US" altLang="zh-CN" sz="2400" dirty="0">
                <a:latin typeface="宋体" panose="02010600030101010101" pitchFamily="2" charset="-122"/>
              </a:rPr>
              <a:t>…</a:t>
            </a:r>
            <a:endParaRPr lang="zh-CN" altLang="en-US" sz="2400" dirty="0">
              <a:latin typeface="宋体" panose="02010600030101010101" pitchFamily="2" charset="-122"/>
            </a:endParaRPr>
          </a:p>
        </p:txBody>
      </p:sp>
      <p:sp>
        <p:nvSpPr>
          <p:cNvPr id="19" name="Rectangle 2"/>
          <p:cNvSpPr txBox="1">
            <a:spLocks noChangeArrowheads="1"/>
          </p:cNvSpPr>
          <p:nvPr/>
        </p:nvSpPr>
        <p:spPr>
          <a:xfrm>
            <a:off x="1117600" y="404813"/>
            <a:ext cx="6729413" cy="584200"/>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(6)</a:t>
            </a:r>
          </a:p>
        </p:txBody>
      </p:sp>
      <p:pic>
        <p:nvPicPr>
          <p:cNvPr id="2" name="图片 1"/>
          <p:cNvPicPr>
            <a:picLocks noChangeAspect="1"/>
          </p:cNvPicPr>
          <p:nvPr/>
        </p:nvPicPr>
        <p:blipFill>
          <a:blip r:embed="rId2"/>
          <a:stretch>
            <a:fillRect/>
          </a:stretch>
        </p:blipFill>
        <p:spPr>
          <a:xfrm>
            <a:off x="1158518" y="2492896"/>
            <a:ext cx="5285690" cy="256054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85750" y="764704"/>
            <a:ext cx="7170738" cy="457200"/>
          </a:xfrm>
          <a:prstGeom prst="rect">
            <a:avLst/>
          </a:prstGeom>
          <a:noFill/>
        </p:spPr>
        <p:txBody>
          <a:bodyPr wrap="none">
            <a:spAutoFit/>
          </a:bodyPr>
          <a:lstStyle/>
          <a:p>
            <a:pPr marL="411163" indent="-342900" eaLnBrk="1" hangingPunct="1">
              <a:spcBef>
                <a:spcPts val="700"/>
              </a:spcBef>
              <a:buClr>
                <a:schemeClr val="tx2"/>
              </a:buClr>
              <a:buFont typeface="宋体" pitchFamily="2" charset="-122"/>
              <a:buChar char="★"/>
              <a:defRPr/>
            </a:pPr>
            <a:r>
              <a:rPr lang="zh-CN" altLang="en-US" sz="2400" dirty="0">
                <a:latin typeface="+mn-lt"/>
                <a:ea typeface="+mn-ea"/>
              </a:rPr>
              <a:t>小输入信噪比</a:t>
            </a:r>
            <a:r>
              <a:rPr lang="zh-CN" altLang="en-US" sz="2400" b="0" dirty="0">
                <a:latin typeface="+mn-lt"/>
                <a:ea typeface="+mn-ea"/>
              </a:rPr>
              <a:t>（即</a:t>
            </a:r>
            <a:r>
              <a:rPr lang="en-US" altLang="zh-CN" sz="2400" b="0" dirty="0">
                <a:latin typeface="+mn-lt"/>
                <a:ea typeface="+mn-ea"/>
              </a:rPr>
              <a:t>A&lt;&lt;V(t)</a:t>
            </a:r>
            <a:r>
              <a:rPr lang="zh-CN" altLang="en-US" sz="2400" b="0" dirty="0">
                <a:latin typeface="+mn-lt"/>
                <a:ea typeface="+mn-ea"/>
              </a:rPr>
              <a:t>）时解调器输入信号为 </a:t>
            </a:r>
          </a:p>
        </p:txBody>
      </p:sp>
      <p:sp>
        <p:nvSpPr>
          <p:cNvPr id="38916" name="Rectangle 6"/>
          <p:cNvSpPr>
            <a:spLocks noChangeArrowheads="1"/>
          </p:cNvSpPr>
          <p:nvPr/>
        </p:nvSpPr>
        <p:spPr bwMode="auto">
          <a:xfrm>
            <a:off x="107504" y="2166393"/>
            <a:ext cx="6120680"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Tx/>
              <a:buFont typeface="宋体" panose="02010600030101010101" pitchFamily="2" charset="-122"/>
              <a:buChar char="★"/>
            </a:pPr>
            <a:r>
              <a:rPr lang="zh-CN" altLang="en-US" sz="2400" b="0" dirty="0">
                <a:latin typeface="宋体" panose="02010600030101010101" pitchFamily="2" charset="-122"/>
              </a:rPr>
              <a:t>无单独存在的有用信号项，解调器输出几乎完全由噪声决定。即调频系统的解调器也存在“门限效应”。</a:t>
            </a:r>
            <a:endParaRPr lang="en-US" altLang="zh-CN" sz="2400" b="0" dirty="0">
              <a:latin typeface="宋体" panose="02010600030101010101" pitchFamily="2" charset="-122"/>
            </a:endParaRPr>
          </a:p>
          <a:p>
            <a:pPr eaLnBrk="1" hangingPunct="1">
              <a:spcBef>
                <a:spcPts val="600"/>
              </a:spcBef>
              <a:buClr>
                <a:schemeClr val="hlink"/>
              </a:buClr>
              <a:buSzTx/>
              <a:buFont typeface="宋体" panose="02010600030101010101" pitchFamily="2" charset="-122"/>
              <a:buChar char="★"/>
            </a:pPr>
            <a:r>
              <a:rPr lang="zh-CN" altLang="en-US" sz="2400" b="0" dirty="0">
                <a:latin typeface="宋体" panose="02010600030101010101" pitchFamily="2" charset="-122"/>
              </a:rPr>
              <a:t>图</a:t>
            </a:r>
            <a:r>
              <a:rPr lang="en-US" altLang="zh-CN" sz="2400" b="0" dirty="0">
                <a:latin typeface="宋体" panose="02010600030101010101" pitchFamily="2" charset="-122"/>
              </a:rPr>
              <a:t>(5-32)</a:t>
            </a:r>
            <a:r>
              <a:rPr lang="zh-CN" altLang="en-US" sz="2400" b="0" dirty="0">
                <a:latin typeface="宋体" panose="02010600030101010101" pitchFamily="2" charset="-122"/>
              </a:rPr>
              <a:t>说明：</a:t>
            </a:r>
          </a:p>
          <a:p>
            <a:pPr lvl="1" eaLnBrk="1" hangingPunct="1">
              <a:spcBef>
                <a:spcPts val="600"/>
              </a:spcBef>
              <a:buClr>
                <a:schemeClr val="hlink"/>
              </a:buClr>
              <a:buSzTx/>
              <a:buFont typeface="Wingdings" panose="05000000000000000000" pitchFamily="2" charset="2"/>
              <a:buChar char="Ø"/>
            </a:pPr>
            <a:r>
              <a:rPr lang="zh-CN" altLang="en-US" sz="2400" b="0" dirty="0">
                <a:latin typeface="宋体" panose="02010600030101010101" pitchFamily="2" charset="-122"/>
              </a:rPr>
              <a:t>门限值与调频指数   有关。  越大，门限值越高。</a:t>
            </a:r>
          </a:p>
          <a:p>
            <a:pPr lvl="1" eaLnBrk="1" hangingPunct="1">
              <a:spcBef>
                <a:spcPts val="600"/>
              </a:spcBef>
              <a:buClr>
                <a:schemeClr val="hlink"/>
              </a:buClr>
              <a:buSzTx/>
              <a:buFont typeface="Wingdings" panose="05000000000000000000" pitchFamily="2" charset="2"/>
              <a:buChar char="Ø"/>
            </a:pPr>
            <a:r>
              <a:rPr lang="zh-CN" altLang="en-US" sz="2400" b="0" dirty="0">
                <a:latin typeface="宋体" panose="02010600030101010101" pitchFamily="2" charset="-122"/>
              </a:rPr>
              <a:t>门限值以上，   越大，抗噪性能越好。</a:t>
            </a:r>
          </a:p>
          <a:p>
            <a:pPr eaLnBrk="1" hangingPunct="1">
              <a:spcBef>
                <a:spcPts val="600"/>
              </a:spcBef>
              <a:buClr>
                <a:schemeClr val="hlink"/>
              </a:buClr>
              <a:buSzTx/>
              <a:buFont typeface="宋体" panose="02010600030101010101" pitchFamily="2" charset="-122"/>
              <a:buChar char="★"/>
            </a:pPr>
            <a:r>
              <a:rPr lang="zh-CN" altLang="en-US" sz="2400" b="0" dirty="0">
                <a:latin typeface="宋体" panose="02010600030101010101" pitchFamily="2" charset="-122"/>
              </a:rPr>
              <a:t>实际中，为改善门限效应，目前用的较多的有锁相环路鉴频法及调频负回授鉴频法</a:t>
            </a:r>
            <a:endParaRPr lang="en-US" altLang="zh-CN" sz="2400" b="0" dirty="0">
              <a:latin typeface="宋体" panose="02010600030101010101" pitchFamily="2" charset="-122"/>
            </a:endParaRPr>
          </a:p>
          <a:p>
            <a:pPr eaLnBrk="1" hangingPunct="1">
              <a:spcBef>
                <a:spcPts val="600"/>
              </a:spcBef>
              <a:buClr>
                <a:schemeClr val="hlink"/>
              </a:buClr>
              <a:buSzTx/>
              <a:buFont typeface="宋体" panose="02010600030101010101" pitchFamily="2" charset="-122"/>
              <a:buChar char="★"/>
            </a:pPr>
            <a:r>
              <a:rPr lang="zh-CN" altLang="en-US" sz="2400" b="0" dirty="0">
                <a:latin typeface="宋体" panose="02010600030101010101" pitchFamily="2" charset="-122"/>
              </a:rPr>
              <a:t>可采用所谓“预加重”和“去加重”技术来改善解调器输出信噪比</a:t>
            </a:r>
            <a:r>
              <a:rPr lang="zh-CN" altLang="en-US" sz="2400" dirty="0">
                <a:latin typeface="宋体" panose="02010600030101010101" pitchFamily="2" charset="-122"/>
              </a:rPr>
              <a:t> </a:t>
            </a:r>
          </a:p>
        </p:txBody>
      </p:sp>
      <p:sp>
        <p:nvSpPr>
          <p:cNvPr id="7" name="Rectangle 2"/>
          <p:cNvSpPr txBox="1">
            <a:spLocks noChangeArrowheads="1"/>
          </p:cNvSpPr>
          <p:nvPr/>
        </p:nvSpPr>
        <p:spPr>
          <a:xfrm>
            <a:off x="1117600" y="44624"/>
            <a:ext cx="6729413" cy="584200"/>
          </a:xfrm>
          <a:prstGeom prst="rect">
            <a:avLst/>
          </a:prstGeom>
        </p:spPr>
        <p:txBody>
          <a:bodyPr wrap="none">
            <a:spAutoFit/>
          </a:bodyPr>
          <a:lstStyle/>
          <a:p>
            <a:pPr eaLnBrk="1" hangingPunct="1">
              <a:defRPr/>
            </a:pPr>
            <a:r>
              <a:rPr lang="zh-CN" altLang="en-US" b="0" spc="-100" dirty="0">
                <a:solidFill>
                  <a:srgbClr val="FFFF00"/>
                </a:solidFill>
                <a:latin typeface="华文中宋" pitchFamily="2" charset="-122"/>
                <a:ea typeface="华文中宋" pitchFamily="2" charset="-122"/>
                <a:cs typeface="+mj-cs"/>
              </a:rPr>
              <a:t>五、</a:t>
            </a:r>
            <a:r>
              <a:rPr lang="zh-CN" altLang="en-US" spc="-100" dirty="0">
                <a:solidFill>
                  <a:srgbClr val="FFFF00"/>
                </a:solidFill>
                <a:latin typeface="华文中宋" pitchFamily="2" charset="-122"/>
                <a:ea typeface="华文中宋" pitchFamily="2" charset="-122"/>
                <a:cs typeface="+mj-cs"/>
              </a:rPr>
              <a:t>非线性调制系统的抗噪声性能</a:t>
            </a:r>
            <a:r>
              <a:rPr lang="zh-CN" altLang="en-US" b="0" spc="-100" dirty="0">
                <a:solidFill>
                  <a:srgbClr val="FFFF00"/>
                </a:solidFill>
                <a:latin typeface="华文中宋" pitchFamily="2" charset="-122"/>
                <a:ea typeface="华文中宋" pitchFamily="2" charset="-122"/>
                <a:cs typeface="+mj-cs"/>
              </a:rPr>
              <a:t> </a:t>
            </a:r>
            <a:r>
              <a:rPr lang="en-US" altLang="zh-CN" b="0" spc="-100" dirty="0">
                <a:solidFill>
                  <a:srgbClr val="FFFF00"/>
                </a:solidFill>
                <a:latin typeface="华文中宋" pitchFamily="2" charset="-122"/>
                <a:ea typeface="华文中宋" pitchFamily="2" charset="-122"/>
                <a:cs typeface="+mj-cs"/>
              </a:rPr>
              <a:t>(7)</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796" y="2708920"/>
            <a:ext cx="293370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1874478404"/>
              </p:ext>
            </p:extLst>
          </p:nvPr>
        </p:nvGraphicFramePr>
        <p:xfrm>
          <a:off x="1117600" y="1278763"/>
          <a:ext cx="6257925" cy="765175"/>
        </p:xfrm>
        <a:graphic>
          <a:graphicData uri="http://schemas.openxmlformats.org/presentationml/2006/ole">
            <mc:AlternateContent xmlns:mc="http://schemas.openxmlformats.org/markup-compatibility/2006">
              <mc:Choice xmlns:v="urn:schemas-microsoft-com:vml" Requires="v">
                <p:oleObj spid="_x0000_s51237" name="公式" r:id="rId4" imgW="2857320" imgH="419040" progId="Equation.3">
                  <p:embed/>
                </p:oleObj>
              </mc:Choice>
              <mc:Fallback>
                <p:oleObj name="公式" r:id="rId4" imgW="285732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1278763"/>
                        <a:ext cx="6257925" cy="7651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直接连接符 7"/>
          <p:cNvCxnSpPr/>
          <p:nvPr/>
        </p:nvCxnSpPr>
        <p:spPr>
          <a:xfrm>
            <a:off x="0" y="70083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对象 4"/>
          <p:cNvGraphicFramePr>
            <a:graphicFrameLocks noChangeAspect="1"/>
          </p:cNvGraphicFramePr>
          <p:nvPr>
            <p:extLst>
              <p:ext uri="{D42A27DB-BD31-4B8C-83A1-F6EECF244321}">
                <p14:modId xmlns:p14="http://schemas.microsoft.com/office/powerpoint/2010/main" val="495936860"/>
              </p:ext>
            </p:extLst>
          </p:nvPr>
        </p:nvGraphicFramePr>
        <p:xfrm>
          <a:off x="3347864" y="3846512"/>
          <a:ext cx="446087" cy="417513"/>
        </p:xfrm>
        <a:graphic>
          <a:graphicData uri="http://schemas.openxmlformats.org/presentationml/2006/ole">
            <mc:AlternateContent xmlns:mc="http://schemas.openxmlformats.org/markup-compatibility/2006">
              <mc:Choice xmlns:v="urn:schemas-microsoft-com:vml" Requires="v">
                <p:oleObj spid="_x0000_s51238" name="公式" r:id="rId6" imgW="203040" imgH="228600" progId="Equation.3">
                  <p:embed/>
                </p:oleObj>
              </mc:Choice>
              <mc:Fallback>
                <p:oleObj name="公式" r:id="rId6" imgW="203040" imgH="228600" progId="Equation.3">
                  <p:embed/>
                  <p:pic>
                    <p:nvPicPr>
                      <p:cNvPr id="0" name="对象 3"/>
                      <p:cNvPicPr>
                        <a:picLocks noChangeAspect="1" noChangeArrowheads="1"/>
                      </p:cNvPicPr>
                      <p:nvPr/>
                    </p:nvPicPr>
                    <p:blipFill>
                      <a:blip r:embed="rId7"/>
                      <a:srcRect/>
                      <a:stretch>
                        <a:fillRect/>
                      </a:stretch>
                    </p:blipFill>
                    <p:spPr bwMode="auto">
                      <a:xfrm>
                        <a:off x="3347864" y="3846512"/>
                        <a:ext cx="446087" cy="4175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29957503"/>
              </p:ext>
            </p:extLst>
          </p:nvPr>
        </p:nvGraphicFramePr>
        <p:xfrm>
          <a:off x="4557961" y="3789040"/>
          <a:ext cx="446087" cy="417512"/>
        </p:xfrm>
        <a:graphic>
          <a:graphicData uri="http://schemas.openxmlformats.org/presentationml/2006/ole">
            <mc:AlternateContent xmlns:mc="http://schemas.openxmlformats.org/markup-compatibility/2006">
              <mc:Choice xmlns:v="urn:schemas-microsoft-com:vml" Requires="v">
                <p:oleObj spid="_x0000_s51239" name="公式" r:id="rId8" imgW="203040" imgH="228600" progId="Equation.3">
                  <p:embed/>
                </p:oleObj>
              </mc:Choice>
              <mc:Fallback>
                <p:oleObj name="公式" r:id="rId8" imgW="203040" imgH="228600" progId="Equation.3">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7961" y="3789040"/>
                        <a:ext cx="446087" cy="4175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45303465"/>
              </p:ext>
            </p:extLst>
          </p:nvPr>
        </p:nvGraphicFramePr>
        <p:xfrm>
          <a:off x="2685753" y="4595664"/>
          <a:ext cx="446087" cy="417512"/>
        </p:xfrm>
        <a:graphic>
          <a:graphicData uri="http://schemas.openxmlformats.org/presentationml/2006/ole">
            <mc:AlternateContent xmlns:mc="http://schemas.openxmlformats.org/markup-compatibility/2006">
              <mc:Choice xmlns:v="urn:schemas-microsoft-com:vml" Requires="v">
                <p:oleObj spid="_x0000_s51240" name="公式" r:id="rId10" imgW="203040" imgH="228600" progId="Equation.3">
                  <p:embed/>
                </p:oleObj>
              </mc:Choice>
              <mc:Fallback>
                <p:oleObj name="公式" r:id="rId10" imgW="203040" imgH="228600" progId="Equation.3">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5753" y="4595664"/>
                        <a:ext cx="446087" cy="4175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46573" y="110281"/>
            <a:ext cx="5040313" cy="576263"/>
          </a:xfrm>
          <a:prstGeom prst="rect">
            <a:avLst/>
          </a:prstGeom>
        </p:spPr>
        <p:txBody>
          <a:bodyPr/>
          <a:lstStyle/>
          <a:p>
            <a:pPr algn="ctr">
              <a:defRPr/>
            </a:pPr>
            <a:r>
              <a:rPr lang="zh-CN" altLang="en-US" b="0" spc="-100" dirty="0">
                <a:solidFill>
                  <a:srgbClr val="FFFF00"/>
                </a:solidFill>
                <a:latin typeface="黑体" pitchFamily="2" charset="-122"/>
                <a:ea typeface="黑体" pitchFamily="2" charset="-122"/>
                <a:cs typeface="+mj-cs"/>
              </a:rPr>
              <a:t>六、预加重与去加重技术</a:t>
            </a:r>
          </a:p>
        </p:txBody>
      </p:sp>
      <p:sp>
        <p:nvSpPr>
          <p:cNvPr id="3" name="Rectangle 3"/>
          <p:cNvSpPr txBox="1">
            <a:spLocks noChangeArrowheads="1"/>
          </p:cNvSpPr>
          <p:nvPr/>
        </p:nvSpPr>
        <p:spPr>
          <a:xfrm>
            <a:off x="341374" y="700832"/>
            <a:ext cx="8429625" cy="5500687"/>
          </a:xfrm>
          <a:prstGeom prst="rect">
            <a:avLst/>
          </a:prstGeom>
        </p:spPr>
        <p:txBody>
          <a:bodyPr/>
          <a:lstStyle/>
          <a:p>
            <a:pPr>
              <a:lnSpc>
                <a:spcPct val="110000"/>
              </a:lnSpc>
              <a:spcBef>
                <a:spcPts val="700"/>
              </a:spcBef>
              <a:buClr>
                <a:schemeClr val="tx2"/>
              </a:buClr>
              <a:buSzPct val="95000"/>
              <a:defRPr/>
            </a:pPr>
            <a:r>
              <a:rPr lang="zh-CN" altLang="en-US" sz="2400" dirty="0">
                <a:solidFill>
                  <a:srgbClr val="FF3300"/>
                </a:solidFill>
                <a:latin typeface="华文楷体" panose="02010600040101010101" pitchFamily="2" charset="-122"/>
                <a:ea typeface="华文楷体" panose="02010600040101010101" pitchFamily="2" charset="-122"/>
              </a:rPr>
              <a:t>一 问题的提出</a:t>
            </a:r>
          </a:p>
          <a:p>
            <a:pPr>
              <a:lnSpc>
                <a:spcPct val="110000"/>
              </a:lnSpc>
              <a:spcBef>
                <a:spcPts val="700"/>
              </a:spcBef>
              <a:buClr>
                <a:schemeClr val="tx2"/>
              </a:buClr>
              <a:buSzPct val="95000"/>
              <a:defRPr/>
            </a:pPr>
            <a:r>
              <a:rPr lang="zh-CN" altLang="en-US" sz="240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在调频广播中所传送的语音和音乐信号的大部分能量集中在低频端，然而，在调制解调器的输出端噪声功率谱密度与频率的平方成正比，因而，在信号功率谱密度最小频率范围内噪声规律谱密度却是最大，这对解调输出信噪比不利。</a:t>
            </a:r>
          </a:p>
          <a:p>
            <a:pPr>
              <a:lnSpc>
                <a:spcPct val="110000"/>
              </a:lnSpc>
              <a:spcBef>
                <a:spcPts val="700"/>
              </a:spcBef>
              <a:buClr>
                <a:schemeClr val="tx2"/>
              </a:buClr>
              <a:buSzPct val="95000"/>
              <a:defRPr/>
            </a:pPr>
            <a:r>
              <a:rPr lang="zh-CN" altLang="en-US" sz="2400" dirty="0">
                <a:solidFill>
                  <a:srgbClr val="FF3300"/>
                </a:solidFill>
                <a:latin typeface="华文楷体" panose="02010600040101010101" pitchFamily="2" charset="-122"/>
                <a:ea typeface="华文楷体" panose="02010600040101010101" pitchFamily="2" charset="-122"/>
              </a:rPr>
              <a:t>二 解决的办法</a:t>
            </a:r>
          </a:p>
          <a:p>
            <a:pPr>
              <a:lnSpc>
                <a:spcPct val="110000"/>
              </a:lnSpc>
              <a:spcBef>
                <a:spcPts val="700"/>
              </a:spcBef>
              <a:buClr>
                <a:schemeClr val="tx2"/>
              </a:buClr>
              <a:buSzPct val="95000"/>
              <a:defRPr/>
            </a:pPr>
            <a:r>
              <a:rPr lang="zh-CN" altLang="en-US" sz="2400" dirty="0">
                <a:solidFill>
                  <a:srgbClr val="FF3300"/>
                </a:solidFill>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在发送端调制之前提升输入信号的高频分量，而在接收端解调之后作反变换，压低高频分量，使信号频谱恢复原始形状，这不仅提高了输入信噪比，而且在压低高频分量的同时，也压低了高频噪声功率，从而改善了输出信噪比</a:t>
            </a:r>
          </a:p>
          <a:p>
            <a:pPr>
              <a:lnSpc>
                <a:spcPct val="110000"/>
              </a:lnSpc>
              <a:spcBef>
                <a:spcPts val="700"/>
              </a:spcBef>
              <a:buClr>
                <a:schemeClr val="tx2"/>
              </a:buClr>
              <a:buSzPct val="95000"/>
              <a:defRPr/>
            </a:pPr>
            <a:r>
              <a:rPr lang="zh-CN" altLang="en-US" sz="2400" b="0" dirty="0">
                <a:latin typeface="华文楷体" panose="02010600040101010101" pitchFamily="2" charset="-122"/>
                <a:ea typeface="华文楷体" panose="02010600040101010101" pitchFamily="2" charset="-122"/>
              </a:rPr>
              <a:t>    通常把发送端对输入信号高频分量的提升称为</a:t>
            </a:r>
            <a:r>
              <a:rPr lang="zh-CN" altLang="en-US" sz="2400" dirty="0">
                <a:solidFill>
                  <a:srgbClr val="FF3300"/>
                </a:solidFill>
                <a:latin typeface="华文楷体" panose="02010600040101010101" pitchFamily="2" charset="-122"/>
                <a:ea typeface="华文楷体" panose="02010600040101010101" pitchFamily="2" charset="-122"/>
              </a:rPr>
              <a:t>预加重</a:t>
            </a:r>
            <a:r>
              <a:rPr lang="zh-CN" altLang="en-US" sz="2400" b="0" dirty="0">
                <a:latin typeface="华文楷体" panose="02010600040101010101" pitchFamily="2" charset="-122"/>
                <a:ea typeface="华文楷体" panose="02010600040101010101" pitchFamily="2" charset="-122"/>
              </a:rPr>
              <a:t>，解调后对高频分量的压低称为</a:t>
            </a:r>
            <a:r>
              <a:rPr lang="zh-CN" altLang="en-US" sz="2400" dirty="0">
                <a:solidFill>
                  <a:srgbClr val="FF3300"/>
                </a:solidFill>
                <a:latin typeface="华文楷体" panose="02010600040101010101" pitchFamily="2" charset="-122"/>
                <a:ea typeface="华文楷体" panose="02010600040101010101" pitchFamily="2" charset="-122"/>
              </a:rPr>
              <a:t>去加重</a:t>
            </a:r>
            <a:r>
              <a:rPr lang="zh-CN" altLang="en-US" sz="2400" dirty="0">
                <a:latin typeface="华文楷体" panose="02010600040101010101" pitchFamily="2" charset="-122"/>
                <a:ea typeface="华文楷体" panose="02010600040101010101" pitchFamily="2" charset="-122"/>
              </a:rPr>
              <a:t>。如图</a:t>
            </a:r>
            <a:r>
              <a:rPr lang="en-US" altLang="zh-CN" sz="2400" dirty="0">
                <a:latin typeface="华文楷体" panose="02010600040101010101" pitchFamily="2" charset="-122"/>
                <a:ea typeface="华文楷体" panose="02010600040101010101" pitchFamily="2" charset="-122"/>
              </a:rPr>
              <a:t>5-33</a:t>
            </a:r>
            <a:endParaRPr lang="zh-CN" altLang="en-US" sz="2400" dirty="0">
              <a:latin typeface="华文楷体" panose="02010600040101010101" pitchFamily="2" charset="-122"/>
              <a:ea typeface="华文楷体" panose="02010600040101010101" pitchFamily="2" charset="-122"/>
            </a:endParaRPr>
          </a:p>
        </p:txBody>
      </p:sp>
      <p:cxnSp>
        <p:nvCxnSpPr>
          <p:cNvPr id="4" name="直接连接符 3"/>
          <p:cNvCxnSpPr/>
          <p:nvPr/>
        </p:nvCxnSpPr>
        <p:spPr>
          <a:xfrm>
            <a:off x="0" y="700832"/>
            <a:ext cx="9112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86" y="6021288"/>
            <a:ext cx="7122724" cy="823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9353" y="785540"/>
            <a:ext cx="4358631" cy="3075508"/>
          </a:xfrm>
          <a:prstGeom prst="rect">
            <a:avLst/>
          </a:prstGeom>
        </p:spPr>
        <p:txBody>
          <a:bodyPr/>
          <a:lstStyle/>
          <a:p>
            <a:pPr>
              <a:spcBef>
                <a:spcPts val="1200"/>
              </a:spcBef>
              <a:buClr>
                <a:schemeClr val="tx2"/>
              </a:buClr>
              <a:buSzPct val="95000"/>
              <a:buFont typeface="Wingdings" pitchFamily="2" charset="2"/>
              <a:buNone/>
              <a:defRPr/>
            </a:pPr>
            <a:r>
              <a:rPr lang="zh-CN" altLang="en-US" sz="2400" dirty="0">
                <a:latin typeface="华文楷体" panose="02010600040101010101" pitchFamily="2" charset="-122"/>
                <a:ea typeface="华文楷体" panose="02010600040101010101" pitchFamily="2" charset="-122"/>
              </a:rPr>
              <a:t>三 具体方案</a:t>
            </a:r>
          </a:p>
          <a:p>
            <a:pPr>
              <a:spcBef>
                <a:spcPts val="1200"/>
              </a:spcBef>
              <a:buClr>
                <a:schemeClr val="tx2"/>
              </a:buClr>
              <a:buSzPct val="95000"/>
              <a:defRPr/>
            </a:pPr>
            <a:r>
              <a:rPr lang="zh-CN" altLang="en-US" sz="2400" b="0" dirty="0">
                <a:latin typeface="华文楷体" panose="02010600040101010101" pitchFamily="2" charset="-122"/>
                <a:ea typeface="华文楷体" panose="02010600040101010101" pitchFamily="2" charset="-122"/>
              </a:rPr>
              <a:t>   </a:t>
            </a:r>
            <a:r>
              <a:rPr lang="zh-CN" altLang="en-US" sz="2400" b="0" dirty="0">
                <a:solidFill>
                  <a:srgbClr val="FF0000"/>
                </a:solidFill>
                <a:latin typeface="华文楷体" panose="02010600040101010101" pitchFamily="2" charset="-122"/>
                <a:ea typeface="华文楷体" panose="02010600040101010101" pitchFamily="2" charset="-122"/>
              </a:rPr>
              <a:t>预加重特性选择原则</a:t>
            </a:r>
            <a:r>
              <a:rPr lang="zh-CN" altLang="en-US" sz="2400" b="0" dirty="0">
                <a:latin typeface="华文楷体" panose="02010600040101010101" pitchFamily="2" charset="-122"/>
                <a:ea typeface="华文楷体" panose="02010600040101010101" pitchFamily="2" charset="-122"/>
              </a:rPr>
              <a:t>：使调制后噪声功率谱密度具有平坦特性 </a:t>
            </a:r>
          </a:p>
          <a:p>
            <a:pPr>
              <a:spcBef>
                <a:spcPts val="1200"/>
              </a:spcBef>
              <a:buClr>
                <a:schemeClr val="tx2"/>
              </a:buClr>
              <a:buSzPct val="95000"/>
              <a:defRPr/>
            </a:pPr>
            <a:r>
              <a:rPr lang="zh-CN" altLang="en-US" sz="2400" b="0" dirty="0">
                <a:latin typeface="华文楷体" panose="02010600040101010101" pitchFamily="2" charset="-122"/>
                <a:ea typeface="华文楷体" panose="02010600040101010101" pitchFamily="2" charset="-122"/>
              </a:rPr>
              <a:t> </a:t>
            </a:r>
            <a:r>
              <a:rPr lang="zh-CN" altLang="en-US" sz="2400" b="0" dirty="0">
                <a:solidFill>
                  <a:srgbClr val="FF0000"/>
                </a:solidFill>
                <a:latin typeface="华文楷体" panose="02010600040101010101" pitchFamily="2" charset="-122"/>
                <a:ea typeface="华文楷体" panose="02010600040101010101" pitchFamily="2" charset="-122"/>
              </a:rPr>
              <a:t>预加重网络</a:t>
            </a:r>
            <a:r>
              <a:rPr lang="zh-CN" altLang="en-US" sz="2400" b="0" dirty="0">
                <a:latin typeface="华文楷体" panose="02010600040101010101" pitchFamily="2" charset="-122"/>
                <a:ea typeface="华文楷体" panose="02010600040101010101" pitchFamily="2" charset="-122"/>
              </a:rPr>
              <a:t>：一般采用具有</a:t>
            </a:r>
            <a:r>
              <a:rPr lang="zh-CN" altLang="en-US" sz="2400" dirty="0">
                <a:solidFill>
                  <a:srgbClr val="FF3300"/>
                </a:solidFill>
                <a:latin typeface="华文楷体" panose="02010600040101010101" pitchFamily="2" charset="-122"/>
                <a:ea typeface="华文楷体" panose="02010600040101010101" pitchFamily="2" charset="-122"/>
              </a:rPr>
              <a:t>微分特性</a:t>
            </a:r>
            <a:r>
              <a:rPr lang="zh-CN" altLang="en-US" sz="2400" b="0" dirty="0">
                <a:latin typeface="华文楷体" panose="02010600040101010101" pitchFamily="2" charset="-122"/>
                <a:ea typeface="华文楷体" panose="02010600040101010101" pitchFamily="2" charset="-122"/>
              </a:rPr>
              <a:t>的</a:t>
            </a:r>
            <a:r>
              <a:rPr lang="en-US" altLang="zh-CN" sz="2400" b="0" dirty="0">
                <a:latin typeface="华文楷体" panose="02010600040101010101" pitchFamily="2" charset="-122"/>
                <a:ea typeface="华文楷体" panose="02010600040101010101" pitchFamily="2" charset="-122"/>
              </a:rPr>
              <a:t>RC</a:t>
            </a:r>
            <a:r>
              <a:rPr lang="zh-CN" altLang="en-US" sz="2400" b="0" dirty="0">
                <a:latin typeface="华文楷体" panose="02010600040101010101" pitchFamily="2" charset="-122"/>
                <a:ea typeface="华文楷体" panose="02010600040101010101" pitchFamily="2" charset="-122"/>
              </a:rPr>
              <a:t>网络，如图</a:t>
            </a:r>
            <a:r>
              <a:rPr lang="en-US" altLang="zh-CN" sz="2400" b="0" dirty="0">
                <a:latin typeface="华文楷体" panose="02010600040101010101" pitchFamily="2" charset="-122"/>
                <a:ea typeface="华文楷体" panose="02010600040101010101" pitchFamily="2" charset="-122"/>
              </a:rPr>
              <a:t>5-34a</a:t>
            </a:r>
            <a:r>
              <a:rPr lang="zh-CN" altLang="en-US" sz="2400" b="0" dirty="0">
                <a:latin typeface="华文楷体" panose="02010600040101010101" pitchFamily="2" charset="-122"/>
                <a:ea typeface="华文楷体" panose="02010600040101010101" pitchFamily="2" charset="-122"/>
              </a:rPr>
              <a:t>。</a:t>
            </a:r>
            <a:endParaRPr lang="en-US" altLang="zh-CN" sz="2400" b="0" dirty="0">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a:xfrm>
            <a:off x="2143125" y="116433"/>
            <a:ext cx="5040313" cy="576263"/>
          </a:xfrm>
          <a:prstGeom prst="rect">
            <a:avLst/>
          </a:prstGeom>
        </p:spPr>
        <p:txBody>
          <a:bodyPr/>
          <a:lstStyle/>
          <a:p>
            <a:pPr algn="ctr">
              <a:defRPr/>
            </a:pPr>
            <a:r>
              <a:rPr lang="zh-CN" altLang="en-US" b="0" spc="-100" dirty="0">
                <a:solidFill>
                  <a:srgbClr val="FFFF00"/>
                </a:solidFill>
                <a:latin typeface="黑体" pitchFamily="2" charset="-122"/>
                <a:ea typeface="黑体" pitchFamily="2" charset="-122"/>
                <a:cs typeface="+mj-cs"/>
              </a:rPr>
              <a:t>六、预加重与去加重技术</a:t>
            </a:r>
          </a:p>
        </p:txBody>
      </p:sp>
      <p:cxnSp>
        <p:nvCxnSpPr>
          <p:cNvPr id="4" name="直接连接符 3"/>
          <p:cNvCxnSpPr/>
          <p:nvPr/>
        </p:nvCxnSpPr>
        <p:spPr>
          <a:xfrm>
            <a:off x="0" y="700832"/>
            <a:ext cx="911237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5293296" y="3573016"/>
            <a:ext cx="3819079" cy="3168352"/>
          </a:xfrm>
          <a:prstGeom prst="rect">
            <a:avLst/>
          </a:prstGeom>
        </p:spPr>
        <p:txBody>
          <a:bodyPr/>
          <a:lstStyle/>
          <a:p>
            <a:pPr>
              <a:spcBef>
                <a:spcPts val="1200"/>
              </a:spcBef>
              <a:buClr>
                <a:schemeClr val="tx2"/>
              </a:buClr>
              <a:buSzPct val="95000"/>
              <a:defRPr/>
            </a:pPr>
            <a:r>
              <a:rPr lang="zh-CN" altLang="en-US" sz="2400" b="0" dirty="0">
                <a:latin typeface="+mn-ea"/>
                <a:ea typeface="+mn-ea"/>
              </a:rPr>
              <a:t> </a:t>
            </a:r>
            <a:r>
              <a:rPr lang="zh-CN" altLang="en-US" sz="2400" b="0" dirty="0">
                <a:solidFill>
                  <a:srgbClr val="FF0000"/>
                </a:solidFill>
                <a:latin typeface="华文楷体" panose="02010600040101010101" pitchFamily="2" charset="-122"/>
                <a:ea typeface="华文楷体" panose="02010600040101010101" pitchFamily="2" charset="-122"/>
              </a:rPr>
              <a:t>去加重网络</a:t>
            </a:r>
            <a:r>
              <a:rPr lang="zh-CN" altLang="en-US" sz="2400" b="0" dirty="0">
                <a:latin typeface="华文楷体" panose="02010600040101010101" pitchFamily="2" charset="-122"/>
                <a:ea typeface="华文楷体" panose="02010600040101010101" pitchFamily="2" charset="-122"/>
              </a:rPr>
              <a:t>：其传递函数必需是预加重网络传递函数的倒数。因此，选用具有</a:t>
            </a:r>
            <a:r>
              <a:rPr lang="zh-CN" altLang="en-US" sz="2400" dirty="0">
                <a:solidFill>
                  <a:srgbClr val="FF3300"/>
                </a:solidFill>
                <a:latin typeface="华文楷体" panose="02010600040101010101" pitchFamily="2" charset="-122"/>
                <a:ea typeface="华文楷体" panose="02010600040101010101" pitchFamily="2" charset="-122"/>
              </a:rPr>
              <a:t>积分特性</a:t>
            </a:r>
            <a:r>
              <a:rPr lang="zh-CN" altLang="en-US" sz="2400" b="0" dirty="0">
                <a:latin typeface="华文楷体" panose="02010600040101010101" pitchFamily="2" charset="-122"/>
                <a:ea typeface="华文楷体" panose="02010600040101010101" pitchFamily="2" charset="-122"/>
              </a:rPr>
              <a:t>的</a:t>
            </a:r>
            <a:r>
              <a:rPr lang="en-US" altLang="zh-CN" sz="2400" b="0" dirty="0">
                <a:latin typeface="华文楷体" panose="02010600040101010101" pitchFamily="2" charset="-122"/>
                <a:ea typeface="华文楷体" panose="02010600040101010101" pitchFamily="2" charset="-122"/>
              </a:rPr>
              <a:t>RC</a:t>
            </a:r>
            <a:r>
              <a:rPr lang="zh-CN" altLang="en-US" sz="2400" b="0" dirty="0">
                <a:latin typeface="华文楷体" panose="02010600040101010101" pitchFamily="2" charset="-122"/>
                <a:ea typeface="华文楷体" panose="02010600040101010101" pitchFamily="2" charset="-122"/>
              </a:rPr>
              <a:t>网络作为去加重网络，如图</a:t>
            </a:r>
            <a:r>
              <a:rPr lang="en-US" altLang="zh-CN" sz="2400" b="0" dirty="0">
                <a:latin typeface="华文楷体" panose="02010600040101010101" pitchFamily="2" charset="-122"/>
                <a:ea typeface="华文楷体" panose="02010600040101010101" pitchFamily="2" charset="-122"/>
              </a:rPr>
              <a:t>5-34b</a:t>
            </a:r>
            <a:r>
              <a:rPr lang="zh-CN" altLang="en-US" sz="2400" b="0" dirty="0">
                <a:latin typeface="华文楷体" panose="02010600040101010101" pitchFamily="2" charset="-122"/>
                <a:ea typeface="华文楷体" panose="02010600040101010101" pitchFamily="2" charset="-122"/>
              </a:rPr>
              <a:t>。</a:t>
            </a:r>
          </a:p>
          <a:p>
            <a:pPr>
              <a:spcBef>
                <a:spcPts val="1200"/>
              </a:spcBef>
              <a:buClr>
                <a:schemeClr val="tx2"/>
              </a:buClr>
              <a:buSzPct val="95000"/>
              <a:defRPr/>
            </a:pPr>
            <a:r>
              <a:rPr lang="zh-CN" altLang="en-US" sz="2400" b="0" dirty="0">
                <a:latin typeface="华文楷体" panose="02010600040101010101" pitchFamily="2" charset="-122"/>
                <a:ea typeface="华文楷体" panose="02010600040101010101" pitchFamily="2" charset="-122"/>
              </a:rPr>
              <a:t>预加重特性的选择，若高频分量提升太大，则调频信号的发送频谱将加宽。</a:t>
            </a:r>
            <a:endParaRPr lang="en-US" altLang="zh-CN" sz="2400" b="0"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DBF33878-3298-4050-AE8E-B5345EA28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96752"/>
            <a:ext cx="4320480" cy="2190738"/>
          </a:xfrm>
          <a:prstGeom prst="rect">
            <a:avLst/>
          </a:prstGeom>
        </p:spPr>
      </p:pic>
      <p:pic>
        <p:nvPicPr>
          <p:cNvPr id="9" name="图片 8">
            <a:extLst>
              <a:ext uri="{FF2B5EF4-FFF2-40B4-BE49-F238E27FC236}">
                <a16:creationId xmlns:a16="http://schemas.microsoft.com/office/drawing/2014/main" id="{A8FCC7B6-6CED-47A5-BFF8-F39019026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2" y="4268523"/>
            <a:ext cx="5183077" cy="2176677"/>
          </a:xfrm>
          <a:prstGeom prst="rect">
            <a:avLst/>
          </a:prstGeom>
        </p:spPr>
      </p:pic>
      <p:cxnSp>
        <p:nvCxnSpPr>
          <p:cNvPr id="11" name="直接连接符 10">
            <a:extLst>
              <a:ext uri="{FF2B5EF4-FFF2-40B4-BE49-F238E27FC236}">
                <a16:creationId xmlns:a16="http://schemas.microsoft.com/office/drawing/2014/main" id="{529150E5-4F0A-43E7-B3DA-8E85911E811C}"/>
              </a:ext>
            </a:extLst>
          </p:cNvPr>
          <p:cNvCxnSpPr/>
          <p:nvPr/>
        </p:nvCxnSpPr>
        <p:spPr>
          <a:xfrm>
            <a:off x="69353" y="3573016"/>
            <a:ext cx="878497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083" y="3501008"/>
            <a:ext cx="2654292" cy="313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2"/>
          <p:cNvSpPr txBox="1">
            <a:spLocks noChangeArrowheads="1"/>
          </p:cNvSpPr>
          <p:nvPr/>
        </p:nvSpPr>
        <p:spPr>
          <a:xfrm>
            <a:off x="1643063" y="44624"/>
            <a:ext cx="5659437" cy="579438"/>
          </a:xfrm>
          <a:prstGeom prst="rect">
            <a:avLst/>
          </a:prstGeom>
        </p:spPr>
        <p:txBody>
          <a:bodyPr>
            <a:spAutoFit/>
          </a:bodyPr>
          <a:lstStyle/>
          <a:p>
            <a:pPr eaLnBrk="1" hangingPunct="1">
              <a:defRPr/>
            </a:pPr>
            <a:r>
              <a:rPr lang="zh-CN" altLang="en-US" spc="-100" dirty="0">
                <a:solidFill>
                  <a:srgbClr val="FFFF00"/>
                </a:solidFill>
                <a:latin typeface="华文中宋" pitchFamily="2" charset="-122"/>
                <a:ea typeface="华文中宋" pitchFamily="2" charset="-122"/>
                <a:cs typeface="+mj-cs"/>
              </a:rPr>
              <a:t>七、各种模拟调制系统的比较</a:t>
            </a:r>
            <a:endParaRPr lang="zh-CN" altLang="en-US" sz="4000" spc="-100" dirty="0">
              <a:solidFill>
                <a:srgbClr val="FFFF00"/>
              </a:solidFill>
              <a:latin typeface="华文中宋" pitchFamily="2" charset="-122"/>
              <a:ea typeface="华文中宋" pitchFamily="2" charset="-122"/>
              <a:cs typeface="+mj-cs"/>
            </a:endParaRPr>
          </a:p>
        </p:txBody>
      </p:sp>
      <p:sp>
        <p:nvSpPr>
          <p:cNvPr id="3" name="Rectangle 3"/>
          <p:cNvSpPr txBox="1">
            <a:spLocks noChangeArrowheads="1"/>
          </p:cNvSpPr>
          <p:nvPr/>
        </p:nvSpPr>
        <p:spPr>
          <a:xfrm>
            <a:off x="251520" y="700832"/>
            <a:ext cx="7772400" cy="2118529"/>
          </a:xfrm>
          <a:prstGeom prst="rect">
            <a:avLst/>
          </a:prstGeom>
          <a:noFill/>
        </p:spPr>
        <p:txBody>
          <a:bodyPr>
            <a:spAutoFit/>
          </a:bodyPr>
          <a:lstStyle/>
          <a:p>
            <a:pPr marL="411163" indent="-342900" eaLnBrk="1" hangingPunct="1">
              <a:spcBef>
                <a:spcPts val="700"/>
              </a:spcBef>
              <a:buClr>
                <a:schemeClr val="tx2"/>
              </a:buClr>
              <a:buSzPct val="95000"/>
              <a:buFont typeface="Wingdings" pitchFamily="2" charset="2"/>
              <a:buChar char=""/>
              <a:defRPr/>
            </a:pPr>
            <a:r>
              <a:rPr lang="zh-CN" altLang="en-US" sz="2400" b="0" dirty="0">
                <a:latin typeface="+mn-ea"/>
                <a:ea typeface="+mn-ea"/>
              </a:rPr>
              <a:t>图</a:t>
            </a:r>
            <a:r>
              <a:rPr lang="en-US" altLang="zh-CN" sz="2400" b="0" dirty="0">
                <a:latin typeface="+mn-ea"/>
                <a:ea typeface="+mn-ea"/>
              </a:rPr>
              <a:t>5-35</a:t>
            </a:r>
            <a:r>
              <a:rPr lang="zh-CN" altLang="en-US" sz="2400" b="0" dirty="0">
                <a:latin typeface="+mn-ea"/>
                <a:ea typeface="+mn-ea"/>
              </a:rPr>
              <a:t>、表</a:t>
            </a:r>
            <a:r>
              <a:rPr lang="en-US" altLang="zh-CN" sz="2400" b="0" dirty="0">
                <a:latin typeface="+mn-ea"/>
                <a:ea typeface="+mn-ea"/>
              </a:rPr>
              <a:t>5-1</a:t>
            </a:r>
            <a:r>
              <a:rPr lang="zh-CN" altLang="en-US" sz="2400" b="0" dirty="0">
                <a:latin typeface="+mn-ea"/>
                <a:ea typeface="+mn-ea"/>
              </a:rPr>
              <a:t>来比较它们的抗噪声性能。</a:t>
            </a:r>
          </a:p>
          <a:p>
            <a:pPr marL="411163" indent="-342900" eaLnBrk="1" hangingPunct="1">
              <a:spcBef>
                <a:spcPts val="700"/>
              </a:spcBef>
              <a:buClr>
                <a:schemeClr val="tx2"/>
              </a:buClr>
              <a:buSzPct val="95000"/>
              <a:buFont typeface="Wingdings" pitchFamily="2" charset="2"/>
              <a:buChar char=""/>
              <a:defRPr/>
            </a:pPr>
            <a:r>
              <a:rPr lang="zh-CN" altLang="en-US" sz="2400" dirty="0">
                <a:solidFill>
                  <a:srgbClr val="FFFF00"/>
                </a:solidFill>
                <a:latin typeface="+mn-ea"/>
                <a:ea typeface="+mn-ea"/>
              </a:rPr>
              <a:t>前提：</a:t>
            </a:r>
            <a:r>
              <a:rPr lang="zh-CN" altLang="en-US" sz="2400" b="0" dirty="0">
                <a:latin typeface="+mn-ea"/>
                <a:ea typeface="+mn-ea"/>
              </a:rPr>
              <a:t>假设所有系统在接收机输入端具有相等的信号功率，且加性噪声都是均值为零、双边功率谱密度为</a:t>
            </a:r>
            <a:r>
              <a:rPr lang="en-US" altLang="zh-CN" sz="2400" b="0" dirty="0">
                <a:latin typeface="+mn-ea"/>
                <a:ea typeface="+mn-ea"/>
              </a:rPr>
              <a:t>n</a:t>
            </a:r>
            <a:r>
              <a:rPr lang="en-US" altLang="zh-CN" sz="2400" b="0" baseline="-25000" dirty="0">
                <a:latin typeface="+mn-ea"/>
                <a:ea typeface="+mn-ea"/>
              </a:rPr>
              <a:t>0</a:t>
            </a:r>
            <a:r>
              <a:rPr lang="zh-CN" altLang="en-US" sz="2400" b="0" dirty="0">
                <a:latin typeface="+mn-ea"/>
                <a:ea typeface="+mn-ea"/>
              </a:rPr>
              <a:t>／</a:t>
            </a:r>
            <a:r>
              <a:rPr lang="en-US" altLang="zh-CN" sz="2400" b="0" dirty="0">
                <a:latin typeface="+mn-ea"/>
                <a:ea typeface="+mn-ea"/>
              </a:rPr>
              <a:t>2</a:t>
            </a:r>
            <a:r>
              <a:rPr lang="zh-CN" altLang="en-US" sz="2400" b="0" dirty="0">
                <a:latin typeface="+mn-ea"/>
                <a:ea typeface="+mn-ea"/>
              </a:rPr>
              <a:t>的高斯白噪声，</a:t>
            </a:r>
          </a:p>
          <a:p>
            <a:pPr marL="411163" indent="-342900" eaLnBrk="1" hangingPunct="1">
              <a:spcBef>
                <a:spcPts val="700"/>
              </a:spcBef>
              <a:buClr>
                <a:schemeClr val="tx2"/>
              </a:buClr>
              <a:buSzPct val="95000"/>
              <a:buFont typeface="Wingdings" pitchFamily="2" charset="2"/>
              <a:buChar char=""/>
              <a:defRPr/>
            </a:pPr>
            <a:r>
              <a:rPr lang="zh-CN" altLang="en-US" sz="2400" b="0" dirty="0">
                <a:latin typeface="+mn-ea"/>
                <a:ea typeface="+mn-ea"/>
              </a:rPr>
              <a:t>基带信号满足： </a:t>
            </a:r>
          </a:p>
        </p:txBody>
      </p:sp>
      <p:sp>
        <p:nvSpPr>
          <p:cNvPr id="41989" name="Rectangle 6"/>
          <p:cNvSpPr>
            <a:spLocks noChangeArrowheads="1"/>
          </p:cNvSpPr>
          <p:nvPr/>
        </p:nvSpPr>
        <p:spPr bwMode="auto">
          <a:xfrm>
            <a:off x="467544" y="2869414"/>
            <a:ext cx="52629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其中</a:t>
            </a:r>
            <a:r>
              <a:rPr lang="en-US" altLang="zh-CN" sz="2400" b="0" dirty="0">
                <a:latin typeface="宋体" panose="02010600030101010101" pitchFamily="2" charset="-122"/>
              </a:rPr>
              <a:t>m(t)</a:t>
            </a:r>
            <a:r>
              <a:rPr lang="zh-CN" altLang="en-US" sz="2400" b="0" dirty="0">
                <a:latin typeface="宋体" panose="02010600030101010101" pitchFamily="2" charset="-122"/>
              </a:rPr>
              <a:t>为正弦波，得表</a:t>
            </a:r>
            <a:r>
              <a:rPr lang="en-US" altLang="zh-CN" sz="2400" b="0" dirty="0">
                <a:latin typeface="宋体" panose="02010600030101010101" pitchFamily="2" charset="-122"/>
              </a:rPr>
              <a:t>5-1</a:t>
            </a:r>
            <a:r>
              <a:rPr lang="zh-CN" altLang="en-US" sz="2400" b="0" dirty="0">
                <a:latin typeface="宋体" panose="02010600030101010101" pitchFamily="2" charset="-122"/>
              </a:rPr>
              <a:t>和图</a:t>
            </a:r>
            <a:r>
              <a:rPr lang="en-US" altLang="zh-CN" sz="2400" b="0" dirty="0">
                <a:latin typeface="宋体" panose="02010600030101010101" pitchFamily="2" charset="-122"/>
              </a:rPr>
              <a:t>5-35</a:t>
            </a:r>
          </a:p>
        </p:txBody>
      </p:sp>
      <p:pic>
        <p:nvPicPr>
          <p:cNvPr id="4" name="图片 3"/>
          <p:cNvPicPr>
            <a:picLocks noChangeAspect="1"/>
          </p:cNvPicPr>
          <p:nvPr/>
        </p:nvPicPr>
        <p:blipFill>
          <a:blip r:embed="rId3"/>
          <a:stretch>
            <a:fillRect/>
          </a:stretch>
        </p:blipFill>
        <p:spPr>
          <a:xfrm>
            <a:off x="2771800" y="2317684"/>
            <a:ext cx="5526734" cy="548341"/>
          </a:xfrm>
          <a:prstGeom prst="rect">
            <a:avLst/>
          </a:prstGeom>
        </p:spPr>
      </p:pic>
      <p:pic>
        <p:nvPicPr>
          <p:cNvPr id="542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3402693"/>
            <a:ext cx="6625032" cy="3296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a:off x="0" y="700832"/>
            <a:ext cx="91123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27313" y="333375"/>
            <a:ext cx="3935412" cy="584200"/>
          </a:xfrm>
          <a:prstGeom prst="rect">
            <a:avLst/>
          </a:prstGeom>
        </p:spPr>
        <p:txBody>
          <a:bodyPr wrap="none">
            <a:spAutoFit/>
          </a:bodyPr>
          <a:lstStyle/>
          <a:p>
            <a:pPr eaLnBrk="1" hangingPunct="1">
              <a:defRPr/>
            </a:pPr>
            <a:r>
              <a:rPr lang="en-US" altLang="zh-CN" b="0" spc="-100" dirty="0">
                <a:solidFill>
                  <a:srgbClr val="C1EEFF"/>
                </a:solidFill>
                <a:latin typeface="+mj-lt"/>
                <a:ea typeface="+mj-ea"/>
                <a:cs typeface="+mj-cs"/>
              </a:rPr>
              <a:t> </a:t>
            </a:r>
            <a:r>
              <a:rPr lang="zh-CN" altLang="en-US" spc="-100" dirty="0">
                <a:solidFill>
                  <a:srgbClr val="FFFF00"/>
                </a:solidFill>
                <a:latin typeface="华文中宋" pitchFamily="2" charset="-122"/>
                <a:ea typeface="华文中宋" pitchFamily="2" charset="-122"/>
                <a:cs typeface="+mj-cs"/>
              </a:rPr>
              <a:t>八、频分复用</a:t>
            </a:r>
            <a:r>
              <a:rPr lang="en-US" altLang="zh-CN" spc="-100" dirty="0">
                <a:solidFill>
                  <a:srgbClr val="FFFF00"/>
                </a:solidFill>
                <a:latin typeface="华文中宋" pitchFamily="2" charset="-122"/>
                <a:ea typeface="华文中宋" pitchFamily="2" charset="-122"/>
                <a:cs typeface="+mj-cs"/>
              </a:rPr>
              <a:t>(FDM)</a:t>
            </a:r>
          </a:p>
        </p:txBody>
      </p:sp>
      <p:sp>
        <p:nvSpPr>
          <p:cNvPr id="3" name="Rectangle 3"/>
          <p:cNvSpPr txBox="1">
            <a:spLocks noChangeArrowheads="1"/>
          </p:cNvSpPr>
          <p:nvPr/>
        </p:nvSpPr>
        <p:spPr>
          <a:xfrm>
            <a:off x="250825" y="857250"/>
            <a:ext cx="8497888" cy="1944688"/>
          </a:xfrm>
          <a:prstGeom prst="rect">
            <a:avLst/>
          </a:prstGeom>
        </p:spPr>
        <p:txBody>
          <a:bodyPr/>
          <a:lstStyle/>
          <a:p>
            <a:pPr marL="609600" indent="-609600" eaLnBrk="1" hangingPunct="1">
              <a:spcBef>
                <a:spcPts val="600"/>
              </a:spcBef>
              <a:buClr>
                <a:schemeClr val="tx2"/>
              </a:buClr>
              <a:buSzPct val="95000"/>
              <a:buFont typeface="Wingdings" pitchFamily="2" charset="2"/>
              <a:buNone/>
              <a:defRPr/>
            </a:pPr>
            <a:r>
              <a:rPr lang="en-US" altLang="zh-CN" sz="2400" b="0" dirty="0">
                <a:latin typeface="+mn-ea"/>
                <a:ea typeface="+mn-ea"/>
              </a:rPr>
              <a:t>1</a:t>
            </a:r>
            <a:r>
              <a:rPr lang="zh-CN" altLang="en-US" sz="2400" b="0" dirty="0">
                <a:latin typeface="+mn-ea"/>
                <a:ea typeface="+mn-ea"/>
              </a:rPr>
              <a:t>、复用：将若干个彼此独立的信号合并为一个可在同一信道上传输的复合信号的方法。要求不相互影响，并能在接收端彼此分离开来。通常采用单边带调制。</a:t>
            </a:r>
          </a:p>
          <a:p>
            <a:pPr marL="609600" indent="-609600" eaLnBrk="1" hangingPunct="1">
              <a:spcBef>
                <a:spcPts val="600"/>
              </a:spcBef>
              <a:buClr>
                <a:schemeClr val="tx2"/>
              </a:buClr>
              <a:buSzPct val="95000"/>
              <a:buFont typeface="Wingdings" pitchFamily="2" charset="2"/>
              <a:buNone/>
              <a:defRPr/>
            </a:pPr>
            <a:r>
              <a:rPr lang="en-US" altLang="zh-CN" sz="2400" b="0" dirty="0">
                <a:latin typeface="+mn-ea"/>
                <a:ea typeface="+mn-ea"/>
              </a:rPr>
              <a:t>2</a:t>
            </a:r>
            <a:r>
              <a:rPr lang="zh-CN" altLang="en-US" sz="2400" b="0" dirty="0">
                <a:latin typeface="+mn-ea"/>
                <a:ea typeface="+mn-ea"/>
              </a:rPr>
              <a:t>、常见的信道复用采用：频分复用</a:t>
            </a:r>
            <a:r>
              <a:rPr lang="en-US" altLang="zh-CN" sz="2400" b="0" dirty="0">
                <a:latin typeface="+mn-ea"/>
                <a:ea typeface="+mn-ea"/>
              </a:rPr>
              <a:t>(FDM)</a:t>
            </a:r>
            <a:r>
              <a:rPr lang="zh-CN" altLang="en-US" sz="2400" b="0" dirty="0">
                <a:latin typeface="+mn-ea"/>
                <a:ea typeface="+mn-ea"/>
              </a:rPr>
              <a:t>、时分复用</a:t>
            </a:r>
            <a:r>
              <a:rPr lang="en-US" altLang="zh-CN" sz="2400" b="0" dirty="0">
                <a:latin typeface="+mn-ea"/>
                <a:ea typeface="+mn-ea"/>
              </a:rPr>
              <a:t>(TDM)</a:t>
            </a:r>
          </a:p>
          <a:p>
            <a:pPr marL="609600" indent="-609600" eaLnBrk="1" hangingPunct="1">
              <a:spcBef>
                <a:spcPts val="600"/>
              </a:spcBef>
              <a:buClr>
                <a:schemeClr val="tx2"/>
              </a:buClr>
              <a:buSzPct val="95000"/>
              <a:buFont typeface="Wingdings" pitchFamily="2" charset="2"/>
              <a:buNone/>
              <a:defRPr/>
            </a:pPr>
            <a:r>
              <a:rPr lang="en-US" altLang="zh-CN" sz="2400" b="0" dirty="0">
                <a:latin typeface="+mn-ea"/>
                <a:ea typeface="+mn-ea"/>
              </a:rPr>
              <a:t>3</a:t>
            </a:r>
            <a:r>
              <a:rPr lang="zh-CN" altLang="en-US" sz="2400" b="0" dirty="0">
                <a:latin typeface="+mn-ea"/>
                <a:ea typeface="+mn-ea"/>
              </a:rPr>
              <a:t>、频分复用如图</a:t>
            </a:r>
            <a:r>
              <a:rPr lang="en-US" altLang="zh-CN" sz="2400" b="0" dirty="0">
                <a:latin typeface="+mn-ea"/>
                <a:ea typeface="+mn-ea"/>
              </a:rPr>
              <a:t>(5-36)</a:t>
            </a:r>
            <a:r>
              <a:rPr lang="zh-CN" altLang="en-US" sz="2400" b="0" dirty="0">
                <a:latin typeface="+mn-ea"/>
                <a:ea typeface="+mn-ea"/>
              </a:rPr>
              <a:t>。</a:t>
            </a:r>
            <a:endParaRPr lang="zh-CN" altLang="en-US" sz="2800" b="0" dirty="0">
              <a:latin typeface="+mn-ea"/>
              <a:ea typeface="+mn-ea"/>
            </a:endParaRPr>
          </a:p>
        </p:txBody>
      </p:sp>
      <p:sp>
        <p:nvSpPr>
          <p:cNvPr id="430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4301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2996952"/>
            <a:ext cx="73533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95536" y="6165304"/>
            <a:ext cx="2800767" cy="461665"/>
          </a:xfrm>
          <a:prstGeom prst="rect">
            <a:avLst/>
          </a:prstGeom>
        </p:spPr>
        <p:txBody>
          <a:bodyPr wrap="none">
            <a:spAutoFit/>
          </a:bodyPr>
          <a:lstStyle/>
          <a:p>
            <a:r>
              <a:rPr lang="en-US" altLang="zh-CN" sz="2400" b="0" dirty="0">
                <a:latin typeface="+mn-ea"/>
                <a:ea typeface="+mn-ea"/>
              </a:rPr>
              <a:t>4</a:t>
            </a:r>
            <a:r>
              <a:rPr lang="zh-CN" altLang="en-US" sz="2400" b="0" dirty="0">
                <a:latin typeface="+mn-ea"/>
                <a:ea typeface="+mn-ea"/>
              </a:rPr>
              <a:t>、对载频的要求</a:t>
            </a:r>
            <a:r>
              <a:rPr lang="en-US" altLang="zh-CN" sz="2400" b="0" dirty="0">
                <a:latin typeface="+mn-ea"/>
                <a:ea typeface="+mn-ea"/>
              </a:rPr>
              <a:t>…</a:t>
            </a:r>
            <a:endParaRPr lang="zh-CN" altLang="en-US" sz="2400" dirty="0">
              <a:latin typeface="+mn-ea"/>
              <a:ea typeface="+mn-ea"/>
            </a:endParaRPr>
          </a:p>
        </p:txBody>
      </p:sp>
    </p:spTree>
    <p:extLst>
      <p:ext uri="{BB962C8B-B14F-4D97-AF65-F5344CB8AC3E}">
        <p14:creationId xmlns:p14="http://schemas.microsoft.com/office/powerpoint/2010/main" val="1991893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27313" y="333375"/>
            <a:ext cx="3935412" cy="584200"/>
          </a:xfrm>
          <a:prstGeom prst="rect">
            <a:avLst/>
          </a:prstGeom>
        </p:spPr>
        <p:txBody>
          <a:bodyPr wrap="none">
            <a:spAutoFit/>
          </a:bodyPr>
          <a:lstStyle/>
          <a:p>
            <a:pPr eaLnBrk="1" hangingPunct="1">
              <a:defRPr/>
            </a:pPr>
            <a:r>
              <a:rPr lang="en-US" altLang="zh-CN" b="0" spc="-100" dirty="0">
                <a:solidFill>
                  <a:srgbClr val="C1EEFF"/>
                </a:solidFill>
                <a:latin typeface="+mj-lt"/>
                <a:ea typeface="+mj-ea"/>
                <a:cs typeface="+mj-cs"/>
              </a:rPr>
              <a:t> </a:t>
            </a:r>
            <a:r>
              <a:rPr lang="zh-CN" altLang="en-US" spc="-100" dirty="0">
                <a:solidFill>
                  <a:srgbClr val="FFFF00"/>
                </a:solidFill>
                <a:latin typeface="华文中宋" pitchFamily="2" charset="-122"/>
                <a:ea typeface="华文中宋" pitchFamily="2" charset="-122"/>
                <a:cs typeface="+mj-cs"/>
              </a:rPr>
              <a:t>八、频分复用</a:t>
            </a:r>
            <a:r>
              <a:rPr lang="en-US" altLang="zh-CN" spc="-100" dirty="0">
                <a:solidFill>
                  <a:srgbClr val="FFFF00"/>
                </a:solidFill>
                <a:latin typeface="华文中宋" pitchFamily="2" charset="-122"/>
                <a:ea typeface="华文中宋" pitchFamily="2" charset="-122"/>
                <a:cs typeface="+mj-cs"/>
              </a:rPr>
              <a:t>(FDM)</a:t>
            </a:r>
          </a:p>
        </p:txBody>
      </p:sp>
      <p:sp>
        <p:nvSpPr>
          <p:cNvPr id="3" name="Rectangle 3"/>
          <p:cNvSpPr txBox="1">
            <a:spLocks noChangeArrowheads="1"/>
          </p:cNvSpPr>
          <p:nvPr/>
        </p:nvSpPr>
        <p:spPr>
          <a:xfrm>
            <a:off x="250825" y="1145282"/>
            <a:ext cx="8497888" cy="483518"/>
          </a:xfrm>
          <a:prstGeom prst="rect">
            <a:avLst/>
          </a:prstGeom>
        </p:spPr>
        <p:txBody>
          <a:bodyPr/>
          <a:lstStyle/>
          <a:p>
            <a:pPr marL="609600" indent="-609600" eaLnBrk="1" hangingPunct="1">
              <a:spcBef>
                <a:spcPts val="600"/>
              </a:spcBef>
              <a:buClr>
                <a:schemeClr val="tx2"/>
              </a:buClr>
              <a:buSzPct val="95000"/>
              <a:buFont typeface="Wingdings" pitchFamily="2" charset="2"/>
              <a:buNone/>
              <a:defRPr/>
            </a:pPr>
            <a:r>
              <a:rPr lang="en-US" altLang="zh-CN" sz="2400" b="0" dirty="0">
                <a:latin typeface="+mn-ea"/>
                <a:ea typeface="+mn-ea"/>
              </a:rPr>
              <a:t>4</a:t>
            </a:r>
            <a:r>
              <a:rPr lang="zh-CN" altLang="en-US" sz="2400" b="0" dirty="0">
                <a:latin typeface="+mn-ea"/>
                <a:ea typeface="+mn-ea"/>
              </a:rPr>
              <a:t>、选择载频时，要求：</a:t>
            </a:r>
            <a:endParaRPr lang="zh-CN" altLang="en-US" sz="2800" b="0" dirty="0">
              <a:latin typeface="+mn-ea"/>
              <a:ea typeface="+mn-ea"/>
            </a:endParaRPr>
          </a:p>
        </p:txBody>
      </p:sp>
      <p:sp>
        <p:nvSpPr>
          <p:cNvPr id="430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4301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43016" name="Rectangle 10"/>
          <p:cNvSpPr>
            <a:spLocks noChangeArrowheads="1"/>
          </p:cNvSpPr>
          <p:nvPr/>
        </p:nvSpPr>
        <p:spPr bwMode="auto">
          <a:xfrm>
            <a:off x="2987675" y="2219019"/>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分别为第</a:t>
            </a:r>
            <a:r>
              <a:rPr lang="en-US" altLang="zh-CN" sz="2400" b="0">
                <a:latin typeface="宋体" panose="02010600030101010101" pitchFamily="2" charset="-122"/>
              </a:rPr>
              <a:t>i</a:t>
            </a:r>
            <a:r>
              <a:rPr lang="zh-CN" altLang="en-US" sz="2400" b="0">
                <a:latin typeface="宋体" panose="02010600030101010101" pitchFamily="2" charset="-122"/>
              </a:rPr>
              <a:t>路与第</a:t>
            </a:r>
            <a:r>
              <a:rPr lang="en-US" altLang="zh-CN" sz="2400" b="0">
                <a:latin typeface="宋体" panose="02010600030101010101" pitchFamily="2" charset="-122"/>
              </a:rPr>
              <a:t>(i+1)</a:t>
            </a:r>
            <a:r>
              <a:rPr lang="zh-CN" altLang="en-US" sz="2400" b="0">
                <a:latin typeface="宋体" panose="02010600030101010101" pitchFamily="2" charset="-122"/>
              </a:rPr>
              <a:t>路的载频的频率</a:t>
            </a:r>
            <a:endParaRPr lang="zh-CN" altLang="en-US" sz="2400">
              <a:latin typeface="宋体" panose="02010600030101010101" pitchFamily="2" charset="-122"/>
            </a:endParaRPr>
          </a:p>
        </p:txBody>
      </p:sp>
      <p:sp>
        <p:nvSpPr>
          <p:cNvPr id="43018" name="Rectangle 13"/>
          <p:cNvSpPr>
            <a:spLocks noChangeArrowheads="1"/>
          </p:cNvSpPr>
          <p:nvPr/>
        </p:nvSpPr>
        <p:spPr bwMode="auto">
          <a:xfrm>
            <a:off x="1042988" y="2723844"/>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每一路的最高频率</a:t>
            </a:r>
            <a:endParaRPr lang="zh-CN" altLang="en-US" sz="2400">
              <a:latin typeface="宋体" panose="02010600030101010101" pitchFamily="2" charset="-122"/>
            </a:endParaRPr>
          </a:p>
        </p:txBody>
      </p:sp>
      <p:sp>
        <p:nvSpPr>
          <p:cNvPr id="43020" name="Rectangle 16"/>
          <p:cNvSpPr>
            <a:spLocks noChangeArrowheads="1"/>
          </p:cNvSpPr>
          <p:nvPr/>
        </p:nvSpPr>
        <p:spPr bwMode="auto">
          <a:xfrm>
            <a:off x="5148263" y="2723844"/>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邻路间隔防护频带</a:t>
            </a:r>
            <a:endParaRPr lang="zh-CN" altLang="en-US" sz="3200">
              <a:latin typeface="宋体" panose="02010600030101010101" pitchFamily="2" charset="-122"/>
            </a:endParaRPr>
          </a:p>
        </p:txBody>
      </p:sp>
      <p:sp>
        <p:nvSpPr>
          <p:cNvPr id="43021" name="Rectangle 17"/>
          <p:cNvSpPr>
            <a:spLocks noChangeArrowheads="1"/>
          </p:cNvSpPr>
          <p:nvPr/>
        </p:nvSpPr>
        <p:spPr bwMode="auto">
          <a:xfrm>
            <a:off x="236538" y="3426352"/>
            <a:ext cx="628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5</a:t>
            </a:r>
            <a:r>
              <a:rPr lang="zh-CN" altLang="en-US" sz="2400" b="0" dirty="0">
                <a:latin typeface="宋体" panose="02010600030101010101" pitchFamily="2" charset="-122"/>
              </a:rPr>
              <a:t>、</a:t>
            </a:r>
            <a:r>
              <a:rPr lang="en-US" altLang="zh-CN" sz="2400" b="0" dirty="0">
                <a:latin typeface="宋体" panose="02010600030101010101" pitchFamily="2" charset="-122"/>
              </a:rPr>
              <a:t>n</a:t>
            </a:r>
            <a:r>
              <a:rPr lang="zh-CN" altLang="en-US" sz="2400" b="0" dirty="0">
                <a:latin typeface="宋体" panose="02010600030101010101" pitchFamily="2" charset="-122"/>
              </a:rPr>
              <a:t>路单边带信号的总频带宽度最小应等于：</a:t>
            </a:r>
            <a:endParaRPr lang="zh-CN" altLang="en-US" sz="2400" dirty="0">
              <a:latin typeface="宋体" panose="02010600030101010101" pitchFamily="2" charset="-122"/>
            </a:endParaRPr>
          </a:p>
        </p:txBody>
      </p:sp>
      <p:sp>
        <p:nvSpPr>
          <p:cNvPr id="43022" name="Rectangle 18"/>
          <p:cNvSpPr>
            <a:spLocks noChangeArrowheads="1"/>
          </p:cNvSpPr>
          <p:nvPr/>
        </p:nvSpPr>
        <p:spPr bwMode="auto">
          <a:xfrm>
            <a:off x="539750" y="221901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2400">
              <a:latin typeface="宋体" panose="02010600030101010101" pitchFamily="2" charset="-122"/>
            </a:endParaRPr>
          </a:p>
        </p:txBody>
      </p:sp>
      <p:sp>
        <p:nvSpPr>
          <p:cNvPr id="43024" name="Rectangle 21"/>
          <p:cNvSpPr>
            <a:spLocks noChangeArrowheads="1"/>
          </p:cNvSpPr>
          <p:nvPr/>
        </p:nvSpPr>
        <p:spPr bwMode="auto">
          <a:xfrm>
            <a:off x="250825" y="4667652"/>
            <a:ext cx="87487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tabLst>
                <a:tab pos="536575"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536575"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6575"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6575"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6575"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6575"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6575"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6575"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6575"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6</a:t>
            </a:r>
            <a:r>
              <a:rPr lang="zh-CN" altLang="en-US" sz="2400" b="0" dirty="0">
                <a:latin typeface="宋体" panose="02010600030101010101" pitchFamily="2" charset="-122"/>
              </a:rPr>
              <a:t>、优点：信道复用率高、容许复用的路数多，分路较方便。</a:t>
            </a:r>
            <a:endParaRPr lang="en-US" altLang="zh-CN" sz="2400" b="0" dirty="0">
              <a:latin typeface="宋体" panose="02010600030101010101" pitchFamily="2" charset="-122"/>
            </a:endParaRPr>
          </a:p>
          <a:p>
            <a:pPr eaLnBrk="1" hangingPunct="1">
              <a:spcBef>
                <a:spcPct val="0"/>
              </a:spcBef>
              <a:buClrTx/>
              <a:buSzTx/>
              <a:buFontTx/>
              <a:buNone/>
            </a:pPr>
            <a:endParaRPr lang="zh-CN" altLang="en-US" sz="2400" b="0" dirty="0">
              <a:latin typeface="宋体" panose="02010600030101010101" pitchFamily="2" charset="-122"/>
            </a:endParaRPr>
          </a:p>
          <a:p>
            <a:pPr eaLnBrk="1" hangingPunct="1">
              <a:spcBef>
                <a:spcPct val="0"/>
              </a:spcBef>
              <a:buClrTx/>
              <a:buSzTx/>
              <a:buFontTx/>
              <a:buNone/>
            </a:pPr>
            <a:r>
              <a:rPr lang="en-US" altLang="zh-CN" sz="2400" b="0" dirty="0">
                <a:latin typeface="宋体" panose="02010600030101010101" pitchFamily="2" charset="-122"/>
              </a:rPr>
              <a:t>7</a:t>
            </a:r>
            <a:r>
              <a:rPr lang="zh-CN" altLang="en-US" sz="2400" b="0" dirty="0">
                <a:latin typeface="宋体" panose="02010600030101010101" pitchFamily="2" charset="-122"/>
              </a:rPr>
              <a:t>、缺点：设备较为复杂、因滤波器特性不够理想和信道内存在非线性而产生路间干扰。</a:t>
            </a:r>
          </a:p>
        </p:txBody>
      </p:sp>
      <p:pic>
        <p:nvPicPr>
          <p:cNvPr id="4" name="图片 3"/>
          <p:cNvPicPr>
            <a:picLocks noChangeAspect="1"/>
          </p:cNvPicPr>
          <p:nvPr/>
        </p:nvPicPr>
        <p:blipFill rotWithShape="1">
          <a:blip r:embed="rId2"/>
          <a:srcRect b="38604"/>
          <a:stretch/>
        </p:blipFill>
        <p:spPr>
          <a:xfrm>
            <a:off x="661132" y="1700809"/>
            <a:ext cx="7151228" cy="1512168"/>
          </a:xfrm>
          <a:prstGeom prst="rect">
            <a:avLst/>
          </a:prstGeom>
        </p:spPr>
      </p:pic>
      <p:pic>
        <p:nvPicPr>
          <p:cNvPr id="13" name="图片 12">
            <a:extLst>
              <a:ext uri="{FF2B5EF4-FFF2-40B4-BE49-F238E27FC236}">
                <a16:creationId xmlns:a16="http://schemas.microsoft.com/office/drawing/2014/main" id="{40AF2A11-3E18-401E-BA10-FD3019592E27}"/>
              </a:ext>
            </a:extLst>
          </p:cNvPr>
          <p:cNvPicPr>
            <a:picLocks noChangeAspect="1"/>
          </p:cNvPicPr>
          <p:nvPr/>
        </p:nvPicPr>
        <p:blipFill rotWithShape="1">
          <a:blip r:embed="rId2"/>
          <a:srcRect t="83911"/>
          <a:stretch/>
        </p:blipFill>
        <p:spPr>
          <a:xfrm>
            <a:off x="539750" y="3952075"/>
            <a:ext cx="7151228" cy="3962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p:cNvSpPr>
            <a:spLocks noChangeArrowheads="1"/>
          </p:cNvSpPr>
          <p:nvPr/>
        </p:nvSpPr>
        <p:spPr bwMode="auto">
          <a:xfrm>
            <a:off x="179388" y="1252022"/>
            <a:ext cx="8713787"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chemeClr val="hlink"/>
              </a:buClr>
              <a:buSzTx/>
              <a:buFont typeface="Wingdings" panose="05000000000000000000" pitchFamily="2" charset="2"/>
              <a:buChar char="Ø"/>
            </a:pPr>
            <a:r>
              <a:rPr lang="zh-CN" altLang="en-US" sz="2400" b="0" dirty="0">
                <a:latin typeface="华文楷体" panose="02010600040101010101" pitchFamily="2" charset="-122"/>
                <a:ea typeface="华文楷体" panose="02010600040101010101" pitchFamily="2" charset="-122"/>
              </a:rPr>
              <a:t>调制的分类（表</a:t>
            </a:r>
            <a:r>
              <a:rPr lang="en-US" altLang="zh-CN" sz="2400" b="0" dirty="0">
                <a:latin typeface="华文楷体" panose="02010600040101010101" pitchFamily="2" charset="-122"/>
                <a:ea typeface="华文楷体" panose="02010600040101010101" pitchFamily="2" charset="-122"/>
              </a:rPr>
              <a:t>1-1</a:t>
            </a:r>
            <a:r>
              <a:rPr lang="zh-CN" altLang="en-US" sz="2400" b="0" dirty="0">
                <a:latin typeface="华文楷体" panose="02010600040101010101" pitchFamily="2" charset="-122"/>
                <a:ea typeface="华文楷体" panose="02010600040101010101" pitchFamily="2" charset="-122"/>
              </a:rPr>
              <a:t>）：</a:t>
            </a:r>
          </a:p>
          <a:p>
            <a:pPr lvl="1" eaLnBrk="1" hangingPunct="1">
              <a:spcBef>
                <a:spcPts val="12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按载波可以分为：正弦型调制、脉冲调制。</a:t>
            </a:r>
          </a:p>
          <a:p>
            <a:pPr lvl="1" eaLnBrk="1" hangingPunct="1">
              <a:spcBef>
                <a:spcPts val="12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按基带信号可以分为：模拟</a:t>
            </a:r>
            <a:r>
              <a:rPr lang="en-US" altLang="zh-CN" sz="2400" b="0" dirty="0">
                <a:latin typeface="华文楷体" panose="02010600040101010101" pitchFamily="2" charset="-122"/>
                <a:ea typeface="华文楷体" panose="02010600040101010101" pitchFamily="2" charset="-122"/>
              </a:rPr>
              <a:t>(</a:t>
            </a:r>
            <a:r>
              <a:rPr lang="zh-CN" altLang="en-US" sz="2400" b="0" dirty="0">
                <a:latin typeface="华文楷体" panose="02010600040101010101" pitchFamily="2" charset="-122"/>
                <a:ea typeface="华文楷体" panose="02010600040101010101" pitchFamily="2" charset="-122"/>
              </a:rPr>
              <a:t>连续</a:t>
            </a:r>
            <a:r>
              <a:rPr lang="en-US" altLang="zh-CN" sz="2400" b="0" dirty="0">
                <a:latin typeface="华文楷体" panose="02010600040101010101" pitchFamily="2" charset="-122"/>
                <a:ea typeface="华文楷体" panose="02010600040101010101" pitchFamily="2" charset="-122"/>
              </a:rPr>
              <a:t>)</a:t>
            </a:r>
            <a:r>
              <a:rPr lang="zh-CN" altLang="en-US" sz="2400" b="0" dirty="0">
                <a:latin typeface="华文楷体" panose="02010600040101010101" pitchFamily="2" charset="-122"/>
                <a:ea typeface="华文楷体" panose="02010600040101010101" pitchFamily="2" charset="-122"/>
              </a:rPr>
              <a:t>调制（调制信号的取值是连续的）、数字调制（调制信号的取值则为离散的）以及脉冲编码调制。</a:t>
            </a:r>
          </a:p>
          <a:p>
            <a:pPr eaLnBrk="1" hangingPunct="1">
              <a:spcBef>
                <a:spcPts val="1200"/>
              </a:spcBef>
              <a:buClr>
                <a:schemeClr val="hlink"/>
              </a:buClr>
              <a:buSzTx/>
              <a:buFont typeface="Wingdings" panose="05000000000000000000" pitchFamily="2" charset="2"/>
              <a:buChar char="Ø"/>
            </a:pPr>
            <a:r>
              <a:rPr lang="zh-CN" altLang="en-US" sz="2400" b="0" dirty="0">
                <a:latin typeface="华文楷体" panose="02010600040101010101" pitchFamily="2" charset="-122"/>
                <a:ea typeface="华文楷体" panose="02010600040101010101" pitchFamily="2" charset="-122"/>
              </a:rPr>
              <a:t>根据调制器频谱搬移特性的不同可分为</a:t>
            </a:r>
            <a:r>
              <a:rPr lang="en-US" altLang="zh-CN" sz="2400" b="0" dirty="0">
                <a:latin typeface="华文楷体" panose="02010600040101010101" pitchFamily="2" charset="-122"/>
                <a:ea typeface="华文楷体" panose="02010600040101010101" pitchFamily="2" charset="-122"/>
              </a:rPr>
              <a:t>:</a:t>
            </a:r>
          </a:p>
          <a:p>
            <a:pPr lvl="1" eaLnBrk="1" hangingPunct="1">
              <a:spcBef>
                <a:spcPts val="12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线性调制：输出已调信号的频谱和调制信号的频谱之间呈线性搬移关系。如调幅</a:t>
            </a:r>
            <a:r>
              <a:rPr lang="en-US" altLang="zh-CN" sz="2400" b="0" dirty="0">
                <a:latin typeface="华文楷体" panose="02010600040101010101" pitchFamily="2" charset="-122"/>
                <a:ea typeface="华文楷体" panose="02010600040101010101" pitchFamily="2" charset="-122"/>
              </a:rPr>
              <a:t>(AM)</a:t>
            </a:r>
            <a:r>
              <a:rPr lang="zh-CN" altLang="en-US" sz="2400" b="0" dirty="0">
                <a:latin typeface="华文楷体" panose="02010600040101010101" pitchFamily="2" charset="-122"/>
                <a:ea typeface="华文楷体" panose="02010600040101010101" pitchFamily="2" charset="-122"/>
              </a:rPr>
              <a:t>、双边带</a:t>
            </a:r>
            <a:r>
              <a:rPr lang="en-US" altLang="zh-CN" sz="2400" b="0" dirty="0">
                <a:latin typeface="华文楷体" panose="02010600040101010101" pitchFamily="2" charset="-122"/>
                <a:ea typeface="华文楷体" panose="02010600040101010101" pitchFamily="2" charset="-122"/>
              </a:rPr>
              <a:t>(DSB)</a:t>
            </a:r>
            <a:r>
              <a:rPr lang="zh-CN" altLang="en-US" sz="2400" b="0" dirty="0">
                <a:latin typeface="华文楷体" panose="02010600040101010101" pitchFamily="2" charset="-122"/>
                <a:ea typeface="华文楷体" panose="02010600040101010101" pitchFamily="2" charset="-122"/>
              </a:rPr>
              <a:t>、残留边带</a:t>
            </a:r>
            <a:r>
              <a:rPr lang="en-US" altLang="zh-CN" sz="2400" b="0" dirty="0">
                <a:latin typeface="华文楷体" panose="02010600040101010101" pitchFamily="2" charset="-122"/>
                <a:ea typeface="华文楷体" panose="02010600040101010101" pitchFamily="2" charset="-122"/>
              </a:rPr>
              <a:t>(VSB)</a:t>
            </a:r>
            <a:r>
              <a:rPr lang="zh-CN" altLang="en-US" sz="2400" b="0" dirty="0">
                <a:latin typeface="华文楷体" panose="02010600040101010101" pitchFamily="2" charset="-122"/>
                <a:ea typeface="华文楷体" panose="02010600040101010101" pitchFamily="2" charset="-122"/>
              </a:rPr>
              <a:t>和单边带</a:t>
            </a:r>
            <a:r>
              <a:rPr lang="en-US" altLang="zh-CN" sz="2400" b="0" dirty="0">
                <a:latin typeface="华文楷体" panose="02010600040101010101" pitchFamily="2" charset="-122"/>
                <a:ea typeface="华文楷体" panose="02010600040101010101" pitchFamily="2" charset="-122"/>
              </a:rPr>
              <a:t>(SSB)</a:t>
            </a:r>
            <a:r>
              <a:rPr lang="zh-CN" altLang="en-US" sz="2400" b="0" dirty="0">
                <a:latin typeface="华文楷体" panose="02010600040101010101" pitchFamily="2" charset="-122"/>
                <a:ea typeface="华文楷体" panose="02010600040101010101" pitchFamily="2" charset="-122"/>
              </a:rPr>
              <a:t>等</a:t>
            </a:r>
          </a:p>
          <a:p>
            <a:pPr lvl="1" eaLnBrk="1" hangingPunct="1">
              <a:spcBef>
                <a:spcPts val="12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非线性调制：输出已调信号的频谱和调制信号的频谱之间没有线性对应关系。即在输出端含有与调制信号频谱不成线性对应关系的频谱成分，如频率调制</a:t>
            </a:r>
            <a:r>
              <a:rPr lang="en-US" altLang="zh-CN" sz="2400" b="0" dirty="0">
                <a:latin typeface="华文楷体" panose="02010600040101010101" pitchFamily="2" charset="-122"/>
                <a:ea typeface="华文楷体" panose="02010600040101010101" pitchFamily="2" charset="-122"/>
              </a:rPr>
              <a:t>(FM)</a:t>
            </a:r>
            <a:r>
              <a:rPr lang="zh-CN" altLang="en-US" sz="2400" b="0" dirty="0">
                <a:latin typeface="华文楷体" panose="02010600040101010101" pitchFamily="2" charset="-122"/>
                <a:ea typeface="华文楷体" panose="02010600040101010101" pitchFamily="2" charset="-122"/>
              </a:rPr>
              <a:t>、相位调制</a:t>
            </a:r>
            <a:r>
              <a:rPr lang="en-US" altLang="zh-CN" sz="2400" b="0" dirty="0">
                <a:latin typeface="华文楷体" panose="02010600040101010101" pitchFamily="2" charset="-122"/>
                <a:ea typeface="华文楷体" panose="02010600040101010101" pitchFamily="2" charset="-122"/>
              </a:rPr>
              <a:t>(PM)</a:t>
            </a:r>
          </a:p>
        </p:txBody>
      </p:sp>
      <p:sp>
        <p:nvSpPr>
          <p:cNvPr id="4" name="Rectangle 2"/>
          <p:cNvSpPr txBox="1">
            <a:spLocks noChangeArrowheads="1"/>
          </p:cNvSpPr>
          <p:nvPr/>
        </p:nvSpPr>
        <p:spPr>
          <a:xfrm>
            <a:off x="2928938" y="220663"/>
            <a:ext cx="3686175" cy="708025"/>
          </a:xfrm>
          <a:prstGeom prst="rect">
            <a:avLst/>
          </a:prstGeom>
          <a:noFill/>
        </p:spPr>
        <p:txBody>
          <a:bodyPr wrap="none">
            <a:spAutoFit/>
          </a:bodyPr>
          <a:lstStyle/>
          <a:p>
            <a:pPr eaLnBrk="1" fontAlgn="auto" hangingPunct="1">
              <a:spcAft>
                <a:spcPts val="0"/>
              </a:spcAft>
              <a:defRPr/>
            </a:pPr>
            <a:r>
              <a:rPr lang="zh-CN" altLang="en-US" sz="4000" spc="-100" dirty="0">
                <a:solidFill>
                  <a:srgbClr val="FFFF00"/>
                </a:solidFill>
                <a:ea typeface="+mj-ea"/>
                <a:cs typeface="+mj-cs"/>
              </a:rPr>
              <a:t>一、</a:t>
            </a:r>
            <a:r>
              <a:rPr lang="zh-CN" altLang="en-US" sz="4000" spc="-100" dirty="0">
                <a:solidFill>
                  <a:srgbClr val="FFFF00"/>
                </a:solidFill>
                <a:latin typeface="+mj-lt"/>
                <a:ea typeface="+mj-ea"/>
                <a:cs typeface="+mj-cs"/>
              </a:rPr>
              <a:t>调制的分类</a:t>
            </a:r>
            <a:endParaRPr lang="zh-CN" altLang="en-US" sz="4000" spc="-100" dirty="0">
              <a:solidFill>
                <a:srgbClr val="FFFF00"/>
              </a:solidFill>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35200" y="890588"/>
            <a:ext cx="4557713" cy="584200"/>
          </a:xfrm>
          <a:prstGeom prst="rect">
            <a:avLst/>
          </a:prstGeom>
        </p:spPr>
        <p:txBody>
          <a:bodyPr wrap="none">
            <a:spAutoFit/>
          </a:bodyPr>
          <a:lstStyle/>
          <a:p>
            <a:pPr eaLnBrk="1" hangingPunct="1">
              <a:defRPr/>
            </a:pPr>
            <a:r>
              <a:rPr lang="zh-CN" altLang="en-US" spc="-100" dirty="0">
                <a:solidFill>
                  <a:srgbClr val="FFFF00"/>
                </a:solidFill>
                <a:latin typeface="华文中宋" pitchFamily="2" charset="-122"/>
                <a:ea typeface="华文中宋" pitchFamily="2" charset="-122"/>
                <a:cs typeface="+mj-cs"/>
              </a:rPr>
              <a:t>九、复合调制及多级调制</a:t>
            </a:r>
            <a:endParaRPr lang="zh-CN" altLang="en-US" sz="4000" b="0" spc="-100" dirty="0">
              <a:solidFill>
                <a:srgbClr val="FFFF00"/>
              </a:solidFill>
              <a:latin typeface="华文中宋" pitchFamily="2" charset="-122"/>
              <a:ea typeface="华文中宋" pitchFamily="2" charset="-122"/>
              <a:cs typeface="+mj-cs"/>
            </a:endParaRPr>
          </a:p>
        </p:txBody>
      </p:sp>
      <p:sp>
        <p:nvSpPr>
          <p:cNvPr id="3" name="Rectangle 3"/>
          <p:cNvSpPr txBox="1">
            <a:spLocks noChangeArrowheads="1"/>
          </p:cNvSpPr>
          <p:nvPr/>
        </p:nvSpPr>
        <p:spPr>
          <a:xfrm>
            <a:off x="538163" y="1785938"/>
            <a:ext cx="8177212" cy="4305300"/>
          </a:xfrm>
          <a:prstGeom prst="rect">
            <a:avLst/>
          </a:prstGeom>
        </p:spPr>
        <p:txBody>
          <a:bodyPr/>
          <a:lstStyle/>
          <a:p>
            <a:pPr marL="360000" indent="-360000" eaLnBrk="1" hangingPunct="1">
              <a:spcBef>
                <a:spcPts val="700"/>
              </a:spcBef>
              <a:buClr>
                <a:schemeClr val="tx2"/>
              </a:buClr>
              <a:buSzPct val="95000"/>
              <a:buFont typeface="Wingdings" pitchFamily="2" charset="2"/>
              <a:buChar char=""/>
              <a:defRPr/>
            </a:pPr>
            <a:r>
              <a:rPr lang="zh-CN" altLang="en-US" sz="2800" b="0" dirty="0">
                <a:solidFill>
                  <a:srgbClr val="00FFFF"/>
                </a:solidFill>
                <a:latin typeface="+mn-lt"/>
                <a:ea typeface="+mn-ea"/>
              </a:rPr>
              <a:t>复合调制：</a:t>
            </a:r>
            <a:r>
              <a:rPr lang="zh-CN" altLang="en-US" sz="2800" b="0" dirty="0">
                <a:latin typeface="+mn-lt"/>
                <a:ea typeface="+mn-ea"/>
              </a:rPr>
              <a:t>同一载波进行两种或更多种的调制</a:t>
            </a:r>
            <a:endParaRPr lang="en-US" altLang="zh-CN" sz="2800" b="0" dirty="0">
              <a:latin typeface="+mn-lt"/>
              <a:ea typeface="+mn-ea"/>
            </a:endParaRPr>
          </a:p>
          <a:p>
            <a:pPr eaLnBrk="1" hangingPunct="1">
              <a:spcBef>
                <a:spcPts val="700"/>
              </a:spcBef>
              <a:buClr>
                <a:schemeClr val="tx2"/>
              </a:buClr>
              <a:buSzPct val="95000"/>
              <a:buFont typeface="Wingdings" pitchFamily="2" charset="2"/>
              <a:buNone/>
              <a:defRPr/>
            </a:pPr>
            <a:r>
              <a:rPr lang="en-US" altLang="zh-CN" sz="2400" b="0" dirty="0">
                <a:latin typeface="+mn-lt"/>
                <a:ea typeface="+mn-ea"/>
              </a:rPr>
              <a:t>       </a:t>
            </a:r>
            <a:r>
              <a:rPr lang="zh-CN" altLang="en-US" sz="2400" b="0" dirty="0">
                <a:latin typeface="+mn-lt"/>
                <a:ea typeface="+mn-ea"/>
              </a:rPr>
              <a:t>例如，对一个频率调制波再进行一次振幅调制，所得结果变成了调频调幅波。这里的调制信号</a:t>
            </a:r>
            <a:r>
              <a:rPr lang="en-US" altLang="zh-CN" sz="2400" b="0" dirty="0">
                <a:latin typeface="+mn-lt"/>
                <a:ea typeface="+mn-ea"/>
              </a:rPr>
              <a:t>(</a:t>
            </a:r>
            <a:r>
              <a:rPr lang="zh-CN" altLang="en-US" sz="2400" b="0" dirty="0">
                <a:latin typeface="+mn-lt"/>
                <a:ea typeface="+mn-ea"/>
              </a:rPr>
              <a:t>例如基带信号</a:t>
            </a:r>
            <a:r>
              <a:rPr lang="en-US" altLang="zh-CN" sz="2400" b="0" dirty="0">
                <a:latin typeface="+mn-lt"/>
                <a:ea typeface="+mn-ea"/>
              </a:rPr>
              <a:t>)</a:t>
            </a:r>
            <a:r>
              <a:rPr lang="zh-CN" altLang="en-US" sz="2400" b="0" dirty="0">
                <a:latin typeface="+mn-lt"/>
                <a:ea typeface="+mn-ea"/>
              </a:rPr>
              <a:t>可以不止一个。</a:t>
            </a:r>
            <a:endParaRPr lang="en-US" altLang="zh-CN" sz="2400" b="0" dirty="0">
              <a:latin typeface="+mn-lt"/>
              <a:ea typeface="+mn-ea"/>
            </a:endParaRPr>
          </a:p>
          <a:p>
            <a:pPr eaLnBrk="1" hangingPunct="1">
              <a:spcBef>
                <a:spcPts val="700"/>
              </a:spcBef>
              <a:buClr>
                <a:schemeClr val="tx2"/>
              </a:buClr>
              <a:buSzPct val="95000"/>
              <a:buFont typeface="Wingdings" pitchFamily="2" charset="2"/>
              <a:buNone/>
              <a:defRPr/>
            </a:pPr>
            <a:endParaRPr lang="zh-CN" altLang="en-US" sz="2400" b="0" dirty="0">
              <a:latin typeface="+mn-lt"/>
              <a:ea typeface="+mn-ea"/>
            </a:endParaRPr>
          </a:p>
          <a:p>
            <a:pPr marL="360000" indent="-360000" eaLnBrk="1" hangingPunct="1">
              <a:spcBef>
                <a:spcPts val="700"/>
              </a:spcBef>
              <a:buClr>
                <a:schemeClr val="tx2"/>
              </a:buClr>
              <a:buSzPct val="95000"/>
              <a:buFont typeface="Wingdings" pitchFamily="2" charset="2"/>
              <a:buChar char=""/>
              <a:defRPr/>
            </a:pPr>
            <a:r>
              <a:rPr lang="zh-CN" altLang="en-US" sz="2800" b="0" dirty="0">
                <a:solidFill>
                  <a:srgbClr val="00FFFF"/>
                </a:solidFill>
                <a:latin typeface="+mn-lt"/>
                <a:ea typeface="+mn-ea"/>
              </a:rPr>
              <a:t>多级调制：</a:t>
            </a:r>
            <a:r>
              <a:rPr lang="zh-CN" altLang="en-US" sz="2800" b="0" dirty="0">
                <a:latin typeface="+mn-lt"/>
                <a:ea typeface="+mn-ea"/>
              </a:rPr>
              <a:t>将同一基带信号实施两次或更多次的调制过程。</a:t>
            </a:r>
            <a:endParaRPr lang="en-US" altLang="zh-CN" sz="2800" b="0" dirty="0">
              <a:latin typeface="+mn-lt"/>
              <a:ea typeface="+mn-ea"/>
            </a:endParaRPr>
          </a:p>
          <a:p>
            <a:pPr marL="360000" indent="-360000" eaLnBrk="1" hangingPunct="1">
              <a:spcBef>
                <a:spcPts val="700"/>
              </a:spcBef>
              <a:buClr>
                <a:schemeClr val="tx2"/>
              </a:buClr>
              <a:buSzPct val="95000"/>
              <a:buFont typeface="Wingdings" pitchFamily="2" charset="2"/>
              <a:buNone/>
              <a:defRPr/>
            </a:pPr>
            <a:r>
              <a:rPr lang="en-US" altLang="zh-CN" sz="2800" b="0" dirty="0">
                <a:latin typeface="+mn-lt"/>
                <a:ea typeface="+mn-ea"/>
              </a:rPr>
              <a:t>      </a:t>
            </a:r>
            <a:r>
              <a:rPr lang="zh-CN" altLang="en-US" sz="2400" b="0" dirty="0">
                <a:latin typeface="+mn-lt"/>
                <a:ea typeface="+mn-ea"/>
              </a:rPr>
              <a:t>这里所采用的调制方式可以是相同的，也可以是不同的。</a:t>
            </a:r>
            <a:endParaRPr lang="en-US" altLang="zh-CN" sz="2400" b="0" dirty="0">
              <a:latin typeface="+mn-lt"/>
              <a:ea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4294967295"/>
          </p:nvPr>
        </p:nvSpPr>
        <p:spPr>
          <a:xfrm>
            <a:off x="457200" y="4869160"/>
            <a:ext cx="7326312" cy="1800200"/>
          </a:xfrm>
        </p:spPr>
        <p:txBody>
          <a:bodyPr/>
          <a:lstStyle/>
          <a:p>
            <a:pPr eaLnBrk="1" hangingPunct="1">
              <a:defRPr/>
            </a:pPr>
            <a:r>
              <a:rPr lang="zh-CN" altLang="en-US" b="1" dirty="0">
                <a:latin typeface="+mn-ea"/>
              </a:rPr>
              <a:t>第</a:t>
            </a:r>
            <a:r>
              <a:rPr lang="en-US" altLang="zh-CN" b="1" dirty="0">
                <a:latin typeface="+mn-ea"/>
              </a:rPr>
              <a:t>5</a:t>
            </a:r>
            <a:r>
              <a:rPr lang="zh-CN" altLang="en-US" b="1" dirty="0">
                <a:latin typeface="+mn-ea"/>
              </a:rPr>
              <a:t>章</a:t>
            </a:r>
          </a:p>
          <a:p>
            <a:pPr lvl="1" eaLnBrk="1" hangingPunct="1">
              <a:buFontTx/>
              <a:buNone/>
              <a:defRPr/>
            </a:pPr>
            <a:r>
              <a:rPr lang="en-US" altLang="zh-CN" sz="3200" dirty="0">
                <a:latin typeface="+mn-ea"/>
              </a:rPr>
              <a:t>	</a:t>
            </a:r>
            <a:r>
              <a:rPr lang="zh-CN" altLang="en-US" sz="3200" dirty="0">
                <a:latin typeface="+mn-ea"/>
              </a:rPr>
              <a:t>思考题：</a:t>
            </a:r>
            <a:r>
              <a:rPr lang="en-US" altLang="en-US" sz="3200" dirty="0">
                <a:latin typeface="+mn-ea"/>
              </a:rPr>
              <a:t>5-1</a:t>
            </a:r>
            <a:r>
              <a:rPr lang="zh-CN" altLang="en-US" sz="3200" dirty="0">
                <a:latin typeface="+mn-ea"/>
              </a:rPr>
              <a:t>，</a:t>
            </a:r>
            <a:r>
              <a:rPr lang="en-US" altLang="en-US" sz="3200" dirty="0">
                <a:latin typeface="+mn-ea"/>
              </a:rPr>
              <a:t>5-10</a:t>
            </a:r>
            <a:r>
              <a:rPr lang="zh-CN" altLang="en-US" sz="3200" dirty="0">
                <a:latin typeface="+mn-ea"/>
              </a:rPr>
              <a:t>，</a:t>
            </a:r>
            <a:r>
              <a:rPr lang="en-US" altLang="en-US" sz="3200" dirty="0">
                <a:latin typeface="+mn-ea"/>
              </a:rPr>
              <a:t>5-18</a:t>
            </a:r>
            <a:endParaRPr lang="zh-CN" altLang="en-US" sz="3200" dirty="0">
              <a:latin typeface="+mn-ea"/>
            </a:endParaRPr>
          </a:p>
          <a:p>
            <a:pPr lvl="1" eaLnBrk="1" hangingPunct="1">
              <a:buFontTx/>
              <a:buNone/>
              <a:defRPr/>
            </a:pPr>
            <a:r>
              <a:rPr lang="en-US" altLang="zh-CN" sz="3200" dirty="0">
                <a:latin typeface="+mn-ea"/>
              </a:rPr>
              <a:t>	</a:t>
            </a:r>
            <a:r>
              <a:rPr lang="zh-CN" altLang="en-US" sz="3200" dirty="0">
                <a:latin typeface="+mn-ea"/>
              </a:rPr>
              <a:t>习  题：</a:t>
            </a:r>
            <a:r>
              <a:rPr lang="en-US" altLang="en-US" sz="3200" dirty="0">
                <a:latin typeface="+mn-ea"/>
              </a:rPr>
              <a:t>5-4</a:t>
            </a:r>
            <a:r>
              <a:rPr lang="zh-CN" altLang="en-US" sz="3200" dirty="0">
                <a:latin typeface="+mn-ea"/>
              </a:rPr>
              <a:t>，</a:t>
            </a:r>
            <a:r>
              <a:rPr lang="en-US" altLang="en-US" sz="3200" dirty="0">
                <a:latin typeface="+mn-ea"/>
              </a:rPr>
              <a:t>5-11</a:t>
            </a:r>
            <a:r>
              <a:rPr lang="zh-CN" altLang="en-US" sz="3200" dirty="0">
                <a:latin typeface="+mn-ea"/>
              </a:rPr>
              <a:t>，</a:t>
            </a:r>
            <a:r>
              <a:rPr lang="en-US" altLang="en-US" sz="3200" dirty="0">
                <a:latin typeface="+mn-ea"/>
              </a:rPr>
              <a:t>5-13</a:t>
            </a:r>
            <a:endParaRPr lang="zh-CN" altLang="en-US" sz="3200" dirty="0">
              <a:latin typeface="+mn-ea"/>
            </a:endParaRPr>
          </a:p>
          <a:p>
            <a:pPr eaLnBrk="1" hangingPunct="1">
              <a:defRPr/>
            </a:pPr>
            <a:endParaRPr lang="zh-CN" altLang="en-US" dirty="0"/>
          </a:p>
        </p:txBody>
      </p:sp>
      <p:sp>
        <p:nvSpPr>
          <p:cNvPr id="6" name="Rectangle 3">
            <a:extLst>
              <a:ext uri="{FF2B5EF4-FFF2-40B4-BE49-F238E27FC236}">
                <a16:creationId xmlns:a16="http://schemas.microsoft.com/office/drawing/2014/main" id="{477E163A-7A14-4D26-9C76-2134CF02CC9D}"/>
              </a:ext>
            </a:extLst>
          </p:cNvPr>
          <p:cNvSpPr txBox="1">
            <a:spLocks noChangeArrowheads="1"/>
          </p:cNvSpPr>
          <p:nvPr/>
        </p:nvSpPr>
        <p:spPr bwMode="auto">
          <a:xfrm>
            <a:off x="576490" y="1268760"/>
            <a:ext cx="6984776"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812800" indent="-812800" eaLnBrk="1" hangingPunct="1">
              <a:lnSpc>
                <a:spcPct val="120000"/>
              </a:lnSpc>
              <a:buFont typeface="+mj-ea"/>
              <a:buAutoNum type="ea1JpnChsDbPeriod"/>
            </a:pPr>
            <a:r>
              <a:rPr lang="zh-CN" altLang="en-US" sz="2400" b="0" dirty="0">
                <a:latin typeface="华文中宋" panose="02010600040101010101" pitchFamily="2" charset="-122"/>
                <a:ea typeface="华文中宋" panose="02010600040101010101" pitchFamily="2" charset="-122"/>
              </a:rPr>
              <a:t>怎么让信号传得更远、传得更多？</a:t>
            </a:r>
            <a:endParaRPr lang="en-US" altLang="zh-CN" sz="2400" b="0" dirty="0">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即什么是调制？为什么要调制？</a:t>
            </a:r>
            <a:endParaRPr lang="en-US" altLang="zh-CN" sz="2400" b="0" dirty="0">
              <a:latin typeface="华文中宋" panose="02010600040101010101" pitchFamily="2" charset="-122"/>
              <a:ea typeface="华文中宋" panose="02010600040101010101" pitchFamily="2" charset="-122"/>
            </a:endParaRPr>
          </a:p>
          <a:p>
            <a:pPr marL="812800" indent="-812800" eaLnBrk="1" hangingPunct="1">
              <a:lnSpc>
                <a:spcPct val="120000"/>
              </a:lnSpc>
              <a:buFont typeface="+mj-ea"/>
              <a:buAutoNum type="ea1JpnChsDbPeriod" startAt="2"/>
            </a:pPr>
            <a:r>
              <a:rPr lang="zh-CN" altLang="en-US" sz="2400" b="0" dirty="0">
                <a:latin typeface="华文中宋" panose="02010600040101010101" pitchFamily="2" charset="-122"/>
                <a:ea typeface="华文中宋" panose="02010600040101010101" pitchFamily="2" charset="-122"/>
              </a:rPr>
              <a:t>实际例子</a:t>
            </a:r>
            <a:endParaRPr lang="en-US" altLang="zh-CN" sz="2400" b="0" dirty="0">
              <a:latin typeface="华文中宋" panose="02010600040101010101" pitchFamily="2" charset="-122"/>
              <a:ea typeface="华文中宋" panose="02010600040101010101" pitchFamily="2" charset="-122"/>
            </a:endParaRPr>
          </a:p>
          <a:p>
            <a:pPr marL="812800" indent="-812800" eaLnBrk="1" hangingPunct="1">
              <a:lnSpc>
                <a:spcPct val="120000"/>
              </a:lnSpc>
              <a:buFont typeface="+mj-ea"/>
              <a:buAutoNum type="ea1JpnChsDbPeriod" startAt="2"/>
            </a:pPr>
            <a:r>
              <a:rPr lang="zh-CN" altLang="en-US" sz="2400" b="0" dirty="0">
                <a:latin typeface="华文中宋" panose="02010600040101010101" pitchFamily="2" charset="-122"/>
                <a:ea typeface="华文中宋" panose="02010600040101010101" pitchFamily="2" charset="-122"/>
              </a:rPr>
              <a:t>什么样的调制比较好？调制的分类？</a:t>
            </a:r>
            <a:endParaRPr lang="en-US" altLang="zh-CN" sz="2400" b="0" dirty="0">
              <a:latin typeface="华文中宋" panose="02010600040101010101" pitchFamily="2" charset="-122"/>
              <a:ea typeface="华文中宋" panose="02010600040101010101" pitchFamily="2" charset="-122"/>
            </a:endParaRPr>
          </a:p>
          <a:p>
            <a:pPr marL="812800" indent="-812800" eaLnBrk="1" hangingPunct="1">
              <a:lnSpc>
                <a:spcPct val="120000"/>
              </a:lnSpc>
              <a:buFont typeface="+mj-ea"/>
              <a:buAutoNum type="ea1JpnChsDbPeriod" startAt="2"/>
            </a:pPr>
            <a:r>
              <a:rPr lang="zh-CN" altLang="en-US" sz="2400" b="0" dirty="0">
                <a:latin typeface="华文中宋" panose="02010600040101010101" pitchFamily="2" charset="-122"/>
                <a:ea typeface="华文中宋" panose="02010600040101010101" pitchFamily="2" charset="-122"/>
              </a:rPr>
              <a:t>怎么评估各种调制方法？</a:t>
            </a:r>
            <a:endParaRPr lang="en-US" altLang="zh-CN" sz="2400" b="0" dirty="0">
              <a:latin typeface="华文中宋" panose="02010600040101010101" pitchFamily="2" charset="-122"/>
              <a:ea typeface="华文中宋" panose="02010600040101010101" pitchFamily="2" charset="-122"/>
            </a:endParaRPr>
          </a:p>
          <a:p>
            <a:pPr marL="812800" indent="-812800" eaLnBrk="1" hangingPunct="1">
              <a:lnSpc>
                <a:spcPct val="120000"/>
              </a:lnSpc>
              <a:buFont typeface="+mj-ea"/>
              <a:buAutoNum type="ea1JpnChsDbPeriod" startAt="2"/>
            </a:pPr>
            <a:r>
              <a:rPr lang="zh-CN" altLang="en-US" sz="2400" b="0" dirty="0">
                <a:solidFill>
                  <a:srgbClr val="00FFFF"/>
                </a:solidFill>
                <a:latin typeface="华文中宋" panose="02010600040101010101" pitchFamily="2" charset="-122"/>
                <a:ea typeface="华文中宋" panose="02010600040101010101" pitchFamily="2" charset="-122"/>
              </a:rPr>
              <a:t>调制的拓展应用？</a:t>
            </a:r>
            <a:endParaRPr lang="en-US" altLang="zh-CN" sz="2400" b="0" dirty="0">
              <a:solidFill>
                <a:srgbClr val="00FFFF"/>
              </a:solidFill>
              <a:latin typeface="华文中宋" panose="02010600040101010101" pitchFamily="2" charset="-122"/>
              <a:ea typeface="华文中宋" panose="02010600040101010101" pitchFamily="2" charset="-122"/>
            </a:endParaRPr>
          </a:p>
          <a:p>
            <a:pPr marL="812800" indent="-812800" eaLnBrk="1" hangingPunct="1">
              <a:lnSpc>
                <a:spcPct val="120000"/>
              </a:lnSpc>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 </a:t>
            </a:r>
          </a:p>
        </p:txBody>
      </p:sp>
      <p:sp>
        <p:nvSpPr>
          <p:cNvPr id="7" name="Rectangle 2">
            <a:extLst>
              <a:ext uri="{FF2B5EF4-FFF2-40B4-BE49-F238E27FC236}">
                <a16:creationId xmlns:a16="http://schemas.microsoft.com/office/drawing/2014/main" id="{C922EA26-7F46-4DC4-837E-7511F742747E}"/>
              </a:ext>
            </a:extLst>
          </p:cNvPr>
          <p:cNvSpPr txBox="1">
            <a:spLocks noChangeArrowheads="1"/>
          </p:cNvSpPr>
          <p:nvPr/>
        </p:nvSpPr>
        <p:spPr>
          <a:xfrm>
            <a:off x="2267744" y="548680"/>
            <a:ext cx="3602268" cy="584775"/>
          </a:xfrm>
          <a:prstGeom prst="rect">
            <a:avLst/>
          </a:prstGeom>
        </p:spPr>
        <p:txBody>
          <a:bodyPr wrap="none">
            <a:spAutoFit/>
          </a:bodyPr>
          <a:lstStyle/>
          <a:p>
            <a:pPr eaLnBrk="1" hangingPunct="1">
              <a:defRPr/>
            </a:pPr>
            <a:r>
              <a:rPr lang="zh-CN" altLang="en-US" spc="-100" dirty="0">
                <a:solidFill>
                  <a:srgbClr val="FFFF00"/>
                </a:solidFill>
                <a:latin typeface="华文中宋" pitchFamily="2" charset="-122"/>
                <a:ea typeface="华文中宋" pitchFamily="2" charset="-122"/>
                <a:cs typeface="+mj-cs"/>
              </a:rPr>
              <a:t>第五章  总结及作业</a:t>
            </a:r>
            <a:endParaRPr lang="zh-CN" altLang="en-US" sz="4000" b="0" spc="-100" dirty="0">
              <a:solidFill>
                <a:srgbClr val="FFFF00"/>
              </a:solidFill>
              <a:latin typeface="华文中宋" pitchFamily="2" charset="-122"/>
              <a:ea typeface="华文中宋" pitchFamily="2"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noChangeArrowheads="1"/>
          </p:cNvSpPr>
          <p:nvPr/>
        </p:nvSpPr>
        <p:spPr>
          <a:xfrm>
            <a:off x="755650" y="549275"/>
            <a:ext cx="7772400"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1</a:t>
            </a:r>
            <a:r>
              <a:rPr lang="zh-CN" altLang="en-US" sz="4000" b="0" spc="-100" dirty="0">
                <a:solidFill>
                  <a:srgbClr val="FFFF00"/>
                </a:solidFill>
                <a:ea typeface="+mj-ea"/>
                <a:cs typeface="+mj-cs"/>
              </a:rPr>
              <a:t>）</a:t>
            </a:r>
          </a:p>
        </p:txBody>
      </p:sp>
      <p:sp>
        <p:nvSpPr>
          <p:cNvPr id="11268" name="Rectangle 8"/>
          <p:cNvSpPr>
            <a:spLocks noChangeArrowheads="1"/>
          </p:cNvSpPr>
          <p:nvPr/>
        </p:nvSpPr>
        <p:spPr bwMode="auto">
          <a:xfrm>
            <a:off x="528638" y="2395538"/>
            <a:ext cx="6186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rgbClr val="FF0000"/>
              </a:buClr>
              <a:buSzTx/>
              <a:buFont typeface="Wingdings" panose="05000000000000000000" pitchFamily="2" charset="2"/>
              <a:buNone/>
            </a:pPr>
            <a:r>
              <a:rPr lang="zh-CN" altLang="en-US" sz="2400" b="0">
                <a:latin typeface="宋体" panose="02010600030101010101" pitchFamily="2" charset="-122"/>
              </a:rPr>
              <a:t>则幅度调制信号</a:t>
            </a:r>
            <a:r>
              <a:rPr lang="en-US" altLang="zh-CN" sz="2400" b="0">
                <a:latin typeface="宋体" panose="02010600030101010101" pitchFamily="2" charset="-122"/>
              </a:rPr>
              <a:t>(</a:t>
            </a:r>
            <a:r>
              <a:rPr lang="zh-CN" altLang="en-US" sz="2400" b="0">
                <a:latin typeface="宋体" panose="02010600030101010101" pitchFamily="2" charset="-122"/>
              </a:rPr>
              <a:t>已调信号</a:t>
            </a:r>
            <a:r>
              <a:rPr lang="en-US" altLang="zh-CN" sz="2400" b="0">
                <a:latin typeface="宋体" panose="02010600030101010101" pitchFamily="2" charset="-122"/>
              </a:rPr>
              <a:t>)—</a:t>
            </a:r>
            <a:r>
              <a:rPr lang="zh-CN" altLang="en-US" sz="2400" b="0">
                <a:latin typeface="宋体" panose="02010600030101010101" pitchFamily="2" charset="-122"/>
              </a:rPr>
              <a:t>般可表示成： </a:t>
            </a:r>
          </a:p>
        </p:txBody>
      </p:sp>
      <p:sp>
        <p:nvSpPr>
          <p:cNvPr id="11269" name="Rectangle 9"/>
          <p:cNvSpPr>
            <a:spLocks noChangeArrowheads="1"/>
          </p:cNvSpPr>
          <p:nvPr/>
        </p:nvSpPr>
        <p:spPr bwMode="auto">
          <a:xfrm>
            <a:off x="323850" y="3533775"/>
            <a:ext cx="81772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Tx/>
              <a:buSzTx/>
              <a:buFontTx/>
              <a:buNone/>
            </a:pPr>
            <a:r>
              <a:rPr lang="zh-CN" altLang="en-US" sz="2400" b="0" dirty="0">
                <a:latin typeface="宋体" panose="02010600030101010101" pitchFamily="2" charset="-122"/>
              </a:rPr>
              <a:t>设调制信号</a:t>
            </a:r>
            <a:r>
              <a:rPr lang="en-US" altLang="zh-CN" sz="2400" b="0" dirty="0">
                <a:latin typeface="宋体" panose="02010600030101010101" pitchFamily="2" charset="-122"/>
              </a:rPr>
              <a:t>m(t)</a:t>
            </a:r>
            <a:r>
              <a:rPr lang="zh-CN" altLang="en-US" sz="2400" b="0" dirty="0">
                <a:latin typeface="宋体" panose="02010600030101010101" pitchFamily="2" charset="-122"/>
              </a:rPr>
              <a:t>的频谱为</a:t>
            </a:r>
            <a:r>
              <a:rPr lang="en-US" altLang="zh-CN" sz="2400" b="0" dirty="0">
                <a:latin typeface="宋体" panose="02010600030101010101" pitchFamily="2" charset="-122"/>
              </a:rPr>
              <a:t>M(ω)</a:t>
            </a:r>
            <a:r>
              <a:rPr lang="zh-CN" altLang="en-US" sz="2400" b="0" dirty="0">
                <a:latin typeface="宋体" panose="02010600030101010101" pitchFamily="2" charset="-122"/>
              </a:rPr>
              <a:t>，由式</a:t>
            </a:r>
            <a:r>
              <a:rPr lang="en-US" altLang="zh-CN" sz="2400" b="0" dirty="0">
                <a:latin typeface="宋体" panose="02010600030101010101" pitchFamily="2" charset="-122"/>
              </a:rPr>
              <a:t>(5.1-2)</a:t>
            </a:r>
            <a:r>
              <a:rPr lang="zh-CN" altLang="en-US" sz="2400" b="0" dirty="0">
                <a:latin typeface="宋体" panose="02010600030101010101" pitchFamily="2" charset="-122"/>
              </a:rPr>
              <a:t>得到已调信号</a:t>
            </a:r>
            <a:r>
              <a:rPr lang="en-US" altLang="zh-CN" sz="2400" b="0" dirty="0" err="1">
                <a:latin typeface="宋体" panose="02010600030101010101" pitchFamily="2" charset="-122"/>
              </a:rPr>
              <a:t>Sm</a:t>
            </a:r>
            <a:r>
              <a:rPr lang="en-US" altLang="zh-CN" sz="2400" b="0" dirty="0">
                <a:latin typeface="宋体" panose="02010600030101010101" pitchFamily="2" charset="-122"/>
              </a:rPr>
              <a:t>(t)</a:t>
            </a:r>
            <a:r>
              <a:rPr lang="zh-CN" altLang="en-US" sz="2400" b="0" dirty="0">
                <a:latin typeface="宋体" panose="02010600030101010101" pitchFamily="2" charset="-122"/>
              </a:rPr>
              <a:t>的频谱：</a:t>
            </a:r>
          </a:p>
        </p:txBody>
      </p:sp>
      <p:sp>
        <p:nvSpPr>
          <p:cNvPr id="11270" name="Rectangle 10"/>
          <p:cNvSpPr>
            <a:spLocks noChangeArrowheads="1"/>
          </p:cNvSpPr>
          <p:nvPr/>
        </p:nvSpPr>
        <p:spPr bwMode="auto">
          <a:xfrm>
            <a:off x="361950" y="5006231"/>
            <a:ext cx="849630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987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ts val="12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由上式可见，幅度已调信号：</a:t>
            </a:r>
          </a:p>
          <a:p>
            <a:pPr eaLnBrk="1" hangingPunct="1">
              <a:lnSpc>
                <a:spcPct val="80000"/>
              </a:lnSpc>
              <a:spcBef>
                <a:spcPts val="1200"/>
              </a:spcBef>
              <a:buClr>
                <a:schemeClr val="hlink"/>
              </a:buClr>
              <a:buSzPct val="65000"/>
              <a:buFont typeface="Wingdings" panose="05000000000000000000" pitchFamily="2" charset="2"/>
              <a:buChar char="v"/>
            </a:pPr>
            <a:r>
              <a:rPr lang="en-US" altLang="zh-CN" sz="2400" b="0" dirty="0">
                <a:latin typeface="宋体" panose="02010600030101010101" pitchFamily="2" charset="-122"/>
              </a:rPr>
              <a:t>(1)</a:t>
            </a:r>
            <a:r>
              <a:rPr lang="zh-CN" altLang="en-US" sz="2400" b="0" dirty="0">
                <a:latin typeface="宋体" panose="02010600030101010101" pitchFamily="2" charset="-122"/>
              </a:rPr>
              <a:t>、时域波形的幅度随基带信号变化而呈正比地变化；</a:t>
            </a:r>
          </a:p>
          <a:p>
            <a:pPr eaLnBrk="1" hangingPunct="1">
              <a:lnSpc>
                <a:spcPct val="80000"/>
              </a:lnSpc>
              <a:spcBef>
                <a:spcPts val="1200"/>
              </a:spcBef>
              <a:buClr>
                <a:schemeClr val="hlink"/>
              </a:buClr>
              <a:buSzPct val="65000"/>
              <a:buFont typeface="Wingdings" panose="05000000000000000000" pitchFamily="2" charset="2"/>
              <a:buChar char="v"/>
            </a:pPr>
            <a:r>
              <a:rPr lang="en-US" altLang="zh-CN" sz="2400" b="0" dirty="0">
                <a:latin typeface="宋体" panose="02010600030101010101" pitchFamily="2" charset="-122"/>
              </a:rPr>
              <a:t>(2)</a:t>
            </a:r>
            <a:r>
              <a:rPr lang="zh-CN" altLang="en-US" sz="2400" b="0" dirty="0">
                <a:latin typeface="宋体" panose="02010600030101010101" pitchFamily="2" charset="-122"/>
              </a:rPr>
              <a:t>、其频谱完全是基带信号频谱结构在频域内的简单搬</a:t>
            </a:r>
            <a:endParaRPr lang="en-US" altLang="zh-CN" sz="2400" b="0" dirty="0">
              <a:latin typeface="宋体" panose="02010600030101010101" pitchFamily="2" charset="-122"/>
            </a:endParaRPr>
          </a:p>
          <a:p>
            <a:pPr eaLnBrk="1" hangingPunct="1">
              <a:lnSpc>
                <a:spcPct val="80000"/>
              </a:lnSpc>
              <a:spcBef>
                <a:spcPts val="1200"/>
              </a:spcBef>
              <a:buClr>
                <a:schemeClr val="hlink"/>
              </a:buClr>
              <a:buSzPct val="65000"/>
              <a:buFont typeface="Wingdings" panose="05000000000000000000" pitchFamily="2" charset="2"/>
              <a:buNone/>
            </a:pPr>
            <a:r>
              <a:rPr lang="en-US" altLang="zh-CN" sz="2400" b="0" dirty="0">
                <a:latin typeface="宋体" panose="02010600030101010101" pitchFamily="2" charset="-122"/>
              </a:rPr>
              <a:t>(</a:t>
            </a:r>
            <a:r>
              <a:rPr lang="zh-CN" altLang="en-US" sz="2400" b="0" dirty="0">
                <a:latin typeface="宋体" panose="02010600030101010101" pitchFamily="2" charset="-122"/>
              </a:rPr>
              <a:t>精确到常数因子</a:t>
            </a:r>
            <a:r>
              <a:rPr lang="en-US" altLang="zh-CN" sz="2400" b="0" dirty="0">
                <a:latin typeface="宋体" panose="02010600030101010101" pitchFamily="2" charset="-122"/>
              </a:rPr>
              <a:t>)</a:t>
            </a:r>
            <a:r>
              <a:rPr lang="zh-CN" altLang="en-US" sz="2400" b="0" dirty="0">
                <a:latin typeface="宋体" panose="02010600030101010101" pitchFamily="2" charset="-122"/>
              </a:rPr>
              <a:t>。</a:t>
            </a:r>
          </a:p>
        </p:txBody>
      </p:sp>
      <p:sp>
        <p:nvSpPr>
          <p:cNvPr id="11272" name="Rectangle 13"/>
          <p:cNvSpPr>
            <a:spLocks noChangeArrowheads="1"/>
          </p:cNvSpPr>
          <p:nvPr/>
        </p:nvSpPr>
        <p:spPr bwMode="auto">
          <a:xfrm>
            <a:off x="323850" y="1341438"/>
            <a:ext cx="7632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rgbClr val="FF0000"/>
              </a:buClr>
              <a:buSzTx/>
              <a:buFont typeface="Wingdings" panose="05000000000000000000" pitchFamily="2" charset="2"/>
              <a:buChar char="l"/>
            </a:pPr>
            <a:r>
              <a:rPr lang="zh-CN" altLang="en-US" sz="2400" b="0">
                <a:latin typeface="宋体" panose="02010600030101010101" pitchFamily="2" charset="-122"/>
              </a:rPr>
              <a:t>幅度调制：正弦载波的幅度随调制信号作线性变化。设</a:t>
            </a:r>
            <a:r>
              <a:rPr lang="en-US" altLang="zh-CN" sz="2400" b="0">
                <a:latin typeface="宋体" panose="02010600030101010101" pitchFamily="2" charset="-122"/>
              </a:rPr>
              <a:t>m(t)</a:t>
            </a:r>
            <a:r>
              <a:rPr lang="zh-CN" altLang="en-US" sz="2400" b="0">
                <a:latin typeface="宋体" panose="02010600030101010101" pitchFamily="2" charset="-122"/>
              </a:rPr>
              <a:t>为基带调制信号，正弦型载波： </a:t>
            </a:r>
          </a:p>
        </p:txBody>
      </p:sp>
      <p:graphicFrame>
        <p:nvGraphicFramePr>
          <p:cNvPr id="8" name="对象 7"/>
          <p:cNvGraphicFramePr>
            <a:graphicFrameLocks noChangeAspect="1"/>
          </p:cNvGraphicFramePr>
          <p:nvPr>
            <p:extLst>
              <p:ext uri="{D42A27DB-BD31-4B8C-83A1-F6EECF244321}">
                <p14:modId xmlns:p14="http://schemas.microsoft.com/office/powerpoint/2010/main" val="841180805"/>
              </p:ext>
            </p:extLst>
          </p:nvPr>
        </p:nvGraphicFramePr>
        <p:xfrm>
          <a:off x="5436096" y="1765300"/>
          <a:ext cx="3551238" cy="406400"/>
        </p:xfrm>
        <a:graphic>
          <a:graphicData uri="http://schemas.openxmlformats.org/presentationml/2006/ole">
            <mc:AlternateContent xmlns:mc="http://schemas.openxmlformats.org/markup-compatibility/2006">
              <mc:Choice xmlns:v="urn:schemas-microsoft-com:vml" Requires="v">
                <p:oleObj spid="_x0000_s33881" name="公式" r:id="rId3" imgW="2323800" imgH="228600" progId="Equation.3">
                  <p:embed/>
                </p:oleObj>
              </mc:Choice>
              <mc:Fallback>
                <p:oleObj name="公式" r:id="rId3" imgW="2323800" imgH="228600" progId="Equation.3">
                  <p:embed/>
                  <p:pic>
                    <p:nvPicPr>
                      <p:cNvPr id="0" name="对象 6"/>
                      <p:cNvPicPr>
                        <a:picLocks noChangeAspect="1" noChangeArrowheads="1"/>
                      </p:cNvPicPr>
                      <p:nvPr/>
                    </p:nvPicPr>
                    <p:blipFill>
                      <a:blip r:embed="rId4"/>
                      <a:srcRect/>
                      <a:stretch>
                        <a:fillRect/>
                      </a:stretch>
                    </p:blipFill>
                    <p:spPr bwMode="auto">
                      <a:xfrm>
                        <a:off x="5436096" y="1765300"/>
                        <a:ext cx="3551238" cy="406400"/>
                      </a:xfrm>
                      <a:prstGeom prst="rect">
                        <a:avLst/>
                      </a:prstGeom>
                      <a:solidFill>
                        <a:schemeClr val="accent1"/>
                      </a:solid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30317190"/>
              </p:ext>
            </p:extLst>
          </p:nvPr>
        </p:nvGraphicFramePr>
        <p:xfrm>
          <a:off x="1619672" y="2996952"/>
          <a:ext cx="4501306" cy="406400"/>
        </p:xfrm>
        <a:graphic>
          <a:graphicData uri="http://schemas.openxmlformats.org/presentationml/2006/ole">
            <mc:AlternateContent xmlns:mc="http://schemas.openxmlformats.org/markup-compatibility/2006">
              <mc:Choice xmlns:v="urn:schemas-microsoft-com:vml" Requires="v">
                <p:oleObj spid="_x0000_s33882" name="公式" r:id="rId5" imgW="2654280" imgH="228600" progId="Equation.3">
                  <p:embed/>
                </p:oleObj>
              </mc:Choice>
              <mc:Fallback>
                <p:oleObj name="公式" r:id="rId5" imgW="2654280" imgH="228600" progId="Equation.3">
                  <p:embed/>
                  <p:pic>
                    <p:nvPicPr>
                      <p:cNvPr id="0" name="对象 7"/>
                      <p:cNvPicPr>
                        <a:picLocks noChangeAspect="1" noChangeArrowheads="1"/>
                      </p:cNvPicPr>
                      <p:nvPr/>
                    </p:nvPicPr>
                    <p:blipFill>
                      <a:blip r:embed="rId6"/>
                      <a:srcRect/>
                      <a:stretch>
                        <a:fillRect/>
                      </a:stretch>
                    </p:blipFill>
                    <p:spPr bwMode="auto">
                      <a:xfrm>
                        <a:off x="1619672" y="2996952"/>
                        <a:ext cx="4501306" cy="406400"/>
                      </a:xfrm>
                      <a:prstGeom prst="rect">
                        <a:avLst/>
                      </a:prstGeom>
                      <a:solidFill>
                        <a:schemeClr val="accent1"/>
                      </a:solid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622585347"/>
              </p:ext>
            </p:extLst>
          </p:nvPr>
        </p:nvGraphicFramePr>
        <p:xfrm>
          <a:off x="2308101" y="4218855"/>
          <a:ext cx="6656387" cy="722313"/>
        </p:xfrm>
        <a:graphic>
          <a:graphicData uri="http://schemas.openxmlformats.org/presentationml/2006/ole">
            <mc:AlternateContent xmlns:mc="http://schemas.openxmlformats.org/markup-compatibility/2006">
              <mc:Choice xmlns:v="urn:schemas-microsoft-com:vml" Requires="v">
                <p:oleObj spid="_x0000_s33883" name="公式" r:id="rId7" imgW="3924000" imgH="406080" progId="Equation.3">
                  <p:embed/>
                </p:oleObj>
              </mc:Choice>
              <mc:Fallback>
                <p:oleObj name="公式" r:id="rId7" imgW="3924000" imgH="406080" progId="Equation.3">
                  <p:embed/>
                  <p:pic>
                    <p:nvPicPr>
                      <p:cNvPr id="0" name="对象 9"/>
                      <p:cNvPicPr>
                        <a:picLocks noChangeAspect="1" noChangeArrowheads="1"/>
                      </p:cNvPicPr>
                      <p:nvPr/>
                    </p:nvPicPr>
                    <p:blipFill>
                      <a:blip r:embed="rId8"/>
                      <a:srcRect/>
                      <a:stretch>
                        <a:fillRect/>
                      </a:stretch>
                    </p:blipFill>
                    <p:spPr bwMode="auto">
                      <a:xfrm>
                        <a:off x="2308101" y="4218855"/>
                        <a:ext cx="6656387" cy="7223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84213" y="1574800"/>
            <a:ext cx="7558087"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11163"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ts val="3363"/>
              </a:lnSpc>
            </a:pPr>
            <a:r>
              <a:rPr lang="zh-CN" altLang="en-US" sz="2800" b="0">
                <a:solidFill>
                  <a:srgbClr val="FFFF00"/>
                </a:solidFill>
                <a:latin typeface="华文中宋" panose="02010600040101010101" pitchFamily="2" charset="-122"/>
                <a:ea typeface="华文中宋" panose="02010600040101010101" pitchFamily="2" charset="-122"/>
              </a:rPr>
              <a:t>调制器一般模型</a:t>
            </a:r>
            <a:r>
              <a:rPr lang="zh-CN" altLang="en-US" sz="2800" b="0">
                <a:latin typeface="华文中宋" panose="02010600040101010101" pitchFamily="2" charset="-122"/>
                <a:ea typeface="华文中宋" panose="02010600040101010101" pitchFamily="2" charset="-122"/>
              </a:rPr>
              <a:t>：如下图，由一个相乘器和一个冲激响应为</a:t>
            </a:r>
            <a:r>
              <a:rPr lang="en-US" altLang="zh-CN" sz="2800" b="0">
                <a:latin typeface="华文中宋" panose="02010600040101010101" pitchFamily="2" charset="-122"/>
                <a:ea typeface="华文中宋" panose="02010600040101010101" pitchFamily="2" charset="-122"/>
              </a:rPr>
              <a:t>h(t)</a:t>
            </a:r>
            <a:r>
              <a:rPr lang="zh-CN" altLang="en-US" sz="2800" b="0">
                <a:latin typeface="华文中宋" panose="02010600040101010101" pitchFamily="2" charset="-122"/>
                <a:ea typeface="华文中宋" panose="02010600040101010101" pitchFamily="2" charset="-122"/>
              </a:rPr>
              <a:t>的带通滤波器组成 </a:t>
            </a:r>
          </a:p>
        </p:txBody>
      </p:sp>
      <p:sp>
        <p:nvSpPr>
          <p:cNvPr id="12291" name="AutoShape 7"/>
          <p:cNvSpPr>
            <a:spLocks noChangeArrowheads="1"/>
          </p:cNvSpPr>
          <p:nvPr/>
        </p:nvSpPr>
        <p:spPr bwMode="auto">
          <a:xfrm>
            <a:off x="3040063" y="2767013"/>
            <a:ext cx="576262" cy="504825"/>
          </a:xfrm>
          <a:prstGeom prst="flowChartSummingJunction">
            <a:avLst/>
          </a:prstGeom>
          <a:solidFill>
            <a:srgbClr val="00FFFF"/>
          </a:solidFill>
          <a:ln w="9525">
            <a:solidFill>
              <a:schemeClr val="bg1"/>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12292" name="Text Box 9"/>
          <p:cNvSpPr txBox="1">
            <a:spLocks noChangeArrowheads="1"/>
          </p:cNvSpPr>
          <p:nvPr/>
        </p:nvSpPr>
        <p:spPr bwMode="auto">
          <a:xfrm>
            <a:off x="1382713" y="2838450"/>
            <a:ext cx="793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en-US" altLang="zh-CN" sz="2400" b="0">
                <a:latin typeface="宋体" panose="02010600030101010101" pitchFamily="2" charset="-122"/>
              </a:rPr>
              <a:t>m(t)</a:t>
            </a:r>
          </a:p>
        </p:txBody>
      </p:sp>
      <p:sp>
        <p:nvSpPr>
          <p:cNvPr id="12294" name="Text Box 14"/>
          <p:cNvSpPr txBox="1">
            <a:spLocks noChangeArrowheads="1"/>
          </p:cNvSpPr>
          <p:nvPr/>
        </p:nvSpPr>
        <p:spPr bwMode="auto">
          <a:xfrm>
            <a:off x="4264025" y="2787650"/>
            <a:ext cx="10080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50000"/>
              </a:spcBef>
              <a:buClr>
                <a:schemeClr val="hlink"/>
              </a:buClr>
              <a:buSzPct val="65000"/>
              <a:buFont typeface="Wingdings" panose="05000000000000000000" pitchFamily="2" charset="2"/>
              <a:buNone/>
            </a:pPr>
            <a:r>
              <a:rPr lang="en-US" altLang="zh-CN" sz="3200" b="0">
                <a:latin typeface="宋体" panose="02010600030101010101" pitchFamily="2" charset="-122"/>
              </a:rPr>
              <a:t>h(t)</a:t>
            </a:r>
          </a:p>
        </p:txBody>
      </p:sp>
      <p:sp>
        <p:nvSpPr>
          <p:cNvPr id="12297" name="Rectangle 23"/>
          <p:cNvSpPr>
            <a:spLocks noChangeArrowheads="1"/>
          </p:cNvSpPr>
          <p:nvPr/>
        </p:nvSpPr>
        <p:spPr bwMode="auto">
          <a:xfrm>
            <a:off x="758825" y="5572125"/>
            <a:ext cx="75993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800" b="0" dirty="0">
                <a:latin typeface="华文中宋" panose="02010600040101010101" pitchFamily="2" charset="-122"/>
                <a:ea typeface="华文中宋" panose="02010600040101010101" pitchFamily="2" charset="-122"/>
              </a:rPr>
              <a:t>适当选择带通滤波器的冲激响应</a:t>
            </a:r>
            <a:r>
              <a:rPr lang="en-US" altLang="zh-CN" sz="2800" b="0" dirty="0">
                <a:latin typeface="华文中宋" panose="02010600040101010101" pitchFamily="2" charset="-122"/>
                <a:ea typeface="华文中宋" panose="02010600040101010101" pitchFamily="2" charset="-122"/>
              </a:rPr>
              <a:t>h(t)</a:t>
            </a:r>
            <a:r>
              <a:rPr lang="zh-CN" altLang="en-US" sz="2800" b="0" dirty="0">
                <a:latin typeface="华文中宋" panose="02010600040101010101" pitchFamily="2" charset="-122"/>
                <a:ea typeface="华文中宋" panose="02010600040101010101" pitchFamily="2" charset="-122"/>
              </a:rPr>
              <a:t>，便可得到各种幅度调制信号 </a:t>
            </a:r>
          </a:p>
        </p:txBody>
      </p:sp>
      <p:cxnSp>
        <p:nvCxnSpPr>
          <p:cNvPr id="12298" name="AutoShape 26"/>
          <p:cNvCxnSpPr>
            <a:cxnSpLocks noChangeShapeType="1"/>
            <a:stCxn id="12294" idx="3"/>
          </p:cNvCxnSpPr>
          <p:nvPr/>
        </p:nvCxnSpPr>
        <p:spPr bwMode="auto">
          <a:xfrm flipV="1">
            <a:off x="5272088" y="3019425"/>
            <a:ext cx="865187" cy="95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299" name="AutoShape 29"/>
          <p:cNvCxnSpPr>
            <a:cxnSpLocks noChangeShapeType="1"/>
            <a:endCxn id="12291" idx="4"/>
          </p:cNvCxnSpPr>
          <p:nvPr/>
        </p:nvCxnSpPr>
        <p:spPr bwMode="auto">
          <a:xfrm flipV="1">
            <a:off x="3328988" y="3271838"/>
            <a:ext cx="0" cy="50323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0" name="AutoShape 30"/>
          <p:cNvCxnSpPr>
            <a:cxnSpLocks noChangeShapeType="1"/>
            <a:stCxn id="12291" idx="6"/>
            <a:endCxn id="12294" idx="1"/>
          </p:cNvCxnSpPr>
          <p:nvPr/>
        </p:nvCxnSpPr>
        <p:spPr bwMode="auto">
          <a:xfrm>
            <a:off x="3616325" y="3019425"/>
            <a:ext cx="647700" cy="95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1" name="AutoShape 31"/>
          <p:cNvCxnSpPr>
            <a:cxnSpLocks noChangeShapeType="1"/>
            <a:stCxn id="12292" idx="3"/>
            <a:endCxn id="12291" idx="2"/>
          </p:cNvCxnSpPr>
          <p:nvPr/>
        </p:nvCxnSpPr>
        <p:spPr bwMode="auto">
          <a:xfrm flipV="1">
            <a:off x="2176463" y="3019425"/>
            <a:ext cx="863600" cy="1111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Rectangle 6"/>
          <p:cNvSpPr txBox="1">
            <a:spLocks noChangeArrowheads="1"/>
          </p:cNvSpPr>
          <p:nvPr/>
        </p:nvSpPr>
        <p:spPr>
          <a:xfrm>
            <a:off x="755650" y="549275"/>
            <a:ext cx="7772400"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2</a:t>
            </a:r>
            <a:r>
              <a:rPr lang="zh-CN" altLang="en-US" sz="4000" b="0" spc="-100" dirty="0">
                <a:solidFill>
                  <a:srgbClr val="FFFF00"/>
                </a:solidFill>
                <a:ea typeface="+mj-ea"/>
                <a:cs typeface="+mj-cs"/>
              </a:rPr>
              <a:t>）</a:t>
            </a:r>
          </a:p>
        </p:txBody>
      </p:sp>
      <p:pic>
        <p:nvPicPr>
          <p:cNvPr id="2" name="图片 1"/>
          <p:cNvPicPr>
            <a:picLocks noChangeAspect="1"/>
          </p:cNvPicPr>
          <p:nvPr/>
        </p:nvPicPr>
        <p:blipFill>
          <a:blip r:embed="rId3"/>
          <a:stretch>
            <a:fillRect/>
          </a:stretch>
        </p:blipFill>
        <p:spPr>
          <a:xfrm>
            <a:off x="3491993" y="3397250"/>
            <a:ext cx="862520" cy="364223"/>
          </a:xfrm>
          <a:prstGeom prst="rect">
            <a:avLst/>
          </a:prstGeom>
        </p:spPr>
      </p:pic>
      <p:pic>
        <p:nvPicPr>
          <p:cNvPr id="3" name="图片 2"/>
          <p:cNvPicPr>
            <a:picLocks noChangeAspect="1"/>
          </p:cNvPicPr>
          <p:nvPr/>
        </p:nvPicPr>
        <p:blipFill>
          <a:blip r:embed="rId4"/>
          <a:stretch>
            <a:fillRect/>
          </a:stretch>
        </p:blipFill>
        <p:spPr>
          <a:xfrm>
            <a:off x="6249211" y="2785499"/>
            <a:ext cx="736037" cy="467851"/>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625949341"/>
              </p:ext>
            </p:extLst>
          </p:nvPr>
        </p:nvGraphicFramePr>
        <p:xfrm>
          <a:off x="1693862" y="4828221"/>
          <a:ext cx="5729287" cy="722313"/>
        </p:xfrm>
        <a:graphic>
          <a:graphicData uri="http://schemas.openxmlformats.org/presentationml/2006/ole">
            <mc:AlternateContent xmlns:mc="http://schemas.openxmlformats.org/markup-compatibility/2006">
              <mc:Choice xmlns:v="urn:schemas-microsoft-com:vml" Requires="v">
                <p:oleObj spid="_x0000_s34869" name="公式" r:id="rId5" imgW="3377880" imgH="406080" progId="Equation.3">
                  <p:embed/>
                </p:oleObj>
              </mc:Choice>
              <mc:Fallback>
                <p:oleObj name="公式" r:id="rId5" imgW="3377880" imgH="406080" progId="Equation.3">
                  <p:embed/>
                  <p:pic>
                    <p:nvPicPr>
                      <p:cNvPr id="0" name="对象 10"/>
                      <p:cNvPicPr>
                        <a:picLocks noChangeAspect="1" noChangeArrowheads="1"/>
                      </p:cNvPicPr>
                      <p:nvPr/>
                    </p:nvPicPr>
                    <p:blipFill>
                      <a:blip r:embed="rId6"/>
                      <a:srcRect/>
                      <a:stretch>
                        <a:fillRect/>
                      </a:stretch>
                    </p:blipFill>
                    <p:spPr bwMode="auto">
                      <a:xfrm>
                        <a:off x="1693862" y="4828221"/>
                        <a:ext cx="5729287" cy="722313"/>
                      </a:xfrm>
                      <a:prstGeom prst="rect">
                        <a:avLst/>
                      </a:prstGeom>
                      <a:solidFill>
                        <a:srgbClr val="00FFFF"/>
                      </a:solid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01238956"/>
              </p:ext>
            </p:extLst>
          </p:nvPr>
        </p:nvGraphicFramePr>
        <p:xfrm>
          <a:off x="2290763" y="4175125"/>
          <a:ext cx="3189287" cy="406400"/>
        </p:xfrm>
        <a:graphic>
          <a:graphicData uri="http://schemas.openxmlformats.org/presentationml/2006/ole">
            <mc:AlternateContent xmlns:mc="http://schemas.openxmlformats.org/markup-compatibility/2006">
              <mc:Choice xmlns:v="urn:schemas-microsoft-com:vml" Requires="v">
                <p:oleObj spid="_x0000_s34870" name="公式" r:id="rId7" imgW="1879560" imgH="228600" progId="Equation.3">
                  <p:embed/>
                </p:oleObj>
              </mc:Choice>
              <mc:Fallback>
                <p:oleObj name="公式" r:id="rId7" imgW="1879560" imgH="228600" progId="Equation.3">
                  <p:embed/>
                  <p:pic>
                    <p:nvPicPr>
                      <p:cNvPr id="0" name="对象 9"/>
                      <p:cNvPicPr>
                        <a:picLocks noChangeAspect="1" noChangeArrowheads="1"/>
                      </p:cNvPicPr>
                      <p:nvPr/>
                    </p:nvPicPr>
                    <p:blipFill>
                      <a:blip r:embed="rId8"/>
                      <a:srcRect/>
                      <a:stretch>
                        <a:fillRect/>
                      </a:stretch>
                    </p:blipFill>
                    <p:spPr bwMode="auto">
                      <a:xfrm>
                        <a:off x="2290763" y="4175125"/>
                        <a:ext cx="3189287" cy="406400"/>
                      </a:xfrm>
                      <a:prstGeom prst="rect">
                        <a:avLst/>
                      </a:prstGeom>
                      <a:solidFill>
                        <a:srgbClr val="00FFFF"/>
                      </a:solid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4015141"/>
            <a:ext cx="4900415" cy="287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2"/>
          <p:cNvSpPr txBox="1">
            <a:spLocks noChangeArrowheads="1"/>
          </p:cNvSpPr>
          <p:nvPr/>
        </p:nvSpPr>
        <p:spPr>
          <a:xfrm>
            <a:off x="684213" y="128687"/>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3</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(AM</a:t>
            </a:r>
            <a:r>
              <a:rPr lang="zh-CN" altLang="en-US" sz="4000" b="0" spc="-100" dirty="0">
                <a:solidFill>
                  <a:srgbClr val="FFFF00"/>
                </a:solidFill>
                <a:ea typeface="+mj-ea"/>
                <a:cs typeface="+mj-cs"/>
              </a:rPr>
              <a:t>）</a:t>
            </a:r>
          </a:p>
        </p:txBody>
      </p:sp>
      <p:sp>
        <p:nvSpPr>
          <p:cNvPr id="14339" name="Rectangle 3"/>
          <p:cNvSpPr txBox="1">
            <a:spLocks noChangeArrowheads="1"/>
          </p:cNvSpPr>
          <p:nvPr/>
        </p:nvSpPr>
        <p:spPr bwMode="auto">
          <a:xfrm>
            <a:off x="323850" y="851793"/>
            <a:ext cx="8496300" cy="214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20000"/>
              </a:lnSpc>
            </a:pPr>
            <a:r>
              <a:rPr lang="en-US" altLang="zh-CN" sz="2400" b="0" dirty="0">
                <a:solidFill>
                  <a:srgbClr val="FFFF00"/>
                </a:solidFill>
                <a:latin typeface="华文中宋" panose="02010600040101010101" pitchFamily="2" charset="-122"/>
                <a:ea typeface="华文中宋" panose="02010600040101010101" pitchFamily="2" charset="-122"/>
              </a:rPr>
              <a:t>AM</a:t>
            </a:r>
            <a:r>
              <a:rPr lang="zh-CN" altLang="en-US" sz="2400" b="0" dirty="0">
                <a:solidFill>
                  <a:srgbClr val="FFFF00"/>
                </a:solidFill>
                <a:latin typeface="华文中宋" panose="02010600040101010101" pitchFamily="2" charset="-122"/>
                <a:ea typeface="华文中宋" panose="02010600040101010101" pitchFamily="2" charset="-122"/>
              </a:rPr>
              <a:t>信号</a:t>
            </a:r>
            <a:r>
              <a:rPr lang="zh-CN" altLang="en-US" sz="2400" b="0" dirty="0">
                <a:latin typeface="华文中宋" panose="02010600040101010101" pitchFamily="2" charset="-122"/>
                <a:ea typeface="华文中宋" panose="02010600040101010101" pitchFamily="2" charset="-122"/>
              </a:rPr>
              <a:t>：如果输入基带信号                     ，</a:t>
            </a:r>
            <a:r>
              <a:rPr lang="en-US" altLang="zh-CN" sz="2400" b="0" dirty="0" err="1">
                <a:latin typeface="华文中宋" panose="02010600040101010101" pitchFamily="2" charset="-122"/>
                <a:ea typeface="华文中宋" panose="02010600040101010101" pitchFamily="2" charset="-122"/>
              </a:rPr>
              <a:t>Ao</a:t>
            </a:r>
            <a:r>
              <a:rPr lang="zh-CN" altLang="en-US" sz="2400" b="0" dirty="0">
                <a:latin typeface="华文中宋" panose="02010600040101010101" pitchFamily="2" charset="-122"/>
                <a:ea typeface="华文中宋" panose="02010600040101010101" pitchFamily="2" charset="-122"/>
              </a:rPr>
              <a:t>是直流分量，</a:t>
            </a:r>
            <a:r>
              <a:rPr lang="en-US" altLang="zh-CN" sz="2400" b="0" dirty="0">
                <a:latin typeface="华文中宋" panose="02010600040101010101" pitchFamily="2" charset="-122"/>
                <a:ea typeface="华文中宋" panose="02010600040101010101" pitchFamily="2" charset="-122"/>
              </a:rPr>
              <a:t>m(t) </a:t>
            </a:r>
            <a:r>
              <a:rPr lang="zh-CN" altLang="en-US" sz="2400" b="0" dirty="0">
                <a:latin typeface="华文中宋" panose="02010600040101010101" pitchFamily="2" charset="-122"/>
                <a:ea typeface="华文中宋" panose="02010600040101010101" pitchFamily="2" charset="-122"/>
              </a:rPr>
              <a:t>是交流分量， </a:t>
            </a:r>
            <a:r>
              <a:rPr lang="en-US" altLang="zh-CN" sz="2400" b="0" dirty="0">
                <a:latin typeface="华文中宋" panose="02010600040101010101" pitchFamily="2" charset="-122"/>
                <a:ea typeface="华文中宋" panose="02010600040101010101" pitchFamily="2" charset="-122"/>
              </a:rPr>
              <a:t>h(t)</a:t>
            </a:r>
            <a:r>
              <a:rPr lang="zh-CN" altLang="en-US" sz="2400" b="0" dirty="0">
                <a:latin typeface="华文中宋" panose="02010600040101010101" pitchFamily="2" charset="-122"/>
                <a:ea typeface="华文中宋" panose="02010600040101010101" pitchFamily="2" charset="-122"/>
              </a:rPr>
              <a:t>是理想带通滤波器，如图</a:t>
            </a:r>
            <a:r>
              <a:rPr lang="en-US" altLang="zh-CN" sz="2400" b="0" dirty="0">
                <a:latin typeface="华文中宋" panose="02010600040101010101" pitchFamily="2" charset="-122"/>
                <a:ea typeface="华文中宋" panose="02010600040101010101" pitchFamily="2" charset="-122"/>
              </a:rPr>
              <a:t>5-1</a:t>
            </a:r>
            <a:r>
              <a:rPr lang="zh-CN" altLang="en-US" sz="2400" b="0" dirty="0">
                <a:latin typeface="华文中宋" panose="02010600040101010101" pitchFamily="2" charset="-122"/>
                <a:ea typeface="华文中宋" panose="02010600040101010101" pitchFamily="2" charset="-122"/>
              </a:rPr>
              <a:t>。则输出称为调幅信号</a:t>
            </a:r>
            <a:r>
              <a:rPr lang="en-US" altLang="zh-CN" sz="2400" b="0" dirty="0">
                <a:latin typeface="华文中宋" panose="02010600040101010101" pitchFamily="2" charset="-122"/>
                <a:ea typeface="华文中宋" panose="02010600040101010101" pitchFamily="2" charset="-122"/>
              </a:rPr>
              <a:t>AM</a:t>
            </a:r>
            <a:r>
              <a:rPr lang="zh-CN" altLang="en-US" sz="2400" b="0" dirty="0">
                <a:latin typeface="华文中宋" panose="02010600040101010101" pitchFamily="2" charset="-122"/>
                <a:ea typeface="华文中宋" panose="02010600040101010101" pitchFamily="2" charset="-122"/>
              </a:rPr>
              <a:t>，是有载波分量的双边带信号。</a:t>
            </a:r>
            <a:endParaRPr lang="en-US" altLang="zh-CN" sz="2400" b="0" dirty="0">
              <a:latin typeface="华文中宋" panose="02010600040101010101" pitchFamily="2" charset="-122"/>
              <a:ea typeface="华文中宋" panose="02010600040101010101" pitchFamily="2" charset="-122"/>
            </a:endParaRPr>
          </a:p>
          <a:p>
            <a:pPr eaLnBrk="1" hangingPunct="1">
              <a:lnSpc>
                <a:spcPct val="120000"/>
              </a:lnSpc>
              <a:buFont typeface="Wingdings" panose="05000000000000000000" pitchFamily="2" charset="2"/>
              <a:buNone/>
            </a:pPr>
            <a:r>
              <a:rPr lang="zh-CN" altLang="en-US" sz="2400" b="0" dirty="0">
                <a:latin typeface="华文中宋" panose="02010600040101010101" pitchFamily="2" charset="-122"/>
                <a:ea typeface="华文中宋" panose="02010600040101010101" pitchFamily="2" charset="-122"/>
              </a:rPr>
              <a:t>输出信号的时域和频域表示式分别为：</a:t>
            </a:r>
            <a:endParaRPr lang="en-US" altLang="zh-CN" sz="2400" b="0" dirty="0">
              <a:latin typeface="华文中宋" panose="02010600040101010101" pitchFamily="2" charset="-122"/>
              <a:ea typeface="华文中宋" panose="020106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7778176"/>
              </p:ext>
            </p:extLst>
          </p:nvPr>
        </p:nvGraphicFramePr>
        <p:xfrm>
          <a:off x="467544" y="2780928"/>
          <a:ext cx="5322888" cy="406400"/>
        </p:xfrm>
        <a:graphic>
          <a:graphicData uri="http://schemas.openxmlformats.org/presentationml/2006/ole">
            <mc:AlternateContent xmlns:mc="http://schemas.openxmlformats.org/markup-compatibility/2006">
              <mc:Choice xmlns:v="urn:schemas-microsoft-com:vml" Requires="v">
                <p:oleObj spid="_x0000_s36972" name="公式" r:id="rId5" imgW="3136680" imgH="228600" progId="Equation.3">
                  <p:embed/>
                </p:oleObj>
              </mc:Choice>
              <mc:Fallback>
                <p:oleObj name="公式" r:id="rId5" imgW="3136680" imgH="228600" progId="Equation.3">
                  <p:embed/>
                  <p:pic>
                    <p:nvPicPr>
                      <p:cNvPr id="0" name="对象 4"/>
                      <p:cNvPicPr>
                        <a:picLocks noChangeAspect="1" noChangeArrowheads="1"/>
                      </p:cNvPicPr>
                      <p:nvPr/>
                    </p:nvPicPr>
                    <p:blipFill>
                      <a:blip r:embed="rId6"/>
                      <a:srcRect/>
                      <a:stretch>
                        <a:fillRect/>
                      </a:stretch>
                    </p:blipFill>
                    <p:spPr bwMode="auto">
                      <a:xfrm>
                        <a:off x="467544" y="2780928"/>
                        <a:ext cx="5322888"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95707767"/>
              </p:ext>
            </p:extLst>
          </p:nvPr>
        </p:nvGraphicFramePr>
        <p:xfrm>
          <a:off x="107504" y="3212976"/>
          <a:ext cx="4241800" cy="1173162"/>
        </p:xfrm>
        <a:graphic>
          <a:graphicData uri="http://schemas.openxmlformats.org/presentationml/2006/ole">
            <mc:AlternateContent xmlns:mc="http://schemas.openxmlformats.org/markup-compatibility/2006">
              <mc:Choice xmlns:v="urn:schemas-microsoft-com:vml" Requires="v">
                <p:oleObj spid="_x0000_s36973" name="公式" r:id="rId7" imgW="2501640" imgH="660240" progId="Equation.3">
                  <p:embed/>
                </p:oleObj>
              </mc:Choice>
              <mc:Fallback>
                <p:oleObj name="公式" r:id="rId7" imgW="2501640" imgH="660240" progId="Equation.3">
                  <p:embed/>
                  <p:pic>
                    <p:nvPicPr>
                      <p:cNvPr id="0" name="对象 5"/>
                      <p:cNvPicPr>
                        <a:picLocks noChangeAspect="1" noChangeArrowheads="1"/>
                      </p:cNvPicPr>
                      <p:nvPr/>
                    </p:nvPicPr>
                    <p:blipFill>
                      <a:blip r:embed="rId8"/>
                      <a:srcRect/>
                      <a:stretch>
                        <a:fillRect/>
                      </a:stretch>
                    </p:blipFill>
                    <p:spPr bwMode="auto">
                      <a:xfrm>
                        <a:off x="107504" y="3212976"/>
                        <a:ext cx="4241800" cy="11731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4355976" y="3140968"/>
            <a:ext cx="1181504" cy="535531"/>
          </a:xfrm>
          <a:prstGeom prst="rect">
            <a:avLst/>
          </a:prstGeom>
        </p:spPr>
        <p:txBody>
          <a:bodyPr wrap="squar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载波项</a:t>
            </a:r>
          </a:p>
        </p:txBody>
      </p:sp>
      <p:sp>
        <p:nvSpPr>
          <p:cNvPr id="12" name="矩形 11"/>
          <p:cNvSpPr/>
          <p:nvPr/>
        </p:nvSpPr>
        <p:spPr>
          <a:xfrm>
            <a:off x="1115616" y="4299323"/>
            <a:ext cx="1612617" cy="497829"/>
          </a:xfrm>
          <a:prstGeom prst="rect">
            <a:avLst/>
          </a:prstGeom>
        </p:spPr>
        <p:txBody>
          <a:bodyPr wrap="squar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双边带项</a:t>
            </a:r>
          </a:p>
        </p:txBody>
      </p:sp>
      <p:graphicFrame>
        <p:nvGraphicFramePr>
          <p:cNvPr id="15" name="对象 14"/>
          <p:cNvGraphicFramePr>
            <a:graphicFrameLocks noChangeAspect="1"/>
          </p:cNvGraphicFramePr>
          <p:nvPr>
            <p:extLst>
              <p:ext uri="{D42A27DB-BD31-4B8C-83A1-F6EECF244321}">
                <p14:modId xmlns:p14="http://schemas.microsoft.com/office/powerpoint/2010/main" val="1539647555"/>
              </p:ext>
            </p:extLst>
          </p:nvPr>
        </p:nvGraphicFramePr>
        <p:xfrm>
          <a:off x="1259632" y="5555875"/>
          <a:ext cx="1508125" cy="496888"/>
        </p:xfrm>
        <a:graphic>
          <a:graphicData uri="http://schemas.openxmlformats.org/presentationml/2006/ole">
            <mc:AlternateContent xmlns:mc="http://schemas.openxmlformats.org/markup-compatibility/2006">
              <mc:Choice xmlns:v="urn:schemas-microsoft-com:vml" Requires="v">
                <p:oleObj spid="_x0000_s36974" name="公式" r:id="rId9" imgW="888840" imgH="279360" progId="Equation.3">
                  <p:embed/>
                </p:oleObj>
              </mc:Choice>
              <mc:Fallback>
                <p:oleObj name="公式" r:id="rId9" imgW="888840" imgH="279360" progId="Equation.3">
                  <p:embed/>
                  <p:pic>
                    <p:nvPicPr>
                      <p:cNvPr id="0" name=""/>
                      <p:cNvPicPr>
                        <a:picLocks noChangeAspect="1" noChangeArrowheads="1"/>
                      </p:cNvPicPr>
                      <p:nvPr/>
                    </p:nvPicPr>
                    <p:blipFill>
                      <a:blip r:embed="rId10"/>
                      <a:srcRect/>
                      <a:stretch>
                        <a:fillRect/>
                      </a:stretch>
                    </p:blipFill>
                    <p:spPr bwMode="auto">
                      <a:xfrm>
                        <a:off x="1259632" y="5555875"/>
                        <a:ext cx="1508125" cy="4968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35496" y="5085184"/>
            <a:ext cx="3528070" cy="535531"/>
          </a:xfrm>
          <a:prstGeom prst="rect">
            <a:avLst/>
          </a:prstGeom>
        </p:spPr>
        <p:txBody>
          <a:bodyPr wrap="square">
            <a:spAutoFit/>
          </a:bodyPr>
          <a:lstStyle/>
          <a:p>
            <a:pPr marL="0" indent="0" eaLnBrk="1" hangingPunct="1">
              <a:lnSpc>
                <a:spcPct val="120000"/>
              </a:lnSpc>
              <a:buNone/>
            </a:pPr>
            <a:r>
              <a:rPr lang="zh-CN" altLang="en-US" sz="2400" b="0" dirty="0">
                <a:latin typeface="华文中宋" panose="02010600040101010101" pitchFamily="2" charset="-122"/>
                <a:ea typeface="华文中宋" panose="02010600040101010101" pitchFamily="2" charset="-122"/>
              </a:rPr>
              <a:t>为防止过调制，应满足：</a:t>
            </a:r>
            <a:endParaRPr lang="en-US" altLang="zh-CN" sz="2400" b="0" dirty="0">
              <a:latin typeface="华文中宋" panose="02010600040101010101" pitchFamily="2" charset="-122"/>
              <a:ea typeface="华文中宋" panose="02010600040101010101" pitchFamily="2" charset="-122"/>
            </a:endParaRPr>
          </a:p>
        </p:txBody>
      </p:sp>
      <p:sp>
        <p:nvSpPr>
          <p:cNvPr id="17" name="矩形 16"/>
          <p:cNvSpPr/>
          <p:nvPr/>
        </p:nvSpPr>
        <p:spPr>
          <a:xfrm>
            <a:off x="35496" y="6277845"/>
            <a:ext cx="5976664" cy="535531"/>
          </a:xfrm>
          <a:prstGeom prst="rect">
            <a:avLst/>
          </a:prstGeom>
        </p:spPr>
        <p:txBody>
          <a:bodyPr wrap="squar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信号带宽</a:t>
            </a:r>
            <a:r>
              <a:rPr lang="en-US" altLang="zh-CN" sz="2400" b="0" dirty="0">
                <a:solidFill>
                  <a:srgbClr val="FFFF00"/>
                </a:solidFill>
                <a:latin typeface="华文中宋" panose="02010600040101010101" pitchFamily="2" charset="-122"/>
                <a:ea typeface="华文中宋" panose="02010600040101010101" pitchFamily="2" charset="-122"/>
              </a:rPr>
              <a:t>B=2fx</a:t>
            </a:r>
            <a:r>
              <a:rPr lang="en-US" altLang="zh-CN" sz="2400" b="0" dirty="0">
                <a:latin typeface="华文中宋" panose="02010600040101010101" pitchFamily="2" charset="-122"/>
                <a:ea typeface="华文中宋" panose="02010600040101010101" pitchFamily="2" charset="-122"/>
              </a:rPr>
              <a:t>(</a:t>
            </a:r>
            <a:r>
              <a:rPr lang="en-US" altLang="zh-CN" sz="2400" b="0" dirty="0" err="1">
                <a:latin typeface="华文中宋" panose="02010600040101010101" pitchFamily="2" charset="-122"/>
                <a:ea typeface="华文中宋" panose="02010600040101010101" pitchFamily="2" charset="-122"/>
              </a:rPr>
              <a:t>fx</a:t>
            </a:r>
            <a:r>
              <a:rPr lang="zh-CN" altLang="en-US" sz="2400" b="0" dirty="0">
                <a:latin typeface="华文中宋" panose="02010600040101010101" pitchFamily="2" charset="-122"/>
                <a:ea typeface="华文中宋" panose="02010600040101010101" pitchFamily="2" charset="-122"/>
              </a:rPr>
              <a:t>是信号的最高频率</a:t>
            </a:r>
            <a:r>
              <a:rPr lang="en-US" altLang="zh-CN" sz="2400" b="0" dirty="0">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a:t>
            </a:r>
          </a:p>
        </p:txBody>
      </p:sp>
      <p:cxnSp>
        <p:nvCxnSpPr>
          <p:cNvPr id="13" name="直接连接符 12"/>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val="2524820019"/>
              </p:ext>
            </p:extLst>
          </p:nvPr>
        </p:nvGraphicFramePr>
        <p:xfrm>
          <a:off x="4821461" y="934368"/>
          <a:ext cx="1982787" cy="406400"/>
        </p:xfrm>
        <a:graphic>
          <a:graphicData uri="http://schemas.openxmlformats.org/presentationml/2006/ole">
            <mc:AlternateContent xmlns:mc="http://schemas.openxmlformats.org/markup-compatibility/2006">
              <mc:Choice xmlns:v="urn:schemas-microsoft-com:vml" Requires="v">
                <p:oleObj spid="_x0000_s36975" name="公式" r:id="rId11" imgW="1168200" imgH="228600" progId="Equation.3">
                  <p:embed/>
                </p:oleObj>
              </mc:Choice>
              <mc:Fallback>
                <p:oleObj name="公式" r:id="rId11" imgW="1168200" imgH="228600" progId="Equation.3">
                  <p:embed/>
                  <p:pic>
                    <p:nvPicPr>
                      <p:cNvPr id="0" name="对象 5"/>
                      <p:cNvPicPr>
                        <a:picLocks noChangeAspect="1" noChangeArrowheads="1"/>
                      </p:cNvPicPr>
                      <p:nvPr/>
                    </p:nvPicPr>
                    <p:blipFill>
                      <a:blip r:embed="rId12"/>
                      <a:srcRect/>
                      <a:stretch>
                        <a:fillRect/>
                      </a:stretch>
                    </p:blipFill>
                    <p:spPr bwMode="auto">
                      <a:xfrm>
                        <a:off x="4821461" y="934368"/>
                        <a:ext cx="1982787"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453423215"/>
              </p:ext>
            </p:extLst>
          </p:nvPr>
        </p:nvGraphicFramePr>
        <p:xfrm>
          <a:off x="467544" y="987896"/>
          <a:ext cx="1508125" cy="496888"/>
        </p:xfrm>
        <a:graphic>
          <a:graphicData uri="http://schemas.openxmlformats.org/presentationml/2006/ole">
            <mc:AlternateContent xmlns:mc="http://schemas.openxmlformats.org/markup-compatibility/2006">
              <mc:Choice xmlns:v="urn:schemas-microsoft-com:vml" Requires="v">
                <p:oleObj spid="_x0000_s38053" name="公式" r:id="rId3" imgW="888840" imgH="279360" progId="Equation.3">
                  <p:embed/>
                </p:oleObj>
              </mc:Choice>
              <mc:Fallback>
                <p:oleObj name="公式" r:id="rId3" imgW="888840" imgH="279360" progId="Equation.3">
                  <p:embed/>
                  <p:pic>
                    <p:nvPicPr>
                      <p:cNvPr id="0" name=""/>
                      <p:cNvPicPr>
                        <a:picLocks noChangeAspect="1" noChangeArrowheads="1"/>
                      </p:cNvPicPr>
                      <p:nvPr/>
                    </p:nvPicPr>
                    <p:blipFill>
                      <a:blip r:embed="rId4"/>
                      <a:srcRect/>
                      <a:stretch>
                        <a:fillRect/>
                      </a:stretch>
                    </p:blipFill>
                    <p:spPr bwMode="auto">
                      <a:xfrm>
                        <a:off x="467544" y="987896"/>
                        <a:ext cx="1508125" cy="496888"/>
                      </a:xfrm>
                      <a:prstGeom prst="rect">
                        <a:avLst/>
                      </a:prstGeom>
                      <a:solidFill>
                        <a:srgbClr val="00FFFF"/>
                      </a:solidFill>
                      <a:ln>
                        <a:noFill/>
                      </a:ln>
                      <a:extLst/>
                    </p:spPr>
                  </p:pic>
                </p:oleObj>
              </mc:Fallback>
            </mc:AlternateContent>
          </a:graphicData>
        </a:graphic>
      </p:graphicFrame>
      <p:sp>
        <p:nvSpPr>
          <p:cNvPr id="9" name="矩形 8"/>
          <p:cNvSpPr/>
          <p:nvPr/>
        </p:nvSpPr>
        <p:spPr>
          <a:xfrm>
            <a:off x="35496" y="908720"/>
            <a:ext cx="684213" cy="535531"/>
          </a:xfrm>
          <a:prstGeom prst="rect">
            <a:avLst/>
          </a:prstGeom>
        </p:spPr>
        <p:txBody>
          <a:bodyPr wrap="square">
            <a:spAutoFit/>
          </a:bodyPr>
          <a:lstStyle/>
          <a:p>
            <a:pPr marL="0" indent="0" eaLnBrk="1" hangingPunct="1">
              <a:lnSpc>
                <a:spcPct val="120000"/>
              </a:lnSpc>
              <a:buNone/>
            </a:pPr>
            <a:r>
              <a:rPr lang="zh-CN" altLang="en-US" sz="2400" b="0" dirty="0">
                <a:latin typeface="华文中宋" panose="02010600040101010101" pitchFamily="2" charset="-122"/>
                <a:ea typeface="华文中宋" panose="02010600040101010101" pitchFamily="2" charset="-122"/>
              </a:rPr>
              <a:t>设</a:t>
            </a:r>
            <a:endParaRPr lang="en-US" altLang="zh-CN" sz="2400" b="0" dirty="0">
              <a:latin typeface="华文中宋" panose="02010600040101010101" pitchFamily="2" charset="-122"/>
              <a:ea typeface="华文中宋" panose="02010600040101010101" pitchFamily="2" charset="-122"/>
            </a:endParaRPr>
          </a:p>
        </p:txBody>
      </p:sp>
      <p:pic>
        <p:nvPicPr>
          <p:cNvPr id="378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523" y="1461695"/>
            <a:ext cx="5571742" cy="326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1835697" y="949253"/>
            <a:ext cx="7279568" cy="535531"/>
          </a:xfrm>
          <a:prstGeom prst="rect">
            <a:avLst/>
          </a:prstGeom>
        </p:spPr>
        <p:txBody>
          <a:bodyPr wrap="square">
            <a:spAutoFit/>
          </a:bodyPr>
          <a:lstStyle/>
          <a:p>
            <a:pPr marL="0" indent="0" eaLnBrk="1" hangingPunct="1">
              <a:lnSpc>
                <a:spcPct val="120000"/>
              </a:lnSpc>
              <a:buNone/>
            </a:pPr>
            <a:r>
              <a:rPr lang="en-US" altLang="zh-CN" sz="2400" b="0" dirty="0">
                <a:latin typeface="华文中宋" panose="02010600040101010101" pitchFamily="2" charset="-122"/>
                <a:ea typeface="华文中宋" panose="02010600040101010101" pitchFamily="2" charset="-122"/>
              </a:rPr>
              <a:t>,AM</a:t>
            </a:r>
            <a:r>
              <a:rPr lang="zh-CN" altLang="en-US" sz="2400" b="0" dirty="0">
                <a:latin typeface="华文中宋" panose="02010600040101010101" pitchFamily="2" charset="-122"/>
                <a:ea typeface="华文中宋" panose="02010600040101010101" pitchFamily="2" charset="-122"/>
              </a:rPr>
              <a:t>波的包络与基带信号</a:t>
            </a:r>
            <a:r>
              <a:rPr lang="en-US" altLang="zh-CN" sz="2400" b="0" dirty="0">
                <a:latin typeface="华文中宋" panose="02010600040101010101" pitchFamily="2" charset="-122"/>
                <a:ea typeface="华文中宋" panose="02010600040101010101" pitchFamily="2" charset="-122"/>
              </a:rPr>
              <a:t>m(t)</a:t>
            </a:r>
            <a:r>
              <a:rPr lang="zh-CN" altLang="en-US" sz="2400" b="0" dirty="0">
                <a:latin typeface="华文中宋" panose="02010600040101010101" pitchFamily="2" charset="-122"/>
                <a:ea typeface="华文中宋" panose="02010600040101010101" pitchFamily="2" charset="-122"/>
              </a:rPr>
              <a:t>成正比，可用包络检波。</a:t>
            </a:r>
            <a:endParaRPr lang="en-US" altLang="zh-CN" sz="2400" b="0" dirty="0">
              <a:latin typeface="华文中宋" panose="02010600040101010101" pitchFamily="2" charset="-122"/>
              <a:ea typeface="华文中宋" panose="020106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97775042"/>
              </p:ext>
            </p:extLst>
          </p:nvPr>
        </p:nvGraphicFramePr>
        <p:xfrm>
          <a:off x="269088" y="2132856"/>
          <a:ext cx="3124200" cy="812800"/>
        </p:xfrm>
        <a:graphic>
          <a:graphicData uri="http://schemas.openxmlformats.org/presentationml/2006/ole">
            <mc:AlternateContent xmlns:mc="http://schemas.openxmlformats.org/markup-compatibility/2006">
              <mc:Choice xmlns:v="urn:schemas-microsoft-com:vml" Requires="v">
                <p:oleObj spid="_x0000_s38054" name="公式" r:id="rId6" imgW="1841400" imgH="457200" progId="Equation.3">
                  <p:embed/>
                </p:oleObj>
              </mc:Choice>
              <mc:Fallback>
                <p:oleObj name="公式" r:id="rId6" imgW="1841400" imgH="457200" progId="Equation.3">
                  <p:embed/>
                  <p:pic>
                    <p:nvPicPr>
                      <p:cNvPr id="0" name="对象 7"/>
                      <p:cNvPicPr>
                        <a:picLocks noChangeAspect="1" noChangeArrowheads="1"/>
                      </p:cNvPicPr>
                      <p:nvPr/>
                    </p:nvPicPr>
                    <p:blipFill>
                      <a:blip r:embed="rId7"/>
                      <a:srcRect/>
                      <a:stretch>
                        <a:fillRect/>
                      </a:stretch>
                    </p:blipFill>
                    <p:spPr bwMode="auto">
                      <a:xfrm>
                        <a:off x="269088" y="2132856"/>
                        <a:ext cx="3124200" cy="8128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8"/>
          <p:cNvSpPr>
            <a:spLocks noChangeArrowheads="1"/>
          </p:cNvSpPr>
          <p:nvPr/>
        </p:nvSpPr>
        <p:spPr bwMode="auto">
          <a:xfrm>
            <a:off x="108079" y="5040456"/>
            <a:ext cx="4031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调幅效率</a:t>
            </a:r>
            <a:r>
              <a:rPr lang="en-US" altLang="zh-CN" sz="2400" b="0" dirty="0">
                <a:latin typeface="宋体" panose="02010600030101010101" pitchFamily="2" charset="-122"/>
              </a:rPr>
              <a:t>(</a:t>
            </a:r>
            <a:r>
              <a:rPr lang="zh-CN" altLang="en-US" sz="2400" b="0" dirty="0">
                <a:latin typeface="宋体" panose="02010600030101010101" pitchFamily="2" charset="-122"/>
              </a:rPr>
              <a:t>功率利用率</a:t>
            </a:r>
            <a:r>
              <a:rPr lang="en-US" altLang="zh-CN" sz="2400" b="0" dirty="0">
                <a:latin typeface="宋体" panose="02010600030101010101" pitchFamily="2" charset="-122"/>
              </a:rPr>
              <a:t>)</a:t>
            </a:r>
            <a:r>
              <a:rPr lang="zh-CN" altLang="en-US" sz="2400" b="0" dirty="0">
                <a:latin typeface="宋体" panose="02010600030101010101" pitchFamily="2" charset="-122"/>
              </a:rPr>
              <a:t>：  </a:t>
            </a:r>
          </a:p>
        </p:txBody>
      </p:sp>
      <p:graphicFrame>
        <p:nvGraphicFramePr>
          <p:cNvPr id="10" name="对象 9"/>
          <p:cNvGraphicFramePr>
            <a:graphicFrameLocks noChangeAspect="1"/>
          </p:cNvGraphicFramePr>
          <p:nvPr>
            <p:extLst>
              <p:ext uri="{D42A27DB-BD31-4B8C-83A1-F6EECF244321}">
                <p14:modId xmlns:p14="http://schemas.microsoft.com/office/powerpoint/2010/main" val="3920925873"/>
              </p:ext>
            </p:extLst>
          </p:nvPr>
        </p:nvGraphicFramePr>
        <p:xfrm>
          <a:off x="3491880" y="4785518"/>
          <a:ext cx="3898900" cy="947738"/>
        </p:xfrm>
        <a:graphic>
          <a:graphicData uri="http://schemas.openxmlformats.org/presentationml/2006/ole">
            <mc:AlternateContent xmlns:mc="http://schemas.openxmlformats.org/markup-compatibility/2006">
              <mc:Choice xmlns:v="urn:schemas-microsoft-com:vml" Requires="v">
                <p:oleObj spid="_x0000_s38055" name="公式" r:id="rId8" imgW="2298600" imgH="533160" progId="Equation.3">
                  <p:embed/>
                </p:oleObj>
              </mc:Choice>
              <mc:Fallback>
                <p:oleObj name="公式" r:id="rId8" imgW="2298600" imgH="533160" progId="Equation.3">
                  <p:embed/>
                  <p:pic>
                    <p:nvPicPr>
                      <p:cNvPr id="0" name="对象 2"/>
                      <p:cNvPicPr>
                        <a:picLocks noChangeAspect="1" noChangeArrowheads="1"/>
                      </p:cNvPicPr>
                      <p:nvPr/>
                    </p:nvPicPr>
                    <p:blipFill>
                      <a:blip r:embed="rId9"/>
                      <a:srcRect/>
                      <a:stretch>
                        <a:fillRect/>
                      </a:stretch>
                    </p:blipFill>
                    <p:spPr bwMode="auto">
                      <a:xfrm>
                        <a:off x="3491880" y="4785518"/>
                        <a:ext cx="3898900" cy="9477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18464129"/>
              </p:ext>
            </p:extLst>
          </p:nvPr>
        </p:nvGraphicFramePr>
        <p:xfrm>
          <a:off x="62929" y="5877272"/>
          <a:ext cx="4437063" cy="474662"/>
        </p:xfrm>
        <a:graphic>
          <a:graphicData uri="http://schemas.openxmlformats.org/presentationml/2006/ole">
            <mc:AlternateContent xmlns:mc="http://schemas.openxmlformats.org/markup-compatibility/2006">
              <mc:Choice xmlns:v="urn:schemas-microsoft-com:vml" Requires="v">
                <p:oleObj spid="_x0000_s38056" name="公式" r:id="rId10" imgW="2616120" imgH="266400" progId="Equation.3">
                  <p:embed/>
                </p:oleObj>
              </mc:Choice>
              <mc:Fallback>
                <p:oleObj name="公式" r:id="rId10" imgW="2616120" imgH="266400" progId="Equation.3">
                  <p:embed/>
                  <p:pic>
                    <p:nvPicPr>
                      <p:cNvPr id="0" name="对象 5"/>
                      <p:cNvPicPr>
                        <a:picLocks noChangeAspect="1" noChangeArrowheads="1"/>
                      </p:cNvPicPr>
                      <p:nvPr/>
                    </p:nvPicPr>
                    <p:blipFill>
                      <a:blip r:embed="rId11"/>
                      <a:srcRect/>
                      <a:stretch>
                        <a:fillRect/>
                      </a:stretch>
                    </p:blipFill>
                    <p:spPr bwMode="auto">
                      <a:xfrm>
                        <a:off x="62929" y="5877272"/>
                        <a:ext cx="4437063" cy="4746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676948551"/>
              </p:ext>
            </p:extLst>
          </p:nvPr>
        </p:nvGraphicFramePr>
        <p:xfrm>
          <a:off x="4644008" y="5949280"/>
          <a:ext cx="2409825" cy="406400"/>
        </p:xfrm>
        <a:graphic>
          <a:graphicData uri="http://schemas.openxmlformats.org/presentationml/2006/ole">
            <mc:AlternateContent xmlns:mc="http://schemas.openxmlformats.org/markup-compatibility/2006">
              <mc:Choice xmlns:v="urn:schemas-microsoft-com:vml" Requires="v">
                <p:oleObj spid="_x0000_s38057" name="公式" r:id="rId12" imgW="1422360" imgH="228600" progId="Equation.3">
                  <p:embed/>
                </p:oleObj>
              </mc:Choice>
              <mc:Fallback>
                <p:oleObj name="公式" r:id="rId12" imgW="1422360" imgH="228600" progId="Equation.3">
                  <p:embed/>
                  <p:pic>
                    <p:nvPicPr>
                      <p:cNvPr id="0" name="对象 7"/>
                      <p:cNvPicPr>
                        <a:picLocks noChangeAspect="1" noChangeArrowheads="1"/>
                      </p:cNvPicPr>
                      <p:nvPr/>
                    </p:nvPicPr>
                    <p:blipFill>
                      <a:blip r:embed="rId13"/>
                      <a:srcRect/>
                      <a:stretch>
                        <a:fillRect/>
                      </a:stretch>
                    </p:blipFill>
                    <p:spPr bwMode="auto">
                      <a:xfrm>
                        <a:off x="4644008" y="5949280"/>
                        <a:ext cx="2409825"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475997474"/>
              </p:ext>
            </p:extLst>
          </p:nvPr>
        </p:nvGraphicFramePr>
        <p:xfrm>
          <a:off x="7236296" y="5949280"/>
          <a:ext cx="1550988" cy="406400"/>
        </p:xfrm>
        <a:graphic>
          <a:graphicData uri="http://schemas.openxmlformats.org/presentationml/2006/ole">
            <mc:AlternateContent xmlns:mc="http://schemas.openxmlformats.org/markup-compatibility/2006">
              <mc:Choice xmlns:v="urn:schemas-microsoft-com:vml" Requires="v">
                <p:oleObj spid="_x0000_s38058" name="公式" r:id="rId14" imgW="914400" imgH="228600" progId="Equation.3">
                  <p:embed/>
                </p:oleObj>
              </mc:Choice>
              <mc:Fallback>
                <p:oleObj name="公式" r:id="rId14" imgW="914400" imgH="228600" progId="Equation.3">
                  <p:embed/>
                  <p:pic>
                    <p:nvPicPr>
                      <p:cNvPr id="0" name="对象 9"/>
                      <p:cNvPicPr>
                        <a:picLocks noChangeAspect="1" noChangeArrowheads="1"/>
                      </p:cNvPicPr>
                      <p:nvPr/>
                    </p:nvPicPr>
                    <p:blipFill>
                      <a:blip r:embed="rId15"/>
                      <a:srcRect/>
                      <a:stretch>
                        <a:fillRect/>
                      </a:stretch>
                    </p:blipFill>
                    <p:spPr bwMode="auto">
                      <a:xfrm>
                        <a:off x="7236296" y="5949280"/>
                        <a:ext cx="1550988"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8"/>
          <p:cNvSpPr>
            <a:spLocks noChangeArrowheads="1"/>
          </p:cNvSpPr>
          <p:nvPr/>
        </p:nvSpPr>
        <p:spPr bwMode="auto">
          <a:xfrm>
            <a:off x="260478" y="6396335"/>
            <a:ext cx="63401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宋体" panose="02010600030101010101" pitchFamily="2" charset="-122"/>
              </a:rPr>
              <a:t>结论：包络解调</a:t>
            </a:r>
            <a:r>
              <a:rPr lang="en-US" altLang="zh-CN" sz="2400" dirty="0">
                <a:latin typeface="宋体" panose="02010600030101010101" pitchFamily="2" charset="-122"/>
              </a:rPr>
              <a:t>(</a:t>
            </a:r>
            <a:r>
              <a:rPr lang="zh-CN" altLang="en-US" sz="2400" dirty="0">
                <a:latin typeface="宋体" panose="02010600030101010101" pitchFamily="2" charset="-122"/>
              </a:rPr>
              <a:t>解调简单</a:t>
            </a:r>
            <a:r>
              <a:rPr lang="en-US" altLang="zh-CN" sz="2400" dirty="0">
                <a:latin typeface="宋体" panose="02010600030101010101" pitchFamily="2" charset="-122"/>
              </a:rPr>
              <a:t>)</a:t>
            </a:r>
            <a:r>
              <a:rPr lang="zh-CN" altLang="en-US" sz="2400" dirty="0">
                <a:latin typeface="宋体" panose="02010600030101010101" pitchFamily="2" charset="-122"/>
              </a:rPr>
              <a:t>；功率利用率低  </a:t>
            </a:r>
          </a:p>
        </p:txBody>
      </p:sp>
      <p:sp>
        <p:nvSpPr>
          <p:cNvPr id="24" name="Rectangle 2"/>
          <p:cNvSpPr txBox="1">
            <a:spLocks noChangeArrowheads="1"/>
          </p:cNvSpPr>
          <p:nvPr/>
        </p:nvSpPr>
        <p:spPr>
          <a:xfrm>
            <a:off x="684213" y="128687"/>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3</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(AM</a:t>
            </a:r>
            <a:r>
              <a:rPr lang="zh-CN" altLang="en-US" sz="4000" b="0" spc="-100" dirty="0">
                <a:solidFill>
                  <a:srgbClr val="FFFF00"/>
                </a:solidFill>
                <a:ea typeface="+mj-ea"/>
                <a:cs typeface="+mj-cs"/>
              </a:rPr>
              <a:t>）</a:t>
            </a:r>
          </a:p>
        </p:txBody>
      </p:sp>
      <p:cxnSp>
        <p:nvCxnSpPr>
          <p:cNvPr id="25" name="直接连接符 24"/>
          <p:cNvCxnSpPr/>
          <p:nvPr/>
        </p:nvCxnSpPr>
        <p:spPr>
          <a:xfrm>
            <a:off x="0" y="836712"/>
            <a:ext cx="911237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8"/>
          <p:cNvSpPr>
            <a:spLocks noChangeArrowheads="1"/>
          </p:cNvSpPr>
          <p:nvPr/>
        </p:nvSpPr>
        <p:spPr bwMode="auto">
          <a:xfrm>
            <a:off x="108079" y="3075168"/>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定义</a:t>
            </a:r>
            <a:r>
              <a:rPr lang="en-US" altLang="zh-CN" sz="2400" b="0" dirty="0">
                <a:latin typeface="宋体" panose="02010600030101010101" pitchFamily="2" charset="-122"/>
              </a:rPr>
              <a:t>AM</a:t>
            </a:r>
            <a:r>
              <a:rPr lang="zh-CN" altLang="en-US" sz="2400" b="0" dirty="0">
                <a:latin typeface="宋体" panose="02010600030101010101" pitchFamily="2" charset="-122"/>
              </a:rPr>
              <a:t>信号的调幅度：  </a:t>
            </a:r>
          </a:p>
        </p:txBody>
      </p:sp>
      <p:sp>
        <p:nvSpPr>
          <p:cNvPr id="2" name="矩形 1"/>
          <p:cNvSpPr/>
          <p:nvPr/>
        </p:nvSpPr>
        <p:spPr>
          <a:xfrm>
            <a:off x="269088" y="1675697"/>
            <a:ext cx="2832827" cy="535531"/>
          </a:xfrm>
          <a:prstGeom prst="rect">
            <a:avLst/>
          </a:prstGeom>
        </p:spPr>
        <p:txBody>
          <a:bodyPr wrap="none">
            <a:spAutoFit/>
          </a:bodyPr>
          <a:lstStyle/>
          <a:p>
            <a:pPr marL="0" indent="0" eaLnBrk="1" hangingPunct="1">
              <a:lnSpc>
                <a:spcPct val="120000"/>
              </a:lnSpc>
              <a:buNone/>
            </a:pPr>
            <a:r>
              <a:rPr lang="en-US" altLang="zh-CN" sz="2400" b="0" dirty="0">
                <a:latin typeface="华文中宋" panose="02010600040101010101" pitchFamily="2" charset="-122"/>
                <a:ea typeface="华文中宋" panose="02010600040101010101" pitchFamily="2" charset="-122"/>
              </a:rPr>
              <a:t>AM</a:t>
            </a:r>
            <a:r>
              <a:rPr lang="zh-CN" altLang="en-US" sz="2400" b="0" dirty="0">
                <a:latin typeface="华文中宋" panose="02010600040101010101" pitchFamily="2" charset="-122"/>
                <a:ea typeface="华文中宋" panose="02010600040101010101" pitchFamily="2" charset="-122"/>
              </a:rPr>
              <a:t>信号平均功率：</a:t>
            </a:r>
            <a:endParaRPr lang="en-US" altLang="zh-CN" sz="2400" b="0" dirty="0">
              <a:latin typeface="华文中宋" panose="02010600040101010101" pitchFamily="2" charset="-122"/>
              <a:ea typeface="华文中宋" panose="020106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07890000"/>
              </p:ext>
            </p:extLst>
          </p:nvPr>
        </p:nvGraphicFramePr>
        <p:xfrm>
          <a:off x="377602" y="3626379"/>
          <a:ext cx="2801938" cy="812800"/>
        </p:xfrm>
        <a:graphic>
          <a:graphicData uri="http://schemas.openxmlformats.org/presentationml/2006/ole">
            <mc:AlternateContent xmlns:mc="http://schemas.openxmlformats.org/markup-compatibility/2006">
              <mc:Choice xmlns:v="urn:schemas-microsoft-com:vml" Requires="v">
                <p:oleObj spid="_x0000_s38059" name="公式" r:id="rId16" imgW="1650960" imgH="457200" progId="Equation.3">
                  <p:embed/>
                </p:oleObj>
              </mc:Choice>
              <mc:Fallback>
                <p:oleObj name="公式" r:id="rId16" imgW="1650960" imgH="457200" progId="Equation.3">
                  <p:embed/>
                  <p:pic>
                    <p:nvPicPr>
                      <p:cNvPr id="0" name="对象 2"/>
                      <p:cNvPicPr>
                        <a:picLocks noChangeAspect="1" noChangeArrowheads="1"/>
                      </p:cNvPicPr>
                      <p:nvPr/>
                    </p:nvPicPr>
                    <p:blipFill>
                      <a:blip r:embed="rId17"/>
                      <a:srcRect/>
                      <a:stretch>
                        <a:fillRect/>
                      </a:stretch>
                    </p:blipFill>
                    <p:spPr bwMode="auto">
                      <a:xfrm>
                        <a:off x="377602" y="3626379"/>
                        <a:ext cx="2801938" cy="8128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0055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4213" y="333375"/>
            <a:ext cx="8245475" cy="708025"/>
          </a:xfrm>
          <a:prstGeom prst="rect">
            <a:avLst/>
          </a:prstGeom>
          <a:noFill/>
        </p:spPr>
        <p:txBody>
          <a:bodyPr>
            <a:spAutoFit/>
          </a:bodyPr>
          <a:lstStyle/>
          <a:p>
            <a:pPr algn="ctr" eaLnBrk="1" fontAlgn="auto" hangingPunct="1">
              <a:spcAft>
                <a:spcPts val="0"/>
              </a:spcAft>
              <a:defRPr/>
            </a:pPr>
            <a:r>
              <a:rPr lang="zh-CN" altLang="en-US" sz="4000" b="0" spc="-100" dirty="0">
                <a:solidFill>
                  <a:srgbClr val="FFFF00"/>
                </a:solidFill>
                <a:ea typeface="+mj-ea"/>
                <a:cs typeface="+mj-cs"/>
              </a:rPr>
              <a:t>二、幅度调制的原理（</a:t>
            </a:r>
            <a:r>
              <a:rPr lang="en-US" altLang="zh-CN" sz="4000" b="0" spc="-100" dirty="0">
                <a:solidFill>
                  <a:srgbClr val="FFFF00"/>
                </a:solidFill>
                <a:ea typeface="+mj-ea"/>
                <a:cs typeface="+mj-cs"/>
              </a:rPr>
              <a:t>4</a:t>
            </a:r>
            <a:r>
              <a:rPr lang="zh-CN" altLang="en-US" sz="4000" b="0" spc="-100" dirty="0">
                <a:solidFill>
                  <a:srgbClr val="FFFF00"/>
                </a:solidFill>
                <a:ea typeface="+mj-ea"/>
                <a:cs typeface="+mj-cs"/>
              </a:rPr>
              <a:t>）</a:t>
            </a:r>
            <a:r>
              <a:rPr lang="en-US" altLang="zh-CN" sz="4000" b="0" spc="-100" dirty="0">
                <a:solidFill>
                  <a:srgbClr val="FFFF00"/>
                </a:solidFill>
                <a:ea typeface="+mj-ea"/>
                <a:cs typeface="+mj-cs"/>
              </a:rPr>
              <a:t>(DSB</a:t>
            </a:r>
            <a:r>
              <a:rPr lang="zh-CN" altLang="en-US" sz="4000" b="0" spc="-100" dirty="0">
                <a:solidFill>
                  <a:srgbClr val="FFFF00"/>
                </a:solidFill>
                <a:ea typeface="+mj-ea"/>
                <a:cs typeface="+mj-cs"/>
              </a:rPr>
              <a:t>）</a:t>
            </a:r>
          </a:p>
        </p:txBody>
      </p:sp>
      <p:sp>
        <p:nvSpPr>
          <p:cNvPr id="13315" name="Rectangle 3"/>
          <p:cNvSpPr txBox="1">
            <a:spLocks noChangeArrowheads="1"/>
          </p:cNvSpPr>
          <p:nvPr/>
        </p:nvSpPr>
        <p:spPr bwMode="auto">
          <a:xfrm>
            <a:off x="571500" y="1285875"/>
            <a:ext cx="8177213" cy="228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20000"/>
              </a:lnSpc>
              <a:spcBef>
                <a:spcPct val="0"/>
              </a:spcBef>
            </a:pPr>
            <a:r>
              <a:rPr lang="en-US" altLang="zh-CN" sz="2400" b="0" dirty="0">
                <a:solidFill>
                  <a:srgbClr val="FFFF00"/>
                </a:solidFill>
                <a:latin typeface="华文中宋" panose="02010600040101010101" pitchFamily="2" charset="-122"/>
                <a:ea typeface="华文中宋" panose="02010600040101010101" pitchFamily="2" charset="-122"/>
              </a:rPr>
              <a:t>DSB</a:t>
            </a:r>
            <a:r>
              <a:rPr lang="zh-CN" altLang="en-US" sz="2400" b="0" dirty="0">
                <a:solidFill>
                  <a:srgbClr val="FFFF00"/>
                </a:solidFill>
                <a:latin typeface="华文中宋" panose="02010600040101010101" pitchFamily="2" charset="-122"/>
                <a:ea typeface="华文中宋" panose="02010600040101010101" pitchFamily="2" charset="-122"/>
              </a:rPr>
              <a:t>信号</a:t>
            </a:r>
            <a:r>
              <a:rPr lang="zh-CN" altLang="en-US" sz="2400" b="0" dirty="0">
                <a:latin typeface="华文中宋" panose="02010600040101010101" pitchFamily="2" charset="-122"/>
                <a:ea typeface="华文中宋" panose="02010600040101010101" pitchFamily="2" charset="-122"/>
              </a:rPr>
              <a:t>：图</a:t>
            </a:r>
            <a:r>
              <a:rPr lang="en-US" altLang="zh-CN" sz="2400" b="0" dirty="0">
                <a:latin typeface="华文中宋" panose="02010600040101010101" pitchFamily="2" charset="-122"/>
                <a:ea typeface="华文中宋" panose="02010600040101010101" pitchFamily="2" charset="-122"/>
              </a:rPr>
              <a:t>5-1</a:t>
            </a:r>
            <a:r>
              <a:rPr lang="zh-CN" altLang="en-US" sz="2400" b="0" dirty="0">
                <a:latin typeface="华文中宋" panose="02010600040101010101" pitchFamily="2" charset="-122"/>
                <a:ea typeface="华文中宋" panose="02010600040101010101" pitchFamily="2" charset="-122"/>
              </a:rPr>
              <a:t>中，若</a:t>
            </a:r>
            <a:r>
              <a:rPr lang="en-US" altLang="zh-CN" sz="2400" b="0" dirty="0">
                <a:latin typeface="华文中宋" panose="02010600040101010101" pitchFamily="2" charset="-122"/>
                <a:ea typeface="华文中宋" panose="02010600040101010101" pitchFamily="2" charset="-122"/>
              </a:rPr>
              <a:t>m(t)</a:t>
            </a:r>
            <a:r>
              <a:rPr lang="zh-CN" altLang="en-US" sz="2400" b="0" dirty="0">
                <a:latin typeface="华文中宋" panose="02010600040101010101" pitchFamily="2" charset="-122"/>
                <a:ea typeface="华文中宋" panose="02010600040101010101" pitchFamily="2" charset="-122"/>
              </a:rPr>
              <a:t>无直流分量，且</a:t>
            </a:r>
            <a:r>
              <a:rPr lang="en-US" altLang="zh-CN" sz="2400" b="0" dirty="0">
                <a:solidFill>
                  <a:srgbClr val="FF0000"/>
                </a:solidFill>
                <a:latin typeface="华文中宋" panose="02010600040101010101" pitchFamily="2" charset="-122"/>
                <a:ea typeface="华文中宋" panose="02010600040101010101" pitchFamily="2" charset="-122"/>
              </a:rPr>
              <a:t>h(t)</a:t>
            </a:r>
            <a:r>
              <a:rPr lang="zh-CN" altLang="en-US" sz="2400" b="0" dirty="0">
                <a:solidFill>
                  <a:srgbClr val="FF0000"/>
                </a:solidFill>
                <a:latin typeface="华文中宋" panose="02010600040101010101" pitchFamily="2" charset="-122"/>
                <a:ea typeface="华文中宋" panose="02010600040101010101" pitchFamily="2" charset="-122"/>
              </a:rPr>
              <a:t>是理想带通滤波器</a:t>
            </a:r>
            <a:r>
              <a:rPr lang="zh-CN" altLang="en-US" sz="2400" b="0" dirty="0">
                <a:latin typeface="华文中宋" panose="02010600040101010101" pitchFamily="2" charset="-122"/>
                <a:ea typeface="华文中宋" panose="02010600040101010101" pitchFamily="2" charset="-122"/>
              </a:rPr>
              <a:t>，则输出信号便是无载波分量的双边带调制信号</a:t>
            </a:r>
            <a:r>
              <a:rPr lang="en-US" altLang="zh-CN" sz="2400" b="0" dirty="0">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或称双边带抑制载波</a:t>
            </a:r>
            <a:r>
              <a:rPr lang="en-US" altLang="zh-CN" sz="2400" b="0" dirty="0">
                <a:latin typeface="华文中宋" panose="02010600040101010101" pitchFamily="2" charset="-122"/>
                <a:ea typeface="华文中宋" panose="02010600040101010101" pitchFamily="2" charset="-122"/>
              </a:rPr>
              <a:t>DSB—SC</a:t>
            </a:r>
            <a:r>
              <a:rPr lang="zh-CN" altLang="en-US" sz="2400" b="0" dirty="0">
                <a:latin typeface="华文中宋" panose="02010600040101010101" pitchFamily="2" charset="-122"/>
                <a:ea typeface="华文中宋" panose="02010600040101010101" pitchFamily="2" charset="-122"/>
              </a:rPr>
              <a:t>调制信号</a:t>
            </a:r>
            <a:r>
              <a:rPr lang="en-US" altLang="zh-CN" sz="2400" b="0" dirty="0">
                <a:latin typeface="华文中宋" panose="02010600040101010101" pitchFamily="2" charset="-122"/>
                <a:ea typeface="华文中宋" panose="02010600040101010101" pitchFamily="2" charset="-122"/>
              </a:rPr>
              <a:t>)</a:t>
            </a:r>
            <a:r>
              <a:rPr lang="zh-CN" altLang="en-US" sz="2400" b="0" dirty="0">
                <a:latin typeface="华文中宋" panose="02010600040101010101" pitchFamily="2" charset="-122"/>
                <a:ea typeface="华文中宋" panose="02010600040101010101" pitchFamily="2" charset="-122"/>
              </a:rPr>
              <a:t>，简称</a:t>
            </a:r>
            <a:r>
              <a:rPr lang="en-US" altLang="zh-CN" sz="2400" b="0" dirty="0">
                <a:latin typeface="华文中宋" panose="02010600040101010101" pitchFamily="2" charset="-122"/>
                <a:ea typeface="华文中宋" panose="02010600040101010101" pitchFamily="2" charset="-122"/>
              </a:rPr>
              <a:t>DSB</a:t>
            </a:r>
            <a:r>
              <a:rPr lang="zh-CN" altLang="en-US" sz="2400" b="0" dirty="0">
                <a:latin typeface="华文中宋" panose="02010600040101010101" pitchFamily="2" charset="-122"/>
                <a:ea typeface="华文中宋" panose="02010600040101010101" pitchFamily="2" charset="-122"/>
              </a:rPr>
              <a:t>信号。</a:t>
            </a:r>
            <a:endParaRPr lang="en-US" altLang="zh-CN" sz="2400" b="0" dirty="0">
              <a:latin typeface="华文中宋" panose="02010600040101010101" pitchFamily="2" charset="-122"/>
              <a:ea typeface="华文中宋" panose="02010600040101010101" pitchFamily="2" charset="-122"/>
            </a:endParaRPr>
          </a:p>
          <a:p>
            <a:pPr marL="0" indent="0" eaLnBrk="1" hangingPunct="1">
              <a:lnSpc>
                <a:spcPct val="120000"/>
              </a:lnSpc>
              <a:spcBef>
                <a:spcPct val="0"/>
              </a:spcBef>
              <a:buNone/>
            </a:pPr>
            <a:endParaRPr lang="en-US" altLang="zh-CN" sz="2400" b="0" dirty="0">
              <a:latin typeface="华文中宋" panose="02010600040101010101" pitchFamily="2" charset="-122"/>
              <a:ea typeface="华文中宋" panose="0201060004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581058371"/>
              </p:ext>
            </p:extLst>
          </p:nvPr>
        </p:nvGraphicFramePr>
        <p:xfrm>
          <a:off x="203522" y="3140968"/>
          <a:ext cx="4008438" cy="406400"/>
        </p:xfrm>
        <a:graphic>
          <a:graphicData uri="http://schemas.openxmlformats.org/presentationml/2006/ole">
            <mc:AlternateContent xmlns:mc="http://schemas.openxmlformats.org/markup-compatibility/2006">
              <mc:Choice xmlns:v="urn:schemas-microsoft-com:vml" Requires="v">
                <p:oleObj spid="_x0000_s35897" name="公式" r:id="rId3" imgW="2361960" imgH="228600" progId="Equation.3">
                  <p:embed/>
                </p:oleObj>
              </mc:Choice>
              <mc:Fallback>
                <p:oleObj name="公式" r:id="rId3" imgW="2361960" imgH="228600" progId="Equation.3">
                  <p:embed/>
                  <p:pic>
                    <p:nvPicPr>
                      <p:cNvPr id="0" name="对象 6"/>
                      <p:cNvPicPr>
                        <a:picLocks noChangeAspect="1" noChangeArrowheads="1"/>
                      </p:cNvPicPr>
                      <p:nvPr/>
                    </p:nvPicPr>
                    <p:blipFill>
                      <a:blip r:embed="rId4"/>
                      <a:srcRect/>
                      <a:stretch>
                        <a:fillRect/>
                      </a:stretch>
                    </p:blipFill>
                    <p:spPr bwMode="auto">
                      <a:xfrm>
                        <a:off x="203522" y="3140968"/>
                        <a:ext cx="4008438" cy="4064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80960684"/>
              </p:ext>
            </p:extLst>
          </p:nvPr>
        </p:nvGraphicFramePr>
        <p:xfrm>
          <a:off x="179512" y="3717032"/>
          <a:ext cx="5535613" cy="722313"/>
        </p:xfrm>
        <a:graphic>
          <a:graphicData uri="http://schemas.openxmlformats.org/presentationml/2006/ole">
            <mc:AlternateContent xmlns:mc="http://schemas.openxmlformats.org/markup-compatibility/2006">
              <mc:Choice xmlns:v="urn:schemas-microsoft-com:vml" Requires="v">
                <p:oleObj spid="_x0000_s35898" name="公式" r:id="rId5" imgW="3263760" imgH="406080" progId="Equation.3">
                  <p:embed/>
                </p:oleObj>
              </mc:Choice>
              <mc:Fallback>
                <p:oleObj name="公式" r:id="rId5" imgW="3263760" imgH="406080" progId="Equation.3">
                  <p:embed/>
                  <p:pic>
                    <p:nvPicPr>
                      <p:cNvPr id="0" name="对象 5"/>
                      <p:cNvPicPr>
                        <a:picLocks noChangeAspect="1" noChangeArrowheads="1"/>
                      </p:cNvPicPr>
                      <p:nvPr/>
                    </p:nvPicPr>
                    <p:blipFill>
                      <a:blip r:embed="rId6"/>
                      <a:srcRect/>
                      <a:stretch>
                        <a:fillRect/>
                      </a:stretch>
                    </p:blipFill>
                    <p:spPr bwMode="auto">
                      <a:xfrm>
                        <a:off x="179512" y="3717032"/>
                        <a:ext cx="5535613" cy="7223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8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7679" y="2996952"/>
            <a:ext cx="279082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4452148"/>
            <a:ext cx="3168352" cy="2306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107504" y="4894674"/>
            <a:ext cx="3184922" cy="1421928"/>
          </a:xfrm>
          <a:prstGeom prst="rect">
            <a:avLst/>
          </a:prstGeom>
        </p:spPr>
        <p:txBody>
          <a:bodyPr wrap="square">
            <a:spAutoFit/>
          </a:bodyPr>
          <a:lstStyle/>
          <a:p>
            <a:pPr eaLnBrk="1" hangingPunct="1">
              <a:lnSpc>
                <a:spcPct val="120000"/>
              </a:lnSpc>
            </a:pPr>
            <a:r>
              <a:rPr lang="zh-CN" altLang="en-US" sz="2400" b="0" dirty="0">
                <a:latin typeface="华文中宋" panose="02010600040101010101" pitchFamily="2" charset="-122"/>
                <a:ea typeface="华文中宋" panose="02010600040101010101" pitchFamily="2" charset="-122"/>
              </a:rPr>
              <a:t>信号带宽</a:t>
            </a:r>
            <a:r>
              <a:rPr lang="en-US" altLang="zh-CN" sz="2400" b="0" dirty="0">
                <a:solidFill>
                  <a:srgbClr val="FFFF00"/>
                </a:solidFill>
                <a:latin typeface="华文中宋" panose="02010600040101010101" pitchFamily="2" charset="-122"/>
                <a:ea typeface="华文中宋" panose="02010600040101010101" pitchFamily="2" charset="-122"/>
              </a:rPr>
              <a:t>B=2fx</a:t>
            </a:r>
          </a:p>
          <a:p>
            <a:pPr eaLnBrk="1" hangingPunct="1">
              <a:lnSpc>
                <a:spcPct val="120000"/>
              </a:lnSpc>
            </a:pPr>
            <a:r>
              <a:rPr lang="en-US" altLang="zh-CN" sz="2400" b="0" dirty="0" err="1">
                <a:latin typeface="华文中宋" panose="02010600040101010101" pitchFamily="2" charset="-122"/>
                <a:ea typeface="华文中宋" panose="02010600040101010101" pitchFamily="2" charset="-122"/>
              </a:rPr>
              <a:t>fx</a:t>
            </a:r>
            <a:r>
              <a:rPr lang="zh-CN" altLang="en-US" sz="2400" b="0" dirty="0">
                <a:latin typeface="华文中宋" panose="02010600040101010101" pitchFamily="2" charset="-122"/>
                <a:ea typeface="华文中宋" panose="02010600040101010101" pitchFamily="2" charset="-122"/>
              </a:rPr>
              <a:t>是信号的最高频率</a:t>
            </a:r>
            <a:r>
              <a:rPr lang="en-US" altLang="zh-CN" sz="2400" b="0" dirty="0">
                <a:latin typeface="华文中宋" panose="02010600040101010101" pitchFamily="2" charset="-122"/>
                <a:ea typeface="华文中宋" panose="02010600040101010101" pitchFamily="2" charset="-122"/>
              </a:rPr>
              <a:t>)</a:t>
            </a:r>
            <a:endParaRPr lang="en-US" altLang="zh-CN" sz="2400" b="0" dirty="0">
              <a:solidFill>
                <a:srgbClr val="FF0000"/>
              </a:solidFill>
              <a:latin typeface="华文中宋" panose="02010600040101010101" pitchFamily="2" charset="-122"/>
              <a:ea typeface="华文中宋" panose="02010600040101010101" pitchFamily="2" charset="-122"/>
            </a:endParaRPr>
          </a:p>
          <a:p>
            <a:pPr eaLnBrk="1" hangingPunct="1">
              <a:lnSpc>
                <a:spcPct val="120000"/>
              </a:lnSpc>
            </a:pPr>
            <a:r>
              <a:rPr lang="zh-CN" altLang="en-US" sz="2400" b="0" dirty="0">
                <a:latin typeface="华文中宋" panose="02010600040101010101" pitchFamily="2" charset="-122"/>
                <a:ea typeface="华文中宋" panose="02010600040101010101" pitchFamily="2" charset="-122"/>
              </a:rPr>
              <a:t>其波形和频谱如图</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 Top</Template>
  <TotalTime>2459</TotalTime>
  <Words>3634</Words>
  <Application>Microsoft Office PowerPoint</Application>
  <PresentationFormat>全屏显示(4:3)</PresentationFormat>
  <Paragraphs>314</Paragraphs>
  <Slides>41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7" baseType="lpstr">
      <vt:lpstr>黑体</vt:lpstr>
      <vt:lpstr>华文楷体</vt:lpstr>
      <vt:lpstr>华文中宋</vt:lpstr>
      <vt:lpstr>宋体</vt:lpstr>
      <vt:lpstr>Arial</vt:lpstr>
      <vt:lpstr>Calibri</vt:lpstr>
      <vt:lpstr>Consolas</vt:lpstr>
      <vt:lpstr>Corbel</vt:lpstr>
      <vt:lpstr>Times New Roman</vt:lpstr>
      <vt:lpstr>Wingdings</vt:lpstr>
      <vt:lpstr>Wingdings 2</vt:lpstr>
      <vt:lpstr>Wingdings 3</vt:lpstr>
      <vt:lpstr>穿越</vt:lpstr>
      <vt:lpstr>公式</vt:lpstr>
      <vt:lpstr>Equation</vt:lpstr>
      <vt:lpstr>位图图像</vt:lpstr>
      <vt:lpstr>第五章  模拟调制系统</vt:lpstr>
      <vt:lpstr>第五章  模拟调制系统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 （第四版） </dc:title>
  <dc:creator>Chenzz</dc:creator>
  <cp:lastModifiedBy>X1</cp:lastModifiedBy>
  <cp:revision>134</cp:revision>
  <dcterms:created xsi:type="dcterms:W3CDTF">2005-02-20T17:34:55Z</dcterms:created>
  <dcterms:modified xsi:type="dcterms:W3CDTF">2023-09-07T08:39:34Z</dcterms:modified>
</cp:coreProperties>
</file>