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2"/>
    <p:sldId id="313" r:id="rId3"/>
    <p:sldId id="316" r:id="rId4"/>
    <p:sldId id="317" r:id="rId5"/>
    <p:sldId id="319" r:id="rId6"/>
    <p:sldId id="321" r:id="rId7"/>
    <p:sldId id="322" r:id="rId8"/>
    <p:sldId id="323" r:id="rId9"/>
    <p:sldId id="324" r:id="rId10"/>
    <p:sldId id="326" r:id="rId11"/>
    <p:sldId id="327" r:id="rId12"/>
    <p:sldId id="328" r:id="rId13"/>
    <p:sldId id="329" r:id="rId14"/>
    <p:sldId id="330" r:id="rId15"/>
    <p:sldId id="331" r:id="rId16"/>
    <p:sldId id="332" r:id="rId17"/>
    <p:sldId id="334" r:id="rId18"/>
    <p:sldId id="335" r:id="rId19"/>
    <p:sldId id="333" r:id="rId20"/>
  </p:sldIdLst>
  <p:sldSz cx="9144000" cy="6858000" type="screen4x3"/>
  <p:notesSz cx="6858000" cy="9144000"/>
  <p:custDataLst>
    <p:tags r:id="rId21"/>
  </p:custDataLst>
  <p:defaultTextStyle>
    <a:defPPr>
      <a:defRPr lang="zh-CN"/>
    </a:defPPr>
    <a:lvl1pPr algn="l" rtl="0" fontAlgn="base">
      <a:lnSpc>
        <a:spcPct val="80000"/>
      </a:lnSpc>
      <a:spcBef>
        <a:spcPct val="20000"/>
      </a:spcBef>
      <a:spcAft>
        <a:spcPct val="0"/>
      </a:spcAft>
      <a:buClr>
        <a:schemeClr val="hlink"/>
      </a:buClr>
      <a:buSzPct val="65000"/>
      <a:buFont typeface="Wingdings" panose="05000000000000000000" pitchFamily="2" charset="2"/>
      <a:buChar char="v"/>
      <a:defRPr sz="3200" b="1" kern="1200">
        <a:solidFill>
          <a:schemeClr val="tx1"/>
        </a:solidFill>
        <a:latin typeface="宋体" panose="02010600030101010101" pitchFamily="2" charset="-122"/>
        <a:ea typeface="宋体" panose="02010600030101010101" pitchFamily="2" charset="-122"/>
        <a:cs typeface="+mn-cs"/>
      </a:defRPr>
    </a:lvl1pPr>
    <a:lvl2pPr marL="457200" algn="l" rtl="0" fontAlgn="base">
      <a:lnSpc>
        <a:spcPct val="80000"/>
      </a:lnSpc>
      <a:spcBef>
        <a:spcPct val="20000"/>
      </a:spcBef>
      <a:spcAft>
        <a:spcPct val="0"/>
      </a:spcAft>
      <a:buClr>
        <a:schemeClr val="hlink"/>
      </a:buClr>
      <a:buSzPct val="65000"/>
      <a:buFont typeface="Wingdings" panose="05000000000000000000" pitchFamily="2" charset="2"/>
      <a:buChar char="v"/>
      <a:defRPr sz="3200" b="1" kern="1200">
        <a:solidFill>
          <a:schemeClr val="tx1"/>
        </a:solidFill>
        <a:latin typeface="宋体" panose="02010600030101010101" pitchFamily="2" charset="-122"/>
        <a:ea typeface="宋体" panose="02010600030101010101" pitchFamily="2" charset="-122"/>
        <a:cs typeface="+mn-cs"/>
      </a:defRPr>
    </a:lvl2pPr>
    <a:lvl3pPr marL="914400" algn="l" rtl="0" fontAlgn="base">
      <a:lnSpc>
        <a:spcPct val="80000"/>
      </a:lnSpc>
      <a:spcBef>
        <a:spcPct val="20000"/>
      </a:spcBef>
      <a:spcAft>
        <a:spcPct val="0"/>
      </a:spcAft>
      <a:buClr>
        <a:schemeClr val="hlink"/>
      </a:buClr>
      <a:buSzPct val="65000"/>
      <a:buFont typeface="Wingdings" panose="05000000000000000000" pitchFamily="2" charset="2"/>
      <a:buChar char="v"/>
      <a:defRPr sz="3200" b="1" kern="1200">
        <a:solidFill>
          <a:schemeClr val="tx1"/>
        </a:solidFill>
        <a:latin typeface="宋体" panose="02010600030101010101" pitchFamily="2" charset="-122"/>
        <a:ea typeface="宋体" panose="02010600030101010101" pitchFamily="2" charset="-122"/>
        <a:cs typeface="+mn-cs"/>
      </a:defRPr>
    </a:lvl3pPr>
    <a:lvl4pPr marL="1371600" algn="l" rtl="0" fontAlgn="base">
      <a:lnSpc>
        <a:spcPct val="80000"/>
      </a:lnSpc>
      <a:spcBef>
        <a:spcPct val="20000"/>
      </a:spcBef>
      <a:spcAft>
        <a:spcPct val="0"/>
      </a:spcAft>
      <a:buClr>
        <a:schemeClr val="hlink"/>
      </a:buClr>
      <a:buSzPct val="65000"/>
      <a:buFont typeface="Wingdings" panose="05000000000000000000" pitchFamily="2" charset="2"/>
      <a:buChar char="v"/>
      <a:defRPr sz="3200" b="1" kern="1200">
        <a:solidFill>
          <a:schemeClr val="tx1"/>
        </a:solidFill>
        <a:latin typeface="宋体" panose="02010600030101010101" pitchFamily="2" charset="-122"/>
        <a:ea typeface="宋体" panose="02010600030101010101" pitchFamily="2" charset="-122"/>
        <a:cs typeface="+mn-cs"/>
      </a:defRPr>
    </a:lvl4pPr>
    <a:lvl5pPr marL="1828800" algn="l" rtl="0" fontAlgn="base">
      <a:lnSpc>
        <a:spcPct val="80000"/>
      </a:lnSpc>
      <a:spcBef>
        <a:spcPct val="20000"/>
      </a:spcBef>
      <a:spcAft>
        <a:spcPct val="0"/>
      </a:spcAft>
      <a:buClr>
        <a:schemeClr val="hlink"/>
      </a:buClr>
      <a:buSzPct val="65000"/>
      <a:buFont typeface="Wingdings" panose="05000000000000000000" pitchFamily="2" charset="2"/>
      <a:buChar char="v"/>
      <a:defRPr sz="32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32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32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32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3200" b="1"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17E92B"/>
    <a:srgbClr val="FFFFFF"/>
    <a:srgbClr val="000000"/>
    <a:srgbClr val="FFFF66"/>
    <a:srgbClr val="FF3300"/>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64" autoAdjust="0"/>
    <p:restoredTop sz="94660"/>
  </p:normalViewPr>
  <p:slideViewPr>
    <p:cSldViewPr>
      <p:cViewPr varScale="1">
        <p:scale>
          <a:sx n="83" d="100"/>
          <a:sy n="83" d="100"/>
        </p:scale>
        <p:origin x="1368" y="3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矩形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矩形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矩形 9"/>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1" name="矩形 10"/>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矩形 11"/>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矩形 12"/>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矩形 13"/>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914400" y="4343400"/>
            <a:ext cx="7772400" cy="1975104"/>
          </a:xfrm>
        </p:spPr>
        <p:txBody>
          <a:bodyPr/>
          <a:lstStyle>
            <a:lvl1pPr marR="8890" algn="l">
              <a:defRPr sz="4000" b="1" cap="all" spc="0" baseline="0">
                <a:effectLst>
                  <a:reflection blurRad="12700" stA="34000" endA="740" endPos="53000" dir="5400000" sy="-100000" algn="bl" rotWithShape="0"/>
                </a:effectLst>
              </a:defRPr>
            </a:lvl1pPr>
          </a:lstStyle>
          <a:p>
            <a:r>
              <a:rPr lang="zh-CN" altLang="en-US"/>
              <a:t>单击此处编辑母版标题样式</a:t>
            </a:r>
            <a:endParaRPr lang="en-US"/>
          </a:p>
        </p:txBody>
      </p:sp>
      <p:sp>
        <p:nvSpPr>
          <p:cNvPr id="9" name="副标题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5" name="日期占位符 27"/>
          <p:cNvSpPr>
            <a:spLocks noGrp="1"/>
          </p:cNvSpPr>
          <p:nvPr>
            <p:ph type="dt" sz="half" idx="10"/>
          </p:nvPr>
        </p:nvSpPr>
        <p:spPr/>
        <p:txBody>
          <a:bodyPr/>
          <a:lstStyle>
            <a:lvl1pPr>
              <a:defRPr/>
            </a:lvl1pPr>
          </a:lstStyle>
          <a:p>
            <a:pPr>
              <a:defRPr/>
            </a:pPr>
            <a:endParaRPr lang="en-US" altLang="zh-CN"/>
          </a:p>
        </p:txBody>
      </p:sp>
      <p:sp>
        <p:nvSpPr>
          <p:cNvPr id="16" name="页脚占位符 16"/>
          <p:cNvSpPr>
            <a:spLocks noGrp="1"/>
          </p:cNvSpPr>
          <p:nvPr>
            <p:ph type="ftr" sz="quarter" idx="11"/>
          </p:nvPr>
        </p:nvSpPr>
        <p:spPr/>
        <p:txBody>
          <a:bodyPr/>
          <a:lstStyle>
            <a:lvl1pPr>
              <a:defRPr/>
            </a:lvl1pPr>
          </a:lstStyle>
          <a:p>
            <a:pPr>
              <a:defRPr/>
            </a:pPr>
            <a:endParaRPr lang="en-US" altLang="zh-CN"/>
          </a:p>
        </p:txBody>
      </p:sp>
      <p:sp>
        <p:nvSpPr>
          <p:cNvPr id="17" name="灯片编号占位符 28"/>
          <p:cNvSpPr>
            <a:spLocks noGrp="1"/>
          </p:cNvSpPr>
          <p:nvPr>
            <p:ph type="sldNum" sz="quarter" idx="12"/>
          </p:nvPr>
        </p:nvSpPr>
        <p:spPr/>
        <p:txBody>
          <a:bodyPr/>
          <a:lstStyle>
            <a:lvl1pPr>
              <a:defRPr/>
            </a:lvl1pPr>
          </a:lstStyle>
          <a:p>
            <a:fld id="{5D4B7769-A7A6-4D75-9635-4DE9202E7A91}"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fld id="{C83A970B-42F1-4C75-95BE-06AA5F181CBF}"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981200" cy="5851525"/>
          </a:xfrm>
        </p:spPr>
        <p:txBody>
          <a:bodyPr vert="eaVert" anchor="ctr"/>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274639"/>
            <a:ext cx="5867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fld id="{F5947BC2-DC19-48BF-AD4E-BD3A4137922E}"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fld id="{782935F3-470E-4F96-87DF-7095AC2B035F}"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任意多边形 3"/>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a:defRPr/>
            </a:pPr>
            <a:endParaRPr lang="en-US">
              <a:latin typeface="宋体" panose="02010600030101010101" pitchFamily="2" charset="-122"/>
              <a:ea typeface="宋体" panose="02010600030101010101" pitchFamily="2" charset="-122"/>
            </a:endParaRPr>
          </a:p>
        </p:txBody>
      </p:sp>
      <p:sp>
        <p:nvSpPr>
          <p:cNvPr id="5" name="任意多边形 4"/>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a:defRPr/>
            </a:pPr>
            <a:endParaRPr lang="en-US">
              <a:latin typeface="宋体" panose="02010600030101010101" pitchFamily="2" charset="-122"/>
              <a:ea typeface="宋体" panose="02010600030101010101" pitchFamily="2" charset="-122"/>
            </a:endParaRPr>
          </a:p>
        </p:txBody>
      </p:sp>
      <p:sp>
        <p:nvSpPr>
          <p:cNvPr id="6" name="任意多边形 5"/>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a:defRPr/>
            </a:pPr>
            <a:endParaRPr lang="en-US">
              <a:latin typeface="宋体" panose="02010600030101010101" pitchFamily="2" charset="-122"/>
              <a:ea typeface="宋体" panose="02010600030101010101" pitchFamily="2" charset="-122"/>
            </a:endParaRPr>
          </a:p>
        </p:txBody>
      </p:sp>
      <p:sp>
        <p:nvSpPr>
          <p:cNvPr id="7" name="任意多边形 6"/>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latin typeface="宋体" panose="02010600030101010101" pitchFamily="2" charset="-122"/>
              <a:ea typeface="宋体" panose="02010600030101010101" pitchFamily="2" charset="-122"/>
            </a:endParaRPr>
          </a:p>
        </p:txBody>
      </p:sp>
      <p:sp>
        <p:nvSpPr>
          <p:cNvPr id="8" name="任意多边形 7"/>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latin typeface="宋体" panose="02010600030101010101" pitchFamily="2" charset="-122"/>
              <a:ea typeface="宋体" panose="02010600030101010101" pitchFamily="2" charset="-122"/>
            </a:endParaRPr>
          </a:p>
        </p:txBody>
      </p:sp>
      <p:sp>
        <p:nvSpPr>
          <p:cNvPr id="9" name="任意多边形 8"/>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latin typeface="宋体" panose="02010600030101010101" pitchFamily="2" charset="-122"/>
              <a:ea typeface="宋体" panose="02010600030101010101" pitchFamily="2" charset="-122"/>
            </a:endParaRPr>
          </a:p>
        </p:txBody>
      </p:sp>
      <p:sp>
        <p:nvSpPr>
          <p:cNvPr id="10" name="任意多边形 9"/>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latin typeface="宋体" panose="02010600030101010101" pitchFamily="2" charset="-122"/>
              <a:ea typeface="宋体" panose="02010600030101010101" pitchFamily="2" charset="-122"/>
            </a:endParaRPr>
          </a:p>
        </p:txBody>
      </p:sp>
      <p:sp>
        <p:nvSpPr>
          <p:cNvPr id="11" name="任意多边形 10"/>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latin typeface="宋体" panose="02010600030101010101" pitchFamily="2" charset="-122"/>
              <a:ea typeface="宋体" panose="02010600030101010101" pitchFamily="2" charset="-122"/>
            </a:endParaRPr>
          </a:p>
        </p:txBody>
      </p:sp>
      <p:sp>
        <p:nvSpPr>
          <p:cNvPr id="12" name="任意多边形 11"/>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latin typeface="宋体" panose="02010600030101010101" pitchFamily="2" charset="-122"/>
              <a:ea typeface="宋体" panose="02010600030101010101" pitchFamily="2" charset="-122"/>
            </a:endParaRPr>
          </a:p>
        </p:txBody>
      </p:sp>
      <p:sp>
        <p:nvSpPr>
          <p:cNvPr id="13" name="任意多边形 12"/>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latin typeface="宋体" panose="02010600030101010101" pitchFamily="2" charset="-122"/>
              <a:ea typeface="宋体" panose="02010600030101010101" pitchFamily="2" charset="-122"/>
            </a:endParaRPr>
          </a:p>
        </p:txBody>
      </p:sp>
      <p:sp>
        <p:nvSpPr>
          <p:cNvPr id="14" name="任意多边形 13"/>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latin typeface="宋体" panose="02010600030101010101" pitchFamily="2" charset="-122"/>
              <a:ea typeface="宋体" panose="02010600030101010101" pitchFamily="2" charset="-122"/>
            </a:endParaRPr>
          </a:p>
        </p:txBody>
      </p:sp>
      <p:sp>
        <p:nvSpPr>
          <p:cNvPr id="15" name="任意多边形 14"/>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latin typeface="宋体" panose="02010600030101010101" pitchFamily="2" charset="-122"/>
              <a:ea typeface="宋体" panose="02010600030101010101" pitchFamily="2" charset="-122"/>
            </a:endParaRPr>
          </a:p>
        </p:txBody>
      </p:sp>
      <p:sp>
        <p:nvSpPr>
          <p:cNvPr id="16" name="任意多边形 15"/>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latin typeface="宋体" panose="02010600030101010101" pitchFamily="2" charset="-122"/>
              <a:ea typeface="宋体" panose="02010600030101010101" pitchFamily="2" charset="-122"/>
            </a:endParaRPr>
          </a:p>
        </p:txBody>
      </p:sp>
      <p:sp>
        <p:nvSpPr>
          <p:cNvPr id="17" name="任意多边形 16"/>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latin typeface="宋体" panose="02010600030101010101" pitchFamily="2" charset="-122"/>
              <a:ea typeface="宋体" panose="02010600030101010101" pitchFamily="2" charset="-122"/>
            </a:endParaRPr>
          </a:p>
        </p:txBody>
      </p:sp>
      <p:sp>
        <p:nvSpPr>
          <p:cNvPr id="18" name="任意多边形 17"/>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a:defRPr/>
            </a:pPr>
            <a:endParaRPr lang="en-US">
              <a:latin typeface="宋体" panose="02010600030101010101" pitchFamily="2" charset="-122"/>
              <a:ea typeface="宋体" panose="02010600030101010101" pitchFamily="2" charset="-122"/>
            </a:endParaRPr>
          </a:p>
        </p:txBody>
      </p:sp>
      <p:sp>
        <p:nvSpPr>
          <p:cNvPr id="19" name="矩形 18"/>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0" name="矩形 19"/>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矩形 20"/>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2" name="矩形 21"/>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矩形 22"/>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4" name="矩形 23"/>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 name="文本占位符 2"/>
          <p:cNvSpPr>
            <a:spLocks noGrp="1"/>
          </p:cNvSpPr>
          <p:nvPr>
            <p:ph type="body" idx="1"/>
          </p:nvPr>
        </p:nvSpPr>
        <p:spPr>
          <a:xfrm>
            <a:off x="706902" y="1351672"/>
            <a:ext cx="5718048" cy="977486"/>
          </a:xfrm>
        </p:spPr>
        <p:txBody>
          <a:bodyPr lIns="82296" bIns="0"/>
          <a:lstStyle>
            <a:lvl1pPr marL="54610"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2" name="标题 1"/>
          <p:cNvSpPr>
            <a:spLocks noGrp="1"/>
          </p:cNvSpPr>
          <p:nvPr>
            <p:ph type="title"/>
          </p:nvPr>
        </p:nvSpPr>
        <p:spPr>
          <a:xfrm>
            <a:off x="706902" y="512064"/>
            <a:ext cx="8156448" cy="777240"/>
          </a:xfrm>
        </p:spPr>
        <p:txBody>
          <a:bodyPr tIns="64008"/>
          <a:lstStyle>
            <a:lvl1pPr algn="l">
              <a:buNone/>
              <a:defRPr sz="3800" b="0" cap="none" spc="-150" baseline="0"/>
            </a:lvl1pPr>
          </a:lstStyle>
          <a:p>
            <a:r>
              <a:rPr lang="zh-CN" altLang="en-US"/>
              <a:t>单击此处编辑母版标题样式</a:t>
            </a:r>
            <a:endParaRPr lang="en-US"/>
          </a:p>
        </p:txBody>
      </p:sp>
      <p:sp>
        <p:nvSpPr>
          <p:cNvPr id="25" name="日期占位符 3"/>
          <p:cNvSpPr>
            <a:spLocks noGrp="1"/>
          </p:cNvSpPr>
          <p:nvPr>
            <p:ph type="dt" sz="half" idx="10"/>
          </p:nvPr>
        </p:nvSpPr>
        <p:spPr/>
        <p:txBody>
          <a:bodyPr/>
          <a:lstStyle>
            <a:lvl1pPr>
              <a:defRPr/>
            </a:lvl1pPr>
          </a:lstStyle>
          <a:p>
            <a:pPr>
              <a:defRPr/>
            </a:pPr>
            <a:endParaRPr lang="en-US" altLang="zh-CN"/>
          </a:p>
        </p:txBody>
      </p:sp>
      <p:sp>
        <p:nvSpPr>
          <p:cNvPr id="26" name="页脚占位符 4"/>
          <p:cNvSpPr>
            <a:spLocks noGrp="1"/>
          </p:cNvSpPr>
          <p:nvPr>
            <p:ph type="ftr" sz="quarter" idx="11"/>
          </p:nvPr>
        </p:nvSpPr>
        <p:spPr/>
        <p:txBody>
          <a:bodyPr/>
          <a:lstStyle>
            <a:lvl1pPr>
              <a:defRPr/>
            </a:lvl1pPr>
          </a:lstStyle>
          <a:p>
            <a:pPr>
              <a:defRPr/>
            </a:pPr>
            <a:endParaRPr lang="en-US" altLang="zh-CN"/>
          </a:p>
        </p:txBody>
      </p:sp>
      <p:sp>
        <p:nvSpPr>
          <p:cNvPr id="27" name="灯片编号占位符 5"/>
          <p:cNvSpPr>
            <a:spLocks noGrp="1"/>
          </p:cNvSpPr>
          <p:nvPr>
            <p:ph type="sldNum" sz="quarter" idx="12"/>
          </p:nvPr>
        </p:nvSpPr>
        <p:spPr/>
        <p:txBody>
          <a:bodyPr/>
          <a:lstStyle>
            <a:lvl1pPr>
              <a:defRPr/>
            </a:lvl1pPr>
          </a:lstStyle>
          <a:p>
            <a:fld id="{D2E239C6-2E14-44E8-B615-091EBCB9FD53}"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12064"/>
            <a:ext cx="8229600" cy="9144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66CA5803-EAF0-4DA1-8D6E-06E009A1282B}"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矩形 6"/>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矩形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9" name="矩形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0" name="矩形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矩形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2" name="矩形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3" name="矩形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4" name="矩形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矩形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矩形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标题 1"/>
          <p:cNvSpPr>
            <a:spLocks noGrp="1"/>
          </p:cNvSpPr>
          <p:nvPr>
            <p:ph type="title"/>
          </p:nvPr>
        </p:nvSpPr>
        <p:spPr>
          <a:xfrm>
            <a:off x="504824" y="512064"/>
            <a:ext cx="7772400" cy="914400"/>
          </a:xfrm>
        </p:spPr>
        <p:txBody>
          <a:bodyPr/>
          <a:lstStyle>
            <a:lvl1pPr>
              <a:defRPr sz="4000"/>
            </a:lvl1pPr>
          </a:lstStyle>
          <a:p>
            <a:r>
              <a:rPr lang="zh-CN" altLang="en-US"/>
              <a:t>单击此处编辑母版标题样式</a:t>
            </a:r>
            <a:endParaRPr lang="en-US"/>
          </a:p>
        </p:txBody>
      </p:sp>
      <p:sp>
        <p:nvSpPr>
          <p:cNvPr id="3" name="文本占位符 2"/>
          <p:cNvSpPr>
            <a:spLocks noGrp="1"/>
          </p:cNvSpPr>
          <p:nvPr>
            <p:ph type="body" idx="1"/>
          </p:nvPr>
        </p:nvSpPr>
        <p:spPr>
          <a:xfrm>
            <a:off x="457200" y="1809750"/>
            <a:ext cx="4040188" cy="639762"/>
          </a:xfrm>
        </p:spPr>
        <p:txBody>
          <a:bodyPr anchor="ctr"/>
          <a:lstStyle>
            <a:lvl1pPr marL="73025"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09750"/>
            <a:ext cx="4041775" cy="639762"/>
          </a:xfrm>
        </p:spPr>
        <p:txBody>
          <a:bodyPr anchor="ctr"/>
          <a:lstStyle>
            <a:lvl1pPr marL="73025"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7" name="日期占位符 6"/>
          <p:cNvSpPr>
            <a:spLocks noGrp="1"/>
          </p:cNvSpPr>
          <p:nvPr>
            <p:ph type="dt" sz="half" idx="10"/>
          </p:nvPr>
        </p:nvSpPr>
        <p:spPr/>
        <p:txBody>
          <a:bodyPr/>
          <a:lstStyle>
            <a:lvl1pPr>
              <a:defRPr/>
            </a:lvl1pPr>
          </a:lstStyle>
          <a:p>
            <a:pPr>
              <a:defRPr/>
            </a:pPr>
            <a:endParaRPr lang="en-US" altLang="zh-CN"/>
          </a:p>
        </p:txBody>
      </p:sp>
      <p:sp>
        <p:nvSpPr>
          <p:cNvPr id="18" name="页脚占位符 7"/>
          <p:cNvSpPr>
            <a:spLocks noGrp="1"/>
          </p:cNvSpPr>
          <p:nvPr>
            <p:ph type="ftr" sz="quarter" idx="11"/>
          </p:nvPr>
        </p:nvSpPr>
        <p:spPr/>
        <p:txBody>
          <a:bodyPr/>
          <a:lstStyle>
            <a:lvl1pPr>
              <a:defRPr/>
            </a:lvl1pPr>
          </a:lstStyle>
          <a:p>
            <a:pPr>
              <a:defRPr/>
            </a:pPr>
            <a:endParaRPr lang="en-US" altLang="zh-CN"/>
          </a:p>
        </p:txBody>
      </p:sp>
      <p:sp>
        <p:nvSpPr>
          <p:cNvPr id="19" name="灯片编号占位符 8"/>
          <p:cNvSpPr>
            <a:spLocks noGrp="1"/>
          </p:cNvSpPr>
          <p:nvPr>
            <p:ph type="sldNum" sz="quarter" idx="12"/>
          </p:nvPr>
        </p:nvSpPr>
        <p:spPr/>
        <p:txBody>
          <a:bodyPr/>
          <a:lstStyle>
            <a:lvl1pPr>
              <a:defRPr/>
            </a:lvl1pPr>
          </a:lstStyle>
          <a:p>
            <a:fld id="{2ACE1B74-9DF9-422A-B078-821A9CA6D65A}"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2064"/>
            <a:ext cx="7772400" cy="914400"/>
          </a:xfrm>
        </p:spPr>
        <p:txBody>
          <a:bodyPr/>
          <a:lstStyle>
            <a:lvl1pPr>
              <a:defRPr sz="4000" cap="none" baseline="0"/>
            </a:lvl1pPr>
          </a:lstStyle>
          <a:p>
            <a:r>
              <a:rPr lang="zh-CN" altLang="en-US"/>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endParaRPr lang="en-US" altLang="zh-CN"/>
          </a:p>
        </p:txBody>
      </p:sp>
      <p:sp>
        <p:nvSpPr>
          <p:cNvPr id="4" name="页脚占位符 2"/>
          <p:cNvSpPr>
            <a:spLocks noGrp="1"/>
          </p:cNvSpPr>
          <p:nvPr>
            <p:ph type="ftr" sz="quarter" idx="11"/>
          </p:nvPr>
        </p:nvSpPr>
        <p:spPr/>
        <p:txBody>
          <a:bodyPr/>
          <a:lstStyle>
            <a:lvl1pPr>
              <a:defRPr/>
            </a:lvl1pPr>
          </a:lstStyle>
          <a:p>
            <a:pPr>
              <a:defRPr/>
            </a:pPr>
            <a:endParaRPr lang="en-US" altLang="zh-CN"/>
          </a:p>
        </p:txBody>
      </p:sp>
      <p:sp>
        <p:nvSpPr>
          <p:cNvPr id="5" name="灯片编号占位符 22"/>
          <p:cNvSpPr>
            <a:spLocks noGrp="1"/>
          </p:cNvSpPr>
          <p:nvPr>
            <p:ph type="sldNum" sz="quarter" idx="12"/>
          </p:nvPr>
        </p:nvSpPr>
        <p:spPr/>
        <p:txBody>
          <a:bodyPr/>
          <a:lstStyle>
            <a:lvl1pPr>
              <a:defRPr/>
            </a:lvl1pPr>
          </a:lstStyle>
          <a:p>
            <a:fld id="{CB44266E-9553-48F7-9AA2-79D1DBD1B541}"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fld id="{A10287BE-3B84-418E-8971-5466BEB0B55D}"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273050"/>
            <a:ext cx="8229600" cy="1162050"/>
          </a:xfrm>
        </p:spPr>
        <p:txBody>
          <a:bodyPr anchor="ctr"/>
          <a:lstStyle>
            <a:lvl1pPr algn="l">
              <a:buNone/>
              <a:defRPr sz="3600" b="0"/>
            </a:lvl1pPr>
          </a:lstStyle>
          <a:p>
            <a:r>
              <a:rPr lang="zh-CN" altLang="en-US"/>
              <a:t>单击此处编辑母版标题样式</a:t>
            </a:r>
            <a:endParaRPr lang="en-US"/>
          </a:p>
        </p:txBody>
      </p:sp>
      <p:sp>
        <p:nvSpPr>
          <p:cNvPr id="3" name="文本占位符 2"/>
          <p:cNvSpPr>
            <a:spLocks noGrp="1"/>
          </p:cNvSpPr>
          <p:nvPr>
            <p:ph type="body" idx="2"/>
          </p:nvPr>
        </p:nvSpPr>
        <p:spPr>
          <a:xfrm>
            <a:off x="685800" y="1435100"/>
            <a:ext cx="2514600" cy="4572000"/>
          </a:xfrm>
        </p:spPr>
        <p:txBody>
          <a:bodyPr/>
          <a:lstStyle>
            <a:lvl1pPr marL="54610" indent="0">
              <a:buNone/>
              <a:defRPr sz="18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fld id="{697BCC9F-0035-49E4-A1F7-E47337A6E5D4}"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6" name="直接连接符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组合 19"/>
          <p:cNvGrpSpPr/>
          <p:nvPr/>
        </p:nvGrpSpPr>
        <p:grpSpPr bwMode="auto">
          <a:xfrm rot="5400000">
            <a:off x="8515351" y="1219200"/>
            <a:ext cx="131762" cy="128587"/>
            <a:chOff x="6668087" y="1297746"/>
            <a:chExt cx="161840" cy="156602"/>
          </a:xfrm>
        </p:grpSpPr>
        <p:cxnSp>
          <p:nvCxnSpPr>
            <p:cNvPr id="8" name="直接连接符 7"/>
            <p:cNvCxnSpPr/>
            <p:nvPr/>
          </p:nvCxnSpPr>
          <p:spPr>
            <a:xfrm rot="16200000">
              <a:off x="6663593" y="12964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rot="5400000" flipH="1">
              <a:off x="6744513" y="12954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组合 25"/>
          <p:cNvGrpSpPr/>
          <p:nvPr/>
        </p:nvGrpSpPr>
        <p:grpSpPr bwMode="auto">
          <a:xfrm rot="5400000">
            <a:off x="8667751" y="1371600"/>
            <a:ext cx="131762" cy="128587"/>
            <a:chOff x="6668087" y="1297746"/>
            <a:chExt cx="161840" cy="156602"/>
          </a:xfrm>
        </p:grpSpPr>
        <p:cxnSp>
          <p:nvCxnSpPr>
            <p:cNvPr id="12" name="直接连接符 11"/>
            <p:cNvCxnSpPr/>
            <p:nvPr/>
          </p:nvCxnSpPr>
          <p:spPr>
            <a:xfrm rot="16200000">
              <a:off x="6663593" y="12964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直接连接符 13"/>
            <p:cNvCxnSpPr/>
            <p:nvPr/>
          </p:nvCxnSpPr>
          <p:spPr>
            <a:xfrm rot="5400000" flipH="1">
              <a:off x="6744513" y="12954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组合 29"/>
          <p:cNvGrpSpPr/>
          <p:nvPr/>
        </p:nvGrpSpPr>
        <p:grpSpPr bwMode="auto">
          <a:xfrm rot="5400000">
            <a:off x="8320087" y="1474788"/>
            <a:ext cx="131763" cy="128588"/>
            <a:chOff x="6668087" y="1297746"/>
            <a:chExt cx="161840" cy="156602"/>
          </a:xfrm>
        </p:grpSpPr>
        <p:cxnSp>
          <p:nvCxnSpPr>
            <p:cNvPr id="16" name="直接连接符 15"/>
            <p:cNvCxnSpPr/>
            <p:nvPr/>
          </p:nvCxnSpPr>
          <p:spPr>
            <a:xfrm rot="16200000">
              <a:off x="6663592" y="1296440"/>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直接连接符 17"/>
            <p:cNvCxnSpPr/>
            <p:nvPr/>
          </p:nvCxnSpPr>
          <p:spPr>
            <a:xfrm rot="5400000" flipH="1">
              <a:off x="6744512" y="1295466"/>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914400" y="441251"/>
            <a:ext cx="6858000" cy="701749"/>
          </a:xfrm>
        </p:spPr>
        <p:txBody>
          <a:bodyPr anchor="b"/>
          <a:lstStyle>
            <a:lvl1pPr algn="l">
              <a:buNone/>
              <a:defRPr sz="2100" b="0"/>
            </a:lvl1pPr>
          </a:lstStyle>
          <a:p>
            <a:r>
              <a:rPr lang="zh-CN" altLang="en-US"/>
              <a:t>单击此处编辑母版标题样式</a:t>
            </a:r>
            <a:endParaRPr lang="en-US"/>
          </a:p>
        </p:txBody>
      </p:sp>
      <p:sp>
        <p:nvSpPr>
          <p:cNvPr id="3" name="图片占位符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lstStyle>
          <a:p>
            <a:pPr lvl="0"/>
            <a:r>
              <a:rPr lang="zh-CN" altLang="en-US" noProof="0"/>
              <a:t>单击图标添加图片</a:t>
            </a:r>
            <a:endParaRPr lang="en-US" noProof="0"/>
          </a:p>
        </p:txBody>
      </p:sp>
      <p:sp>
        <p:nvSpPr>
          <p:cNvPr id="4" name="文本占位符 3"/>
          <p:cNvSpPr>
            <a:spLocks noGrp="1"/>
          </p:cNvSpPr>
          <p:nvPr>
            <p:ph type="body" sz="half" idx="2"/>
          </p:nvPr>
        </p:nvSpPr>
        <p:spPr bwMode="grayWhite">
          <a:xfrm>
            <a:off x="914400" y="1150144"/>
            <a:ext cx="6858000" cy="685800"/>
          </a:xfrm>
        </p:spPr>
        <p:txBody>
          <a:bodyPr/>
          <a:lstStyle>
            <a:lvl1pPr marL="27305" indent="0">
              <a:spcBef>
                <a:spcPts val="0"/>
              </a:spcBef>
              <a:buNone/>
              <a:defRPr sz="1400">
                <a:solidFill>
                  <a:srgbClr val="FFFFFF"/>
                </a:solidFill>
              </a:defRPr>
            </a:lvl1pPr>
            <a:lvl2pPr>
              <a:defRPr sz="1200"/>
            </a:lvl2pPr>
            <a:lvl3pPr>
              <a:defRPr sz="1000"/>
            </a:lvl3pPr>
            <a:lvl4pPr>
              <a:defRPr sz="900"/>
            </a:lvl4pPr>
            <a:lvl5pPr>
              <a:defRPr sz="900"/>
            </a:lvl5pPr>
          </a:lstStyle>
          <a:p>
            <a:pPr lvl="0"/>
            <a:r>
              <a:rPr lang="zh-CN" altLang="en-US"/>
              <a:t>单击此处编辑母版文本样式</a:t>
            </a:r>
          </a:p>
        </p:txBody>
      </p:sp>
      <p:sp>
        <p:nvSpPr>
          <p:cNvPr id="19" name="日期占位符 4"/>
          <p:cNvSpPr>
            <a:spLocks noGrp="1"/>
          </p:cNvSpPr>
          <p:nvPr>
            <p:ph type="dt" sz="half" idx="10"/>
          </p:nvPr>
        </p:nvSpPr>
        <p:spPr>
          <a:xfrm>
            <a:off x="6477000" y="55563"/>
            <a:ext cx="2133600" cy="365125"/>
          </a:xfrm>
        </p:spPr>
        <p:txBody>
          <a:bodyPr/>
          <a:lstStyle>
            <a:lvl1pPr>
              <a:defRPr/>
            </a:lvl1pPr>
          </a:lstStyle>
          <a:p>
            <a:pPr>
              <a:defRPr/>
            </a:pPr>
            <a:endParaRPr lang="en-US" altLang="zh-CN"/>
          </a:p>
        </p:txBody>
      </p:sp>
      <p:sp>
        <p:nvSpPr>
          <p:cNvPr id="20" name="页脚占位符 5"/>
          <p:cNvSpPr>
            <a:spLocks noGrp="1"/>
          </p:cNvSpPr>
          <p:nvPr>
            <p:ph type="ftr" sz="quarter" idx="11"/>
          </p:nvPr>
        </p:nvSpPr>
        <p:spPr>
          <a:xfrm>
            <a:off x="914400" y="55563"/>
            <a:ext cx="5562600" cy="365125"/>
          </a:xfrm>
        </p:spPr>
        <p:txBody>
          <a:bodyPr/>
          <a:lstStyle>
            <a:lvl1pPr>
              <a:defRPr/>
            </a:lvl1pPr>
          </a:lstStyle>
          <a:p>
            <a:pPr>
              <a:defRPr/>
            </a:pPr>
            <a:endParaRPr lang="en-US" altLang="zh-CN"/>
          </a:p>
        </p:txBody>
      </p:sp>
      <p:sp>
        <p:nvSpPr>
          <p:cNvPr id="21" name="灯片编号占位符 6"/>
          <p:cNvSpPr>
            <a:spLocks noGrp="1"/>
          </p:cNvSpPr>
          <p:nvPr>
            <p:ph type="sldNum" sz="quarter" idx="12"/>
          </p:nvPr>
        </p:nvSpPr>
        <p:spPr>
          <a:xfrm>
            <a:off x="8610600" y="55563"/>
            <a:ext cx="457200" cy="365125"/>
          </a:xfrm>
        </p:spPr>
        <p:txBody>
          <a:bodyPr/>
          <a:lstStyle>
            <a:lvl1pPr>
              <a:defRPr/>
            </a:lvl1pPr>
          </a:lstStyle>
          <a:p>
            <a:fld id="{5928260A-68D9-42A0-AEC0-2E1211683E58}"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gs>
            <a:gs pos="64999">
              <a:srgbClr val="000000"/>
            </a:gs>
            <a:gs pos="100000">
              <a:srgbClr val="5A77A9"/>
            </a:gs>
          </a:gsLst>
          <a:lin ang="5400000"/>
        </a:gradFill>
        <a:effectLst/>
      </p:bgPr>
    </p:bg>
    <p:spTree>
      <p:nvGrpSpPr>
        <p:cNvPr id="1" name=""/>
        <p:cNvGrpSpPr/>
        <p:nvPr/>
      </p:nvGrpSpPr>
      <p:grpSpPr>
        <a:xfrm>
          <a:off x="0" y="0"/>
          <a:ext cx="0" cy="0"/>
          <a:chOff x="0" y="0"/>
          <a:chExt cx="0" cy="0"/>
        </a:xfrm>
      </p:grpSpPr>
      <p:sp>
        <p:nvSpPr>
          <p:cNvPr id="7" name="矩形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矩形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矩形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矩形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矩形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2" name="矩形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矩形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矩形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7" name="矩形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2" name="标题占位符 21"/>
          <p:cNvSpPr>
            <a:spLocks noGrp="1"/>
          </p:cNvSpPr>
          <p:nvPr>
            <p:ph type="title"/>
          </p:nvPr>
        </p:nvSpPr>
        <p:spPr>
          <a:xfrm>
            <a:off x="914400" y="512763"/>
            <a:ext cx="7772400" cy="914400"/>
          </a:xfrm>
          <a:prstGeom prst="rect">
            <a:avLst/>
          </a:prstGeom>
        </p:spPr>
        <p:txBody>
          <a:bodyPr vert="horz" anchor="t">
            <a:noAutofit/>
          </a:bodyPr>
          <a:lstStyle/>
          <a:p>
            <a:r>
              <a:rPr lang="zh-CN" altLang="en-US"/>
              <a:t>单击此处编辑母版标题样式</a:t>
            </a:r>
            <a:endParaRPr lang="en-US"/>
          </a:p>
        </p:txBody>
      </p:sp>
      <p:sp>
        <p:nvSpPr>
          <p:cNvPr id="7180" name="文本占位符 12"/>
          <p:cNvSpPr>
            <a:spLocks noGrp="1"/>
          </p:cNvSpPr>
          <p:nvPr>
            <p:ph type="body" idx="1"/>
          </p:nvPr>
        </p:nvSpPr>
        <p:spPr bwMode="auto">
          <a:xfrm>
            <a:off x="914400" y="178435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4" name="日期占位符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宋体" panose="02010600030101010101" pitchFamily="2" charset="-122"/>
                <a:ea typeface="宋体" panose="02010600030101010101" pitchFamily="2" charset="-122"/>
              </a:defRPr>
            </a:lvl1pPr>
          </a:lstStyle>
          <a:p>
            <a:pPr>
              <a:defRPr/>
            </a:pPr>
            <a:endParaRPr lang="en-US" altLang="zh-CN"/>
          </a:p>
        </p:txBody>
      </p:sp>
      <p:sp>
        <p:nvSpPr>
          <p:cNvPr id="3" name="页脚占位符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latin typeface="宋体" panose="02010600030101010101" pitchFamily="2" charset="-122"/>
                <a:ea typeface="宋体" panose="02010600030101010101" pitchFamily="2" charset="-122"/>
              </a:defRPr>
            </a:lvl1pPr>
          </a:lstStyle>
          <a:p>
            <a:pPr>
              <a:defRPr/>
            </a:pPr>
            <a:endParaRPr lang="en-US" altLang="zh-CN"/>
          </a:p>
        </p:txBody>
      </p:sp>
      <p:sp>
        <p:nvSpPr>
          <p:cNvPr id="23" name="灯片编号占位符 22"/>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lstStyle>
            <a:lvl1pPr>
              <a:defRPr sz="1200">
                <a:solidFill>
                  <a:schemeClr val="tx2"/>
                </a:solidFill>
              </a:defRPr>
            </a:lvl1pPr>
          </a:lstStyle>
          <a:p>
            <a:fld id="{C33D8B1A-A428-4279-A9B0-0D658FA044B3}" type="slidenum">
              <a:rPr lang="en-US" altLang="zh-CN"/>
              <a:t>‹#›</a:t>
            </a:fld>
            <a:endParaRPr lang="en-US" altLang="zh-C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anose="020B0609020204030204" pitchFamily="49" charset="0"/>
          <a:ea typeface="华文楷体" panose="02010600040101010101" pitchFamily="2" charset="-122"/>
        </a:defRPr>
      </a:lvl2pPr>
      <a:lvl3pPr algn="l" rtl="0" eaLnBrk="0" fontAlgn="base" hangingPunct="0">
        <a:spcBef>
          <a:spcPct val="0"/>
        </a:spcBef>
        <a:spcAft>
          <a:spcPct val="0"/>
        </a:spcAft>
        <a:defRPr sz="4000">
          <a:solidFill>
            <a:srgbClr val="C1EEFF"/>
          </a:solidFill>
          <a:latin typeface="Consolas" panose="020B0609020204030204" pitchFamily="49" charset="0"/>
          <a:ea typeface="华文楷体" panose="02010600040101010101" pitchFamily="2" charset="-122"/>
        </a:defRPr>
      </a:lvl3pPr>
      <a:lvl4pPr algn="l" rtl="0" eaLnBrk="0" fontAlgn="base" hangingPunct="0">
        <a:spcBef>
          <a:spcPct val="0"/>
        </a:spcBef>
        <a:spcAft>
          <a:spcPct val="0"/>
        </a:spcAft>
        <a:defRPr sz="4000">
          <a:solidFill>
            <a:srgbClr val="C1EEFF"/>
          </a:solidFill>
          <a:latin typeface="Consolas" panose="020B0609020204030204" pitchFamily="49" charset="0"/>
          <a:ea typeface="华文楷体" panose="02010600040101010101" pitchFamily="2" charset="-122"/>
        </a:defRPr>
      </a:lvl4pPr>
      <a:lvl5pPr algn="l" rtl="0" eaLnBrk="0" fontAlgn="base" hangingPunct="0">
        <a:spcBef>
          <a:spcPct val="0"/>
        </a:spcBef>
        <a:spcAft>
          <a:spcPct val="0"/>
        </a:spcAft>
        <a:defRPr sz="4000">
          <a:solidFill>
            <a:srgbClr val="C1EEFF"/>
          </a:solidFill>
          <a:latin typeface="Consolas" panose="020B0609020204030204" pitchFamily="49" charset="0"/>
          <a:ea typeface="华文楷体" panose="02010600040101010101" pitchFamily="2" charset="-122"/>
        </a:defRPr>
      </a:lvl5pPr>
      <a:lvl6pPr marL="457200" algn="l" rtl="0" fontAlgn="base">
        <a:spcBef>
          <a:spcPct val="0"/>
        </a:spcBef>
        <a:spcAft>
          <a:spcPct val="0"/>
        </a:spcAft>
        <a:defRPr sz="4000">
          <a:solidFill>
            <a:srgbClr val="C1EEFF"/>
          </a:solidFill>
          <a:latin typeface="Consolas" panose="020B0609020204030204" pitchFamily="49" charset="0"/>
          <a:ea typeface="华文楷体" panose="02010600040101010101" pitchFamily="2" charset="-122"/>
        </a:defRPr>
      </a:lvl6pPr>
      <a:lvl7pPr marL="914400" algn="l" rtl="0" fontAlgn="base">
        <a:spcBef>
          <a:spcPct val="0"/>
        </a:spcBef>
        <a:spcAft>
          <a:spcPct val="0"/>
        </a:spcAft>
        <a:defRPr sz="4000">
          <a:solidFill>
            <a:srgbClr val="C1EEFF"/>
          </a:solidFill>
          <a:latin typeface="Consolas" panose="020B0609020204030204" pitchFamily="49" charset="0"/>
          <a:ea typeface="华文楷体" panose="02010600040101010101" pitchFamily="2" charset="-122"/>
        </a:defRPr>
      </a:lvl7pPr>
      <a:lvl8pPr marL="1371600" algn="l" rtl="0" fontAlgn="base">
        <a:spcBef>
          <a:spcPct val="0"/>
        </a:spcBef>
        <a:spcAft>
          <a:spcPct val="0"/>
        </a:spcAft>
        <a:defRPr sz="4000">
          <a:solidFill>
            <a:srgbClr val="C1EEFF"/>
          </a:solidFill>
          <a:latin typeface="Consolas" panose="020B0609020204030204" pitchFamily="49" charset="0"/>
          <a:ea typeface="华文楷体" panose="02010600040101010101" pitchFamily="2" charset="-122"/>
        </a:defRPr>
      </a:lvl8pPr>
      <a:lvl9pPr marL="1828800" algn="l" rtl="0" fontAlgn="base">
        <a:spcBef>
          <a:spcPct val="0"/>
        </a:spcBef>
        <a:spcAft>
          <a:spcPct val="0"/>
        </a:spcAft>
        <a:defRPr sz="4000">
          <a:solidFill>
            <a:srgbClr val="C1EEFF"/>
          </a:solidFill>
          <a:latin typeface="Consolas" panose="020B0609020204030204" pitchFamily="49" charset="0"/>
          <a:ea typeface="华文楷体" panose="02010600040101010101" pitchFamily="2" charset="-122"/>
        </a:defRPr>
      </a:lvl9pPr>
    </p:titleStyle>
    <p:bodyStyle>
      <a:lvl1pPr marL="411480"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680"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455"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vl6pPr marL="1710055" indent="-210185" algn="l" rtl="0" eaLnBrk="1" latinLnBrk="0" hangingPunct="1">
        <a:spcBef>
          <a:spcPct val="20000"/>
        </a:spcBef>
        <a:buClr>
          <a:schemeClr val="accent3"/>
        </a:buClr>
        <a:buFont typeface="Wingdings 2" panose="05020102010507070707"/>
        <a:buChar char=""/>
        <a:defRPr kumimoji="0" sz="1800" kern="1200">
          <a:solidFill>
            <a:schemeClr val="tx1"/>
          </a:solidFill>
          <a:latin typeface="+mn-lt"/>
          <a:ea typeface="+mn-ea"/>
          <a:cs typeface="+mn-cs"/>
        </a:defRPr>
      </a:lvl6pPr>
      <a:lvl7pPr marL="1901825"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7pPr>
      <a:lvl8pPr marL="2094230"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wmf"/><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8313" y="735013"/>
            <a:ext cx="8229600" cy="641350"/>
          </a:xfrm>
        </p:spPr>
        <p:txBody>
          <a:bodyPr>
            <a:spAutoFit/>
          </a:bodyPr>
          <a:lstStyle/>
          <a:p>
            <a:pPr marL="1117600" indent="-1117600" algn="ctr" eaLnBrk="1" fontAlgn="auto" hangingPunct="1">
              <a:spcAft>
                <a:spcPts val="0"/>
              </a:spcAft>
              <a:defRPr/>
            </a:pPr>
            <a:r>
              <a:rPr lang="zh-CN" altLang="en-US" sz="3600" b="1" dirty="0">
                <a:solidFill>
                  <a:srgbClr val="FFFF00"/>
                </a:solidFill>
                <a:latin typeface="华文中宋" panose="02010600040101010101" pitchFamily="2" charset="-122"/>
                <a:ea typeface="华文中宋" panose="02010600040101010101" pitchFamily="2" charset="-122"/>
              </a:rPr>
              <a:t>第八章 新型数字带通调制技术</a:t>
            </a:r>
          </a:p>
        </p:txBody>
      </p:sp>
      <p:sp>
        <p:nvSpPr>
          <p:cNvPr id="14339" name="Rectangle 3"/>
          <p:cNvSpPr>
            <a:spLocks noGrp="1" noChangeArrowheads="1"/>
          </p:cNvSpPr>
          <p:nvPr>
            <p:ph idx="1"/>
          </p:nvPr>
        </p:nvSpPr>
        <p:spPr>
          <a:xfrm>
            <a:off x="683568" y="1772816"/>
            <a:ext cx="7344816" cy="3954929"/>
          </a:xfrm>
        </p:spPr>
        <p:txBody>
          <a:bodyPr wrap="square">
            <a:spAutoFit/>
          </a:bodyPr>
          <a:lstStyle/>
          <a:p>
            <a:pPr marL="812800" indent="-812800" eaLnBrk="1" hangingPunct="1">
              <a:spcBef>
                <a:spcPct val="30000"/>
              </a:spcBef>
              <a:buFont typeface="Wingdings" panose="05000000000000000000" pitchFamily="2" charset="2"/>
              <a:buNone/>
            </a:pPr>
            <a:r>
              <a:rPr lang="zh-CN" altLang="en-US" dirty="0">
                <a:latin typeface="华文楷体" panose="02010600040101010101" pitchFamily="2" charset="-122"/>
                <a:ea typeface="华文楷体" panose="02010600040101010101" pitchFamily="2" charset="-122"/>
              </a:rPr>
              <a:t>一、正交振幅调制</a:t>
            </a:r>
            <a:r>
              <a:rPr lang="en-US" altLang="zh-CN" dirty="0">
                <a:latin typeface="华文楷体" panose="02010600040101010101" pitchFamily="2" charset="-122"/>
                <a:ea typeface="华文楷体" panose="02010600040101010101" pitchFamily="2" charset="-122"/>
              </a:rPr>
              <a:t>(QAM)  </a:t>
            </a:r>
          </a:p>
          <a:p>
            <a:pPr marL="812800" indent="-812800" eaLnBrk="1" hangingPunct="1">
              <a:spcBef>
                <a:spcPct val="30000"/>
              </a:spcBef>
              <a:buFont typeface="Wingdings" panose="05000000000000000000" pitchFamily="2" charset="2"/>
              <a:buNone/>
            </a:pPr>
            <a:r>
              <a:rPr lang="zh-CN" altLang="en-US" dirty="0">
                <a:latin typeface="华文楷体" panose="02010600040101010101" pitchFamily="2" charset="-122"/>
                <a:ea typeface="华文楷体" panose="02010600040101010101" pitchFamily="2" charset="-122"/>
              </a:rPr>
              <a:t>二、最小移频键控</a:t>
            </a:r>
            <a:r>
              <a:rPr lang="en-US" altLang="zh-CN" dirty="0">
                <a:latin typeface="华文楷体" panose="02010600040101010101" pitchFamily="2" charset="-122"/>
                <a:ea typeface="华文楷体" panose="02010600040101010101" pitchFamily="2" charset="-122"/>
              </a:rPr>
              <a:t>(MSK)</a:t>
            </a:r>
            <a:endParaRPr lang="zh-CN" altLang="en-US" dirty="0">
              <a:latin typeface="华文楷体" panose="02010600040101010101" pitchFamily="2" charset="-122"/>
              <a:ea typeface="华文楷体" panose="02010600040101010101" pitchFamily="2" charset="-122"/>
            </a:endParaRPr>
          </a:p>
          <a:p>
            <a:pPr marL="812800" indent="-812800" eaLnBrk="1" hangingPunct="1">
              <a:spcBef>
                <a:spcPct val="30000"/>
              </a:spcBef>
              <a:buFont typeface="Wingdings" panose="05000000000000000000" pitchFamily="2" charset="2"/>
              <a:buNone/>
            </a:pPr>
            <a:r>
              <a:rPr lang="zh-CN" altLang="en-US" dirty="0">
                <a:latin typeface="华文楷体" panose="02010600040101010101" pitchFamily="2" charset="-122"/>
                <a:ea typeface="华文楷体" panose="02010600040101010101" pitchFamily="2" charset="-122"/>
              </a:rPr>
              <a:t>三、高斯最小移频键控</a:t>
            </a:r>
            <a:r>
              <a:rPr lang="en-US" altLang="zh-CN" dirty="0">
                <a:latin typeface="华文楷体" panose="02010600040101010101" pitchFamily="2" charset="-122"/>
                <a:ea typeface="华文楷体" panose="02010600040101010101" pitchFamily="2" charset="-122"/>
              </a:rPr>
              <a:t>(GMSK)</a:t>
            </a:r>
          </a:p>
          <a:p>
            <a:pPr marL="812800" indent="-812800" eaLnBrk="1" hangingPunct="1">
              <a:spcBef>
                <a:spcPct val="30000"/>
              </a:spcBef>
              <a:buFont typeface="Wingdings" panose="05000000000000000000" pitchFamily="2" charset="2"/>
              <a:buNone/>
            </a:pPr>
            <a:r>
              <a:rPr lang="zh-CN" altLang="en-US" dirty="0">
                <a:latin typeface="华文楷体" panose="02010600040101010101" pitchFamily="2" charset="-122"/>
                <a:ea typeface="华文楷体" panose="02010600040101010101" pitchFamily="2" charset="-122"/>
              </a:rPr>
              <a:t>四、正交频分复用</a:t>
            </a:r>
            <a:r>
              <a:rPr lang="en-US" altLang="zh-CN" dirty="0">
                <a:latin typeface="华文楷体" panose="02010600040101010101" pitchFamily="2" charset="-122"/>
                <a:ea typeface="华文楷体" panose="02010600040101010101" pitchFamily="2" charset="-122"/>
              </a:rPr>
              <a:t>(OFDM)</a:t>
            </a:r>
          </a:p>
          <a:p>
            <a:pPr marL="812800" indent="-812800" eaLnBrk="1" hangingPunct="1">
              <a:spcBef>
                <a:spcPct val="30000"/>
              </a:spcBef>
              <a:buFont typeface="Wingdings" panose="05000000000000000000" pitchFamily="2" charset="2"/>
              <a:buNone/>
            </a:pPr>
            <a:endParaRPr lang="zh-CN" altLang="en-US" dirty="0">
              <a:latin typeface="华文楷体" panose="02010600040101010101" pitchFamily="2" charset="-122"/>
              <a:ea typeface="华文楷体" panose="02010600040101010101" pitchFamily="2" charset="-122"/>
            </a:endParaRPr>
          </a:p>
          <a:p>
            <a:pPr marL="0" indent="0" eaLnBrk="1" hangingPunct="1">
              <a:spcBef>
                <a:spcPts val="600"/>
              </a:spcBef>
              <a:buFont typeface="Wingdings" panose="05000000000000000000" pitchFamily="2" charset="2"/>
              <a:buNone/>
            </a:pPr>
            <a:r>
              <a:rPr lang="zh-CN" altLang="en-US" dirty="0">
                <a:solidFill>
                  <a:srgbClr val="00FFFF"/>
                </a:solidFill>
                <a:latin typeface="华文楷体" panose="02010600040101010101" pitchFamily="2" charset="-122"/>
                <a:ea typeface="华文楷体" panose="02010600040101010101" pitchFamily="2" charset="-122"/>
                <a:sym typeface="+mn-ea"/>
              </a:rPr>
              <a:t>思考：</a:t>
            </a:r>
            <a:r>
              <a:rPr lang="zh-CN" altLang="en-US" dirty="0">
                <a:latin typeface="华文楷体" panose="02010600040101010101" pitchFamily="2" charset="-122"/>
                <a:ea typeface="华文楷体" panose="02010600040101010101" pitchFamily="2" charset="-122"/>
                <a:sym typeface="+mn-ea"/>
              </a:rPr>
              <a:t>目的及意义、基本原理、实现方法、主要特点</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7" name="Rectangle 3"/>
          <p:cNvSpPr>
            <a:spLocks noChangeArrowheads="1"/>
          </p:cNvSpPr>
          <p:nvPr/>
        </p:nvSpPr>
        <p:spPr bwMode="auto">
          <a:xfrm>
            <a:off x="611188" y="1316038"/>
            <a:ext cx="828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en-US" altLang="zh-CN" sz="2400" b="0">
                <a:latin typeface="华文楷体" panose="02010600040101010101" pitchFamily="2" charset="-122"/>
                <a:ea typeface="华文楷体" panose="02010600040101010101" pitchFamily="2" charset="-122"/>
              </a:rPr>
              <a:t>2)</a:t>
            </a:r>
            <a:r>
              <a:rPr lang="zh-CN" altLang="en-US" sz="2400" b="0">
                <a:latin typeface="华文楷体" panose="02010600040101010101" pitchFamily="2" charset="-122"/>
                <a:ea typeface="华文楷体" panose="02010600040101010101" pitchFamily="2" charset="-122"/>
              </a:rPr>
              <a:t>、二进制</a:t>
            </a:r>
            <a:r>
              <a:rPr lang="en-US" altLang="zh-CN" sz="2400" b="0">
                <a:latin typeface="华文楷体" panose="02010600040101010101" pitchFamily="2" charset="-122"/>
                <a:ea typeface="华文楷体" panose="02010600040101010101" pitchFamily="2" charset="-122"/>
              </a:rPr>
              <a:t>MSK</a:t>
            </a:r>
            <a:r>
              <a:rPr lang="zh-CN" altLang="en-US" sz="2400" b="0">
                <a:latin typeface="华文楷体" panose="02010600040101010101" pitchFamily="2" charset="-122"/>
                <a:ea typeface="华文楷体" panose="02010600040101010101" pitchFamily="2" charset="-122"/>
              </a:rPr>
              <a:t>表达式：</a:t>
            </a:r>
          </a:p>
        </p:txBody>
      </p:sp>
      <p:sp>
        <p:nvSpPr>
          <p:cNvPr id="3078" name="Rectangle 6"/>
          <p:cNvSpPr>
            <a:spLocks noChangeArrowheads="1"/>
          </p:cNvSpPr>
          <p:nvPr/>
        </p:nvSpPr>
        <p:spPr bwMode="auto">
          <a:xfrm>
            <a:off x="1403350" y="2852738"/>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sz="2400" b="0">
                <a:latin typeface="华文楷体" panose="02010600040101010101" pitchFamily="2" charset="-122"/>
                <a:ea typeface="华文楷体" panose="02010600040101010101" pitchFamily="2" charset="-122"/>
              </a:rPr>
              <a:t>码元宽度</a:t>
            </a:r>
          </a:p>
        </p:txBody>
      </p:sp>
      <p:sp>
        <p:nvSpPr>
          <p:cNvPr id="3079" name="Rectangle 11"/>
          <p:cNvSpPr>
            <a:spLocks noChangeArrowheads="1"/>
          </p:cNvSpPr>
          <p:nvPr/>
        </p:nvSpPr>
        <p:spPr bwMode="auto">
          <a:xfrm>
            <a:off x="1403350" y="3403600"/>
            <a:ext cx="5256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sz="2400" b="0">
                <a:latin typeface="华文楷体" panose="02010600040101010101" pitchFamily="2" charset="-122"/>
                <a:ea typeface="华文楷体" panose="02010600040101010101" pitchFamily="2" charset="-122"/>
              </a:rPr>
              <a:t>第</a:t>
            </a:r>
            <a:r>
              <a:rPr lang="en-US" altLang="zh-CN" sz="2400" b="0">
                <a:latin typeface="华文楷体" panose="02010600040101010101" pitchFamily="2" charset="-122"/>
                <a:ea typeface="华文楷体" panose="02010600040101010101" pitchFamily="2" charset="-122"/>
              </a:rPr>
              <a:t>k</a:t>
            </a:r>
            <a:r>
              <a:rPr lang="zh-CN" altLang="en-US" sz="2400" b="0">
                <a:latin typeface="华文楷体" panose="02010600040101010101" pitchFamily="2" charset="-122"/>
                <a:ea typeface="华文楷体" panose="02010600040101010101" pitchFamily="2" charset="-122"/>
              </a:rPr>
              <a:t>个码元中的信息，其取值为</a:t>
            </a:r>
            <a:r>
              <a:rPr lang="en-US" altLang="zh-CN" sz="2400" b="0">
                <a:latin typeface="华文楷体" panose="02010600040101010101" pitchFamily="2" charset="-122"/>
                <a:ea typeface="华文楷体" panose="02010600040101010101" pitchFamily="2" charset="-122"/>
              </a:rPr>
              <a:t>±1</a:t>
            </a:r>
            <a:r>
              <a:rPr lang="zh-CN" altLang="en-US" sz="2400" b="0">
                <a:latin typeface="华文楷体" panose="02010600040101010101" pitchFamily="2" charset="-122"/>
                <a:ea typeface="华文楷体" panose="02010600040101010101" pitchFamily="2" charset="-122"/>
              </a:rPr>
              <a:t>；</a:t>
            </a:r>
          </a:p>
        </p:txBody>
      </p:sp>
      <p:sp>
        <p:nvSpPr>
          <p:cNvPr id="3080" name="Rectangle 17"/>
          <p:cNvSpPr>
            <a:spLocks noChangeArrowheads="1"/>
          </p:cNvSpPr>
          <p:nvPr/>
        </p:nvSpPr>
        <p:spPr bwMode="auto">
          <a:xfrm>
            <a:off x="1403350" y="3932238"/>
            <a:ext cx="741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sz="2400" b="0">
                <a:latin typeface="华文楷体" panose="02010600040101010101" pitchFamily="2" charset="-122"/>
                <a:ea typeface="华文楷体" panose="02010600040101010101" pitchFamily="2" charset="-122"/>
              </a:rPr>
              <a:t>第</a:t>
            </a:r>
            <a:r>
              <a:rPr lang="en-US" altLang="zh-CN" sz="2400" b="0">
                <a:latin typeface="华文楷体" panose="02010600040101010101" pitchFamily="2" charset="-122"/>
                <a:ea typeface="华文楷体" panose="02010600040101010101" pitchFamily="2" charset="-122"/>
              </a:rPr>
              <a:t>k</a:t>
            </a:r>
            <a:r>
              <a:rPr lang="zh-CN" altLang="en-US" sz="2400" b="0">
                <a:latin typeface="华文楷体" panose="02010600040101010101" pitchFamily="2" charset="-122"/>
                <a:ea typeface="华文楷体" panose="02010600040101010101" pitchFamily="2" charset="-122"/>
              </a:rPr>
              <a:t>个码元中的相位常数，在码元宽度内保持不变；</a:t>
            </a:r>
          </a:p>
        </p:txBody>
      </p:sp>
      <p:sp>
        <p:nvSpPr>
          <p:cNvPr id="3081" name="Rectangle 18"/>
          <p:cNvSpPr>
            <a:spLocks noChangeArrowheads="1"/>
          </p:cNvSpPr>
          <p:nvPr/>
        </p:nvSpPr>
        <p:spPr bwMode="auto">
          <a:xfrm>
            <a:off x="1692275" y="4437063"/>
            <a:ext cx="5256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sz="2400" b="0">
                <a:latin typeface="华文楷体" panose="02010600040101010101" pitchFamily="2" charset="-122"/>
                <a:ea typeface="华文楷体" panose="02010600040101010101" pitchFamily="2" charset="-122"/>
              </a:rPr>
              <a:t>第</a:t>
            </a:r>
            <a:r>
              <a:rPr lang="en-US" altLang="zh-CN" sz="2400" b="0">
                <a:latin typeface="华文楷体" panose="02010600040101010101" pitchFamily="2" charset="-122"/>
                <a:ea typeface="华文楷体" panose="02010600040101010101" pitchFamily="2" charset="-122"/>
              </a:rPr>
              <a:t>k</a:t>
            </a:r>
            <a:r>
              <a:rPr lang="zh-CN" altLang="en-US" sz="2400" b="0">
                <a:latin typeface="华文楷体" panose="02010600040101010101" pitchFamily="2" charset="-122"/>
                <a:ea typeface="华文楷体" panose="02010600040101010101" pitchFamily="2" charset="-122"/>
              </a:rPr>
              <a:t>个码元中的信息，其取值为</a:t>
            </a:r>
            <a:r>
              <a:rPr lang="en-US" altLang="zh-CN" sz="2400" b="0">
                <a:latin typeface="华文楷体" panose="02010600040101010101" pitchFamily="2" charset="-122"/>
                <a:ea typeface="华文楷体" panose="02010600040101010101" pitchFamily="2" charset="-122"/>
              </a:rPr>
              <a:t>±1</a:t>
            </a:r>
            <a:r>
              <a:rPr lang="zh-CN" altLang="en-US" sz="2400" b="0">
                <a:latin typeface="华文楷体" panose="02010600040101010101" pitchFamily="2" charset="-122"/>
                <a:ea typeface="华文楷体" panose="02010600040101010101" pitchFamily="2" charset="-122"/>
              </a:rPr>
              <a:t>；</a:t>
            </a:r>
          </a:p>
        </p:txBody>
      </p:sp>
      <p:sp>
        <p:nvSpPr>
          <p:cNvPr id="17" name="Rectangle 4"/>
          <p:cNvSpPr>
            <a:spLocks noGrp="1" noChangeArrowheads="1"/>
          </p:cNvSpPr>
          <p:nvPr>
            <p:ph type="title"/>
          </p:nvPr>
        </p:nvSpPr>
        <p:spPr>
          <a:xfrm>
            <a:off x="684213" y="476250"/>
            <a:ext cx="7772400" cy="585788"/>
          </a:xfrm>
        </p:spPr>
        <p:txBody>
          <a:bodyPr lIns="92075" tIns="46038" rIns="92075" bIns="46038" anchorCtr="0">
            <a:spAutoFit/>
          </a:bodyPr>
          <a:lstStyle/>
          <a:p>
            <a:pPr algn="ctr" eaLnBrk="1" fontAlgn="auto" hangingPunct="1">
              <a:spcAft>
                <a:spcPts val="0"/>
              </a:spcAft>
              <a:defRPr/>
            </a:pPr>
            <a:r>
              <a:rPr lang="zh-CN" altLang="en-US" sz="3200" dirty="0">
                <a:solidFill>
                  <a:srgbClr val="FFFF00"/>
                </a:solidFill>
                <a:latin typeface="黑体" panose="02010609060101010101" pitchFamily="2" charset="-122"/>
                <a:ea typeface="黑体" panose="02010609060101010101" pitchFamily="2" charset="-122"/>
              </a:rPr>
              <a:t>二、最小移频键控</a:t>
            </a:r>
            <a:r>
              <a:rPr lang="en-US" altLang="zh-CN" sz="3200" dirty="0">
                <a:solidFill>
                  <a:srgbClr val="FFFF00"/>
                </a:solidFill>
                <a:latin typeface="黑体" panose="02010609060101010101" pitchFamily="2" charset="-122"/>
                <a:ea typeface="黑体" panose="02010609060101010101" pitchFamily="2" charset="-122"/>
              </a:rPr>
              <a:t>(MSK)</a:t>
            </a:r>
          </a:p>
        </p:txBody>
      </p:sp>
      <p:pic>
        <p:nvPicPr>
          <p:cNvPr id="3083"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1857375"/>
            <a:ext cx="7239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929188"/>
            <a:ext cx="61817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a:stretch>
            <a:fillRect/>
          </a:stretch>
        </p:blipFill>
        <p:spPr>
          <a:xfrm>
            <a:off x="1080816" y="2944235"/>
            <a:ext cx="353599" cy="14326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3"/>
          <p:cNvSpPr>
            <a:spLocks noChangeArrowheads="1"/>
          </p:cNvSpPr>
          <p:nvPr/>
        </p:nvSpPr>
        <p:spPr bwMode="auto">
          <a:xfrm>
            <a:off x="611188" y="1263657"/>
            <a:ext cx="6697662"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en-US" altLang="zh-CN" sz="2400" b="0">
                <a:latin typeface="华文楷体" panose="02010600040101010101" pitchFamily="2" charset="-122"/>
                <a:ea typeface="华文楷体" panose="02010600040101010101" pitchFamily="2" charset="-122"/>
              </a:rPr>
              <a:t>3)</a:t>
            </a:r>
            <a:r>
              <a:rPr lang="zh-CN" altLang="en-US" sz="2400" b="0">
                <a:latin typeface="华文楷体" panose="02010600040101010101" pitchFamily="2" charset="-122"/>
                <a:ea typeface="华文楷体" panose="02010600040101010101" pitchFamily="2" charset="-122"/>
              </a:rPr>
              <a:t>、脉宽的约束性：</a:t>
            </a:r>
          </a:p>
          <a:p>
            <a:pPr eaLnBrk="1" hangingPunct="1">
              <a:lnSpc>
                <a:spcPct val="100000"/>
              </a:lnSpc>
              <a:buClrTx/>
              <a:buSzTx/>
              <a:buFontTx/>
              <a:buNone/>
            </a:pPr>
            <a:r>
              <a:rPr lang="zh-CN" altLang="en-US" sz="2400" b="0">
                <a:latin typeface="华文楷体" panose="02010600040101010101" pitchFamily="2" charset="-122"/>
                <a:ea typeface="华文楷体" panose="02010600040101010101" pitchFamily="2" charset="-122"/>
              </a:rPr>
              <a:t>  由正交性得：</a:t>
            </a:r>
          </a:p>
        </p:txBody>
      </p:sp>
      <p:sp>
        <p:nvSpPr>
          <p:cNvPr id="4100" name="Rectangle 11"/>
          <p:cNvSpPr>
            <a:spLocks noChangeArrowheads="1"/>
          </p:cNvSpPr>
          <p:nvPr/>
        </p:nvSpPr>
        <p:spPr bwMode="auto">
          <a:xfrm>
            <a:off x="971550" y="2746802"/>
            <a:ext cx="7632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en-US" altLang="zh-CN" sz="2400" b="0">
                <a:latin typeface="华文楷体" panose="02010600040101010101" pitchFamily="2" charset="-122"/>
                <a:ea typeface="华文楷体" panose="02010600040101010101" pitchFamily="2" charset="-122"/>
              </a:rPr>
              <a:t>MSK</a:t>
            </a:r>
            <a:r>
              <a:rPr lang="zh-CN" altLang="en-US" sz="2400" b="0">
                <a:latin typeface="华文楷体" panose="02010600040101010101" pitchFamily="2" charset="-122"/>
                <a:ea typeface="华文楷体" panose="02010600040101010101" pitchFamily="2" charset="-122"/>
              </a:rPr>
              <a:t>信号在每个码元周期内，必须包含</a:t>
            </a:r>
            <a:r>
              <a:rPr lang="en-US" altLang="zh-CN" sz="2400" b="0">
                <a:latin typeface="华文楷体" panose="02010600040101010101" pitchFamily="2" charset="-122"/>
                <a:ea typeface="华文楷体" panose="02010600040101010101" pitchFamily="2" charset="-122"/>
              </a:rPr>
              <a:t>1/4</a:t>
            </a:r>
            <a:r>
              <a:rPr lang="zh-CN" altLang="en-US" sz="2400" b="0">
                <a:latin typeface="华文楷体" panose="02010600040101010101" pitchFamily="2" charset="-122"/>
                <a:ea typeface="华文楷体" panose="02010600040101010101" pitchFamily="2" charset="-122"/>
              </a:rPr>
              <a:t>个载波周期中的整数倍</a:t>
            </a:r>
            <a:r>
              <a:rPr lang="en-US" altLang="zh-CN" sz="2400" b="0">
                <a:latin typeface="华文楷体" panose="02010600040101010101" pitchFamily="2" charset="-122"/>
                <a:ea typeface="华文楷体" panose="02010600040101010101" pitchFamily="2" charset="-122"/>
              </a:rPr>
              <a:t>.</a:t>
            </a:r>
          </a:p>
        </p:txBody>
      </p:sp>
      <p:sp>
        <p:nvSpPr>
          <p:cNvPr id="4101" name="Rectangle 23"/>
          <p:cNvSpPr>
            <a:spLocks noChangeArrowheads="1"/>
          </p:cNvSpPr>
          <p:nvPr/>
        </p:nvSpPr>
        <p:spPr bwMode="auto">
          <a:xfrm>
            <a:off x="2051050" y="6218238"/>
            <a:ext cx="5256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sz="2400" b="0">
                <a:latin typeface="华文楷体" panose="02010600040101010101" pitchFamily="2" charset="-122"/>
                <a:ea typeface="华文楷体" panose="02010600040101010101" pitchFamily="2" charset="-122"/>
              </a:rPr>
              <a:t>包含的正弦波数相差</a:t>
            </a:r>
            <a:r>
              <a:rPr lang="en-US" altLang="zh-CN" sz="2400" b="0">
                <a:latin typeface="华文楷体" panose="02010600040101010101" pitchFamily="2" charset="-122"/>
                <a:ea typeface="华文楷体" panose="02010600040101010101" pitchFamily="2" charset="-122"/>
              </a:rPr>
              <a:t>1/2</a:t>
            </a:r>
            <a:r>
              <a:rPr lang="zh-CN" altLang="en-US" sz="2400" b="0">
                <a:latin typeface="华文楷体" panose="02010600040101010101" pitchFamily="2" charset="-122"/>
                <a:ea typeface="华文楷体" panose="02010600040101010101" pitchFamily="2" charset="-122"/>
              </a:rPr>
              <a:t>个周期。</a:t>
            </a:r>
          </a:p>
        </p:txBody>
      </p:sp>
      <p:sp>
        <p:nvSpPr>
          <p:cNvPr id="13" name="Rectangle 4"/>
          <p:cNvSpPr>
            <a:spLocks noGrp="1" noChangeArrowheads="1"/>
          </p:cNvSpPr>
          <p:nvPr>
            <p:ph type="title"/>
          </p:nvPr>
        </p:nvSpPr>
        <p:spPr>
          <a:xfrm>
            <a:off x="684213" y="476250"/>
            <a:ext cx="7772400" cy="585788"/>
          </a:xfrm>
        </p:spPr>
        <p:txBody>
          <a:bodyPr lIns="92075" tIns="46038" rIns="92075" bIns="46038" anchorCtr="0">
            <a:spAutoFit/>
          </a:bodyPr>
          <a:lstStyle/>
          <a:p>
            <a:pPr algn="ctr" eaLnBrk="1" fontAlgn="auto" hangingPunct="1">
              <a:spcAft>
                <a:spcPts val="0"/>
              </a:spcAft>
              <a:defRPr/>
            </a:pPr>
            <a:r>
              <a:rPr lang="zh-CN" altLang="en-US" sz="3200" dirty="0">
                <a:solidFill>
                  <a:srgbClr val="FFFF00"/>
                </a:solidFill>
                <a:latin typeface="黑体" panose="02010609060101010101" pitchFamily="2" charset="-122"/>
                <a:ea typeface="黑体" panose="02010609060101010101" pitchFamily="2" charset="-122"/>
              </a:rPr>
              <a:t>二、最小移频键控</a:t>
            </a:r>
            <a:r>
              <a:rPr lang="en-US" altLang="zh-CN" sz="3200" dirty="0">
                <a:solidFill>
                  <a:srgbClr val="FFFF00"/>
                </a:solidFill>
                <a:latin typeface="黑体" panose="02010609060101010101" pitchFamily="2" charset="-122"/>
                <a:ea typeface="黑体" panose="02010609060101010101" pitchFamily="2" charset="-122"/>
              </a:rPr>
              <a:t>(MSK)</a:t>
            </a:r>
          </a:p>
        </p:txBody>
      </p:sp>
      <p:pic>
        <p:nvPicPr>
          <p:cNvPr id="410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1785938"/>
            <a:ext cx="39338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3624263"/>
            <a:ext cx="49625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a:stretch>
            <a:fillRect/>
          </a:stretch>
        </p:blipFill>
        <p:spPr>
          <a:xfrm>
            <a:off x="1126051" y="6250257"/>
            <a:ext cx="924999" cy="4251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468313" y="1256084"/>
            <a:ext cx="6697662" cy="223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en-US" altLang="zh-CN" sz="2400" b="0" dirty="0">
                <a:latin typeface="华文楷体" panose="02010600040101010101" pitchFamily="2" charset="-122"/>
                <a:ea typeface="华文楷体" panose="02010600040101010101" pitchFamily="2" charset="-122"/>
              </a:rPr>
              <a:t>4)</a:t>
            </a:r>
            <a:r>
              <a:rPr lang="zh-CN" altLang="en-US" sz="2400" b="0" dirty="0">
                <a:latin typeface="华文楷体" panose="02010600040101010101" pitchFamily="2" charset="-122"/>
                <a:ea typeface="华文楷体" panose="02010600040101010101" pitchFamily="2" charset="-122"/>
              </a:rPr>
              <a:t>、相位的约束性：</a:t>
            </a:r>
          </a:p>
          <a:p>
            <a:pPr eaLnBrk="1" hangingPunct="1">
              <a:lnSpc>
                <a:spcPct val="100000"/>
              </a:lnSpc>
              <a:buClrTx/>
              <a:buSzTx/>
              <a:buFontTx/>
              <a:buNone/>
            </a:pPr>
            <a:r>
              <a:rPr lang="zh-CN" altLang="en-US" sz="2400" b="0" dirty="0">
                <a:latin typeface="华文楷体" panose="02010600040101010101" pitchFamily="2" charset="-122"/>
                <a:ea typeface="华文楷体" panose="02010600040101010101" pitchFamily="2" charset="-122"/>
              </a:rPr>
              <a:t>  在任一码元期间内，信号相位线性变化</a:t>
            </a:r>
          </a:p>
          <a:p>
            <a:pPr eaLnBrk="1" hangingPunct="1">
              <a:lnSpc>
                <a:spcPct val="100000"/>
              </a:lnSpc>
              <a:buClrTx/>
              <a:buSzTx/>
              <a:buFontTx/>
              <a:buNone/>
            </a:pPr>
            <a:r>
              <a:rPr lang="zh-CN" altLang="en-US" sz="2400" b="0" dirty="0">
                <a:latin typeface="华文楷体" panose="02010600040101010101" pitchFamily="2" charset="-122"/>
                <a:ea typeface="华文楷体" panose="02010600040101010101" pitchFamily="2" charset="-122"/>
              </a:rPr>
              <a:t>  码元转换时刻，信号相位连续 </a:t>
            </a:r>
          </a:p>
          <a:p>
            <a:pPr eaLnBrk="1" hangingPunct="1">
              <a:lnSpc>
                <a:spcPct val="100000"/>
              </a:lnSpc>
              <a:buClrTx/>
              <a:buSzTx/>
              <a:buFontTx/>
              <a:buNone/>
            </a:pPr>
            <a:r>
              <a:rPr lang="en-US" altLang="zh-CN" sz="2400" b="0" dirty="0">
                <a:latin typeface="华文楷体" panose="02010600040101010101" pitchFamily="2" charset="-122"/>
                <a:ea typeface="华文楷体" panose="02010600040101010101" pitchFamily="2" charset="-122"/>
              </a:rPr>
              <a:t>5)</a:t>
            </a:r>
            <a:r>
              <a:rPr lang="zh-CN" altLang="en-US" sz="2400" b="0" dirty="0">
                <a:latin typeface="华文楷体" panose="02010600040101010101" pitchFamily="2" charset="-122"/>
                <a:ea typeface="华文楷体" panose="02010600040101010101" pitchFamily="2" charset="-122"/>
              </a:rPr>
              <a:t>、已调信号的振幅恒定。</a:t>
            </a:r>
          </a:p>
          <a:p>
            <a:pPr eaLnBrk="1" hangingPunct="1">
              <a:lnSpc>
                <a:spcPct val="100000"/>
              </a:lnSpc>
              <a:buClrTx/>
              <a:buSzTx/>
              <a:buFontTx/>
              <a:buNone/>
            </a:pPr>
            <a:r>
              <a:rPr lang="en-US" altLang="zh-CN" sz="2400" b="0" dirty="0">
                <a:latin typeface="华文楷体" panose="02010600040101010101" pitchFamily="2" charset="-122"/>
                <a:ea typeface="华文楷体" panose="02010600040101010101" pitchFamily="2" charset="-122"/>
              </a:rPr>
              <a:t>6)</a:t>
            </a:r>
            <a:r>
              <a:rPr lang="zh-CN" altLang="en-US" sz="2400" b="0" dirty="0">
                <a:latin typeface="华文楷体" panose="02010600040101010101" pitchFamily="2" charset="-122"/>
                <a:ea typeface="华文楷体" panose="02010600040101010101" pitchFamily="2" charset="-122"/>
              </a:rPr>
              <a:t>、</a:t>
            </a:r>
            <a:r>
              <a:rPr lang="en-US" altLang="zh-CN" sz="2400" b="0" dirty="0">
                <a:latin typeface="华文楷体" panose="02010600040101010101" pitchFamily="2" charset="-122"/>
                <a:ea typeface="华文楷体" panose="02010600040101010101" pitchFamily="2" charset="-122"/>
              </a:rPr>
              <a:t>MSK</a:t>
            </a:r>
            <a:r>
              <a:rPr lang="zh-CN" altLang="en-US" sz="2400" b="0" dirty="0">
                <a:latin typeface="华文楷体" panose="02010600040101010101" pitchFamily="2" charset="-122"/>
                <a:ea typeface="华文楷体" panose="02010600040101010101" pitchFamily="2" charset="-122"/>
              </a:rPr>
              <a:t>信号的归一化功率谱：</a:t>
            </a:r>
          </a:p>
        </p:txBody>
      </p:sp>
      <p:pic>
        <p:nvPicPr>
          <p:cNvPr id="5124"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4000500"/>
            <a:ext cx="3978275"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19"/>
          <p:cNvSpPr>
            <a:spLocks noChangeArrowheads="1"/>
          </p:cNvSpPr>
          <p:nvPr/>
        </p:nvSpPr>
        <p:spPr bwMode="auto">
          <a:xfrm>
            <a:off x="468313" y="4373514"/>
            <a:ext cx="44640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en-US" altLang="zh-CN" sz="2400" b="0">
                <a:latin typeface="华文楷体" panose="02010600040101010101" pitchFamily="2" charset="-122"/>
                <a:ea typeface="华文楷体" panose="02010600040101010101" pitchFamily="2" charset="-122"/>
              </a:rPr>
              <a:t>   </a:t>
            </a:r>
            <a:r>
              <a:rPr lang="zh-CN" altLang="en-US" sz="2400" b="0">
                <a:latin typeface="华文楷体" panose="02010600040101010101" pitchFamily="2" charset="-122"/>
                <a:ea typeface="华文楷体" panose="02010600040101010101" pitchFamily="2" charset="-122"/>
              </a:rPr>
              <a:t>与</a:t>
            </a:r>
            <a:r>
              <a:rPr lang="en-US" altLang="zh-CN" sz="2400" b="0">
                <a:latin typeface="华文楷体" panose="02010600040101010101" pitchFamily="2" charset="-122"/>
                <a:ea typeface="华文楷体" panose="02010600040101010101" pitchFamily="2" charset="-122"/>
              </a:rPr>
              <a:t>2PSK</a:t>
            </a:r>
            <a:r>
              <a:rPr lang="zh-CN" altLang="en-US" sz="2400" b="0">
                <a:latin typeface="华文楷体" panose="02010600040101010101" pitchFamily="2" charset="-122"/>
                <a:ea typeface="华文楷体" panose="02010600040101010101" pitchFamily="2" charset="-122"/>
              </a:rPr>
              <a:t>相比，其功率谱更紧凑，表明主瓣所占的频带宽度比</a:t>
            </a:r>
            <a:r>
              <a:rPr lang="en-US" altLang="zh-CN" sz="2400" b="0">
                <a:latin typeface="华文楷体" panose="02010600040101010101" pitchFamily="2" charset="-122"/>
                <a:ea typeface="华文楷体" panose="02010600040101010101" pitchFamily="2" charset="-122"/>
              </a:rPr>
              <a:t>2PSK</a:t>
            </a:r>
            <a:r>
              <a:rPr lang="zh-CN" altLang="en-US" sz="2400" b="0">
                <a:latin typeface="华文楷体" panose="02010600040101010101" pitchFamily="2" charset="-122"/>
                <a:ea typeface="华文楷体" panose="02010600040101010101" pitchFamily="2" charset="-122"/>
              </a:rPr>
              <a:t>信号窄。在主瓣带宽之外，功率谱旁瓣的下降也更为迅速。说明比较适合在窄带信道中传输，故抗干扰性能要优于</a:t>
            </a:r>
            <a:r>
              <a:rPr lang="en-US" altLang="zh-CN" sz="2400" b="0">
                <a:latin typeface="华文楷体" panose="02010600040101010101" pitchFamily="2" charset="-122"/>
                <a:ea typeface="华文楷体" panose="02010600040101010101" pitchFamily="2" charset="-122"/>
              </a:rPr>
              <a:t>2PSK</a:t>
            </a:r>
            <a:r>
              <a:rPr lang="zh-CN" altLang="en-US" sz="2400" b="0">
                <a:latin typeface="华文楷体" panose="02010600040101010101" pitchFamily="2" charset="-122"/>
                <a:ea typeface="华文楷体" panose="02010600040101010101" pitchFamily="2" charset="-122"/>
              </a:rPr>
              <a:t>。</a:t>
            </a:r>
          </a:p>
        </p:txBody>
      </p:sp>
      <p:sp>
        <p:nvSpPr>
          <p:cNvPr id="11" name="Rectangle 4"/>
          <p:cNvSpPr>
            <a:spLocks noGrp="1" noChangeArrowheads="1"/>
          </p:cNvSpPr>
          <p:nvPr>
            <p:ph type="title"/>
          </p:nvPr>
        </p:nvSpPr>
        <p:spPr>
          <a:xfrm>
            <a:off x="684213" y="476250"/>
            <a:ext cx="7772400" cy="585788"/>
          </a:xfrm>
        </p:spPr>
        <p:txBody>
          <a:bodyPr lIns="92075" tIns="46038" rIns="92075" bIns="46038" anchorCtr="0">
            <a:spAutoFit/>
          </a:bodyPr>
          <a:lstStyle/>
          <a:p>
            <a:pPr algn="ctr" eaLnBrk="1" fontAlgn="auto" hangingPunct="1">
              <a:spcAft>
                <a:spcPts val="0"/>
              </a:spcAft>
              <a:defRPr/>
            </a:pPr>
            <a:r>
              <a:rPr lang="zh-CN" altLang="en-US" sz="3200" dirty="0">
                <a:solidFill>
                  <a:srgbClr val="FFFF00"/>
                </a:solidFill>
                <a:latin typeface="黑体" panose="02010609060101010101" pitchFamily="2" charset="-122"/>
                <a:ea typeface="黑体" panose="02010609060101010101" pitchFamily="2" charset="-122"/>
              </a:rPr>
              <a:t>二、最小移频键控</a:t>
            </a:r>
            <a:r>
              <a:rPr lang="en-US" altLang="zh-CN" sz="3200" dirty="0">
                <a:solidFill>
                  <a:srgbClr val="FFFF00"/>
                </a:solidFill>
                <a:latin typeface="黑体" panose="02010609060101010101" pitchFamily="2" charset="-122"/>
                <a:ea typeface="黑体" panose="02010609060101010101" pitchFamily="2" charset="-122"/>
              </a:rPr>
              <a:t>(MSK)</a:t>
            </a:r>
          </a:p>
        </p:txBody>
      </p:sp>
      <p:pic>
        <p:nvPicPr>
          <p:cNvPr id="512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3500438"/>
            <a:ext cx="478631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a:stretch>
            <a:fillRect/>
          </a:stretch>
        </p:blipFill>
        <p:spPr>
          <a:xfrm>
            <a:off x="6084168" y="1641819"/>
            <a:ext cx="521169" cy="73149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8" name="Rectangle 3"/>
          <p:cNvSpPr>
            <a:spLocks noChangeArrowheads="1"/>
          </p:cNvSpPr>
          <p:nvPr/>
        </p:nvSpPr>
        <p:spPr bwMode="auto">
          <a:xfrm>
            <a:off x="468313" y="1552582"/>
            <a:ext cx="6697662"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en-US" altLang="zh-CN" sz="2400" b="0">
                <a:latin typeface="华文楷体" panose="02010600040101010101" pitchFamily="2" charset="-122"/>
                <a:ea typeface="华文楷体" panose="02010600040101010101" pitchFamily="2" charset="-122"/>
              </a:rPr>
              <a:t>7)</a:t>
            </a:r>
            <a:r>
              <a:rPr lang="zh-CN" altLang="en-US" sz="2400" b="0">
                <a:latin typeface="华文楷体" panose="02010600040101010101" pitchFamily="2" charset="-122"/>
                <a:ea typeface="华文楷体" panose="02010600040101010101" pitchFamily="2" charset="-122"/>
              </a:rPr>
              <a:t>、</a:t>
            </a:r>
            <a:r>
              <a:rPr lang="en-US" altLang="zh-CN" sz="2400" b="0">
                <a:latin typeface="华文楷体" panose="02010600040101010101" pitchFamily="2" charset="-122"/>
                <a:ea typeface="华文楷体" panose="02010600040101010101" pitchFamily="2" charset="-122"/>
              </a:rPr>
              <a:t>MSK</a:t>
            </a:r>
            <a:r>
              <a:rPr lang="zh-CN" altLang="en-US" sz="2400" b="0">
                <a:latin typeface="华文楷体" panose="02010600040101010101" pitchFamily="2" charset="-122"/>
                <a:ea typeface="华文楷体" panose="02010600040101010101" pitchFamily="2" charset="-122"/>
              </a:rPr>
              <a:t>信号的产生方法：</a:t>
            </a:r>
          </a:p>
          <a:p>
            <a:pPr eaLnBrk="1" hangingPunct="1">
              <a:lnSpc>
                <a:spcPct val="100000"/>
              </a:lnSpc>
              <a:buClrTx/>
              <a:buSzTx/>
              <a:buFontTx/>
              <a:buNone/>
            </a:pPr>
            <a:r>
              <a:rPr lang="zh-CN" altLang="en-US" sz="2400" b="0">
                <a:latin typeface="华文楷体" panose="02010600040101010101" pitchFamily="2" charset="-122"/>
                <a:ea typeface="华文楷体" panose="02010600040101010101" pitchFamily="2" charset="-122"/>
              </a:rPr>
              <a:t>  </a:t>
            </a:r>
            <a:r>
              <a:rPr lang="en-US" altLang="zh-CN" sz="2400" b="0">
                <a:latin typeface="华文楷体" panose="02010600040101010101" pitchFamily="2" charset="-122"/>
                <a:ea typeface="华文楷体" panose="02010600040101010101" pitchFamily="2" charset="-122"/>
              </a:rPr>
              <a:t>(8.2-12)</a:t>
            </a:r>
            <a:r>
              <a:rPr lang="zh-CN" altLang="en-US" sz="2400" b="0">
                <a:latin typeface="华文楷体" panose="02010600040101010101" pitchFamily="2" charset="-122"/>
                <a:ea typeface="华文楷体" panose="02010600040101010101" pitchFamily="2" charset="-122"/>
              </a:rPr>
              <a:t>可以变为：</a:t>
            </a:r>
          </a:p>
        </p:txBody>
      </p:sp>
      <p:sp>
        <p:nvSpPr>
          <p:cNvPr id="6149" name="Rectangle 11"/>
          <p:cNvSpPr>
            <a:spLocks noChangeArrowheads="1"/>
          </p:cNvSpPr>
          <p:nvPr/>
        </p:nvSpPr>
        <p:spPr bwMode="auto">
          <a:xfrm>
            <a:off x="1042988" y="3968757"/>
            <a:ext cx="741680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zh-CN" altLang="en-US" sz="2400" b="0">
                <a:latin typeface="华文楷体" panose="02010600040101010101" pitchFamily="2" charset="-122"/>
                <a:ea typeface="华文楷体" panose="02010600040101010101" pitchFamily="2" charset="-122"/>
              </a:rPr>
              <a:t>第一项是同相分量，</a:t>
            </a:r>
            <a:r>
              <a:rPr lang="en-US" altLang="zh-CN" sz="2400" b="0">
                <a:latin typeface="华文楷体" panose="02010600040101010101" pitchFamily="2" charset="-122"/>
                <a:ea typeface="华文楷体" panose="02010600040101010101" pitchFamily="2" charset="-122"/>
              </a:rPr>
              <a:t>I</a:t>
            </a:r>
            <a:r>
              <a:rPr lang="zh-CN" altLang="en-US" sz="2400" b="0">
                <a:latin typeface="华文楷体" panose="02010600040101010101" pitchFamily="2" charset="-122"/>
                <a:ea typeface="华文楷体" panose="02010600040101010101" pitchFamily="2" charset="-122"/>
              </a:rPr>
              <a:t>分量；</a:t>
            </a:r>
          </a:p>
          <a:p>
            <a:pPr eaLnBrk="1" hangingPunct="1">
              <a:lnSpc>
                <a:spcPct val="100000"/>
              </a:lnSpc>
              <a:buClrTx/>
              <a:buSzTx/>
              <a:buFontTx/>
              <a:buNone/>
            </a:pPr>
            <a:r>
              <a:rPr lang="zh-CN" altLang="en-US" sz="2400" b="0">
                <a:latin typeface="华文楷体" panose="02010600040101010101" pitchFamily="2" charset="-122"/>
                <a:ea typeface="华文楷体" panose="02010600040101010101" pitchFamily="2" charset="-122"/>
              </a:rPr>
              <a:t>第二项是正交分量，</a:t>
            </a:r>
            <a:r>
              <a:rPr lang="en-US" altLang="zh-CN" sz="2400" b="0">
                <a:latin typeface="华文楷体" panose="02010600040101010101" pitchFamily="2" charset="-122"/>
                <a:ea typeface="华文楷体" panose="02010600040101010101" pitchFamily="2" charset="-122"/>
              </a:rPr>
              <a:t>Q</a:t>
            </a:r>
            <a:r>
              <a:rPr lang="zh-CN" altLang="en-US" sz="2400" b="0">
                <a:latin typeface="华文楷体" panose="02010600040101010101" pitchFamily="2" charset="-122"/>
                <a:ea typeface="华文楷体" panose="02010600040101010101" pitchFamily="2" charset="-122"/>
              </a:rPr>
              <a:t>分量；</a:t>
            </a:r>
          </a:p>
        </p:txBody>
      </p:sp>
      <p:sp>
        <p:nvSpPr>
          <p:cNvPr id="6150" name="Rectangle 17"/>
          <p:cNvSpPr>
            <a:spLocks noChangeArrowheads="1"/>
          </p:cNvSpPr>
          <p:nvPr/>
        </p:nvSpPr>
        <p:spPr bwMode="auto">
          <a:xfrm>
            <a:off x="2844800" y="5151438"/>
            <a:ext cx="467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zh-CN" altLang="en-US" sz="2400" b="0">
                <a:latin typeface="华文楷体" panose="02010600040101010101" pitchFamily="2" charset="-122"/>
                <a:ea typeface="华文楷体" panose="02010600040101010101" pitchFamily="2" charset="-122"/>
              </a:rPr>
              <a:t>称为加权函数</a:t>
            </a:r>
            <a:r>
              <a:rPr lang="en-US" altLang="zh-CN" sz="2400" b="0">
                <a:latin typeface="华文楷体" panose="02010600040101010101" pitchFamily="2" charset="-122"/>
                <a:ea typeface="华文楷体" panose="02010600040101010101" pitchFamily="2" charset="-122"/>
              </a:rPr>
              <a:t>(</a:t>
            </a:r>
            <a:r>
              <a:rPr lang="zh-CN" altLang="en-US" sz="2400" b="0">
                <a:latin typeface="华文楷体" panose="02010600040101010101" pitchFamily="2" charset="-122"/>
                <a:ea typeface="华文楷体" panose="02010600040101010101" pitchFamily="2" charset="-122"/>
              </a:rPr>
              <a:t>或调制函数</a:t>
            </a:r>
            <a:r>
              <a:rPr lang="en-US" altLang="zh-CN" sz="2400" b="0">
                <a:latin typeface="华文楷体" panose="02010600040101010101" pitchFamily="2" charset="-122"/>
                <a:ea typeface="华文楷体" panose="02010600040101010101" pitchFamily="2" charset="-122"/>
              </a:rPr>
              <a:t>).</a:t>
            </a:r>
          </a:p>
        </p:txBody>
      </p:sp>
      <p:sp>
        <p:nvSpPr>
          <p:cNvPr id="6151" name="Rectangle 19"/>
          <p:cNvSpPr>
            <a:spLocks noChangeArrowheads="1"/>
          </p:cNvSpPr>
          <p:nvPr/>
        </p:nvSpPr>
        <p:spPr bwMode="auto">
          <a:xfrm>
            <a:off x="1763713" y="5126038"/>
            <a:ext cx="503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zh-CN" altLang="en-US" sz="2400" b="0">
                <a:latin typeface="华文楷体" panose="02010600040101010101" pitchFamily="2" charset="-122"/>
                <a:ea typeface="华文楷体" panose="02010600040101010101" pitchFamily="2" charset="-122"/>
              </a:rPr>
              <a:t>和</a:t>
            </a:r>
          </a:p>
        </p:txBody>
      </p:sp>
      <p:sp>
        <p:nvSpPr>
          <p:cNvPr id="14" name="Rectangle 4"/>
          <p:cNvSpPr>
            <a:spLocks noGrp="1" noChangeArrowheads="1"/>
          </p:cNvSpPr>
          <p:nvPr>
            <p:ph type="title"/>
          </p:nvPr>
        </p:nvSpPr>
        <p:spPr>
          <a:xfrm>
            <a:off x="684213" y="476250"/>
            <a:ext cx="7772400" cy="585788"/>
          </a:xfrm>
        </p:spPr>
        <p:txBody>
          <a:bodyPr lIns="92075" tIns="46038" rIns="92075" bIns="46038" anchorCtr="0">
            <a:spAutoFit/>
          </a:bodyPr>
          <a:lstStyle/>
          <a:p>
            <a:pPr algn="ctr" eaLnBrk="1" fontAlgn="auto" hangingPunct="1">
              <a:spcAft>
                <a:spcPts val="0"/>
              </a:spcAft>
              <a:defRPr/>
            </a:pPr>
            <a:r>
              <a:rPr lang="zh-CN" altLang="en-US" sz="3200" dirty="0">
                <a:solidFill>
                  <a:srgbClr val="FFFF00"/>
                </a:solidFill>
                <a:latin typeface="黑体" panose="02010609060101010101" pitchFamily="2" charset="-122"/>
                <a:ea typeface="黑体" panose="02010609060101010101" pitchFamily="2" charset="-122"/>
              </a:rPr>
              <a:t>二、最小移频键控</a:t>
            </a:r>
            <a:r>
              <a:rPr lang="en-US" altLang="zh-CN" sz="3200" dirty="0">
                <a:solidFill>
                  <a:srgbClr val="FFFF00"/>
                </a:solidFill>
                <a:latin typeface="黑体" panose="02010609060101010101" pitchFamily="2" charset="-122"/>
                <a:ea typeface="黑体" panose="02010609060101010101" pitchFamily="2" charset="-122"/>
              </a:rPr>
              <a:t>(MSK)</a:t>
            </a:r>
          </a:p>
        </p:txBody>
      </p:sp>
      <p:pic>
        <p:nvPicPr>
          <p:cNvPr id="615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2500313"/>
            <a:ext cx="824865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1149624" y="5098385"/>
            <a:ext cx="1731414" cy="5852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513"/>
            <a:ext cx="9144000"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3" y="4221163"/>
            <a:ext cx="770572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6"/>
          <p:cNvSpPr>
            <a:spLocks noChangeArrowheads="1"/>
          </p:cNvSpPr>
          <p:nvPr/>
        </p:nvSpPr>
        <p:spPr bwMode="auto">
          <a:xfrm>
            <a:off x="107950" y="420688"/>
            <a:ext cx="6697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en-US" altLang="zh-CN" sz="2800" b="0">
                <a:latin typeface="华文中宋" panose="02010600040101010101" pitchFamily="2" charset="-122"/>
                <a:ea typeface="华文中宋" panose="02010600040101010101" pitchFamily="2" charset="-122"/>
              </a:rPr>
              <a:t>MSK</a:t>
            </a:r>
            <a:r>
              <a:rPr lang="zh-CN" altLang="en-US" sz="2800" b="0">
                <a:latin typeface="华文中宋" panose="02010600040101010101" pitchFamily="2" charset="-122"/>
                <a:ea typeface="华文中宋" panose="02010600040101010101" pitchFamily="2" charset="-122"/>
              </a:rPr>
              <a:t>调制器</a:t>
            </a:r>
          </a:p>
        </p:txBody>
      </p:sp>
      <p:sp>
        <p:nvSpPr>
          <p:cNvPr id="21509" name="Rectangle 7"/>
          <p:cNvSpPr>
            <a:spLocks noChangeArrowheads="1"/>
          </p:cNvSpPr>
          <p:nvPr/>
        </p:nvSpPr>
        <p:spPr bwMode="auto">
          <a:xfrm>
            <a:off x="0" y="3686175"/>
            <a:ext cx="6697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en-US" altLang="zh-CN" sz="2800" b="0">
                <a:latin typeface="华文中宋" panose="02010600040101010101" pitchFamily="2" charset="-122"/>
                <a:ea typeface="华文中宋" panose="02010600040101010101" pitchFamily="2" charset="-122"/>
              </a:rPr>
              <a:t>MSK</a:t>
            </a:r>
            <a:r>
              <a:rPr lang="zh-CN" altLang="en-US" sz="2800" b="0">
                <a:latin typeface="华文中宋" panose="02010600040101010101" pitchFamily="2" charset="-122"/>
                <a:ea typeface="华文中宋" panose="02010600040101010101" pitchFamily="2" charset="-122"/>
              </a:rPr>
              <a:t>相干解调器</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7382" name="Rectangle 6"/>
          <p:cNvSpPr>
            <a:spLocks noGrp="1" noChangeArrowheads="1"/>
          </p:cNvSpPr>
          <p:nvPr>
            <p:ph type="title"/>
          </p:nvPr>
        </p:nvSpPr>
        <p:spPr>
          <a:xfrm>
            <a:off x="457200" y="557213"/>
            <a:ext cx="8229600" cy="585787"/>
          </a:xfrm>
        </p:spPr>
        <p:txBody>
          <a:bodyPr lIns="92075" tIns="46038" rIns="92075" bIns="46038" anchorCtr="0">
            <a:spAutoFit/>
          </a:bodyPr>
          <a:lstStyle/>
          <a:p>
            <a:pPr algn="ctr" eaLnBrk="1" fontAlgn="auto" hangingPunct="1">
              <a:spcAft>
                <a:spcPts val="0"/>
              </a:spcAft>
              <a:defRPr/>
            </a:pPr>
            <a:r>
              <a:rPr lang="zh-CN" altLang="en-US" sz="3200" dirty="0">
                <a:solidFill>
                  <a:srgbClr val="FFFF00"/>
                </a:solidFill>
                <a:latin typeface="黑体" panose="02010609060101010101" pitchFamily="2" charset="-122"/>
                <a:ea typeface="黑体" panose="02010609060101010101" pitchFamily="2" charset="-122"/>
              </a:rPr>
              <a:t>三、高斯最小移频键控</a:t>
            </a:r>
            <a:r>
              <a:rPr lang="en-US" altLang="zh-CN" sz="3200" dirty="0">
                <a:solidFill>
                  <a:srgbClr val="FFFF00"/>
                </a:solidFill>
                <a:latin typeface="黑体" panose="02010609060101010101" pitchFamily="2" charset="-122"/>
                <a:ea typeface="黑体" panose="02010609060101010101" pitchFamily="2" charset="-122"/>
              </a:rPr>
              <a:t>(GMSK)</a:t>
            </a:r>
          </a:p>
        </p:txBody>
      </p:sp>
      <p:sp>
        <p:nvSpPr>
          <p:cNvPr id="22531" name="Rectangle 8"/>
          <p:cNvSpPr>
            <a:spLocks noChangeArrowheads="1"/>
          </p:cNvSpPr>
          <p:nvPr/>
        </p:nvSpPr>
        <p:spPr bwMode="auto">
          <a:xfrm>
            <a:off x="360041" y="1260386"/>
            <a:ext cx="80645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en-US" altLang="zh-CN" sz="2400" b="0" dirty="0">
                <a:latin typeface="华文楷体" panose="02010600040101010101" pitchFamily="2" charset="-122"/>
                <a:ea typeface="华文楷体" panose="02010600040101010101" pitchFamily="2" charset="-122"/>
              </a:rPr>
              <a:t>1)</a:t>
            </a:r>
            <a:r>
              <a:rPr lang="zh-CN" altLang="en-US" sz="2400" b="0" dirty="0">
                <a:latin typeface="华文楷体" panose="02010600040101010101" pitchFamily="2" charset="-122"/>
                <a:ea typeface="华文楷体" panose="02010600040101010101" pitchFamily="2" charset="-122"/>
              </a:rPr>
              <a:t>、目标：使</a:t>
            </a:r>
            <a:r>
              <a:rPr lang="en-US" altLang="zh-CN" sz="2400" b="0" dirty="0">
                <a:latin typeface="华文楷体" panose="02010600040101010101" pitchFamily="2" charset="-122"/>
                <a:ea typeface="华文楷体" panose="02010600040101010101" pitchFamily="2" charset="-122"/>
              </a:rPr>
              <a:t>MSK</a:t>
            </a:r>
            <a:r>
              <a:rPr lang="zh-CN" altLang="en-US" sz="2400" b="0" dirty="0">
                <a:latin typeface="华文楷体" panose="02010600040101010101" pitchFamily="2" charset="-122"/>
                <a:ea typeface="华文楷体" panose="02010600040101010101" pitchFamily="2" charset="-122"/>
              </a:rPr>
              <a:t>信号的带宽更窄、主瓣之外的衰减更快以满足移动通信的要求。</a:t>
            </a:r>
          </a:p>
          <a:p>
            <a:pPr eaLnBrk="1" hangingPunct="1">
              <a:lnSpc>
                <a:spcPct val="100000"/>
              </a:lnSpc>
              <a:spcBef>
                <a:spcPct val="0"/>
              </a:spcBef>
              <a:buClrTx/>
              <a:buSzTx/>
              <a:buFontTx/>
              <a:buNone/>
            </a:pPr>
            <a:r>
              <a:rPr lang="en-US" altLang="zh-CN" sz="2400" b="0" dirty="0">
                <a:latin typeface="华文楷体" panose="02010600040101010101" pitchFamily="2" charset="-122"/>
                <a:ea typeface="华文楷体" panose="02010600040101010101" pitchFamily="2" charset="-122"/>
              </a:rPr>
              <a:t>2)</a:t>
            </a:r>
            <a:r>
              <a:rPr lang="zh-CN" altLang="en-US" sz="2400" b="0" dirty="0">
                <a:latin typeface="华文楷体" panose="02010600040101010101" pitchFamily="2" charset="-122"/>
                <a:ea typeface="华文楷体" panose="02010600040101010101" pitchFamily="2" charset="-122"/>
              </a:rPr>
              <a:t>、方法：在</a:t>
            </a:r>
            <a:r>
              <a:rPr lang="en-US" altLang="zh-CN" sz="2400" b="0" dirty="0">
                <a:latin typeface="华文楷体" panose="02010600040101010101" pitchFamily="2" charset="-122"/>
                <a:ea typeface="华文楷体" panose="02010600040101010101" pitchFamily="2" charset="-122"/>
              </a:rPr>
              <a:t>MSK</a:t>
            </a:r>
            <a:r>
              <a:rPr lang="zh-CN" altLang="en-US" sz="2400" b="0" dirty="0">
                <a:latin typeface="华文楷体" panose="02010600040101010101" pitchFamily="2" charset="-122"/>
                <a:ea typeface="华文楷体" panose="02010600040101010101" pitchFamily="2" charset="-122"/>
              </a:rPr>
              <a:t>调制器之前加入一个高斯低通滤波器。</a:t>
            </a:r>
          </a:p>
        </p:txBody>
      </p:sp>
      <p:pic>
        <p:nvPicPr>
          <p:cNvPr id="2253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490788"/>
            <a:ext cx="5978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10"/>
          <p:cNvSpPr>
            <a:spLocks noChangeArrowheads="1"/>
          </p:cNvSpPr>
          <p:nvPr/>
        </p:nvSpPr>
        <p:spPr bwMode="auto">
          <a:xfrm>
            <a:off x="323528" y="3918972"/>
            <a:ext cx="590391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en-US" altLang="zh-CN" sz="2400" b="0" dirty="0">
                <a:latin typeface="华文楷体" panose="02010600040101010101" pitchFamily="2" charset="-122"/>
                <a:ea typeface="华文楷体" panose="02010600040101010101" pitchFamily="2" charset="-122"/>
              </a:rPr>
              <a:t>3)</a:t>
            </a:r>
            <a:r>
              <a:rPr lang="zh-CN" altLang="en-US" sz="2400" b="0" dirty="0">
                <a:latin typeface="华文楷体" panose="02010600040101010101" pitchFamily="2" charset="-122"/>
                <a:ea typeface="华文楷体" panose="02010600040101010101" pitchFamily="2" charset="-122"/>
              </a:rPr>
              <a:t>、高斯低通滤波器必须满足下列要求：带宽窄，且是锐截止的、具有较低的过冲脉冲响应、能保持输出脉冲的面积不变。</a:t>
            </a:r>
          </a:p>
          <a:p>
            <a:pPr eaLnBrk="1" hangingPunct="1">
              <a:lnSpc>
                <a:spcPct val="100000"/>
              </a:lnSpc>
              <a:spcBef>
                <a:spcPct val="0"/>
              </a:spcBef>
              <a:buClrTx/>
              <a:buSzTx/>
              <a:buFontTx/>
              <a:buNone/>
            </a:pPr>
            <a:r>
              <a:rPr lang="en-US" altLang="zh-CN" sz="2400" b="0" dirty="0">
                <a:latin typeface="华文楷体" panose="02010600040101010101" pitchFamily="2" charset="-122"/>
                <a:ea typeface="华文楷体" panose="02010600040101010101" pitchFamily="2" charset="-122"/>
              </a:rPr>
              <a:t>4)</a:t>
            </a:r>
            <a:r>
              <a:rPr lang="zh-CN" altLang="en-US" sz="2400" b="0" dirty="0">
                <a:latin typeface="华文楷体" panose="02010600040101010101" pitchFamily="2" charset="-122"/>
                <a:ea typeface="华文楷体" panose="02010600040101010101" pitchFamily="2" charset="-122"/>
              </a:rPr>
              <a:t>、</a:t>
            </a:r>
            <a:r>
              <a:rPr lang="en-US" altLang="zh-CN" sz="2400" b="0" dirty="0">
                <a:latin typeface="华文楷体" panose="02010600040101010101" pitchFamily="2" charset="-122"/>
                <a:ea typeface="华文楷体" panose="02010600040101010101" pitchFamily="2" charset="-122"/>
              </a:rPr>
              <a:t>GMSK</a:t>
            </a:r>
            <a:r>
              <a:rPr lang="zh-CN" altLang="en-US" sz="2400" b="0" dirty="0">
                <a:latin typeface="华文楷体" panose="02010600040101010101" pitchFamily="2" charset="-122"/>
                <a:ea typeface="华文楷体" panose="02010600040101010101" pitchFamily="2" charset="-122"/>
              </a:rPr>
              <a:t>信号的功率谱：其频谱特性的改善是通过降低误比特率性能换来的。 </a:t>
            </a:r>
          </a:p>
          <a:p>
            <a:pPr eaLnBrk="1" hangingPunct="1">
              <a:lnSpc>
                <a:spcPct val="100000"/>
              </a:lnSpc>
              <a:spcBef>
                <a:spcPct val="0"/>
              </a:spcBef>
              <a:buClrTx/>
              <a:buSzTx/>
              <a:buFontTx/>
              <a:buNone/>
            </a:pPr>
            <a:r>
              <a:rPr lang="en-US" altLang="zh-CN" sz="2400" b="0" dirty="0">
                <a:latin typeface="华文楷体" panose="02010600040101010101" pitchFamily="2" charset="-122"/>
                <a:ea typeface="华文楷体" panose="02010600040101010101" pitchFamily="2" charset="-122"/>
              </a:rPr>
              <a:t>5)</a:t>
            </a:r>
            <a:r>
              <a:rPr lang="zh-CN" altLang="en-US" sz="2400" b="0" dirty="0">
                <a:latin typeface="华文楷体" panose="02010600040101010101" pitchFamily="2" charset="-122"/>
                <a:ea typeface="华文楷体" panose="02010600040101010101" pitchFamily="2" charset="-122"/>
              </a:rPr>
              <a:t>、前置滤波器的带宽越窄，输出功率谱就越紧凑，误比特率性能变得越差。 </a:t>
            </a:r>
          </a:p>
        </p:txBody>
      </p:sp>
      <p:pic>
        <p:nvPicPr>
          <p:cNvPr id="2253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3573016"/>
            <a:ext cx="2860675"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457200" y="557213"/>
            <a:ext cx="8229600" cy="585787"/>
          </a:xfrm>
        </p:spPr>
        <p:txBody>
          <a:bodyPr lIns="92075" tIns="46038" rIns="92075" bIns="46038" anchorCtr="0">
            <a:spAutoFit/>
          </a:bodyPr>
          <a:lstStyle/>
          <a:p>
            <a:pPr algn="ctr" eaLnBrk="1" fontAlgn="auto" hangingPunct="1">
              <a:spcAft>
                <a:spcPts val="0"/>
              </a:spcAft>
              <a:defRPr/>
            </a:pPr>
            <a:r>
              <a:rPr lang="zh-CN" altLang="en-US" sz="3200" dirty="0">
                <a:solidFill>
                  <a:srgbClr val="FFFF00"/>
                </a:solidFill>
                <a:latin typeface="黑体" panose="02010609060101010101" pitchFamily="2" charset="-122"/>
                <a:ea typeface="黑体" panose="02010609060101010101" pitchFamily="2" charset="-122"/>
              </a:rPr>
              <a:t>四、正交频分复用</a:t>
            </a:r>
            <a:r>
              <a:rPr lang="en-US" altLang="zh-CN" sz="3200" dirty="0">
                <a:solidFill>
                  <a:srgbClr val="FFFF00"/>
                </a:solidFill>
                <a:latin typeface="黑体" panose="02010609060101010101" pitchFamily="2" charset="-122"/>
                <a:ea typeface="黑体" panose="02010609060101010101" pitchFamily="2" charset="-122"/>
              </a:rPr>
              <a:t>(OFDM)</a:t>
            </a:r>
          </a:p>
        </p:txBody>
      </p:sp>
      <p:sp>
        <p:nvSpPr>
          <p:cNvPr id="23555" name="Rectangle 3"/>
          <p:cNvSpPr>
            <a:spLocks noChangeArrowheads="1"/>
          </p:cNvSpPr>
          <p:nvPr/>
        </p:nvSpPr>
        <p:spPr bwMode="auto">
          <a:xfrm>
            <a:off x="35496" y="1772816"/>
            <a:ext cx="3532188"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ts val="300"/>
              </a:spcBef>
              <a:spcAft>
                <a:spcPts val="300"/>
              </a:spcAft>
              <a:buClrTx/>
              <a:buSzTx/>
              <a:buFontTx/>
              <a:buNone/>
            </a:pPr>
            <a:r>
              <a:rPr lang="en-US" altLang="zh-CN" sz="2400" b="0" dirty="0">
                <a:latin typeface="华文楷体" panose="02010600040101010101" pitchFamily="2" charset="-122"/>
                <a:ea typeface="华文楷体" panose="02010600040101010101" pitchFamily="2" charset="-122"/>
              </a:rPr>
              <a:t>1)</a:t>
            </a:r>
            <a:r>
              <a:rPr lang="zh-CN" altLang="en-US" sz="2400" b="0" dirty="0">
                <a:latin typeface="华文楷体" panose="02010600040101010101" pitchFamily="2" charset="-122"/>
                <a:ea typeface="华文楷体" panose="02010600040101010101" pitchFamily="2" charset="-122"/>
              </a:rPr>
              <a:t>、问题：单载波易受到干扰，易受到码间干扰。</a:t>
            </a:r>
            <a:endParaRPr lang="en-US" altLang="zh-CN" sz="2400" b="0" dirty="0">
              <a:latin typeface="华文楷体" panose="02010600040101010101" pitchFamily="2" charset="-122"/>
              <a:ea typeface="华文楷体" panose="02010600040101010101" pitchFamily="2" charset="-122"/>
            </a:endParaRPr>
          </a:p>
          <a:p>
            <a:pPr eaLnBrk="1" hangingPunct="1">
              <a:lnSpc>
                <a:spcPct val="100000"/>
              </a:lnSpc>
              <a:spcBef>
                <a:spcPts val="300"/>
              </a:spcBef>
              <a:spcAft>
                <a:spcPts val="300"/>
              </a:spcAft>
              <a:buClrTx/>
              <a:buSzTx/>
              <a:buFontTx/>
              <a:buNone/>
            </a:pPr>
            <a:endParaRPr lang="zh-CN" altLang="en-US" sz="2400" b="0" dirty="0">
              <a:latin typeface="华文楷体" panose="02010600040101010101" pitchFamily="2" charset="-122"/>
              <a:ea typeface="华文楷体" panose="02010600040101010101" pitchFamily="2" charset="-122"/>
            </a:endParaRPr>
          </a:p>
          <a:p>
            <a:pPr eaLnBrk="1" hangingPunct="1">
              <a:lnSpc>
                <a:spcPct val="100000"/>
              </a:lnSpc>
              <a:spcBef>
                <a:spcPts val="300"/>
              </a:spcBef>
              <a:spcAft>
                <a:spcPts val="300"/>
              </a:spcAft>
              <a:buClrTx/>
              <a:buSzTx/>
              <a:buFontTx/>
              <a:buNone/>
            </a:pPr>
            <a:r>
              <a:rPr lang="en-US" altLang="zh-CN" sz="2400" b="0" dirty="0">
                <a:latin typeface="华文楷体" panose="02010600040101010101" pitchFamily="2" charset="-122"/>
                <a:ea typeface="华文楷体" panose="02010600040101010101" pitchFamily="2" charset="-122"/>
              </a:rPr>
              <a:t>2)</a:t>
            </a:r>
            <a:r>
              <a:rPr lang="zh-CN" altLang="en-US" sz="2400" b="0" dirty="0">
                <a:latin typeface="华文楷体" panose="02010600040101010101" pitchFamily="2" charset="-122"/>
                <a:ea typeface="华文楷体" panose="02010600040101010101" pitchFamily="2" charset="-122"/>
              </a:rPr>
              <a:t>、方法：采用多个载波，分成多个信道，将基带信号均匀分散到每个子信道的载波调制。</a:t>
            </a:r>
          </a:p>
        </p:txBody>
      </p:sp>
      <p:pic>
        <p:nvPicPr>
          <p:cNvPr id="3" name="图片 2">
            <a:extLst>
              <a:ext uri="{FF2B5EF4-FFF2-40B4-BE49-F238E27FC236}">
                <a16:creationId xmlns:a16="http://schemas.microsoft.com/office/drawing/2014/main" id="{5FF5D93D-FAB4-4D47-9F1A-7F632477799A}"/>
              </a:ext>
            </a:extLst>
          </p:cNvPr>
          <p:cNvPicPr>
            <a:picLocks noChangeAspect="1"/>
          </p:cNvPicPr>
          <p:nvPr/>
        </p:nvPicPr>
        <p:blipFill>
          <a:blip r:embed="rId2"/>
          <a:stretch>
            <a:fillRect/>
          </a:stretch>
        </p:blipFill>
        <p:spPr>
          <a:xfrm>
            <a:off x="3491880" y="1503635"/>
            <a:ext cx="5518978" cy="444540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idx="4294967295"/>
          </p:nvPr>
        </p:nvSpPr>
        <p:spPr>
          <a:xfrm>
            <a:off x="0" y="557213"/>
            <a:ext cx="8229600" cy="585787"/>
          </a:xfrm>
        </p:spPr>
        <p:txBody>
          <a:bodyPr lIns="92075" tIns="46038" rIns="92075" bIns="46038" anchorCtr="0">
            <a:spAutoFit/>
          </a:bodyPr>
          <a:lstStyle/>
          <a:p>
            <a:pPr algn="ctr" eaLnBrk="1" fontAlgn="auto" hangingPunct="1">
              <a:spcAft>
                <a:spcPts val="0"/>
              </a:spcAft>
              <a:defRPr/>
            </a:pPr>
            <a:r>
              <a:rPr lang="zh-CN" altLang="en-US" sz="3200" dirty="0">
                <a:solidFill>
                  <a:srgbClr val="FFFF00"/>
                </a:solidFill>
                <a:latin typeface="黑体" panose="02010609060101010101" pitchFamily="2" charset="-122"/>
                <a:ea typeface="黑体" panose="02010609060101010101" pitchFamily="2" charset="-122"/>
              </a:rPr>
              <a:t>四、正交频分复用</a:t>
            </a:r>
            <a:r>
              <a:rPr lang="en-US" altLang="zh-CN" sz="3200" dirty="0">
                <a:solidFill>
                  <a:srgbClr val="FFFF00"/>
                </a:solidFill>
                <a:latin typeface="黑体" panose="02010609060101010101" pitchFamily="2" charset="-122"/>
                <a:ea typeface="黑体" panose="02010609060101010101" pitchFamily="2" charset="-122"/>
              </a:rPr>
              <a:t>(OFDM)</a:t>
            </a:r>
          </a:p>
        </p:txBody>
      </p:sp>
      <p:sp>
        <p:nvSpPr>
          <p:cNvPr id="24579" name="Rectangle 3"/>
          <p:cNvSpPr>
            <a:spLocks noChangeArrowheads="1"/>
          </p:cNvSpPr>
          <p:nvPr/>
        </p:nvSpPr>
        <p:spPr bwMode="auto">
          <a:xfrm>
            <a:off x="539750" y="1357313"/>
            <a:ext cx="80645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ts val="300"/>
              </a:spcBef>
              <a:spcAft>
                <a:spcPts val="300"/>
              </a:spcAft>
              <a:buClrTx/>
              <a:buSzTx/>
              <a:buFontTx/>
              <a:buNone/>
            </a:pPr>
            <a:r>
              <a:rPr lang="en-US" altLang="zh-CN" sz="2400" b="0" dirty="0">
                <a:latin typeface="华文楷体" panose="02010600040101010101" pitchFamily="2" charset="-122"/>
                <a:ea typeface="华文楷体" panose="02010600040101010101" pitchFamily="2" charset="-122"/>
              </a:rPr>
              <a:t>3)</a:t>
            </a:r>
            <a:r>
              <a:rPr lang="zh-CN" altLang="en-US" sz="2400" b="0" dirty="0">
                <a:latin typeface="华文楷体" panose="02010600040101010101" pitchFamily="2" charset="-122"/>
                <a:ea typeface="华文楷体" panose="02010600040101010101" pitchFamily="2" charset="-122"/>
              </a:rPr>
              <a:t>、</a:t>
            </a:r>
            <a:r>
              <a:rPr lang="en-US" altLang="zh-CN" sz="2400" b="0" dirty="0">
                <a:latin typeface="华文楷体" panose="02010600040101010101" pitchFamily="2" charset="-122"/>
                <a:ea typeface="华文楷体" panose="02010600040101010101" pitchFamily="2" charset="-122"/>
              </a:rPr>
              <a:t>OFDM</a:t>
            </a:r>
            <a:r>
              <a:rPr lang="zh-CN" altLang="en-US" sz="2400" b="0" dirty="0">
                <a:latin typeface="华文楷体" panose="02010600040101010101" pitchFamily="2" charset="-122"/>
                <a:ea typeface="华文楷体" panose="02010600040101010101" pitchFamily="2" charset="-122"/>
              </a:rPr>
              <a:t>特点：</a:t>
            </a:r>
          </a:p>
          <a:p>
            <a:pPr eaLnBrk="1" hangingPunct="1">
              <a:lnSpc>
                <a:spcPct val="100000"/>
              </a:lnSpc>
              <a:spcBef>
                <a:spcPts val="300"/>
              </a:spcBef>
              <a:spcAft>
                <a:spcPts val="300"/>
              </a:spcAft>
              <a:buClrTx/>
              <a:buSzTx/>
              <a:buFontTx/>
              <a:buNone/>
            </a:pPr>
            <a:r>
              <a:rPr lang="zh-CN" altLang="en-US" sz="2400" b="0" dirty="0">
                <a:latin typeface="华文楷体" panose="02010600040101010101" pitchFamily="2" charset="-122"/>
                <a:ea typeface="华文楷体" panose="02010600040101010101" pitchFamily="2" charset="-122"/>
              </a:rPr>
              <a:t>   </a:t>
            </a:r>
            <a:r>
              <a:rPr lang="en-US" altLang="zh-CN" sz="2400" b="0" dirty="0">
                <a:latin typeface="华文楷体" panose="02010600040101010101" pitchFamily="2" charset="-122"/>
                <a:ea typeface="华文楷体" panose="02010600040101010101" pitchFamily="2" charset="-122"/>
              </a:rPr>
              <a:t>a</a:t>
            </a:r>
            <a:r>
              <a:rPr lang="zh-CN" altLang="en-US" sz="2400" b="0" dirty="0">
                <a:latin typeface="华文楷体" panose="02010600040101010101" pitchFamily="2" charset="-122"/>
                <a:ea typeface="华文楷体" panose="02010600040101010101" pitchFamily="2" charset="-122"/>
              </a:rPr>
              <a:t>）各子载波的已调信号频谱部分重叠（因为正交）；</a:t>
            </a:r>
          </a:p>
          <a:p>
            <a:pPr eaLnBrk="1" hangingPunct="1">
              <a:lnSpc>
                <a:spcPct val="100000"/>
              </a:lnSpc>
              <a:spcBef>
                <a:spcPts val="300"/>
              </a:spcBef>
              <a:spcAft>
                <a:spcPts val="300"/>
              </a:spcAft>
              <a:buClrTx/>
              <a:buSzTx/>
              <a:buFontTx/>
              <a:buNone/>
            </a:pPr>
            <a:r>
              <a:rPr lang="zh-CN" altLang="en-US" sz="2400" b="0" dirty="0">
                <a:latin typeface="华文楷体" panose="02010600040101010101" pitchFamily="2" charset="-122"/>
                <a:ea typeface="华文楷体" panose="02010600040101010101" pitchFamily="2" charset="-122"/>
              </a:rPr>
              <a:t>   </a:t>
            </a:r>
            <a:r>
              <a:rPr lang="en-US" altLang="zh-CN" sz="2400" b="0" dirty="0">
                <a:latin typeface="华文楷体" panose="02010600040101010101" pitchFamily="2" charset="-122"/>
                <a:ea typeface="华文楷体" panose="02010600040101010101" pitchFamily="2" charset="-122"/>
              </a:rPr>
              <a:t>b</a:t>
            </a:r>
            <a:r>
              <a:rPr lang="zh-CN" altLang="en-US" sz="2400" b="0" dirty="0">
                <a:latin typeface="华文楷体" panose="02010600040101010101" pitchFamily="2" charset="-122"/>
                <a:ea typeface="华文楷体" panose="02010600040101010101" pitchFamily="2" charset="-122"/>
              </a:rPr>
              <a:t>）各路信号相互正交；</a:t>
            </a:r>
          </a:p>
          <a:p>
            <a:pPr eaLnBrk="1" hangingPunct="1">
              <a:lnSpc>
                <a:spcPct val="100000"/>
              </a:lnSpc>
              <a:spcBef>
                <a:spcPts val="300"/>
              </a:spcBef>
              <a:spcAft>
                <a:spcPts val="300"/>
              </a:spcAft>
              <a:buClrTx/>
              <a:buSzTx/>
              <a:buFontTx/>
              <a:buNone/>
            </a:pPr>
            <a:r>
              <a:rPr lang="zh-CN" altLang="en-US" sz="2400" b="0" dirty="0">
                <a:latin typeface="华文楷体" panose="02010600040101010101" pitchFamily="2" charset="-122"/>
                <a:ea typeface="华文楷体" panose="02010600040101010101" pitchFamily="2" charset="-122"/>
              </a:rPr>
              <a:t>   </a:t>
            </a:r>
            <a:r>
              <a:rPr lang="en-US" altLang="zh-CN" sz="2400" b="0" dirty="0">
                <a:latin typeface="华文楷体" panose="02010600040101010101" pitchFamily="2" charset="-122"/>
                <a:ea typeface="华文楷体" panose="02010600040101010101" pitchFamily="2" charset="-122"/>
              </a:rPr>
              <a:t>c</a:t>
            </a:r>
            <a:r>
              <a:rPr lang="zh-CN" altLang="en-US" sz="2400" b="0" dirty="0">
                <a:latin typeface="华文楷体" panose="02010600040101010101" pitchFamily="2" charset="-122"/>
                <a:ea typeface="华文楷体" panose="02010600040101010101" pitchFamily="2" charset="-122"/>
              </a:rPr>
              <a:t>）各子载波的多进制调制；</a:t>
            </a:r>
          </a:p>
          <a:p>
            <a:pPr eaLnBrk="1" hangingPunct="1">
              <a:lnSpc>
                <a:spcPct val="100000"/>
              </a:lnSpc>
              <a:spcBef>
                <a:spcPts val="300"/>
              </a:spcBef>
              <a:spcAft>
                <a:spcPts val="300"/>
              </a:spcAft>
              <a:buClrTx/>
              <a:buSzTx/>
              <a:buFontTx/>
              <a:buNone/>
            </a:pPr>
            <a:r>
              <a:rPr lang="zh-CN" altLang="en-US" sz="2400" b="0" dirty="0">
                <a:latin typeface="华文楷体" panose="02010600040101010101" pitchFamily="2" charset="-122"/>
                <a:ea typeface="华文楷体" panose="02010600040101010101" pitchFamily="2" charset="-122"/>
              </a:rPr>
              <a:t>   </a:t>
            </a:r>
            <a:r>
              <a:rPr lang="en-US" altLang="zh-CN" sz="2400" b="0" dirty="0">
                <a:latin typeface="华文楷体" panose="02010600040101010101" pitchFamily="2" charset="-122"/>
                <a:ea typeface="华文楷体" panose="02010600040101010101" pitchFamily="2" charset="-122"/>
              </a:rPr>
              <a:t>d</a:t>
            </a:r>
            <a:r>
              <a:rPr lang="zh-CN" altLang="en-US" sz="2400" b="0" dirty="0">
                <a:latin typeface="华文楷体" panose="02010600040101010101" pitchFamily="2" charset="-122"/>
                <a:ea typeface="华文楷体" panose="02010600040101010101" pitchFamily="2" charset="-122"/>
              </a:rPr>
              <a:t>）根据信道特点，采用不同的调制方法；</a:t>
            </a:r>
          </a:p>
        </p:txBody>
      </p:sp>
      <p:pic>
        <p:nvPicPr>
          <p:cNvPr id="37890" name="Picture 2"/>
          <p:cNvPicPr>
            <a:picLocks noChangeAspect="1" noChangeArrowheads="1"/>
          </p:cNvPicPr>
          <p:nvPr/>
        </p:nvPicPr>
        <p:blipFill>
          <a:blip r:embed="rId2"/>
          <a:srcRect/>
          <a:stretch>
            <a:fillRect/>
          </a:stretch>
        </p:blipFill>
        <p:spPr bwMode="auto">
          <a:xfrm>
            <a:off x="1071563" y="3643313"/>
            <a:ext cx="5986462" cy="2530475"/>
          </a:xfrm>
          <a:prstGeom prst="rect">
            <a:avLst/>
          </a:prstGeom>
          <a:solidFill>
            <a:schemeClr val="accent6">
              <a:lumMod val="40000"/>
              <a:lumOff val="60000"/>
            </a:schemeClr>
          </a:solidFill>
          <a:ln w="9525" cap="flat" cmpd="sng" algn="ctr">
            <a:noFill/>
            <a:prstDash val="solid"/>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idx="4294967295"/>
          </p:nvPr>
        </p:nvSpPr>
        <p:spPr>
          <a:xfrm>
            <a:off x="0" y="557213"/>
            <a:ext cx="8229600" cy="585787"/>
          </a:xfrm>
        </p:spPr>
        <p:txBody>
          <a:bodyPr lIns="92075" tIns="46038" rIns="92075" bIns="46038" anchorCtr="0">
            <a:spAutoFit/>
          </a:bodyPr>
          <a:lstStyle/>
          <a:p>
            <a:pPr algn="ctr" eaLnBrk="1" fontAlgn="auto" hangingPunct="1">
              <a:spcAft>
                <a:spcPts val="0"/>
              </a:spcAft>
              <a:defRPr/>
            </a:pPr>
            <a:r>
              <a:rPr lang="zh-CN" altLang="en-US" sz="3200" dirty="0">
                <a:solidFill>
                  <a:srgbClr val="FFFF00"/>
                </a:solidFill>
                <a:latin typeface="黑体" panose="02010609060101010101" pitchFamily="2" charset="-122"/>
                <a:ea typeface="黑体" panose="02010609060101010101" pitchFamily="2" charset="-122"/>
              </a:rPr>
              <a:t>四、正交频分复用</a:t>
            </a:r>
            <a:r>
              <a:rPr lang="en-US" altLang="zh-CN" sz="3200" dirty="0">
                <a:solidFill>
                  <a:srgbClr val="FFFF00"/>
                </a:solidFill>
                <a:latin typeface="黑体" panose="02010609060101010101" pitchFamily="2" charset="-122"/>
                <a:ea typeface="黑体" panose="02010609060101010101" pitchFamily="2" charset="-122"/>
              </a:rPr>
              <a:t>(OFDM)</a:t>
            </a:r>
          </a:p>
        </p:txBody>
      </p:sp>
      <p:sp>
        <p:nvSpPr>
          <p:cNvPr id="25603" name="Rectangle 3"/>
          <p:cNvSpPr>
            <a:spLocks noChangeArrowheads="1"/>
          </p:cNvSpPr>
          <p:nvPr/>
        </p:nvSpPr>
        <p:spPr bwMode="auto">
          <a:xfrm>
            <a:off x="539750" y="1357313"/>
            <a:ext cx="80645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ts val="300"/>
              </a:spcBef>
              <a:spcAft>
                <a:spcPts val="300"/>
              </a:spcAft>
              <a:buClrTx/>
              <a:buSzTx/>
              <a:buFontTx/>
              <a:buNone/>
            </a:pPr>
            <a:r>
              <a:rPr lang="en-US" altLang="zh-CN" sz="2400" b="0">
                <a:latin typeface="+mj-ea"/>
                <a:ea typeface="+mj-ea"/>
              </a:rPr>
              <a:t>4)</a:t>
            </a:r>
            <a:r>
              <a:rPr lang="zh-CN" altLang="en-US" sz="2400" b="0">
                <a:latin typeface="+mj-ea"/>
                <a:ea typeface="+mj-ea"/>
              </a:rPr>
              <a:t>、</a:t>
            </a:r>
            <a:r>
              <a:rPr lang="en-US" altLang="zh-CN" sz="2400" b="0">
                <a:latin typeface="+mj-ea"/>
                <a:ea typeface="+mj-ea"/>
              </a:rPr>
              <a:t>OFDM</a:t>
            </a:r>
            <a:r>
              <a:rPr lang="zh-CN" altLang="en-US" sz="2400" b="0">
                <a:latin typeface="+mj-ea"/>
                <a:ea typeface="+mj-ea"/>
              </a:rPr>
              <a:t>缺点：</a:t>
            </a:r>
          </a:p>
          <a:p>
            <a:pPr eaLnBrk="1" hangingPunct="1">
              <a:lnSpc>
                <a:spcPct val="100000"/>
              </a:lnSpc>
              <a:spcBef>
                <a:spcPts val="300"/>
              </a:spcBef>
              <a:spcAft>
                <a:spcPts val="300"/>
              </a:spcAft>
              <a:buClrTx/>
              <a:buSzTx/>
              <a:buFontTx/>
              <a:buNone/>
            </a:pPr>
            <a:r>
              <a:rPr lang="en-US" altLang="zh-CN" sz="2400" b="0">
                <a:latin typeface="+mj-ea"/>
                <a:ea typeface="+mj-ea"/>
              </a:rPr>
              <a:t>a</a:t>
            </a:r>
            <a:r>
              <a:rPr lang="zh-CN" altLang="en-US" sz="2400" b="0">
                <a:latin typeface="+mj-ea"/>
                <a:ea typeface="+mj-ea"/>
              </a:rPr>
              <a:t>）易受频率偏移和相位噪声的影响</a:t>
            </a:r>
          </a:p>
        </p:txBody>
      </p:sp>
      <p:sp>
        <p:nvSpPr>
          <p:cNvPr id="5" name="Rectangle 3"/>
          <p:cNvSpPr txBox="1">
            <a:spLocks noChangeArrowheads="1"/>
          </p:cNvSpPr>
          <p:nvPr/>
        </p:nvSpPr>
        <p:spPr>
          <a:xfrm>
            <a:off x="500063" y="2286000"/>
            <a:ext cx="8175625" cy="2428875"/>
          </a:xfrm>
          <a:prstGeom prst="rect">
            <a:avLst/>
          </a:prstGeom>
        </p:spPr>
        <p:txBody>
          <a:bodyPr/>
          <a:lstStyle/>
          <a:p>
            <a:pPr marL="0" lvl="1">
              <a:lnSpc>
                <a:spcPct val="100000"/>
              </a:lnSpc>
              <a:buClr>
                <a:srgbClr val="FEB80A"/>
              </a:buClr>
              <a:buSzTx/>
              <a:buFont typeface="Wingdings" panose="05000000000000000000" pitchFamily="2" charset="2"/>
              <a:buNone/>
              <a:defRPr/>
            </a:pPr>
            <a:r>
              <a:rPr lang="zh-CN" altLang="en-US" sz="2200" b="0" dirty="0">
                <a:latin typeface="+mj-ea"/>
                <a:ea typeface="+mj-ea"/>
              </a:rPr>
              <a:t>设在一个</a:t>
            </a:r>
            <a:r>
              <a:rPr lang="en-US" altLang="zh-CN" sz="2200" b="0" dirty="0">
                <a:latin typeface="+mj-ea"/>
                <a:ea typeface="+mj-ea"/>
              </a:rPr>
              <a:t>OFDM</a:t>
            </a:r>
            <a:r>
              <a:rPr lang="zh-CN" altLang="en-US" sz="2200" b="0" dirty="0">
                <a:latin typeface="+mj-ea"/>
                <a:ea typeface="+mj-ea"/>
              </a:rPr>
              <a:t>系统中有</a:t>
            </a:r>
            <a:r>
              <a:rPr lang="en-US" altLang="zh-CN" sz="2200" b="0" i="1" dirty="0">
                <a:latin typeface="+mj-ea"/>
                <a:ea typeface="+mj-ea"/>
              </a:rPr>
              <a:t>N</a:t>
            </a:r>
            <a:r>
              <a:rPr lang="zh-CN" altLang="en-US" sz="2200" b="0" dirty="0">
                <a:latin typeface="+mj-ea"/>
                <a:ea typeface="+mj-ea"/>
              </a:rPr>
              <a:t>个子信道，在此系统中的</a:t>
            </a:r>
            <a:r>
              <a:rPr lang="en-US" altLang="zh-CN" sz="2200" b="0" i="1" dirty="0">
                <a:latin typeface="+mj-ea"/>
                <a:ea typeface="+mj-ea"/>
              </a:rPr>
              <a:t>N</a:t>
            </a:r>
            <a:r>
              <a:rPr lang="zh-CN" altLang="en-US" sz="2200" b="0" dirty="0">
                <a:latin typeface="+mj-ea"/>
                <a:ea typeface="+mj-ea"/>
              </a:rPr>
              <a:t>路子信号之和可以表示为</a:t>
            </a:r>
          </a:p>
          <a:p>
            <a:pPr marL="0" lvl="1">
              <a:lnSpc>
                <a:spcPct val="100000"/>
              </a:lnSpc>
              <a:buClr>
                <a:srgbClr val="FEB80A"/>
              </a:buClr>
              <a:buSzTx/>
              <a:buFont typeface="Wingdings" panose="05000000000000000000" pitchFamily="2" charset="2"/>
              <a:buNone/>
              <a:defRPr/>
            </a:pPr>
            <a:endParaRPr lang="zh-CN" altLang="en-US" sz="2200" b="0" dirty="0">
              <a:latin typeface="+mj-ea"/>
              <a:ea typeface="+mj-ea"/>
            </a:endParaRPr>
          </a:p>
          <a:p>
            <a:pPr marL="0" lvl="2">
              <a:lnSpc>
                <a:spcPct val="100000"/>
              </a:lnSpc>
              <a:buClr>
                <a:srgbClr val="FEB80A"/>
              </a:buClr>
              <a:buSzTx/>
              <a:buFont typeface="Wingdings" panose="05000000000000000000" pitchFamily="2" charset="2"/>
              <a:buNone/>
              <a:defRPr/>
            </a:pPr>
            <a:r>
              <a:rPr lang="zh-CN" altLang="en-US" sz="2200" b="0" dirty="0">
                <a:latin typeface="+mj-ea"/>
                <a:ea typeface="+mj-ea"/>
              </a:rPr>
              <a:t>	式中，</a:t>
            </a:r>
            <a:r>
              <a:rPr lang="en-US" altLang="zh-CN" sz="2200" b="0" i="1" dirty="0" err="1">
                <a:latin typeface="+mj-ea"/>
                <a:ea typeface="+mj-ea"/>
              </a:rPr>
              <a:t>B</a:t>
            </a:r>
            <a:r>
              <a:rPr lang="en-US" altLang="zh-CN" sz="2200" b="0" i="1" baseline="-25000" dirty="0" err="1">
                <a:latin typeface="+mj-ea"/>
                <a:ea typeface="+mj-ea"/>
              </a:rPr>
              <a:t>k</a:t>
            </a:r>
            <a:r>
              <a:rPr lang="en-US" altLang="zh-CN" sz="2200" b="0" dirty="0">
                <a:latin typeface="+mj-ea"/>
                <a:ea typeface="+mj-ea"/>
              </a:rPr>
              <a:t> </a:t>
            </a:r>
            <a:r>
              <a:rPr lang="zh-CN" altLang="en-US" sz="2200" b="0" dirty="0">
                <a:latin typeface="+mj-ea"/>
                <a:ea typeface="+mj-ea"/>
              </a:rPr>
              <a:t>－ 第</a:t>
            </a:r>
            <a:r>
              <a:rPr lang="en-US" altLang="zh-CN" sz="2200" b="0" i="1" dirty="0">
                <a:latin typeface="+mj-ea"/>
                <a:ea typeface="+mj-ea"/>
              </a:rPr>
              <a:t>k</a:t>
            </a:r>
            <a:r>
              <a:rPr lang="zh-CN" altLang="en-US" sz="2200" b="0" dirty="0">
                <a:latin typeface="+mj-ea"/>
                <a:ea typeface="+mj-ea"/>
              </a:rPr>
              <a:t>路子载波的振幅，它受基带码元的调制</a:t>
            </a:r>
          </a:p>
          <a:p>
            <a:pPr marL="0" lvl="2">
              <a:lnSpc>
                <a:spcPct val="100000"/>
              </a:lnSpc>
              <a:buClr>
                <a:srgbClr val="FEB80A"/>
              </a:buClr>
              <a:buSzTx/>
              <a:buFont typeface="Wingdings" panose="05000000000000000000" pitchFamily="2" charset="2"/>
              <a:buNone/>
              <a:defRPr/>
            </a:pPr>
            <a:r>
              <a:rPr lang="zh-CN" altLang="en-US" sz="2200" b="0" dirty="0">
                <a:latin typeface="+mj-ea"/>
                <a:ea typeface="+mj-ea"/>
              </a:rPr>
              <a:t>	               </a:t>
            </a:r>
            <a:r>
              <a:rPr lang="en-US" altLang="zh-CN" sz="2200" b="0" i="1" dirty="0" err="1">
                <a:latin typeface="+mj-ea"/>
                <a:ea typeface="+mj-ea"/>
              </a:rPr>
              <a:t>f</a:t>
            </a:r>
            <a:r>
              <a:rPr lang="en-US" altLang="zh-CN" sz="2200" b="0" i="1" baseline="-25000" dirty="0" err="1">
                <a:latin typeface="+mj-ea"/>
                <a:ea typeface="+mj-ea"/>
              </a:rPr>
              <a:t>k</a:t>
            </a:r>
            <a:r>
              <a:rPr lang="en-US" altLang="zh-CN" sz="2200" b="0" dirty="0">
                <a:latin typeface="+mj-ea"/>
                <a:ea typeface="+mj-ea"/>
              </a:rPr>
              <a:t> </a:t>
            </a:r>
            <a:r>
              <a:rPr lang="zh-CN" altLang="en-US" sz="2200" b="0" dirty="0">
                <a:latin typeface="+mj-ea"/>
                <a:ea typeface="+mj-ea"/>
              </a:rPr>
              <a:t>－ 第</a:t>
            </a:r>
            <a:r>
              <a:rPr lang="en-US" altLang="zh-CN" sz="2200" b="0" i="1" dirty="0">
                <a:latin typeface="+mj-ea"/>
                <a:ea typeface="+mj-ea"/>
              </a:rPr>
              <a:t>k</a:t>
            </a:r>
            <a:r>
              <a:rPr lang="zh-CN" altLang="en-US" sz="2200" b="0" dirty="0">
                <a:latin typeface="+mj-ea"/>
                <a:ea typeface="+mj-ea"/>
              </a:rPr>
              <a:t>路子载波的频率</a:t>
            </a:r>
          </a:p>
          <a:p>
            <a:pPr marL="0" lvl="2">
              <a:lnSpc>
                <a:spcPct val="100000"/>
              </a:lnSpc>
              <a:buClr>
                <a:srgbClr val="FEB80A"/>
              </a:buClr>
              <a:buSzTx/>
              <a:buFont typeface="Wingdings" panose="05000000000000000000" pitchFamily="2" charset="2"/>
              <a:buNone/>
              <a:defRPr/>
            </a:pPr>
            <a:r>
              <a:rPr lang="zh-CN" altLang="en-US" sz="2200" b="0" dirty="0">
                <a:latin typeface="+mj-ea"/>
                <a:ea typeface="+mj-ea"/>
              </a:rPr>
              <a:t>	             </a:t>
            </a:r>
            <a:r>
              <a:rPr lang="zh-CN" altLang="en-US" sz="2200" b="0" i="1" dirty="0">
                <a:latin typeface="+mj-ea"/>
                <a:ea typeface="+mj-ea"/>
                <a:sym typeface="Symbol" panose="05050102010706020507" pitchFamily="18" charset="2"/>
              </a:rPr>
              <a:t></a:t>
            </a:r>
            <a:r>
              <a:rPr lang="en-US" altLang="zh-CN" sz="2200" b="0" i="1" baseline="-25000" dirty="0">
                <a:latin typeface="+mj-ea"/>
                <a:ea typeface="+mj-ea"/>
              </a:rPr>
              <a:t>k</a:t>
            </a:r>
            <a:r>
              <a:rPr lang="en-US" altLang="zh-CN" sz="2200" b="0" dirty="0">
                <a:latin typeface="+mj-ea"/>
                <a:ea typeface="+mj-ea"/>
              </a:rPr>
              <a:t> </a:t>
            </a:r>
            <a:r>
              <a:rPr lang="zh-CN" altLang="en-US" sz="2200" b="0" dirty="0">
                <a:latin typeface="+mj-ea"/>
                <a:ea typeface="+mj-ea"/>
              </a:rPr>
              <a:t>－ 第</a:t>
            </a:r>
            <a:r>
              <a:rPr lang="en-US" altLang="zh-CN" sz="2200" b="0" i="1" dirty="0">
                <a:latin typeface="+mj-ea"/>
                <a:ea typeface="+mj-ea"/>
              </a:rPr>
              <a:t>k</a:t>
            </a:r>
            <a:r>
              <a:rPr lang="zh-CN" altLang="en-US" sz="2200" b="0" dirty="0">
                <a:latin typeface="+mj-ea"/>
                <a:ea typeface="+mj-ea"/>
              </a:rPr>
              <a:t>路子载波的初始相位</a:t>
            </a:r>
          </a:p>
          <a:p>
            <a:pPr marL="0" lvl="2">
              <a:lnSpc>
                <a:spcPct val="100000"/>
              </a:lnSpc>
              <a:buClr>
                <a:srgbClr val="FEB80A"/>
              </a:buClr>
              <a:buSzTx/>
              <a:buFont typeface="Wingdings" panose="05000000000000000000" pitchFamily="2" charset="2"/>
              <a:buNone/>
              <a:defRPr/>
            </a:pPr>
            <a:r>
              <a:rPr lang="zh-CN" altLang="en-US" sz="2200" b="0" dirty="0">
                <a:latin typeface="+mj-ea"/>
                <a:ea typeface="+mj-ea"/>
              </a:rPr>
              <a:t>	</a:t>
            </a:r>
          </a:p>
        </p:txBody>
      </p:sp>
      <p:pic>
        <p:nvPicPr>
          <p:cNvPr id="38915" name="Picture 3"/>
          <p:cNvPicPr>
            <a:picLocks noChangeAspect="1" noChangeArrowheads="1"/>
          </p:cNvPicPr>
          <p:nvPr/>
        </p:nvPicPr>
        <p:blipFill>
          <a:blip r:embed="rId2"/>
          <a:srcRect/>
          <a:stretch>
            <a:fillRect/>
          </a:stretch>
        </p:blipFill>
        <p:spPr bwMode="auto">
          <a:xfrm>
            <a:off x="2357438" y="2714625"/>
            <a:ext cx="4286250" cy="790575"/>
          </a:xfrm>
          <a:prstGeom prst="rect">
            <a:avLst/>
          </a:prstGeom>
          <a:solidFill>
            <a:schemeClr val="accent6">
              <a:lumMod val="40000"/>
              <a:lumOff val="60000"/>
            </a:schemeClr>
          </a:solidFill>
          <a:ln w="9525">
            <a:noFill/>
            <a:miter lim="800000"/>
            <a:headEnd/>
            <a:tailEnd/>
          </a:ln>
          <a:effectLst/>
        </p:spPr>
      </p:pic>
      <p:sp>
        <p:nvSpPr>
          <p:cNvPr id="25606" name="矩形 7"/>
          <p:cNvSpPr>
            <a:spLocks noChangeArrowheads="1"/>
          </p:cNvSpPr>
          <p:nvPr/>
        </p:nvSpPr>
        <p:spPr bwMode="auto">
          <a:xfrm>
            <a:off x="785813" y="4714875"/>
            <a:ext cx="72151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marL="0" lvl="2" eaLnBrk="1" hangingPunct="1">
              <a:lnSpc>
                <a:spcPct val="100000"/>
              </a:lnSpc>
              <a:spcBef>
                <a:spcPts val="600"/>
              </a:spcBef>
              <a:buFont typeface="Wingdings" panose="05000000000000000000" pitchFamily="2" charset="2"/>
              <a:buNone/>
            </a:pPr>
            <a:r>
              <a:rPr lang="zh-CN" altLang="en-US" sz="2400" b="0">
                <a:latin typeface="+mj-ea"/>
                <a:ea typeface="+mj-ea"/>
              </a:rPr>
              <a:t>正交条件</a:t>
            </a:r>
            <a:r>
              <a:rPr lang="en-US" altLang="zh-CN" sz="2400" b="0">
                <a:latin typeface="+mj-ea"/>
                <a:ea typeface="+mj-ea"/>
              </a:rPr>
              <a:t>:</a:t>
            </a:r>
            <a:r>
              <a:rPr lang="zh-CN" altLang="en-US" sz="2400" b="0">
                <a:latin typeface="+mj-ea"/>
                <a:ea typeface="+mj-ea"/>
              </a:rPr>
              <a:t>在码元持续时间</a:t>
            </a:r>
            <a:r>
              <a:rPr lang="en-US" altLang="zh-CN" sz="2400" b="0" i="1">
                <a:latin typeface="+mj-ea"/>
                <a:ea typeface="+mj-ea"/>
              </a:rPr>
              <a:t>T</a:t>
            </a:r>
            <a:r>
              <a:rPr lang="en-US" altLang="zh-CN" sz="2400" b="0" i="1" baseline="-25000">
                <a:latin typeface="+mj-ea"/>
                <a:ea typeface="+mj-ea"/>
              </a:rPr>
              <a:t>s</a:t>
            </a:r>
            <a:r>
              <a:rPr lang="zh-CN" altLang="en-US" sz="2400" b="0">
                <a:latin typeface="+mj-ea"/>
                <a:ea typeface="+mj-ea"/>
              </a:rPr>
              <a:t>内任意两个子载波都正交的条件是：</a:t>
            </a:r>
          </a:p>
        </p:txBody>
      </p:sp>
      <p:pic>
        <p:nvPicPr>
          <p:cNvPr id="38916" name="Picture 4"/>
          <p:cNvPicPr>
            <a:picLocks noChangeAspect="1" noChangeArrowheads="1"/>
          </p:cNvPicPr>
          <p:nvPr/>
        </p:nvPicPr>
        <p:blipFill>
          <a:blip r:embed="rId3"/>
          <a:srcRect/>
          <a:stretch>
            <a:fillRect/>
          </a:stretch>
        </p:blipFill>
        <p:spPr bwMode="auto">
          <a:xfrm>
            <a:off x="2643188" y="5214938"/>
            <a:ext cx="3819525" cy="542925"/>
          </a:xfrm>
          <a:prstGeom prst="rect">
            <a:avLst/>
          </a:prstGeom>
          <a:solidFill>
            <a:schemeClr val="accent6">
              <a:lumMod val="40000"/>
              <a:lumOff val="60000"/>
            </a:schemeClr>
          </a:solidFill>
          <a:ln w="9525">
            <a:noFill/>
            <a:miter lim="800000"/>
            <a:headEnd/>
            <a:tailEnd/>
          </a:ln>
          <a:effectLst/>
        </p:spPr>
      </p:pic>
      <p:sp>
        <p:nvSpPr>
          <p:cNvPr id="25608" name="Rectangle 3"/>
          <p:cNvSpPr>
            <a:spLocks noChangeArrowheads="1"/>
          </p:cNvSpPr>
          <p:nvPr/>
        </p:nvSpPr>
        <p:spPr bwMode="auto">
          <a:xfrm>
            <a:off x="793750" y="5786438"/>
            <a:ext cx="8064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ts val="600"/>
              </a:spcBef>
              <a:buClrTx/>
              <a:buSzTx/>
              <a:buFontTx/>
              <a:buNone/>
            </a:pPr>
            <a:r>
              <a:rPr lang="en-US" altLang="zh-CN" sz="2400" b="0">
                <a:latin typeface="+mj-ea"/>
                <a:ea typeface="+mj-ea"/>
              </a:rPr>
              <a:t>b</a:t>
            </a:r>
            <a:r>
              <a:rPr lang="zh-CN" altLang="en-US" sz="2400" b="0">
                <a:latin typeface="+mj-ea"/>
                <a:ea typeface="+mj-ea"/>
              </a:rPr>
              <a:t>）信号峰值功率和平均功率的比值较大，这将会降低射频功率放大器的效率。</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468313" y="735013"/>
            <a:ext cx="8229600" cy="641350"/>
          </a:xfrm>
        </p:spPr>
        <p:txBody>
          <a:bodyPr>
            <a:spAutoFit/>
          </a:bodyPr>
          <a:lstStyle/>
          <a:p>
            <a:pPr marL="1117600" indent="-1117600" algn="ctr" eaLnBrk="1" fontAlgn="auto" hangingPunct="1">
              <a:spcAft>
                <a:spcPts val="0"/>
              </a:spcAft>
              <a:defRPr/>
            </a:pPr>
            <a:r>
              <a:rPr lang="zh-CN" altLang="en-US" sz="3600" b="1" dirty="0">
                <a:solidFill>
                  <a:srgbClr val="FFFF00"/>
                </a:solidFill>
                <a:latin typeface="华文中宋" panose="02010600040101010101" pitchFamily="2" charset="-122"/>
                <a:ea typeface="华文中宋" panose="02010600040101010101" pitchFamily="2" charset="-122"/>
              </a:rPr>
              <a:t>第八章    小  结</a:t>
            </a:r>
          </a:p>
        </p:txBody>
      </p:sp>
      <p:sp>
        <p:nvSpPr>
          <p:cNvPr id="28675" name="Rectangle 3"/>
          <p:cNvSpPr>
            <a:spLocks noGrp="1" noChangeArrowheads="1"/>
          </p:cNvSpPr>
          <p:nvPr>
            <p:ph idx="1"/>
          </p:nvPr>
        </p:nvSpPr>
        <p:spPr>
          <a:xfrm>
            <a:off x="1187450" y="1857375"/>
            <a:ext cx="6697663" cy="3606115"/>
          </a:xfrm>
        </p:spPr>
        <p:txBody>
          <a:bodyPr>
            <a:spAutoFit/>
          </a:bodyPr>
          <a:lstStyle/>
          <a:p>
            <a:pPr marL="812800" indent="-812800" eaLnBrk="1" hangingPunct="1">
              <a:buFont typeface="Wingdings" panose="05000000000000000000" pitchFamily="2" charset="2"/>
              <a:buNone/>
            </a:pPr>
            <a:r>
              <a:rPr lang="zh-CN" altLang="en-US" sz="2800" dirty="0">
                <a:latin typeface="华文中宋" panose="02010600040101010101" pitchFamily="2" charset="-122"/>
                <a:ea typeface="华文中宋" panose="02010600040101010101" pitchFamily="2" charset="-122"/>
              </a:rPr>
              <a:t>一、正交振幅调制</a:t>
            </a:r>
            <a:r>
              <a:rPr lang="en-US" altLang="zh-CN" sz="2800" dirty="0">
                <a:latin typeface="华文中宋" panose="02010600040101010101" pitchFamily="2" charset="-122"/>
                <a:ea typeface="华文中宋" panose="02010600040101010101" pitchFamily="2" charset="-122"/>
              </a:rPr>
              <a:t>(QAM)  </a:t>
            </a:r>
          </a:p>
          <a:p>
            <a:pPr marL="812800" indent="-812800" eaLnBrk="1" hangingPunct="1">
              <a:buFont typeface="Wingdings" panose="05000000000000000000" pitchFamily="2" charset="2"/>
              <a:buNone/>
            </a:pPr>
            <a:r>
              <a:rPr lang="zh-CN" altLang="en-US" sz="2800" dirty="0">
                <a:latin typeface="华文中宋" panose="02010600040101010101" pitchFamily="2" charset="-122"/>
                <a:ea typeface="华文中宋" panose="02010600040101010101" pitchFamily="2" charset="-122"/>
              </a:rPr>
              <a:t>二、最小移频键控</a:t>
            </a:r>
            <a:r>
              <a:rPr lang="en-US" altLang="zh-CN" sz="2800" dirty="0">
                <a:latin typeface="华文中宋" panose="02010600040101010101" pitchFamily="2" charset="-122"/>
                <a:ea typeface="华文中宋" panose="02010600040101010101" pitchFamily="2" charset="-122"/>
              </a:rPr>
              <a:t>(MSK)</a:t>
            </a:r>
            <a:endParaRPr lang="zh-CN" altLang="en-US" sz="2800" dirty="0">
              <a:latin typeface="华文中宋" panose="02010600040101010101" pitchFamily="2" charset="-122"/>
              <a:ea typeface="华文中宋" panose="02010600040101010101" pitchFamily="2" charset="-122"/>
            </a:endParaRPr>
          </a:p>
          <a:p>
            <a:pPr marL="812800" indent="-812800" eaLnBrk="1" hangingPunct="1">
              <a:buFont typeface="Wingdings" panose="05000000000000000000" pitchFamily="2" charset="2"/>
              <a:buNone/>
            </a:pPr>
            <a:r>
              <a:rPr lang="zh-CN" altLang="en-US" sz="2800" dirty="0">
                <a:latin typeface="华文中宋" panose="02010600040101010101" pitchFamily="2" charset="-122"/>
                <a:ea typeface="华文中宋" panose="02010600040101010101" pitchFamily="2" charset="-122"/>
              </a:rPr>
              <a:t>三、高斯最小移频键控</a:t>
            </a:r>
            <a:r>
              <a:rPr lang="en-US" altLang="zh-CN" sz="2800" dirty="0">
                <a:latin typeface="华文中宋" panose="02010600040101010101" pitchFamily="2" charset="-122"/>
                <a:ea typeface="华文中宋" panose="02010600040101010101" pitchFamily="2" charset="-122"/>
              </a:rPr>
              <a:t>(GMSK)</a:t>
            </a:r>
          </a:p>
          <a:p>
            <a:pPr marL="812800" indent="-812800" eaLnBrk="1" hangingPunct="1">
              <a:buFont typeface="Wingdings" panose="05000000000000000000" pitchFamily="2" charset="2"/>
              <a:buNone/>
            </a:pPr>
            <a:r>
              <a:rPr lang="zh-CN" altLang="en-US" sz="2800" dirty="0">
                <a:latin typeface="华文中宋" panose="02010600040101010101" pitchFamily="2" charset="-122"/>
                <a:ea typeface="华文中宋" panose="02010600040101010101" pitchFamily="2" charset="-122"/>
              </a:rPr>
              <a:t>四、正交频分复用</a:t>
            </a:r>
          </a:p>
          <a:p>
            <a:pPr marL="812800" indent="-812800" eaLnBrk="1" hangingPunct="1">
              <a:buFont typeface="Wingdings" panose="05000000000000000000" pitchFamily="2" charset="2"/>
              <a:buNone/>
            </a:pPr>
            <a:endParaRPr lang="zh-CN" altLang="en-US" sz="2800" dirty="0">
              <a:latin typeface="华文中宋" panose="02010600040101010101" pitchFamily="2" charset="-122"/>
              <a:ea typeface="华文中宋" panose="02010600040101010101" pitchFamily="2" charset="-122"/>
            </a:endParaRPr>
          </a:p>
          <a:p>
            <a:pPr marL="0" indent="0" eaLnBrk="1" hangingPunct="1">
              <a:spcBef>
                <a:spcPts val="600"/>
              </a:spcBef>
              <a:buNone/>
            </a:pPr>
            <a:r>
              <a:rPr lang="zh-CN" altLang="en-US" sz="2800" dirty="0">
                <a:solidFill>
                  <a:srgbClr val="00FFFF"/>
                </a:solidFill>
                <a:latin typeface="华文中宋" panose="02010600040101010101" pitchFamily="2" charset="-122"/>
                <a:ea typeface="华文中宋" panose="02010600040101010101" pitchFamily="2" charset="-122"/>
                <a:sym typeface="+mn-ea"/>
              </a:rPr>
              <a:t>思考：</a:t>
            </a:r>
            <a:r>
              <a:rPr lang="zh-CN" altLang="en-US" sz="2800" dirty="0">
                <a:latin typeface="华文中宋" panose="02010600040101010101" pitchFamily="2" charset="-122"/>
                <a:ea typeface="华文中宋" panose="02010600040101010101" pitchFamily="2" charset="-122"/>
                <a:sym typeface="+mn-ea"/>
              </a:rPr>
              <a:t>目的及意义、基本原理、实现方法、主要特点</a:t>
            </a:r>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457200" y="496888"/>
            <a:ext cx="8229600" cy="584200"/>
          </a:xfrm>
        </p:spPr>
        <p:txBody>
          <a:bodyPr>
            <a:spAutoFit/>
          </a:bodyPr>
          <a:lstStyle/>
          <a:p>
            <a:pPr algn="ctr" eaLnBrk="1" fontAlgn="auto" hangingPunct="1">
              <a:spcAft>
                <a:spcPts val="0"/>
              </a:spcAft>
              <a:defRPr/>
            </a:pPr>
            <a:r>
              <a:rPr lang="zh-CN" altLang="en-US" sz="3200" dirty="0">
                <a:solidFill>
                  <a:srgbClr val="FFFF00"/>
                </a:solidFill>
                <a:latin typeface="华文中宋" panose="02010600040101010101" pitchFamily="2" charset="-122"/>
                <a:ea typeface="华文中宋" panose="02010600040101010101" pitchFamily="2" charset="-122"/>
              </a:rPr>
              <a:t>一、正交振幅调制</a:t>
            </a:r>
            <a:r>
              <a:rPr lang="en-US" altLang="zh-CN" sz="3200" dirty="0">
                <a:solidFill>
                  <a:srgbClr val="FFFF00"/>
                </a:solidFill>
                <a:latin typeface="华文中宋" panose="02010600040101010101" pitchFamily="2" charset="-122"/>
                <a:ea typeface="华文中宋" panose="02010600040101010101" pitchFamily="2" charset="-122"/>
              </a:rPr>
              <a:t>(QAM)  </a:t>
            </a:r>
          </a:p>
        </p:txBody>
      </p:sp>
      <p:sp>
        <p:nvSpPr>
          <p:cNvPr id="15363" name="Rectangle 3"/>
          <p:cNvSpPr>
            <a:spLocks noChangeArrowheads="1"/>
          </p:cNvSpPr>
          <p:nvPr/>
        </p:nvSpPr>
        <p:spPr bwMode="auto">
          <a:xfrm>
            <a:off x="468313" y="1316038"/>
            <a:ext cx="4632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en-US" altLang="zh-CN" sz="2400">
                <a:solidFill>
                  <a:srgbClr val="FFFF00"/>
                </a:solidFill>
                <a:latin typeface="华文楷体" panose="02010600040101010101" pitchFamily="2" charset="-122"/>
                <a:ea typeface="华文楷体" panose="02010600040101010101" pitchFamily="2" charset="-122"/>
              </a:rPr>
              <a:t>1</a:t>
            </a:r>
            <a:r>
              <a:rPr lang="zh-CN" altLang="en-US" sz="2400">
                <a:solidFill>
                  <a:srgbClr val="FFFF00"/>
                </a:solidFill>
                <a:latin typeface="华文楷体" panose="02010600040101010101" pitchFamily="2" charset="-122"/>
                <a:ea typeface="华文楷体" panose="02010600040101010101" pitchFamily="2" charset="-122"/>
              </a:rPr>
              <a:t>、振幅相位联合键控</a:t>
            </a:r>
            <a:r>
              <a:rPr lang="en-US" altLang="zh-CN" sz="2400">
                <a:solidFill>
                  <a:srgbClr val="FFFF00"/>
                </a:solidFill>
                <a:latin typeface="华文楷体" panose="02010600040101010101" pitchFamily="2" charset="-122"/>
                <a:ea typeface="华文楷体" panose="02010600040101010101" pitchFamily="2" charset="-122"/>
              </a:rPr>
              <a:t>(APK)</a:t>
            </a:r>
            <a:r>
              <a:rPr lang="zh-CN" altLang="en-US" sz="2400">
                <a:solidFill>
                  <a:srgbClr val="FFFF00"/>
                </a:solidFill>
                <a:latin typeface="华文楷体" panose="02010600040101010101" pitchFamily="2" charset="-122"/>
                <a:ea typeface="华文楷体" panose="02010600040101010101" pitchFamily="2" charset="-122"/>
              </a:rPr>
              <a:t>系统 </a:t>
            </a:r>
          </a:p>
        </p:txBody>
      </p:sp>
      <p:sp>
        <p:nvSpPr>
          <p:cNvPr id="15364" name="Rectangle 4"/>
          <p:cNvSpPr>
            <a:spLocks noChangeArrowheads="1"/>
          </p:cNvSpPr>
          <p:nvPr/>
        </p:nvSpPr>
        <p:spPr bwMode="auto">
          <a:xfrm>
            <a:off x="468313" y="1720850"/>
            <a:ext cx="8351837"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buClrTx/>
              <a:buSzTx/>
              <a:buFontTx/>
              <a:buNone/>
            </a:pPr>
            <a:r>
              <a:rPr lang="en-US" altLang="zh-CN" sz="2400" b="0">
                <a:latin typeface="华文楷体" panose="02010600040101010101" pitchFamily="2" charset="-122"/>
                <a:ea typeface="华文楷体" panose="02010600040101010101" pitchFamily="2" charset="-122"/>
              </a:rPr>
              <a:t>1)</a:t>
            </a:r>
            <a:r>
              <a:rPr lang="zh-CN" altLang="en-US" sz="2400" b="0">
                <a:latin typeface="华文楷体" panose="02010600040101010101" pitchFamily="2" charset="-122"/>
                <a:ea typeface="华文楷体" panose="02010600040101010101" pitchFamily="2" charset="-122"/>
              </a:rPr>
              <a:t>、多进制调制系统：频带利用率的提高是通过</a:t>
            </a:r>
            <a:r>
              <a:rPr lang="zh-CN" altLang="en-US" sz="2400">
                <a:solidFill>
                  <a:srgbClr val="FFFF00"/>
                </a:solidFill>
                <a:latin typeface="华文楷体" panose="02010600040101010101" pitchFamily="2" charset="-122"/>
                <a:ea typeface="华文楷体" panose="02010600040101010101" pitchFamily="2" charset="-122"/>
              </a:rPr>
              <a:t>牺牲功率利用率</a:t>
            </a:r>
            <a:r>
              <a:rPr lang="zh-CN" altLang="en-US" sz="2400" b="0">
                <a:latin typeface="华文楷体" panose="02010600040101010101" pitchFamily="2" charset="-122"/>
                <a:ea typeface="华文楷体" panose="02010600040101010101" pitchFamily="2" charset="-122"/>
              </a:rPr>
              <a:t>来换取的</a:t>
            </a:r>
            <a:r>
              <a:rPr lang="zh-CN" altLang="en-US" sz="2400">
                <a:latin typeface="华文楷体" panose="02010600040101010101" pitchFamily="2" charset="-122"/>
                <a:ea typeface="华文楷体" panose="02010600040101010101" pitchFamily="2" charset="-122"/>
              </a:rPr>
              <a:t>。</a:t>
            </a:r>
            <a:endParaRPr lang="zh-CN" altLang="en-US" sz="2400" b="0">
              <a:latin typeface="华文楷体" panose="02010600040101010101" pitchFamily="2" charset="-122"/>
              <a:ea typeface="华文楷体" panose="02010600040101010101" pitchFamily="2" charset="-122"/>
            </a:endParaRPr>
          </a:p>
          <a:p>
            <a:pPr eaLnBrk="1" hangingPunct="1">
              <a:lnSpc>
                <a:spcPct val="100000"/>
              </a:lnSpc>
              <a:buClrTx/>
              <a:buSzTx/>
              <a:buFontTx/>
              <a:buNone/>
            </a:pPr>
            <a:r>
              <a:rPr lang="en-US" altLang="zh-CN" sz="2400" b="0">
                <a:latin typeface="华文楷体" panose="02010600040101010101" pitchFamily="2" charset="-122"/>
                <a:ea typeface="华文楷体" panose="02010600040101010101" pitchFamily="2" charset="-122"/>
              </a:rPr>
              <a:t>2)</a:t>
            </a:r>
            <a:r>
              <a:rPr lang="zh-CN" altLang="en-US" sz="2400" b="0">
                <a:latin typeface="华文楷体" panose="02010600040101010101" pitchFamily="2" charset="-122"/>
                <a:ea typeface="华文楷体" panose="02010600040101010101" pitchFamily="2" charset="-122"/>
              </a:rPr>
              <a:t>、幅相联合键控</a:t>
            </a:r>
            <a:r>
              <a:rPr lang="en-US" altLang="zh-CN" sz="2400" b="0">
                <a:latin typeface="华文楷体" panose="02010600040101010101" pitchFamily="2" charset="-122"/>
                <a:ea typeface="华文楷体" panose="02010600040101010101" pitchFamily="2" charset="-122"/>
              </a:rPr>
              <a:t>(APK)</a:t>
            </a:r>
            <a:r>
              <a:rPr lang="zh-CN" altLang="en-US" sz="2400" b="0">
                <a:latin typeface="华文楷体" panose="02010600040101010101" pitchFamily="2" charset="-122"/>
                <a:ea typeface="华文楷体" panose="02010600040101010101" pitchFamily="2" charset="-122"/>
              </a:rPr>
              <a:t>方式：振幅和相位联合键控。在该方式中，当</a:t>
            </a:r>
            <a:r>
              <a:rPr lang="en-US" altLang="zh-CN" sz="2400" b="0">
                <a:latin typeface="华文楷体" panose="02010600040101010101" pitchFamily="2" charset="-122"/>
                <a:ea typeface="华文楷体" panose="02010600040101010101" pitchFamily="2" charset="-122"/>
              </a:rPr>
              <a:t>M</a:t>
            </a:r>
            <a:r>
              <a:rPr lang="zh-CN" altLang="en-US" sz="2400" b="0">
                <a:latin typeface="华文楷体" panose="02010600040101010101" pitchFamily="2" charset="-122"/>
                <a:ea typeface="华文楷体" panose="02010600040101010101" pitchFamily="2" charset="-122"/>
              </a:rPr>
              <a:t>较大时，可以获得较好的功率利用率。设备组成较简单；</a:t>
            </a:r>
          </a:p>
          <a:p>
            <a:pPr eaLnBrk="1" hangingPunct="1">
              <a:lnSpc>
                <a:spcPct val="100000"/>
              </a:lnSpc>
              <a:buClrTx/>
              <a:buSzTx/>
              <a:buFontTx/>
              <a:buNone/>
            </a:pPr>
            <a:r>
              <a:rPr lang="en-US" altLang="zh-CN" sz="2400" b="0">
                <a:latin typeface="华文楷体" panose="02010600040101010101" pitchFamily="2" charset="-122"/>
                <a:ea typeface="华文楷体" panose="02010600040101010101" pitchFamily="2" charset="-122"/>
              </a:rPr>
              <a:t>3)</a:t>
            </a:r>
            <a:r>
              <a:rPr lang="zh-CN" altLang="en-US" sz="2400" b="0">
                <a:latin typeface="华文楷体" panose="02010600040101010101" pitchFamily="2" charset="-122"/>
                <a:ea typeface="华文楷体" panose="02010600040101010101" pitchFamily="2" charset="-122"/>
              </a:rPr>
              <a:t>、幅相键控信号一般表示式</a:t>
            </a:r>
          </a:p>
        </p:txBody>
      </p:sp>
      <p:sp>
        <p:nvSpPr>
          <p:cNvPr id="15365" name="Rectangle 9"/>
          <p:cNvSpPr>
            <a:spLocks noChangeArrowheads="1"/>
          </p:cNvSpPr>
          <p:nvPr/>
        </p:nvSpPr>
        <p:spPr bwMode="auto">
          <a:xfrm>
            <a:off x="819150" y="57102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sz="2400" b="0">
                <a:latin typeface="华文楷体" panose="02010600040101010101" pitchFamily="2" charset="-122"/>
                <a:ea typeface="华文楷体" panose="02010600040101010101" pitchFamily="2" charset="-122"/>
              </a:rPr>
              <a:t>其中</a:t>
            </a:r>
            <a:endParaRPr lang="zh-CN" altLang="en-US" sz="2400">
              <a:latin typeface="华文楷体" panose="02010600040101010101" pitchFamily="2" charset="-122"/>
              <a:ea typeface="华文楷体" panose="02010600040101010101" pitchFamily="2" charset="-122"/>
            </a:endParaRPr>
          </a:p>
        </p:txBody>
      </p:sp>
      <p:sp>
        <p:nvSpPr>
          <p:cNvPr id="15366" name="Rectangle 12"/>
          <p:cNvSpPr>
            <a:spLocks noChangeArrowheads="1"/>
          </p:cNvSpPr>
          <p:nvPr/>
        </p:nvSpPr>
        <p:spPr bwMode="auto">
          <a:xfrm>
            <a:off x="2763838" y="5757863"/>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sz="2400" b="0">
                <a:latin typeface="华文楷体" panose="02010600040101010101" pitchFamily="2" charset="-122"/>
                <a:ea typeface="华文楷体" panose="02010600040101010101" pitchFamily="2" charset="-122"/>
              </a:rPr>
              <a:t>是持续时间为</a:t>
            </a:r>
            <a:r>
              <a:rPr lang="en-US" altLang="zh-CN" sz="2400" b="0">
                <a:latin typeface="华文楷体" panose="02010600040101010101" pitchFamily="2" charset="-122"/>
                <a:ea typeface="华文楷体" panose="02010600040101010101" pitchFamily="2" charset="-122"/>
              </a:rPr>
              <a:t>Ts</a:t>
            </a:r>
            <a:r>
              <a:rPr lang="zh-CN" altLang="en-US" sz="2400" b="0">
                <a:latin typeface="华文楷体" panose="02010600040101010101" pitchFamily="2" charset="-122"/>
                <a:ea typeface="华文楷体" panose="02010600040101010101" pitchFamily="2" charset="-122"/>
              </a:rPr>
              <a:t>的单个基带脉冲</a:t>
            </a:r>
            <a:endParaRPr lang="zh-CN" altLang="en-US" sz="2400">
              <a:latin typeface="华文楷体" panose="02010600040101010101" pitchFamily="2" charset="-122"/>
              <a:ea typeface="华文楷体" panose="02010600040101010101" pitchFamily="2" charset="-122"/>
            </a:endParaRPr>
          </a:p>
        </p:txBody>
      </p:sp>
      <p:pic>
        <p:nvPicPr>
          <p:cNvPr id="1536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4214813"/>
            <a:ext cx="50101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5786438"/>
            <a:ext cx="13049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900113" y="21320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sz="2400" b="0">
                <a:latin typeface="华文楷体" panose="02010600040101010101" pitchFamily="2" charset="-122"/>
                <a:ea typeface="华文楷体" panose="02010600040101010101" pitchFamily="2" charset="-122"/>
              </a:rPr>
              <a:t>令</a:t>
            </a:r>
            <a:endParaRPr lang="zh-CN" altLang="en-US" sz="2400">
              <a:latin typeface="华文楷体" panose="02010600040101010101" pitchFamily="2" charset="-122"/>
              <a:ea typeface="华文楷体" panose="02010600040101010101" pitchFamily="2" charset="-122"/>
            </a:endParaRPr>
          </a:p>
        </p:txBody>
      </p:sp>
      <p:sp>
        <p:nvSpPr>
          <p:cNvPr id="16387" name="Rectangle 16"/>
          <p:cNvSpPr>
            <a:spLocks noChangeArrowheads="1"/>
          </p:cNvSpPr>
          <p:nvPr/>
        </p:nvSpPr>
        <p:spPr bwMode="auto">
          <a:xfrm>
            <a:off x="468313" y="1412875"/>
            <a:ext cx="8351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en-US" altLang="zh-CN" sz="2400" b="0"/>
              <a:t>3)</a:t>
            </a:r>
            <a:r>
              <a:rPr lang="zh-CN" altLang="en-US" sz="2400" b="0"/>
              <a:t>、幅相键控信号一般表示式</a:t>
            </a:r>
          </a:p>
        </p:txBody>
      </p:sp>
      <p:sp>
        <p:nvSpPr>
          <p:cNvPr id="16388" name="Rectangle 19"/>
          <p:cNvSpPr>
            <a:spLocks noChangeArrowheads="1"/>
          </p:cNvSpPr>
          <p:nvPr/>
        </p:nvSpPr>
        <p:spPr bwMode="auto">
          <a:xfrm>
            <a:off x="755650" y="4049874"/>
            <a:ext cx="7596188" cy="2271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30000"/>
              </a:spcBef>
              <a:buClrTx/>
              <a:buSzTx/>
              <a:buFontTx/>
              <a:buNone/>
            </a:pPr>
            <a:r>
              <a:rPr lang="zh-CN" altLang="en-US" sz="2400" b="0">
                <a:latin typeface="华文楷体" panose="02010600040101010101" pitchFamily="2" charset="-122"/>
                <a:ea typeface="华文楷体" panose="02010600040101010101" pitchFamily="2" charset="-122"/>
              </a:rPr>
              <a:t>可见：</a:t>
            </a:r>
            <a:r>
              <a:rPr lang="en-US" altLang="zh-CN" sz="2400" b="0">
                <a:latin typeface="华文楷体" panose="02010600040101010101" pitchFamily="2" charset="-122"/>
                <a:ea typeface="华文楷体" panose="02010600040101010101" pitchFamily="2" charset="-122"/>
              </a:rPr>
              <a:t>APK</a:t>
            </a:r>
            <a:r>
              <a:rPr lang="zh-CN" altLang="en-US" sz="2400" b="0">
                <a:latin typeface="华文楷体" panose="02010600040101010101" pitchFamily="2" charset="-122"/>
                <a:ea typeface="华文楷体" panose="02010600040101010101" pitchFamily="2" charset="-122"/>
              </a:rPr>
              <a:t>信号可看作两个正交调制信号之和。</a:t>
            </a:r>
          </a:p>
          <a:p>
            <a:pPr eaLnBrk="1" hangingPunct="1">
              <a:lnSpc>
                <a:spcPct val="100000"/>
              </a:lnSpc>
              <a:spcBef>
                <a:spcPct val="30000"/>
              </a:spcBef>
              <a:buClrTx/>
              <a:buSzTx/>
              <a:buFontTx/>
              <a:buNone/>
            </a:pPr>
            <a:r>
              <a:rPr lang="zh-CN" altLang="en-US" sz="2400" b="0">
                <a:latin typeface="华文楷体" panose="02010600040101010101" pitchFamily="2" charset="-122"/>
                <a:ea typeface="华文楷体" panose="02010600040101010101" pitchFamily="2" charset="-122"/>
              </a:rPr>
              <a:t>因为</a:t>
            </a:r>
            <a:r>
              <a:rPr lang="en-US" altLang="zh-CN" sz="2400" b="0">
                <a:latin typeface="华文楷体" panose="02010600040101010101" pitchFamily="2" charset="-122"/>
                <a:ea typeface="华文楷体" panose="02010600040101010101" pitchFamily="2" charset="-122"/>
              </a:rPr>
              <a:t>APK</a:t>
            </a:r>
            <a:r>
              <a:rPr lang="zh-CN" altLang="en-US" sz="2400" b="0">
                <a:latin typeface="华文楷体" panose="02010600040101010101" pitchFamily="2" charset="-122"/>
                <a:ea typeface="华文楷体" panose="02010600040101010101" pitchFamily="2" charset="-122"/>
              </a:rPr>
              <a:t>在其矢量图平面上信号分布如星座，也称星座调制。</a:t>
            </a:r>
          </a:p>
          <a:p>
            <a:pPr eaLnBrk="1" hangingPunct="1">
              <a:lnSpc>
                <a:spcPct val="100000"/>
              </a:lnSpc>
              <a:spcBef>
                <a:spcPct val="30000"/>
              </a:spcBef>
              <a:buClrTx/>
              <a:buSzTx/>
              <a:buFontTx/>
              <a:buNone/>
            </a:pPr>
            <a:r>
              <a:rPr lang="zh-CN" altLang="en-US" sz="2400" b="0">
                <a:latin typeface="华文楷体" panose="02010600040101010101" pitchFamily="2" charset="-122"/>
                <a:ea typeface="华文楷体" panose="02010600040101010101" pitchFamily="2" charset="-122"/>
              </a:rPr>
              <a:t>其中如正交振幅调制</a:t>
            </a:r>
            <a:r>
              <a:rPr lang="en-US" altLang="zh-CN" sz="2400" b="0">
                <a:latin typeface="华文楷体" panose="02010600040101010101" pitchFamily="2" charset="-122"/>
                <a:ea typeface="华文楷体" panose="02010600040101010101" pitchFamily="2" charset="-122"/>
              </a:rPr>
              <a:t>(QAM)</a:t>
            </a:r>
            <a:r>
              <a:rPr lang="zh-CN" altLang="en-US" sz="2400" b="0">
                <a:latin typeface="华文楷体" panose="02010600040101010101" pitchFamily="2" charset="-122"/>
                <a:ea typeface="华文楷体" panose="02010600040101010101" pitchFamily="2" charset="-122"/>
              </a:rPr>
              <a:t>。</a:t>
            </a:r>
          </a:p>
          <a:p>
            <a:pPr eaLnBrk="1" hangingPunct="1">
              <a:lnSpc>
                <a:spcPct val="100000"/>
              </a:lnSpc>
              <a:spcBef>
                <a:spcPct val="30000"/>
              </a:spcBef>
              <a:buClrTx/>
              <a:buSzTx/>
              <a:buFontTx/>
              <a:buNone/>
            </a:pPr>
            <a:r>
              <a:rPr lang="zh-CN" altLang="en-US" sz="2400" b="0">
                <a:latin typeface="华文楷体" panose="02010600040101010101" pitchFamily="2" charset="-122"/>
                <a:ea typeface="华文楷体" panose="02010600040101010101" pitchFamily="2" charset="-122"/>
              </a:rPr>
              <a:t>当前研究较多是</a:t>
            </a:r>
            <a:r>
              <a:rPr lang="en-US" altLang="zh-CN" sz="2400" b="0">
                <a:latin typeface="华文楷体" panose="02010600040101010101" pitchFamily="2" charset="-122"/>
                <a:ea typeface="华文楷体" panose="02010600040101010101" pitchFamily="2" charset="-122"/>
              </a:rPr>
              <a:t>APK</a:t>
            </a:r>
            <a:r>
              <a:rPr lang="zh-CN" altLang="en-US" sz="2400" b="0">
                <a:latin typeface="华文楷体" panose="02010600040101010101" pitchFamily="2" charset="-122"/>
                <a:ea typeface="华文楷体" panose="02010600040101010101" pitchFamily="2" charset="-122"/>
              </a:rPr>
              <a:t>中的一种</a:t>
            </a:r>
            <a:r>
              <a:rPr lang="en-US" altLang="zh-CN" sz="2400" b="0">
                <a:latin typeface="华文楷体" panose="02010600040101010101" pitchFamily="2" charset="-122"/>
                <a:ea typeface="华文楷体" panose="02010600040101010101" pitchFamily="2" charset="-122"/>
              </a:rPr>
              <a:t>16QAM</a:t>
            </a:r>
            <a:r>
              <a:rPr lang="zh-CN" altLang="en-US" sz="2400" b="0">
                <a:latin typeface="华文楷体" panose="02010600040101010101" pitchFamily="2" charset="-122"/>
                <a:ea typeface="华文楷体" panose="02010600040101010101" pitchFamily="2" charset="-122"/>
              </a:rPr>
              <a:t>。</a:t>
            </a:r>
          </a:p>
        </p:txBody>
      </p:sp>
      <p:sp>
        <p:nvSpPr>
          <p:cNvPr id="12" name="Rectangle 2"/>
          <p:cNvSpPr>
            <a:spLocks noGrp="1" noChangeArrowheads="1"/>
          </p:cNvSpPr>
          <p:nvPr>
            <p:ph type="title"/>
          </p:nvPr>
        </p:nvSpPr>
        <p:spPr>
          <a:xfrm>
            <a:off x="457200" y="496888"/>
            <a:ext cx="8229600" cy="584200"/>
          </a:xfrm>
        </p:spPr>
        <p:txBody>
          <a:bodyPr>
            <a:spAutoFit/>
          </a:bodyPr>
          <a:lstStyle/>
          <a:p>
            <a:pPr algn="ctr" eaLnBrk="1" fontAlgn="auto" hangingPunct="1">
              <a:spcAft>
                <a:spcPts val="0"/>
              </a:spcAft>
              <a:defRPr/>
            </a:pPr>
            <a:r>
              <a:rPr lang="zh-CN" altLang="en-US" sz="3200" dirty="0">
                <a:solidFill>
                  <a:srgbClr val="FFFF00"/>
                </a:solidFill>
                <a:latin typeface="华文中宋" panose="02010600040101010101" pitchFamily="2" charset="-122"/>
                <a:ea typeface="华文中宋" panose="02010600040101010101" pitchFamily="2" charset="-122"/>
              </a:rPr>
              <a:t>一、正交振幅调制</a:t>
            </a:r>
            <a:r>
              <a:rPr lang="en-US" altLang="zh-CN" sz="3200" dirty="0">
                <a:solidFill>
                  <a:srgbClr val="FFFF00"/>
                </a:solidFill>
                <a:latin typeface="华文中宋" panose="02010600040101010101" pitchFamily="2" charset="-122"/>
                <a:ea typeface="华文中宋" panose="02010600040101010101" pitchFamily="2" charset="-122"/>
              </a:rPr>
              <a:t>(QAM)  </a:t>
            </a:r>
          </a:p>
        </p:txBody>
      </p:sp>
      <p:pic>
        <p:nvPicPr>
          <p:cNvPr id="1639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2000250"/>
            <a:ext cx="212407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3071813"/>
            <a:ext cx="55911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468313" y="1412875"/>
            <a:ext cx="8351837"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20000"/>
              </a:lnSpc>
              <a:buClrTx/>
              <a:buSzTx/>
              <a:buFontTx/>
              <a:buNone/>
            </a:pPr>
            <a:r>
              <a:rPr lang="en-US" altLang="zh-CN" sz="2400" b="0">
                <a:latin typeface="华文楷体" panose="02010600040101010101" pitchFamily="2" charset="-122"/>
                <a:ea typeface="华文楷体" panose="02010600040101010101" pitchFamily="2" charset="-122"/>
              </a:rPr>
              <a:t>4)</a:t>
            </a:r>
            <a:r>
              <a:rPr lang="zh-CN" altLang="en-US" sz="2400" b="0">
                <a:latin typeface="华文楷体" panose="02010600040101010101" pitchFamily="2" charset="-122"/>
                <a:ea typeface="华文楷体" panose="02010600040101010101" pitchFamily="2" charset="-122"/>
              </a:rPr>
              <a:t>、正交振幅调制</a:t>
            </a:r>
            <a:r>
              <a:rPr lang="en-US" altLang="zh-CN" sz="2400" b="0">
                <a:latin typeface="华文楷体" panose="02010600040101010101" pitchFamily="2" charset="-122"/>
                <a:ea typeface="华文楷体" panose="02010600040101010101" pitchFamily="2" charset="-122"/>
              </a:rPr>
              <a:t>(QAM)</a:t>
            </a:r>
            <a:r>
              <a:rPr lang="zh-CN" altLang="en-US" sz="2400" b="0">
                <a:latin typeface="华文楷体" panose="02010600040101010101" pitchFamily="2" charset="-122"/>
                <a:ea typeface="华文楷体" panose="02010600040101010101" pitchFamily="2" charset="-122"/>
              </a:rPr>
              <a:t>：用两个独立的基带波形对两个相互正交的同频载波进行抑制载波的双边带调制。</a:t>
            </a:r>
          </a:p>
          <a:p>
            <a:pPr eaLnBrk="1" hangingPunct="1">
              <a:lnSpc>
                <a:spcPct val="120000"/>
              </a:lnSpc>
              <a:buClrTx/>
              <a:buSzTx/>
              <a:buFontTx/>
              <a:buNone/>
            </a:pPr>
            <a:r>
              <a:rPr lang="en-US" altLang="zh-CN" sz="2400" b="0">
                <a:latin typeface="华文楷体" panose="02010600040101010101" pitchFamily="2" charset="-122"/>
                <a:ea typeface="华文楷体" panose="02010600040101010101" pitchFamily="2" charset="-122"/>
              </a:rPr>
              <a:t>QAM</a:t>
            </a:r>
            <a:r>
              <a:rPr lang="zh-CN" altLang="en-US" sz="2400" b="0">
                <a:latin typeface="华文楷体" panose="02010600040101010101" pitchFamily="2" charset="-122"/>
                <a:ea typeface="华文楷体" panose="02010600040101010101" pitchFamily="2" charset="-122"/>
              </a:rPr>
              <a:t>在一个码元内可表示为： </a:t>
            </a:r>
          </a:p>
        </p:txBody>
      </p:sp>
      <p:sp>
        <p:nvSpPr>
          <p:cNvPr id="17411" name="Rectangle 9"/>
          <p:cNvSpPr>
            <a:spLocks noChangeArrowheads="1"/>
          </p:cNvSpPr>
          <p:nvPr/>
        </p:nvSpPr>
        <p:spPr bwMode="auto">
          <a:xfrm>
            <a:off x="755650" y="6021388"/>
            <a:ext cx="7596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30000"/>
              </a:spcBef>
              <a:buClrTx/>
              <a:buSzTx/>
              <a:buFontTx/>
              <a:buNone/>
            </a:pPr>
            <a:r>
              <a:rPr lang="zh-CN" altLang="en-US" sz="2400" b="0">
                <a:latin typeface="华文楷体" panose="02010600040101010101" pitchFamily="2" charset="-122"/>
                <a:ea typeface="华文楷体" panose="02010600040101010101" pitchFamily="2" charset="-122"/>
              </a:rPr>
              <a:t>可见：</a:t>
            </a:r>
            <a:r>
              <a:rPr lang="en-US" altLang="zh-CN" sz="2400" b="0">
                <a:latin typeface="华文楷体" panose="02010600040101010101" pitchFamily="2" charset="-122"/>
                <a:ea typeface="华文楷体" panose="02010600040101010101" pitchFamily="2" charset="-122"/>
              </a:rPr>
              <a:t>QAM</a:t>
            </a:r>
            <a:r>
              <a:rPr lang="zh-CN" altLang="en-US" sz="2400" b="0">
                <a:latin typeface="华文楷体" panose="02010600040101010101" pitchFamily="2" charset="-122"/>
                <a:ea typeface="华文楷体" panose="02010600040101010101" pitchFamily="2" charset="-122"/>
              </a:rPr>
              <a:t>信号可看作两个正交的振幅键控信号之和。</a:t>
            </a:r>
          </a:p>
        </p:txBody>
      </p:sp>
      <p:sp>
        <p:nvSpPr>
          <p:cNvPr id="17412" name="Rectangle 10"/>
          <p:cNvSpPr>
            <a:spLocks noChangeArrowheads="1"/>
          </p:cNvSpPr>
          <p:nvPr/>
        </p:nvSpPr>
        <p:spPr bwMode="auto">
          <a:xfrm>
            <a:off x="3286125" y="3584575"/>
            <a:ext cx="2646878" cy="39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buFont typeface="Wingdings" panose="05000000000000000000" pitchFamily="2" charset="2"/>
              <a:buNone/>
            </a:pPr>
            <a:r>
              <a:rPr lang="zh-CN" altLang="en-US" sz="2400" b="0">
                <a:latin typeface="华文楷体" panose="02010600040101010101" pitchFamily="2" charset="-122"/>
                <a:ea typeface="华文楷体" panose="02010600040101010101" pitchFamily="2" charset="-122"/>
              </a:rPr>
              <a:t>可取多个离散值。</a:t>
            </a:r>
          </a:p>
        </p:txBody>
      </p:sp>
      <p:sp>
        <p:nvSpPr>
          <p:cNvPr id="17413" name="Rectangle 17"/>
          <p:cNvSpPr>
            <a:spLocks noChangeArrowheads="1"/>
          </p:cNvSpPr>
          <p:nvPr/>
        </p:nvSpPr>
        <p:spPr bwMode="auto">
          <a:xfrm>
            <a:off x="900113" y="4797425"/>
            <a:ext cx="800219" cy="39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buFont typeface="Wingdings" panose="05000000000000000000" pitchFamily="2" charset="2"/>
              <a:buNone/>
            </a:pPr>
            <a:r>
              <a:rPr lang="zh-CN" altLang="en-US" sz="2400" b="0">
                <a:latin typeface="华文楷体" panose="02010600040101010101" pitchFamily="2" charset="-122"/>
                <a:ea typeface="华文楷体" panose="02010600040101010101" pitchFamily="2" charset="-122"/>
              </a:rPr>
              <a:t>其中</a:t>
            </a:r>
          </a:p>
        </p:txBody>
      </p:sp>
      <p:sp>
        <p:nvSpPr>
          <p:cNvPr id="17414" name="Rectangle 20"/>
          <p:cNvSpPr>
            <a:spLocks noChangeArrowheads="1"/>
          </p:cNvSpPr>
          <p:nvPr/>
        </p:nvSpPr>
        <p:spPr bwMode="auto">
          <a:xfrm>
            <a:off x="1835150" y="5445125"/>
            <a:ext cx="2646878" cy="39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buFont typeface="Wingdings" panose="05000000000000000000" pitchFamily="2" charset="2"/>
              <a:buNone/>
            </a:pPr>
            <a:r>
              <a:rPr lang="zh-CN" altLang="en-US" sz="2400" b="0">
                <a:latin typeface="华文楷体" panose="02010600040101010101" pitchFamily="2" charset="-122"/>
                <a:ea typeface="华文楷体" panose="02010600040101010101" pitchFamily="2" charset="-122"/>
              </a:rPr>
              <a:t>可取多个离散值。</a:t>
            </a:r>
          </a:p>
        </p:txBody>
      </p:sp>
      <p:sp>
        <p:nvSpPr>
          <p:cNvPr id="15" name="Rectangle 2"/>
          <p:cNvSpPr>
            <a:spLocks noGrp="1" noChangeArrowheads="1"/>
          </p:cNvSpPr>
          <p:nvPr>
            <p:ph type="title"/>
          </p:nvPr>
        </p:nvSpPr>
        <p:spPr>
          <a:xfrm>
            <a:off x="457200" y="496888"/>
            <a:ext cx="8229600" cy="584200"/>
          </a:xfrm>
        </p:spPr>
        <p:txBody>
          <a:bodyPr>
            <a:spAutoFit/>
          </a:bodyPr>
          <a:lstStyle/>
          <a:p>
            <a:pPr algn="ctr" eaLnBrk="1" fontAlgn="auto" hangingPunct="1">
              <a:spcAft>
                <a:spcPts val="0"/>
              </a:spcAft>
              <a:defRPr/>
            </a:pPr>
            <a:r>
              <a:rPr lang="zh-CN" altLang="en-US" sz="3200" dirty="0">
                <a:solidFill>
                  <a:srgbClr val="FFFF00"/>
                </a:solidFill>
                <a:latin typeface="华文中宋" panose="02010600040101010101" pitchFamily="2" charset="-122"/>
                <a:ea typeface="华文中宋" panose="02010600040101010101" pitchFamily="2" charset="-122"/>
              </a:rPr>
              <a:t>一、正交振幅调制</a:t>
            </a:r>
            <a:r>
              <a:rPr lang="en-US" altLang="zh-CN" sz="3200" dirty="0">
                <a:solidFill>
                  <a:srgbClr val="FFFF00"/>
                </a:solidFill>
                <a:latin typeface="华文中宋" panose="02010600040101010101" pitchFamily="2" charset="-122"/>
                <a:ea typeface="华文中宋" panose="02010600040101010101" pitchFamily="2" charset="-122"/>
              </a:rPr>
              <a:t>(QAM)  </a:t>
            </a:r>
          </a:p>
        </p:txBody>
      </p:sp>
      <p:pic>
        <p:nvPicPr>
          <p:cNvPr id="17416"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3000375"/>
            <a:ext cx="73628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8" name="Rectangle 2"/>
          <p:cNvSpPr>
            <a:spLocks noChangeArrowheads="1"/>
          </p:cNvSpPr>
          <p:nvPr/>
        </p:nvSpPr>
        <p:spPr bwMode="auto">
          <a:xfrm>
            <a:off x="539750" y="1484313"/>
            <a:ext cx="8351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en-US" altLang="zh-CN" sz="2400" b="0">
                <a:latin typeface="华文楷体" panose="02010600040101010101" pitchFamily="2" charset="-122"/>
                <a:ea typeface="华文楷体" panose="02010600040101010101" pitchFamily="2" charset="-122"/>
              </a:rPr>
              <a:t>5)</a:t>
            </a:r>
            <a:r>
              <a:rPr lang="zh-CN" altLang="en-US" sz="2400" b="0">
                <a:latin typeface="华文楷体" panose="02010600040101010101" pitchFamily="2" charset="-122"/>
                <a:ea typeface="华文楷体" panose="02010600040101010101" pitchFamily="2" charset="-122"/>
              </a:rPr>
              <a:t>、特例</a:t>
            </a:r>
            <a:r>
              <a:rPr lang="en-US" altLang="zh-CN" sz="2400" b="0">
                <a:latin typeface="华文楷体" panose="02010600040101010101" pitchFamily="2" charset="-122"/>
                <a:ea typeface="华文楷体" panose="02010600040101010101" pitchFamily="2" charset="-122"/>
              </a:rPr>
              <a:t>1</a:t>
            </a:r>
            <a:r>
              <a:rPr lang="zh-CN" altLang="en-US" sz="2400" b="0">
                <a:latin typeface="华文楷体" panose="02010600040101010101" pitchFamily="2" charset="-122"/>
                <a:ea typeface="华文楷体" panose="02010600040101010101" pitchFamily="2" charset="-122"/>
              </a:rPr>
              <a:t>：单边带调制。</a:t>
            </a:r>
          </a:p>
        </p:txBody>
      </p:sp>
      <p:sp>
        <p:nvSpPr>
          <p:cNvPr id="1029" name="Rectangle 10"/>
          <p:cNvSpPr>
            <a:spLocks noChangeArrowheads="1"/>
          </p:cNvSpPr>
          <p:nvPr/>
        </p:nvSpPr>
        <p:spPr bwMode="auto">
          <a:xfrm>
            <a:off x="827088" y="2108200"/>
            <a:ext cx="492443" cy="39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buFont typeface="Wingdings" panose="05000000000000000000" pitchFamily="2" charset="2"/>
              <a:buNone/>
            </a:pPr>
            <a:r>
              <a:rPr lang="zh-CN" altLang="en-US" sz="2400" b="0">
                <a:latin typeface="华文楷体" panose="02010600040101010101" pitchFamily="2" charset="-122"/>
                <a:ea typeface="华文楷体" panose="02010600040101010101" pitchFamily="2" charset="-122"/>
              </a:rPr>
              <a:t>当</a:t>
            </a:r>
          </a:p>
        </p:txBody>
      </p:sp>
      <p:sp>
        <p:nvSpPr>
          <p:cNvPr id="1030" name="Rectangle 13"/>
          <p:cNvSpPr>
            <a:spLocks noChangeArrowheads="1"/>
          </p:cNvSpPr>
          <p:nvPr/>
        </p:nvSpPr>
        <p:spPr bwMode="auto">
          <a:xfrm>
            <a:off x="827088" y="5422900"/>
            <a:ext cx="800219" cy="39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buFont typeface="Wingdings" panose="05000000000000000000" pitchFamily="2" charset="2"/>
              <a:buNone/>
            </a:pPr>
            <a:r>
              <a:rPr lang="zh-CN" altLang="en-US" sz="2400" b="0">
                <a:latin typeface="华文楷体" panose="02010600040101010101" pitchFamily="2" charset="-122"/>
                <a:ea typeface="华文楷体" panose="02010600040101010101" pitchFamily="2" charset="-122"/>
              </a:rPr>
              <a:t>其中</a:t>
            </a:r>
          </a:p>
        </p:txBody>
      </p:sp>
      <p:sp>
        <p:nvSpPr>
          <p:cNvPr id="1031" name="Rectangle 15"/>
          <p:cNvSpPr>
            <a:spLocks noChangeArrowheads="1"/>
          </p:cNvSpPr>
          <p:nvPr/>
        </p:nvSpPr>
        <p:spPr bwMode="auto">
          <a:xfrm>
            <a:off x="1547813" y="2108200"/>
            <a:ext cx="492443" cy="39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buFont typeface="Wingdings" panose="05000000000000000000" pitchFamily="2" charset="2"/>
              <a:buNone/>
            </a:pPr>
            <a:r>
              <a:rPr lang="zh-CN" altLang="en-US" sz="2400" b="0">
                <a:latin typeface="华文楷体" panose="02010600040101010101" pitchFamily="2" charset="-122"/>
                <a:ea typeface="华文楷体" panose="02010600040101010101" pitchFamily="2" charset="-122"/>
              </a:rPr>
              <a:t>是</a:t>
            </a:r>
          </a:p>
        </p:txBody>
      </p:sp>
      <p:sp>
        <p:nvSpPr>
          <p:cNvPr id="1032" name="Rectangle 16"/>
          <p:cNvSpPr>
            <a:spLocks noChangeArrowheads="1"/>
          </p:cNvSpPr>
          <p:nvPr/>
        </p:nvSpPr>
        <p:spPr bwMode="auto">
          <a:xfrm>
            <a:off x="2471738" y="2108200"/>
            <a:ext cx="4653838" cy="39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buFont typeface="Wingdings" panose="05000000000000000000" pitchFamily="2" charset="2"/>
              <a:buNone/>
            </a:pPr>
            <a:r>
              <a:rPr lang="zh-CN" altLang="en-US" sz="2400" b="0">
                <a:latin typeface="华文楷体" panose="02010600040101010101" pitchFamily="2" charset="-122"/>
                <a:ea typeface="华文楷体" panose="02010600040101010101" pitchFamily="2" charset="-122"/>
              </a:rPr>
              <a:t>的希尔伯特变换时，</a:t>
            </a:r>
            <a:r>
              <a:rPr lang="en-US" altLang="zh-CN" sz="2400" b="0">
                <a:latin typeface="华文楷体" panose="02010600040101010101" pitchFamily="2" charset="-122"/>
                <a:ea typeface="华文楷体" panose="02010600040101010101" pitchFamily="2" charset="-122"/>
              </a:rPr>
              <a:t>(8.1-3)</a:t>
            </a:r>
            <a:r>
              <a:rPr lang="zh-CN" altLang="en-US" sz="2400" b="0">
                <a:latin typeface="华文楷体" panose="02010600040101010101" pitchFamily="2" charset="-122"/>
                <a:ea typeface="华文楷体" panose="02010600040101010101" pitchFamily="2" charset="-122"/>
              </a:rPr>
              <a:t>变为：</a:t>
            </a:r>
          </a:p>
        </p:txBody>
      </p:sp>
      <p:sp>
        <p:nvSpPr>
          <p:cNvPr id="1033" name="Rectangle 17"/>
          <p:cNvSpPr>
            <a:spLocks noChangeArrowheads="1"/>
          </p:cNvSpPr>
          <p:nvPr/>
        </p:nvSpPr>
        <p:spPr bwMode="auto">
          <a:xfrm>
            <a:off x="900113" y="3573463"/>
            <a:ext cx="7920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sz="2400" b="0">
                <a:latin typeface="华文楷体" panose="02010600040101010101" pitchFamily="2" charset="-122"/>
                <a:ea typeface="华文楷体" panose="02010600040101010101" pitchFamily="2" charset="-122"/>
              </a:rPr>
              <a:t>特例</a:t>
            </a:r>
            <a:r>
              <a:rPr lang="en-US" altLang="zh-CN" sz="2400" b="0">
                <a:latin typeface="华文楷体" panose="02010600040101010101" pitchFamily="2" charset="-122"/>
                <a:ea typeface="华文楷体" panose="02010600040101010101" pitchFamily="2" charset="-122"/>
              </a:rPr>
              <a:t>2</a:t>
            </a:r>
            <a:r>
              <a:rPr lang="zh-CN" altLang="en-US" sz="2400" b="0">
                <a:latin typeface="华文楷体" panose="02010600040101010101" pitchFamily="2" charset="-122"/>
                <a:ea typeface="华文楷体" panose="02010600040101010101" pitchFamily="2" charset="-122"/>
              </a:rPr>
              <a:t>：</a:t>
            </a:r>
            <a:r>
              <a:rPr lang="en-US" altLang="zh-CN" sz="2400" b="0">
                <a:latin typeface="华文楷体" panose="02010600040101010101" pitchFamily="2" charset="-122"/>
                <a:ea typeface="华文楷体" panose="02010600040101010101" pitchFamily="2" charset="-122"/>
              </a:rPr>
              <a:t>4QAM=QPSK</a:t>
            </a:r>
          </a:p>
        </p:txBody>
      </p:sp>
      <p:sp>
        <p:nvSpPr>
          <p:cNvPr id="1034" name="Rectangle 20"/>
          <p:cNvSpPr>
            <a:spLocks noChangeArrowheads="1"/>
          </p:cNvSpPr>
          <p:nvPr/>
        </p:nvSpPr>
        <p:spPr bwMode="auto">
          <a:xfrm>
            <a:off x="900113" y="4125913"/>
            <a:ext cx="492443" cy="39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buFont typeface="Wingdings" panose="05000000000000000000" pitchFamily="2" charset="2"/>
              <a:buNone/>
            </a:pPr>
            <a:r>
              <a:rPr lang="zh-CN" altLang="en-US" sz="2400" b="0">
                <a:latin typeface="华文楷体" panose="02010600040101010101" pitchFamily="2" charset="-122"/>
                <a:ea typeface="华文楷体" panose="02010600040101010101" pitchFamily="2" charset="-122"/>
              </a:rPr>
              <a:t>当</a:t>
            </a:r>
          </a:p>
        </p:txBody>
      </p:sp>
      <p:sp>
        <p:nvSpPr>
          <p:cNvPr id="1035" name="Rectangle 21"/>
          <p:cNvSpPr>
            <a:spLocks noChangeArrowheads="1"/>
          </p:cNvSpPr>
          <p:nvPr/>
        </p:nvSpPr>
        <p:spPr bwMode="auto">
          <a:xfrm>
            <a:off x="1979613" y="5781675"/>
            <a:ext cx="3313728" cy="39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buFont typeface="Wingdings" panose="05000000000000000000" pitchFamily="2" charset="2"/>
              <a:buNone/>
            </a:pPr>
            <a:r>
              <a:rPr lang="zh-CN" altLang="en-US" sz="2400" b="0">
                <a:latin typeface="华文楷体" panose="02010600040101010101" pitchFamily="2" charset="-122"/>
                <a:ea typeface="华文楷体" panose="02010600040101010101" pitchFamily="2" charset="-122"/>
              </a:rPr>
              <a:t>即变为</a:t>
            </a:r>
            <a:r>
              <a:rPr lang="en-US" altLang="zh-CN" sz="2400" b="0">
                <a:latin typeface="华文楷体" panose="02010600040101010101" pitchFamily="2" charset="-122"/>
                <a:ea typeface="华文楷体" panose="02010600040101010101" pitchFamily="2" charset="-122"/>
              </a:rPr>
              <a:t>B</a:t>
            </a:r>
            <a:r>
              <a:rPr lang="zh-CN" altLang="en-US" sz="2400" b="0">
                <a:latin typeface="华文楷体" panose="02010600040101010101" pitchFamily="2" charset="-122"/>
                <a:ea typeface="华文楷体" panose="02010600040101010101" pitchFamily="2" charset="-122"/>
              </a:rPr>
              <a:t>方式的</a:t>
            </a:r>
            <a:r>
              <a:rPr lang="en-US" altLang="zh-CN" sz="2400" b="0">
                <a:latin typeface="华文楷体" panose="02010600040101010101" pitchFamily="2" charset="-122"/>
                <a:ea typeface="华文楷体" panose="02010600040101010101" pitchFamily="2" charset="-122"/>
              </a:rPr>
              <a:t>QPSK</a:t>
            </a:r>
            <a:r>
              <a:rPr lang="zh-CN" altLang="en-US" sz="2400" b="0">
                <a:latin typeface="华文楷体" panose="02010600040101010101" pitchFamily="2" charset="-122"/>
                <a:ea typeface="华文楷体" panose="02010600040101010101" pitchFamily="2" charset="-122"/>
              </a:rPr>
              <a:t>。</a:t>
            </a:r>
            <a:endParaRPr lang="zh-CN" altLang="en-US" b="0">
              <a:latin typeface="华文楷体" panose="02010600040101010101" pitchFamily="2" charset="-122"/>
              <a:ea typeface="华文楷体" panose="02010600040101010101" pitchFamily="2" charset="-122"/>
            </a:endParaRPr>
          </a:p>
        </p:txBody>
      </p:sp>
      <p:sp>
        <p:nvSpPr>
          <p:cNvPr id="1036" name="Rectangle 22"/>
          <p:cNvSpPr>
            <a:spLocks noChangeArrowheads="1"/>
          </p:cNvSpPr>
          <p:nvPr/>
        </p:nvSpPr>
        <p:spPr bwMode="auto">
          <a:xfrm>
            <a:off x="6156325" y="4125913"/>
            <a:ext cx="2191626" cy="39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buFont typeface="Wingdings" panose="05000000000000000000" pitchFamily="2" charset="2"/>
              <a:buNone/>
            </a:pPr>
            <a:r>
              <a:rPr lang="en-US" altLang="zh-CN" sz="2400" b="0">
                <a:latin typeface="华文楷体" panose="02010600040101010101" pitchFamily="2" charset="-122"/>
                <a:ea typeface="华文楷体" panose="02010600040101010101" pitchFamily="2" charset="-122"/>
              </a:rPr>
              <a:t>(8.1-1)</a:t>
            </a:r>
            <a:r>
              <a:rPr lang="zh-CN" altLang="en-US" sz="2400" b="0">
                <a:latin typeface="华文楷体" panose="02010600040101010101" pitchFamily="2" charset="-122"/>
                <a:ea typeface="华文楷体" panose="02010600040101010101" pitchFamily="2" charset="-122"/>
              </a:rPr>
              <a:t>可变为：</a:t>
            </a:r>
          </a:p>
        </p:txBody>
      </p:sp>
      <p:sp>
        <p:nvSpPr>
          <p:cNvPr id="20" name="Rectangle 2"/>
          <p:cNvSpPr>
            <a:spLocks noGrp="1" noChangeArrowheads="1"/>
          </p:cNvSpPr>
          <p:nvPr>
            <p:ph type="title"/>
          </p:nvPr>
        </p:nvSpPr>
        <p:spPr>
          <a:xfrm>
            <a:off x="457200" y="496888"/>
            <a:ext cx="8229600" cy="584200"/>
          </a:xfrm>
        </p:spPr>
        <p:txBody>
          <a:bodyPr>
            <a:spAutoFit/>
          </a:bodyPr>
          <a:lstStyle/>
          <a:p>
            <a:pPr algn="ctr" eaLnBrk="1" fontAlgn="auto" hangingPunct="1">
              <a:spcAft>
                <a:spcPts val="0"/>
              </a:spcAft>
              <a:defRPr/>
            </a:pPr>
            <a:r>
              <a:rPr lang="zh-CN" altLang="en-US" sz="3200" dirty="0">
                <a:solidFill>
                  <a:srgbClr val="FFFF00"/>
                </a:solidFill>
                <a:latin typeface="华文中宋" panose="02010600040101010101" pitchFamily="2" charset="-122"/>
                <a:ea typeface="华文中宋" panose="02010600040101010101" pitchFamily="2" charset="-122"/>
              </a:rPr>
              <a:t>一、正交振幅调制</a:t>
            </a:r>
            <a:r>
              <a:rPr lang="en-US" altLang="zh-CN" sz="3200" dirty="0">
                <a:solidFill>
                  <a:srgbClr val="FFFF00"/>
                </a:solidFill>
                <a:latin typeface="华文中宋" panose="02010600040101010101" pitchFamily="2" charset="-122"/>
                <a:ea typeface="华文中宋" panose="02010600040101010101" pitchFamily="2" charset="-122"/>
              </a:rPr>
              <a:t>(QAM)  </a:t>
            </a:r>
          </a:p>
        </p:txBody>
      </p:sp>
      <p:pic>
        <p:nvPicPr>
          <p:cNvPr id="1038"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2714625"/>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4143375"/>
            <a:ext cx="550545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a:stretch>
            <a:fillRect/>
          </a:stretch>
        </p:blipFill>
        <p:spPr>
          <a:xfrm>
            <a:off x="1255939" y="2084367"/>
            <a:ext cx="1219306" cy="4572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4" name="Rectangle 2"/>
          <p:cNvSpPr>
            <a:spLocks noChangeArrowheads="1"/>
          </p:cNvSpPr>
          <p:nvPr/>
        </p:nvSpPr>
        <p:spPr bwMode="auto">
          <a:xfrm>
            <a:off x="539750" y="1484313"/>
            <a:ext cx="8351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en-US" altLang="zh-CN" sz="2400" b="0"/>
              <a:t>5)</a:t>
            </a:r>
            <a:r>
              <a:rPr lang="zh-CN" altLang="en-US" sz="2400" b="0"/>
              <a:t>、特例</a:t>
            </a:r>
            <a:r>
              <a:rPr lang="en-US" altLang="zh-CN" sz="2400" b="0"/>
              <a:t>3</a:t>
            </a:r>
            <a:r>
              <a:rPr lang="zh-CN" altLang="en-US" sz="2400" b="0"/>
              <a:t>：</a:t>
            </a:r>
            <a:r>
              <a:rPr lang="en-US" altLang="zh-CN" sz="2400" b="0"/>
              <a:t>16QAM</a:t>
            </a:r>
            <a:r>
              <a:rPr lang="zh-CN" altLang="en-US" sz="2400" b="0"/>
              <a:t>。</a:t>
            </a:r>
          </a:p>
        </p:txBody>
      </p:sp>
      <p:sp>
        <p:nvSpPr>
          <p:cNvPr id="2055" name="Rectangle 16"/>
          <p:cNvSpPr>
            <a:spLocks noChangeArrowheads="1"/>
          </p:cNvSpPr>
          <p:nvPr/>
        </p:nvSpPr>
        <p:spPr bwMode="auto">
          <a:xfrm>
            <a:off x="755650" y="2636838"/>
            <a:ext cx="4272323" cy="768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buFont typeface="Wingdings" panose="05000000000000000000" pitchFamily="2" charset="2"/>
              <a:buNone/>
            </a:pPr>
            <a:r>
              <a:rPr lang="en-US" altLang="zh-CN" sz="2400" b="0" dirty="0">
                <a:latin typeface="华文楷体" panose="02010600040101010101" pitchFamily="2" charset="-122"/>
                <a:ea typeface="华文楷体" panose="02010600040101010101" pitchFamily="2" charset="-122"/>
              </a:rPr>
              <a:t>(8.1-3)</a:t>
            </a:r>
            <a:r>
              <a:rPr lang="zh-CN" altLang="en-US" sz="2400" b="0" dirty="0">
                <a:latin typeface="华文楷体" panose="02010600040101010101" pitchFamily="2" charset="-122"/>
                <a:ea typeface="华文楷体" panose="02010600040101010101" pitchFamily="2" charset="-122"/>
              </a:rPr>
              <a:t>式矢量图如图</a:t>
            </a:r>
            <a:r>
              <a:rPr lang="en-US" altLang="zh-CN" sz="2400" b="0" dirty="0">
                <a:latin typeface="华文楷体" panose="02010600040101010101" pitchFamily="2" charset="-122"/>
                <a:ea typeface="华文楷体" panose="02010600040101010101" pitchFamily="2" charset="-122"/>
              </a:rPr>
              <a:t>8-1b</a:t>
            </a:r>
            <a:r>
              <a:rPr lang="zh-CN" altLang="en-US" sz="2400" b="0" dirty="0">
                <a:latin typeface="华文楷体" panose="02010600040101010101" pitchFamily="2" charset="-122"/>
                <a:ea typeface="华文楷体" panose="02010600040101010101" pitchFamily="2" charset="-122"/>
              </a:rPr>
              <a:t>所示。</a:t>
            </a:r>
          </a:p>
          <a:p>
            <a:pPr eaLnBrk="1" hangingPunct="1">
              <a:buFont typeface="Wingdings" panose="05000000000000000000" pitchFamily="2" charset="2"/>
              <a:buNone/>
            </a:pPr>
            <a:r>
              <a:rPr lang="zh-CN" altLang="en-US" sz="2400" b="0" dirty="0">
                <a:latin typeface="华文楷体" panose="02010600040101010101" pitchFamily="2" charset="-122"/>
                <a:ea typeface="华文楷体" panose="02010600040101010101" pitchFamily="2" charset="-122"/>
              </a:rPr>
              <a:t>又称星座图。</a:t>
            </a:r>
          </a:p>
        </p:txBody>
      </p:sp>
      <p:sp>
        <p:nvSpPr>
          <p:cNvPr id="2066" name="Rectangle 10"/>
          <p:cNvSpPr>
            <a:spLocks noChangeArrowheads="1"/>
          </p:cNvSpPr>
          <p:nvPr/>
        </p:nvSpPr>
        <p:spPr bwMode="auto">
          <a:xfrm>
            <a:off x="898525" y="2098675"/>
            <a:ext cx="492443"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fontAlgn="ctr" hangingPunct="1">
              <a:buFont typeface="Wingdings" panose="05000000000000000000" pitchFamily="2" charset="2"/>
              <a:buNone/>
            </a:pPr>
            <a:r>
              <a:rPr lang="zh-CN" altLang="en-US" sz="2400" b="0">
                <a:latin typeface="华文楷体" panose="02010600040101010101" pitchFamily="2" charset="-122"/>
                <a:ea typeface="华文楷体" panose="02010600040101010101" pitchFamily="2" charset="-122"/>
              </a:rPr>
              <a:t>当</a:t>
            </a:r>
          </a:p>
        </p:txBody>
      </p:sp>
      <p:sp>
        <p:nvSpPr>
          <p:cNvPr id="2067" name="Rectangle 23"/>
          <p:cNvSpPr>
            <a:spLocks noChangeArrowheads="1"/>
          </p:cNvSpPr>
          <p:nvPr/>
        </p:nvSpPr>
        <p:spPr bwMode="auto">
          <a:xfrm>
            <a:off x="1692275" y="2133600"/>
            <a:ext cx="1319592"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fontAlgn="ctr" hangingPunct="1">
              <a:buFont typeface="Wingdings" panose="05000000000000000000" pitchFamily="2" charset="2"/>
              <a:buNone/>
            </a:pPr>
            <a:r>
              <a:rPr lang="zh-CN" altLang="en-US" sz="2400" b="0">
                <a:latin typeface="华文楷体" panose="02010600040101010101" pitchFamily="2" charset="-122"/>
                <a:ea typeface="华文楷体" panose="02010600040101010101" pitchFamily="2" charset="-122"/>
              </a:rPr>
              <a:t>取</a:t>
            </a:r>
            <a:r>
              <a:rPr lang="en-US" altLang="zh-CN" sz="2400" b="0">
                <a:latin typeface="华文楷体" panose="02010600040101010101" pitchFamily="2" charset="-122"/>
                <a:ea typeface="华文楷体" panose="02010600040101010101" pitchFamily="2" charset="-122"/>
              </a:rPr>
              <a:t>4</a:t>
            </a:r>
            <a:r>
              <a:rPr lang="zh-CN" altLang="en-US" sz="2400" b="0">
                <a:latin typeface="华文楷体" panose="02010600040101010101" pitchFamily="2" charset="-122"/>
                <a:ea typeface="华文楷体" panose="02010600040101010101" pitchFamily="2" charset="-122"/>
              </a:rPr>
              <a:t>个值</a:t>
            </a:r>
            <a:r>
              <a:rPr lang="en-US" altLang="zh-CN" sz="2400" b="0">
                <a:latin typeface="华文楷体" panose="02010600040101010101" pitchFamily="2" charset="-122"/>
                <a:ea typeface="华文楷体" panose="02010600040101010101" pitchFamily="2" charset="-122"/>
              </a:rPr>
              <a:t>,</a:t>
            </a:r>
          </a:p>
        </p:txBody>
      </p:sp>
      <p:sp>
        <p:nvSpPr>
          <p:cNvPr id="2068" name="Rectangle 26"/>
          <p:cNvSpPr>
            <a:spLocks noChangeArrowheads="1"/>
          </p:cNvSpPr>
          <p:nvPr/>
        </p:nvSpPr>
        <p:spPr bwMode="auto">
          <a:xfrm>
            <a:off x="3348038" y="2133600"/>
            <a:ext cx="1319592"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fontAlgn="ctr" hangingPunct="1">
              <a:buFont typeface="Wingdings" panose="05000000000000000000" pitchFamily="2" charset="2"/>
              <a:buNone/>
            </a:pPr>
            <a:r>
              <a:rPr lang="zh-CN" altLang="en-US" sz="2400" b="0">
                <a:latin typeface="华文楷体" panose="02010600040101010101" pitchFamily="2" charset="-122"/>
                <a:ea typeface="华文楷体" panose="02010600040101010101" pitchFamily="2" charset="-122"/>
              </a:rPr>
              <a:t>取</a:t>
            </a:r>
            <a:r>
              <a:rPr lang="en-US" altLang="zh-CN" sz="2400" b="0">
                <a:latin typeface="华文楷体" panose="02010600040101010101" pitchFamily="2" charset="-122"/>
                <a:ea typeface="华文楷体" panose="02010600040101010101" pitchFamily="2" charset="-122"/>
              </a:rPr>
              <a:t>4</a:t>
            </a:r>
            <a:r>
              <a:rPr lang="zh-CN" altLang="en-US" sz="2400" b="0">
                <a:latin typeface="华文楷体" panose="02010600040101010101" pitchFamily="2" charset="-122"/>
                <a:ea typeface="华文楷体" panose="02010600040101010101" pitchFamily="2" charset="-122"/>
              </a:rPr>
              <a:t>个值</a:t>
            </a:r>
            <a:r>
              <a:rPr lang="en-US" altLang="zh-CN" sz="2400" b="0">
                <a:latin typeface="华文楷体" panose="02010600040101010101" pitchFamily="2" charset="-122"/>
                <a:ea typeface="华文楷体" panose="02010600040101010101" pitchFamily="2" charset="-122"/>
              </a:rPr>
              <a:t>,</a:t>
            </a:r>
          </a:p>
        </p:txBody>
      </p:sp>
      <p:pic>
        <p:nvPicPr>
          <p:cNvPr id="2057"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1412875"/>
            <a:ext cx="2808287" cy="250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 name="Rectangle 29"/>
          <p:cNvSpPr>
            <a:spLocks noChangeArrowheads="1"/>
          </p:cNvSpPr>
          <p:nvPr/>
        </p:nvSpPr>
        <p:spPr bwMode="auto">
          <a:xfrm>
            <a:off x="903288" y="4100513"/>
            <a:ext cx="2242922" cy="39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buFont typeface="Wingdings" panose="05000000000000000000" pitchFamily="2" charset="2"/>
              <a:buNone/>
            </a:pPr>
            <a:r>
              <a:rPr lang="zh-CN" altLang="en-US" sz="2400" b="0">
                <a:latin typeface="华文楷体" panose="02010600040101010101" pitchFamily="2" charset="-122"/>
                <a:ea typeface="华文楷体" panose="02010600040101010101" pitchFamily="2" charset="-122"/>
              </a:rPr>
              <a:t>特例</a:t>
            </a:r>
            <a:r>
              <a:rPr lang="en-US" altLang="zh-CN" sz="2400" b="0">
                <a:latin typeface="华文楷体" panose="02010600040101010101" pitchFamily="2" charset="-122"/>
                <a:ea typeface="华文楷体" panose="02010600040101010101" pitchFamily="2" charset="-122"/>
              </a:rPr>
              <a:t>4</a:t>
            </a:r>
            <a:r>
              <a:rPr lang="zh-CN" altLang="en-US" sz="2400" b="0">
                <a:latin typeface="华文楷体" panose="02010600040101010101" pitchFamily="2" charset="-122"/>
                <a:ea typeface="华文楷体" panose="02010600040101010101" pitchFamily="2" charset="-122"/>
              </a:rPr>
              <a:t>：</a:t>
            </a:r>
            <a:r>
              <a:rPr lang="en-US" altLang="zh-CN" sz="2400" b="0">
                <a:latin typeface="华文楷体" panose="02010600040101010101" pitchFamily="2" charset="-122"/>
                <a:ea typeface="华文楷体" panose="02010600040101010101" pitchFamily="2" charset="-122"/>
              </a:rPr>
              <a:t>64QAM</a:t>
            </a:r>
          </a:p>
        </p:txBody>
      </p:sp>
      <p:sp>
        <p:nvSpPr>
          <p:cNvPr id="2059" name="Rectangle 30"/>
          <p:cNvSpPr>
            <a:spLocks noChangeArrowheads="1"/>
          </p:cNvSpPr>
          <p:nvPr/>
        </p:nvSpPr>
        <p:spPr bwMode="auto">
          <a:xfrm>
            <a:off x="755650" y="5132388"/>
            <a:ext cx="4243469" cy="39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buFont typeface="Wingdings" panose="05000000000000000000" pitchFamily="2" charset="2"/>
              <a:buNone/>
            </a:pPr>
            <a:r>
              <a:rPr lang="en-US" altLang="zh-CN" sz="2400" b="0">
                <a:latin typeface="华文楷体" panose="02010600040101010101" pitchFamily="2" charset="-122"/>
                <a:ea typeface="华文楷体" panose="02010600040101010101" pitchFamily="2" charset="-122"/>
              </a:rPr>
              <a:t>(8.1-3)</a:t>
            </a:r>
            <a:r>
              <a:rPr lang="zh-CN" altLang="en-US" sz="2400" b="0">
                <a:latin typeface="华文楷体" panose="02010600040101010101" pitchFamily="2" charset="-122"/>
                <a:ea typeface="华文楷体" panose="02010600040101010101" pitchFamily="2" charset="-122"/>
              </a:rPr>
              <a:t>式矢量图如图</a:t>
            </a:r>
            <a:r>
              <a:rPr lang="en-US" altLang="zh-CN" sz="2400" b="0">
                <a:latin typeface="华文楷体" panose="02010600040101010101" pitchFamily="2" charset="-122"/>
                <a:ea typeface="华文楷体" panose="02010600040101010101" pitchFamily="2" charset="-122"/>
              </a:rPr>
              <a:t>8-1c</a:t>
            </a:r>
            <a:r>
              <a:rPr lang="zh-CN" altLang="en-US" sz="2400" b="0">
                <a:latin typeface="华文楷体" panose="02010600040101010101" pitchFamily="2" charset="-122"/>
                <a:ea typeface="华文楷体" panose="02010600040101010101" pitchFamily="2" charset="-122"/>
              </a:rPr>
              <a:t>所示。</a:t>
            </a:r>
          </a:p>
        </p:txBody>
      </p:sp>
      <p:sp>
        <p:nvSpPr>
          <p:cNvPr id="2063" name="Rectangle 32"/>
          <p:cNvSpPr>
            <a:spLocks noChangeArrowheads="1"/>
          </p:cNvSpPr>
          <p:nvPr/>
        </p:nvSpPr>
        <p:spPr bwMode="auto">
          <a:xfrm>
            <a:off x="898525" y="4594225"/>
            <a:ext cx="492443"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fontAlgn="ctr" hangingPunct="1">
              <a:buFont typeface="Wingdings" panose="05000000000000000000" pitchFamily="2" charset="2"/>
              <a:buNone/>
            </a:pPr>
            <a:r>
              <a:rPr lang="zh-CN" altLang="en-US" sz="2400" b="0">
                <a:latin typeface="华文楷体" panose="02010600040101010101" pitchFamily="2" charset="-122"/>
                <a:ea typeface="华文楷体" panose="02010600040101010101" pitchFamily="2" charset="-122"/>
              </a:rPr>
              <a:t>当</a:t>
            </a:r>
          </a:p>
        </p:txBody>
      </p:sp>
      <p:sp>
        <p:nvSpPr>
          <p:cNvPr id="2064" name="Rectangle 35"/>
          <p:cNvSpPr>
            <a:spLocks noChangeArrowheads="1"/>
          </p:cNvSpPr>
          <p:nvPr/>
        </p:nvSpPr>
        <p:spPr bwMode="auto">
          <a:xfrm>
            <a:off x="1692275" y="4629150"/>
            <a:ext cx="1319592"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fontAlgn="ctr" hangingPunct="1">
              <a:buFont typeface="Wingdings" panose="05000000000000000000" pitchFamily="2" charset="2"/>
              <a:buNone/>
            </a:pPr>
            <a:r>
              <a:rPr lang="zh-CN" altLang="en-US" sz="2400" b="0">
                <a:latin typeface="华文楷体" panose="02010600040101010101" pitchFamily="2" charset="-122"/>
                <a:ea typeface="华文楷体" panose="02010600040101010101" pitchFamily="2" charset="-122"/>
              </a:rPr>
              <a:t>取</a:t>
            </a:r>
            <a:r>
              <a:rPr lang="en-US" altLang="zh-CN" sz="2400" b="0">
                <a:latin typeface="华文楷体" panose="02010600040101010101" pitchFamily="2" charset="-122"/>
                <a:ea typeface="华文楷体" panose="02010600040101010101" pitchFamily="2" charset="-122"/>
              </a:rPr>
              <a:t>8</a:t>
            </a:r>
            <a:r>
              <a:rPr lang="zh-CN" altLang="en-US" sz="2400" b="0">
                <a:latin typeface="华文楷体" panose="02010600040101010101" pitchFamily="2" charset="-122"/>
                <a:ea typeface="华文楷体" panose="02010600040101010101" pitchFamily="2" charset="-122"/>
              </a:rPr>
              <a:t>个值</a:t>
            </a:r>
            <a:r>
              <a:rPr lang="en-US" altLang="zh-CN" sz="2400" b="0">
                <a:latin typeface="华文楷体" panose="02010600040101010101" pitchFamily="2" charset="-122"/>
                <a:ea typeface="华文楷体" panose="02010600040101010101" pitchFamily="2" charset="-122"/>
              </a:rPr>
              <a:t>,</a:t>
            </a:r>
          </a:p>
        </p:txBody>
      </p:sp>
      <p:sp>
        <p:nvSpPr>
          <p:cNvPr id="2065" name="Rectangle 36"/>
          <p:cNvSpPr>
            <a:spLocks noChangeArrowheads="1"/>
          </p:cNvSpPr>
          <p:nvPr/>
        </p:nvSpPr>
        <p:spPr bwMode="auto">
          <a:xfrm>
            <a:off x="3348038" y="4629150"/>
            <a:ext cx="1319592"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fontAlgn="ctr" hangingPunct="1">
              <a:buFont typeface="Wingdings" panose="05000000000000000000" pitchFamily="2" charset="2"/>
              <a:buNone/>
            </a:pPr>
            <a:r>
              <a:rPr lang="zh-CN" altLang="en-US" sz="2400" b="0">
                <a:latin typeface="华文楷体" panose="02010600040101010101" pitchFamily="2" charset="-122"/>
                <a:ea typeface="华文楷体" panose="02010600040101010101" pitchFamily="2" charset="-122"/>
              </a:rPr>
              <a:t>取</a:t>
            </a:r>
            <a:r>
              <a:rPr lang="en-US" altLang="zh-CN" sz="2400" b="0">
                <a:latin typeface="华文楷体" panose="02010600040101010101" pitchFamily="2" charset="-122"/>
                <a:ea typeface="华文楷体" panose="02010600040101010101" pitchFamily="2" charset="-122"/>
              </a:rPr>
              <a:t>8</a:t>
            </a:r>
            <a:r>
              <a:rPr lang="zh-CN" altLang="en-US" sz="2400" b="0">
                <a:latin typeface="华文楷体" panose="02010600040101010101" pitchFamily="2" charset="-122"/>
                <a:ea typeface="华文楷体" panose="02010600040101010101" pitchFamily="2" charset="-122"/>
              </a:rPr>
              <a:t>个值</a:t>
            </a:r>
            <a:r>
              <a:rPr lang="en-US" altLang="zh-CN" sz="2400" b="0">
                <a:latin typeface="华文楷体" panose="02010600040101010101" pitchFamily="2" charset="-122"/>
                <a:ea typeface="华文楷体" panose="02010600040101010101" pitchFamily="2" charset="-122"/>
              </a:rPr>
              <a:t>,</a:t>
            </a:r>
          </a:p>
        </p:txBody>
      </p:sp>
      <p:pic>
        <p:nvPicPr>
          <p:cNvPr id="2061" name="Picture 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1500" y="4005263"/>
            <a:ext cx="2736850" cy="26384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3" name="Rectangle 2"/>
          <p:cNvSpPr>
            <a:spLocks noGrp="1" noChangeArrowheads="1"/>
          </p:cNvSpPr>
          <p:nvPr>
            <p:ph type="title"/>
          </p:nvPr>
        </p:nvSpPr>
        <p:spPr>
          <a:xfrm>
            <a:off x="457200" y="496888"/>
            <a:ext cx="8229600" cy="584200"/>
          </a:xfrm>
        </p:spPr>
        <p:txBody>
          <a:bodyPr>
            <a:spAutoFit/>
          </a:bodyPr>
          <a:lstStyle/>
          <a:p>
            <a:pPr algn="ctr" eaLnBrk="1" fontAlgn="auto" hangingPunct="1">
              <a:spcAft>
                <a:spcPts val="0"/>
              </a:spcAft>
              <a:defRPr/>
            </a:pPr>
            <a:r>
              <a:rPr lang="zh-CN" altLang="en-US" sz="3200" dirty="0">
                <a:solidFill>
                  <a:srgbClr val="FFFF00"/>
                </a:solidFill>
                <a:latin typeface="华文中宋" panose="02010600040101010101" pitchFamily="2" charset="-122"/>
                <a:ea typeface="华文中宋" panose="02010600040101010101" pitchFamily="2" charset="-122"/>
              </a:rPr>
              <a:t>一、正交振幅调制</a:t>
            </a:r>
            <a:r>
              <a:rPr lang="en-US" altLang="zh-CN" sz="3200" dirty="0">
                <a:solidFill>
                  <a:srgbClr val="FFFF00"/>
                </a:solidFill>
                <a:latin typeface="华文中宋" panose="02010600040101010101" pitchFamily="2" charset="-122"/>
                <a:ea typeface="华文中宋" panose="02010600040101010101" pitchFamily="2" charset="-122"/>
              </a:rPr>
              <a:t>(QAM)  </a:t>
            </a:r>
          </a:p>
        </p:txBody>
      </p:sp>
      <p:pic>
        <p:nvPicPr>
          <p:cNvPr id="2" name="图片 1"/>
          <p:cNvPicPr>
            <a:picLocks noChangeAspect="1"/>
          </p:cNvPicPr>
          <p:nvPr/>
        </p:nvPicPr>
        <p:blipFill>
          <a:blip r:embed="rId4"/>
          <a:stretch>
            <a:fillRect/>
          </a:stretch>
        </p:blipFill>
        <p:spPr>
          <a:xfrm>
            <a:off x="1326531" y="2056643"/>
            <a:ext cx="426688" cy="455660"/>
          </a:xfrm>
          <a:prstGeom prst="rect">
            <a:avLst/>
          </a:prstGeom>
        </p:spPr>
      </p:pic>
      <p:pic>
        <p:nvPicPr>
          <p:cNvPr id="3" name="图片 2"/>
          <p:cNvPicPr>
            <a:picLocks noChangeAspect="1"/>
          </p:cNvPicPr>
          <p:nvPr/>
        </p:nvPicPr>
        <p:blipFill>
          <a:blip r:embed="rId5"/>
          <a:stretch>
            <a:fillRect/>
          </a:stretch>
        </p:blipFill>
        <p:spPr>
          <a:xfrm>
            <a:off x="3059832" y="2080502"/>
            <a:ext cx="327636" cy="455660"/>
          </a:xfrm>
          <a:prstGeom prst="rect">
            <a:avLst/>
          </a:prstGeom>
        </p:spPr>
      </p:pic>
      <p:pic>
        <p:nvPicPr>
          <p:cNvPr id="24" name="图片 23"/>
          <p:cNvPicPr>
            <a:picLocks noChangeAspect="1"/>
          </p:cNvPicPr>
          <p:nvPr/>
        </p:nvPicPr>
        <p:blipFill>
          <a:blip r:embed="rId4"/>
          <a:stretch>
            <a:fillRect/>
          </a:stretch>
        </p:blipFill>
        <p:spPr>
          <a:xfrm>
            <a:off x="1332881" y="4574428"/>
            <a:ext cx="426688" cy="455660"/>
          </a:xfrm>
          <a:prstGeom prst="rect">
            <a:avLst/>
          </a:prstGeom>
        </p:spPr>
      </p:pic>
      <p:pic>
        <p:nvPicPr>
          <p:cNvPr id="25" name="图片 24"/>
          <p:cNvPicPr>
            <a:picLocks noChangeAspect="1"/>
          </p:cNvPicPr>
          <p:nvPr/>
        </p:nvPicPr>
        <p:blipFill>
          <a:blip r:embed="rId5"/>
          <a:stretch>
            <a:fillRect/>
          </a:stretch>
        </p:blipFill>
        <p:spPr>
          <a:xfrm>
            <a:off x="3084110" y="4589794"/>
            <a:ext cx="327636" cy="455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323850" y="1196975"/>
            <a:ext cx="8351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en-US" altLang="zh-CN" sz="2400" b="0">
                <a:latin typeface="华文楷体" panose="02010600040101010101" pitchFamily="2" charset="-122"/>
                <a:ea typeface="华文楷体" panose="02010600040101010101" pitchFamily="2" charset="-122"/>
              </a:rPr>
              <a:t>6)</a:t>
            </a:r>
            <a:r>
              <a:rPr lang="zh-CN" altLang="en-US" sz="2400" b="0">
                <a:latin typeface="华文楷体" panose="02010600040101010101" pitchFamily="2" charset="-122"/>
                <a:ea typeface="华文楷体" panose="02010600040101010101" pitchFamily="2" charset="-122"/>
              </a:rPr>
              <a:t>、</a:t>
            </a:r>
            <a:r>
              <a:rPr lang="en-US" altLang="zh-CN" sz="2400" b="0">
                <a:latin typeface="华文楷体" panose="02010600040101010101" pitchFamily="2" charset="-122"/>
                <a:ea typeface="华文楷体" panose="02010600040101010101" pitchFamily="2" charset="-122"/>
              </a:rPr>
              <a:t>16QAM</a:t>
            </a:r>
            <a:r>
              <a:rPr lang="zh-CN" altLang="en-US" sz="2400" b="0">
                <a:latin typeface="华文楷体" panose="02010600040101010101" pitchFamily="2" charset="-122"/>
                <a:ea typeface="华文楷体" panose="02010600040101010101" pitchFamily="2" charset="-122"/>
              </a:rPr>
              <a:t>信号的产生</a:t>
            </a:r>
          </a:p>
        </p:txBody>
      </p:sp>
      <p:pic>
        <p:nvPicPr>
          <p:cNvPr id="1843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95413"/>
            <a:ext cx="4249738"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7"/>
          <p:cNvSpPr>
            <a:spLocks noChangeArrowheads="1"/>
          </p:cNvSpPr>
          <p:nvPr/>
        </p:nvSpPr>
        <p:spPr bwMode="auto">
          <a:xfrm>
            <a:off x="323850" y="1781602"/>
            <a:ext cx="41767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en-US" altLang="zh-CN" sz="2400" b="0">
                <a:latin typeface="华文楷体" panose="02010600040101010101" pitchFamily="2" charset="-122"/>
                <a:ea typeface="华文楷体" panose="02010600040101010101" pitchFamily="2" charset="-122"/>
              </a:rPr>
              <a:t>a)</a:t>
            </a:r>
            <a:r>
              <a:rPr lang="zh-CN" altLang="en-US" sz="2400" b="0">
                <a:latin typeface="华文楷体" panose="02010600040101010101" pitchFamily="2" charset="-122"/>
                <a:ea typeface="华文楷体" panose="02010600040101010101" pitchFamily="2" charset="-122"/>
              </a:rPr>
              <a:t>、</a:t>
            </a:r>
            <a:r>
              <a:rPr lang="en-US" altLang="en-US" sz="2400" b="0">
                <a:latin typeface="华文楷体" panose="02010600040101010101" pitchFamily="2" charset="-122"/>
                <a:ea typeface="华文楷体" panose="02010600040101010101" pitchFamily="2" charset="-122"/>
              </a:rPr>
              <a:t>正交调幅</a:t>
            </a:r>
            <a:r>
              <a:rPr lang="zh-CN" altLang="en-US" sz="2400" b="0">
                <a:latin typeface="华文楷体" panose="02010600040101010101" pitchFamily="2" charset="-122"/>
                <a:ea typeface="华文楷体" panose="02010600040101010101" pitchFamily="2" charset="-122"/>
              </a:rPr>
              <a:t>法：</a:t>
            </a:r>
            <a:r>
              <a:rPr lang="en-US" altLang="zh-CN" sz="2400" b="0">
                <a:latin typeface="华文楷体" panose="02010600040101010101" pitchFamily="2" charset="-122"/>
                <a:ea typeface="华文楷体" panose="02010600040101010101" pitchFamily="2" charset="-122"/>
              </a:rPr>
              <a:t>2</a:t>
            </a:r>
            <a:r>
              <a:rPr lang="zh-CN" altLang="en-US" sz="2400" b="0">
                <a:latin typeface="华文楷体" panose="02010600040101010101" pitchFamily="2" charset="-122"/>
                <a:ea typeface="华文楷体" panose="02010600040101010101" pitchFamily="2" charset="-122"/>
              </a:rPr>
              <a:t>路独立正交的</a:t>
            </a:r>
            <a:r>
              <a:rPr lang="en-US" altLang="zh-CN" sz="2400" b="0">
                <a:latin typeface="华文楷体" panose="02010600040101010101" pitchFamily="2" charset="-122"/>
                <a:ea typeface="华文楷体" panose="02010600040101010101" pitchFamily="2" charset="-122"/>
              </a:rPr>
              <a:t>4ASK</a:t>
            </a:r>
            <a:r>
              <a:rPr lang="zh-CN" altLang="en-US" sz="2400" b="0">
                <a:latin typeface="华文楷体" panose="02010600040101010101" pitchFamily="2" charset="-122"/>
                <a:ea typeface="华文楷体" panose="02010600040101010101" pitchFamily="2" charset="-122"/>
              </a:rPr>
              <a:t>叠加。</a:t>
            </a:r>
          </a:p>
        </p:txBody>
      </p:sp>
      <p:sp>
        <p:nvSpPr>
          <p:cNvPr id="18437" name="Rectangle 9"/>
          <p:cNvSpPr>
            <a:spLocks noChangeArrowheads="1"/>
          </p:cNvSpPr>
          <p:nvPr/>
        </p:nvSpPr>
        <p:spPr bwMode="auto">
          <a:xfrm>
            <a:off x="4425950" y="4978827"/>
            <a:ext cx="40338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en-US" altLang="zh-CN" sz="2400" b="0">
                <a:latin typeface="华文楷体" panose="02010600040101010101" pitchFamily="2" charset="-122"/>
                <a:ea typeface="华文楷体" panose="02010600040101010101" pitchFamily="2" charset="-122"/>
              </a:rPr>
              <a:t>b)</a:t>
            </a:r>
            <a:r>
              <a:rPr lang="zh-CN" altLang="en-US" sz="2400" b="0">
                <a:latin typeface="华文楷体" panose="02010600040101010101" pitchFamily="2" charset="-122"/>
                <a:ea typeface="华文楷体" panose="02010600040101010101" pitchFamily="2" charset="-122"/>
              </a:rPr>
              <a:t>、复合相移法：</a:t>
            </a:r>
            <a:r>
              <a:rPr lang="en-US" altLang="zh-CN" sz="2400" b="0">
                <a:latin typeface="华文楷体" panose="02010600040101010101" pitchFamily="2" charset="-122"/>
                <a:ea typeface="华文楷体" panose="02010600040101010101" pitchFamily="2" charset="-122"/>
              </a:rPr>
              <a:t>2</a:t>
            </a:r>
            <a:r>
              <a:rPr lang="zh-CN" altLang="en-US" sz="2400" b="0">
                <a:latin typeface="华文楷体" panose="02010600040101010101" pitchFamily="2" charset="-122"/>
                <a:ea typeface="华文楷体" panose="02010600040101010101" pitchFamily="2" charset="-122"/>
              </a:rPr>
              <a:t>路独立的</a:t>
            </a:r>
            <a:r>
              <a:rPr lang="en-US" altLang="zh-CN" sz="2400" b="0">
                <a:latin typeface="华文楷体" panose="02010600040101010101" pitchFamily="2" charset="-122"/>
                <a:ea typeface="华文楷体" panose="02010600040101010101" pitchFamily="2" charset="-122"/>
              </a:rPr>
              <a:t>QPSK</a:t>
            </a:r>
            <a:r>
              <a:rPr lang="zh-CN" altLang="en-US" sz="2400" b="0">
                <a:latin typeface="华文楷体" panose="02010600040101010101" pitchFamily="2" charset="-122"/>
                <a:ea typeface="华文楷体" panose="02010600040101010101" pitchFamily="2" charset="-122"/>
              </a:rPr>
              <a:t>叠加。</a:t>
            </a:r>
          </a:p>
        </p:txBody>
      </p:sp>
      <p:pic>
        <p:nvPicPr>
          <p:cNvPr id="1843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665413"/>
            <a:ext cx="3865562"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a:spLocks noGrp="1" noChangeArrowheads="1"/>
          </p:cNvSpPr>
          <p:nvPr>
            <p:ph type="title"/>
          </p:nvPr>
        </p:nvSpPr>
        <p:spPr>
          <a:xfrm>
            <a:off x="457200" y="496888"/>
            <a:ext cx="8229600" cy="584200"/>
          </a:xfrm>
        </p:spPr>
        <p:txBody>
          <a:bodyPr>
            <a:spAutoFit/>
          </a:bodyPr>
          <a:lstStyle/>
          <a:p>
            <a:pPr algn="ctr" eaLnBrk="1" fontAlgn="auto" hangingPunct="1">
              <a:spcAft>
                <a:spcPts val="0"/>
              </a:spcAft>
              <a:defRPr/>
            </a:pPr>
            <a:r>
              <a:rPr lang="zh-CN" altLang="en-US" sz="3200" dirty="0">
                <a:solidFill>
                  <a:srgbClr val="FFFF00"/>
                </a:solidFill>
                <a:latin typeface="华文中宋" panose="02010600040101010101" pitchFamily="2" charset="-122"/>
                <a:ea typeface="华文中宋" panose="02010600040101010101" pitchFamily="2" charset="-122"/>
              </a:rPr>
              <a:t>一、正交振幅调制</a:t>
            </a:r>
            <a:r>
              <a:rPr lang="en-US" altLang="zh-CN" sz="3200" dirty="0">
                <a:solidFill>
                  <a:srgbClr val="FFFF00"/>
                </a:solidFill>
                <a:latin typeface="华文中宋" panose="02010600040101010101" pitchFamily="2" charset="-122"/>
                <a:ea typeface="华文中宋" panose="02010600040101010101" pitchFamily="2" charset="-122"/>
              </a:rPr>
              <a:t>(QAM)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323850" y="1243013"/>
            <a:ext cx="8351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en-US" altLang="zh-CN" sz="2400" b="0">
                <a:latin typeface="华文楷体" panose="02010600040101010101" pitchFamily="2" charset="-122"/>
                <a:ea typeface="华文楷体" panose="02010600040101010101" pitchFamily="2" charset="-122"/>
              </a:rPr>
              <a:t>7)</a:t>
            </a:r>
            <a:r>
              <a:rPr lang="zh-CN" altLang="en-US" sz="2400" b="0">
                <a:latin typeface="华文楷体" panose="02010600040101010101" pitchFamily="2" charset="-122"/>
                <a:ea typeface="华文楷体" panose="02010600040101010101" pitchFamily="2" charset="-122"/>
              </a:rPr>
              <a:t>、</a:t>
            </a:r>
            <a:r>
              <a:rPr lang="en-US" altLang="zh-CN" sz="2400" b="0">
                <a:latin typeface="华文楷体" panose="02010600040101010101" pitchFamily="2" charset="-122"/>
                <a:ea typeface="华文楷体" panose="02010600040101010101" pitchFamily="2" charset="-122"/>
              </a:rPr>
              <a:t>16QAM</a:t>
            </a:r>
            <a:r>
              <a:rPr lang="zh-CN" altLang="en-US" sz="2400" b="0">
                <a:latin typeface="华文楷体" panose="02010600040101010101" pitchFamily="2" charset="-122"/>
                <a:ea typeface="华文楷体" panose="02010600040101010101" pitchFamily="2" charset="-122"/>
              </a:rPr>
              <a:t>和</a:t>
            </a:r>
            <a:r>
              <a:rPr lang="en-US" altLang="zh-CN" sz="2400" b="0">
                <a:latin typeface="华文楷体" panose="02010600040101010101" pitchFamily="2" charset="-122"/>
                <a:ea typeface="华文楷体" panose="02010600040101010101" pitchFamily="2" charset="-122"/>
              </a:rPr>
              <a:t>16PSK</a:t>
            </a:r>
            <a:r>
              <a:rPr lang="zh-CN" altLang="en-US" sz="2400" b="0">
                <a:latin typeface="华文楷体" panose="02010600040101010101" pitchFamily="2" charset="-122"/>
                <a:ea typeface="华文楷体" panose="02010600040101010101" pitchFamily="2" charset="-122"/>
              </a:rPr>
              <a:t>的抗噪性能</a:t>
            </a:r>
          </a:p>
        </p:txBody>
      </p:sp>
      <p:sp>
        <p:nvSpPr>
          <p:cNvPr id="19459" name="Rectangle 6"/>
          <p:cNvSpPr>
            <a:spLocks noChangeArrowheads="1"/>
          </p:cNvSpPr>
          <p:nvPr/>
        </p:nvSpPr>
        <p:spPr bwMode="auto">
          <a:xfrm>
            <a:off x="285750" y="6000750"/>
            <a:ext cx="7272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sz="2400" b="0">
                <a:latin typeface="华文楷体" panose="02010600040101010101" pitchFamily="2" charset="-122"/>
                <a:ea typeface="华文楷体" panose="02010600040101010101" pitchFamily="2" charset="-122"/>
              </a:rPr>
              <a:t>故</a:t>
            </a:r>
            <a:r>
              <a:rPr lang="en-US" altLang="zh-CN" sz="2400" b="0">
                <a:latin typeface="华文楷体" panose="02010600040101010101" pitchFamily="2" charset="-122"/>
                <a:ea typeface="华文楷体" panose="02010600040101010101" pitchFamily="2" charset="-122"/>
              </a:rPr>
              <a:t>16QAM</a:t>
            </a:r>
            <a:r>
              <a:rPr lang="zh-CN" altLang="en-US" sz="2400" b="0">
                <a:latin typeface="华文楷体" panose="02010600040101010101" pitchFamily="2" charset="-122"/>
                <a:ea typeface="华文楷体" panose="02010600040101010101" pitchFamily="2" charset="-122"/>
              </a:rPr>
              <a:t>比</a:t>
            </a:r>
            <a:r>
              <a:rPr lang="en-US" altLang="zh-CN" sz="2400" b="0">
                <a:latin typeface="华文楷体" panose="02010600040101010101" pitchFamily="2" charset="-122"/>
                <a:ea typeface="华文楷体" panose="02010600040101010101" pitchFamily="2" charset="-122"/>
              </a:rPr>
              <a:t>16PSK</a:t>
            </a:r>
            <a:r>
              <a:rPr lang="zh-CN" altLang="en-US" sz="2400" b="0">
                <a:latin typeface="华文楷体" panose="02010600040101010101" pitchFamily="2" charset="-122"/>
                <a:ea typeface="华文楷体" panose="02010600040101010101" pitchFamily="2" charset="-122"/>
              </a:rPr>
              <a:t>信号的噪声容限大</a:t>
            </a:r>
            <a:r>
              <a:rPr lang="en-US" altLang="zh-CN" sz="2400" b="0">
                <a:latin typeface="华文楷体" panose="02010600040101010101" pitchFamily="2" charset="-122"/>
                <a:ea typeface="华文楷体" panose="02010600040101010101" pitchFamily="2" charset="-122"/>
              </a:rPr>
              <a:t>4.12dB.</a:t>
            </a:r>
          </a:p>
        </p:txBody>
      </p:sp>
      <p:pic>
        <p:nvPicPr>
          <p:cNvPr id="1946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785938"/>
            <a:ext cx="5053013"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a:spLocks noGrp="1" noChangeArrowheads="1"/>
          </p:cNvSpPr>
          <p:nvPr>
            <p:ph type="title"/>
          </p:nvPr>
        </p:nvSpPr>
        <p:spPr>
          <a:xfrm>
            <a:off x="457200" y="496888"/>
            <a:ext cx="8229600" cy="584200"/>
          </a:xfrm>
        </p:spPr>
        <p:txBody>
          <a:bodyPr>
            <a:spAutoFit/>
          </a:bodyPr>
          <a:lstStyle/>
          <a:p>
            <a:pPr algn="ctr" eaLnBrk="1" fontAlgn="auto" hangingPunct="1">
              <a:spcAft>
                <a:spcPts val="0"/>
              </a:spcAft>
              <a:defRPr/>
            </a:pPr>
            <a:r>
              <a:rPr lang="zh-CN" altLang="en-US" sz="3200" dirty="0">
                <a:solidFill>
                  <a:srgbClr val="FFFF00"/>
                </a:solidFill>
                <a:latin typeface="华文中宋" panose="02010600040101010101" pitchFamily="2" charset="-122"/>
                <a:ea typeface="华文中宋" panose="02010600040101010101" pitchFamily="2" charset="-122"/>
              </a:rPr>
              <a:t>一、正交振幅调制</a:t>
            </a:r>
            <a:r>
              <a:rPr lang="en-US" altLang="zh-CN" sz="3200" dirty="0">
                <a:solidFill>
                  <a:srgbClr val="FFFF00"/>
                </a:solidFill>
                <a:latin typeface="华文中宋" panose="02010600040101010101" pitchFamily="2" charset="-122"/>
                <a:ea typeface="华文中宋" panose="02010600040101010101" pitchFamily="2" charset="-122"/>
              </a:rPr>
              <a:t>(QAM)  </a:t>
            </a:r>
          </a:p>
        </p:txBody>
      </p:sp>
      <p:pic>
        <p:nvPicPr>
          <p:cNvPr id="19462" name="Picture 11"/>
          <p:cNvPicPr>
            <a:picLocks noChangeAspect="1" noChangeArrowheads="1"/>
          </p:cNvPicPr>
          <p:nvPr/>
        </p:nvPicPr>
        <p:blipFill>
          <a:blip r:embed="rId3">
            <a:extLst>
              <a:ext uri="{28A0092B-C50C-407E-A947-70E740481C1C}">
                <a14:useLocalDpi xmlns:a14="http://schemas.microsoft.com/office/drawing/2010/main" val="0"/>
              </a:ext>
            </a:extLst>
          </a:blip>
          <a:srcRect l="46220" t="72728" r="16280" b="-2"/>
          <a:stretch>
            <a:fillRect/>
          </a:stretch>
        </p:blipFill>
        <p:spPr bwMode="auto">
          <a:xfrm>
            <a:off x="1214438" y="5357813"/>
            <a:ext cx="30718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Rectangle 6"/>
          <p:cNvSpPr>
            <a:spLocks noChangeArrowheads="1"/>
          </p:cNvSpPr>
          <p:nvPr/>
        </p:nvSpPr>
        <p:spPr bwMode="auto">
          <a:xfrm>
            <a:off x="5429250" y="1571625"/>
            <a:ext cx="164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sz="2400" b="0">
                <a:latin typeface="华文楷体" panose="02010600040101010101" pitchFamily="2" charset="-122"/>
                <a:ea typeface="华文楷体" panose="02010600040101010101" pitchFamily="2" charset="-122"/>
              </a:rPr>
              <a:t>欧氏距离：</a:t>
            </a:r>
            <a:endParaRPr lang="en-US" altLang="zh-CN" sz="2400" b="0">
              <a:latin typeface="华文楷体" panose="02010600040101010101" pitchFamily="2" charset="-122"/>
              <a:ea typeface="华文楷体" panose="02010600040101010101" pitchFamily="2" charset="-122"/>
            </a:endParaRPr>
          </a:p>
        </p:txBody>
      </p:sp>
      <p:pic>
        <p:nvPicPr>
          <p:cNvPr id="19464" name="Picture 11"/>
          <p:cNvPicPr>
            <a:picLocks noChangeAspect="1" noChangeArrowheads="1"/>
          </p:cNvPicPr>
          <p:nvPr/>
        </p:nvPicPr>
        <p:blipFill>
          <a:blip r:embed="rId3">
            <a:extLst>
              <a:ext uri="{28A0092B-C50C-407E-A947-70E740481C1C}">
                <a14:useLocalDpi xmlns:a14="http://schemas.microsoft.com/office/drawing/2010/main" val="0"/>
              </a:ext>
            </a:extLst>
          </a:blip>
          <a:srcRect r="52036" b="45454"/>
          <a:stretch>
            <a:fillRect/>
          </a:stretch>
        </p:blipFill>
        <p:spPr bwMode="auto">
          <a:xfrm>
            <a:off x="5357813" y="2071688"/>
            <a:ext cx="36020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Picture 11"/>
          <p:cNvPicPr>
            <a:picLocks noChangeAspect="1" noChangeArrowheads="1"/>
          </p:cNvPicPr>
          <p:nvPr/>
        </p:nvPicPr>
        <p:blipFill>
          <a:blip r:embed="rId3">
            <a:extLst>
              <a:ext uri="{28A0092B-C50C-407E-A947-70E740481C1C}">
                <a14:useLocalDpi xmlns:a14="http://schemas.microsoft.com/office/drawing/2010/main" val="0"/>
              </a:ext>
            </a:extLst>
          </a:blip>
          <a:srcRect l="56686" b="40907"/>
          <a:stretch>
            <a:fillRect/>
          </a:stretch>
        </p:blipFill>
        <p:spPr bwMode="auto">
          <a:xfrm>
            <a:off x="5357813" y="2928938"/>
            <a:ext cx="3548062"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6" name="Rectangle 6"/>
          <p:cNvSpPr>
            <a:spLocks noChangeArrowheads="1"/>
          </p:cNvSpPr>
          <p:nvPr/>
        </p:nvSpPr>
        <p:spPr bwMode="auto">
          <a:xfrm>
            <a:off x="214313" y="4071938"/>
            <a:ext cx="85725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en-US" altLang="zh-CN" sz="2400" b="0">
                <a:latin typeface="华文楷体" panose="02010600040101010101" pitchFamily="2" charset="-122"/>
                <a:ea typeface="华文楷体" panose="02010600040101010101" pitchFamily="2" charset="-122"/>
              </a:rPr>
              <a:t>16PSK</a:t>
            </a:r>
            <a:r>
              <a:rPr lang="zh-CN" altLang="en-US" sz="2400" b="0">
                <a:latin typeface="华文楷体" panose="02010600040101010101" pitchFamily="2" charset="-122"/>
                <a:ea typeface="华文楷体" panose="02010600040101010101" pitchFamily="2" charset="-122"/>
              </a:rPr>
              <a:t>的最大功率</a:t>
            </a:r>
            <a:r>
              <a:rPr lang="en-US" altLang="zh-CN" sz="2400" b="0">
                <a:latin typeface="华文楷体" panose="02010600040101010101" pitchFamily="2" charset="-122"/>
                <a:ea typeface="华文楷体" panose="02010600040101010101" pitchFamily="2" charset="-122"/>
              </a:rPr>
              <a:t>=</a:t>
            </a:r>
            <a:r>
              <a:rPr lang="zh-CN" altLang="en-US" sz="2400" b="0">
                <a:latin typeface="华文楷体" panose="02010600040101010101" pitchFamily="2" charset="-122"/>
                <a:ea typeface="华文楷体" panose="02010600040101010101" pitchFamily="2" charset="-122"/>
              </a:rPr>
              <a:t>平均功率；</a:t>
            </a:r>
            <a:endParaRPr lang="en-US" altLang="zh-CN" sz="2400" b="0">
              <a:latin typeface="华文楷体" panose="02010600040101010101" pitchFamily="2" charset="-122"/>
              <a:ea typeface="华文楷体" panose="02010600040101010101" pitchFamily="2" charset="-122"/>
            </a:endParaRPr>
          </a:p>
          <a:p>
            <a:pPr eaLnBrk="1" hangingPunct="1">
              <a:lnSpc>
                <a:spcPct val="100000"/>
              </a:lnSpc>
              <a:spcBef>
                <a:spcPct val="0"/>
              </a:spcBef>
              <a:buClrTx/>
              <a:buSzTx/>
              <a:buFontTx/>
              <a:buNone/>
            </a:pPr>
            <a:r>
              <a:rPr lang="zh-CN" altLang="en-US" sz="2400" b="0">
                <a:latin typeface="华文楷体" panose="02010600040101010101" pitchFamily="2" charset="-122"/>
                <a:ea typeface="华文楷体" panose="02010600040101010101" pitchFamily="2" charset="-122"/>
              </a:rPr>
              <a:t>而</a:t>
            </a:r>
            <a:r>
              <a:rPr lang="en-US" altLang="zh-CN" sz="2400" b="0">
                <a:latin typeface="华文楷体" panose="02010600040101010101" pitchFamily="2" charset="-122"/>
                <a:ea typeface="华文楷体" panose="02010600040101010101" pitchFamily="2" charset="-122"/>
              </a:rPr>
              <a:t>16QAM</a:t>
            </a:r>
            <a:r>
              <a:rPr lang="zh-CN" altLang="en-US" sz="2400" b="0">
                <a:latin typeface="华文楷体" panose="02010600040101010101" pitchFamily="2" charset="-122"/>
                <a:ea typeface="华文楷体" panose="02010600040101010101" pitchFamily="2" charset="-122"/>
              </a:rPr>
              <a:t>在等概时，最大功率</a:t>
            </a:r>
            <a:r>
              <a:rPr lang="en-US" altLang="zh-CN" sz="2400" b="0">
                <a:latin typeface="华文楷体" panose="02010600040101010101" pitchFamily="2" charset="-122"/>
                <a:ea typeface="华文楷体" panose="02010600040101010101" pitchFamily="2" charset="-122"/>
              </a:rPr>
              <a:t>=1.8</a:t>
            </a:r>
            <a:r>
              <a:rPr lang="zh-CN" altLang="en-US" sz="2400" b="0">
                <a:latin typeface="华文楷体" panose="02010600040101010101" pitchFamily="2" charset="-122"/>
                <a:ea typeface="华文楷体" panose="02010600040101010101" pitchFamily="2" charset="-122"/>
              </a:rPr>
              <a:t>*平均功率；</a:t>
            </a:r>
            <a:endParaRPr lang="en-US" altLang="zh-CN" sz="2400" b="0">
              <a:latin typeface="华文楷体" panose="02010600040101010101" pitchFamily="2" charset="-122"/>
              <a:ea typeface="华文楷体" panose="02010600040101010101" pitchFamily="2" charset="-122"/>
            </a:endParaRPr>
          </a:p>
          <a:p>
            <a:pPr eaLnBrk="1" hangingPunct="1">
              <a:lnSpc>
                <a:spcPct val="100000"/>
              </a:lnSpc>
              <a:spcBef>
                <a:spcPct val="0"/>
              </a:spcBef>
              <a:buClrTx/>
              <a:buSzTx/>
              <a:buFont typeface="Wingdings" panose="05000000000000000000" pitchFamily="2" charset="2"/>
              <a:buNone/>
            </a:pPr>
            <a:r>
              <a:rPr lang="zh-CN" altLang="en-US" sz="2400" b="0">
                <a:latin typeface="华文楷体" panose="02010600040101010101" pitchFamily="2" charset="-122"/>
                <a:ea typeface="华文楷体" panose="02010600040101010101" pitchFamily="2" charset="-122"/>
              </a:rPr>
              <a:t>故若平均功率相等</a:t>
            </a:r>
            <a:r>
              <a:rPr lang="en-US" altLang="zh-CN" sz="2400" b="0">
                <a:latin typeface="华文楷体" panose="02010600040101010101" pitchFamily="2" charset="-122"/>
                <a:ea typeface="华文楷体" panose="02010600040101010101" pitchFamily="2" charset="-122"/>
              </a:rPr>
              <a:t>,</a:t>
            </a:r>
            <a:r>
              <a:rPr lang="zh-CN" altLang="en-US" sz="2400" b="0">
                <a:latin typeface="华文楷体" panose="02010600040101010101" pitchFamily="2" charset="-122"/>
                <a:ea typeface="华文楷体" panose="02010600040101010101" pitchFamily="2" charset="-122"/>
              </a:rPr>
              <a:t>且等概时，</a:t>
            </a:r>
            <a:r>
              <a:rPr lang="en-US" altLang="zh-CN" sz="2400" b="0">
                <a:latin typeface="华文楷体" panose="02010600040101010101" pitchFamily="2" charset="-122"/>
                <a:ea typeface="华文楷体" panose="02010600040101010101" pitchFamily="2" charset="-122"/>
              </a:rPr>
              <a:t>16QAM</a:t>
            </a:r>
            <a:r>
              <a:rPr lang="zh-CN" altLang="en-US" sz="2400" b="0">
                <a:latin typeface="华文楷体" panose="02010600040101010101" pitchFamily="2" charset="-122"/>
                <a:ea typeface="华文楷体" panose="02010600040101010101" pitchFamily="2" charset="-122"/>
              </a:rPr>
              <a:t>的最大功率</a:t>
            </a:r>
            <a:r>
              <a:rPr lang="en-US" altLang="zh-CN" sz="2400" b="0">
                <a:latin typeface="华文楷体" panose="02010600040101010101" pitchFamily="2" charset="-122"/>
                <a:ea typeface="华文楷体" panose="02010600040101010101" pitchFamily="2" charset="-122"/>
              </a:rPr>
              <a:t>= 16PSK</a:t>
            </a:r>
            <a:r>
              <a:rPr lang="zh-CN" altLang="en-US" sz="2400" b="0">
                <a:latin typeface="华文楷体" panose="02010600040101010101" pitchFamily="2" charset="-122"/>
                <a:ea typeface="华文楷体" panose="02010600040101010101" pitchFamily="2" charset="-122"/>
              </a:rPr>
              <a:t>的最大功率。</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7140" name="Rectangle 4"/>
          <p:cNvSpPr>
            <a:spLocks noGrp="1" noChangeArrowheads="1"/>
          </p:cNvSpPr>
          <p:nvPr>
            <p:ph type="title"/>
          </p:nvPr>
        </p:nvSpPr>
        <p:spPr>
          <a:xfrm>
            <a:off x="684213" y="476250"/>
            <a:ext cx="7772400" cy="585788"/>
          </a:xfrm>
        </p:spPr>
        <p:txBody>
          <a:bodyPr lIns="92075" tIns="46038" rIns="92075" bIns="46038" anchorCtr="0">
            <a:spAutoFit/>
          </a:bodyPr>
          <a:lstStyle/>
          <a:p>
            <a:pPr algn="ctr" eaLnBrk="1" fontAlgn="auto" hangingPunct="1">
              <a:spcAft>
                <a:spcPts val="0"/>
              </a:spcAft>
              <a:defRPr/>
            </a:pPr>
            <a:r>
              <a:rPr lang="zh-CN" altLang="en-US" sz="3200" dirty="0">
                <a:solidFill>
                  <a:srgbClr val="FFFF00"/>
                </a:solidFill>
                <a:latin typeface="黑体" panose="02010609060101010101" pitchFamily="2" charset="-122"/>
                <a:ea typeface="黑体" panose="02010609060101010101" pitchFamily="2" charset="-122"/>
              </a:rPr>
              <a:t>二、最小移频键控</a:t>
            </a:r>
            <a:r>
              <a:rPr lang="en-US" altLang="zh-CN" sz="3200" dirty="0">
                <a:solidFill>
                  <a:srgbClr val="FFFF00"/>
                </a:solidFill>
                <a:latin typeface="黑体" panose="02010609060101010101" pitchFamily="2" charset="-122"/>
                <a:ea typeface="黑体" panose="02010609060101010101" pitchFamily="2" charset="-122"/>
              </a:rPr>
              <a:t>(MSK)</a:t>
            </a:r>
          </a:p>
        </p:txBody>
      </p:sp>
      <p:sp>
        <p:nvSpPr>
          <p:cNvPr id="20483" name="Rectangle 5"/>
          <p:cNvSpPr>
            <a:spLocks noChangeArrowheads="1"/>
          </p:cNvSpPr>
          <p:nvPr/>
        </p:nvSpPr>
        <p:spPr bwMode="auto">
          <a:xfrm>
            <a:off x="468313" y="1312863"/>
            <a:ext cx="8280400"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10000"/>
              </a:lnSpc>
              <a:buClrTx/>
              <a:buSzTx/>
              <a:buFontTx/>
              <a:buNone/>
            </a:pPr>
            <a:r>
              <a:rPr lang="en-US" altLang="zh-CN" sz="2400" b="0">
                <a:latin typeface="华文楷体" panose="02010600040101010101" pitchFamily="2" charset="-122"/>
                <a:ea typeface="华文楷体" panose="02010600040101010101" pitchFamily="2" charset="-122"/>
              </a:rPr>
              <a:t>1)</a:t>
            </a:r>
            <a:r>
              <a:rPr lang="zh-CN" altLang="en-US" sz="2400" b="0">
                <a:latin typeface="华文楷体" panose="02010600040101010101" pitchFamily="2" charset="-122"/>
                <a:ea typeface="华文楷体" panose="02010600040101010101" pitchFamily="2" charset="-122"/>
              </a:rPr>
              <a:t>、</a:t>
            </a:r>
            <a:r>
              <a:rPr lang="en-US" altLang="zh-CN" sz="2400" b="0">
                <a:latin typeface="华文楷体" panose="02010600040101010101" pitchFamily="2" charset="-122"/>
                <a:ea typeface="华文楷体" panose="02010600040101010101" pitchFamily="2" charset="-122"/>
              </a:rPr>
              <a:t>MSK</a:t>
            </a:r>
            <a:r>
              <a:rPr lang="zh-CN" altLang="en-US" sz="2400" b="0">
                <a:latin typeface="华文楷体" panose="02010600040101010101" pitchFamily="2" charset="-122"/>
                <a:ea typeface="华文楷体" panose="02010600040101010101" pitchFamily="2" charset="-122"/>
              </a:rPr>
              <a:t>是对</a:t>
            </a:r>
            <a:r>
              <a:rPr lang="en-US" altLang="zh-CN" sz="2400" b="0">
                <a:latin typeface="华文楷体" panose="02010600040101010101" pitchFamily="2" charset="-122"/>
                <a:ea typeface="华文楷体" panose="02010600040101010101" pitchFamily="2" charset="-122"/>
              </a:rPr>
              <a:t>FSK</a:t>
            </a:r>
            <a:r>
              <a:rPr lang="zh-CN" altLang="en-US" sz="2400" b="0">
                <a:latin typeface="华文楷体" panose="02010600040101010101" pitchFamily="2" charset="-122"/>
                <a:ea typeface="华文楷体" panose="02010600040101010101" pitchFamily="2" charset="-122"/>
              </a:rPr>
              <a:t>信号作某种改进，是一种正交调制，使两个相邻的频率跳变的码元之间相位始终保持连续变化的一种调制。又称快速移频键控</a:t>
            </a:r>
            <a:r>
              <a:rPr lang="en-US" altLang="zh-CN" sz="2400" b="0">
                <a:latin typeface="华文楷体" panose="02010600040101010101" pitchFamily="2" charset="-122"/>
                <a:ea typeface="华文楷体" panose="02010600040101010101" pitchFamily="2" charset="-122"/>
              </a:rPr>
              <a:t>(FFSK)</a:t>
            </a:r>
            <a:r>
              <a:rPr lang="zh-CN" altLang="en-US" sz="2400" b="0">
                <a:latin typeface="华文楷体" panose="02010600040101010101" pitchFamily="2" charset="-122"/>
                <a:ea typeface="华文楷体" panose="02010600040101010101" pitchFamily="2" charset="-122"/>
              </a:rPr>
              <a:t>。</a:t>
            </a:r>
          </a:p>
          <a:p>
            <a:pPr eaLnBrk="1" hangingPunct="1">
              <a:lnSpc>
                <a:spcPct val="110000"/>
              </a:lnSpc>
              <a:buClrTx/>
              <a:buSzTx/>
              <a:buFontTx/>
              <a:buNone/>
            </a:pPr>
            <a:r>
              <a:rPr lang="zh-CN" altLang="en-US" sz="2400" b="0">
                <a:latin typeface="华文楷体" panose="02010600040101010101" pitchFamily="2" charset="-122"/>
                <a:ea typeface="华文楷体" panose="02010600040101010101" pitchFamily="2" charset="-122"/>
              </a:rPr>
              <a:t>  “最小”：指能以最小调制指数</a:t>
            </a:r>
            <a:r>
              <a:rPr lang="en-US" altLang="zh-CN" sz="2400" b="0">
                <a:latin typeface="华文楷体" panose="02010600040101010101" pitchFamily="2" charset="-122"/>
                <a:ea typeface="华文楷体" panose="02010600040101010101" pitchFamily="2" charset="-122"/>
              </a:rPr>
              <a:t>(</a:t>
            </a:r>
            <a:r>
              <a:rPr lang="zh-CN" altLang="en-US" sz="2400" b="0">
                <a:latin typeface="华文楷体" panose="02010600040101010101" pitchFamily="2" charset="-122"/>
                <a:ea typeface="华文楷体" panose="02010600040101010101" pitchFamily="2" charset="-122"/>
              </a:rPr>
              <a:t>即</a:t>
            </a:r>
            <a:r>
              <a:rPr lang="en-US" altLang="zh-CN" sz="2400" b="0">
                <a:latin typeface="华文楷体" panose="02010600040101010101" pitchFamily="2" charset="-122"/>
                <a:ea typeface="华文楷体" panose="02010600040101010101" pitchFamily="2" charset="-122"/>
              </a:rPr>
              <a:t>0.5)</a:t>
            </a:r>
            <a:r>
              <a:rPr lang="zh-CN" altLang="en-US" sz="2400" b="0">
                <a:latin typeface="华文楷体" panose="02010600040101010101" pitchFamily="2" charset="-122"/>
                <a:ea typeface="华文楷体" panose="02010600040101010101" pitchFamily="2" charset="-122"/>
              </a:rPr>
              <a:t>获得正交信号；</a:t>
            </a:r>
          </a:p>
          <a:p>
            <a:pPr eaLnBrk="1" hangingPunct="1">
              <a:lnSpc>
                <a:spcPct val="110000"/>
              </a:lnSpc>
              <a:buClrTx/>
              <a:buSzTx/>
              <a:buFontTx/>
              <a:buNone/>
            </a:pPr>
            <a:r>
              <a:rPr lang="zh-CN" altLang="en-US" sz="2400" b="0">
                <a:latin typeface="华文楷体" panose="02010600040101010101" pitchFamily="2" charset="-122"/>
                <a:ea typeface="华文楷体" panose="02010600040101010101" pitchFamily="2" charset="-122"/>
              </a:rPr>
              <a:t>  “快速”：指对于给定频带，能比</a:t>
            </a:r>
            <a:r>
              <a:rPr lang="en-US" altLang="zh-CN" sz="2400" b="0">
                <a:latin typeface="华文楷体" panose="02010600040101010101" pitchFamily="2" charset="-122"/>
                <a:ea typeface="华文楷体" panose="02010600040101010101" pitchFamily="2" charset="-122"/>
              </a:rPr>
              <a:t>PSK</a:t>
            </a:r>
            <a:r>
              <a:rPr lang="zh-CN" altLang="en-US" sz="2400" b="0">
                <a:latin typeface="华文楷体" panose="02010600040101010101" pitchFamily="2" charset="-122"/>
                <a:ea typeface="华文楷体" panose="02010600040101010101" pitchFamily="2" charset="-122"/>
              </a:rPr>
              <a:t>传更高的比特率；</a:t>
            </a:r>
          </a:p>
          <a:p>
            <a:pPr eaLnBrk="1" hangingPunct="1">
              <a:lnSpc>
                <a:spcPct val="110000"/>
              </a:lnSpc>
              <a:buClrTx/>
              <a:buSzTx/>
              <a:buFontTx/>
              <a:buNone/>
            </a:pPr>
            <a:endParaRPr lang="zh-CN" altLang="en-US" sz="2400" b="0">
              <a:latin typeface="华文楷体" panose="02010600040101010101" pitchFamily="2" charset="-122"/>
              <a:ea typeface="华文楷体" panose="02010600040101010101" pitchFamily="2" charset="-122"/>
            </a:endParaRPr>
          </a:p>
          <a:p>
            <a:pPr eaLnBrk="1" hangingPunct="1">
              <a:lnSpc>
                <a:spcPct val="110000"/>
              </a:lnSpc>
              <a:buClrTx/>
              <a:buSzTx/>
              <a:buFontTx/>
              <a:buNone/>
            </a:pPr>
            <a:r>
              <a:rPr lang="zh-CN" altLang="en-US" sz="2400" b="0">
                <a:latin typeface="华文楷体" panose="02010600040101010101" pitchFamily="2" charset="-122"/>
                <a:ea typeface="华文楷体" panose="02010600040101010101" pitchFamily="2" charset="-122"/>
              </a:rPr>
              <a:t>由正交调制和相位连续性，得：</a:t>
            </a:r>
          </a:p>
        </p:txBody>
      </p:sp>
      <p:sp>
        <p:nvSpPr>
          <p:cNvPr id="20484" name="Rectangle 6"/>
          <p:cNvSpPr>
            <a:spLocks noChangeArrowheads="1"/>
          </p:cNvSpPr>
          <p:nvPr/>
        </p:nvSpPr>
        <p:spPr bwMode="auto">
          <a:xfrm>
            <a:off x="468313" y="4776788"/>
            <a:ext cx="338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sz="2400" b="0">
                <a:latin typeface="华文楷体" panose="02010600040101010101" pitchFamily="2" charset="-122"/>
                <a:ea typeface="华文楷体" panose="02010600040101010101" pitchFamily="2" charset="-122"/>
              </a:rPr>
              <a:t>若初始相位任意：要求</a:t>
            </a:r>
          </a:p>
        </p:txBody>
      </p:sp>
      <p:sp>
        <p:nvSpPr>
          <p:cNvPr id="20485" name="Rectangle 9"/>
          <p:cNvSpPr>
            <a:spLocks noChangeArrowheads="1"/>
          </p:cNvSpPr>
          <p:nvPr/>
        </p:nvSpPr>
        <p:spPr bwMode="auto">
          <a:xfrm>
            <a:off x="468313" y="5491163"/>
            <a:ext cx="3240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SzPct val="65000"/>
              <a:buFont typeface="Wingdings" panose="05000000000000000000" pitchFamily="2" charset="2"/>
              <a:buChar char="v"/>
              <a:defRPr sz="3200" b="1">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SzTx/>
              <a:buFontTx/>
              <a:buNone/>
            </a:pPr>
            <a:r>
              <a:rPr lang="zh-CN" altLang="en-US" sz="2400" b="0">
                <a:latin typeface="华文楷体" panose="02010600040101010101" pitchFamily="2" charset="-122"/>
                <a:ea typeface="华文楷体" panose="02010600040101010101" pitchFamily="2" charset="-122"/>
              </a:rPr>
              <a:t>若初始相位确定：要求</a:t>
            </a:r>
          </a:p>
        </p:txBody>
      </p:sp>
      <p:pic>
        <p:nvPicPr>
          <p:cNvPr id="2048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3313" y="4714875"/>
            <a:ext cx="30956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3045713a-d32d-483a-b65d-f658b31912f1"/>
  <p:tag name="COMMONDATA" val="eyJoZGlkIjoiZWY3ZTQ2MDBjZWZhNjQ3MTJhNDVmZjJjYzE2ZWNjYzI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12</TotalTime>
  <Words>1291</Words>
  <Application>Microsoft Office PowerPoint</Application>
  <PresentationFormat>全屏显示(4:3)</PresentationFormat>
  <Paragraphs>130</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黑体</vt:lpstr>
      <vt:lpstr>华文楷体</vt:lpstr>
      <vt:lpstr>华文中宋</vt:lpstr>
      <vt:lpstr>宋体</vt:lpstr>
      <vt:lpstr>Consolas</vt:lpstr>
      <vt:lpstr>Corbel</vt:lpstr>
      <vt:lpstr>Symbol</vt:lpstr>
      <vt:lpstr>Wingdings</vt:lpstr>
      <vt:lpstr>Wingdings 2</vt:lpstr>
      <vt:lpstr>Wingdings 3</vt:lpstr>
      <vt:lpstr>穿越</vt:lpstr>
      <vt:lpstr>第八章 新型数字带通调制技术</vt:lpstr>
      <vt:lpstr>一、正交振幅调制(QAM)  </vt:lpstr>
      <vt:lpstr>一、正交振幅调制(QAM)  </vt:lpstr>
      <vt:lpstr>一、正交振幅调制(QAM)  </vt:lpstr>
      <vt:lpstr>一、正交振幅调制(QAM)  </vt:lpstr>
      <vt:lpstr>一、正交振幅调制(QAM)  </vt:lpstr>
      <vt:lpstr>一、正交振幅调制(QAM)  </vt:lpstr>
      <vt:lpstr>一、正交振幅调制(QAM)  </vt:lpstr>
      <vt:lpstr>二、最小移频键控(MSK)</vt:lpstr>
      <vt:lpstr>二、最小移频键控(MSK)</vt:lpstr>
      <vt:lpstr>二、最小移频键控(MSK)</vt:lpstr>
      <vt:lpstr>二、最小移频键控(MSK)</vt:lpstr>
      <vt:lpstr>二、最小移频键控(MSK)</vt:lpstr>
      <vt:lpstr>PowerPoint 演示文稿</vt:lpstr>
      <vt:lpstr>三、高斯最小移频键控(GMSK)</vt:lpstr>
      <vt:lpstr>四、正交频分复用(OFDM)</vt:lpstr>
      <vt:lpstr>四、正交频分复用(OFDM)</vt:lpstr>
      <vt:lpstr>四、正交频分复用(OFDM)</vt:lpstr>
      <vt:lpstr>第八章    小  结</vt:lpstr>
    </vt:vector>
  </TitlesOfParts>
  <Company>Wuhan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通信原理 （第四版） </dc:title>
  <dc:creator>Chenzz</dc:creator>
  <cp:lastModifiedBy>X1</cp:lastModifiedBy>
  <cp:revision>60</cp:revision>
  <dcterms:created xsi:type="dcterms:W3CDTF">2005-02-20T17:34:00Z</dcterms:created>
  <dcterms:modified xsi:type="dcterms:W3CDTF">2023-09-08T02:42:11Z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3B65FCC44C4D4BDEBFECF265D8A3ACED</vt:lpwstr>
  </property>
  <property fmtid="{D5CDD505-2E9C-101B-9397-08002B2CF9AE}" pid="3" name="KSOProductBuildVer">
    <vt:lpwstr>2052-11.1.0.12313</vt:lpwstr>
  </property>
</Properties>
</file>