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44"/>
  </p:notesMasterIdLst>
  <p:sldIdLst>
    <p:sldId id="260" r:id="rId2"/>
    <p:sldId id="347" r:id="rId3"/>
    <p:sldId id="304" r:id="rId4"/>
    <p:sldId id="306" r:id="rId5"/>
    <p:sldId id="339" r:id="rId6"/>
    <p:sldId id="305" r:id="rId7"/>
    <p:sldId id="309" r:id="rId8"/>
    <p:sldId id="307" r:id="rId9"/>
    <p:sldId id="308" r:id="rId10"/>
    <p:sldId id="346" r:id="rId11"/>
    <p:sldId id="311" r:id="rId12"/>
    <p:sldId id="345" r:id="rId13"/>
    <p:sldId id="313" r:id="rId14"/>
    <p:sldId id="312" r:id="rId15"/>
    <p:sldId id="316" r:id="rId16"/>
    <p:sldId id="315" r:id="rId17"/>
    <p:sldId id="314" r:id="rId18"/>
    <p:sldId id="318" r:id="rId19"/>
    <p:sldId id="319" r:id="rId20"/>
    <p:sldId id="317" r:id="rId21"/>
    <p:sldId id="322" r:id="rId22"/>
    <p:sldId id="340" r:id="rId23"/>
    <p:sldId id="321" r:id="rId24"/>
    <p:sldId id="323" r:id="rId25"/>
    <p:sldId id="324" r:id="rId26"/>
    <p:sldId id="325" r:id="rId27"/>
    <p:sldId id="320" r:id="rId28"/>
    <p:sldId id="326" r:id="rId29"/>
    <p:sldId id="329" r:id="rId30"/>
    <p:sldId id="344" r:id="rId31"/>
    <p:sldId id="331" r:id="rId32"/>
    <p:sldId id="330" r:id="rId33"/>
    <p:sldId id="328" r:id="rId34"/>
    <p:sldId id="327" r:id="rId35"/>
    <p:sldId id="332" r:id="rId36"/>
    <p:sldId id="342" r:id="rId37"/>
    <p:sldId id="343" r:id="rId38"/>
    <p:sldId id="335" r:id="rId39"/>
    <p:sldId id="334" r:id="rId40"/>
    <p:sldId id="336" r:id="rId41"/>
    <p:sldId id="337" r:id="rId42"/>
    <p:sldId id="341" r:id="rId43"/>
  </p:sldIdLst>
  <p:sldSz cx="9144000" cy="6858000" type="screen4x3"/>
  <p:notesSz cx="7099300" cy="10234613"/>
  <p:defaultTextStyle>
    <a:defPPr>
      <a:defRPr lang="zh-CN"/>
    </a:defPPr>
    <a:lvl1pPr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32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32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B57"/>
    <a:srgbClr val="000066"/>
    <a:srgbClr val="002496"/>
    <a:srgbClr val="00004C"/>
    <a:srgbClr val="242424"/>
    <a:srgbClr val="232529"/>
    <a:srgbClr val="133913"/>
    <a:srgbClr val="1C3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p:cViewPr varScale="1">
        <p:scale>
          <a:sx n="83" d="100"/>
          <a:sy n="83" d="100"/>
        </p:scale>
        <p:origin x="1469"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A335782-C7B0-4846-9F61-0FB665286067}" type="datetimeFigureOut">
              <a:rPr lang="zh-CN" altLang="en-US" smtClean="0"/>
              <a:t>2023/9/7</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81DA5153-022B-41F1-B1A3-979C4F89EA57}" type="slidenum">
              <a:rPr lang="zh-CN" altLang="en-US" smtClean="0"/>
              <a:t>‹#›</a:t>
            </a:fld>
            <a:endParaRPr lang="zh-CN" altLang="en-US"/>
          </a:p>
        </p:txBody>
      </p:sp>
    </p:spTree>
    <p:extLst>
      <p:ext uri="{BB962C8B-B14F-4D97-AF65-F5344CB8AC3E}">
        <p14:creationId xmlns:p14="http://schemas.microsoft.com/office/powerpoint/2010/main" val="176045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A5153-022B-41F1-B1A3-979C4F89EA57}" type="slidenum">
              <a:rPr lang="zh-CN" altLang="en-US" smtClean="0"/>
              <a:t>11</a:t>
            </a:fld>
            <a:endParaRPr lang="zh-CN" altLang="en-US"/>
          </a:p>
        </p:txBody>
      </p:sp>
    </p:spTree>
    <p:extLst>
      <p:ext uri="{BB962C8B-B14F-4D97-AF65-F5344CB8AC3E}">
        <p14:creationId xmlns:p14="http://schemas.microsoft.com/office/powerpoint/2010/main" val="3213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DA5153-022B-41F1-B1A3-979C4F89EA57}" type="slidenum">
              <a:rPr lang="zh-CN" altLang="en-US" smtClean="0"/>
              <a:t>29</a:t>
            </a:fld>
            <a:endParaRPr lang="zh-CN" altLang="en-US"/>
          </a:p>
        </p:txBody>
      </p:sp>
    </p:spTree>
    <p:extLst>
      <p:ext uri="{BB962C8B-B14F-4D97-AF65-F5344CB8AC3E}">
        <p14:creationId xmlns:p14="http://schemas.microsoft.com/office/powerpoint/2010/main" val="19422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extLst/>
          </a:lstStyle>
          <a:p>
            <a:pPr>
              <a:defRPr/>
            </a:pPr>
            <a:endParaRPr lang="en-US" altLang="zh-CN"/>
          </a:p>
        </p:txBody>
      </p:sp>
      <p:sp>
        <p:nvSpPr>
          <p:cNvPr id="3" name="页脚占位符 2"/>
          <p:cNvSpPr>
            <a:spLocks noGrp="1"/>
          </p:cNvSpPr>
          <p:nvPr>
            <p:ph type="ftr" sz="quarter" idx="11"/>
          </p:nvPr>
        </p:nvSpPr>
        <p:spPr/>
        <p:txBody>
          <a:bodyPr/>
          <a:lstStyle>
            <a:lvl1pPr>
              <a:defRPr/>
            </a:lvl1pPr>
            <a:extLst/>
          </a:lstStyle>
          <a:p>
            <a:pPr>
              <a:defRPr/>
            </a:pPr>
            <a:endParaRPr lang="en-US" altLang="zh-CN"/>
          </a:p>
        </p:txBody>
      </p:sp>
      <p:sp>
        <p:nvSpPr>
          <p:cNvPr id="4" name="灯片编号占位符 3"/>
          <p:cNvSpPr>
            <a:spLocks noGrp="1"/>
          </p:cNvSpPr>
          <p:nvPr>
            <p:ph type="sldNum" sz="quarter" idx="12"/>
          </p:nvPr>
        </p:nvSpPr>
        <p:spPr/>
        <p:txBody>
          <a:bodyPr/>
          <a:lstStyle>
            <a:lvl1pPr>
              <a:defRPr smtClean="0"/>
            </a:lvl1pPr>
          </a:lstStyle>
          <a:p>
            <a:pPr>
              <a:defRPr/>
            </a:pPr>
            <a:fld id="{F1288108-A98C-486B-9805-2B325C2B2A7C}" type="slidenum">
              <a:rPr lang="en-US" altLang="zh-CN"/>
              <a:pPr>
                <a:defRPr/>
              </a:pPr>
              <a:t>‹#›</a:t>
            </a:fld>
            <a:endParaRPr lang="en-US" altLang="zh-CN"/>
          </a:p>
        </p:txBody>
      </p:sp>
    </p:spTree>
    <p:extLst>
      <p:ext uri="{BB962C8B-B14F-4D97-AF65-F5344CB8AC3E}">
        <p14:creationId xmlns:p14="http://schemas.microsoft.com/office/powerpoint/2010/main" val="33525439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矩形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8" name="矩形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9" name="矩形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0" name="矩形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1" name="矩形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2" name="矩形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5" name="矩形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16" name="矩形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a:p>
        </p:txBody>
      </p:sp>
      <p:sp>
        <p:nvSpPr>
          <p:cNvPr id="17" name="矩形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lnSpc>
                <a:spcPct val="80000"/>
              </a:lnSpc>
              <a:spcBef>
                <a:spcPct val="20000"/>
              </a:spcBef>
              <a:buClr>
                <a:schemeClr val="hlink"/>
              </a:buClr>
              <a:buSzPct val="65000"/>
              <a:buFont typeface="Wingdings" pitchFamily="2" charset="2"/>
              <a:buChar char="v"/>
              <a:defRPr/>
            </a:pPr>
            <a:endParaRPr lang="en-US" dirty="0"/>
          </a:p>
        </p:txBody>
      </p:sp>
      <p:sp>
        <p:nvSpPr>
          <p:cNvPr id="22" name="标题占位符 21"/>
          <p:cNvSpPr>
            <a:spLocks noGrp="1"/>
          </p:cNvSpPr>
          <p:nvPr>
            <p:ph type="title"/>
          </p:nvPr>
        </p:nvSpPr>
        <p:spPr>
          <a:xfrm>
            <a:off x="914400" y="512763"/>
            <a:ext cx="7772400" cy="914400"/>
          </a:xfrm>
          <a:prstGeom prst="rect">
            <a:avLst/>
          </a:prstGeom>
        </p:spPr>
        <p:txBody>
          <a:bodyPr vert="horz" anchor="t">
            <a:noAutofit/>
          </a:bodyPr>
          <a:lstStyle/>
          <a:p>
            <a:r>
              <a:rPr lang="zh-CN" altLang="en-US"/>
              <a:t>单击此处编辑母版标题样式</a:t>
            </a:r>
            <a:endParaRPr lang="en-US"/>
          </a:p>
        </p:txBody>
      </p:sp>
      <p:sp>
        <p:nvSpPr>
          <p:cNvPr id="1036" name="文本占位符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latin typeface="宋体" pitchFamily="2" charset="-122"/>
                <a:ea typeface="宋体" pitchFamily="2" charset="-122"/>
              </a:defRPr>
            </a:lvl1pPr>
            <a:extLst/>
          </a:lstStyle>
          <a:p>
            <a:pPr>
              <a:defRPr/>
            </a:pPr>
            <a:endParaRPr lang="en-US" altLang="zh-CN"/>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lnSpc>
                <a:spcPct val="80000"/>
              </a:lnSpc>
              <a:spcBef>
                <a:spcPct val="20000"/>
              </a:spcBef>
              <a:buClr>
                <a:schemeClr val="hlink"/>
              </a:buClr>
              <a:buSzPct val="65000"/>
              <a:buFont typeface="Wingdings" pitchFamily="2" charset="2"/>
              <a:buChar char="v"/>
              <a:defRPr kumimoji="0" sz="1100">
                <a:solidFill>
                  <a:schemeClr val="tx2"/>
                </a:solidFill>
                <a:latin typeface="宋体" pitchFamily="2" charset="-122"/>
                <a:ea typeface="宋体" pitchFamily="2" charset="-122"/>
              </a:defRPr>
            </a:lvl1pPr>
            <a:extLst/>
          </a:lstStyle>
          <a:p>
            <a:pPr>
              <a:defRPr/>
            </a:pPr>
            <a:endParaRPr lang="en-US" altLang="zh-CN"/>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lnSpc>
                <a:spcPct val="80000"/>
              </a:lnSpc>
              <a:spcBef>
                <a:spcPct val="20000"/>
              </a:spcBef>
              <a:buClr>
                <a:schemeClr val="hlink"/>
              </a:buClr>
              <a:buSzPct val="65000"/>
              <a:buFont typeface="Wingdings" panose="05000000000000000000" pitchFamily="2" charset="2"/>
              <a:buChar char="v"/>
              <a:defRPr sz="1200" smtClean="0">
                <a:solidFill>
                  <a:schemeClr val="tx2"/>
                </a:solidFill>
              </a:defRPr>
            </a:lvl1pPr>
          </a:lstStyle>
          <a:p>
            <a:pPr>
              <a:defRPr/>
            </a:pPr>
            <a:fld id="{688AC3AE-B493-406A-B6A5-CFE08D1F0215}"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804" r:id="rId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ea typeface="华文楷体" pitchFamily="2" charset="-122"/>
        </a:defRPr>
      </a:lvl2pPr>
      <a:lvl3pPr algn="l" rtl="0" eaLnBrk="0" fontAlgn="base" hangingPunct="0">
        <a:spcBef>
          <a:spcPct val="0"/>
        </a:spcBef>
        <a:spcAft>
          <a:spcPct val="0"/>
        </a:spcAft>
        <a:defRPr sz="4000">
          <a:solidFill>
            <a:srgbClr val="C1EEFF"/>
          </a:solidFill>
          <a:latin typeface="Consolas" pitchFamily="49" charset="0"/>
          <a:ea typeface="华文楷体" pitchFamily="2" charset="-122"/>
        </a:defRPr>
      </a:lvl3pPr>
      <a:lvl4pPr algn="l" rtl="0" eaLnBrk="0" fontAlgn="base" hangingPunct="0">
        <a:spcBef>
          <a:spcPct val="0"/>
        </a:spcBef>
        <a:spcAft>
          <a:spcPct val="0"/>
        </a:spcAft>
        <a:defRPr sz="4000">
          <a:solidFill>
            <a:srgbClr val="C1EEFF"/>
          </a:solidFill>
          <a:latin typeface="Consolas" pitchFamily="49" charset="0"/>
          <a:ea typeface="华文楷体" pitchFamily="2" charset="-122"/>
        </a:defRPr>
      </a:lvl4pPr>
      <a:lvl5pPr algn="l" rtl="0" eaLnBrk="0" fontAlgn="base" hangingPunct="0">
        <a:spcBef>
          <a:spcPct val="0"/>
        </a:spcBef>
        <a:spcAft>
          <a:spcPct val="0"/>
        </a:spcAft>
        <a:defRPr sz="4000">
          <a:solidFill>
            <a:srgbClr val="C1EEFF"/>
          </a:solidFill>
          <a:latin typeface="Consolas" pitchFamily="49" charset="0"/>
          <a:ea typeface="华文楷体" pitchFamily="2" charset="-122"/>
        </a:defRPr>
      </a:lvl5pPr>
      <a:lvl6pPr marL="457200" algn="l" rtl="0" eaLnBrk="1" fontAlgn="base" hangingPunct="1">
        <a:spcBef>
          <a:spcPct val="0"/>
        </a:spcBef>
        <a:spcAft>
          <a:spcPct val="0"/>
        </a:spcAft>
        <a:defRPr sz="4000">
          <a:solidFill>
            <a:srgbClr val="C1EEFF"/>
          </a:solidFill>
          <a:latin typeface="Consolas" pitchFamily="49" charset="0"/>
          <a:ea typeface="华文楷体" pitchFamily="2" charset="-122"/>
        </a:defRPr>
      </a:lvl6pPr>
      <a:lvl7pPr marL="914400" algn="l" rtl="0" eaLnBrk="1" fontAlgn="base" hangingPunct="1">
        <a:spcBef>
          <a:spcPct val="0"/>
        </a:spcBef>
        <a:spcAft>
          <a:spcPct val="0"/>
        </a:spcAft>
        <a:defRPr sz="4000">
          <a:solidFill>
            <a:srgbClr val="C1EEFF"/>
          </a:solidFill>
          <a:latin typeface="Consolas" pitchFamily="49" charset="0"/>
          <a:ea typeface="华文楷体" pitchFamily="2" charset="-122"/>
        </a:defRPr>
      </a:lvl7pPr>
      <a:lvl8pPr marL="1371600" algn="l" rtl="0" eaLnBrk="1" fontAlgn="base" hangingPunct="1">
        <a:spcBef>
          <a:spcPct val="0"/>
        </a:spcBef>
        <a:spcAft>
          <a:spcPct val="0"/>
        </a:spcAft>
        <a:defRPr sz="4000">
          <a:solidFill>
            <a:srgbClr val="C1EEFF"/>
          </a:solidFill>
          <a:latin typeface="Consolas" pitchFamily="49" charset="0"/>
          <a:ea typeface="华文楷体" pitchFamily="2" charset="-122"/>
        </a:defRPr>
      </a:lvl8pPr>
      <a:lvl9pPr marL="1828800" algn="l" rtl="0" eaLnBrk="1" fontAlgn="base" hangingPunct="1">
        <a:spcBef>
          <a:spcPct val="0"/>
        </a:spcBef>
        <a:spcAft>
          <a:spcPct val="0"/>
        </a:spcAft>
        <a:defRPr sz="4000">
          <a:solidFill>
            <a:srgbClr val="C1EEFF"/>
          </a:solidFill>
          <a:latin typeface="Consolas" pitchFamily="49" charset="0"/>
          <a:ea typeface="华文楷体" pitchFamily="2" charset="-122"/>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image" Target="../media/image19.png"/><Relationship Id="rId5" Type="http://schemas.openxmlformats.org/officeDocument/2006/relationships/oleObject" Target="../embeddings/oleObject4.bin"/><Relationship Id="rId10" Type="http://schemas.openxmlformats.org/officeDocument/2006/relationships/image" Target="../media/image17.wmf"/><Relationship Id="rId4" Type="http://schemas.openxmlformats.org/officeDocument/2006/relationships/image" Target="../media/image18.png"/><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1.wmf"/><Relationship Id="rId12"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oleObject" Target="../embeddings/oleObject11.bin"/><Relationship Id="rId5" Type="http://schemas.openxmlformats.org/officeDocument/2006/relationships/image" Target="../media/image20.wmf"/><Relationship Id="rId10" Type="http://schemas.openxmlformats.org/officeDocument/2006/relationships/image" Target="../media/image22.wmf"/><Relationship Id="rId4" Type="http://schemas.openxmlformats.org/officeDocument/2006/relationships/oleObject" Target="../embeddings/oleObject7.bin"/><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4.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3.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50.png"/><Relationship Id="rId7" Type="http://schemas.openxmlformats.org/officeDocument/2006/relationships/image" Target="../media/image48.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57188" y="285750"/>
            <a:ext cx="8229600" cy="584200"/>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第六章  数字基带传输系统 </a:t>
            </a:r>
          </a:p>
        </p:txBody>
      </p:sp>
      <p:sp>
        <p:nvSpPr>
          <p:cNvPr id="3075" name="Rectangle 3"/>
          <p:cNvSpPr>
            <a:spLocks noGrp="1" noChangeArrowheads="1"/>
          </p:cNvSpPr>
          <p:nvPr>
            <p:ph idx="4294967295"/>
          </p:nvPr>
        </p:nvSpPr>
        <p:spPr>
          <a:xfrm>
            <a:off x="683568" y="1268760"/>
            <a:ext cx="7344816" cy="3816429"/>
          </a:xfrm>
        </p:spPr>
        <p:txBody>
          <a:bodyPr wrap="square">
            <a:spAutoFit/>
          </a:bodyPr>
          <a:lstStyle/>
          <a:p>
            <a:pPr marL="812800" indent="-812800" eaLnBrk="1" hangingPunct="1">
              <a:spcBef>
                <a:spcPts val="1200"/>
              </a:spcBef>
              <a:buFont typeface="+mj-ea"/>
              <a:buAutoNum type="ea1JpnChsDbPeriod"/>
            </a:pPr>
            <a:r>
              <a:rPr lang="zh-CN" altLang="en-US" sz="2400" dirty="0">
                <a:latin typeface="华文中宋" panose="02010600040101010101" pitchFamily="2" charset="-122"/>
                <a:ea typeface="华文中宋" panose="02010600040101010101" pitchFamily="2" charset="-122"/>
              </a:rPr>
              <a:t>回顾模拟调制系统的原理、类别及特点等？</a:t>
            </a:r>
            <a:endParaRPr lang="en-US" altLang="zh-CN" sz="2400" dirty="0">
              <a:latin typeface="华文中宋" panose="02010600040101010101" pitchFamily="2" charset="-122"/>
              <a:ea typeface="华文中宋" panose="02010600040101010101" pitchFamily="2" charset="-122"/>
            </a:endParaRPr>
          </a:p>
          <a:p>
            <a:pPr marL="812800" indent="-812800" eaLnBrk="1" hangingPunct="1">
              <a:spcBef>
                <a:spcPts val="1200"/>
              </a:spcBef>
              <a:buFont typeface="+mj-ea"/>
              <a:buAutoNum type="ea1JpnChsDbPeriod"/>
            </a:pPr>
            <a:r>
              <a:rPr lang="zh-CN" altLang="en-US" sz="2400" dirty="0">
                <a:latin typeface="华文中宋" panose="02010600040101010101" pitchFamily="2" charset="-122"/>
                <a:ea typeface="华文中宋" panose="02010600040101010101" pitchFamily="2" charset="-122"/>
              </a:rPr>
              <a:t>考察计算机串口通信、打印机接口、</a:t>
            </a:r>
            <a:r>
              <a:rPr lang="en-US" altLang="zh-CN" sz="2400" dirty="0">
                <a:latin typeface="华文中宋" panose="02010600040101010101" pitchFamily="2" charset="-122"/>
                <a:ea typeface="华文中宋" panose="02010600040101010101" pitchFamily="2" charset="-122"/>
              </a:rPr>
              <a:t>USB</a:t>
            </a:r>
            <a:r>
              <a:rPr lang="zh-CN" altLang="en-US" sz="2400" dirty="0">
                <a:latin typeface="华文中宋" panose="02010600040101010101" pitchFamily="2" charset="-122"/>
                <a:ea typeface="华文中宋" panose="02010600040101010101" pitchFamily="2" charset="-122"/>
              </a:rPr>
              <a:t>等通信方式？</a:t>
            </a:r>
            <a:endParaRPr lang="en-US" altLang="zh-CN" sz="2400" dirty="0">
              <a:latin typeface="华文中宋" panose="02010600040101010101" pitchFamily="2" charset="-122"/>
              <a:ea typeface="华文中宋" panose="02010600040101010101" pitchFamily="2" charset="-122"/>
            </a:endParaRPr>
          </a:p>
          <a:p>
            <a:pPr marL="812800" indent="-812800" eaLnBrk="1" hangingPunct="1">
              <a:spcBef>
                <a:spcPts val="1200"/>
              </a:spcBef>
              <a:buFont typeface="+mj-ea"/>
              <a:buAutoNum type="ea1JpnChsDbPeriod"/>
            </a:pPr>
            <a:r>
              <a:rPr lang="zh-CN" altLang="en-US" sz="2400" dirty="0">
                <a:latin typeface="华文中宋" panose="02010600040101010101" pitchFamily="2" charset="-122"/>
                <a:ea typeface="华文中宋" panose="02010600040101010101" pitchFamily="2" charset="-122"/>
              </a:rPr>
              <a:t>何为数字基带信号？</a:t>
            </a:r>
            <a:endParaRPr lang="en-US" altLang="zh-CN" sz="2400" dirty="0">
              <a:latin typeface="华文中宋" panose="02010600040101010101" pitchFamily="2" charset="-122"/>
              <a:ea typeface="华文中宋" panose="02010600040101010101" pitchFamily="2" charset="-122"/>
            </a:endParaRPr>
          </a:p>
          <a:p>
            <a:pPr marL="812800" indent="-812800" eaLnBrk="1" hangingPunct="1">
              <a:spcBef>
                <a:spcPts val="1200"/>
              </a:spcBef>
              <a:buFont typeface="+mj-ea"/>
              <a:buAutoNum type="ea1JpnChsDbPeriod"/>
            </a:pPr>
            <a:r>
              <a:rPr lang="zh-CN" altLang="en-US" sz="2400" dirty="0">
                <a:latin typeface="华文中宋" panose="02010600040101010101" pitchFamily="2" charset="-122"/>
                <a:ea typeface="华文中宋" panose="02010600040101010101" pitchFamily="2" charset="-122"/>
              </a:rPr>
              <a:t>数字基带中几种常见电波形及特点？为何需要编码？</a:t>
            </a:r>
            <a:endParaRPr lang="en-US" altLang="zh-CN" sz="2400" dirty="0">
              <a:latin typeface="华文中宋" panose="02010600040101010101" pitchFamily="2" charset="-122"/>
              <a:ea typeface="华文中宋" panose="02010600040101010101" pitchFamily="2" charset="-122"/>
            </a:endParaRPr>
          </a:p>
          <a:p>
            <a:pPr marL="812800" indent="-812800" eaLnBrk="1" hangingPunct="1">
              <a:spcBef>
                <a:spcPts val="1200"/>
              </a:spcBef>
              <a:buFont typeface="+mj-ea"/>
              <a:buAutoNum type="ea1JpnChsDbPeriod"/>
            </a:pPr>
            <a:r>
              <a:rPr lang="zh-CN" altLang="en-US" sz="2400" dirty="0">
                <a:latin typeface="华文中宋" panose="02010600040101010101" pitchFamily="2" charset="-122"/>
                <a:ea typeface="华文中宋" panose="02010600040101010101" pitchFamily="2" charset="-122"/>
              </a:rPr>
              <a:t>为什么主要问题是码间干扰？如何解决？</a:t>
            </a:r>
            <a:endParaRPr lang="en-US" altLang="zh-CN" sz="2400" dirty="0">
              <a:latin typeface="华文中宋" panose="02010600040101010101" pitchFamily="2" charset="-122"/>
              <a:ea typeface="华文中宋" panose="02010600040101010101" pitchFamily="2" charset="-122"/>
            </a:endParaRPr>
          </a:p>
          <a:p>
            <a:pPr marL="812800" indent="-812800" eaLnBrk="1" hangingPunct="1">
              <a:spcBef>
                <a:spcPts val="1200"/>
              </a:spcBef>
              <a:buFont typeface="+mj-ea"/>
              <a:buAutoNum type="ea1JpnChsDbPeriod"/>
            </a:pPr>
            <a:r>
              <a:rPr lang="zh-CN" altLang="en-US" sz="2400" dirty="0">
                <a:latin typeface="华文中宋" panose="02010600040101010101" pitchFamily="2" charset="-122"/>
                <a:ea typeface="华文中宋" panose="02010600040101010101" pitchFamily="2" charset="-122"/>
              </a:rPr>
              <a:t>通信性能，如何检测？如何提高？</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2"/>
          <p:cNvSpPr txBox="1">
            <a:spLocks noChangeArrowheads="1"/>
          </p:cNvSpPr>
          <p:nvPr/>
        </p:nvSpPr>
        <p:spPr bwMode="auto">
          <a:xfrm>
            <a:off x="322263" y="1335088"/>
            <a:ext cx="864235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Pct val="65000"/>
              <a:buFont typeface="Wingdings" panose="05000000000000000000" pitchFamily="2" charset="2"/>
              <a:buNone/>
            </a:pPr>
            <a:r>
              <a:rPr lang="zh-CN" altLang="en-US" sz="2400" dirty="0">
                <a:solidFill>
                  <a:srgbClr val="FFFFFF"/>
                </a:solidFill>
                <a:latin typeface="宋体" panose="02010600030101010101" pitchFamily="2" charset="-122"/>
              </a:rPr>
              <a:t>结论：</a:t>
            </a:r>
            <a:r>
              <a:rPr lang="en-US" altLang="zh-CN" sz="2400" dirty="0">
                <a:solidFill>
                  <a:srgbClr val="FFFFFF"/>
                </a:solidFill>
                <a:latin typeface="宋体" panose="02010600030101010101" pitchFamily="2" charset="-122"/>
              </a:rPr>
              <a:t>(1)</a:t>
            </a:r>
            <a:r>
              <a:rPr lang="zh-CN" altLang="en-US" sz="2400" dirty="0">
                <a:solidFill>
                  <a:srgbClr val="FFFFFF"/>
                </a:solidFill>
                <a:latin typeface="宋体" panose="02010600030101010101" pitchFamily="2" charset="-122"/>
              </a:rPr>
              <a:t>、一般随机脉冲序列的功率谱包括：连续谱和离散谱</a:t>
            </a:r>
          </a:p>
          <a:p>
            <a:pPr eaLnBrk="1" hangingPunct="1">
              <a:spcBef>
                <a:spcPts val="600"/>
              </a:spcBef>
              <a:buClr>
                <a:schemeClr val="hlink"/>
              </a:buClr>
              <a:buSzPct val="65000"/>
              <a:buFont typeface="Wingdings" panose="05000000000000000000" pitchFamily="2" charset="2"/>
              <a:buNone/>
            </a:pPr>
            <a:r>
              <a:rPr lang="zh-CN" altLang="en-US" sz="2400" dirty="0">
                <a:solidFill>
                  <a:srgbClr val="FFFFFF"/>
                </a:solidFill>
                <a:latin typeface="宋体" panose="02010600030101010101" pitchFamily="2" charset="-122"/>
              </a:rPr>
              <a:t>	  </a:t>
            </a:r>
            <a:r>
              <a:rPr lang="en-US" altLang="zh-CN" sz="2400" dirty="0">
                <a:solidFill>
                  <a:srgbClr val="FFFFFF"/>
                </a:solidFill>
                <a:latin typeface="宋体" panose="02010600030101010101" pitchFamily="2" charset="-122"/>
              </a:rPr>
              <a:t>(2)</a:t>
            </a:r>
            <a:r>
              <a:rPr lang="zh-CN" altLang="en-US" sz="2400" dirty="0">
                <a:solidFill>
                  <a:srgbClr val="FFFFFF"/>
                </a:solidFill>
                <a:latin typeface="宋体" panose="02010600030101010101" pitchFamily="2" charset="-122"/>
              </a:rPr>
              <a:t>、连续谱总是存在的、离散谱可能没有</a:t>
            </a:r>
          </a:p>
          <a:p>
            <a:pPr eaLnBrk="1" hangingPunct="1">
              <a:spcBef>
                <a:spcPts val="600"/>
              </a:spcBef>
              <a:buClr>
                <a:schemeClr val="hlink"/>
              </a:buClr>
              <a:buSzPct val="65000"/>
              <a:buFont typeface="Wingdings" panose="05000000000000000000" pitchFamily="2" charset="2"/>
              <a:buNone/>
            </a:pPr>
            <a:r>
              <a:rPr lang="zh-CN" altLang="en-US" sz="2400" dirty="0">
                <a:solidFill>
                  <a:srgbClr val="FFFFFF"/>
                </a:solidFill>
                <a:latin typeface="宋体" panose="02010600030101010101" pitchFamily="2" charset="-122"/>
              </a:rPr>
              <a:t>	  </a:t>
            </a:r>
            <a:r>
              <a:rPr lang="en-US" altLang="zh-CN" sz="2400" dirty="0">
                <a:solidFill>
                  <a:srgbClr val="FFFFFF"/>
                </a:solidFill>
                <a:latin typeface="宋体" panose="02010600030101010101" pitchFamily="2" charset="-122"/>
              </a:rPr>
              <a:t>(3)</a:t>
            </a:r>
            <a:r>
              <a:rPr lang="zh-CN" altLang="en-US" sz="2400" dirty="0">
                <a:solidFill>
                  <a:srgbClr val="FFFFFF"/>
                </a:solidFill>
                <a:latin typeface="宋体" panose="02010600030101010101" pitchFamily="2" charset="-122"/>
              </a:rPr>
              <a:t>、离散分量对于位同步、载波同步等问题十分重要 </a:t>
            </a:r>
          </a:p>
        </p:txBody>
      </p:sp>
      <p:sp>
        <p:nvSpPr>
          <p:cNvPr id="12293" name="Rectangle 21"/>
          <p:cNvSpPr>
            <a:spLocks noChangeArrowheads="1"/>
          </p:cNvSpPr>
          <p:nvPr/>
        </p:nvSpPr>
        <p:spPr bwMode="auto">
          <a:xfrm>
            <a:off x="375444" y="3212976"/>
            <a:ext cx="8464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宋体" panose="02010600030101010101" pitchFamily="2" charset="-122"/>
              </a:rPr>
              <a:t>几个二元码特例</a:t>
            </a:r>
            <a:endParaRPr lang="zh-CN" altLang="en-US" sz="3200" dirty="0">
              <a:latin typeface="宋体" panose="02010600030101010101" pitchFamily="2" charset="-122"/>
            </a:endParaRPr>
          </a:p>
        </p:txBody>
      </p:sp>
      <p:sp>
        <p:nvSpPr>
          <p:cNvPr id="7" name="Rectangle 2"/>
          <p:cNvSpPr txBox="1">
            <a:spLocks noChangeArrowheads="1"/>
          </p:cNvSpPr>
          <p:nvPr/>
        </p:nvSpPr>
        <p:spPr>
          <a:xfrm>
            <a:off x="214313" y="420688"/>
            <a:ext cx="8786812"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一、数字基带信号</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电波形</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及其频谱特性</a:t>
            </a:r>
            <a:r>
              <a:rPr lang="en-US" altLang="zh-CN" b="0" spc="-100" dirty="0">
                <a:solidFill>
                  <a:srgbClr val="FFFF00"/>
                </a:solidFill>
                <a:latin typeface="黑体" pitchFamily="2" charset="-122"/>
                <a:ea typeface="黑体" pitchFamily="2" charset="-122"/>
                <a:cs typeface="+mj-cs"/>
              </a:rPr>
              <a:t>(6)</a:t>
            </a:r>
          </a:p>
        </p:txBody>
      </p:sp>
    </p:spTree>
    <p:extLst>
      <p:ext uri="{BB962C8B-B14F-4D97-AF65-F5344CB8AC3E}">
        <p14:creationId xmlns:p14="http://schemas.microsoft.com/office/powerpoint/2010/main" val="316673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
          <p:cNvSpPr>
            <a:spLocks noChangeArrowheads="1"/>
          </p:cNvSpPr>
          <p:nvPr/>
        </p:nvSpPr>
        <p:spPr bwMode="auto">
          <a:xfrm>
            <a:off x="323528" y="836712"/>
            <a:ext cx="4523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宋体" panose="02010600030101010101" pitchFamily="2" charset="-122"/>
              </a:rPr>
              <a:t>几个二元码特例 </a:t>
            </a:r>
            <a:r>
              <a:rPr lang="en-US" altLang="zh-CN" sz="2400" dirty="0">
                <a:latin typeface="宋体" panose="02010600030101010101" pitchFamily="2" charset="-122"/>
              </a:rPr>
              <a:t>[</a:t>
            </a:r>
            <a:r>
              <a:rPr lang="zh-CN" altLang="en-US" sz="2400" dirty="0">
                <a:latin typeface="宋体" panose="02010600030101010101" pitchFamily="2" charset="-122"/>
              </a:rPr>
              <a:t>见</a:t>
            </a:r>
            <a:r>
              <a:rPr lang="en-US" altLang="zh-CN" sz="2400" dirty="0">
                <a:latin typeface="宋体" panose="02010600030101010101" pitchFamily="2" charset="-122"/>
              </a:rPr>
              <a:t>P137</a:t>
            </a:r>
            <a:r>
              <a:rPr lang="zh-CN" altLang="en-US" sz="2400" dirty="0">
                <a:latin typeface="宋体" panose="02010600030101010101" pitchFamily="2" charset="-122"/>
              </a:rPr>
              <a:t>例</a:t>
            </a:r>
            <a:r>
              <a:rPr lang="en-US" altLang="zh-CN" sz="2400" dirty="0">
                <a:latin typeface="宋体" panose="02010600030101010101" pitchFamily="2" charset="-122"/>
              </a:rPr>
              <a:t>6-1]</a:t>
            </a:r>
            <a:endParaRPr lang="zh-CN" altLang="en-US" sz="2400" dirty="0">
              <a:latin typeface="宋体" panose="02010600030101010101" pitchFamily="2" charset="-122"/>
            </a:endParaRPr>
          </a:p>
        </p:txBody>
      </p:sp>
      <p:sp>
        <p:nvSpPr>
          <p:cNvPr id="11267" name="Rectangle 14"/>
          <p:cNvSpPr>
            <a:spLocks noChangeArrowheads="1"/>
          </p:cNvSpPr>
          <p:nvPr/>
        </p:nvSpPr>
        <p:spPr bwMode="auto">
          <a:xfrm>
            <a:off x="395536" y="1273919"/>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(1)</a:t>
            </a:r>
            <a:r>
              <a:rPr lang="zh-CN" altLang="en-US" sz="2400" b="0">
                <a:latin typeface="宋体" panose="02010600030101010101" pitchFamily="2" charset="-122"/>
              </a:rPr>
              <a:t>、单极性非归零波形：若设</a:t>
            </a:r>
            <a:endParaRPr lang="zh-CN" altLang="en-US" sz="2400">
              <a:latin typeface="宋体" panose="02010600030101010101" pitchFamily="2" charset="-122"/>
            </a:endParaRPr>
          </a:p>
        </p:txBody>
      </p:sp>
      <p:sp>
        <p:nvSpPr>
          <p:cNvPr id="11268" name="Rectangle 33"/>
          <p:cNvSpPr>
            <a:spLocks noChangeArrowheads="1"/>
          </p:cNvSpPr>
          <p:nvPr/>
        </p:nvSpPr>
        <p:spPr bwMode="auto">
          <a:xfrm>
            <a:off x="323528" y="2434381"/>
            <a:ext cx="719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代入</a:t>
            </a:r>
            <a:r>
              <a:rPr lang="en-US" altLang="zh-CN" sz="2400" b="0" dirty="0">
                <a:latin typeface="宋体" panose="02010600030101010101" pitchFamily="2" charset="-122"/>
              </a:rPr>
              <a:t>(6.1-26)</a:t>
            </a:r>
            <a:r>
              <a:rPr lang="zh-CN" altLang="en-US" sz="2400" b="0" dirty="0">
                <a:latin typeface="宋体" panose="02010600030101010101" pitchFamily="2" charset="-122"/>
              </a:rPr>
              <a:t>得单极性非归零波形的双边功率谱密度</a:t>
            </a:r>
          </a:p>
        </p:txBody>
      </p:sp>
      <p:sp>
        <p:nvSpPr>
          <p:cNvPr id="11269" name="Rectangle 35"/>
          <p:cNvSpPr>
            <a:spLocks noChangeArrowheads="1"/>
          </p:cNvSpPr>
          <p:nvPr/>
        </p:nvSpPr>
        <p:spPr bwMode="auto">
          <a:xfrm>
            <a:off x="395536" y="3573046"/>
            <a:ext cx="34163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(2)</a:t>
            </a:r>
            <a:r>
              <a:rPr lang="zh-CN" altLang="en-US" sz="2400" b="0" dirty="0">
                <a:latin typeface="宋体" panose="02010600030101010101" pitchFamily="2" charset="-122"/>
              </a:rPr>
              <a:t>、单极性归零波形：</a:t>
            </a:r>
            <a:endParaRPr lang="en-US" altLang="zh-CN" sz="2400" b="0" dirty="0">
              <a:latin typeface="宋体" panose="02010600030101010101" pitchFamily="2" charset="-122"/>
            </a:endParaRPr>
          </a:p>
          <a:p>
            <a:pPr eaLnBrk="1" hangingPunct="1">
              <a:spcBef>
                <a:spcPct val="0"/>
              </a:spcBef>
              <a:buClrTx/>
              <a:buSzTx/>
              <a:buFontTx/>
              <a:buNone/>
            </a:pPr>
            <a:r>
              <a:rPr lang="zh-CN" altLang="en-US" sz="2400" b="0" dirty="0">
                <a:latin typeface="宋体" panose="02010600030101010101" pitchFamily="2" charset="-122"/>
              </a:rPr>
              <a:t>若设</a:t>
            </a:r>
            <a:endParaRPr lang="zh-CN" altLang="en-US" sz="2400" dirty="0">
              <a:latin typeface="宋体" panose="02010600030101010101" pitchFamily="2" charset="-122"/>
            </a:endParaRPr>
          </a:p>
        </p:txBody>
      </p:sp>
      <p:sp>
        <p:nvSpPr>
          <p:cNvPr id="11270" name="Rectangle 42"/>
          <p:cNvSpPr>
            <a:spLocks noChangeArrowheads="1"/>
          </p:cNvSpPr>
          <p:nvPr/>
        </p:nvSpPr>
        <p:spPr bwMode="auto">
          <a:xfrm>
            <a:off x="251520" y="5445224"/>
            <a:ext cx="74190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代入</a:t>
            </a:r>
            <a:r>
              <a:rPr lang="en-US" altLang="zh-CN" sz="2400" b="0" dirty="0">
                <a:latin typeface="宋体" panose="02010600030101010101" pitchFamily="2" charset="-122"/>
              </a:rPr>
              <a:t>(6.1-26)</a:t>
            </a:r>
            <a:r>
              <a:rPr lang="zh-CN" altLang="en-US" sz="2400" b="0" dirty="0">
                <a:latin typeface="宋体" panose="02010600030101010101" pitchFamily="2" charset="-122"/>
              </a:rPr>
              <a:t>得单极性归零波形的双边功率谱密度：</a:t>
            </a:r>
            <a:r>
              <a:rPr lang="zh-CN" altLang="en-US" sz="2400" dirty="0">
                <a:latin typeface="宋体" panose="02010600030101010101" pitchFamily="2" charset="-122"/>
              </a:rPr>
              <a:t> </a:t>
            </a:r>
          </a:p>
        </p:txBody>
      </p:sp>
      <p:sp>
        <p:nvSpPr>
          <p:cNvPr id="17" name="Rectangle 2"/>
          <p:cNvSpPr txBox="1">
            <a:spLocks noChangeArrowheads="1"/>
          </p:cNvSpPr>
          <p:nvPr/>
        </p:nvSpPr>
        <p:spPr>
          <a:xfrm>
            <a:off x="214313" y="185267"/>
            <a:ext cx="8786812"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一、数字基带信号</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电波形</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及其频谱特性</a:t>
            </a:r>
            <a:r>
              <a:rPr lang="en-US" altLang="zh-CN" b="0" spc="-100" dirty="0">
                <a:solidFill>
                  <a:srgbClr val="FFFF00"/>
                </a:solidFill>
                <a:latin typeface="黑体" pitchFamily="2" charset="-122"/>
                <a:ea typeface="黑体" pitchFamily="2" charset="-122"/>
                <a:cs typeface="+mj-cs"/>
              </a:rPr>
              <a:t>(6)</a:t>
            </a:r>
          </a:p>
        </p:txBody>
      </p:sp>
      <p:pic>
        <p:nvPicPr>
          <p:cNvPr id="11273"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196752"/>
            <a:ext cx="6534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
          <p:cNvPicPr>
            <a:picLocks noChangeAspect="1"/>
          </p:cNvPicPr>
          <p:nvPr/>
        </p:nvPicPr>
        <p:blipFill rotWithShape="1">
          <a:blip r:embed="rId4">
            <a:extLst>
              <a:ext uri="{28A0092B-C50C-407E-A947-70E740481C1C}">
                <a14:useLocalDpi xmlns:a14="http://schemas.microsoft.com/office/drawing/2010/main" val="0"/>
              </a:ext>
            </a:extLst>
          </a:blip>
          <a:srcRect l="64768" b="51320"/>
          <a:stretch/>
        </p:blipFill>
        <p:spPr bwMode="auto">
          <a:xfrm>
            <a:off x="1187624" y="3956631"/>
            <a:ext cx="2302142" cy="63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2981514611"/>
              </p:ext>
            </p:extLst>
          </p:nvPr>
        </p:nvGraphicFramePr>
        <p:xfrm>
          <a:off x="179512" y="4653136"/>
          <a:ext cx="5067300" cy="760413"/>
        </p:xfrm>
        <a:graphic>
          <a:graphicData uri="http://schemas.openxmlformats.org/presentationml/2006/ole">
            <mc:AlternateContent xmlns:mc="http://schemas.openxmlformats.org/markup-compatibility/2006">
              <mc:Choice xmlns:v="urn:schemas-microsoft-com:vml" Requires="v">
                <p:oleObj spid="_x0000_s40994" name="公式" r:id="rId5" imgW="3606480" imgH="482400" progId="Equation.3">
                  <p:embed/>
                </p:oleObj>
              </mc:Choice>
              <mc:Fallback>
                <p:oleObj name="公式" r:id="rId5" imgW="3606480" imgH="482400" progId="Equation.3">
                  <p:embed/>
                  <p:pic>
                    <p:nvPicPr>
                      <p:cNvPr id="0" name="对象 3"/>
                      <p:cNvPicPr>
                        <a:picLocks noChangeAspect="1" noChangeArrowheads="1"/>
                      </p:cNvPicPr>
                      <p:nvPr/>
                    </p:nvPicPr>
                    <p:blipFill>
                      <a:blip r:embed="rId6"/>
                      <a:srcRect/>
                      <a:stretch>
                        <a:fillRect/>
                      </a:stretch>
                    </p:blipFill>
                    <p:spPr bwMode="auto">
                      <a:xfrm>
                        <a:off x="179512" y="4653136"/>
                        <a:ext cx="5067300" cy="7604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54628145"/>
              </p:ext>
            </p:extLst>
          </p:nvPr>
        </p:nvGraphicFramePr>
        <p:xfrm>
          <a:off x="456933" y="5948635"/>
          <a:ext cx="5548313" cy="720725"/>
        </p:xfrm>
        <a:graphic>
          <a:graphicData uri="http://schemas.openxmlformats.org/presentationml/2006/ole">
            <mc:AlternateContent xmlns:mc="http://schemas.openxmlformats.org/markup-compatibility/2006">
              <mc:Choice xmlns:v="urn:schemas-microsoft-com:vml" Requires="v">
                <p:oleObj spid="_x0000_s40995" name="公式" r:id="rId7" imgW="3949560" imgH="457200" progId="Equation.3">
                  <p:embed/>
                </p:oleObj>
              </mc:Choice>
              <mc:Fallback>
                <p:oleObj name="公式" r:id="rId7" imgW="3949560" imgH="457200" progId="Equation.3">
                  <p:embed/>
                  <p:pic>
                    <p:nvPicPr>
                      <p:cNvPr id="0" name="对象 1"/>
                      <p:cNvPicPr>
                        <a:picLocks noChangeAspect="1" noChangeArrowheads="1"/>
                      </p:cNvPicPr>
                      <p:nvPr/>
                    </p:nvPicPr>
                    <p:blipFill>
                      <a:blip r:embed="rId8"/>
                      <a:srcRect/>
                      <a:stretch>
                        <a:fillRect/>
                      </a:stretch>
                    </p:blipFill>
                    <p:spPr bwMode="auto">
                      <a:xfrm>
                        <a:off x="456933" y="5948635"/>
                        <a:ext cx="5548313" cy="7207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55139055"/>
              </p:ext>
            </p:extLst>
          </p:nvPr>
        </p:nvGraphicFramePr>
        <p:xfrm>
          <a:off x="1043608" y="2938065"/>
          <a:ext cx="3621088" cy="641350"/>
        </p:xfrm>
        <a:graphic>
          <a:graphicData uri="http://schemas.openxmlformats.org/presentationml/2006/ole">
            <mc:AlternateContent xmlns:mc="http://schemas.openxmlformats.org/markup-compatibility/2006">
              <mc:Choice xmlns:v="urn:schemas-microsoft-com:vml" Requires="v">
                <p:oleObj spid="_x0000_s40996" name="公式" r:id="rId9" imgW="2577960" imgH="406080" progId="Equation.3">
                  <p:embed/>
                </p:oleObj>
              </mc:Choice>
              <mc:Fallback>
                <p:oleObj name="公式" r:id="rId9" imgW="2577960" imgH="406080" progId="Equation.3">
                  <p:embed/>
                  <p:pic>
                    <p:nvPicPr>
                      <p:cNvPr id="0" name="对象 3"/>
                      <p:cNvPicPr>
                        <a:picLocks noChangeAspect="1" noChangeArrowheads="1"/>
                      </p:cNvPicPr>
                      <p:nvPr/>
                    </p:nvPicPr>
                    <p:blipFill>
                      <a:blip r:embed="rId10"/>
                      <a:srcRect/>
                      <a:stretch>
                        <a:fillRect/>
                      </a:stretch>
                    </p:blipFill>
                    <p:spPr bwMode="auto">
                      <a:xfrm>
                        <a:off x="1043608" y="2938065"/>
                        <a:ext cx="3621088" cy="641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8" name="直接连接符 17"/>
          <p:cNvCxnSpPr/>
          <p:nvPr/>
        </p:nvCxnSpPr>
        <p:spPr>
          <a:xfrm flipV="1">
            <a:off x="0" y="764704"/>
            <a:ext cx="9144000" cy="1"/>
          </a:xfrm>
          <a:prstGeom prst="line">
            <a:avLst/>
          </a:prstGeom>
        </p:spPr>
        <p:style>
          <a:lnRef idx="1">
            <a:schemeClr val="accent1"/>
          </a:lnRef>
          <a:fillRef idx="0">
            <a:schemeClr val="accent1"/>
          </a:fillRef>
          <a:effectRef idx="0">
            <a:schemeClr val="accent1"/>
          </a:effectRef>
          <a:fontRef idx="minor">
            <a:schemeClr val="tx1"/>
          </a:fontRef>
        </p:style>
      </p:cxnSp>
      <p:pic>
        <p:nvPicPr>
          <p:cNvPr id="4097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2081" y="3050011"/>
            <a:ext cx="3820208" cy="2412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5"/>
          <p:cNvSpPr>
            <a:spLocks noChangeArrowheads="1"/>
          </p:cNvSpPr>
          <p:nvPr/>
        </p:nvSpPr>
        <p:spPr bwMode="auto">
          <a:xfrm>
            <a:off x="323528" y="1349599"/>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(3)</a:t>
            </a:r>
            <a:r>
              <a:rPr lang="zh-CN" altLang="en-US" sz="2400" b="0" dirty="0">
                <a:latin typeface="宋体" panose="02010600030101010101" pitchFamily="2" charset="-122"/>
              </a:rPr>
              <a:t>、双极性非归零波形：若设</a:t>
            </a:r>
            <a:endParaRPr lang="zh-CN" altLang="en-US" sz="2400" dirty="0">
              <a:latin typeface="宋体" panose="02010600030101010101" pitchFamily="2" charset="-122"/>
            </a:endParaRPr>
          </a:p>
        </p:txBody>
      </p:sp>
      <p:sp>
        <p:nvSpPr>
          <p:cNvPr id="11270" name="Rectangle 42"/>
          <p:cNvSpPr>
            <a:spLocks noChangeArrowheads="1"/>
          </p:cNvSpPr>
          <p:nvPr/>
        </p:nvSpPr>
        <p:spPr bwMode="auto">
          <a:xfrm>
            <a:off x="394966" y="2276872"/>
            <a:ext cx="765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代入</a:t>
            </a:r>
            <a:r>
              <a:rPr lang="en-US" altLang="zh-CN" sz="2400" b="0">
                <a:latin typeface="宋体" panose="02010600030101010101" pitchFamily="2" charset="-122"/>
              </a:rPr>
              <a:t>(6.1-26)</a:t>
            </a:r>
            <a:r>
              <a:rPr lang="zh-CN" altLang="en-US" sz="2400" b="0">
                <a:latin typeface="宋体" panose="02010600030101010101" pitchFamily="2" charset="-122"/>
              </a:rPr>
              <a:t>得双极性非归零波形的双边功率谱密度：</a:t>
            </a:r>
            <a:r>
              <a:rPr lang="zh-CN" altLang="en-US" sz="2400">
                <a:latin typeface="宋体" panose="02010600030101010101" pitchFamily="2" charset="-122"/>
              </a:rPr>
              <a:t> </a:t>
            </a:r>
          </a:p>
        </p:txBody>
      </p:sp>
      <p:sp>
        <p:nvSpPr>
          <p:cNvPr id="17" name="Rectangle 2"/>
          <p:cNvSpPr txBox="1">
            <a:spLocks noChangeArrowheads="1"/>
          </p:cNvSpPr>
          <p:nvPr/>
        </p:nvSpPr>
        <p:spPr>
          <a:xfrm>
            <a:off x="214313" y="185267"/>
            <a:ext cx="8786812"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一、数字基带信号</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电波形</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及其频谱特性</a:t>
            </a:r>
            <a:r>
              <a:rPr lang="en-US" altLang="zh-CN" b="0" spc="-100" dirty="0">
                <a:solidFill>
                  <a:srgbClr val="FFFF00"/>
                </a:solidFill>
                <a:latin typeface="黑体" pitchFamily="2" charset="-122"/>
                <a:ea typeface="黑体" pitchFamily="2" charset="-122"/>
                <a:cs typeface="+mj-cs"/>
              </a:rPr>
              <a:t>(6)</a:t>
            </a:r>
          </a:p>
        </p:txBody>
      </p:sp>
      <p:pic>
        <p:nvPicPr>
          <p:cNvPr id="11275" name="图片 3"/>
          <p:cNvPicPr>
            <a:picLocks noChangeAspect="1"/>
          </p:cNvPicPr>
          <p:nvPr/>
        </p:nvPicPr>
        <p:blipFill rotWithShape="1">
          <a:blip r:embed="rId3">
            <a:extLst>
              <a:ext uri="{28A0092B-C50C-407E-A947-70E740481C1C}">
                <a14:useLocalDpi xmlns:a14="http://schemas.microsoft.com/office/drawing/2010/main" val="0"/>
              </a:ext>
            </a:extLst>
          </a:blip>
          <a:srcRect b="62603"/>
          <a:stretch/>
        </p:blipFill>
        <p:spPr bwMode="auto">
          <a:xfrm>
            <a:off x="467544" y="1854424"/>
            <a:ext cx="69691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0"/>
          <p:cNvSpPr>
            <a:spLocks noChangeArrowheads="1"/>
          </p:cNvSpPr>
          <p:nvPr/>
        </p:nvSpPr>
        <p:spPr bwMode="auto">
          <a:xfrm>
            <a:off x="395536" y="807095"/>
            <a:ext cx="4523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宋体" panose="02010600030101010101" pitchFamily="2" charset="-122"/>
              </a:rPr>
              <a:t>几个二元码特例 </a:t>
            </a:r>
            <a:r>
              <a:rPr lang="en-US" altLang="zh-CN" sz="2400" dirty="0">
                <a:latin typeface="宋体" panose="02010600030101010101" pitchFamily="2" charset="-122"/>
              </a:rPr>
              <a:t>[</a:t>
            </a:r>
            <a:r>
              <a:rPr lang="zh-CN" altLang="en-US" sz="2400" dirty="0">
                <a:latin typeface="宋体" panose="02010600030101010101" pitchFamily="2" charset="-122"/>
              </a:rPr>
              <a:t>见</a:t>
            </a:r>
            <a:r>
              <a:rPr lang="en-US" altLang="zh-CN" sz="2400" dirty="0">
                <a:latin typeface="宋体" panose="02010600030101010101" pitchFamily="2" charset="-122"/>
              </a:rPr>
              <a:t>P138</a:t>
            </a:r>
            <a:r>
              <a:rPr lang="zh-CN" altLang="en-US" sz="2400" dirty="0">
                <a:latin typeface="宋体" panose="02010600030101010101" pitchFamily="2" charset="-122"/>
              </a:rPr>
              <a:t>例</a:t>
            </a:r>
            <a:r>
              <a:rPr lang="en-US" altLang="zh-CN" sz="2400" dirty="0">
                <a:latin typeface="宋体" panose="02010600030101010101" pitchFamily="2" charset="-122"/>
              </a:rPr>
              <a:t>6-2]</a:t>
            </a:r>
            <a:endParaRPr lang="zh-CN" altLang="en-US" sz="2400" dirty="0">
              <a:latin typeface="宋体" panose="02010600030101010101" pitchFamily="2" charset="-122"/>
            </a:endParaRPr>
          </a:p>
        </p:txBody>
      </p:sp>
      <p:cxnSp>
        <p:nvCxnSpPr>
          <p:cNvPr id="13" name="直接连接符 12"/>
          <p:cNvCxnSpPr/>
          <p:nvPr/>
        </p:nvCxnSpPr>
        <p:spPr>
          <a:xfrm flipV="1">
            <a:off x="0" y="764704"/>
            <a:ext cx="9144000"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910087173"/>
              </p:ext>
            </p:extLst>
          </p:nvPr>
        </p:nvGraphicFramePr>
        <p:xfrm>
          <a:off x="4678292" y="1320818"/>
          <a:ext cx="2503332" cy="575167"/>
        </p:xfrm>
        <a:graphic>
          <a:graphicData uri="http://schemas.openxmlformats.org/presentationml/2006/ole">
            <mc:AlternateContent xmlns:mc="http://schemas.openxmlformats.org/markup-compatibility/2006">
              <mc:Choice xmlns:v="urn:schemas-microsoft-com:vml" Requires="v">
                <p:oleObj spid="_x0000_s42013" name="公式" r:id="rId4" imgW="1981080" imgH="406080" progId="Equation.3">
                  <p:embed/>
                </p:oleObj>
              </mc:Choice>
              <mc:Fallback>
                <p:oleObj name="公式" r:id="rId4" imgW="1981080" imgH="406080" progId="Equation.3">
                  <p:embed/>
                  <p:pic>
                    <p:nvPicPr>
                      <p:cNvPr id="0" name="对象 1"/>
                      <p:cNvPicPr>
                        <a:picLocks noChangeAspect="1" noChangeArrowheads="1"/>
                      </p:cNvPicPr>
                      <p:nvPr/>
                    </p:nvPicPr>
                    <p:blipFill>
                      <a:blip r:embed="rId5"/>
                      <a:srcRect/>
                      <a:stretch>
                        <a:fillRect/>
                      </a:stretch>
                    </p:blipFill>
                    <p:spPr bwMode="auto">
                      <a:xfrm>
                        <a:off x="4678292" y="1320818"/>
                        <a:ext cx="2503332" cy="575167"/>
                      </a:xfrm>
                      <a:prstGeom prst="rect">
                        <a:avLst/>
                      </a:prstGeom>
                      <a:solidFill>
                        <a:srgbClr val="00FFFF"/>
                      </a:solid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84297394"/>
              </p:ext>
            </p:extLst>
          </p:nvPr>
        </p:nvGraphicFramePr>
        <p:xfrm>
          <a:off x="467544" y="2772717"/>
          <a:ext cx="3229962" cy="419676"/>
        </p:xfrm>
        <a:graphic>
          <a:graphicData uri="http://schemas.openxmlformats.org/presentationml/2006/ole">
            <mc:AlternateContent xmlns:mc="http://schemas.openxmlformats.org/markup-compatibility/2006">
              <mc:Choice xmlns:v="urn:schemas-microsoft-com:vml" Requires="v">
                <p:oleObj spid="_x0000_s42014" name="公式" r:id="rId6" imgW="1879560" imgH="241200" progId="Equation.3">
                  <p:embed/>
                </p:oleObj>
              </mc:Choice>
              <mc:Fallback>
                <p:oleObj name="公式" r:id="rId6" imgW="1879560" imgH="241200" progId="Equation.3">
                  <p:embed/>
                  <p:pic>
                    <p:nvPicPr>
                      <p:cNvPr id="0" name="对象 4"/>
                      <p:cNvPicPr>
                        <a:picLocks noChangeAspect="1" noChangeArrowheads="1"/>
                      </p:cNvPicPr>
                      <p:nvPr/>
                    </p:nvPicPr>
                    <p:blipFill>
                      <a:blip r:embed="rId7"/>
                      <a:srcRect/>
                      <a:stretch>
                        <a:fillRect/>
                      </a:stretch>
                    </p:blipFill>
                    <p:spPr bwMode="auto">
                      <a:xfrm>
                        <a:off x="467544" y="2772717"/>
                        <a:ext cx="3229962" cy="419676"/>
                      </a:xfrm>
                      <a:prstGeom prst="rect">
                        <a:avLst/>
                      </a:prstGeom>
                      <a:solidFill>
                        <a:srgbClr val="00FFFF"/>
                      </a:solidFill>
                      <a:ln>
                        <a:noFill/>
                      </a:ln>
                    </p:spPr>
                  </p:pic>
                </p:oleObj>
              </mc:Fallback>
            </mc:AlternateContent>
          </a:graphicData>
        </a:graphic>
      </p:graphicFrame>
      <p:sp>
        <p:nvSpPr>
          <p:cNvPr id="16" name="Rectangle 35"/>
          <p:cNvSpPr>
            <a:spLocks noChangeArrowheads="1"/>
          </p:cNvSpPr>
          <p:nvPr/>
        </p:nvSpPr>
        <p:spPr bwMode="auto">
          <a:xfrm>
            <a:off x="323528" y="3325634"/>
            <a:ext cx="3416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宋体" panose="02010600030101010101" pitchFamily="2" charset="-122"/>
              </a:rPr>
              <a:t>(4)</a:t>
            </a:r>
            <a:r>
              <a:rPr lang="zh-CN" altLang="en-US" sz="2400" b="0" dirty="0">
                <a:latin typeface="宋体" panose="02010600030101010101" pitchFamily="2" charset="-122"/>
              </a:rPr>
              <a:t>、双极性归零波形：</a:t>
            </a:r>
            <a:endParaRPr lang="en-US" altLang="zh-CN" sz="2400" b="0" dirty="0">
              <a:latin typeface="宋体" panose="02010600030101010101" pitchFamily="2" charset="-122"/>
            </a:endParaRPr>
          </a:p>
        </p:txBody>
      </p:sp>
      <p:sp>
        <p:nvSpPr>
          <p:cNvPr id="18" name="Rectangle 42"/>
          <p:cNvSpPr>
            <a:spLocks noChangeArrowheads="1"/>
          </p:cNvSpPr>
          <p:nvPr/>
        </p:nvSpPr>
        <p:spPr bwMode="auto">
          <a:xfrm>
            <a:off x="323528" y="5157192"/>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代入</a:t>
            </a:r>
            <a:r>
              <a:rPr lang="en-US" altLang="zh-CN" sz="2400" b="0" dirty="0">
                <a:latin typeface="宋体" panose="02010600030101010101" pitchFamily="2" charset="-122"/>
              </a:rPr>
              <a:t>(6.1-26)</a:t>
            </a:r>
            <a:r>
              <a:rPr lang="zh-CN" altLang="en-US" sz="2400" b="0" dirty="0">
                <a:latin typeface="宋体" panose="02010600030101010101" pitchFamily="2" charset="-122"/>
              </a:rPr>
              <a:t>得双极性归零波形的双边功率谱密度：</a:t>
            </a:r>
            <a:r>
              <a:rPr lang="zh-CN" altLang="en-US" sz="2400" dirty="0">
                <a:latin typeface="宋体" panose="02010600030101010101" pitchFamily="2" charset="-122"/>
              </a:rPr>
              <a:t> </a:t>
            </a:r>
          </a:p>
        </p:txBody>
      </p:sp>
      <p:pic>
        <p:nvPicPr>
          <p:cNvPr id="19" name="图片 3"/>
          <p:cNvPicPr>
            <a:picLocks noChangeAspect="1"/>
          </p:cNvPicPr>
          <p:nvPr/>
        </p:nvPicPr>
        <p:blipFill rotWithShape="1">
          <a:blip r:embed="rId3">
            <a:extLst>
              <a:ext uri="{28A0092B-C50C-407E-A947-70E740481C1C}">
                <a14:useLocalDpi xmlns:a14="http://schemas.microsoft.com/office/drawing/2010/main" val="0"/>
              </a:ext>
            </a:extLst>
          </a:blip>
          <a:srcRect l="35391" t="-1" r="23742" b="66835"/>
          <a:stretch/>
        </p:blipFill>
        <p:spPr bwMode="auto">
          <a:xfrm>
            <a:off x="2730200" y="3861048"/>
            <a:ext cx="2443812" cy="43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对象 19"/>
          <p:cNvGraphicFramePr>
            <a:graphicFrameLocks noChangeAspect="1"/>
          </p:cNvGraphicFramePr>
          <p:nvPr>
            <p:extLst>
              <p:ext uri="{D42A27DB-BD31-4B8C-83A1-F6EECF244321}">
                <p14:modId xmlns:p14="http://schemas.microsoft.com/office/powerpoint/2010/main" val="255673668"/>
              </p:ext>
            </p:extLst>
          </p:nvPr>
        </p:nvGraphicFramePr>
        <p:xfrm>
          <a:off x="196460" y="3789040"/>
          <a:ext cx="2503332" cy="575167"/>
        </p:xfrm>
        <a:graphic>
          <a:graphicData uri="http://schemas.openxmlformats.org/presentationml/2006/ole">
            <mc:AlternateContent xmlns:mc="http://schemas.openxmlformats.org/markup-compatibility/2006">
              <mc:Choice xmlns:v="urn:schemas-microsoft-com:vml" Requires="v">
                <p:oleObj spid="_x0000_s42015" name="公式" r:id="rId8" imgW="1981080" imgH="406080" progId="Equation.3">
                  <p:embed/>
                </p:oleObj>
              </mc:Choice>
              <mc:Fallback>
                <p:oleObj name="公式" r:id="rId8" imgW="1981080" imgH="406080" progId="Equation.3">
                  <p:embed/>
                  <p:pic>
                    <p:nvPicPr>
                      <p:cNvPr id="0" name=""/>
                      <p:cNvPicPr>
                        <a:picLocks noChangeAspect="1" noChangeArrowheads="1"/>
                      </p:cNvPicPr>
                      <p:nvPr/>
                    </p:nvPicPr>
                    <p:blipFill>
                      <a:blip r:embed="rId5"/>
                      <a:srcRect/>
                      <a:stretch>
                        <a:fillRect/>
                      </a:stretch>
                    </p:blipFill>
                    <p:spPr bwMode="auto">
                      <a:xfrm>
                        <a:off x="196460" y="3789040"/>
                        <a:ext cx="2503332" cy="575167"/>
                      </a:xfrm>
                      <a:prstGeom prst="rect">
                        <a:avLst/>
                      </a:prstGeom>
                      <a:solidFill>
                        <a:srgbClr val="00FFFF"/>
                      </a:solid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6251105"/>
              </p:ext>
            </p:extLst>
          </p:nvPr>
        </p:nvGraphicFramePr>
        <p:xfrm>
          <a:off x="107504" y="4437112"/>
          <a:ext cx="5067300" cy="760412"/>
        </p:xfrm>
        <a:graphic>
          <a:graphicData uri="http://schemas.openxmlformats.org/presentationml/2006/ole">
            <mc:AlternateContent xmlns:mc="http://schemas.openxmlformats.org/markup-compatibility/2006">
              <mc:Choice xmlns:v="urn:schemas-microsoft-com:vml" Requires="v">
                <p:oleObj spid="_x0000_s42016" name="公式" r:id="rId9" imgW="3606480" imgH="482400" progId="Equation.3">
                  <p:embed/>
                </p:oleObj>
              </mc:Choice>
              <mc:Fallback>
                <p:oleObj name="公式" r:id="rId9" imgW="3606480" imgH="482400" progId="Equation.3">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504" y="4437112"/>
                        <a:ext cx="5067300" cy="7604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65757698"/>
              </p:ext>
            </p:extLst>
          </p:nvPr>
        </p:nvGraphicFramePr>
        <p:xfrm>
          <a:off x="418073" y="5661248"/>
          <a:ext cx="2871787" cy="720725"/>
        </p:xfrm>
        <a:graphic>
          <a:graphicData uri="http://schemas.openxmlformats.org/presentationml/2006/ole">
            <mc:AlternateContent xmlns:mc="http://schemas.openxmlformats.org/markup-compatibility/2006">
              <mc:Choice xmlns:v="urn:schemas-microsoft-com:vml" Requires="v">
                <p:oleObj spid="_x0000_s42017" name="公式" r:id="rId11" imgW="2044440" imgH="457200" progId="Equation.3">
                  <p:embed/>
                </p:oleObj>
              </mc:Choice>
              <mc:Fallback>
                <p:oleObj name="公式" r:id="rId11" imgW="2044440" imgH="457200" progId="Equation.3">
                  <p:embed/>
                  <p:pic>
                    <p:nvPicPr>
                      <p:cNvPr id="0" name="对象 3"/>
                      <p:cNvPicPr>
                        <a:picLocks noChangeAspect="1" noChangeArrowheads="1"/>
                      </p:cNvPicPr>
                      <p:nvPr/>
                    </p:nvPicPr>
                    <p:blipFill>
                      <a:blip r:embed="rId12"/>
                      <a:srcRect/>
                      <a:stretch>
                        <a:fillRect/>
                      </a:stretch>
                    </p:blipFill>
                    <p:spPr bwMode="auto">
                      <a:xfrm>
                        <a:off x="418073" y="5661248"/>
                        <a:ext cx="2871787" cy="7207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99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3463" y="2699332"/>
            <a:ext cx="3945041" cy="235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
          <p:cNvSpPr txBox="1">
            <a:spLocks noChangeArrowheads="1"/>
          </p:cNvSpPr>
          <p:nvPr/>
        </p:nvSpPr>
        <p:spPr bwMode="auto">
          <a:xfrm>
            <a:off x="251520" y="6328274"/>
            <a:ext cx="86255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Pct val="65000"/>
              <a:buFont typeface="Wingdings" panose="05000000000000000000" pitchFamily="2" charset="2"/>
              <a:buNone/>
            </a:pPr>
            <a:r>
              <a:rPr lang="zh-CN" altLang="en-US" sz="2400" dirty="0">
                <a:solidFill>
                  <a:srgbClr val="FFFF00"/>
                </a:solidFill>
                <a:latin typeface="宋体" panose="02010600030101010101" pitchFamily="2" charset="-122"/>
              </a:rPr>
              <a:t>问题：</a:t>
            </a:r>
            <a:r>
              <a:rPr kumimoji="1" lang="zh-CN" altLang="en-US" sz="2400" dirty="0">
                <a:solidFill>
                  <a:srgbClr val="FFFF00"/>
                </a:solidFill>
                <a:latin typeface="宋体" panose="02010600030101010101" pitchFamily="2" charset="-122"/>
              </a:rPr>
              <a:t>数字基带信号采用什么样的电波形较为合适？</a:t>
            </a:r>
            <a:r>
              <a:rPr lang="zh-CN" altLang="en-US" sz="2400" dirty="0">
                <a:solidFill>
                  <a:srgbClr val="FFFF00"/>
                </a:solidFill>
                <a:latin typeface="宋体" panose="02010600030101010101" pitchFamily="2" charset="-122"/>
              </a:rPr>
              <a:t> </a:t>
            </a:r>
          </a:p>
        </p:txBody>
      </p:sp>
    </p:spTree>
    <p:extLst>
      <p:ext uri="{BB962C8B-B14F-4D97-AF65-F5344CB8AC3E}">
        <p14:creationId xmlns:p14="http://schemas.microsoft.com/office/powerpoint/2010/main" val="273307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728663" y="333375"/>
            <a:ext cx="7772400" cy="579438"/>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二、基带传输码的常用码型（</a:t>
            </a:r>
            <a:r>
              <a:rPr lang="en-US" altLang="zh-CN" sz="3200" dirty="0">
                <a:solidFill>
                  <a:srgbClr val="FFFF00"/>
                </a:solidFill>
                <a:latin typeface="黑体" pitchFamily="2" charset="-122"/>
                <a:ea typeface="黑体" pitchFamily="2" charset="-122"/>
              </a:rPr>
              <a:t>1</a:t>
            </a:r>
            <a:r>
              <a:rPr lang="zh-CN" altLang="en-US" sz="3200" dirty="0">
                <a:solidFill>
                  <a:srgbClr val="FFFF00"/>
                </a:solidFill>
                <a:latin typeface="黑体" pitchFamily="2" charset="-122"/>
                <a:ea typeface="黑体" pitchFamily="2" charset="-122"/>
              </a:rPr>
              <a:t>）</a:t>
            </a:r>
          </a:p>
        </p:txBody>
      </p:sp>
      <p:sp>
        <p:nvSpPr>
          <p:cNvPr id="13315" name="Text Box 7"/>
          <p:cNvSpPr txBox="1">
            <a:spLocks noChangeArrowheads="1"/>
          </p:cNvSpPr>
          <p:nvPr/>
        </p:nvSpPr>
        <p:spPr bwMode="auto">
          <a:xfrm>
            <a:off x="428625" y="981075"/>
            <a:ext cx="8497888"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15000"/>
              </a:spcBef>
              <a:buClr>
                <a:schemeClr val="hlink"/>
              </a:buClr>
              <a:buSzPct val="65000"/>
              <a:buFont typeface="Wingdings" panose="05000000000000000000" pitchFamily="2" charset="2"/>
              <a:buNone/>
            </a:pPr>
            <a:r>
              <a:rPr kumimoji="1" lang="zh-CN" altLang="en-US" sz="2400" b="0">
                <a:solidFill>
                  <a:srgbClr val="FFFFFF"/>
                </a:solidFill>
                <a:latin typeface="宋体" panose="02010600030101010101" pitchFamily="2" charset="-122"/>
              </a:rPr>
              <a:t>基带传输码的含义、重要性？</a:t>
            </a:r>
          </a:p>
          <a:p>
            <a:pPr eaLnBrk="1" hangingPunct="1">
              <a:spcBef>
                <a:spcPct val="15000"/>
              </a:spcBef>
              <a:buClr>
                <a:schemeClr val="hlink"/>
              </a:buClr>
              <a:buSzPct val="65000"/>
              <a:buFont typeface="Wingdings" panose="05000000000000000000" pitchFamily="2" charset="2"/>
              <a:buNone/>
            </a:pPr>
            <a:r>
              <a:rPr kumimoji="1" lang="zh-CN" altLang="en-US" sz="2400" b="0">
                <a:solidFill>
                  <a:srgbClr val="FFFFFF"/>
                </a:solidFill>
                <a:latin typeface="宋体" panose="02010600030101010101" pitchFamily="2" charset="-122"/>
              </a:rPr>
              <a:t>基带传输码须适合传输：可认为是某种编码。设计基本准则：</a:t>
            </a:r>
            <a:endParaRPr lang="zh-CN" altLang="en-US" sz="2400" b="0">
              <a:solidFill>
                <a:srgbClr val="FFFFFF"/>
              </a:solidFill>
              <a:latin typeface="宋体" panose="02010600030101010101" pitchFamily="2" charset="-122"/>
            </a:endParaRP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1</a:t>
            </a:r>
            <a:r>
              <a:rPr lang="zh-CN" altLang="en-US" sz="2400" b="0">
                <a:latin typeface="宋体" panose="02010600030101010101" pitchFamily="2" charset="-122"/>
              </a:rPr>
              <a:t>、能从其相应的基带信号中方便地获取定时信息，便于同步。故相应的基带信号的功率谱最好存在离散分量。</a:t>
            </a: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2</a:t>
            </a:r>
            <a:r>
              <a:rPr lang="zh-CN" altLang="en-US" sz="2400" b="0">
                <a:latin typeface="宋体" panose="02010600030101010101" pitchFamily="2" charset="-122"/>
              </a:rPr>
              <a:t>、因为传输信道通常是低频受限的，故相应的基带信号无直流成分或只有很小的低频成分。</a:t>
            </a: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3</a:t>
            </a:r>
            <a:r>
              <a:rPr lang="zh-CN" altLang="en-US" sz="2400" b="0">
                <a:latin typeface="宋体" panose="02010600030101010101" pitchFamily="2" charset="-122"/>
              </a:rPr>
              <a:t>、不受信息源统计特性的影响，即能适应于信息源的变化；也就是与信源中各种数字信息的概率分布无关 </a:t>
            </a: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4</a:t>
            </a:r>
            <a:r>
              <a:rPr lang="zh-CN" altLang="en-US" sz="2400" b="0">
                <a:latin typeface="宋体" panose="02010600030101010101" pitchFamily="2" charset="-122"/>
              </a:rPr>
              <a:t>、尽可能地提高传输码型的传输效率</a:t>
            </a: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5</a:t>
            </a:r>
            <a:r>
              <a:rPr lang="zh-CN" altLang="en-US" sz="2400" b="0">
                <a:latin typeface="宋体" panose="02010600030101010101" pitchFamily="2" charset="-122"/>
              </a:rPr>
              <a:t>、编译码应尽量简单 </a:t>
            </a: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6</a:t>
            </a:r>
            <a:r>
              <a:rPr lang="zh-CN" altLang="en-US" sz="2400" b="0">
                <a:latin typeface="宋体" panose="02010600030101010101" pitchFamily="2" charset="-122"/>
              </a:rPr>
              <a:t>、具有内在的检错能力</a:t>
            </a: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7</a:t>
            </a:r>
            <a:r>
              <a:rPr lang="zh-CN" altLang="en-US" sz="2400" b="0">
                <a:latin typeface="宋体" panose="02010600030101010101" pitchFamily="2" charset="-122"/>
              </a:rPr>
              <a:t>、尽量减小高频分量，以节约传输频带，并减小串扰</a:t>
            </a:r>
          </a:p>
          <a:p>
            <a:pPr eaLnBrk="1" hangingPunct="1">
              <a:spcBef>
                <a:spcPct val="15000"/>
              </a:spcBef>
              <a:buClr>
                <a:schemeClr val="hlink"/>
              </a:buClr>
              <a:buSzPct val="65000"/>
              <a:buFont typeface="Wingdings" panose="05000000000000000000" pitchFamily="2" charset="2"/>
              <a:buNone/>
            </a:pPr>
            <a:r>
              <a:rPr lang="en-US" altLang="zh-CN" sz="2400" b="0">
                <a:latin typeface="宋体" panose="02010600030101010101" pitchFamily="2" charset="-122"/>
              </a:rPr>
              <a:t>8</a:t>
            </a:r>
            <a:r>
              <a:rPr lang="zh-CN" altLang="en-US" sz="2400" b="0">
                <a:latin typeface="宋体" panose="02010600030101010101" pitchFamily="2" charset="-122"/>
              </a:rPr>
              <a:t>、码字间相关性越小越好，以便在有信道噪声与干扰存在而产生误码时，在译码时不产生误码扩散。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55650" y="1196975"/>
            <a:ext cx="8062913" cy="5472113"/>
          </a:xfrm>
          <a:prstGeom prst="rect">
            <a:avLst/>
          </a:prstGeom>
        </p:spPr>
        <p:txBody>
          <a:bodyPr>
            <a:normAutofit/>
          </a:bodyPr>
          <a:lstStyle/>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1</a:t>
            </a:r>
            <a:r>
              <a:rPr lang="zh-CN" altLang="en-US" sz="2400" b="0" dirty="0">
                <a:latin typeface="+mn-ea"/>
                <a:ea typeface="+mn-ea"/>
              </a:rPr>
              <a:t>、传号交替反转码</a:t>
            </a:r>
            <a:r>
              <a:rPr lang="en-US" altLang="zh-CN" sz="2400" b="0" dirty="0">
                <a:latin typeface="+mn-ea"/>
                <a:ea typeface="+mn-ea"/>
              </a:rPr>
              <a:t>——AMI</a:t>
            </a:r>
            <a:r>
              <a:rPr lang="zh-CN" altLang="en-US" sz="2400" b="0" dirty="0">
                <a:latin typeface="+mn-ea"/>
                <a:ea typeface="+mn-ea"/>
              </a:rPr>
              <a:t>码</a:t>
            </a:r>
          </a:p>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    将消息代码</a:t>
            </a:r>
            <a:r>
              <a:rPr lang="en-US" altLang="zh-CN" sz="2400" b="0" dirty="0">
                <a:latin typeface="+mn-ea"/>
                <a:ea typeface="+mn-ea"/>
              </a:rPr>
              <a:t>0(</a:t>
            </a:r>
            <a:r>
              <a:rPr lang="zh-CN" altLang="en-US" sz="2400" b="0" dirty="0">
                <a:latin typeface="+mn-ea"/>
                <a:ea typeface="+mn-ea"/>
              </a:rPr>
              <a:t>空号</a:t>
            </a:r>
            <a:r>
              <a:rPr lang="en-US" altLang="zh-CN" sz="2400" b="0" dirty="0">
                <a:latin typeface="+mn-ea"/>
                <a:ea typeface="+mn-ea"/>
              </a:rPr>
              <a:t>)</a:t>
            </a:r>
            <a:r>
              <a:rPr lang="zh-CN" altLang="en-US" sz="2400" b="0" dirty="0">
                <a:latin typeface="+mn-ea"/>
                <a:ea typeface="+mn-ea"/>
              </a:rPr>
              <a:t>和</a:t>
            </a:r>
            <a:r>
              <a:rPr lang="en-US" altLang="zh-CN" sz="2400" b="0" dirty="0">
                <a:latin typeface="+mn-ea"/>
                <a:ea typeface="+mn-ea"/>
              </a:rPr>
              <a:t>1(</a:t>
            </a:r>
            <a:r>
              <a:rPr lang="zh-CN" altLang="en-US" sz="2400" b="0" dirty="0">
                <a:latin typeface="+mn-ea"/>
                <a:ea typeface="+mn-ea"/>
              </a:rPr>
              <a:t>传号</a:t>
            </a:r>
            <a:r>
              <a:rPr lang="en-US" altLang="zh-CN" sz="2400" b="0" dirty="0">
                <a:latin typeface="+mn-ea"/>
                <a:ea typeface="+mn-ea"/>
              </a:rPr>
              <a:t>)</a:t>
            </a:r>
            <a:r>
              <a:rPr lang="zh-CN" altLang="en-US" sz="2400" b="0" dirty="0">
                <a:latin typeface="+mn-ea"/>
                <a:ea typeface="+mn-ea"/>
              </a:rPr>
              <a:t>按如下规则进行编码：</a:t>
            </a:r>
          </a:p>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	代码</a:t>
            </a:r>
            <a:r>
              <a:rPr lang="en-US" altLang="zh-CN" sz="2400" b="0" dirty="0">
                <a:latin typeface="+mn-ea"/>
                <a:ea typeface="+mn-ea"/>
              </a:rPr>
              <a:t>0</a:t>
            </a:r>
            <a:r>
              <a:rPr lang="zh-CN" altLang="en-US" sz="2400" b="0" dirty="0">
                <a:latin typeface="+mn-ea"/>
                <a:ea typeface="+mn-ea"/>
              </a:rPr>
              <a:t>仍变换为传输码的</a:t>
            </a:r>
            <a:r>
              <a:rPr lang="en-US" altLang="zh-CN" sz="2400" b="0" dirty="0">
                <a:latin typeface="+mn-ea"/>
                <a:ea typeface="+mn-ea"/>
              </a:rPr>
              <a:t>0</a:t>
            </a:r>
            <a:r>
              <a:rPr lang="zh-CN" altLang="en-US" sz="2400" b="0" dirty="0">
                <a:latin typeface="+mn-ea"/>
                <a:ea typeface="+mn-ea"/>
              </a:rPr>
              <a:t>，而把代码中的</a:t>
            </a:r>
            <a:r>
              <a:rPr lang="en-US" altLang="zh-CN" sz="2400" b="0" dirty="0">
                <a:latin typeface="+mn-ea"/>
                <a:ea typeface="+mn-ea"/>
              </a:rPr>
              <a:t>1</a:t>
            </a:r>
            <a:r>
              <a:rPr lang="zh-CN" altLang="en-US" sz="2400" b="0" dirty="0">
                <a:latin typeface="+mn-ea"/>
                <a:ea typeface="+mn-ea"/>
              </a:rPr>
              <a:t>交替地变换为传输码的</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-1</a:t>
            </a:r>
            <a:r>
              <a:rPr lang="zh-CN" altLang="en-US" sz="2400" b="0" dirty="0">
                <a:latin typeface="+mn-ea"/>
                <a:ea typeface="+mn-ea"/>
              </a:rPr>
              <a:t>等。</a:t>
            </a:r>
          </a:p>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如</a:t>
            </a:r>
          </a:p>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消息代码：</a:t>
            </a:r>
            <a:r>
              <a:rPr lang="en-US" altLang="zh-CN" sz="2400" b="0" dirty="0">
                <a:latin typeface="+mn-ea"/>
                <a:ea typeface="+mn-ea"/>
              </a:rPr>
              <a:t>1 0 0   1   1000   1   1   1</a:t>
            </a:r>
            <a:r>
              <a:rPr lang="zh-CN" altLang="en-US" sz="2400" b="0" dirty="0">
                <a:latin typeface="+mn-ea"/>
                <a:ea typeface="+mn-ea"/>
              </a:rPr>
              <a:t>。。。</a:t>
            </a:r>
          </a:p>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AMI</a:t>
            </a:r>
            <a:r>
              <a:rPr lang="zh-CN" altLang="en-US" sz="2400" b="0" dirty="0">
                <a:latin typeface="+mn-ea"/>
                <a:ea typeface="+mn-ea"/>
              </a:rPr>
              <a:t>码：  </a:t>
            </a:r>
            <a:r>
              <a:rPr lang="en-US" altLang="zh-CN" sz="2400" b="0" dirty="0">
                <a:latin typeface="+mn-ea"/>
                <a:ea typeface="+mn-ea"/>
              </a:rPr>
              <a:t>+1 0 0  -1  +1000  -1  +1  -1</a:t>
            </a:r>
            <a:r>
              <a:rPr lang="zh-CN" altLang="en-US" sz="2400" b="0" dirty="0">
                <a:latin typeface="+mn-ea"/>
                <a:ea typeface="+mn-ea"/>
              </a:rPr>
              <a:t>。。。</a:t>
            </a:r>
          </a:p>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特点：三元码，无直流分量，主要功率集中在码速率</a:t>
            </a:r>
            <a:r>
              <a:rPr lang="en-US" altLang="zh-CN" sz="2400" b="0" dirty="0" err="1">
                <a:latin typeface="+mn-ea"/>
                <a:ea typeface="+mn-ea"/>
              </a:rPr>
              <a:t>fb</a:t>
            </a:r>
            <a:r>
              <a:rPr lang="zh-CN" altLang="en-US" sz="2400" b="0" dirty="0">
                <a:latin typeface="+mn-ea"/>
                <a:ea typeface="+mn-ea"/>
              </a:rPr>
              <a:t>的</a:t>
            </a:r>
            <a:r>
              <a:rPr lang="en-US" altLang="zh-CN" sz="2400" b="0" dirty="0">
                <a:latin typeface="+mn-ea"/>
                <a:ea typeface="+mn-ea"/>
              </a:rPr>
              <a:t>1/2</a:t>
            </a:r>
            <a:r>
              <a:rPr lang="zh-CN" altLang="en-US" sz="2400" b="0" dirty="0">
                <a:latin typeface="+mn-ea"/>
                <a:ea typeface="+mn-ea"/>
              </a:rPr>
              <a:t>出附近（如图），低频成分 少。位定时频率分量为零，通过极性交替规律得到检错能力。</a:t>
            </a:r>
          </a:p>
          <a:p>
            <a:pPr marL="533400" indent="-5334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主要缺点：位定时提取困难。虽可通过全波整流得到</a:t>
            </a:r>
            <a:r>
              <a:rPr lang="en-US" altLang="zh-CN" sz="2400" b="0" dirty="0" err="1">
                <a:latin typeface="+mn-ea"/>
                <a:ea typeface="+mn-ea"/>
              </a:rPr>
              <a:t>fb</a:t>
            </a:r>
            <a:r>
              <a:rPr lang="zh-CN" altLang="en-US" sz="2400" b="0" dirty="0">
                <a:latin typeface="+mn-ea"/>
                <a:ea typeface="+mn-ea"/>
              </a:rPr>
              <a:t>分量，但当连零个数多时，</a:t>
            </a:r>
            <a:r>
              <a:rPr lang="en-US" altLang="zh-CN" sz="2400" b="0" dirty="0" err="1">
                <a:latin typeface="+mn-ea"/>
                <a:ea typeface="+mn-ea"/>
              </a:rPr>
              <a:t>fb</a:t>
            </a:r>
            <a:r>
              <a:rPr lang="zh-CN" altLang="en-US" sz="2400" b="0" dirty="0">
                <a:latin typeface="+mn-ea"/>
                <a:ea typeface="+mn-ea"/>
              </a:rPr>
              <a:t>分量特征小。功率谱分布与信源分布与信源的统计特性关系很大 </a:t>
            </a:r>
          </a:p>
        </p:txBody>
      </p:sp>
      <p:sp>
        <p:nvSpPr>
          <p:cNvPr id="4"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2</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25438" y="1306513"/>
            <a:ext cx="8604250" cy="5337175"/>
          </a:xfrm>
          <a:prstGeom prst="rect">
            <a:avLst/>
          </a:prstGeom>
          <a:noFill/>
        </p:spPr>
        <p:txBody>
          <a:bodyPr>
            <a:spAutoFit/>
          </a:bodyPr>
          <a:lstStyle/>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2</a:t>
            </a:r>
            <a:r>
              <a:rPr lang="zh-CN" altLang="en-US" sz="2400" b="0" dirty="0">
                <a:latin typeface="+mn-ea"/>
                <a:ea typeface="+mn-ea"/>
              </a:rPr>
              <a:t>、</a:t>
            </a:r>
            <a:r>
              <a:rPr lang="en-US" altLang="zh-CN" sz="2400" b="0" dirty="0">
                <a:latin typeface="+mn-ea"/>
                <a:ea typeface="+mn-ea"/>
              </a:rPr>
              <a:t>HDB3</a:t>
            </a:r>
            <a:r>
              <a:rPr lang="zh-CN" altLang="en-US" sz="2400" b="0" dirty="0">
                <a:latin typeface="+mn-ea"/>
                <a:ea typeface="+mn-ea"/>
              </a:rPr>
              <a:t>码（三阶高密度双极性码）：是 </a:t>
            </a:r>
            <a:r>
              <a:rPr lang="en-US" altLang="zh-CN" sz="2400" b="0" dirty="0" err="1">
                <a:latin typeface="+mn-ea"/>
                <a:ea typeface="+mn-ea"/>
              </a:rPr>
              <a:t>HDBn</a:t>
            </a:r>
            <a:r>
              <a:rPr lang="zh-CN" altLang="en-US" sz="2400" b="0" dirty="0">
                <a:latin typeface="+mn-ea"/>
                <a:ea typeface="+mn-ea"/>
              </a:rPr>
              <a:t>码的一种。是</a:t>
            </a:r>
            <a:r>
              <a:rPr lang="en-US" altLang="zh-CN" sz="2400" b="0" dirty="0">
                <a:latin typeface="+mn-ea"/>
                <a:ea typeface="+mn-ea"/>
              </a:rPr>
              <a:t>AMI</a:t>
            </a:r>
            <a:r>
              <a:rPr lang="zh-CN" altLang="en-US" sz="2400" b="0" dirty="0">
                <a:latin typeface="+mn-ea"/>
                <a:ea typeface="+mn-ea"/>
              </a:rPr>
              <a:t>码的改进 。其编码原理：</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(1)</a:t>
            </a:r>
            <a:r>
              <a:rPr lang="zh-CN" altLang="en-US" sz="2400" b="0" dirty="0">
                <a:latin typeface="+mn-ea"/>
                <a:ea typeface="+mn-ea"/>
              </a:rPr>
              <a:t>、先把消息代码变换成</a:t>
            </a:r>
            <a:r>
              <a:rPr lang="en-US" altLang="zh-CN" sz="2400" b="0" dirty="0">
                <a:latin typeface="+mn-ea"/>
                <a:ea typeface="+mn-ea"/>
              </a:rPr>
              <a:t>AMI</a:t>
            </a:r>
            <a:r>
              <a:rPr lang="zh-CN" altLang="en-US" sz="2400" b="0" dirty="0">
                <a:latin typeface="+mn-ea"/>
                <a:ea typeface="+mn-ea"/>
              </a:rPr>
              <a:t>码，检查</a:t>
            </a:r>
            <a:r>
              <a:rPr lang="en-US" altLang="zh-CN" sz="2400" b="0" dirty="0">
                <a:latin typeface="+mn-ea"/>
                <a:ea typeface="+mn-ea"/>
              </a:rPr>
              <a:t>AMI</a:t>
            </a:r>
            <a:r>
              <a:rPr lang="zh-CN" altLang="en-US" sz="2400" b="0" dirty="0">
                <a:latin typeface="+mn-ea"/>
                <a:ea typeface="+mn-ea"/>
              </a:rPr>
              <a:t>码的连</a:t>
            </a:r>
            <a:r>
              <a:rPr lang="en-US" altLang="zh-CN" sz="2400" b="0" dirty="0">
                <a:latin typeface="+mn-ea"/>
                <a:ea typeface="+mn-ea"/>
              </a:rPr>
              <a:t>0</a:t>
            </a:r>
            <a:r>
              <a:rPr lang="zh-CN" altLang="en-US" sz="2400" b="0" dirty="0">
                <a:latin typeface="+mn-ea"/>
                <a:ea typeface="+mn-ea"/>
              </a:rPr>
              <a:t>情况串，当没有</a:t>
            </a:r>
            <a:r>
              <a:rPr lang="en-US" altLang="zh-CN" sz="2400" b="0" dirty="0">
                <a:latin typeface="+mn-ea"/>
                <a:ea typeface="+mn-ea"/>
              </a:rPr>
              <a:t>4</a:t>
            </a:r>
            <a:r>
              <a:rPr lang="zh-CN" altLang="en-US" sz="2400" b="0" dirty="0">
                <a:latin typeface="+mn-ea"/>
                <a:ea typeface="+mn-ea"/>
              </a:rPr>
              <a:t>个以上连</a:t>
            </a:r>
            <a:r>
              <a:rPr lang="en-US" altLang="zh-CN" sz="2400" b="0" dirty="0">
                <a:latin typeface="+mn-ea"/>
                <a:ea typeface="+mn-ea"/>
              </a:rPr>
              <a:t>0</a:t>
            </a:r>
            <a:r>
              <a:rPr lang="zh-CN" altLang="en-US" sz="2400" b="0" dirty="0">
                <a:latin typeface="+mn-ea"/>
                <a:ea typeface="+mn-ea"/>
              </a:rPr>
              <a:t>串时，这时的</a:t>
            </a:r>
            <a:r>
              <a:rPr lang="en-US" altLang="zh-CN" sz="2400" b="0" dirty="0">
                <a:latin typeface="+mn-ea"/>
                <a:ea typeface="+mn-ea"/>
              </a:rPr>
              <a:t>AMI</a:t>
            </a:r>
            <a:r>
              <a:rPr lang="zh-CN" altLang="en-US" sz="2400" b="0" dirty="0">
                <a:latin typeface="+mn-ea"/>
                <a:ea typeface="+mn-ea"/>
              </a:rPr>
              <a:t>码就是</a:t>
            </a:r>
            <a:r>
              <a:rPr lang="en-US" altLang="zh-CN" sz="2400" b="0" dirty="0">
                <a:latin typeface="+mn-ea"/>
                <a:ea typeface="+mn-ea"/>
              </a:rPr>
              <a:t>HDB3</a:t>
            </a:r>
            <a:r>
              <a:rPr lang="zh-CN" altLang="en-US" sz="2400" b="0" dirty="0">
                <a:latin typeface="+mn-ea"/>
                <a:ea typeface="+mn-ea"/>
              </a:rPr>
              <a:t>码；</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(2)</a:t>
            </a:r>
            <a:r>
              <a:rPr lang="zh-CN" altLang="en-US" sz="2400" b="0" dirty="0">
                <a:latin typeface="+mn-ea"/>
                <a:ea typeface="+mn-ea"/>
              </a:rPr>
              <a:t>、当出现</a:t>
            </a:r>
            <a:r>
              <a:rPr lang="en-US" altLang="zh-CN" sz="2400" b="0" dirty="0">
                <a:latin typeface="+mn-ea"/>
                <a:ea typeface="+mn-ea"/>
              </a:rPr>
              <a:t>4</a:t>
            </a:r>
            <a:r>
              <a:rPr lang="zh-CN" altLang="en-US" sz="2400" b="0" dirty="0">
                <a:latin typeface="+mn-ea"/>
                <a:ea typeface="+mn-ea"/>
              </a:rPr>
              <a:t>个以上连</a:t>
            </a:r>
            <a:r>
              <a:rPr lang="en-US" altLang="zh-CN" sz="2400" b="0" dirty="0">
                <a:latin typeface="+mn-ea"/>
                <a:ea typeface="+mn-ea"/>
              </a:rPr>
              <a:t>0</a:t>
            </a:r>
            <a:r>
              <a:rPr lang="zh-CN" altLang="en-US" sz="2400" b="0" dirty="0">
                <a:latin typeface="+mn-ea"/>
                <a:ea typeface="+mn-ea"/>
              </a:rPr>
              <a:t>串时，则将每</a:t>
            </a:r>
            <a:r>
              <a:rPr lang="en-US" altLang="zh-CN" sz="2400" b="0" dirty="0">
                <a:latin typeface="+mn-ea"/>
                <a:ea typeface="+mn-ea"/>
              </a:rPr>
              <a:t>4</a:t>
            </a:r>
            <a:r>
              <a:rPr lang="zh-CN" altLang="en-US" sz="2400" b="0" dirty="0">
                <a:latin typeface="+mn-ea"/>
                <a:ea typeface="+mn-ea"/>
              </a:rPr>
              <a:t>个连</a:t>
            </a:r>
            <a:r>
              <a:rPr lang="en-US" altLang="zh-CN" sz="2400" b="0" dirty="0">
                <a:latin typeface="+mn-ea"/>
                <a:ea typeface="+mn-ea"/>
              </a:rPr>
              <a:t>0</a:t>
            </a:r>
            <a:r>
              <a:rPr lang="zh-CN" altLang="en-US" sz="2400" b="0" dirty="0">
                <a:latin typeface="+mn-ea"/>
                <a:ea typeface="+mn-ea"/>
              </a:rPr>
              <a:t>小段的第</a:t>
            </a:r>
            <a:r>
              <a:rPr lang="en-US" altLang="zh-CN" sz="2400" b="0" dirty="0">
                <a:latin typeface="+mn-ea"/>
                <a:ea typeface="+mn-ea"/>
              </a:rPr>
              <a:t>4</a:t>
            </a:r>
            <a:r>
              <a:rPr lang="zh-CN" altLang="en-US" sz="2400" b="0" dirty="0">
                <a:latin typeface="+mn-ea"/>
                <a:ea typeface="+mn-ea"/>
              </a:rPr>
              <a:t>个</a:t>
            </a:r>
            <a:r>
              <a:rPr lang="en-US" altLang="zh-CN" sz="2400" b="0" dirty="0">
                <a:latin typeface="+mn-ea"/>
                <a:ea typeface="+mn-ea"/>
              </a:rPr>
              <a:t>0</a:t>
            </a:r>
            <a:r>
              <a:rPr lang="zh-CN" altLang="en-US" sz="2400" b="0" dirty="0">
                <a:latin typeface="+mn-ea"/>
                <a:ea typeface="+mn-ea"/>
              </a:rPr>
              <a:t>变换成与其前一非</a:t>
            </a:r>
            <a:r>
              <a:rPr lang="en-US" altLang="zh-CN" sz="2400" b="0" dirty="0">
                <a:latin typeface="+mn-ea"/>
                <a:ea typeface="+mn-ea"/>
              </a:rPr>
              <a:t>0</a:t>
            </a:r>
            <a:r>
              <a:rPr lang="zh-CN" altLang="en-US" sz="2400" b="0" dirty="0">
                <a:latin typeface="+mn-ea"/>
                <a:ea typeface="+mn-ea"/>
              </a:rPr>
              <a:t>符号</a:t>
            </a:r>
            <a:r>
              <a:rPr lang="en-US" altLang="zh-CN" sz="2400" b="0" dirty="0">
                <a:latin typeface="+mn-ea"/>
                <a:ea typeface="+mn-ea"/>
              </a:rPr>
              <a:t>(+1</a:t>
            </a:r>
            <a:r>
              <a:rPr lang="zh-CN" altLang="en-US" sz="2400" b="0" dirty="0">
                <a:latin typeface="+mn-ea"/>
                <a:ea typeface="+mn-ea"/>
              </a:rPr>
              <a:t>或</a:t>
            </a:r>
            <a:r>
              <a:rPr lang="en-US" altLang="zh-CN" sz="2400" b="0" dirty="0">
                <a:latin typeface="+mn-ea"/>
                <a:ea typeface="+mn-ea"/>
              </a:rPr>
              <a:t>-1)</a:t>
            </a:r>
            <a:r>
              <a:rPr lang="zh-CN" altLang="en-US" sz="2400" b="0" dirty="0">
                <a:latin typeface="+mn-ea"/>
                <a:ea typeface="+mn-ea"/>
              </a:rPr>
              <a:t>同极性的符号。这个符号就称为破坏符号，用</a:t>
            </a:r>
            <a:r>
              <a:rPr lang="en-US" altLang="zh-CN" sz="2400" b="0" dirty="0">
                <a:latin typeface="+mn-ea"/>
                <a:ea typeface="+mn-ea"/>
              </a:rPr>
              <a:t>V</a:t>
            </a:r>
            <a:r>
              <a:rPr lang="zh-CN" altLang="en-US" sz="2400" b="0" dirty="0">
                <a:latin typeface="+mn-ea"/>
                <a:ea typeface="+mn-ea"/>
              </a:rPr>
              <a:t>符号表</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(3)</a:t>
            </a:r>
            <a:r>
              <a:rPr lang="zh-CN" altLang="en-US" sz="2400" b="0" dirty="0">
                <a:latin typeface="+mn-ea"/>
                <a:ea typeface="+mn-ea"/>
              </a:rPr>
              <a:t>、为保证无直流特性，还必须保证相邻</a:t>
            </a:r>
            <a:r>
              <a:rPr lang="en-US" altLang="zh-CN" sz="2400" b="0" dirty="0">
                <a:latin typeface="+mn-ea"/>
                <a:ea typeface="+mn-ea"/>
              </a:rPr>
              <a:t>V</a:t>
            </a:r>
            <a:r>
              <a:rPr lang="zh-CN" altLang="en-US" sz="2400" b="0" dirty="0">
                <a:latin typeface="+mn-ea"/>
                <a:ea typeface="+mn-ea"/>
              </a:rPr>
              <a:t>符号也极性交替。可变换</a:t>
            </a:r>
            <a:r>
              <a:rPr lang="en-US" altLang="zh-CN" sz="2400" b="0" dirty="0">
                <a:latin typeface="+mn-ea"/>
                <a:ea typeface="+mn-ea"/>
              </a:rPr>
              <a:t>4</a:t>
            </a:r>
            <a:r>
              <a:rPr lang="zh-CN" altLang="en-US" sz="2400" b="0" dirty="0">
                <a:latin typeface="+mn-ea"/>
                <a:ea typeface="+mn-ea"/>
              </a:rPr>
              <a:t>个</a:t>
            </a:r>
            <a:r>
              <a:rPr lang="en-US" altLang="zh-CN" sz="2400" b="0" dirty="0">
                <a:latin typeface="+mn-ea"/>
                <a:ea typeface="+mn-ea"/>
              </a:rPr>
              <a:t>0</a:t>
            </a:r>
            <a:r>
              <a:rPr lang="zh-CN" altLang="en-US" sz="2400" b="0" dirty="0">
                <a:latin typeface="+mn-ea"/>
                <a:ea typeface="+mn-ea"/>
              </a:rPr>
              <a:t>中的第一个</a:t>
            </a:r>
            <a:r>
              <a:rPr lang="en-US" altLang="zh-CN" sz="2400" b="0" dirty="0">
                <a:latin typeface="+mn-ea"/>
                <a:ea typeface="+mn-ea"/>
              </a:rPr>
              <a:t>0</a:t>
            </a:r>
            <a:r>
              <a:rPr lang="zh-CN" altLang="en-US" sz="2400" b="0" dirty="0">
                <a:latin typeface="+mn-ea"/>
                <a:ea typeface="+mn-ea"/>
              </a:rPr>
              <a:t>的符号，再变换之后的</a:t>
            </a:r>
            <a:r>
              <a:rPr lang="en-US" altLang="zh-CN" sz="2400" b="0" dirty="0">
                <a:latin typeface="+mn-ea"/>
                <a:ea typeface="+mn-ea"/>
              </a:rPr>
              <a:t>V</a:t>
            </a:r>
            <a:r>
              <a:rPr lang="zh-CN" altLang="en-US" sz="2400" b="0" dirty="0">
                <a:latin typeface="+mn-ea"/>
                <a:ea typeface="+mn-ea"/>
              </a:rPr>
              <a:t>符号 </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如：</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  代码： </a:t>
            </a:r>
            <a:r>
              <a:rPr lang="en-US" altLang="zh-CN" sz="2400" b="0" dirty="0">
                <a:latin typeface="+mn-ea"/>
                <a:ea typeface="+mn-ea"/>
              </a:rPr>
              <a:t>1000   </a:t>
            </a:r>
            <a:r>
              <a:rPr lang="en-US" altLang="zh-CN" sz="2400" b="0" dirty="0">
                <a:solidFill>
                  <a:schemeClr val="hlink"/>
                </a:solidFill>
                <a:latin typeface="+mn-ea"/>
                <a:ea typeface="+mn-ea"/>
              </a:rPr>
              <a:t>0</a:t>
            </a:r>
            <a:r>
              <a:rPr lang="en-US" altLang="zh-CN" sz="2400" b="0" dirty="0">
                <a:latin typeface="+mn-ea"/>
                <a:ea typeface="+mn-ea"/>
              </a:rPr>
              <a:t>  1000   </a:t>
            </a:r>
            <a:r>
              <a:rPr lang="en-US" altLang="zh-CN" sz="2400" b="0" dirty="0">
                <a:solidFill>
                  <a:schemeClr val="hlink"/>
                </a:solidFill>
                <a:latin typeface="+mn-ea"/>
                <a:ea typeface="+mn-ea"/>
              </a:rPr>
              <a:t>0</a:t>
            </a:r>
            <a:r>
              <a:rPr lang="en-US" altLang="zh-CN" sz="2400" b="0" dirty="0">
                <a:latin typeface="+mn-ea"/>
                <a:ea typeface="+mn-ea"/>
              </a:rPr>
              <a:t>   1  1   000   </a:t>
            </a:r>
            <a:r>
              <a:rPr lang="en-US" altLang="zh-CN" sz="2400" b="0" dirty="0">
                <a:solidFill>
                  <a:schemeClr val="hlink"/>
                </a:solidFill>
                <a:latin typeface="+mn-ea"/>
                <a:ea typeface="+mn-ea"/>
              </a:rPr>
              <a:t>0</a:t>
            </a:r>
            <a:r>
              <a:rPr lang="en-US" altLang="zh-CN" sz="2400" b="0" dirty="0">
                <a:latin typeface="+mn-ea"/>
                <a:ea typeface="+mn-ea"/>
              </a:rPr>
              <a:t>   1   1</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 AMI</a:t>
            </a:r>
            <a:r>
              <a:rPr lang="zh-CN" altLang="en-US" sz="2400" b="0" dirty="0">
                <a:latin typeface="+mn-ea"/>
                <a:ea typeface="+mn-ea"/>
              </a:rPr>
              <a:t>码：</a:t>
            </a:r>
            <a:r>
              <a:rPr lang="en-US" altLang="zh-CN" sz="2400" b="0" dirty="0">
                <a:latin typeface="+mn-ea"/>
                <a:ea typeface="+mn-ea"/>
              </a:rPr>
              <a:t>-1000   </a:t>
            </a:r>
            <a:r>
              <a:rPr lang="en-US" altLang="zh-CN" sz="2400" b="0" dirty="0">
                <a:solidFill>
                  <a:srgbClr val="FFFFFF"/>
                </a:solidFill>
                <a:latin typeface="+mn-ea"/>
                <a:ea typeface="+mn-ea"/>
              </a:rPr>
              <a:t>0</a:t>
            </a:r>
            <a:r>
              <a:rPr lang="en-US" altLang="zh-CN" sz="2400" b="0" dirty="0">
                <a:latin typeface="+mn-ea"/>
                <a:ea typeface="+mn-ea"/>
              </a:rPr>
              <a:t> +1000   0  -1 +1   000   0  -1  +1</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        -1000  -V +1000  +V  -1 +1   000  +V  -1  +1</a:t>
            </a:r>
          </a:p>
          <a:p>
            <a:pPr marL="609600" indent="-609600" eaLnBrk="1" fontAlgn="auto" hangingPunct="1">
              <a:lnSpc>
                <a:spcPct val="9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HDB3</a:t>
            </a:r>
            <a:r>
              <a:rPr lang="zh-CN" altLang="en-US" sz="2400" b="0" dirty="0">
                <a:latin typeface="+mn-ea"/>
                <a:ea typeface="+mn-ea"/>
              </a:rPr>
              <a:t>码：</a:t>
            </a:r>
            <a:r>
              <a:rPr lang="en-US" altLang="zh-CN" sz="2400" b="0" dirty="0">
                <a:latin typeface="+mn-ea"/>
                <a:ea typeface="+mn-ea"/>
              </a:rPr>
              <a:t>-1000  -V +1000  +V  -1 +1  -B00 –V  -1  </a:t>
            </a:r>
            <a:r>
              <a:rPr lang="en-US" altLang="zh-CN" sz="2400" b="0" dirty="0">
                <a:latin typeface="+mn-ea"/>
              </a:rPr>
              <a:t>+</a:t>
            </a:r>
            <a:r>
              <a:rPr lang="en-US" altLang="zh-CN" sz="2400" b="0" dirty="0">
                <a:latin typeface="+mn-ea"/>
                <a:ea typeface="+mn-ea"/>
              </a:rPr>
              <a:t>1</a:t>
            </a:r>
          </a:p>
        </p:txBody>
      </p:sp>
      <p:sp>
        <p:nvSpPr>
          <p:cNvPr id="4"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3</a:t>
            </a:r>
            <a:r>
              <a:rPr lang="zh-CN" altLang="en-US" b="0" spc="-100" dirty="0">
                <a:solidFill>
                  <a:srgbClr val="FFFF00"/>
                </a:solidFill>
                <a:latin typeface="黑体" pitchFamily="2" charset="-122"/>
                <a:ea typeface="黑体" pitchFamily="2" charset="-122"/>
                <a:cs typeface="+mj-cs"/>
              </a:rPr>
              <a:t>）</a:t>
            </a:r>
          </a:p>
        </p:txBody>
      </p:sp>
      <p:sp>
        <p:nvSpPr>
          <p:cNvPr id="2" name="椭圆 1"/>
          <p:cNvSpPr/>
          <p:nvPr/>
        </p:nvSpPr>
        <p:spPr>
          <a:xfrm>
            <a:off x="6660232" y="5661248"/>
            <a:ext cx="648072" cy="576064"/>
          </a:xfrm>
          <a:prstGeom prst="ellipse">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652120" y="6067624"/>
            <a:ext cx="648072" cy="576064"/>
          </a:xfrm>
          <a:prstGeom prst="ellipse">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Grp="1" noChangeAspect="1"/>
          </p:cNvGraphicFramePr>
          <p:nvPr>
            <p:ph idx="4294967295"/>
          </p:nvPr>
        </p:nvGraphicFramePr>
        <p:xfrm>
          <a:off x="3857625" y="2857500"/>
          <a:ext cx="5014913" cy="3571875"/>
        </p:xfrm>
        <a:graphic>
          <a:graphicData uri="http://schemas.openxmlformats.org/presentationml/2006/ole">
            <mc:AlternateContent xmlns:mc="http://schemas.openxmlformats.org/markup-compatibility/2006">
              <mc:Choice xmlns:v="urn:schemas-microsoft-com:vml" Requires="v">
                <p:oleObj spid="_x0000_s16400" name="位图图像" r:id="rId3" imgW="4428571" imgH="2172003" progId="PBrush">
                  <p:embed/>
                </p:oleObj>
              </mc:Choice>
              <mc:Fallback>
                <p:oleObj name="位图图像" r:id="rId3" imgW="4428571" imgH="2172003"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2857500"/>
                        <a:ext cx="5014913"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Rectangle 34"/>
          <p:cNvSpPr>
            <a:spLocks noChangeArrowheads="1"/>
          </p:cNvSpPr>
          <p:nvPr/>
        </p:nvSpPr>
        <p:spPr bwMode="auto">
          <a:xfrm>
            <a:off x="395288" y="1289050"/>
            <a:ext cx="8320087"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chemeClr val="hlink"/>
              </a:buClr>
              <a:buSzPct val="65000"/>
              <a:buFont typeface="Wingdings" panose="05000000000000000000" pitchFamily="2" charset="2"/>
              <a:buNone/>
            </a:pPr>
            <a:r>
              <a:rPr kumimoji="1" lang="en-US" altLang="zh-CN" sz="2400" b="0">
                <a:latin typeface="宋体" panose="02010600030101010101" pitchFamily="2" charset="-122"/>
              </a:rPr>
              <a:t> HDB3</a:t>
            </a:r>
            <a:r>
              <a:rPr kumimoji="1" lang="zh-CN" altLang="en-US" sz="2400" b="0">
                <a:latin typeface="宋体" panose="02010600030101010101" pitchFamily="2" charset="-122"/>
              </a:rPr>
              <a:t>特点：保持</a:t>
            </a:r>
            <a:r>
              <a:rPr kumimoji="1" lang="en-US" altLang="zh-CN" sz="2400" b="0">
                <a:latin typeface="宋体" panose="02010600030101010101" pitchFamily="2" charset="-122"/>
              </a:rPr>
              <a:t>AMI</a:t>
            </a:r>
            <a:r>
              <a:rPr kumimoji="1" lang="zh-CN" altLang="en-US" sz="2400" b="0">
                <a:latin typeface="宋体" panose="02010600030101010101" pitchFamily="2" charset="-122"/>
              </a:rPr>
              <a:t>码的优点，三元码，无直流分量，主要功率集中在码速率</a:t>
            </a:r>
            <a:r>
              <a:rPr kumimoji="1" lang="en-US" altLang="zh-CN" sz="2400" b="0">
                <a:latin typeface="宋体" panose="02010600030101010101" pitchFamily="2" charset="-122"/>
              </a:rPr>
              <a:t>fb</a:t>
            </a:r>
            <a:r>
              <a:rPr kumimoji="1" lang="zh-CN" altLang="en-US" sz="2400" b="0">
                <a:latin typeface="宋体" panose="02010600030101010101" pitchFamily="2" charset="-122"/>
              </a:rPr>
              <a:t>的</a:t>
            </a:r>
            <a:r>
              <a:rPr kumimoji="1" lang="en-US" altLang="zh-CN" sz="2400" b="0">
                <a:latin typeface="宋体" panose="02010600030101010101" pitchFamily="2" charset="-122"/>
              </a:rPr>
              <a:t>1/2</a:t>
            </a:r>
            <a:r>
              <a:rPr kumimoji="1" lang="zh-CN" altLang="en-US" sz="2400" b="0">
                <a:latin typeface="宋体" panose="02010600030101010101" pitchFamily="2" charset="-122"/>
              </a:rPr>
              <a:t>出附近（如图）。   </a:t>
            </a:r>
          </a:p>
          <a:p>
            <a:pPr eaLnBrk="1" hangingPunct="1">
              <a:spcBef>
                <a:spcPts val="1200"/>
              </a:spcBef>
              <a:buClr>
                <a:schemeClr val="hlink"/>
              </a:buClr>
              <a:buSzPct val="65000"/>
              <a:buFont typeface="Wingdings" panose="05000000000000000000" pitchFamily="2" charset="2"/>
              <a:buNone/>
            </a:pPr>
            <a:r>
              <a:rPr kumimoji="1" lang="zh-CN" altLang="en-US" sz="2400" b="0">
                <a:latin typeface="宋体" panose="02010600030101010101" pitchFamily="2" charset="-122"/>
              </a:rPr>
              <a:t>位定时频率分量为零，通过极性交替规律得到检错能力。</a:t>
            </a:r>
          </a:p>
        </p:txBody>
      </p:sp>
      <p:sp>
        <p:nvSpPr>
          <p:cNvPr id="5"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4</a:t>
            </a:r>
            <a:r>
              <a:rPr lang="zh-CN" altLang="en-US" b="0" spc="-100" dirty="0">
                <a:solidFill>
                  <a:srgbClr val="FFFF00"/>
                </a:solidFill>
                <a:latin typeface="黑体" pitchFamily="2" charset="-122"/>
                <a:ea typeface="黑体" pitchFamily="2" charset="-122"/>
                <a:cs typeface="+mj-cs"/>
              </a:rPr>
              <a:t>）</a:t>
            </a:r>
          </a:p>
        </p:txBody>
      </p:sp>
      <p:sp>
        <p:nvSpPr>
          <p:cNvPr id="16389" name="矩形 5"/>
          <p:cNvSpPr>
            <a:spLocks noChangeArrowheads="1"/>
          </p:cNvSpPr>
          <p:nvPr/>
        </p:nvSpPr>
        <p:spPr bwMode="auto">
          <a:xfrm>
            <a:off x="428625" y="2776538"/>
            <a:ext cx="34290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chemeClr val="hlink"/>
              </a:buClr>
              <a:buSzPct val="65000"/>
              <a:buFont typeface="Wingdings" panose="05000000000000000000" pitchFamily="2" charset="2"/>
              <a:buNone/>
            </a:pPr>
            <a:r>
              <a:rPr kumimoji="1" lang="zh-CN" altLang="en-US" sz="2400" b="0">
                <a:latin typeface="宋体" panose="02010600030101010101" pitchFamily="2" charset="-122"/>
              </a:rPr>
              <a:t>增加了使连</a:t>
            </a:r>
            <a:r>
              <a:rPr kumimoji="1" lang="en-US" altLang="zh-CN" sz="2400" b="0">
                <a:latin typeface="宋体" panose="02010600030101010101" pitchFamily="2" charset="-122"/>
              </a:rPr>
              <a:t>0</a:t>
            </a:r>
            <a:r>
              <a:rPr kumimoji="1" lang="zh-CN" altLang="en-US" sz="2400" b="0">
                <a:latin typeface="宋体" panose="02010600030101010101" pitchFamily="2" charset="-122"/>
              </a:rPr>
              <a:t>串减少到至多</a:t>
            </a:r>
            <a:r>
              <a:rPr kumimoji="1" lang="en-US" altLang="zh-CN" sz="2400" b="0">
                <a:latin typeface="宋体" panose="02010600030101010101" pitchFamily="2" charset="-122"/>
              </a:rPr>
              <a:t>3</a:t>
            </a:r>
            <a:r>
              <a:rPr kumimoji="1" lang="zh-CN" altLang="en-US" sz="2400" b="0">
                <a:latin typeface="宋体" panose="02010600030101010101" pitchFamily="2" charset="-122"/>
              </a:rPr>
              <a:t>个的优点，而不管信息源的统计特性如何。</a:t>
            </a:r>
          </a:p>
          <a:p>
            <a:pPr eaLnBrk="1" hangingPunct="1">
              <a:spcBef>
                <a:spcPts val="1200"/>
              </a:spcBef>
              <a:buClr>
                <a:schemeClr val="hlink"/>
              </a:buClr>
              <a:buSzPct val="65000"/>
              <a:buFont typeface="Wingdings" panose="05000000000000000000" pitchFamily="2" charset="2"/>
              <a:buNone/>
            </a:pPr>
            <a:r>
              <a:rPr kumimoji="1" lang="zh-CN" altLang="en-US" sz="2400" b="0">
                <a:latin typeface="宋体" panose="02010600030101010101" pitchFamily="2" charset="-122"/>
              </a:rPr>
              <a:t>对于定时信号的恢复是十分有利的。广泛应用于基带传输与接口码。</a:t>
            </a:r>
          </a:p>
          <a:p>
            <a:pPr eaLnBrk="1" hangingPunct="1">
              <a:spcBef>
                <a:spcPts val="1200"/>
              </a:spcBef>
              <a:buClr>
                <a:schemeClr val="hlink"/>
              </a:buClr>
              <a:buSzPct val="65000"/>
              <a:buFont typeface="Wingdings" panose="05000000000000000000" pitchFamily="2" charset="2"/>
              <a:buNone/>
            </a:pPr>
            <a:r>
              <a:rPr kumimoji="1" lang="zh-CN" altLang="en-US" sz="2400" b="0">
                <a:latin typeface="宋体" panose="02010600030101010101" pitchFamily="2" charset="-122"/>
              </a:rPr>
              <a:t>但单个误码有时会在接收端译码后产生多个误码。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82625" y="1163638"/>
            <a:ext cx="7961313" cy="5337175"/>
          </a:xfrm>
          <a:prstGeom prst="rect">
            <a:avLst/>
          </a:prstGeom>
          <a:noFill/>
        </p:spPr>
        <p:txBody>
          <a:bodyPr>
            <a:spAutoFit/>
          </a:bodyPr>
          <a:lstStyle/>
          <a:p>
            <a:pPr marL="609600" indent="-609600" eaLnBrk="1" fontAlgn="auto" hangingPunct="1">
              <a:spcBef>
                <a:spcPts val="600"/>
              </a:spcBef>
              <a:spcAft>
                <a:spcPts val="0"/>
              </a:spcAft>
              <a:buClr>
                <a:schemeClr val="tx1">
                  <a:shade val="95000"/>
                </a:schemeClr>
              </a:buClr>
              <a:buSzPct val="65000"/>
              <a:buFont typeface="Wingdings" pitchFamily="2" charset="2"/>
              <a:buNone/>
              <a:defRPr/>
            </a:pPr>
            <a:r>
              <a:rPr lang="en-US" altLang="zh-CN" sz="2400" b="0" dirty="0">
                <a:latin typeface="+mn-ea"/>
                <a:ea typeface="+mn-ea"/>
              </a:rPr>
              <a:t>3</a:t>
            </a:r>
            <a:r>
              <a:rPr lang="zh-CN" altLang="en-US" sz="2400" b="0" dirty="0">
                <a:latin typeface="+mn-ea"/>
                <a:ea typeface="+mn-ea"/>
              </a:rPr>
              <a:t>、</a:t>
            </a:r>
            <a:r>
              <a:rPr lang="en-US" altLang="zh-CN" sz="2400" b="0" dirty="0">
                <a:latin typeface="+mn-ea"/>
                <a:ea typeface="+mn-ea"/>
              </a:rPr>
              <a:t>PST</a:t>
            </a:r>
            <a:r>
              <a:rPr lang="zh-CN" altLang="en-US" sz="2400" b="0" dirty="0">
                <a:latin typeface="+mn-ea"/>
                <a:ea typeface="+mn-ea"/>
              </a:rPr>
              <a:t>码（成对选择三进码）：编码过程是：</a:t>
            </a:r>
          </a:p>
          <a:p>
            <a:pPr marL="609600" indent="-609600" eaLnBrk="1" fontAlgn="auto" hangingPunct="1">
              <a:spcBef>
                <a:spcPts val="600"/>
              </a:spcBef>
              <a:spcAft>
                <a:spcPts val="0"/>
              </a:spcAft>
              <a:buClr>
                <a:schemeClr val="tx1">
                  <a:shade val="95000"/>
                </a:schemeClr>
              </a:buClr>
              <a:buSzPct val="65000"/>
              <a:buFont typeface="Wingdings" pitchFamily="2" charset="2"/>
              <a:buNone/>
              <a:defRPr/>
            </a:pPr>
            <a:r>
              <a:rPr lang="zh-CN" altLang="en-US" sz="2400" b="0" dirty="0">
                <a:latin typeface="+mn-ea"/>
                <a:ea typeface="+mn-ea"/>
              </a:rPr>
              <a:t>	先将二进制的代码划分成</a:t>
            </a:r>
            <a:r>
              <a:rPr lang="en-US" altLang="zh-CN" sz="2400" b="0" dirty="0">
                <a:latin typeface="+mn-ea"/>
                <a:ea typeface="+mn-ea"/>
              </a:rPr>
              <a:t>2</a:t>
            </a:r>
            <a:r>
              <a:rPr lang="zh-CN" altLang="en-US" sz="2400" b="0" dirty="0">
                <a:latin typeface="+mn-ea"/>
                <a:ea typeface="+mn-ea"/>
              </a:rPr>
              <a:t>个码元为一组的码组序列，然后再把每一码组编码成两个三进制数字</a:t>
            </a:r>
            <a:r>
              <a:rPr lang="en-US" altLang="zh-CN" sz="2400" b="0" dirty="0">
                <a:latin typeface="+mn-ea"/>
                <a:ea typeface="+mn-ea"/>
              </a:rPr>
              <a:t>(+</a:t>
            </a:r>
            <a:r>
              <a:rPr lang="zh-CN" altLang="en-US" sz="2400" b="0" dirty="0">
                <a:latin typeface="+mn-ea"/>
                <a:ea typeface="+mn-ea"/>
              </a:rPr>
              <a:t>、</a:t>
            </a:r>
            <a:r>
              <a:rPr lang="en-US" altLang="zh-CN" sz="2400" b="0" dirty="0">
                <a:latin typeface="+mn-ea"/>
                <a:ea typeface="+mn-ea"/>
              </a:rPr>
              <a:t>-</a:t>
            </a:r>
            <a:r>
              <a:rPr lang="zh-CN" altLang="en-US" sz="2400" b="0" dirty="0">
                <a:latin typeface="+mn-ea"/>
                <a:ea typeface="+mn-ea"/>
              </a:rPr>
              <a:t>、</a:t>
            </a:r>
            <a:r>
              <a:rPr lang="en-US" altLang="zh-CN" sz="2400" b="0" dirty="0">
                <a:latin typeface="+mn-ea"/>
                <a:ea typeface="+mn-ea"/>
              </a:rPr>
              <a:t>0)</a:t>
            </a:r>
            <a:r>
              <a:rPr lang="zh-CN" altLang="en-US" sz="2400" b="0" dirty="0">
                <a:latin typeface="+mn-ea"/>
                <a:ea typeface="+mn-ea"/>
              </a:rPr>
              <a:t>。因为两位三进制数字共有</a:t>
            </a:r>
            <a:r>
              <a:rPr lang="en-US" altLang="zh-CN" sz="2400" b="0" dirty="0">
                <a:latin typeface="+mn-ea"/>
                <a:ea typeface="+mn-ea"/>
              </a:rPr>
              <a:t>9</a:t>
            </a:r>
            <a:r>
              <a:rPr lang="zh-CN" altLang="en-US" sz="2400" b="0" dirty="0">
                <a:latin typeface="+mn-ea"/>
                <a:ea typeface="+mn-ea"/>
              </a:rPr>
              <a:t>种状态，故可灵活地选择其中的</a:t>
            </a:r>
            <a:r>
              <a:rPr lang="en-US" altLang="zh-CN" sz="2400" b="0" dirty="0">
                <a:latin typeface="+mn-ea"/>
                <a:ea typeface="+mn-ea"/>
              </a:rPr>
              <a:t>4</a:t>
            </a:r>
            <a:r>
              <a:rPr lang="zh-CN" altLang="en-US" sz="2400" b="0" dirty="0">
                <a:latin typeface="+mn-ea"/>
                <a:ea typeface="+mn-ea"/>
              </a:rPr>
              <a:t>种状态。表</a:t>
            </a:r>
            <a:r>
              <a:rPr lang="en-US" altLang="zh-CN" sz="2400" b="0" dirty="0">
                <a:latin typeface="+mn-ea"/>
                <a:ea typeface="+mn-ea"/>
              </a:rPr>
              <a:t>5—1</a:t>
            </a:r>
            <a:r>
              <a:rPr lang="zh-CN" altLang="en-US" sz="2400" b="0" dirty="0">
                <a:latin typeface="+mn-ea"/>
                <a:ea typeface="+mn-ea"/>
              </a:rPr>
              <a:t>列出了其中一种使用最广的格式。为防止</a:t>
            </a:r>
            <a:r>
              <a:rPr lang="en-US" altLang="zh-CN" sz="2400" b="0" dirty="0">
                <a:latin typeface="+mn-ea"/>
                <a:ea typeface="+mn-ea"/>
              </a:rPr>
              <a:t>PST</a:t>
            </a:r>
            <a:r>
              <a:rPr lang="zh-CN" altLang="en-US" sz="2400" b="0" dirty="0">
                <a:latin typeface="+mn-ea"/>
                <a:ea typeface="+mn-ea"/>
              </a:rPr>
              <a:t>码的直流漂移，当在一个码组中仅发送单个脉冲时，两个模式应交替变换。如：</a:t>
            </a:r>
          </a:p>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代码：   </a:t>
            </a:r>
            <a:r>
              <a:rPr lang="en-US" altLang="zh-CN" sz="2400" b="0" dirty="0">
                <a:latin typeface="+mn-ea"/>
                <a:ea typeface="+mn-ea"/>
              </a:rPr>
              <a:t>01      00   11  10      10     11  00</a:t>
            </a:r>
          </a:p>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取</a:t>
            </a:r>
            <a:r>
              <a:rPr lang="en-US" altLang="zh-CN" sz="2400" b="0" dirty="0">
                <a:latin typeface="+mn-ea"/>
                <a:ea typeface="+mn-ea"/>
              </a:rPr>
              <a:t>+</a:t>
            </a:r>
            <a:r>
              <a:rPr lang="zh-CN" altLang="en-US" sz="2400" b="0" dirty="0">
                <a:latin typeface="+mn-ea"/>
                <a:ea typeface="+mn-ea"/>
              </a:rPr>
              <a:t>模式：</a:t>
            </a:r>
            <a:r>
              <a:rPr lang="en-US" altLang="zh-CN" sz="2400" b="0" dirty="0">
                <a:latin typeface="+mn-ea"/>
                <a:ea typeface="+mn-ea"/>
              </a:rPr>
              <a:t>0+(</a:t>
            </a:r>
            <a:r>
              <a:rPr lang="zh-CN" altLang="en-US" sz="2400" b="0" dirty="0">
                <a:latin typeface="+mn-ea"/>
                <a:ea typeface="+mn-ea"/>
              </a:rPr>
              <a:t>正</a:t>
            </a:r>
            <a:r>
              <a:rPr lang="en-US" altLang="zh-CN" sz="2400" b="0" dirty="0">
                <a:latin typeface="+mn-ea"/>
                <a:ea typeface="+mn-ea"/>
              </a:rPr>
              <a:t>)  -+   +-  -0(</a:t>
            </a:r>
            <a:r>
              <a:rPr lang="zh-CN" altLang="en-US" sz="2400" b="0" dirty="0">
                <a:latin typeface="+mn-ea"/>
                <a:ea typeface="+mn-ea"/>
              </a:rPr>
              <a:t>负</a:t>
            </a:r>
            <a:r>
              <a:rPr lang="en-US" altLang="zh-CN" sz="2400" b="0" dirty="0">
                <a:latin typeface="+mn-ea"/>
                <a:ea typeface="+mn-ea"/>
              </a:rPr>
              <a:t>)  +0(</a:t>
            </a:r>
            <a:r>
              <a:rPr lang="zh-CN" altLang="en-US" sz="2400" b="0" dirty="0">
                <a:latin typeface="+mn-ea"/>
                <a:ea typeface="+mn-ea"/>
              </a:rPr>
              <a:t>正</a:t>
            </a:r>
            <a:r>
              <a:rPr lang="en-US" altLang="zh-CN" sz="2400" b="0" dirty="0">
                <a:latin typeface="+mn-ea"/>
                <a:ea typeface="+mn-ea"/>
              </a:rPr>
              <a:t>) +-  -+</a:t>
            </a:r>
          </a:p>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取</a:t>
            </a:r>
            <a:r>
              <a:rPr lang="en-US" altLang="zh-CN" sz="2400" b="0" dirty="0">
                <a:latin typeface="+mn-ea"/>
                <a:ea typeface="+mn-ea"/>
              </a:rPr>
              <a:t>-</a:t>
            </a:r>
            <a:r>
              <a:rPr lang="zh-CN" altLang="en-US" sz="2400" b="0" dirty="0">
                <a:latin typeface="+mn-ea"/>
                <a:ea typeface="+mn-ea"/>
              </a:rPr>
              <a:t>模式：</a:t>
            </a:r>
            <a:r>
              <a:rPr lang="en-US" altLang="zh-CN" sz="2400" b="0" dirty="0">
                <a:latin typeface="+mn-ea"/>
                <a:ea typeface="+mn-ea"/>
              </a:rPr>
              <a:t>0- (</a:t>
            </a:r>
            <a:r>
              <a:rPr lang="zh-CN" altLang="en-US" sz="2400" b="0" dirty="0">
                <a:latin typeface="+mn-ea"/>
                <a:ea typeface="+mn-ea"/>
              </a:rPr>
              <a:t>负</a:t>
            </a:r>
            <a:r>
              <a:rPr lang="en-US" altLang="zh-CN" sz="2400" b="0" dirty="0">
                <a:latin typeface="+mn-ea"/>
                <a:ea typeface="+mn-ea"/>
              </a:rPr>
              <a:t>) -+   +-  +0(</a:t>
            </a:r>
            <a:r>
              <a:rPr lang="zh-CN" altLang="en-US" sz="2400" b="0" dirty="0">
                <a:latin typeface="+mn-ea"/>
                <a:ea typeface="+mn-ea"/>
              </a:rPr>
              <a:t>正</a:t>
            </a:r>
            <a:r>
              <a:rPr lang="en-US" altLang="zh-CN" sz="2400" b="0" dirty="0">
                <a:latin typeface="+mn-ea"/>
                <a:ea typeface="+mn-ea"/>
              </a:rPr>
              <a:t>)  -0(</a:t>
            </a:r>
            <a:r>
              <a:rPr lang="zh-CN" altLang="en-US" sz="2400" b="0" dirty="0">
                <a:latin typeface="+mn-ea"/>
                <a:ea typeface="+mn-ea"/>
              </a:rPr>
              <a:t>负</a:t>
            </a:r>
            <a:r>
              <a:rPr lang="en-US" altLang="zh-CN" sz="2400" b="0" dirty="0">
                <a:latin typeface="+mn-ea"/>
                <a:ea typeface="+mn-ea"/>
              </a:rPr>
              <a:t>) +-  -+</a:t>
            </a:r>
          </a:p>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特点：三元码、能提供足够的定时分量，无直流成分，编码过程也较简单。</a:t>
            </a:r>
          </a:p>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但在识别时需要提供“分组”信息，即需要建立帧同步 </a:t>
            </a:r>
          </a:p>
        </p:txBody>
      </p:sp>
      <p:sp>
        <p:nvSpPr>
          <p:cNvPr id="4"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5</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95288" y="1412875"/>
            <a:ext cx="7772400" cy="4967288"/>
          </a:xfrm>
          <a:prstGeom prst="rect">
            <a:avLst/>
          </a:prstGeom>
          <a:noFill/>
        </p:spPr>
        <p:txBody>
          <a:bodyPr>
            <a:spAutoFit/>
          </a:bodyPr>
          <a:lstStyle/>
          <a:p>
            <a:pPr marL="548640" indent="-41148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4</a:t>
            </a:r>
            <a:r>
              <a:rPr lang="zh-CN" altLang="en-US" sz="2400" b="0" dirty="0">
                <a:latin typeface="+mn-ea"/>
                <a:ea typeface="+mn-ea"/>
              </a:rPr>
              <a:t>、数字双相码或</a:t>
            </a:r>
            <a:r>
              <a:rPr lang="en-US" altLang="zh-CN" sz="2400" b="0" dirty="0" err="1">
                <a:latin typeface="+mn-ea"/>
                <a:ea typeface="+mn-ea"/>
              </a:rPr>
              <a:t>Mancherster</a:t>
            </a:r>
            <a:r>
              <a:rPr lang="zh-CN" altLang="en-US" sz="2400" b="0" dirty="0">
                <a:latin typeface="+mn-ea"/>
                <a:ea typeface="+mn-ea"/>
              </a:rPr>
              <a:t>码</a:t>
            </a:r>
            <a:r>
              <a:rPr lang="en-US" altLang="zh-CN" sz="2400" b="0" dirty="0">
                <a:latin typeface="+mn-ea"/>
                <a:ea typeface="+mn-ea"/>
              </a:rPr>
              <a:t>,</a:t>
            </a:r>
            <a:r>
              <a:rPr lang="zh-CN" altLang="en-US" sz="2400" b="0" dirty="0">
                <a:latin typeface="+mn-ea"/>
                <a:ea typeface="+mn-ea"/>
              </a:rPr>
              <a:t>也叫分相码 </a:t>
            </a:r>
          </a:p>
          <a:p>
            <a:pPr marL="548640" indent="-41148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	用一个周期的方波表示”</a:t>
            </a:r>
            <a:r>
              <a:rPr lang="en-US" altLang="zh-CN" sz="2400" b="0" dirty="0">
                <a:latin typeface="+mn-ea"/>
                <a:ea typeface="+mn-ea"/>
              </a:rPr>
              <a:t>1”,</a:t>
            </a:r>
            <a:r>
              <a:rPr lang="zh-CN" altLang="en-US" sz="2400" b="0" dirty="0">
                <a:latin typeface="+mn-ea"/>
                <a:ea typeface="+mn-ea"/>
              </a:rPr>
              <a:t>则用反相方波表示“</a:t>
            </a:r>
            <a:r>
              <a:rPr lang="en-US" altLang="zh-CN" sz="2400" b="0" dirty="0">
                <a:latin typeface="+mn-ea"/>
                <a:ea typeface="+mn-ea"/>
              </a:rPr>
              <a:t>0”</a:t>
            </a:r>
            <a:r>
              <a:rPr lang="zh-CN" altLang="en-US" sz="2400" b="0" dirty="0">
                <a:latin typeface="+mn-ea"/>
                <a:ea typeface="+mn-ea"/>
              </a:rPr>
              <a:t>。</a:t>
            </a:r>
          </a:p>
          <a:p>
            <a:pPr marL="548640" indent="-411480" eaLnBrk="1" fontAlgn="auto" hangingPunct="1">
              <a:spcBef>
                <a:spcPct val="20000"/>
              </a:spcBef>
              <a:spcAft>
                <a:spcPts val="0"/>
              </a:spcAft>
              <a:buClr>
                <a:schemeClr val="tx1">
                  <a:shade val="95000"/>
                </a:schemeClr>
              </a:buClr>
              <a:buSzPct val="65000"/>
              <a:buFont typeface="Wingdings 2"/>
              <a:buChar char=""/>
              <a:defRPr/>
            </a:pPr>
            <a:r>
              <a:rPr lang="zh-CN" altLang="en-US" sz="2400" b="0" dirty="0">
                <a:latin typeface="+mn-ea"/>
                <a:ea typeface="+mn-ea"/>
              </a:rPr>
              <a:t>如代码：</a:t>
            </a:r>
            <a:r>
              <a:rPr lang="en-US" altLang="zh-CN" sz="2400" b="0" dirty="0">
                <a:latin typeface="+mn-ea"/>
                <a:ea typeface="+mn-ea"/>
              </a:rPr>
              <a:t>1   1   0   0   1   0   1</a:t>
            </a:r>
          </a:p>
          <a:p>
            <a:pPr marL="548640" indent="-41148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	</a:t>
            </a:r>
            <a:r>
              <a:rPr lang="zh-CN" altLang="en-US" sz="2400" b="0" dirty="0">
                <a:latin typeface="+mn-ea"/>
                <a:ea typeface="+mn-ea"/>
              </a:rPr>
              <a:t>双相码：</a:t>
            </a:r>
            <a:r>
              <a:rPr lang="en-US" altLang="zh-CN" sz="2400" b="0" dirty="0">
                <a:latin typeface="+mn-ea"/>
                <a:ea typeface="+mn-ea"/>
              </a:rPr>
              <a:t>10  10  01  01  10  01  10</a:t>
            </a:r>
            <a:r>
              <a:rPr lang="zh-CN" altLang="en-US" sz="2400" b="0" dirty="0">
                <a:latin typeface="+mn-ea"/>
                <a:ea typeface="+mn-ea"/>
              </a:rPr>
              <a:t>如图</a:t>
            </a:r>
            <a:r>
              <a:rPr lang="en-US" altLang="zh-CN" sz="2400" b="0" dirty="0">
                <a:latin typeface="+mn-ea"/>
                <a:ea typeface="+mn-ea"/>
              </a:rPr>
              <a:t>(6-5a)</a:t>
            </a:r>
          </a:p>
          <a:p>
            <a:pPr marL="548640" indent="-411480" eaLnBrk="1" fontAlgn="auto" hangingPunct="1">
              <a:spcBef>
                <a:spcPct val="20000"/>
              </a:spcBef>
              <a:spcAft>
                <a:spcPts val="0"/>
              </a:spcAft>
              <a:buClr>
                <a:schemeClr val="tx1">
                  <a:shade val="95000"/>
                </a:schemeClr>
              </a:buClr>
              <a:buSzPct val="65000"/>
              <a:buFont typeface="Wingdings 2"/>
              <a:buChar char=""/>
              <a:defRPr/>
            </a:pPr>
            <a:r>
              <a:rPr lang="zh-CN" altLang="en-US" sz="2400" b="0" dirty="0">
                <a:latin typeface="+mn-ea"/>
                <a:ea typeface="+mn-ea"/>
              </a:rPr>
              <a:t>特点：二元码、在每个码元的中心部位都要发生电平跳变，因此，不管信源中”</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0”</a:t>
            </a:r>
            <a:r>
              <a:rPr lang="zh-CN" altLang="en-US" sz="2400" b="0" dirty="0">
                <a:latin typeface="+mn-ea"/>
                <a:ea typeface="+mn-ea"/>
              </a:rPr>
              <a:t>分布如何，经变换后，都没有直流分量，且频谱中存在很强的定时分量，可以很容易从中提取出位同步信息，不受信源的统计特性的影响。</a:t>
            </a:r>
          </a:p>
          <a:p>
            <a:pPr marL="548640" indent="-411480" eaLnBrk="1" fontAlgn="auto" hangingPunct="1">
              <a:spcBef>
                <a:spcPct val="20000"/>
              </a:spcBef>
              <a:spcAft>
                <a:spcPts val="0"/>
              </a:spcAft>
              <a:buClr>
                <a:schemeClr val="tx1">
                  <a:shade val="95000"/>
                </a:schemeClr>
              </a:buClr>
              <a:buSzPct val="65000"/>
              <a:buFont typeface="Wingdings 2"/>
              <a:buChar char=""/>
              <a:defRPr/>
            </a:pPr>
            <a:r>
              <a:rPr lang="zh-CN" altLang="en-US" sz="2400" b="0" dirty="0">
                <a:latin typeface="+mn-ea"/>
                <a:ea typeface="+mn-ea"/>
              </a:rPr>
              <a:t>但使得原数字信号的基带带宽加倍。</a:t>
            </a:r>
          </a:p>
          <a:p>
            <a:pPr marL="548640" indent="-411480" eaLnBrk="1" fontAlgn="auto" hangingPunct="1">
              <a:spcBef>
                <a:spcPct val="20000"/>
              </a:spcBef>
              <a:spcAft>
                <a:spcPts val="0"/>
              </a:spcAft>
              <a:buClr>
                <a:schemeClr val="tx1">
                  <a:shade val="95000"/>
                </a:schemeClr>
              </a:buClr>
              <a:buSzPct val="65000"/>
              <a:buFont typeface="Wingdings 2"/>
              <a:buChar char=""/>
              <a:defRPr/>
            </a:pPr>
            <a:r>
              <a:rPr lang="zh-CN" altLang="en-US" sz="2400" b="0" dirty="0">
                <a:latin typeface="+mn-ea"/>
                <a:ea typeface="+mn-ea"/>
              </a:rPr>
              <a:t>适用于数据终端设备在短距离上的传输。</a:t>
            </a:r>
          </a:p>
        </p:txBody>
      </p:sp>
      <p:sp>
        <p:nvSpPr>
          <p:cNvPr id="4"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6</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85800" y="1628775"/>
            <a:ext cx="7772400" cy="4511675"/>
          </a:xfrm>
          <a:prstGeom prst="rect">
            <a:avLst/>
          </a:prstGeom>
          <a:noFill/>
        </p:spPr>
        <p:txBody>
          <a:bodyPr>
            <a:spAutoFit/>
          </a:bodyPr>
          <a:lstStyle/>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5</a:t>
            </a:r>
            <a:r>
              <a:rPr lang="zh-CN" altLang="en-US" sz="2400" b="0" dirty="0">
                <a:latin typeface="+mn-ea"/>
                <a:ea typeface="+mn-ea"/>
              </a:rPr>
              <a:t>、</a:t>
            </a:r>
            <a:r>
              <a:rPr lang="en-US" altLang="zh-CN" sz="2400" b="0" dirty="0">
                <a:latin typeface="+mn-ea"/>
                <a:ea typeface="+mn-ea"/>
              </a:rPr>
              <a:t>Miller</a:t>
            </a:r>
            <a:r>
              <a:rPr lang="zh-CN" altLang="en-US" sz="2400" b="0" dirty="0">
                <a:latin typeface="+mn-ea"/>
                <a:ea typeface="+mn-ea"/>
              </a:rPr>
              <a:t>密勒码</a:t>
            </a:r>
            <a:r>
              <a:rPr lang="en-US" altLang="zh-CN" sz="2400" b="0" dirty="0">
                <a:latin typeface="+mn-ea"/>
                <a:ea typeface="+mn-ea"/>
              </a:rPr>
              <a:t>(</a:t>
            </a:r>
            <a:r>
              <a:rPr lang="zh-CN" altLang="en-US" sz="2400" b="0" dirty="0">
                <a:latin typeface="+mn-ea"/>
                <a:ea typeface="+mn-ea"/>
              </a:rPr>
              <a:t>又称延迟调制码</a:t>
            </a:r>
            <a:r>
              <a:rPr lang="en-US" altLang="zh-CN" sz="2400" b="0" dirty="0">
                <a:latin typeface="+mn-ea"/>
                <a:ea typeface="+mn-ea"/>
              </a:rPr>
              <a:t>)</a:t>
            </a:r>
            <a:r>
              <a:rPr lang="zh-CN" altLang="en-US" sz="2400" b="0" dirty="0">
                <a:latin typeface="+mn-ea"/>
                <a:ea typeface="+mn-ea"/>
              </a:rPr>
              <a:t>：是双相码的变形。</a:t>
            </a:r>
          </a:p>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rPr>
              <a:t>	编码规则：</a:t>
            </a:r>
            <a:r>
              <a:rPr lang="en-US" altLang="zh-CN" sz="2400" b="0" dirty="0">
                <a:latin typeface="+mn-ea"/>
                <a:ea typeface="+mn-ea"/>
              </a:rPr>
              <a:t>1</a:t>
            </a:r>
            <a:r>
              <a:rPr lang="zh-CN" altLang="en-US" sz="2400" b="0" dirty="0">
                <a:latin typeface="+mn-ea"/>
                <a:ea typeface="+mn-ea"/>
              </a:rPr>
              <a:t>码用”</a:t>
            </a:r>
            <a:r>
              <a:rPr lang="en-US" altLang="zh-CN" sz="2400" b="0" dirty="0">
                <a:latin typeface="+mn-ea"/>
                <a:ea typeface="+mn-ea"/>
              </a:rPr>
              <a:t>1”</a:t>
            </a:r>
            <a:r>
              <a:rPr lang="zh-CN" altLang="en-US" sz="2400" b="0" dirty="0">
                <a:latin typeface="+mn-ea"/>
                <a:ea typeface="+mn-ea"/>
              </a:rPr>
              <a:t>的中点发生电平跳变</a:t>
            </a:r>
            <a:r>
              <a:rPr lang="en-US" altLang="zh-CN" sz="2400" b="0" dirty="0">
                <a:latin typeface="+mn-ea"/>
                <a:ea typeface="+mn-ea"/>
              </a:rPr>
              <a:t>(01</a:t>
            </a:r>
            <a:r>
              <a:rPr lang="zh-CN" altLang="en-US" sz="2400" b="0" dirty="0">
                <a:latin typeface="+mn-ea"/>
                <a:ea typeface="+mn-ea"/>
              </a:rPr>
              <a:t>或</a:t>
            </a:r>
            <a:r>
              <a:rPr lang="en-US" altLang="zh-CN" sz="2400" b="0" dirty="0">
                <a:latin typeface="+mn-ea"/>
                <a:ea typeface="+mn-ea"/>
              </a:rPr>
              <a:t>10)</a:t>
            </a:r>
            <a:r>
              <a:rPr lang="zh-CN" altLang="en-US" sz="2400" b="0" dirty="0">
                <a:latin typeface="+mn-ea"/>
                <a:ea typeface="+mn-ea"/>
              </a:rPr>
              <a:t>表示，出现单个”</a:t>
            </a:r>
            <a:r>
              <a:rPr lang="en-US" altLang="zh-CN" sz="2400" b="0" dirty="0">
                <a:latin typeface="+mn-ea"/>
                <a:ea typeface="+mn-ea"/>
              </a:rPr>
              <a:t>0”</a:t>
            </a:r>
            <a:r>
              <a:rPr lang="zh-CN" altLang="en-US" sz="2400" b="0" dirty="0">
                <a:latin typeface="+mn-ea"/>
                <a:ea typeface="+mn-ea"/>
              </a:rPr>
              <a:t>时，电平保持不变；出现连零时，在连”</a:t>
            </a:r>
            <a:r>
              <a:rPr lang="en-US" altLang="zh-CN" sz="2400" b="0" dirty="0">
                <a:latin typeface="+mn-ea"/>
                <a:ea typeface="+mn-ea"/>
              </a:rPr>
              <a:t>0”</a:t>
            </a:r>
            <a:r>
              <a:rPr lang="zh-CN" altLang="en-US" sz="2400" b="0" dirty="0">
                <a:latin typeface="+mn-ea"/>
                <a:ea typeface="+mn-ea"/>
              </a:rPr>
              <a:t>的起始处发生电平跳变。</a:t>
            </a:r>
          </a:p>
          <a:p>
            <a:pPr marL="609600" indent="-609600" eaLnBrk="1" fontAlgn="auto" hangingPunct="1">
              <a:spcBef>
                <a:spcPct val="20000"/>
              </a:spcBef>
              <a:spcAft>
                <a:spcPts val="0"/>
              </a:spcAft>
              <a:buClr>
                <a:schemeClr val="tx1">
                  <a:shade val="95000"/>
                </a:schemeClr>
              </a:buClr>
              <a:buSzPct val="65000"/>
              <a:buFont typeface="Wingdings 2"/>
              <a:buChar char=""/>
              <a:defRPr/>
            </a:pPr>
            <a:r>
              <a:rPr lang="zh-CN" altLang="en-US" sz="2400" b="0" dirty="0">
                <a:latin typeface="+mn-ea"/>
                <a:ea typeface="+mn-ea"/>
              </a:rPr>
              <a:t>如代码： </a:t>
            </a:r>
            <a:r>
              <a:rPr lang="en-US" altLang="zh-CN" sz="2400" b="0" dirty="0">
                <a:latin typeface="+mn-ea"/>
                <a:ea typeface="+mn-ea"/>
              </a:rPr>
              <a:t>1   1   0   1  0   0   1    0</a:t>
            </a:r>
          </a:p>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    Miller</a:t>
            </a:r>
            <a:r>
              <a:rPr lang="zh-CN" altLang="en-US" sz="2400" b="0" dirty="0">
                <a:latin typeface="+mn-ea"/>
                <a:ea typeface="+mn-ea"/>
              </a:rPr>
              <a:t>： </a:t>
            </a:r>
            <a:r>
              <a:rPr lang="en-US" altLang="zh-CN" sz="2400" b="0" dirty="0">
                <a:latin typeface="+mn-ea"/>
                <a:ea typeface="+mn-ea"/>
              </a:rPr>
              <a:t>01  10  00  01 11  00  01  11	</a:t>
            </a:r>
            <a:r>
              <a:rPr lang="zh-CN" altLang="en-US" sz="2400" b="0" dirty="0">
                <a:latin typeface="+mn-ea"/>
                <a:ea typeface="+mn-ea"/>
              </a:rPr>
              <a:t>图</a:t>
            </a:r>
            <a:r>
              <a:rPr lang="en-US" altLang="zh-CN" sz="2400" b="0" dirty="0">
                <a:latin typeface="+mn-ea"/>
                <a:ea typeface="+mn-ea"/>
              </a:rPr>
              <a:t>(6-5b)</a:t>
            </a:r>
            <a:r>
              <a:rPr lang="zh-CN" altLang="en-US" sz="2400" b="0" dirty="0">
                <a:latin typeface="+mn-ea"/>
                <a:ea typeface="+mn-ea"/>
              </a:rPr>
              <a:t>。</a:t>
            </a:r>
          </a:p>
          <a:p>
            <a:pPr marL="609600" indent="-609600" eaLnBrk="1" fontAlgn="auto" hangingPunct="1">
              <a:spcBef>
                <a:spcPct val="20000"/>
              </a:spcBef>
              <a:spcAft>
                <a:spcPts val="0"/>
              </a:spcAft>
              <a:buClr>
                <a:schemeClr val="tx1">
                  <a:shade val="95000"/>
                </a:schemeClr>
              </a:buClr>
              <a:buSzPct val="65000"/>
              <a:buFont typeface="Wingdings 2"/>
              <a:buChar char=""/>
              <a:defRPr/>
            </a:pPr>
            <a:r>
              <a:rPr lang="zh-CN" altLang="en-US" sz="2400" b="0" dirty="0">
                <a:latin typeface="+mn-ea"/>
                <a:ea typeface="+mn-ea"/>
              </a:rPr>
              <a:t>特点：二元码、最大宽度为两个码元周期（若两个“</a:t>
            </a:r>
            <a:r>
              <a:rPr lang="en-US" altLang="zh-CN" sz="2400" b="0" dirty="0">
                <a:latin typeface="+mn-ea"/>
                <a:ea typeface="+mn-ea"/>
              </a:rPr>
              <a:t>1”</a:t>
            </a:r>
            <a:r>
              <a:rPr lang="zh-CN" altLang="en-US" sz="2400" b="0" dirty="0">
                <a:latin typeface="+mn-ea"/>
                <a:ea typeface="+mn-ea"/>
              </a:rPr>
              <a:t>码中间有一个“</a:t>
            </a:r>
            <a:r>
              <a:rPr lang="en-US" altLang="zh-CN" sz="2400" b="0" dirty="0">
                <a:latin typeface="+mn-ea"/>
                <a:ea typeface="+mn-ea"/>
              </a:rPr>
              <a:t>0”</a:t>
            </a:r>
            <a:r>
              <a:rPr lang="zh-CN" altLang="en-US" sz="2400" b="0" dirty="0">
                <a:latin typeface="+mn-ea"/>
                <a:ea typeface="+mn-ea"/>
              </a:rPr>
              <a:t>码），最小宽度为一个码元周期，故具有一定的误码检测性能。它的直流分量很小，频带宽度约为数字双相码的一半</a:t>
            </a:r>
            <a:r>
              <a:rPr lang="en-US" altLang="zh-CN" sz="2400" b="0" dirty="0">
                <a:latin typeface="+mn-ea"/>
                <a:ea typeface="+mn-ea"/>
              </a:rPr>
              <a:t>. </a:t>
            </a:r>
          </a:p>
        </p:txBody>
      </p:sp>
      <p:sp>
        <p:nvSpPr>
          <p:cNvPr id="4"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7</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57188" y="285750"/>
            <a:ext cx="8229600" cy="584200"/>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第六章  数字基带传输系统 </a:t>
            </a:r>
          </a:p>
        </p:txBody>
      </p:sp>
      <p:sp>
        <p:nvSpPr>
          <p:cNvPr id="3075" name="Rectangle 3"/>
          <p:cNvSpPr>
            <a:spLocks noGrp="1" noChangeArrowheads="1"/>
          </p:cNvSpPr>
          <p:nvPr>
            <p:ph idx="4294967295"/>
          </p:nvPr>
        </p:nvSpPr>
        <p:spPr>
          <a:xfrm>
            <a:off x="866775" y="1071563"/>
            <a:ext cx="7705725" cy="5386387"/>
          </a:xfrm>
        </p:spPr>
        <p:txBody>
          <a:bodyPr>
            <a:spAutoFit/>
          </a:bodyPr>
          <a:lstStyle/>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一、数字基带、频带信号及其传输系统的结构</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二、数字基带信号</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消息代码的电波形</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及其频谱特性：</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单</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双极性非归零</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归零码、差分码等</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三、基带传输码的常用码型：</a:t>
            </a:r>
            <a:r>
              <a:rPr lang="en-US" altLang="zh-CN" sz="2400" dirty="0">
                <a:latin typeface="华文中宋" panose="02010600040101010101" pitchFamily="2" charset="-122"/>
                <a:ea typeface="华文中宋" panose="02010600040101010101" pitchFamily="2" charset="-122"/>
              </a:rPr>
              <a:t>AMI</a:t>
            </a:r>
            <a:r>
              <a:rPr lang="zh-CN" altLang="en-US" sz="2400" dirty="0">
                <a:latin typeface="华文中宋" panose="02010600040101010101" pitchFamily="2" charset="-122"/>
                <a:ea typeface="华文中宋" panose="02010600040101010101" pitchFamily="2" charset="-122"/>
              </a:rPr>
              <a:t>码、</a:t>
            </a:r>
            <a:r>
              <a:rPr lang="en-US" altLang="zh-CN" sz="2400" dirty="0">
                <a:latin typeface="华文中宋" panose="02010600040101010101" pitchFamily="2" charset="-122"/>
                <a:ea typeface="华文中宋" panose="02010600040101010101" pitchFamily="2" charset="-122"/>
              </a:rPr>
              <a:t>HDB3</a:t>
            </a:r>
            <a:r>
              <a:rPr lang="zh-CN" altLang="en-US" sz="2400" dirty="0">
                <a:latin typeface="华文中宋" panose="02010600040101010101" pitchFamily="2" charset="-122"/>
                <a:ea typeface="华文中宋" panose="02010600040101010101" pitchFamily="2" charset="-122"/>
              </a:rPr>
              <a:t>码等</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四、什么是码间干扰？产生的原因、无码间干扰条件？</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五、什么是部分响应系统？解决什么问题？实现方法。</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六、无码间干扰基带系统的抗噪声性能：分析方法、最佳判决门限。</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七、什么是眼图？眼图模型、说明什么问题？</a:t>
            </a:r>
          </a:p>
          <a:p>
            <a:pPr marL="812800" indent="-812800" eaLnBrk="1" hangingPunct="1">
              <a:spcBef>
                <a:spcPts val="1200"/>
              </a:spcBef>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八、时域均衡：基本原理、解决什么问题？如何衡量均衡效果？</a:t>
            </a:r>
          </a:p>
        </p:txBody>
      </p:sp>
    </p:spTree>
    <p:extLst>
      <p:ext uri="{BB962C8B-B14F-4D97-AF65-F5344CB8AC3E}">
        <p14:creationId xmlns:p14="http://schemas.microsoft.com/office/powerpoint/2010/main" val="159296967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611188" y="1412875"/>
            <a:ext cx="8064500" cy="4986338"/>
          </a:xfrm>
          <a:prstGeom prst="rect">
            <a:avLst/>
          </a:prstGeom>
          <a:noFill/>
        </p:spPr>
        <p:txBody>
          <a:bodyPr>
            <a:spAutoFit/>
          </a:bodyPr>
          <a:lstStyle/>
          <a:p>
            <a:pPr marL="612000" indent="-609600" eaLnBrk="1" fontAlgn="auto" hangingPunct="1">
              <a:spcBef>
                <a:spcPts val="1200"/>
              </a:spcBef>
              <a:spcAft>
                <a:spcPts val="0"/>
              </a:spcAft>
              <a:buClr>
                <a:schemeClr val="tx1">
                  <a:shade val="95000"/>
                </a:schemeClr>
              </a:buClr>
              <a:buSzPct val="65000"/>
              <a:buFont typeface="Wingdings" pitchFamily="2" charset="2"/>
              <a:buNone/>
              <a:defRPr/>
            </a:pPr>
            <a:r>
              <a:rPr lang="en-US" altLang="zh-CN" sz="2400" b="0" dirty="0">
                <a:latin typeface="+mn-ea"/>
                <a:ea typeface="+mn-ea"/>
              </a:rPr>
              <a:t>6</a:t>
            </a:r>
            <a:r>
              <a:rPr lang="zh-CN" altLang="en-US" sz="2400" b="0" dirty="0">
                <a:latin typeface="+mn-ea"/>
                <a:ea typeface="+mn-ea"/>
              </a:rPr>
              <a:t>、传号反转码，也称</a:t>
            </a:r>
            <a:r>
              <a:rPr lang="en-US" altLang="zh-CN" sz="2400" b="0" dirty="0">
                <a:latin typeface="+mn-ea"/>
                <a:ea typeface="+mn-ea"/>
              </a:rPr>
              <a:t>CMI</a:t>
            </a:r>
            <a:r>
              <a:rPr lang="zh-CN" altLang="en-US" sz="2400" b="0" dirty="0">
                <a:latin typeface="+mn-ea"/>
                <a:ea typeface="+mn-ea"/>
              </a:rPr>
              <a:t>码</a:t>
            </a:r>
          </a:p>
          <a:p>
            <a:pPr marL="612000" indent="-609600" eaLnBrk="1" fontAlgn="auto" hangingPunct="1">
              <a:spcBef>
                <a:spcPts val="1200"/>
              </a:spcBef>
              <a:spcAft>
                <a:spcPts val="0"/>
              </a:spcAft>
              <a:buClr>
                <a:schemeClr val="tx1">
                  <a:shade val="95000"/>
                </a:schemeClr>
              </a:buClr>
              <a:buSzPct val="65000"/>
              <a:buFont typeface="Wingdings" pitchFamily="2" charset="2"/>
              <a:buNone/>
              <a:defRPr/>
            </a:pPr>
            <a:r>
              <a:rPr lang="zh-CN" altLang="en-US" sz="2400" b="0" dirty="0">
                <a:latin typeface="+mn-ea"/>
                <a:ea typeface="+mn-ea"/>
              </a:rPr>
              <a:t>	交替地用正电平或负电平表示“</a:t>
            </a:r>
            <a:r>
              <a:rPr lang="en-US" altLang="zh-CN" sz="2400" b="0" dirty="0">
                <a:latin typeface="+mn-ea"/>
                <a:ea typeface="+mn-ea"/>
              </a:rPr>
              <a:t>1”</a:t>
            </a:r>
            <a:r>
              <a:rPr lang="zh-CN" altLang="en-US" sz="2400" b="0" dirty="0">
                <a:latin typeface="+mn-ea"/>
                <a:ea typeface="+mn-ea"/>
              </a:rPr>
              <a:t>，用固定相位的一个周期的方波表示“</a:t>
            </a:r>
            <a:r>
              <a:rPr lang="en-US" altLang="zh-CN" sz="2400" b="0" dirty="0">
                <a:latin typeface="+mn-ea"/>
                <a:ea typeface="+mn-ea"/>
              </a:rPr>
              <a:t>0”</a:t>
            </a:r>
            <a:r>
              <a:rPr lang="zh-CN" altLang="en-US" sz="2400" b="0" dirty="0">
                <a:latin typeface="+mn-ea"/>
                <a:ea typeface="+mn-ea"/>
              </a:rPr>
              <a:t>。如图</a:t>
            </a:r>
            <a:r>
              <a:rPr lang="en-US" altLang="zh-CN" sz="2400" b="0" dirty="0">
                <a:latin typeface="+mn-ea"/>
                <a:ea typeface="+mn-ea"/>
              </a:rPr>
              <a:t>(6-5c)</a:t>
            </a:r>
            <a:r>
              <a:rPr lang="zh-CN" altLang="en-US" sz="2400" b="0" dirty="0">
                <a:latin typeface="+mn-ea"/>
                <a:ea typeface="+mn-ea"/>
              </a:rPr>
              <a:t>。</a:t>
            </a:r>
          </a:p>
          <a:p>
            <a:pPr marL="612000" indent="-609600" eaLnBrk="1" fontAlgn="auto" hangingPunct="1">
              <a:spcBef>
                <a:spcPts val="1200"/>
              </a:spcBef>
              <a:spcAft>
                <a:spcPts val="0"/>
              </a:spcAft>
              <a:buClr>
                <a:schemeClr val="tx1">
                  <a:shade val="95000"/>
                </a:schemeClr>
              </a:buClr>
              <a:buSzPct val="65000"/>
              <a:buFont typeface="Wingdings 2"/>
              <a:buChar char=""/>
              <a:defRPr/>
            </a:pPr>
            <a:r>
              <a:rPr lang="zh-CN" altLang="en-US" sz="2400" b="0" dirty="0">
                <a:latin typeface="+mn-ea"/>
                <a:ea typeface="+mn-ea"/>
              </a:rPr>
              <a:t> </a:t>
            </a:r>
            <a:r>
              <a:rPr lang="en-US" altLang="zh-CN" sz="2400" b="0" dirty="0">
                <a:latin typeface="+mn-ea"/>
                <a:ea typeface="+mn-ea"/>
              </a:rPr>
              <a:t>CCITT</a:t>
            </a:r>
            <a:r>
              <a:rPr lang="zh-CN" altLang="en-US" sz="2400" b="0" dirty="0">
                <a:latin typeface="+mn-ea"/>
                <a:ea typeface="+mn-ea"/>
              </a:rPr>
              <a:t>建议，在程控数字交换系统中，</a:t>
            </a:r>
            <a:r>
              <a:rPr lang="en-US" altLang="zh-CN" sz="2400" b="0" dirty="0">
                <a:latin typeface="+mn-ea"/>
                <a:ea typeface="+mn-ea"/>
              </a:rPr>
              <a:t>CMI</a:t>
            </a:r>
            <a:r>
              <a:rPr lang="zh-CN" altLang="en-US" sz="2400" b="0" dirty="0">
                <a:latin typeface="+mn-ea"/>
                <a:ea typeface="+mn-ea"/>
              </a:rPr>
              <a:t>码一般作为</a:t>
            </a:r>
            <a:r>
              <a:rPr lang="en-US" altLang="zh-CN" sz="2400" b="0" dirty="0">
                <a:latin typeface="+mn-ea"/>
                <a:ea typeface="+mn-ea"/>
              </a:rPr>
              <a:t>PCM</a:t>
            </a:r>
            <a:r>
              <a:rPr lang="zh-CN" altLang="en-US" sz="2400" b="0" dirty="0">
                <a:latin typeface="+mn-ea"/>
                <a:ea typeface="+mn-ea"/>
              </a:rPr>
              <a:t>四次群数字中继线的接口码型，被推荐为速率低于</a:t>
            </a:r>
            <a:r>
              <a:rPr lang="en-US" altLang="zh-CN" sz="2400" b="0" dirty="0">
                <a:latin typeface="+mn-ea"/>
                <a:ea typeface="+mn-ea"/>
              </a:rPr>
              <a:t>8448kbit</a:t>
            </a:r>
            <a:r>
              <a:rPr lang="zh-CN" altLang="en-US" sz="2400" b="0" dirty="0">
                <a:latin typeface="+mn-ea"/>
                <a:ea typeface="+mn-ea"/>
              </a:rPr>
              <a:t>／</a:t>
            </a:r>
            <a:r>
              <a:rPr lang="en-US" altLang="zh-CN" sz="2400" b="0" dirty="0">
                <a:latin typeface="+mn-ea"/>
                <a:ea typeface="+mn-ea"/>
              </a:rPr>
              <a:t>s</a:t>
            </a:r>
            <a:r>
              <a:rPr lang="zh-CN" altLang="en-US" sz="2400" b="0" dirty="0">
                <a:latin typeface="+mn-ea"/>
                <a:ea typeface="+mn-ea"/>
              </a:rPr>
              <a:t>的光纤数字传输中的线路传输码型。</a:t>
            </a:r>
          </a:p>
          <a:p>
            <a:pPr marL="612000" indent="-609600" eaLnBrk="1" fontAlgn="auto" hangingPunct="1">
              <a:spcBef>
                <a:spcPts val="1200"/>
              </a:spcBef>
              <a:spcAft>
                <a:spcPts val="0"/>
              </a:spcAft>
              <a:buClr>
                <a:schemeClr val="tx1">
                  <a:shade val="95000"/>
                </a:schemeClr>
              </a:buClr>
              <a:buSzPct val="65000"/>
              <a:buFont typeface="Wingdings 2"/>
              <a:buChar char=""/>
              <a:defRPr/>
            </a:pPr>
            <a:r>
              <a:rPr lang="zh-CN" altLang="en-US" sz="2400" b="0" dirty="0">
                <a:latin typeface="+mn-ea"/>
                <a:ea typeface="+mn-ea"/>
              </a:rPr>
              <a:t>特点：二元码、直流分量趋于零或等于零；有频繁的波形跳变，很容易提取位定时信号；具有内检错能力，因为’</a:t>
            </a:r>
            <a:r>
              <a:rPr lang="en-US" altLang="zh-CN" sz="2400" b="0" dirty="0">
                <a:latin typeface="+mn-ea"/>
                <a:ea typeface="+mn-ea"/>
              </a:rPr>
              <a:t>l’</a:t>
            </a:r>
            <a:r>
              <a:rPr lang="zh-CN" altLang="en-US" sz="2400" b="0" dirty="0">
                <a:latin typeface="+mn-ea"/>
                <a:ea typeface="+mn-ea"/>
              </a:rPr>
              <a:t>码相当于“</a:t>
            </a:r>
            <a:r>
              <a:rPr lang="en-US" altLang="zh-CN" sz="2400" b="0" dirty="0">
                <a:latin typeface="+mn-ea"/>
                <a:ea typeface="+mn-ea"/>
              </a:rPr>
              <a:t>00”</a:t>
            </a:r>
            <a:r>
              <a:rPr lang="zh-CN" altLang="en-US" sz="2400" b="0" dirty="0">
                <a:latin typeface="+mn-ea"/>
                <a:ea typeface="+mn-ea"/>
              </a:rPr>
              <a:t>或“</a:t>
            </a:r>
            <a:r>
              <a:rPr lang="en-US" altLang="zh-CN" sz="2400" b="0" dirty="0">
                <a:latin typeface="+mn-ea"/>
                <a:ea typeface="+mn-ea"/>
              </a:rPr>
              <a:t>11”</a:t>
            </a:r>
            <a:r>
              <a:rPr lang="zh-CN" altLang="en-US" sz="2400" b="0" dirty="0">
                <a:latin typeface="+mn-ea"/>
                <a:ea typeface="+mn-ea"/>
              </a:rPr>
              <a:t>两位码组，而“</a:t>
            </a:r>
            <a:r>
              <a:rPr lang="en-US" altLang="zh-CN" sz="2400" b="0" dirty="0">
                <a:latin typeface="+mn-ea"/>
                <a:ea typeface="+mn-ea"/>
              </a:rPr>
              <a:t>0”</a:t>
            </a:r>
            <a:r>
              <a:rPr lang="zh-CN" altLang="en-US" sz="2400" b="0" dirty="0">
                <a:latin typeface="+mn-ea"/>
                <a:ea typeface="+mn-ea"/>
              </a:rPr>
              <a:t>码相当于“</a:t>
            </a:r>
            <a:r>
              <a:rPr lang="en-US" altLang="zh-CN" sz="2400" b="0" dirty="0">
                <a:latin typeface="+mn-ea"/>
                <a:ea typeface="+mn-ea"/>
              </a:rPr>
              <a:t>01”</a:t>
            </a:r>
            <a:r>
              <a:rPr lang="zh-CN" altLang="en-US" sz="2400" b="0" dirty="0">
                <a:latin typeface="+mn-ea"/>
                <a:ea typeface="+mn-ea"/>
              </a:rPr>
              <a:t>码组，正常情况下，序列中无“</a:t>
            </a:r>
            <a:r>
              <a:rPr lang="en-US" altLang="zh-CN" sz="2400" b="0" dirty="0">
                <a:latin typeface="+mn-ea"/>
                <a:ea typeface="+mn-ea"/>
              </a:rPr>
              <a:t>l 0”</a:t>
            </a:r>
            <a:r>
              <a:rPr lang="zh-CN" altLang="en-US" sz="2400" b="0" dirty="0">
                <a:latin typeface="+mn-ea"/>
                <a:ea typeface="+mn-ea"/>
              </a:rPr>
              <a:t>码组出现，且无“</a:t>
            </a:r>
            <a:r>
              <a:rPr lang="en-US" altLang="zh-CN" sz="2400" b="0" dirty="0">
                <a:latin typeface="+mn-ea"/>
                <a:ea typeface="+mn-ea"/>
              </a:rPr>
              <a:t>00”</a:t>
            </a:r>
            <a:r>
              <a:rPr lang="zh-CN" altLang="en-US" sz="2400" b="0" dirty="0">
                <a:latin typeface="+mn-ea"/>
                <a:ea typeface="+mn-ea"/>
              </a:rPr>
              <a:t>或“</a:t>
            </a:r>
            <a:r>
              <a:rPr lang="en-US" altLang="zh-CN" sz="2400" b="0" dirty="0">
                <a:latin typeface="+mn-ea"/>
                <a:ea typeface="+mn-ea"/>
              </a:rPr>
              <a:t>11”</a:t>
            </a:r>
            <a:r>
              <a:rPr lang="zh-CN" altLang="en-US" sz="2400" b="0" dirty="0">
                <a:latin typeface="+mn-ea"/>
                <a:ea typeface="+mn-ea"/>
              </a:rPr>
              <a:t>码组连续出现，这种相关性可用来检测因干扰而产生的部分错码。</a:t>
            </a:r>
          </a:p>
        </p:txBody>
      </p:sp>
      <p:sp>
        <p:nvSpPr>
          <p:cNvPr id="20483" name="Rectangle 1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0484" name="Rectangle 19"/>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20485" name="Rectangle 21"/>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12"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8</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14375" y="1285875"/>
            <a:ext cx="7747000" cy="5400675"/>
          </a:xfrm>
          <a:prstGeom prst="rect">
            <a:avLst/>
          </a:prstGeom>
          <a:noFill/>
        </p:spPr>
        <p:txBody>
          <a:bodyPr>
            <a:spAutoFit/>
          </a:bodyPr>
          <a:lstStyle/>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en-US" altLang="zh-CN" sz="2400" b="0" dirty="0">
                <a:latin typeface="+mn-ea"/>
                <a:ea typeface="+mn-ea"/>
              </a:rPr>
              <a:t>7</a:t>
            </a:r>
            <a:r>
              <a:rPr lang="zh-CN" altLang="en-US" sz="2400" b="0" dirty="0">
                <a:latin typeface="+mn-ea"/>
                <a:ea typeface="+mn-ea"/>
              </a:rPr>
              <a:t>、</a:t>
            </a:r>
            <a:r>
              <a:rPr lang="en-US" altLang="zh-CN" sz="2400" b="0" dirty="0" err="1">
                <a:latin typeface="+mn-ea"/>
                <a:ea typeface="+mn-ea"/>
              </a:rPr>
              <a:t>nBmB</a:t>
            </a:r>
            <a:r>
              <a:rPr lang="zh-CN" altLang="en-US" sz="2400" b="0" dirty="0">
                <a:latin typeface="+mn-ea"/>
                <a:ea typeface="+mn-ea"/>
              </a:rPr>
              <a:t>码：</a:t>
            </a:r>
            <a:endParaRPr lang="en-US" altLang="zh-CN" sz="2400" b="0" dirty="0">
              <a:latin typeface="+mn-ea"/>
              <a:ea typeface="+mn-ea"/>
            </a:endParaRP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en-US" altLang="zh-CN" sz="2400" b="0" dirty="0">
                <a:latin typeface="+mn-ea"/>
                <a:ea typeface="+mn-ea"/>
              </a:rPr>
              <a:t>   </a:t>
            </a:r>
            <a:r>
              <a:rPr lang="zh-CN" altLang="en-US" sz="2400" b="0" dirty="0">
                <a:latin typeface="+mn-ea"/>
                <a:ea typeface="+mn-ea"/>
              </a:rPr>
              <a:t>是一类分组码，它把原信息码流的</a:t>
            </a:r>
            <a:r>
              <a:rPr lang="en-US" altLang="zh-CN" sz="2400" b="0" dirty="0">
                <a:latin typeface="+mn-ea"/>
                <a:ea typeface="+mn-ea"/>
              </a:rPr>
              <a:t>n</a:t>
            </a:r>
            <a:r>
              <a:rPr lang="zh-CN" altLang="en-US" sz="2400" b="0" dirty="0">
                <a:latin typeface="+mn-ea"/>
                <a:ea typeface="+mn-ea"/>
              </a:rPr>
              <a:t>位二进制码作为一组，变换为</a:t>
            </a:r>
            <a:r>
              <a:rPr lang="en-US" altLang="zh-CN" sz="2400" b="0" dirty="0">
                <a:latin typeface="+mn-ea"/>
                <a:ea typeface="+mn-ea"/>
              </a:rPr>
              <a:t>m</a:t>
            </a:r>
            <a:r>
              <a:rPr lang="zh-CN" altLang="en-US" sz="2400" b="0" dirty="0">
                <a:latin typeface="+mn-ea"/>
                <a:ea typeface="+mn-ea"/>
              </a:rPr>
              <a:t>位二进制码作为新的码组。由于</a:t>
            </a:r>
            <a:r>
              <a:rPr lang="en-US" altLang="zh-CN" sz="2400" b="0" dirty="0">
                <a:latin typeface="+mn-ea"/>
                <a:ea typeface="+mn-ea"/>
              </a:rPr>
              <a:t>m</a:t>
            </a:r>
            <a:r>
              <a:rPr lang="zh-CN" altLang="en-US" sz="2400" b="0" dirty="0">
                <a:latin typeface="+mn-ea"/>
                <a:ea typeface="+mn-ea"/>
              </a:rPr>
              <a:t>＞</a:t>
            </a:r>
            <a:r>
              <a:rPr lang="en-US" altLang="zh-CN" sz="2400" b="0" dirty="0">
                <a:latin typeface="+mn-ea"/>
                <a:ea typeface="+mn-ea"/>
              </a:rPr>
              <a:t>n</a:t>
            </a:r>
            <a:r>
              <a:rPr lang="zh-CN" altLang="en-US" sz="2400" b="0" dirty="0">
                <a:latin typeface="+mn-ea"/>
                <a:ea typeface="+mn-ea"/>
              </a:rPr>
              <a:t>，新码组可能有</a:t>
            </a:r>
            <a:r>
              <a:rPr lang="en-US" altLang="zh-CN" sz="2400" b="0" dirty="0">
                <a:latin typeface="+mn-ea"/>
                <a:ea typeface="+mn-ea"/>
              </a:rPr>
              <a:t>2</a:t>
            </a:r>
            <a:r>
              <a:rPr lang="en-US" altLang="zh-CN" sz="2400" b="0" baseline="30000" dirty="0">
                <a:latin typeface="+mn-ea"/>
                <a:ea typeface="+mn-ea"/>
              </a:rPr>
              <a:t>m</a:t>
            </a:r>
            <a:r>
              <a:rPr lang="zh-CN" altLang="en-US" sz="2400" b="0" dirty="0">
                <a:latin typeface="+mn-ea"/>
                <a:ea typeface="+mn-ea"/>
              </a:rPr>
              <a:t>种组合，故多出</a:t>
            </a:r>
            <a:r>
              <a:rPr lang="en-US" altLang="zh-CN" sz="2400" b="0" dirty="0">
                <a:latin typeface="+mn-ea"/>
                <a:ea typeface="+mn-ea"/>
              </a:rPr>
              <a:t>(2</a:t>
            </a:r>
            <a:r>
              <a:rPr lang="en-US" altLang="zh-CN" sz="2400" b="0" baseline="30000" dirty="0">
                <a:latin typeface="+mn-ea"/>
                <a:ea typeface="+mn-ea"/>
              </a:rPr>
              <a:t>m</a:t>
            </a:r>
            <a:r>
              <a:rPr lang="en-US" altLang="zh-CN" sz="2400" b="0" dirty="0">
                <a:latin typeface="+mn-ea"/>
                <a:ea typeface="+mn-ea"/>
              </a:rPr>
              <a:t> - 2</a:t>
            </a:r>
            <a:r>
              <a:rPr lang="en-US" altLang="zh-CN" sz="2400" b="0" baseline="30000" dirty="0">
                <a:latin typeface="+mn-ea"/>
                <a:ea typeface="+mn-ea"/>
              </a:rPr>
              <a:t>n</a:t>
            </a:r>
            <a:r>
              <a:rPr lang="en-US" altLang="zh-CN" sz="2400" b="0" dirty="0">
                <a:latin typeface="+mn-ea"/>
                <a:ea typeface="+mn-ea"/>
              </a:rPr>
              <a:t>)</a:t>
            </a:r>
            <a:r>
              <a:rPr lang="zh-CN" altLang="en-US" sz="2400" b="0" dirty="0">
                <a:latin typeface="+mn-ea"/>
                <a:ea typeface="+mn-ea"/>
              </a:rPr>
              <a:t>种组合。从</a:t>
            </a:r>
            <a:r>
              <a:rPr lang="en-US" altLang="zh-CN" sz="2400" b="0" dirty="0">
                <a:latin typeface="+mn-ea"/>
                <a:ea typeface="+mn-ea"/>
              </a:rPr>
              <a:t>2</a:t>
            </a:r>
            <a:r>
              <a:rPr lang="en-US" altLang="zh-CN" sz="2400" b="0" baseline="30000" dirty="0">
                <a:latin typeface="+mn-ea"/>
                <a:ea typeface="+mn-ea"/>
              </a:rPr>
              <a:t>m</a:t>
            </a:r>
            <a:r>
              <a:rPr lang="zh-CN" altLang="en-US" sz="2400" b="0" dirty="0">
                <a:latin typeface="+mn-ea"/>
                <a:ea typeface="+mn-ea"/>
              </a:rPr>
              <a:t>种组合中选择一部分有利码组作为可用码组，其余为禁用码组，以获得好的特性。</a:t>
            </a:r>
            <a:endParaRPr lang="en-US" altLang="zh-CN" sz="2400" b="0" dirty="0">
              <a:latin typeface="+mn-ea"/>
              <a:ea typeface="+mn-ea"/>
            </a:endParaRP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endParaRPr lang="zh-CN" altLang="en-US" sz="2400" b="0" dirty="0">
              <a:latin typeface="+mn-ea"/>
              <a:ea typeface="+mn-ea"/>
            </a:endParaRPr>
          </a:p>
          <a:p>
            <a:pPr eaLnBrk="1" fontAlgn="auto" hangingPunct="1">
              <a:lnSpc>
                <a:spcPts val="3200"/>
              </a:lnSpc>
              <a:spcBef>
                <a:spcPts val="600"/>
              </a:spcBef>
              <a:spcAft>
                <a:spcPts val="0"/>
              </a:spcAft>
              <a:buClr>
                <a:schemeClr val="tx1">
                  <a:shade val="95000"/>
                </a:schemeClr>
              </a:buClr>
              <a:buSzPct val="65000"/>
              <a:buFont typeface="Wingdings 2"/>
              <a:buChar char=""/>
              <a:defRPr/>
            </a:pPr>
            <a:r>
              <a:rPr lang="zh-CN" altLang="en-US" sz="2400" b="0" dirty="0">
                <a:latin typeface="+mn-ea"/>
                <a:ea typeface="+mn-ea"/>
              </a:rPr>
              <a:t>特点：</a:t>
            </a:r>
            <a:endParaRPr lang="en-US" altLang="zh-CN" sz="2400" b="0" dirty="0">
              <a:latin typeface="+mn-ea"/>
              <a:ea typeface="+mn-ea"/>
            </a:endParaRP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en-US" altLang="zh-CN" sz="2400" b="0" dirty="0">
                <a:latin typeface="+mn-ea"/>
                <a:ea typeface="+mn-ea"/>
              </a:rPr>
              <a:t>   </a:t>
            </a:r>
            <a:r>
              <a:rPr lang="zh-CN" altLang="en-US" sz="2400" b="0" dirty="0">
                <a:latin typeface="+mn-ea"/>
                <a:ea typeface="+mn-ea"/>
              </a:rPr>
              <a:t>利用这种冗余度实现误码检测性能，具体编码方式要求直流分量尽量小，误码增殖尽量少，位定时和分组同步容易而选定的。</a:t>
            </a: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zh-CN" altLang="en-US" sz="2400" b="0" dirty="0">
                <a:latin typeface="+mn-ea"/>
                <a:ea typeface="+mn-ea"/>
              </a:rPr>
              <a:t>   前面的双相码、密勒码和</a:t>
            </a:r>
            <a:r>
              <a:rPr lang="en-US" altLang="zh-CN" sz="2400" b="0" dirty="0">
                <a:latin typeface="+mn-ea"/>
                <a:ea typeface="+mn-ea"/>
              </a:rPr>
              <a:t>CMI</a:t>
            </a:r>
            <a:r>
              <a:rPr lang="zh-CN" altLang="en-US" sz="2400" b="0" dirty="0">
                <a:latin typeface="+mn-ea"/>
                <a:ea typeface="+mn-ea"/>
              </a:rPr>
              <a:t>码都可看作是</a:t>
            </a:r>
            <a:r>
              <a:rPr lang="en-US" altLang="zh-CN" sz="2400" b="0" dirty="0">
                <a:latin typeface="+mn-ea"/>
                <a:ea typeface="+mn-ea"/>
              </a:rPr>
              <a:t>1B2B</a:t>
            </a:r>
            <a:r>
              <a:rPr lang="zh-CN" altLang="en-US" sz="2400" b="0" dirty="0">
                <a:latin typeface="+mn-ea"/>
                <a:ea typeface="+mn-ea"/>
              </a:rPr>
              <a:t>码。</a:t>
            </a:r>
          </a:p>
        </p:txBody>
      </p:sp>
      <p:sp>
        <p:nvSpPr>
          <p:cNvPr id="4"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9</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42938" y="1357313"/>
            <a:ext cx="7889875" cy="3632200"/>
          </a:xfrm>
          <a:prstGeom prst="rect">
            <a:avLst/>
          </a:prstGeom>
          <a:noFill/>
        </p:spPr>
        <p:txBody>
          <a:bodyPr>
            <a:spAutoFit/>
          </a:bodyPr>
          <a:lstStyle/>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en-US" altLang="zh-CN" sz="2400" b="0" dirty="0">
                <a:latin typeface="+mn-ea"/>
                <a:ea typeface="+mn-ea"/>
              </a:rPr>
              <a:t>8</a:t>
            </a:r>
            <a:r>
              <a:rPr lang="zh-CN" altLang="en-US" sz="2400" b="0" dirty="0">
                <a:latin typeface="+mn-ea"/>
                <a:ea typeface="+mn-ea"/>
              </a:rPr>
              <a:t>、</a:t>
            </a:r>
            <a:r>
              <a:rPr lang="en-US" altLang="zh-CN" sz="2400" b="0" dirty="0">
                <a:latin typeface="+mn-ea"/>
                <a:ea typeface="+mn-ea"/>
              </a:rPr>
              <a:t>4B3T</a:t>
            </a:r>
            <a:r>
              <a:rPr lang="zh-CN" altLang="en-US" sz="2400" b="0" dirty="0">
                <a:latin typeface="+mn-ea"/>
                <a:ea typeface="+mn-ea"/>
              </a:rPr>
              <a:t>码</a:t>
            </a: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zh-CN" altLang="en-US" sz="2400" b="0" dirty="0">
                <a:latin typeface="+mn-ea"/>
                <a:ea typeface="+mn-ea"/>
              </a:rPr>
              <a:t>   把四个二进码元变成三个三进码元，具体见编码表（从</a:t>
            </a:r>
            <a:r>
              <a:rPr lang="en-US" altLang="zh-CN" sz="2400" b="0" dirty="0">
                <a:latin typeface="+mn-ea"/>
                <a:ea typeface="+mn-ea"/>
              </a:rPr>
              <a:t>27</a:t>
            </a:r>
            <a:r>
              <a:rPr lang="zh-CN" altLang="en-US" sz="2400" b="0" dirty="0">
                <a:latin typeface="+mn-ea"/>
                <a:ea typeface="+mn-ea"/>
              </a:rPr>
              <a:t>种中选</a:t>
            </a:r>
            <a:r>
              <a:rPr lang="en-US" altLang="zh-CN" sz="2400" b="0" dirty="0">
                <a:latin typeface="+mn-ea"/>
                <a:ea typeface="+mn-ea"/>
              </a:rPr>
              <a:t>16</a:t>
            </a:r>
            <a:r>
              <a:rPr lang="zh-CN" altLang="en-US" sz="2400" b="0" dirty="0">
                <a:latin typeface="+mn-ea"/>
                <a:ea typeface="+mn-ea"/>
              </a:rPr>
              <a:t>种）。</a:t>
            </a: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zh-CN" altLang="en-US" sz="2400" b="0" dirty="0">
                <a:latin typeface="+mn-ea"/>
                <a:ea typeface="+mn-ea"/>
              </a:rPr>
              <a:t>特点：</a:t>
            </a:r>
            <a:endParaRPr lang="en-US" altLang="zh-CN" sz="2400" b="0" dirty="0">
              <a:latin typeface="+mn-ea"/>
              <a:ea typeface="+mn-ea"/>
            </a:endParaRP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en-US" altLang="zh-CN" sz="2400" b="0" dirty="0">
                <a:latin typeface="+mn-ea"/>
                <a:ea typeface="+mn-ea"/>
              </a:rPr>
              <a:t>   </a:t>
            </a:r>
            <a:r>
              <a:rPr lang="zh-CN" altLang="en-US" sz="2400" b="0" dirty="0">
                <a:latin typeface="+mn-ea"/>
                <a:ea typeface="+mn-ea"/>
              </a:rPr>
              <a:t>也可无直流信号，编码效率高。显然，在相同的消息符号速率下，</a:t>
            </a:r>
            <a:r>
              <a:rPr lang="en-US" altLang="zh-CN" sz="2400" b="0" dirty="0">
                <a:latin typeface="+mn-ea"/>
                <a:ea typeface="+mn-ea"/>
              </a:rPr>
              <a:t>4B</a:t>
            </a:r>
            <a:r>
              <a:rPr lang="zh-CN" altLang="en-US" sz="2400" b="0" dirty="0">
                <a:latin typeface="+mn-ea"/>
                <a:ea typeface="+mn-ea"/>
              </a:rPr>
              <a:t>／</a:t>
            </a:r>
            <a:r>
              <a:rPr lang="en-US" altLang="zh-CN" sz="2400" b="0" dirty="0">
                <a:latin typeface="+mn-ea"/>
                <a:ea typeface="+mn-ea"/>
              </a:rPr>
              <a:t>3T</a:t>
            </a:r>
            <a:r>
              <a:rPr lang="zh-CN" altLang="en-US" sz="2400" b="0" dirty="0">
                <a:latin typeface="+mn-ea"/>
                <a:ea typeface="+mn-ea"/>
              </a:rPr>
              <a:t>码的传输速率要比</a:t>
            </a:r>
            <a:r>
              <a:rPr lang="en-US" altLang="zh-CN" sz="2400" b="0" dirty="0">
                <a:latin typeface="+mn-ea"/>
                <a:ea typeface="+mn-ea"/>
              </a:rPr>
              <a:t>1B</a:t>
            </a:r>
            <a:r>
              <a:rPr lang="zh-CN" altLang="en-US" sz="2400" b="0" dirty="0">
                <a:latin typeface="+mn-ea"/>
                <a:ea typeface="+mn-ea"/>
              </a:rPr>
              <a:t>／</a:t>
            </a:r>
            <a:r>
              <a:rPr lang="en-US" altLang="zh-CN" sz="2400" b="0" dirty="0">
                <a:latin typeface="+mn-ea"/>
                <a:ea typeface="+mn-ea"/>
              </a:rPr>
              <a:t>1T</a:t>
            </a:r>
            <a:r>
              <a:rPr lang="zh-CN" altLang="en-US" sz="2400" b="0" dirty="0">
                <a:latin typeface="+mn-ea"/>
                <a:ea typeface="+mn-ea"/>
              </a:rPr>
              <a:t>的低，因而可提高单位频带的利用率。</a:t>
            </a:r>
          </a:p>
          <a:p>
            <a:pPr eaLnBrk="1" fontAlgn="auto" hangingPunct="1">
              <a:lnSpc>
                <a:spcPts val="3200"/>
              </a:lnSpc>
              <a:spcBef>
                <a:spcPts val="600"/>
              </a:spcBef>
              <a:spcAft>
                <a:spcPts val="0"/>
              </a:spcAft>
              <a:buClr>
                <a:schemeClr val="tx1">
                  <a:shade val="95000"/>
                </a:schemeClr>
              </a:buClr>
              <a:buSzPct val="65000"/>
              <a:buFont typeface="Wingdings" pitchFamily="2" charset="2"/>
              <a:buNone/>
              <a:defRPr/>
            </a:pPr>
            <a:r>
              <a:rPr lang="zh-CN" altLang="en-US" sz="2400" b="0" dirty="0">
                <a:latin typeface="+mn-ea"/>
                <a:ea typeface="+mn-ea"/>
              </a:rPr>
              <a:t>   可见</a:t>
            </a:r>
            <a:r>
              <a:rPr lang="en-US" altLang="zh-CN" sz="2400" b="0" dirty="0">
                <a:latin typeface="+mn-ea"/>
                <a:ea typeface="+mn-ea"/>
              </a:rPr>
              <a:t>AMI</a:t>
            </a:r>
            <a:r>
              <a:rPr lang="zh-CN" altLang="en-US" sz="2400" b="0" dirty="0">
                <a:latin typeface="+mn-ea"/>
                <a:ea typeface="+mn-ea"/>
              </a:rPr>
              <a:t>码、</a:t>
            </a:r>
            <a:r>
              <a:rPr lang="en-US" altLang="zh-CN" sz="2400" b="0" dirty="0">
                <a:latin typeface="+mn-ea"/>
                <a:ea typeface="+mn-ea"/>
              </a:rPr>
              <a:t>HDB3</a:t>
            </a:r>
            <a:r>
              <a:rPr lang="zh-CN" altLang="en-US" sz="2400" b="0" dirty="0">
                <a:latin typeface="+mn-ea"/>
                <a:ea typeface="+mn-ea"/>
              </a:rPr>
              <a:t>是</a:t>
            </a:r>
            <a:r>
              <a:rPr lang="en-US" altLang="zh-CN" sz="2400" b="0" dirty="0">
                <a:latin typeface="+mn-ea"/>
                <a:ea typeface="+mn-ea"/>
              </a:rPr>
              <a:t>1B1T</a:t>
            </a:r>
            <a:r>
              <a:rPr lang="zh-CN" altLang="en-US" sz="2400" b="0" dirty="0">
                <a:latin typeface="+mn-ea"/>
                <a:ea typeface="+mn-ea"/>
              </a:rPr>
              <a:t>码、</a:t>
            </a:r>
            <a:r>
              <a:rPr lang="en-US" altLang="zh-CN" sz="2400" b="0" dirty="0">
                <a:latin typeface="+mn-ea"/>
                <a:ea typeface="+mn-ea"/>
              </a:rPr>
              <a:t>PST</a:t>
            </a:r>
            <a:r>
              <a:rPr lang="zh-CN" altLang="en-US" sz="2400" b="0" dirty="0">
                <a:latin typeface="+mn-ea"/>
                <a:ea typeface="+mn-ea"/>
              </a:rPr>
              <a:t>码是</a:t>
            </a:r>
            <a:r>
              <a:rPr lang="en-US" altLang="zh-CN" sz="2400" b="0" dirty="0">
                <a:latin typeface="+mn-ea"/>
                <a:ea typeface="+mn-ea"/>
              </a:rPr>
              <a:t>2B2T</a:t>
            </a:r>
            <a:r>
              <a:rPr lang="zh-CN" altLang="en-US" sz="2400" b="0" dirty="0">
                <a:latin typeface="+mn-ea"/>
                <a:ea typeface="+mn-ea"/>
              </a:rPr>
              <a:t>码</a:t>
            </a:r>
          </a:p>
        </p:txBody>
      </p:sp>
      <p:sp>
        <p:nvSpPr>
          <p:cNvPr id="4" name="Rectangle 2"/>
          <p:cNvSpPr txBox="1">
            <a:spLocks noChangeArrowheads="1"/>
          </p:cNvSpPr>
          <p:nvPr/>
        </p:nvSpPr>
        <p:spPr>
          <a:xfrm>
            <a:off x="728663" y="333375"/>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二、基带传输码的常用码型（</a:t>
            </a:r>
            <a:r>
              <a:rPr lang="en-US" altLang="zh-CN" b="0" spc="-100" dirty="0">
                <a:solidFill>
                  <a:srgbClr val="FFFF00"/>
                </a:solidFill>
                <a:latin typeface="黑体" pitchFamily="2" charset="-122"/>
                <a:ea typeface="黑体" pitchFamily="2" charset="-122"/>
                <a:cs typeface="+mj-cs"/>
              </a:rPr>
              <a:t>10</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642938" y="476250"/>
            <a:ext cx="8001000" cy="579438"/>
          </a:xfrm>
        </p:spPr>
        <p:txBody>
          <a:bodyPr wrap="square">
            <a:spAutoFit/>
          </a:bodyPr>
          <a:lstStyle/>
          <a:p>
            <a:pPr algn="ctr" eaLnBrk="1" hangingPunct="1">
              <a:defRPr/>
            </a:pPr>
            <a:r>
              <a:rPr lang="zh-CN" altLang="en-US" sz="3200" dirty="0">
                <a:solidFill>
                  <a:srgbClr val="FFFF00"/>
                </a:solidFill>
                <a:latin typeface="黑体" pitchFamily="2" charset="-122"/>
                <a:ea typeface="黑体" pitchFamily="2" charset="-122"/>
              </a:rPr>
              <a:t>三、基带脉冲传输与码间干扰</a:t>
            </a:r>
            <a:r>
              <a:rPr lang="en-US" altLang="zh-CN" sz="3200" dirty="0">
                <a:solidFill>
                  <a:srgbClr val="FFFF00"/>
                </a:solidFill>
                <a:latin typeface="黑体" pitchFamily="2" charset="-122"/>
                <a:ea typeface="黑体" pitchFamily="2" charset="-122"/>
              </a:rPr>
              <a:t>(1)</a:t>
            </a:r>
          </a:p>
        </p:txBody>
      </p:sp>
      <p:graphicFrame>
        <p:nvGraphicFramePr>
          <p:cNvPr id="23555" name="Object 2"/>
          <p:cNvGraphicFramePr>
            <a:graphicFrameLocks noGrp="1" noChangeAspect="1"/>
          </p:cNvGraphicFramePr>
          <p:nvPr>
            <p:ph idx="4294967295"/>
          </p:nvPr>
        </p:nvGraphicFramePr>
        <p:xfrm>
          <a:off x="871538" y="2214563"/>
          <a:ext cx="7272337" cy="1601787"/>
        </p:xfrm>
        <a:graphic>
          <a:graphicData uri="http://schemas.openxmlformats.org/presentationml/2006/ole">
            <mc:AlternateContent xmlns:mc="http://schemas.openxmlformats.org/markup-compatibility/2006">
              <mc:Choice xmlns:v="urn:schemas-microsoft-com:vml" Requires="v">
                <p:oleObj spid="_x0000_s23574" name="位图图像" r:id="rId3" imgW="4238095" imgH="933580" progId="PBrush">
                  <p:embed/>
                </p:oleObj>
              </mc:Choice>
              <mc:Fallback>
                <p:oleObj name="位图图像" r:id="rId3" imgW="4238095" imgH="933580"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8" y="2214563"/>
                        <a:ext cx="7272337" cy="160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3"/>
          <p:cNvSpPr txBox="1">
            <a:spLocks noChangeArrowheads="1"/>
          </p:cNvSpPr>
          <p:nvPr/>
        </p:nvSpPr>
        <p:spPr>
          <a:xfrm>
            <a:off x="625475" y="1554163"/>
            <a:ext cx="5862638" cy="461962"/>
          </a:xfrm>
          <a:prstGeom prst="rect">
            <a:avLst/>
          </a:prstGeom>
          <a:noFill/>
        </p:spPr>
        <p:txBody>
          <a:bodyPr wrap="none">
            <a:spAutoFit/>
          </a:bodyPr>
          <a:lstStyle/>
          <a:p>
            <a:pPr marL="548640" indent="-411480" eaLnBrk="1" fontAlgn="auto" hangingPunct="1">
              <a:spcBef>
                <a:spcPct val="20000"/>
              </a:spcBef>
              <a:spcAft>
                <a:spcPts val="0"/>
              </a:spcAft>
              <a:buClr>
                <a:schemeClr val="tx1">
                  <a:shade val="95000"/>
                </a:schemeClr>
              </a:buClr>
              <a:buSzPct val="65000"/>
              <a:buFont typeface="Wingdings" pitchFamily="2" charset="2"/>
              <a:buNone/>
              <a:defRPr/>
            </a:pPr>
            <a:r>
              <a:rPr lang="zh-CN" altLang="en-US" sz="2400" b="0" dirty="0">
                <a:latin typeface="+mn-ea"/>
                <a:ea typeface="+mn-ea"/>
                <a:sym typeface="Wingdings"/>
              </a:rPr>
              <a:t></a:t>
            </a:r>
            <a:r>
              <a:rPr lang="zh-CN" altLang="en-US" sz="2400" b="0" dirty="0">
                <a:latin typeface="+mn-ea"/>
                <a:ea typeface="+mn-ea"/>
              </a:rPr>
              <a:t>数字基带信号传输系统模型如图</a:t>
            </a:r>
            <a:r>
              <a:rPr lang="en-US" altLang="zh-CN" sz="2400" b="0" dirty="0">
                <a:latin typeface="+mn-ea"/>
                <a:ea typeface="+mn-ea"/>
              </a:rPr>
              <a:t>(6-9) </a:t>
            </a:r>
          </a:p>
        </p:txBody>
      </p:sp>
      <p:sp>
        <p:nvSpPr>
          <p:cNvPr id="23557" name="Rectangle 101"/>
          <p:cNvSpPr>
            <a:spLocks noChangeArrowheads="1"/>
          </p:cNvSpPr>
          <p:nvPr/>
        </p:nvSpPr>
        <p:spPr bwMode="auto">
          <a:xfrm>
            <a:off x="290513" y="3860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endParaRPr lang="zh-CN" altLang="en-US" sz="3200">
              <a:latin typeface="宋体" panose="02010600030101010101" pitchFamily="2" charset="-122"/>
            </a:endParaRPr>
          </a:p>
        </p:txBody>
      </p:sp>
      <p:sp>
        <p:nvSpPr>
          <p:cNvPr id="23558" name="Rectangle 102"/>
          <p:cNvSpPr>
            <a:spLocks noChangeArrowheads="1"/>
          </p:cNvSpPr>
          <p:nvPr/>
        </p:nvSpPr>
        <p:spPr bwMode="auto">
          <a:xfrm>
            <a:off x="1585913" y="3857625"/>
            <a:ext cx="4494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为发送滤波器的输入符号序列。</a:t>
            </a:r>
            <a:endParaRPr lang="zh-CN" altLang="en-US" sz="2400">
              <a:latin typeface="宋体" panose="02010600030101010101" pitchFamily="2" charset="-122"/>
            </a:endParaRPr>
          </a:p>
        </p:txBody>
      </p:sp>
      <p:sp>
        <p:nvSpPr>
          <p:cNvPr id="23559" name="Rectangle 107"/>
          <p:cNvSpPr>
            <a:spLocks noChangeArrowheads="1"/>
          </p:cNvSpPr>
          <p:nvPr/>
        </p:nvSpPr>
        <p:spPr bwMode="auto">
          <a:xfrm>
            <a:off x="539750" y="50434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则</a:t>
            </a:r>
            <a:endParaRPr lang="zh-CN" altLang="en-US" sz="3200">
              <a:latin typeface="宋体" panose="02010600030101010101" pitchFamily="2" charset="-122"/>
            </a:endParaRPr>
          </a:p>
        </p:txBody>
      </p:sp>
      <p:sp>
        <p:nvSpPr>
          <p:cNvPr id="23560" name="Rectangle 110"/>
          <p:cNvSpPr>
            <a:spLocks noChangeArrowheads="1"/>
          </p:cNvSpPr>
          <p:nvPr/>
        </p:nvSpPr>
        <p:spPr bwMode="auto">
          <a:xfrm>
            <a:off x="250825" y="57324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endParaRPr lang="zh-CN" altLang="en-US" sz="3200">
              <a:latin typeface="宋体" panose="02010600030101010101" pitchFamily="2" charset="-122"/>
            </a:endParaRPr>
          </a:p>
        </p:txBody>
      </p:sp>
      <p:sp>
        <p:nvSpPr>
          <p:cNvPr id="23561" name="矩形 13"/>
          <p:cNvSpPr>
            <a:spLocks noChangeArrowheads="1"/>
          </p:cNvSpPr>
          <p:nvPr/>
        </p:nvSpPr>
        <p:spPr bwMode="auto">
          <a:xfrm>
            <a:off x="657225" y="4429125"/>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对应的基带信号表示成：</a:t>
            </a:r>
            <a:endParaRPr lang="zh-CN" altLang="en-US" sz="2400">
              <a:latin typeface="宋体" panose="02010600030101010101" pitchFamily="2" charset="-122"/>
            </a:endParaRPr>
          </a:p>
        </p:txBody>
      </p:sp>
      <p:pic>
        <p:nvPicPr>
          <p:cNvPr id="23562" name="图片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2675" y="3937000"/>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486275"/>
            <a:ext cx="7272338"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50825" y="1125538"/>
            <a:ext cx="3668713" cy="523875"/>
          </a:xfrm>
          <a:prstGeom prst="rect">
            <a:avLst/>
          </a:prstGeom>
          <a:noFill/>
        </p:spPr>
        <p:txBody>
          <a:bodyPr wrap="none">
            <a:spAutoFit/>
          </a:bodyPr>
          <a:lstStyle/>
          <a:p>
            <a:pPr marL="548640" indent="-411480" eaLnBrk="1" fontAlgn="auto" hangingPunct="1">
              <a:spcBef>
                <a:spcPct val="20000"/>
              </a:spcBef>
              <a:spcAft>
                <a:spcPts val="0"/>
              </a:spcAft>
              <a:buClr>
                <a:schemeClr val="tx1">
                  <a:shade val="95000"/>
                </a:schemeClr>
              </a:buClr>
              <a:buSzPct val="65000"/>
              <a:buFont typeface="Wingdings" pitchFamily="2" charset="2"/>
              <a:buNone/>
              <a:defRPr/>
            </a:pPr>
            <a:r>
              <a:rPr lang="zh-CN" altLang="en-US" sz="2800" b="0" dirty="0">
                <a:latin typeface="+mn-ea"/>
                <a:sym typeface="Wingdings"/>
              </a:rPr>
              <a:t></a:t>
            </a:r>
            <a:r>
              <a:rPr lang="zh-CN" altLang="en-US" sz="2400" b="0" dirty="0">
                <a:latin typeface="+mn-ea"/>
                <a:ea typeface="+mn-ea"/>
              </a:rPr>
              <a:t>对</a:t>
            </a:r>
            <a:r>
              <a:rPr lang="en-US" altLang="zh-CN" sz="2400" b="0" dirty="0">
                <a:latin typeface="+mn-ea"/>
                <a:ea typeface="+mn-ea"/>
              </a:rPr>
              <a:t>r(t)</a:t>
            </a:r>
            <a:r>
              <a:rPr lang="zh-CN" altLang="en-US" sz="2400" b="0" dirty="0">
                <a:latin typeface="+mn-ea"/>
                <a:ea typeface="+mn-ea"/>
              </a:rPr>
              <a:t>以</a:t>
            </a:r>
            <a:r>
              <a:rPr lang="en-US" altLang="zh-CN" sz="2400" b="0" dirty="0">
                <a:latin typeface="+mn-ea"/>
                <a:ea typeface="+mn-ea"/>
              </a:rPr>
              <a:t>Ts</a:t>
            </a:r>
            <a:r>
              <a:rPr lang="zh-CN" altLang="en-US" sz="2400" b="0" dirty="0">
                <a:latin typeface="+mn-ea"/>
                <a:ea typeface="+mn-ea"/>
              </a:rPr>
              <a:t>周期采样：</a:t>
            </a:r>
          </a:p>
        </p:txBody>
      </p:sp>
      <p:sp>
        <p:nvSpPr>
          <p:cNvPr id="24579" name="Rectangle 47"/>
          <p:cNvSpPr>
            <a:spLocks noChangeArrowheads="1"/>
          </p:cNvSpPr>
          <p:nvPr/>
        </p:nvSpPr>
        <p:spPr bwMode="auto">
          <a:xfrm>
            <a:off x="428625" y="2571750"/>
            <a:ext cx="8358188"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tabLst>
                <a:tab pos="2286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2286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2286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2286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Pct val="65000"/>
              <a:buFont typeface="Wingdings" panose="05000000000000000000" pitchFamily="2" charset="2"/>
              <a:buChar char="v"/>
            </a:pPr>
            <a:r>
              <a:rPr lang="zh-CN" altLang="en-US" sz="2400" b="0" dirty="0">
                <a:latin typeface="宋体" panose="02010600030101010101" pitchFamily="2" charset="-122"/>
              </a:rPr>
              <a:t>式中：</a:t>
            </a:r>
          </a:p>
          <a:p>
            <a:pPr eaLnBrk="1" hangingPunct="1">
              <a:spcBef>
                <a:spcPts val="600"/>
              </a:spcBef>
              <a:buClr>
                <a:schemeClr val="hlink"/>
              </a:buClr>
              <a:buSzPct val="65000"/>
              <a:buFont typeface="Wingdings" panose="05000000000000000000" pitchFamily="2" charset="2"/>
              <a:buNone/>
            </a:pPr>
            <a:r>
              <a:rPr lang="zh-CN" altLang="en-US" sz="2400" b="0" dirty="0">
                <a:latin typeface="宋体" panose="02010600030101010101" pitchFamily="2" charset="-122"/>
              </a:rPr>
              <a:t>	右边第一项是第</a:t>
            </a:r>
            <a:r>
              <a:rPr lang="en-US" altLang="zh-CN" sz="2400" b="0" dirty="0">
                <a:latin typeface="宋体" panose="02010600030101010101" pitchFamily="2" charset="-122"/>
              </a:rPr>
              <a:t>k</a:t>
            </a:r>
            <a:r>
              <a:rPr lang="zh-CN" altLang="en-US" sz="2400" b="0" dirty="0">
                <a:latin typeface="宋体" panose="02010600030101010101" pitchFamily="2" charset="-122"/>
              </a:rPr>
              <a:t>个接收基本波形在上述抽样时刻上的取值，它是确定信息的依据；</a:t>
            </a:r>
          </a:p>
          <a:p>
            <a:pPr eaLnBrk="1" hangingPunct="1">
              <a:spcBef>
                <a:spcPts val="600"/>
              </a:spcBef>
              <a:buClr>
                <a:schemeClr val="hlink"/>
              </a:buClr>
              <a:buSzPct val="65000"/>
              <a:buFont typeface="Wingdings" panose="05000000000000000000" pitchFamily="2" charset="2"/>
              <a:buNone/>
            </a:pPr>
            <a:r>
              <a:rPr lang="zh-CN" altLang="en-US" sz="2400" b="0" dirty="0">
                <a:latin typeface="宋体" panose="02010600030101010101" pitchFamily="2" charset="-122"/>
              </a:rPr>
              <a:t>	第二项是接收信号中除第</a:t>
            </a:r>
            <a:r>
              <a:rPr lang="en-US" altLang="zh-CN" sz="2400" b="0" dirty="0">
                <a:latin typeface="宋体" panose="02010600030101010101" pitchFamily="2" charset="-122"/>
              </a:rPr>
              <a:t>k</a:t>
            </a:r>
            <a:r>
              <a:rPr lang="zh-CN" altLang="en-US" sz="2400" b="0" dirty="0">
                <a:latin typeface="宋体" panose="02010600030101010101" pitchFamily="2" charset="-122"/>
              </a:rPr>
              <a:t>个以外的所有其他基本波形在第</a:t>
            </a:r>
            <a:r>
              <a:rPr lang="en-US" altLang="zh-CN" sz="2400" b="0" dirty="0">
                <a:latin typeface="宋体" panose="02010600030101010101" pitchFamily="2" charset="-122"/>
              </a:rPr>
              <a:t>k</a:t>
            </a:r>
            <a:r>
              <a:rPr lang="zh-CN" altLang="en-US" sz="2400" b="0" dirty="0">
                <a:latin typeface="宋体" panose="02010600030101010101" pitchFamily="2" charset="-122"/>
              </a:rPr>
              <a:t>个抽样时刻上的总和</a:t>
            </a:r>
            <a:r>
              <a:rPr lang="en-US" altLang="zh-CN" sz="2400" b="0" dirty="0">
                <a:latin typeface="宋体" panose="02010600030101010101" pitchFamily="2" charset="-122"/>
              </a:rPr>
              <a:t>(</a:t>
            </a:r>
            <a:r>
              <a:rPr lang="zh-CN" altLang="en-US" sz="2400" b="0" dirty="0">
                <a:latin typeface="宋体" panose="02010600030101010101" pitchFamily="2" charset="-122"/>
              </a:rPr>
              <a:t>代数和</a:t>
            </a:r>
            <a:r>
              <a:rPr lang="en-US" altLang="zh-CN" sz="2400" b="0" dirty="0">
                <a:latin typeface="宋体" panose="02010600030101010101" pitchFamily="2" charset="-122"/>
              </a:rPr>
              <a:t>)</a:t>
            </a:r>
            <a:r>
              <a:rPr lang="zh-CN" altLang="en-US" sz="2400" b="0" dirty="0">
                <a:latin typeface="宋体" panose="02010600030101010101" pitchFamily="2" charset="-122"/>
              </a:rPr>
              <a:t>，我们称这个值为码间干扰值。通常是一个随机变量；</a:t>
            </a:r>
          </a:p>
          <a:p>
            <a:pPr eaLnBrk="1" hangingPunct="1">
              <a:spcBef>
                <a:spcPts val="600"/>
              </a:spcBef>
              <a:buClr>
                <a:schemeClr val="hlink"/>
              </a:buClr>
              <a:buSzPct val="65000"/>
              <a:buFont typeface="Wingdings" panose="05000000000000000000" pitchFamily="2" charset="2"/>
              <a:buNone/>
            </a:pPr>
            <a:r>
              <a:rPr lang="zh-CN" altLang="en-US" sz="2400" b="0" dirty="0">
                <a:latin typeface="宋体" panose="02010600030101010101" pitchFamily="2" charset="-122"/>
              </a:rPr>
              <a:t>	第三项是一种随机噪声干扰。</a:t>
            </a:r>
          </a:p>
          <a:p>
            <a:pPr eaLnBrk="1" hangingPunct="1">
              <a:spcBef>
                <a:spcPts val="600"/>
              </a:spcBef>
              <a:buClr>
                <a:schemeClr val="hlink"/>
              </a:buClr>
              <a:buSzPct val="65000"/>
              <a:buFont typeface="Wingdings" panose="05000000000000000000" pitchFamily="2" charset="2"/>
              <a:buChar char="v"/>
            </a:pPr>
            <a:r>
              <a:rPr lang="zh-CN" altLang="en-US" sz="2400" b="0" dirty="0">
                <a:latin typeface="宋体" panose="02010600030101010101" pitchFamily="2" charset="-122"/>
              </a:rPr>
              <a:t>为使基带脉冲传输获得足够小的误码率，必须最大限度地减小码间干扰和随机噪声的影响。</a:t>
            </a:r>
          </a:p>
          <a:p>
            <a:pPr eaLnBrk="1" hangingPunct="1">
              <a:spcBef>
                <a:spcPts val="600"/>
              </a:spcBef>
              <a:buClr>
                <a:schemeClr val="hlink"/>
              </a:buClr>
              <a:buSzPct val="65000"/>
              <a:buFont typeface="Wingdings" panose="05000000000000000000" pitchFamily="2" charset="2"/>
              <a:buChar char="v"/>
            </a:pPr>
            <a:r>
              <a:rPr lang="zh-CN" altLang="en-US" sz="2400" b="0" dirty="0">
                <a:latin typeface="宋体" panose="02010600030101010101" pitchFamily="2" charset="-122"/>
              </a:rPr>
              <a:t>本章的主要内容就是研究消除第二项的码间干扰</a:t>
            </a:r>
          </a:p>
        </p:txBody>
      </p:sp>
      <p:sp>
        <p:nvSpPr>
          <p:cNvPr id="8" name="Rectangle 2"/>
          <p:cNvSpPr txBox="1">
            <a:spLocks noChangeArrowheads="1"/>
          </p:cNvSpPr>
          <p:nvPr/>
        </p:nvSpPr>
        <p:spPr>
          <a:xfrm>
            <a:off x="714375" y="476250"/>
            <a:ext cx="80010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三、基带脉冲传输与码间干扰</a:t>
            </a:r>
            <a:r>
              <a:rPr lang="en-US" altLang="zh-CN" b="0" spc="-100" dirty="0">
                <a:solidFill>
                  <a:srgbClr val="FFFF00"/>
                </a:solidFill>
                <a:latin typeface="黑体" pitchFamily="2" charset="-122"/>
                <a:ea typeface="黑体" pitchFamily="2" charset="-122"/>
                <a:cs typeface="+mj-cs"/>
              </a:rPr>
              <a:t>(2)</a:t>
            </a:r>
          </a:p>
        </p:txBody>
      </p:sp>
      <p:graphicFrame>
        <p:nvGraphicFramePr>
          <p:cNvPr id="2" name="对象 1"/>
          <p:cNvGraphicFramePr>
            <a:graphicFrameLocks noChangeAspect="1"/>
          </p:cNvGraphicFramePr>
          <p:nvPr>
            <p:extLst>
              <p:ext uri="{D42A27DB-BD31-4B8C-83A1-F6EECF244321}">
                <p14:modId xmlns:p14="http://schemas.microsoft.com/office/powerpoint/2010/main" val="3908560154"/>
              </p:ext>
            </p:extLst>
          </p:nvPr>
        </p:nvGraphicFramePr>
        <p:xfrm>
          <a:off x="1907704" y="1681932"/>
          <a:ext cx="5300663" cy="1243012"/>
        </p:xfrm>
        <a:graphic>
          <a:graphicData uri="http://schemas.openxmlformats.org/presentationml/2006/ole">
            <mc:AlternateContent xmlns:mc="http://schemas.openxmlformats.org/markup-compatibility/2006">
              <mc:Choice xmlns:v="urn:schemas-microsoft-com:vml" Requires="v">
                <p:oleObj spid="_x0000_s43016" name="公式" r:id="rId3" imgW="3771720" imgH="787320" progId="Equation.3">
                  <p:embed/>
                </p:oleObj>
              </mc:Choice>
              <mc:Fallback>
                <p:oleObj name="公式" r:id="rId3" imgW="3771720" imgH="787320" progId="Equation.3">
                  <p:embed/>
                  <p:pic>
                    <p:nvPicPr>
                      <p:cNvPr id="0" name="对象 3"/>
                      <p:cNvPicPr>
                        <a:picLocks noChangeAspect="1" noChangeArrowheads="1"/>
                      </p:cNvPicPr>
                      <p:nvPr/>
                    </p:nvPicPr>
                    <p:blipFill>
                      <a:blip r:embed="rId4"/>
                      <a:srcRect/>
                      <a:stretch>
                        <a:fillRect/>
                      </a:stretch>
                    </p:blipFill>
                    <p:spPr bwMode="auto">
                      <a:xfrm>
                        <a:off x="1907704" y="1681932"/>
                        <a:ext cx="5300663" cy="12430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23850" y="764704"/>
            <a:ext cx="8351838" cy="1277938"/>
          </a:xfrm>
          <a:prstGeom prst="rect">
            <a:avLst/>
          </a:prstGeom>
          <a:noFill/>
        </p:spPr>
        <p:txBody>
          <a:bodyPr>
            <a:spAutoFit/>
          </a:bodyPr>
          <a:lstStyle/>
          <a:p>
            <a:pPr marL="548640" indent="-411480" eaLnBrk="1" fontAlgn="auto" hangingPunct="1">
              <a:spcBef>
                <a:spcPts val="300"/>
              </a:spcBef>
              <a:spcAft>
                <a:spcPts val="0"/>
              </a:spcAft>
              <a:buClr>
                <a:schemeClr val="tx1">
                  <a:shade val="95000"/>
                </a:schemeClr>
              </a:buClr>
              <a:buFont typeface="Wingdings" pitchFamily="2" charset="2"/>
              <a:buNone/>
              <a:defRPr/>
            </a:pPr>
            <a:r>
              <a:rPr lang="zh-CN" altLang="en-US" sz="2400" b="0" dirty="0">
                <a:latin typeface="+mn-ea"/>
                <a:ea typeface="+mn-ea"/>
                <a:sym typeface="Wingdings"/>
              </a:rPr>
              <a:t></a:t>
            </a:r>
            <a:r>
              <a:rPr lang="zh-CN" altLang="en-US" sz="2400" dirty="0">
                <a:latin typeface="+mn-ea"/>
                <a:ea typeface="+mn-ea"/>
              </a:rPr>
              <a:t>无码间干扰的基带传输特性</a:t>
            </a:r>
            <a:r>
              <a:rPr lang="en-US" altLang="zh-CN" sz="2400" dirty="0">
                <a:latin typeface="+mn-ea"/>
                <a:ea typeface="+mn-ea"/>
              </a:rPr>
              <a:t>H(ω)</a:t>
            </a:r>
            <a:r>
              <a:rPr lang="en-US" altLang="zh-CN" sz="2400" b="0" dirty="0">
                <a:latin typeface="+mn-ea"/>
                <a:ea typeface="+mn-ea"/>
              </a:rPr>
              <a:t> </a:t>
            </a:r>
            <a:r>
              <a:rPr lang="zh-CN" altLang="en-US" sz="2400" b="0" dirty="0">
                <a:latin typeface="+mn-ea"/>
                <a:ea typeface="+mn-ea"/>
              </a:rPr>
              <a:t>：</a:t>
            </a:r>
          </a:p>
          <a:p>
            <a:pPr marL="548640" indent="-411480" eaLnBrk="1" fontAlgn="auto" hangingPunct="1">
              <a:spcBef>
                <a:spcPts val="300"/>
              </a:spcBef>
              <a:spcAft>
                <a:spcPts val="0"/>
              </a:spcAft>
              <a:buClr>
                <a:schemeClr val="tx1">
                  <a:shade val="95000"/>
                </a:schemeClr>
              </a:buClr>
              <a:buSzPct val="65000"/>
              <a:buFont typeface="Wingdings" pitchFamily="2" charset="2"/>
              <a:buNone/>
              <a:defRPr/>
            </a:pPr>
            <a:r>
              <a:rPr lang="en-US" altLang="zh-CN" sz="2400" b="0" dirty="0">
                <a:latin typeface="+mn-ea"/>
                <a:ea typeface="+mn-ea"/>
              </a:rPr>
              <a:t>1</a:t>
            </a:r>
            <a:r>
              <a:rPr lang="zh-CN" altLang="en-US" sz="2400" b="0" dirty="0">
                <a:latin typeface="+mn-ea"/>
                <a:ea typeface="+mn-ea"/>
              </a:rPr>
              <a:t>、无码间干扰条件时域表示 </a:t>
            </a:r>
            <a:r>
              <a:rPr lang="en-US" altLang="zh-CN" sz="2400" b="0" dirty="0">
                <a:latin typeface="+mn-ea"/>
                <a:ea typeface="+mn-ea"/>
              </a:rPr>
              <a:t>:</a:t>
            </a:r>
          </a:p>
          <a:p>
            <a:pPr marL="548640" indent="-411480" eaLnBrk="1" fontAlgn="auto" hangingPunct="1">
              <a:spcBef>
                <a:spcPts val="300"/>
              </a:spcBef>
              <a:spcAft>
                <a:spcPts val="0"/>
              </a:spcAft>
              <a:buClr>
                <a:schemeClr val="tx1">
                  <a:shade val="95000"/>
                </a:schemeClr>
              </a:buClr>
              <a:buSzPct val="65000"/>
              <a:buFont typeface="Wingdings" pitchFamily="2" charset="2"/>
              <a:buNone/>
              <a:defRPr/>
            </a:pPr>
            <a:r>
              <a:rPr lang="zh-CN" altLang="en-US" sz="2400" b="0" dirty="0">
                <a:latin typeface="+mn-ea"/>
                <a:ea typeface="+mn-ea"/>
              </a:rPr>
              <a:t>当</a:t>
            </a:r>
            <a:r>
              <a:rPr lang="en-US" altLang="zh-CN" sz="2400" b="0" dirty="0">
                <a:latin typeface="+mn-ea"/>
                <a:ea typeface="+mn-ea"/>
              </a:rPr>
              <a:t>(6.3-7)</a:t>
            </a:r>
            <a:r>
              <a:rPr lang="zh-CN" altLang="en-US" sz="2400" b="0" dirty="0">
                <a:latin typeface="+mn-ea"/>
                <a:ea typeface="+mn-ea"/>
              </a:rPr>
              <a:t>中第一项 </a:t>
            </a:r>
          </a:p>
        </p:txBody>
      </p:sp>
      <p:sp>
        <p:nvSpPr>
          <p:cNvPr id="25603" name="Rectangle 29"/>
          <p:cNvSpPr>
            <a:spLocks noChangeArrowheads="1"/>
          </p:cNvSpPr>
          <p:nvPr/>
        </p:nvSpPr>
        <p:spPr bwMode="auto">
          <a:xfrm>
            <a:off x="395288" y="2126779"/>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且</a:t>
            </a:r>
            <a:r>
              <a:rPr lang="en-US" altLang="zh-CN" sz="2400" b="0">
                <a:latin typeface="宋体" panose="02010600030101010101" pitchFamily="2" charset="-122"/>
              </a:rPr>
              <a:t>(6.3-7)</a:t>
            </a:r>
            <a:r>
              <a:rPr lang="zh-CN" altLang="en-US" sz="2400" b="0">
                <a:latin typeface="宋体" panose="02010600030101010101" pitchFamily="2" charset="-122"/>
              </a:rPr>
              <a:t>中第二项</a:t>
            </a:r>
            <a:endParaRPr lang="zh-CN" altLang="en-US" sz="3200">
              <a:latin typeface="宋体" panose="02010600030101010101" pitchFamily="2" charset="-122"/>
            </a:endParaRPr>
          </a:p>
        </p:txBody>
      </p:sp>
      <p:sp>
        <p:nvSpPr>
          <p:cNvPr id="25604" name="Rectangle 32"/>
          <p:cNvSpPr>
            <a:spLocks noChangeArrowheads="1"/>
          </p:cNvSpPr>
          <p:nvPr/>
        </p:nvSpPr>
        <p:spPr bwMode="auto">
          <a:xfrm>
            <a:off x="468313" y="2631604"/>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即可消除码间干扰。为简单计，令</a:t>
            </a:r>
          </a:p>
        </p:txBody>
      </p:sp>
      <p:sp>
        <p:nvSpPr>
          <p:cNvPr id="25605" name="Rectangle 36"/>
          <p:cNvSpPr>
            <a:spLocks noChangeArrowheads="1"/>
          </p:cNvSpPr>
          <p:nvPr/>
        </p:nvSpPr>
        <p:spPr bwMode="auto">
          <a:xfrm>
            <a:off x="468313" y="3134842"/>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则无码间干扰条件时域表示为：</a:t>
            </a:r>
            <a:endParaRPr lang="zh-CN" altLang="en-US" sz="3200">
              <a:latin typeface="宋体" panose="02010600030101010101" pitchFamily="2" charset="-122"/>
            </a:endParaRPr>
          </a:p>
        </p:txBody>
      </p:sp>
      <p:sp>
        <p:nvSpPr>
          <p:cNvPr id="13" name="Rectangle 46"/>
          <p:cNvSpPr>
            <a:spLocks noChangeArrowheads="1"/>
          </p:cNvSpPr>
          <p:nvPr/>
        </p:nvSpPr>
        <p:spPr bwMode="auto">
          <a:xfrm>
            <a:off x="468313" y="3784129"/>
            <a:ext cx="7570787" cy="461963"/>
          </a:xfrm>
          <a:prstGeom prst="rect">
            <a:avLst/>
          </a:prstGeom>
          <a:noFill/>
          <a:ln w="9525" algn="ctr">
            <a:noFill/>
            <a:miter lim="800000"/>
            <a:headEnd/>
            <a:tailEnd/>
          </a:ln>
          <a:effectLst/>
        </p:spPr>
        <p:txBody>
          <a:bodyPr wrap="none" anchor="ctr">
            <a:spAutoFit/>
          </a:bodyPr>
          <a:lstStyle/>
          <a:p>
            <a:pPr eaLnBrk="1" hangingPunct="1">
              <a:defRPr/>
            </a:pPr>
            <a:r>
              <a:rPr lang="zh-CN" altLang="en-US" sz="2400" b="0" dirty="0">
                <a:latin typeface="+mn-ea"/>
                <a:ea typeface="+mn-ea"/>
                <a:cs typeface="Times New Roman" pitchFamily="18" charset="0"/>
              </a:rPr>
              <a:t>如图</a:t>
            </a:r>
            <a:r>
              <a:rPr lang="en-US" altLang="zh-CN" sz="2400" b="0" dirty="0">
                <a:latin typeface="+mn-ea"/>
                <a:ea typeface="+mn-ea"/>
                <a:cs typeface="Times New Roman" pitchFamily="18" charset="0"/>
              </a:rPr>
              <a:t>(6-12)</a:t>
            </a:r>
            <a:r>
              <a:rPr lang="zh-CN" altLang="en-US" sz="2400" b="0" dirty="0">
                <a:latin typeface="+mn-ea"/>
                <a:ea typeface="+mn-ea"/>
                <a:cs typeface="Times New Roman" pitchFamily="18" charset="0"/>
              </a:rPr>
              <a:t>，具有</a:t>
            </a:r>
            <a:r>
              <a:rPr lang="zh-CN" altLang="en-US" sz="2400" b="0" dirty="0">
                <a:latin typeface="Arial" charset="0"/>
                <a:cs typeface="Times New Roman" pitchFamily="18" charset="0"/>
              </a:rPr>
              <a:t>理想的矩形低通滤波器的冲激响应为</a:t>
            </a:r>
            <a:endParaRPr lang="zh-CN" altLang="en-US" sz="2400" b="0" dirty="0">
              <a:latin typeface="Arial" charset="0"/>
            </a:endParaRPr>
          </a:p>
        </p:txBody>
      </p:sp>
      <p:sp>
        <p:nvSpPr>
          <p:cNvPr id="25607" name="Rectangle 47"/>
          <p:cNvSpPr>
            <a:spLocks noChangeArrowheads="1"/>
          </p:cNvSpPr>
          <p:nvPr/>
        </p:nvSpPr>
        <p:spPr bwMode="auto">
          <a:xfrm>
            <a:off x="395288" y="4149080"/>
            <a:ext cx="87137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Arial" panose="020B0604020202020204" pitchFamily="34" charset="0"/>
                <a:cs typeface="Times New Roman" panose="02020603050405020304" pitchFamily="18" charset="0"/>
              </a:rPr>
              <a:t>即无码间干扰，频带也最窄。但理想矩形低通滤波器特性是难以实现的。且</a:t>
            </a:r>
            <a:endParaRPr lang="zh-CN" altLang="en-US" sz="2400" b="0" dirty="0">
              <a:latin typeface="Arial" panose="020B0604020202020204" pitchFamily="34" charset="0"/>
            </a:endParaRPr>
          </a:p>
        </p:txBody>
      </p:sp>
      <p:sp>
        <p:nvSpPr>
          <p:cNvPr id="25608" name="Rectangle 48"/>
          <p:cNvSpPr>
            <a:spLocks noChangeArrowheads="1"/>
          </p:cNvSpPr>
          <p:nvPr/>
        </p:nvSpPr>
        <p:spPr bwMode="auto">
          <a:xfrm>
            <a:off x="3132138" y="4576292"/>
            <a:ext cx="570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波形振荡幅度也较大。对定时要求严格。</a:t>
            </a:r>
            <a:r>
              <a:rPr lang="zh-CN" altLang="en-US" sz="1100" b="0">
                <a:latin typeface="Arial" panose="020B0604020202020204" pitchFamily="34" charset="0"/>
              </a:rPr>
              <a:t> </a:t>
            </a:r>
            <a:endParaRPr lang="zh-CN" altLang="en-US" sz="1800" b="0">
              <a:latin typeface="Arial" panose="020B0604020202020204" pitchFamily="34" charset="0"/>
            </a:endParaRPr>
          </a:p>
        </p:txBody>
      </p:sp>
      <p:sp>
        <p:nvSpPr>
          <p:cNvPr id="21" name="Rectangle 2"/>
          <p:cNvSpPr txBox="1">
            <a:spLocks noChangeArrowheads="1"/>
          </p:cNvSpPr>
          <p:nvPr/>
        </p:nvSpPr>
        <p:spPr>
          <a:xfrm>
            <a:off x="714375" y="116632"/>
            <a:ext cx="80010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三、基带脉冲传输与码间干扰</a:t>
            </a:r>
            <a:r>
              <a:rPr lang="en-US" altLang="zh-CN" b="0" spc="-100" dirty="0">
                <a:solidFill>
                  <a:srgbClr val="FFFF00"/>
                </a:solidFill>
                <a:latin typeface="黑体" pitchFamily="2" charset="-122"/>
                <a:ea typeface="黑体" pitchFamily="2" charset="-122"/>
                <a:cs typeface="+mj-cs"/>
              </a:rPr>
              <a:t>(3)</a:t>
            </a:r>
          </a:p>
        </p:txBody>
      </p:sp>
      <p:pic>
        <p:nvPicPr>
          <p:cNvPr id="2561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1582267"/>
            <a:ext cx="469900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8075" y="4631854"/>
            <a:ext cx="7921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图片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3" y="3839692"/>
            <a:ext cx="7921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5008959"/>
            <a:ext cx="64960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连接符 15"/>
          <p:cNvCxnSpPr/>
          <p:nvPr/>
        </p:nvCxnSpPr>
        <p:spPr>
          <a:xfrm flipV="1">
            <a:off x="0" y="764704"/>
            <a:ext cx="9144000" cy="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860" r="32225"/>
          <a:stretch/>
        </p:blipFill>
        <p:spPr bwMode="auto">
          <a:xfrm>
            <a:off x="6300192" y="836712"/>
            <a:ext cx="2763416"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6" name="Rectangle 28"/>
          <p:cNvSpPr>
            <a:spLocks noChangeArrowheads="1"/>
          </p:cNvSpPr>
          <p:nvPr/>
        </p:nvSpPr>
        <p:spPr bwMode="auto">
          <a:xfrm>
            <a:off x="468313" y="2564904"/>
            <a:ext cx="4046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对照付里叶级数的定义得：</a:t>
            </a:r>
            <a:endParaRPr lang="zh-CN" altLang="en-US" sz="3200" dirty="0">
              <a:latin typeface="宋体" panose="02010600030101010101" pitchFamily="2" charset="-122"/>
            </a:endParaRPr>
          </a:p>
        </p:txBody>
      </p:sp>
      <p:sp>
        <p:nvSpPr>
          <p:cNvPr id="26627" name="Rectangle 31"/>
          <p:cNvSpPr>
            <a:spLocks noChangeArrowheads="1"/>
          </p:cNvSpPr>
          <p:nvPr/>
        </p:nvSpPr>
        <p:spPr bwMode="auto">
          <a:xfrm>
            <a:off x="179512" y="3619872"/>
            <a:ext cx="543533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由无码间干扰条件时域表示</a:t>
            </a:r>
            <a:r>
              <a:rPr lang="en-US" altLang="zh-CN" sz="2400" b="0" dirty="0">
                <a:latin typeface="宋体" panose="02010600030101010101" pitchFamily="2" charset="-122"/>
              </a:rPr>
              <a:t>(6.4-2)</a:t>
            </a:r>
            <a:r>
              <a:rPr lang="zh-CN" altLang="en-US" sz="2400" b="0" dirty="0">
                <a:latin typeface="宋体" panose="02010600030101010101" pitchFamily="2" charset="-122"/>
              </a:rPr>
              <a:t>：</a:t>
            </a:r>
          </a:p>
        </p:txBody>
      </p:sp>
      <p:sp>
        <p:nvSpPr>
          <p:cNvPr id="8" name="Rectangle 33"/>
          <p:cNvSpPr>
            <a:spLocks noChangeArrowheads="1"/>
          </p:cNvSpPr>
          <p:nvPr/>
        </p:nvSpPr>
        <p:spPr bwMode="auto">
          <a:xfrm>
            <a:off x="35496" y="5517232"/>
            <a:ext cx="4222750" cy="461963"/>
          </a:xfrm>
          <a:prstGeom prst="rect">
            <a:avLst/>
          </a:prstGeom>
          <a:noFill/>
          <a:ln w="9525" algn="ctr">
            <a:noFill/>
            <a:miter lim="800000"/>
            <a:headEnd/>
            <a:tailEnd/>
          </a:ln>
          <a:effectLst/>
        </p:spPr>
        <p:txBody>
          <a:bodyPr wrap="none" anchor="ctr">
            <a:spAutoFit/>
          </a:bodyPr>
          <a:lstStyle/>
          <a:p>
            <a:pPr eaLnBrk="1" hangingPunct="1">
              <a:buClr>
                <a:schemeClr val="hlink"/>
              </a:buClr>
              <a:buSzPct val="100000"/>
              <a:buFont typeface="Wingdings" pitchFamily="2" charset="2"/>
              <a:buChar char="l"/>
              <a:defRPr/>
            </a:pPr>
            <a:r>
              <a:rPr lang="zh-CN" altLang="en-US" sz="2400" b="0" dirty="0">
                <a:latin typeface="+mn-ea"/>
                <a:ea typeface="+mn-ea"/>
              </a:rPr>
              <a:t>Ｈ</a:t>
            </a:r>
            <a:r>
              <a:rPr lang="en-US" altLang="zh-CN" sz="2400" b="0" dirty="0" err="1">
                <a:latin typeface="+mn-ea"/>
                <a:ea typeface="+mn-ea"/>
              </a:rPr>
              <a:t>eq</a:t>
            </a:r>
            <a:r>
              <a:rPr lang="en-US" altLang="zh-CN" sz="2400" b="0" dirty="0">
                <a:latin typeface="+mn-ea"/>
                <a:ea typeface="+mn-ea"/>
              </a:rPr>
              <a:t>(</a:t>
            </a:r>
            <a:r>
              <a:rPr kumimoji="1" lang="el-GR" altLang="zh-CN" sz="2400" b="0" dirty="0">
                <a:latin typeface="+mn-ea"/>
                <a:ea typeface="+mn-ea"/>
              </a:rPr>
              <a:t>ω</a:t>
            </a:r>
            <a:r>
              <a:rPr lang="en-US" altLang="zh-CN" sz="2400" b="0" dirty="0">
                <a:latin typeface="+mn-ea"/>
                <a:ea typeface="+mn-ea"/>
              </a:rPr>
              <a:t>)</a:t>
            </a:r>
            <a:r>
              <a:rPr lang="zh-CN" altLang="en-US" sz="2400" b="0" dirty="0">
                <a:latin typeface="+mn-ea"/>
                <a:ea typeface="+mn-ea"/>
              </a:rPr>
              <a:t>的物理意义为：按</a:t>
            </a:r>
          </a:p>
        </p:txBody>
      </p:sp>
      <p:sp>
        <p:nvSpPr>
          <p:cNvPr id="26630" name="Rectangle 36"/>
          <p:cNvSpPr>
            <a:spLocks noChangeArrowheads="1"/>
          </p:cNvSpPr>
          <p:nvPr/>
        </p:nvSpPr>
        <p:spPr bwMode="auto">
          <a:xfrm>
            <a:off x="108521" y="5901407"/>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的各值将Ｈ</a:t>
            </a:r>
            <a:r>
              <a:rPr lang="en-US" altLang="zh-CN" sz="2400" b="0">
                <a:latin typeface="宋体" panose="02010600030101010101" pitchFamily="2" charset="-122"/>
              </a:rPr>
              <a:t>(</a:t>
            </a:r>
            <a:r>
              <a:rPr kumimoji="1" lang="el-GR" altLang="zh-CN" sz="2400" b="0">
                <a:latin typeface="宋体" panose="02010600030101010101" pitchFamily="2" charset="-122"/>
              </a:rPr>
              <a:t>ω</a:t>
            </a:r>
            <a:r>
              <a:rPr kumimoji="1" lang="en-US" altLang="zh-CN" sz="2400" b="0">
                <a:latin typeface="宋体" panose="02010600030101010101" pitchFamily="2" charset="-122"/>
              </a:rPr>
              <a:t>)</a:t>
            </a:r>
            <a:r>
              <a:rPr lang="zh-CN" altLang="en-US" sz="2400" b="0">
                <a:latin typeface="宋体" panose="02010600030101010101" pitchFamily="2" charset="-122"/>
              </a:rPr>
              <a:t>切成宽为</a:t>
            </a:r>
          </a:p>
        </p:txBody>
      </p:sp>
      <p:sp>
        <p:nvSpPr>
          <p:cNvPr id="26631" name="Rectangle 38"/>
          <p:cNvSpPr>
            <a:spLocks noChangeArrowheads="1"/>
          </p:cNvSpPr>
          <p:nvPr/>
        </p:nvSpPr>
        <p:spPr bwMode="auto">
          <a:xfrm>
            <a:off x="4212208" y="5949032"/>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的若干段，然后将各段移至</a:t>
            </a:r>
          </a:p>
        </p:txBody>
      </p:sp>
      <p:sp>
        <p:nvSpPr>
          <p:cNvPr id="26632" name="Rectangle 48"/>
          <p:cNvSpPr>
            <a:spLocks noChangeArrowheads="1"/>
          </p:cNvSpPr>
          <p:nvPr/>
        </p:nvSpPr>
        <p:spPr bwMode="auto">
          <a:xfrm>
            <a:off x="2267521" y="6380832"/>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的中心位置叠加，故称为“切段叠加”</a:t>
            </a:r>
          </a:p>
        </p:txBody>
      </p:sp>
      <p:sp>
        <p:nvSpPr>
          <p:cNvPr id="26633" name="Rectangle 49"/>
          <p:cNvSpPr>
            <a:spLocks noChangeArrowheads="1"/>
          </p:cNvSpPr>
          <p:nvPr/>
        </p:nvSpPr>
        <p:spPr bwMode="auto">
          <a:xfrm>
            <a:off x="179512" y="4725144"/>
            <a:ext cx="2674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宋体" panose="02010600030101010101" pitchFamily="2" charset="-122"/>
              </a:rPr>
              <a:t>系统带宽</a:t>
            </a:r>
            <a:r>
              <a:rPr lang="en-US" altLang="zh-CN" sz="2400" b="0" dirty="0">
                <a:latin typeface="宋体" panose="02010600030101010101" pitchFamily="2" charset="-122"/>
              </a:rPr>
              <a:t>B=1/2Ts</a:t>
            </a:r>
            <a:r>
              <a:rPr lang="en-US" altLang="zh-CN" sz="3200" dirty="0">
                <a:latin typeface="宋体" panose="02010600030101010101" pitchFamily="2" charset="-122"/>
              </a:rPr>
              <a:t> </a:t>
            </a:r>
          </a:p>
        </p:txBody>
      </p:sp>
      <p:sp>
        <p:nvSpPr>
          <p:cNvPr id="17" name="Rectangle 2"/>
          <p:cNvSpPr txBox="1">
            <a:spLocks noChangeArrowheads="1"/>
          </p:cNvSpPr>
          <p:nvPr/>
        </p:nvSpPr>
        <p:spPr>
          <a:xfrm>
            <a:off x="714375" y="116632"/>
            <a:ext cx="80010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三、基带脉冲传输与码间干扰</a:t>
            </a:r>
            <a:r>
              <a:rPr lang="en-US" altLang="zh-CN" b="0" spc="-100" dirty="0">
                <a:solidFill>
                  <a:srgbClr val="FFFF00"/>
                </a:solidFill>
                <a:latin typeface="黑体" pitchFamily="2" charset="-122"/>
                <a:ea typeface="黑体" pitchFamily="2" charset="-122"/>
                <a:cs typeface="+mj-cs"/>
              </a:rPr>
              <a:t>(4)</a:t>
            </a:r>
          </a:p>
        </p:txBody>
      </p:sp>
      <p:pic>
        <p:nvPicPr>
          <p:cNvPr id="26635" name="图片 1"/>
          <p:cNvPicPr>
            <a:picLocks noChangeAspect="1"/>
          </p:cNvPicPr>
          <p:nvPr/>
        </p:nvPicPr>
        <p:blipFill rotWithShape="1">
          <a:blip r:embed="rId4">
            <a:extLst>
              <a:ext uri="{28A0092B-C50C-407E-A947-70E740481C1C}">
                <a14:useLocalDpi xmlns:a14="http://schemas.microsoft.com/office/drawing/2010/main" val="0"/>
              </a:ext>
            </a:extLst>
          </a:blip>
          <a:srcRect t="74125" r="17129"/>
          <a:stretch/>
        </p:blipFill>
        <p:spPr bwMode="auto">
          <a:xfrm>
            <a:off x="107505" y="4089922"/>
            <a:ext cx="5770116" cy="77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4052" y="5580682"/>
            <a:ext cx="56261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9"/>
          <p:cNvSpPr>
            <a:spLocks noChangeArrowheads="1"/>
          </p:cNvSpPr>
          <p:nvPr/>
        </p:nvSpPr>
        <p:spPr bwMode="auto">
          <a:xfrm>
            <a:off x="440419" y="824632"/>
            <a:ext cx="417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20000"/>
              </a:spcBef>
              <a:buClr>
                <a:schemeClr val="accent2"/>
              </a:buClr>
              <a:buSzTx/>
              <a:buFont typeface="Wingdings" panose="05000000000000000000" pitchFamily="2" charset="2"/>
              <a:buNone/>
            </a:pPr>
            <a:r>
              <a:rPr kumimoji="1" lang="en-US" altLang="zh-CN" sz="2400" b="0" dirty="0">
                <a:latin typeface="宋体" panose="02010600030101010101" pitchFamily="2" charset="-122"/>
              </a:rPr>
              <a:t>2</a:t>
            </a:r>
            <a:r>
              <a:rPr kumimoji="1" lang="zh-CN" altLang="en-US" sz="2400" b="0" dirty="0">
                <a:latin typeface="宋体" panose="02010600030101010101" pitchFamily="2" charset="-122"/>
              </a:rPr>
              <a:t>、无码间干扰条件频域表示</a:t>
            </a:r>
            <a:r>
              <a:rPr kumimoji="1" lang="en-US" altLang="zh-CN" sz="2400" b="0" dirty="0">
                <a:latin typeface="宋体" panose="02010600030101010101" pitchFamily="2" charset="-122"/>
              </a:rPr>
              <a:t>:</a:t>
            </a:r>
          </a:p>
        </p:txBody>
      </p:sp>
      <p:cxnSp>
        <p:nvCxnSpPr>
          <p:cNvPr id="15" name="直接连接符 14"/>
          <p:cNvCxnSpPr/>
          <p:nvPr/>
        </p:nvCxnSpPr>
        <p:spPr>
          <a:xfrm flipV="1">
            <a:off x="0" y="764704"/>
            <a:ext cx="9144000"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1304657207"/>
              </p:ext>
            </p:extLst>
          </p:nvPr>
        </p:nvGraphicFramePr>
        <p:xfrm>
          <a:off x="467544" y="1273249"/>
          <a:ext cx="4551363" cy="1363663"/>
        </p:xfrm>
        <a:graphic>
          <a:graphicData uri="http://schemas.openxmlformats.org/presentationml/2006/ole">
            <mc:AlternateContent xmlns:mc="http://schemas.openxmlformats.org/markup-compatibility/2006">
              <mc:Choice xmlns:v="urn:schemas-microsoft-com:vml" Requires="v">
                <p:oleObj spid="_x0000_s45065" name="公式" r:id="rId6" imgW="3238200" imgH="863280" progId="Equation.3">
                  <p:embed/>
                </p:oleObj>
              </mc:Choice>
              <mc:Fallback>
                <p:oleObj name="公式" r:id="rId6" imgW="3238200" imgH="863280" progId="Equation.3">
                  <p:embed/>
                  <p:pic>
                    <p:nvPicPr>
                      <p:cNvPr id="0" name="对象 1"/>
                      <p:cNvPicPr>
                        <a:picLocks noChangeAspect="1" noChangeArrowheads="1"/>
                      </p:cNvPicPr>
                      <p:nvPr/>
                    </p:nvPicPr>
                    <p:blipFill>
                      <a:blip r:embed="rId7"/>
                      <a:srcRect/>
                      <a:stretch>
                        <a:fillRect/>
                      </a:stretch>
                    </p:blipFill>
                    <p:spPr bwMode="auto">
                      <a:xfrm>
                        <a:off x="467544" y="1273249"/>
                        <a:ext cx="4551363" cy="13636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7690" t="36227" b="25396"/>
          <a:stretch/>
        </p:blipFill>
        <p:spPr bwMode="auto">
          <a:xfrm>
            <a:off x="6265306" y="3789040"/>
            <a:ext cx="2843198" cy="221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图片 1"/>
          <p:cNvPicPr>
            <a:picLocks noChangeAspect="1"/>
          </p:cNvPicPr>
          <p:nvPr/>
        </p:nvPicPr>
        <p:blipFill rotWithShape="1">
          <a:blip r:embed="rId4">
            <a:extLst>
              <a:ext uri="{28A0092B-C50C-407E-A947-70E740481C1C}">
                <a14:useLocalDpi xmlns:a14="http://schemas.microsoft.com/office/drawing/2010/main" val="0"/>
              </a:ext>
            </a:extLst>
          </a:blip>
          <a:srcRect l="44251" t="32367" b="48315"/>
          <a:stretch/>
        </p:blipFill>
        <p:spPr bwMode="auto">
          <a:xfrm>
            <a:off x="1043608" y="3063260"/>
            <a:ext cx="4156075" cy="58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9"/>
          <p:cNvSpPr>
            <a:spLocks noChangeArrowheads="1"/>
          </p:cNvSpPr>
          <p:nvPr/>
        </p:nvSpPr>
        <p:spPr bwMode="auto">
          <a:xfrm>
            <a:off x="642938" y="1803866"/>
            <a:ext cx="81772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chemeClr val="hlink"/>
              </a:buClr>
              <a:buSzPct val="65000"/>
              <a:buFont typeface="Wingdings" panose="05000000000000000000" pitchFamily="2" charset="2"/>
              <a:buChar char="v"/>
            </a:pPr>
            <a:r>
              <a:rPr kumimoji="1" lang="zh-CN" altLang="en-US" sz="2400" b="0" dirty="0">
                <a:latin typeface="宋体" panose="02010600030101010101" pitchFamily="2" charset="-122"/>
              </a:rPr>
              <a:t>所谓抽样无失真，即信号经传输后虽整个波形可能发生了变化，但只要其抽样值保持不变，那么在再生判决时用再次抽样的办法即可准确无误地恢复原始信号。 </a:t>
            </a:r>
          </a:p>
          <a:p>
            <a:pPr eaLnBrk="1" hangingPunct="1">
              <a:spcBef>
                <a:spcPts val="1200"/>
              </a:spcBef>
              <a:buClr>
                <a:schemeClr val="hlink"/>
              </a:buClr>
              <a:buSzPct val="65000"/>
              <a:buFont typeface="Wingdings" panose="05000000000000000000" pitchFamily="2" charset="2"/>
              <a:buChar char="v"/>
            </a:pPr>
            <a:r>
              <a:rPr kumimoji="1" lang="zh-CN" altLang="en-US" sz="2400" b="0" dirty="0">
                <a:latin typeface="宋体" panose="02010600030101010101" pitchFamily="2" charset="-122"/>
              </a:rPr>
              <a:t>频带利用率：单位频带内的码元传输速率。 </a:t>
            </a:r>
          </a:p>
          <a:p>
            <a:pPr eaLnBrk="1" hangingPunct="1">
              <a:spcBef>
                <a:spcPts val="1200"/>
              </a:spcBef>
              <a:buClr>
                <a:schemeClr val="hlink"/>
              </a:buClr>
              <a:buSzPct val="65000"/>
              <a:buFont typeface="Wingdings" panose="05000000000000000000" pitchFamily="2" charset="2"/>
              <a:buChar char="v"/>
            </a:pPr>
            <a:r>
              <a:rPr lang="zh-CN" altLang="en-US" sz="2400" b="0" dirty="0">
                <a:latin typeface="宋体" panose="02010600030101010101" pitchFamily="2" charset="-122"/>
              </a:rPr>
              <a:t>对于上例：系统带宽</a:t>
            </a:r>
            <a:r>
              <a:rPr lang="en-US" altLang="zh-CN" sz="2400" b="0" dirty="0">
                <a:latin typeface="宋体" panose="02010600030101010101" pitchFamily="2" charset="-122"/>
              </a:rPr>
              <a:t>B=1/2Ts</a:t>
            </a:r>
            <a:r>
              <a:rPr lang="zh-CN" altLang="en-US" sz="2400" b="0" dirty="0">
                <a:latin typeface="宋体" panose="02010600030101010101" pitchFamily="2" charset="-122"/>
              </a:rPr>
              <a:t>。</a:t>
            </a:r>
            <a:r>
              <a:rPr kumimoji="1" lang="zh-CN" altLang="en-US" sz="2400" b="0" dirty="0">
                <a:latin typeface="宋体" panose="02010600030101010101" pitchFamily="2" charset="-122"/>
              </a:rPr>
              <a:t>设系统频率为</a:t>
            </a:r>
            <a:r>
              <a:rPr kumimoji="1" lang="en-US" altLang="zh-CN" sz="2400" b="0" dirty="0">
                <a:latin typeface="宋体" panose="02010600030101010101" pitchFamily="2" charset="-122"/>
              </a:rPr>
              <a:t>w(</a:t>
            </a:r>
            <a:r>
              <a:rPr kumimoji="1" lang="zh-CN" altLang="en-US" sz="2400" b="0" dirty="0">
                <a:latin typeface="宋体" panose="02010600030101010101" pitchFamily="2" charset="-122"/>
              </a:rPr>
              <a:t>赫</a:t>
            </a:r>
            <a:r>
              <a:rPr kumimoji="1" lang="en-US" altLang="zh-CN" sz="2400" b="0" dirty="0">
                <a:latin typeface="宋体" panose="02010600030101010101" pitchFamily="2" charset="-122"/>
              </a:rPr>
              <a:t>)</a:t>
            </a:r>
            <a:r>
              <a:rPr kumimoji="1" lang="zh-CN" altLang="en-US" sz="2400" b="0" dirty="0">
                <a:latin typeface="宋体" panose="02010600030101010101" pitchFamily="2" charset="-122"/>
              </a:rPr>
              <a:t>，则该系统无码间干扰时最高的传输速率为</a:t>
            </a:r>
            <a:r>
              <a:rPr kumimoji="1" lang="en-US" altLang="zh-CN" sz="2400" b="0" dirty="0">
                <a:latin typeface="宋体" panose="02010600030101010101" pitchFamily="2" charset="-122"/>
              </a:rPr>
              <a:t>2W(</a:t>
            </a:r>
            <a:r>
              <a:rPr kumimoji="1" lang="zh-CN" altLang="en-US" sz="2400" b="0" dirty="0">
                <a:latin typeface="宋体" panose="02010600030101010101" pitchFamily="2" charset="-122"/>
              </a:rPr>
              <a:t>波持</a:t>
            </a:r>
            <a:r>
              <a:rPr kumimoji="1" lang="en-US" altLang="zh-CN" sz="2400" b="0" dirty="0">
                <a:latin typeface="宋体" panose="02010600030101010101" pitchFamily="2" charset="-122"/>
              </a:rPr>
              <a:t>)</a:t>
            </a:r>
            <a:r>
              <a:rPr kumimoji="1" lang="zh-CN" altLang="en-US" sz="2400" b="0" dirty="0">
                <a:latin typeface="宋体" panose="02010600030101010101" pitchFamily="2" charset="-122"/>
              </a:rPr>
              <a:t>。这个传输速率通常被称为奈奎斯特速率</a:t>
            </a:r>
            <a:r>
              <a:rPr kumimoji="1" lang="zh-CN" altLang="en-US" sz="2400" dirty="0">
                <a:latin typeface="宋体" panose="02010600030101010101" pitchFamily="2" charset="-122"/>
              </a:rPr>
              <a:t>。</a:t>
            </a:r>
            <a:r>
              <a:rPr kumimoji="1" lang="zh-CN" altLang="en-US" sz="2400" b="0" dirty="0">
                <a:latin typeface="宋体" panose="02010600030101010101" pitchFamily="2" charset="-122"/>
              </a:rPr>
              <a:t>高于此速率，系统必会产生码间干扰。</a:t>
            </a:r>
          </a:p>
          <a:p>
            <a:pPr eaLnBrk="1" hangingPunct="1">
              <a:spcBef>
                <a:spcPts val="1200"/>
              </a:spcBef>
              <a:buClr>
                <a:schemeClr val="hlink"/>
              </a:buClr>
              <a:buSzPct val="65000"/>
              <a:buFont typeface="Wingdings" panose="05000000000000000000" pitchFamily="2" charset="2"/>
              <a:buChar char="v"/>
            </a:pPr>
            <a:r>
              <a:rPr kumimoji="1" lang="zh-CN" altLang="en-US" sz="2400" b="0" dirty="0">
                <a:latin typeface="宋体" panose="02010600030101010101" pitchFamily="2" charset="-122"/>
              </a:rPr>
              <a:t>常见的无码间干扰传输特性的例子参见：</a:t>
            </a:r>
          </a:p>
          <a:p>
            <a:pPr lvl="1" eaLnBrk="1" hangingPunct="1">
              <a:spcBef>
                <a:spcPts val="1200"/>
              </a:spcBef>
              <a:buClr>
                <a:schemeClr val="hlink"/>
              </a:buClr>
              <a:buSzPct val="65000"/>
              <a:buFont typeface="Wingdings" panose="05000000000000000000" pitchFamily="2" charset="2"/>
              <a:buNone/>
            </a:pPr>
            <a:r>
              <a:rPr kumimoji="1" lang="zh-CN" altLang="en-US" sz="2400" b="0" dirty="0">
                <a:latin typeface="宋体" panose="02010600030101010101" pitchFamily="2" charset="-122"/>
              </a:rPr>
              <a:t>通信系统原理（沈振元）</a:t>
            </a:r>
            <a:r>
              <a:rPr kumimoji="1" lang="en-US" altLang="zh-CN" sz="2400" b="0" dirty="0">
                <a:latin typeface="宋体" panose="02010600030101010101" pitchFamily="2" charset="-122"/>
              </a:rPr>
              <a:t>,</a:t>
            </a:r>
            <a:r>
              <a:rPr kumimoji="1" lang="zh-CN" altLang="en-US" sz="2400" b="0" dirty="0">
                <a:latin typeface="宋体" panose="02010600030101010101" pitchFamily="2" charset="-122"/>
              </a:rPr>
              <a:t>西安电子科技大学出版社</a:t>
            </a:r>
          </a:p>
        </p:txBody>
      </p:sp>
      <p:sp>
        <p:nvSpPr>
          <p:cNvPr id="4" name="Rectangle 2"/>
          <p:cNvSpPr txBox="1">
            <a:spLocks noChangeArrowheads="1"/>
          </p:cNvSpPr>
          <p:nvPr/>
        </p:nvSpPr>
        <p:spPr>
          <a:xfrm>
            <a:off x="714375" y="476250"/>
            <a:ext cx="800100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三、基带脉冲传输与码间干扰</a:t>
            </a:r>
            <a:r>
              <a:rPr lang="en-US" altLang="zh-CN" b="0" spc="-100" dirty="0">
                <a:solidFill>
                  <a:srgbClr val="FFFF00"/>
                </a:solidFill>
                <a:latin typeface="黑体" pitchFamily="2" charset="-122"/>
                <a:ea typeface="黑体" pitchFamily="2" charset="-122"/>
                <a:cs typeface="+mj-cs"/>
              </a:rPr>
              <a:t>(5)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857250" y="116632"/>
            <a:ext cx="7715250" cy="579438"/>
          </a:xfrm>
        </p:spPr>
        <p:txBody>
          <a:bodyPr wrap="square">
            <a:spAutoFit/>
          </a:bodyPr>
          <a:lstStyle/>
          <a:p>
            <a:pPr algn="ctr" eaLnBrk="1" hangingPunct="1">
              <a:defRPr/>
            </a:pPr>
            <a:r>
              <a:rPr lang="zh-CN" altLang="en-US" sz="3200" dirty="0">
                <a:solidFill>
                  <a:srgbClr val="FFFF00"/>
                </a:solidFill>
                <a:latin typeface="黑体" pitchFamily="2" charset="-122"/>
                <a:ea typeface="黑体" pitchFamily="2" charset="-122"/>
              </a:rPr>
              <a:t>四、部分响应系统</a:t>
            </a:r>
            <a:r>
              <a:rPr lang="en-US" altLang="zh-CN" sz="3200" dirty="0">
                <a:solidFill>
                  <a:srgbClr val="FFFF00"/>
                </a:solidFill>
                <a:latin typeface="黑体" pitchFamily="2" charset="-122"/>
                <a:ea typeface="黑体" pitchFamily="2" charset="-122"/>
              </a:rPr>
              <a:t>(</a:t>
            </a:r>
            <a:r>
              <a:rPr lang="zh-CN" altLang="en-US" sz="3200" dirty="0">
                <a:solidFill>
                  <a:srgbClr val="FFFF00"/>
                </a:solidFill>
                <a:latin typeface="黑体" pitchFamily="2" charset="-122"/>
                <a:ea typeface="黑体" pitchFamily="2" charset="-122"/>
              </a:rPr>
              <a:t>１</a:t>
            </a:r>
            <a:r>
              <a:rPr lang="en-US" altLang="zh-CN" sz="3200" dirty="0">
                <a:solidFill>
                  <a:srgbClr val="FFFF00"/>
                </a:solidFill>
                <a:latin typeface="黑体" pitchFamily="2" charset="-122"/>
                <a:ea typeface="黑体" pitchFamily="2" charset="-122"/>
              </a:rPr>
              <a:t>)</a:t>
            </a:r>
          </a:p>
        </p:txBody>
      </p:sp>
      <p:sp>
        <p:nvSpPr>
          <p:cNvPr id="28675" name="Rectangle 19"/>
          <p:cNvSpPr>
            <a:spLocks noChangeArrowheads="1"/>
          </p:cNvSpPr>
          <p:nvPr/>
        </p:nvSpPr>
        <p:spPr bwMode="auto">
          <a:xfrm>
            <a:off x="107504" y="755987"/>
            <a:ext cx="891179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ts val="3400"/>
              </a:lnSpc>
              <a:spcBef>
                <a:spcPts val="600"/>
              </a:spcBef>
              <a:buClr>
                <a:schemeClr val="hlink"/>
              </a:buClr>
              <a:buSzTx/>
              <a:buFont typeface="Wingdings" panose="05000000000000000000" pitchFamily="2" charset="2"/>
              <a:buChar char="v"/>
            </a:pPr>
            <a:r>
              <a:rPr lang="zh-CN" altLang="en-US" sz="2400" b="0" dirty="0">
                <a:latin typeface="宋体" panose="02010600030101010101" pitchFamily="2" charset="-122"/>
              </a:rPr>
              <a:t>目的</a:t>
            </a:r>
            <a:r>
              <a:rPr lang="en-US" altLang="zh-CN" sz="2400" b="0" dirty="0">
                <a:latin typeface="宋体" panose="02010600030101010101" pitchFamily="2" charset="-122"/>
              </a:rPr>
              <a:t>:</a:t>
            </a:r>
            <a:r>
              <a:rPr lang="zh-CN" altLang="en-US" sz="2400" b="0" dirty="0">
                <a:latin typeface="宋体" panose="02010600030101010101" pitchFamily="2" charset="-122"/>
              </a:rPr>
              <a:t>如何找到频率利用率既高又使“尾巴”衰减大、收敛快的传输波形</a:t>
            </a:r>
            <a:r>
              <a:rPr lang="en-US" altLang="zh-CN" sz="2400" b="0" dirty="0">
                <a:latin typeface="宋体" panose="02010600030101010101" pitchFamily="2" charset="-122"/>
              </a:rPr>
              <a:t>? </a:t>
            </a:r>
          </a:p>
          <a:p>
            <a:pPr eaLnBrk="1" hangingPunct="1">
              <a:lnSpc>
                <a:spcPts val="3400"/>
              </a:lnSpc>
              <a:spcBef>
                <a:spcPts val="600"/>
              </a:spcBef>
              <a:buClr>
                <a:schemeClr val="hlink"/>
              </a:buClr>
              <a:buSzTx/>
              <a:buFont typeface="Wingdings" panose="05000000000000000000" pitchFamily="2" charset="2"/>
              <a:buChar char="v"/>
            </a:pPr>
            <a:r>
              <a:rPr lang="zh-CN" altLang="en-US" sz="2400" b="0" dirty="0">
                <a:latin typeface="宋体" panose="02010600030101010101" pitchFamily="2" charset="-122"/>
              </a:rPr>
              <a:t>方法：有控制地在某些码元的抽样时刻引入码间干扰，而在其余码元的抽样时刻无码间干扰，那么就能使频带利用率提高到理论上的最大值，同时又可以降低对定时</a:t>
            </a:r>
            <a:endParaRPr lang="en-US" altLang="zh-CN" sz="2400" b="0" dirty="0">
              <a:latin typeface="宋体" panose="02010600030101010101" pitchFamily="2" charset="-122"/>
            </a:endParaRPr>
          </a:p>
          <a:p>
            <a:pPr indent="0" eaLnBrk="1" hangingPunct="1">
              <a:lnSpc>
                <a:spcPts val="3400"/>
              </a:lnSpc>
              <a:spcBef>
                <a:spcPts val="600"/>
              </a:spcBef>
              <a:buClr>
                <a:schemeClr val="hlink"/>
              </a:buClr>
              <a:buSzTx/>
              <a:buNone/>
            </a:pPr>
            <a:r>
              <a:rPr lang="zh-CN" altLang="en-US" sz="2400" b="0" dirty="0">
                <a:latin typeface="宋体" panose="02010600030101010101" pitchFamily="2" charset="-122"/>
              </a:rPr>
              <a:t>精度的要求。这种波形称为部分响应波形。</a:t>
            </a:r>
          </a:p>
          <a:p>
            <a:pPr eaLnBrk="1" hangingPunct="1">
              <a:lnSpc>
                <a:spcPts val="3400"/>
              </a:lnSpc>
              <a:spcBef>
                <a:spcPts val="600"/>
              </a:spcBef>
              <a:buClr>
                <a:schemeClr val="hlink"/>
              </a:buClr>
              <a:buSzTx/>
              <a:buFont typeface="Wingdings" panose="05000000000000000000" pitchFamily="2" charset="2"/>
              <a:buChar char="v"/>
            </a:pPr>
            <a:r>
              <a:rPr lang="zh-CN" altLang="en-US" sz="2400" b="0" dirty="0">
                <a:latin typeface="宋体" panose="02010600030101010101" pitchFamily="2" charset="-122"/>
              </a:rPr>
              <a:t>部分响应系统</a:t>
            </a:r>
            <a:r>
              <a:rPr lang="en-US" altLang="zh-CN" sz="2400" b="0" dirty="0">
                <a:latin typeface="宋体" panose="02010600030101010101" pitchFamily="2" charset="-122"/>
              </a:rPr>
              <a:t>:</a:t>
            </a:r>
            <a:r>
              <a:rPr lang="zh-CN" altLang="en-US" sz="2400" b="0" dirty="0">
                <a:latin typeface="宋体" panose="02010600030101010101" pitchFamily="2" charset="-122"/>
              </a:rPr>
              <a:t>利用部分响应波形进行</a:t>
            </a:r>
            <a:endParaRPr lang="en-US" altLang="zh-CN" sz="2400" b="0" dirty="0">
              <a:latin typeface="宋体" panose="02010600030101010101" pitchFamily="2" charset="-122"/>
            </a:endParaRPr>
          </a:p>
          <a:p>
            <a:pPr indent="0" eaLnBrk="1" hangingPunct="1">
              <a:lnSpc>
                <a:spcPts val="3400"/>
              </a:lnSpc>
              <a:spcBef>
                <a:spcPts val="600"/>
              </a:spcBef>
              <a:buClr>
                <a:schemeClr val="hlink"/>
              </a:buClr>
              <a:buSzTx/>
              <a:buNone/>
            </a:pPr>
            <a:r>
              <a:rPr lang="zh-CN" altLang="en-US" sz="2400" b="0" dirty="0">
                <a:latin typeface="宋体" panose="02010600030101010101" pitchFamily="2" charset="-122"/>
              </a:rPr>
              <a:t>传送的基带传输系统。</a:t>
            </a:r>
            <a:endParaRPr lang="zh-CN" altLang="en-US" sz="2400" dirty="0">
              <a:latin typeface="宋体" panose="02010600030101010101" pitchFamily="2" charset="-122"/>
            </a:endParaRPr>
          </a:p>
          <a:p>
            <a:pPr eaLnBrk="1" hangingPunct="1">
              <a:lnSpc>
                <a:spcPts val="3400"/>
              </a:lnSpc>
              <a:spcBef>
                <a:spcPts val="600"/>
              </a:spcBef>
              <a:buClr>
                <a:schemeClr val="hlink"/>
              </a:buClr>
              <a:buSzTx/>
              <a:buFont typeface="Wingdings" panose="05000000000000000000" pitchFamily="2" charset="2"/>
              <a:buAutoNum type="arabicPeriod"/>
            </a:pPr>
            <a:r>
              <a:rPr lang="zh-CN" altLang="en-US" sz="2400" b="0" dirty="0">
                <a:latin typeface="宋体" panose="02010600030101010101" pitchFamily="2" charset="-122"/>
              </a:rPr>
              <a:t>例子：两个</a:t>
            </a:r>
            <a:r>
              <a:rPr lang="en-US" altLang="zh-CN" sz="2400" b="0" dirty="0">
                <a:latin typeface="宋体" panose="02010600030101010101" pitchFamily="2" charset="-122"/>
              </a:rPr>
              <a:t>Sa(x)</a:t>
            </a:r>
            <a:r>
              <a:rPr lang="zh-CN" altLang="en-US" sz="2400" b="0" dirty="0">
                <a:latin typeface="宋体" panose="02010600030101010101" pitchFamily="2" charset="-122"/>
              </a:rPr>
              <a:t>移位相加的： </a:t>
            </a:r>
          </a:p>
        </p:txBody>
      </p:sp>
      <p:sp>
        <p:nvSpPr>
          <p:cNvPr id="28676" name="Rectangle 23"/>
          <p:cNvSpPr>
            <a:spLocks noChangeArrowheads="1"/>
          </p:cNvSpPr>
          <p:nvPr/>
        </p:nvSpPr>
        <p:spPr bwMode="auto">
          <a:xfrm>
            <a:off x="214313" y="5549800"/>
            <a:ext cx="51085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ts val="3400"/>
              </a:lnSpc>
              <a:spcBef>
                <a:spcPts val="1200"/>
              </a:spcBef>
              <a:buClrTx/>
              <a:buSzTx/>
              <a:buFontTx/>
              <a:buNone/>
            </a:pPr>
            <a:r>
              <a:rPr lang="en-US" altLang="zh-CN" sz="2400" b="0" dirty="0">
                <a:latin typeface="宋体" panose="02010600030101010101" pitchFamily="2" charset="-122"/>
              </a:rPr>
              <a:t>W</a:t>
            </a:r>
            <a:r>
              <a:rPr lang="zh-CN" altLang="en-US" sz="2400" b="0" dirty="0">
                <a:latin typeface="宋体" panose="02010600030101010101" pitchFamily="2" charset="-122"/>
              </a:rPr>
              <a:t>奈奎斯特频率间隔</a:t>
            </a:r>
            <a:r>
              <a:rPr lang="en-US" altLang="zh-CN" sz="2400" b="0" dirty="0">
                <a:latin typeface="宋体" panose="02010600030101010101" pitchFamily="2" charset="-122"/>
              </a:rPr>
              <a:t>W=1/2Ts</a:t>
            </a:r>
            <a:r>
              <a:rPr lang="zh-CN" altLang="en-US" sz="2400" b="0" dirty="0">
                <a:latin typeface="宋体" panose="02010600030101010101" pitchFamily="2" charset="-122"/>
              </a:rPr>
              <a:t>。则有：</a:t>
            </a:r>
            <a:endParaRPr lang="zh-CN" altLang="en-US" sz="3200" dirty="0">
              <a:latin typeface="宋体" panose="02010600030101010101" pitchFamily="2" charset="-122"/>
            </a:endParaRPr>
          </a:p>
        </p:txBody>
      </p:sp>
      <p:sp>
        <p:nvSpPr>
          <p:cNvPr id="28677" name="Rectangle 27"/>
          <p:cNvSpPr>
            <a:spLocks noChangeArrowheads="1"/>
          </p:cNvSpPr>
          <p:nvPr/>
        </p:nvSpPr>
        <p:spPr bwMode="auto">
          <a:xfrm>
            <a:off x="4067944" y="6053374"/>
            <a:ext cx="2546360" cy="52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ts val="3400"/>
              </a:lnSpc>
              <a:spcBef>
                <a:spcPts val="1200"/>
              </a:spcBef>
              <a:buClrTx/>
              <a:buSzTx/>
              <a:buFontTx/>
              <a:buNone/>
            </a:pPr>
            <a:r>
              <a:rPr lang="zh-CN" altLang="en-US" sz="2400" b="0" dirty="0">
                <a:latin typeface="宋体" panose="02010600030101010101" pitchFamily="2" charset="-122"/>
              </a:rPr>
              <a:t>如图</a:t>
            </a:r>
            <a:r>
              <a:rPr lang="en-US" altLang="zh-CN" sz="2400" b="0" dirty="0">
                <a:latin typeface="宋体" panose="02010600030101010101" pitchFamily="2" charset="-122"/>
              </a:rPr>
              <a:t>6-19(a</a:t>
            </a:r>
            <a:r>
              <a:rPr lang="zh-CN" altLang="en-US" sz="2400" b="0" dirty="0">
                <a:latin typeface="宋体" panose="02010600030101010101" pitchFamily="2" charset="-122"/>
              </a:rPr>
              <a:t>、</a:t>
            </a:r>
            <a:r>
              <a:rPr lang="en-US" altLang="zh-CN" sz="2400" b="0" dirty="0">
                <a:latin typeface="宋体" panose="02010600030101010101" pitchFamily="2" charset="-122"/>
              </a:rPr>
              <a:t>b)</a:t>
            </a:r>
            <a:endParaRPr lang="zh-CN" altLang="en-US" sz="2400" dirty="0">
              <a:latin typeface="宋体" panose="02010600030101010101" pitchFamily="2" charset="-122"/>
            </a:endParaRPr>
          </a:p>
        </p:txBody>
      </p:sp>
      <p:pic>
        <p:nvPicPr>
          <p:cNvPr id="28678" name="图片 2"/>
          <p:cNvPicPr>
            <a:picLocks noChangeAspect="1"/>
          </p:cNvPicPr>
          <p:nvPr/>
        </p:nvPicPr>
        <p:blipFill rotWithShape="1">
          <a:blip r:embed="rId2">
            <a:extLst>
              <a:ext uri="{28A0092B-C50C-407E-A947-70E740481C1C}">
                <a14:useLocalDpi xmlns:a14="http://schemas.microsoft.com/office/drawing/2010/main" val="0"/>
              </a:ext>
            </a:extLst>
          </a:blip>
          <a:srcRect r="41304" b="58237"/>
          <a:stretch/>
        </p:blipFill>
        <p:spPr bwMode="auto">
          <a:xfrm>
            <a:off x="315360" y="5031664"/>
            <a:ext cx="4472664" cy="55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980" y="2757764"/>
            <a:ext cx="2948615" cy="2039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4869376"/>
            <a:ext cx="2899710" cy="194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连接符 8"/>
          <p:cNvCxnSpPr/>
          <p:nvPr/>
        </p:nvCxnSpPr>
        <p:spPr>
          <a:xfrm flipV="1">
            <a:off x="0" y="764704"/>
            <a:ext cx="9144000" cy="1"/>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图片 2"/>
          <p:cNvPicPr>
            <a:picLocks noChangeAspect="1"/>
          </p:cNvPicPr>
          <p:nvPr/>
        </p:nvPicPr>
        <p:blipFill rotWithShape="1">
          <a:blip r:embed="rId2">
            <a:extLst>
              <a:ext uri="{28A0092B-C50C-407E-A947-70E740481C1C}">
                <a14:useLocalDpi xmlns:a14="http://schemas.microsoft.com/office/drawing/2010/main" val="0"/>
              </a:ext>
            </a:extLst>
          </a:blip>
          <a:srcRect l="47418" t="50000"/>
          <a:stretch/>
        </p:blipFill>
        <p:spPr bwMode="auto">
          <a:xfrm>
            <a:off x="61232" y="5983777"/>
            <a:ext cx="4006712" cy="66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ChangeArrowheads="1"/>
          </p:cNvSpPr>
          <p:nvPr/>
        </p:nvSpPr>
        <p:spPr bwMode="auto">
          <a:xfrm>
            <a:off x="285750" y="785813"/>
            <a:ext cx="8532813"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Tx/>
              <a:buFont typeface="Wingdings" panose="05000000000000000000" pitchFamily="2" charset="2"/>
              <a:buChar char="v"/>
            </a:pPr>
            <a:r>
              <a:rPr lang="zh-CN" altLang="en-US" sz="2400" b="0">
                <a:latin typeface="宋体" panose="02010600030101010101" pitchFamily="2" charset="-122"/>
              </a:rPr>
              <a:t>如图</a:t>
            </a:r>
            <a:r>
              <a:rPr lang="en-US" altLang="zh-CN" sz="2400" b="0">
                <a:latin typeface="宋体" panose="02010600030101010101" pitchFamily="2" charset="-122"/>
              </a:rPr>
              <a:t>6-19(a</a:t>
            </a:r>
            <a:r>
              <a:rPr lang="zh-CN" altLang="en-US" sz="2400" b="0">
                <a:latin typeface="宋体" panose="02010600030101010101" pitchFamily="2" charset="-122"/>
              </a:rPr>
              <a:t>、</a:t>
            </a:r>
            <a:r>
              <a:rPr lang="en-US" altLang="zh-CN" sz="2400" b="0">
                <a:latin typeface="宋体" panose="02010600030101010101" pitchFamily="2" charset="-122"/>
              </a:rPr>
              <a:t>b)</a:t>
            </a:r>
            <a:r>
              <a:rPr lang="zh-CN" altLang="en-US" sz="2400" b="0">
                <a:latin typeface="宋体" panose="02010600030101010101" pitchFamily="2" charset="-122"/>
              </a:rPr>
              <a:t>。特点：第一，</a:t>
            </a:r>
            <a:r>
              <a:rPr lang="en-US" altLang="zh-CN" sz="2400" b="0">
                <a:latin typeface="宋体" panose="02010600030101010101" pitchFamily="2" charset="-122"/>
              </a:rPr>
              <a:t>g(t)</a:t>
            </a:r>
            <a:r>
              <a:rPr lang="zh-CN" altLang="en-US" sz="2400" b="0">
                <a:latin typeface="宋体" panose="02010600030101010101" pitchFamily="2" charset="-122"/>
              </a:rPr>
              <a:t>的“尾巴”幅度随</a:t>
            </a:r>
            <a:r>
              <a:rPr lang="en-US" altLang="zh-CN" sz="2400" b="0">
                <a:latin typeface="宋体" panose="02010600030101010101" pitchFamily="2" charset="-122"/>
              </a:rPr>
              <a:t>t</a:t>
            </a:r>
            <a:r>
              <a:rPr lang="zh-CN" altLang="en-US" sz="2400" b="0">
                <a:latin typeface="宋体" panose="02010600030101010101" pitchFamily="2" charset="-122"/>
              </a:rPr>
              <a:t>按</a:t>
            </a:r>
            <a:r>
              <a:rPr lang="en-US" altLang="zh-CN" sz="2400" b="0">
                <a:latin typeface="宋体" panose="02010600030101010101" pitchFamily="2" charset="-122"/>
              </a:rPr>
              <a:t>1</a:t>
            </a:r>
            <a:r>
              <a:rPr lang="zh-CN" altLang="en-US" sz="2400" b="0">
                <a:latin typeface="宋体" panose="02010600030101010101" pitchFamily="2" charset="-122"/>
              </a:rPr>
              <a:t>／</a:t>
            </a:r>
            <a:r>
              <a:rPr lang="en-US" altLang="zh-CN" sz="2400" b="0">
                <a:latin typeface="宋体" panose="02010600030101010101" pitchFamily="2" charset="-122"/>
              </a:rPr>
              <a:t>t</a:t>
            </a:r>
            <a:r>
              <a:rPr lang="en-US" altLang="zh-CN" sz="2400" b="0" baseline="30000">
                <a:latin typeface="宋体" panose="02010600030101010101" pitchFamily="2" charset="-122"/>
              </a:rPr>
              <a:t>2</a:t>
            </a:r>
            <a:r>
              <a:rPr lang="zh-CN" altLang="en-US" sz="2400" b="0">
                <a:latin typeface="宋体" panose="02010600030101010101" pitchFamily="2" charset="-122"/>
              </a:rPr>
              <a:t>变化，说明它比</a:t>
            </a:r>
            <a:r>
              <a:rPr lang="en-US" altLang="zh-CN" sz="2400" b="0">
                <a:latin typeface="宋体" panose="02010600030101010101" pitchFamily="2" charset="-122"/>
              </a:rPr>
              <a:t>sinx/x</a:t>
            </a:r>
            <a:r>
              <a:rPr lang="zh-CN" altLang="en-US" sz="2400" b="0">
                <a:latin typeface="宋体" panose="02010600030101010101" pitchFamily="2" charset="-122"/>
              </a:rPr>
              <a:t>波形收敛快、衰减也大。第二，若用</a:t>
            </a:r>
            <a:r>
              <a:rPr lang="en-US" altLang="zh-CN" sz="2400" b="0">
                <a:latin typeface="宋体" panose="02010600030101010101" pitchFamily="2" charset="-122"/>
              </a:rPr>
              <a:t>g(t)</a:t>
            </a:r>
            <a:r>
              <a:rPr lang="zh-CN" altLang="en-US" sz="2400" b="0">
                <a:latin typeface="宋体" panose="02010600030101010101" pitchFamily="2" charset="-122"/>
              </a:rPr>
              <a:t>作为传送波形，且传送码元间隔为</a:t>
            </a:r>
            <a:r>
              <a:rPr lang="en-US" altLang="zh-CN" sz="2400" b="0">
                <a:latin typeface="宋体" panose="02010600030101010101" pitchFamily="2" charset="-122"/>
              </a:rPr>
              <a:t>Ts</a:t>
            </a:r>
            <a:r>
              <a:rPr lang="zh-CN" altLang="en-US" sz="2400" b="0">
                <a:latin typeface="宋体" panose="02010600030101010101" pitchFamily="2" charset="-122"/>
              </a:rPr>
              <a:t>，则在抽样时刻上仅将发生发送码元与其前一码元相互干扰，而与其他码元不发生干扰</a:t>
            </a:r>
            <a:r>
              <a:rPr lang="en-US" altLang="zh-CN" sz="2400" b="0">
                <a:latin typeface="宋体" panose="02010600030101010101" pitchFamily="2" charset="-122"/>
              </a:rPr>
              <a:t>(</a:t>
            </a:r>
            <a:r>
              <a:rPr lang="zh-CN" altLang="en-US" sz="2400" b="0">
                <a:latin typeface="宋体" panose="02010600030101010101" pitchFamily="2" charset="-122"/>
              </a:rPr>
              <a:t>见图</a:t>
            </a:r>
            <a:r>
              <a:rPr lang="en-US" altLang="zh-CN" sz="2400" b="0">
                <a:latin typeface="宋体" panose="02010600030101010101" pitchFamily="2" charset="-122"/>
              </a:rPr>
              <a:t>6-20)</a:t>
            </a:r>
            <a:r>
              <a:rPr lang="zh-CN" altLang="en-US" sz="2400" b="0">
                <a:latin typeface="宋体" panose="02010600030101010101" pitchFamily="2" charset="-122"/>
              </a:rPr>
              <a:t>。由于这时的“干扰”是确定的，仍可按</a:t>
            </a:r>
            <a:r>
              <a:rPr lang="en-US" altLang="zh-CN" sz="2400" b="0">
                <a:latin typeface="宋体" panose="02010600030101010101" pitchFamily="2" charset="-122"/>
              </a:rPr>
              <a:t>1/Ts</a:t>
            </a:r>
            <a:r>
              <a:rPr lang="zh-CN" altLang="en-US" sz="2400" b="0">
                <a:latin typeface="宋体" panose="02010600030101010101" pitchFamily="2" charset="-122"/>
              </a:rPr>
              <a:t>的速率进行传送。</a:t>
            </a:r>
            <a:endParaRPr lang="zh-CN" altLang="en-US" sz="2400">
              <a:latin typeface="宋体" panose="02010600030101010101" pitchFamily="2" charset="-122"/>
            </a:endParaRPr>
          </a:p>
          <a:p>
            <a:pPr eaLnBrk="1" hangingPunct="1">
              <a:spcBef>
                <a:spcPts val="600"/>
              </a:spcBef>
              <a:buClr>
                <a:schemeClr val="hlink"/>
              </a:buClr>
              <a:buSzTx/>
              <a:buFont typeface="Wingdings" panose="05000000000000000000" pitchFamily="2" charset="2"/>
              <a:buChar char="v"/>
            </a:pPr>
            <a:r>
              <a:rPr lang="zh-CN" altLang="en-US" sz="2400" b="0">
                <a:latin typeface="宋体" panose="02010600030101010101" pitchFamily="2" charset="-122"/>
              </a:rPr>
              <a:t>引入的问题：造成错误的传播，即只要一个码元发生错误，则这种错误会相继影响以后的码元。</a:t>
            </a:r>
            <a:endParaRPr lang="en-US" altLang="zh-CN" sz="2400" b="0">
              <a:latin typeface="宋体" panose="02010600030101010101" pitchFamily="2" charset="-122"/>
            </a:endParaRPr>
          </a:p>
          <a:p>
            <a:pPr eaLnBrk="1" hangingPunct="1">
              <a:spcBef>
                <a:spcPts val="600"/>
              </a:spcBef>
              <a:buClr>
                <a:schemeClr val="hlink"/>
              </a:buClr>
              <a:buSzTx/>
              <a:buFont typeface="Wingdings" panose="05000000000000000000" pitchFamily="2" charset="2"/>
              <a:buChar char="v"/>
            </a:pPr>
            <a:r>
              <a:rPr lang="zh-CN" altLang="en-US" sz="2400" b="0">
                <a:latin typeface="宋体" panose="02010600030101010101" pitchFamily="2" charset="-122"/>
              </a:rPr>
              <a:t>举例</a:t>
            </a:r>
            <a:r>
              <a:rPr lang="en-US" altLang="zh-CN" sz="2400" b="0">
                <a:latin typeface="宋体" panose="02010600030101010101" pitchFamily="2" charset="-122"/>
              </a:rPr>
              <a:t>P157</a:t>
            </a:r>
            <a:r>
              <a:rPr lang="zh-CN" altLang="en-US" sz="2400" b="0">
                <a:latin typeface="宋体" panose="02010600030101010101" pitchFamily="2" charset="-122"/>
              </a:rPr>
              <a:t>，</a:t>
            </a:r>
          </a:p>
        </p:txBody>
      </p:sp>
      <p:sp>
        <p:nvSpPr>
          <p:cNvPr id="19" name="Rectangle 2"/>
          <p:cNvSpPr txBox="1">
            <a:spLocks noChangeArrowheads="1"/>
          </p:cNvSpPr>
          <p:nvPr/>
        </p:nvSpPr>
        <p:spPr>
          <a:xfrm>
            <a:off x="857250" y="260350"/>
            <a:ext cx="771525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四、部分响应系统</a:t>
            </a:r>
            <a:r>
              <a:rPr lang="en-US" altLang="zh-CN" b="0" spc="-100" dirty="0">
                <a:solidFill>
                  <a:srgbClr val="FFFF00"/>
                </a:solidFill>
                <a:latin typeface="黑体" pitchFamily="2" charset="-122"/>
                <a:ea typeface="黑体" pitchFamily="2" charset="-122"/>
                <a:cs typeface="+mj-cs"/>
              </a:rPr>
              <a:t>(2)</a:t>
            </a:r>
          </a:p>
        </p:txBody>
      </p:sp>
      <p:sp>
        <p:nvSpPr>
          <p:cNvPr id="18" name="Rectangle 18"/>
          <p:cNvSpPr>
            <a:spLocks noChangeArrowheads="1"/>
          </p:cNvSpPr>
          <p:nvPr/>
        </p:nvSpPr>
        <p:spPr bwMode="auto">
          <a:xfrm>
            <a:off x="285750" y="4361977"/>
            <a:ext cx="8678738" cy="2246769"/>
          </a:xfrm>
          <a:prstGeom prst="rect">
            <a:avLst/>
          </a:prstGeom>
          <a:noFill/>
          <a:ln w="9525">
            <a:noFill/>
            <a:miter lim="800000"/>
            <a:headEnd/>
            <a:tailEnd/>
          </a:ln>
          <a:effectLst/>
        </p:spPr>
        <p:txBody>
          <a:bodyPr wrap="square" anchor="ctr">
            <a:spAutoFit/>
          </a:bodyPr>
          <a:lstStyle/>
          <a:p>
            <a:pPr>
              <a:spcBef>
                <a:spcPts val="1200"/>
              </a:spcBef>
              <a:defRPr/>
            </a:pPr>
            <a:r>
              <a:rPr lang="zh-CN" altLang="en-US" sz="2000" dirty="0">
                <a:latin typeface="+mn-ea"/>
                <a:ea typeface="+mn-ea"/>
                <a:cs typeface="Times New Roman" pitchFamily="18" charset="0"/>
              </a:rPr>
              <a:t>输入信码        </a:t>
            </a:r>
            <a:r>
              <a:rPr lang="en-US" altLang="zh-CN" sz="2000" dirty="0">
                <a:latin typeface="+mn-ea"/>
                <a:ea typeface="+mn-ea"/>
                <a:cs typeface="Times New Roman" pitchFamily="18" charset="0"/>
              </a:rPr>
              <a:t>1   0   1  1   0    0   0   1   0   1   1</a:t>
            </a:r>
            <a:endParaRPr lang="en-US" altLang="zh-CN" sz="2000" dirty="0">
              <a:latin typeface="+mn-ea"/>
              <a:ea typeface="+mn-ea"/>
            </a:endParaRPr>
          </a:p>
          <a:p>
            <a:pPr>
              <a:spcBef>
                <a:spcPts val="1200"/>
              </a:spcBef>
              <a:defRPr/>
            </a:pPr>
            <a:r>
              <a:rPr lang="zh-CN" altLang="en-US" sz="2000" dirty="0">
                <a:latin typeface="+mn-ea"/>
                <a:ea typeface="+mn-ea"/>
                <a:cs typeface="Times New Roman" pitchFamily="18" charset="0"/>
              </a:rPr>
              <a:t>信码波形</a:t>
            </a:r>
            <a:r>
              <a:rPr lang="en-US" altLang="zh-CN" sz="2000" dirty="0">
                <a:latin typeface="+mn-ea"/>
                <a:ea typeface="+mn-ea"/>
                <a:cs typeface="Times New Roman" pitchFamily="18" charset="0"/>
              </a:rPr>
              <a:t>{</a:t>
            </a:r>
            <a:r>
              <a:rPr lang="en-US" altLang="zh-CN" sz="2000" i="1" dirty="0">
                <a:latin typeface="+mn-ea"/>
                <a:ea typeface="+mn-ea"/>
                <a:cs typeface="Times New Roman" pitchFamily="18" charset="0"/>
              </a:rPr>
              <a:t>    </a:t>
            </a:r>
            <a:r>
              <a:rPr lang="en-US" altLang="zh-CN" sz="2000" dirty="0">
                <a:latin typeface="+mn-ea"/>
                <a:ea typeface="+mn-ea"/>
                <a:cs typeface="Times New Roman" pitchFamily="18" charset="0"/>
              </a:rPr>
              <a:t>} +1 </a:t>
            </a:r>
            <a:r>
              <a:rPr lang="en-US" altLang="zh-CN" sz="2000" dirty="0">
                <a:latin typeface="+mn-ea"/>
                <a:ea typeface="+mn-ea"/>
                <a:cs typeface="宋体" pitchFamily="2" charset="-122"/>
              </a:rPr>
              <a:t>–</a:t>
            </a:r>
            <a:r>
              <a:rPr lang="en-US" altLang="zh-CN" sz="2000" dirty="0">
                <a:latin typeface="+mn-ea"/>
                <a:ea typeface="+mn-ea"/>
                <a:cs typeface="Times New Roman" pitchFamily="18" charset="0"/>
              </a:rPr>
              <a:t>1  +1 +1 </a:t>
            </a:r>
            <a:r>
              <a:rPr lang="en-US" altLang="zh-CN" sz="2000" dirty="0">
                <a:latin typeface="+mn-ea"/>
                <a:ea typeface="+mn-ea"/>
                <a:cs typeface="宋体" pitchFamily="2" charset="-122"/>
              </a:rPr>
              <a:t>–</a:t>
            </a:r>
            <a:r>
              <a:rPr lang="en-US" altLang="zh-CN" sz="2000" dirty="0">
                <a:latin typeface="+mn-ea"/>
                <a:ea typeface="+mn-ea"/>
                <a:cs typeface="Times New Roman" pitchFamily="18" charset="0"/>
              </a:rPr>
              <a:t>1  </a:t>
            </a:r>
            <a:r>
              <a:rPr lang="en-US" altLang="zh-CN" sz="2000" dirty="0">
                <a:latin typeface="+mn-ea"/>
                <a:ea typeface="+mn-ea"/>
                <a:cs typeface="宋体" pitchFamily="2" charset="-122"/>
              </a:rPr>
              <a:t>–</a:t>
            </a:r>
            <a:r>
              <a:rPr lang="en-US" altLang="zh-CN" sz="2000" dirty="0">
                <a:latin typeface="+mn-ea"/>
                <a:ea typeface="+mn-ea"/>
                <a:cs typeface="Times New Roman" pitchFamily="18" charset="0"/>
              </a:rPr>
              <a:t>1 </a:t>
            </a:r>
            <a:r>
              <a:rPr lang="en-US" altLang="zh-CN" sz="2000" dirty="0">
                <a:latin typeface="+mn-ea"/>
                <a:ea typeface="+mn-ea"/>
                <a:cs typeface="宋体" pitchFamily="2" charset="-122"/>
              </a:rPr>
              <a:t>–1  +1 –1  +1  +1   *g(t)</a:t>
            </a:r>
          </a:p>
          <a:p>
            <a:pPr>
              <a:spcBef>
                <a:spcPts val="1200"/>
              </a:spcBef>
              <a:defRPr/>
            </a:pPr>
            <a:r>
              <a:rPr lang="zh-CN" altLang="en-US" sz="2000" dirty="0">
                <a:latin typeface="+mn-ea"/>
                <a:ea typeface="+mn-ea"/>
                <a:cs typeface="宋体" pitchFamily="2" charset="-122"/>
              </a:rPr>
              <a:t>发送波形</a:t>
            </a:r>
            <a:r>
              <a:rPr lang="en-US" altLang="zh-CN" sz="2000" dirty="0">
                <a:latin typeface="+mn-ea"/>
                <a:ea typeface="+mn-ea"/>
                <a:cs typeface="宋体" pitchFamily="2" charset="-122"/>
              </a:rPr>
              <a:t>{    }      0   0 +2   0  –2 –2 </a:t>
            </a:r>
            <a:r>
              <a:rPr lang="en-US" altLang="zh-CN" sz="2000" dirty="0">
                <a:latin typeface="+mn-ea"/>
                <a:ea typeface="+mn-ea"/>
                <a:cs typeface="Times New Roman" pitchFamily="18" charset="0"/>
              </a:rPr>
              <a:t>  0   0   0  +2   </a:t>
            </a:r>
            <a:r>
              <a:rPr lang="en-US" altLang="zh-CN" sz="2000" dirty="0">
                <a:latin typeface="+mn-ea"/>
                <a:cs typeface="宋体" pitchFamily="2" charset="-122"/>
              </a:rPr>
              <a:t>*g(t)</a:t>
            </a:r>
          </a:p>
          <a:p>
            <a:pPr>
              <a:spcBef>
                <a:spcPts val="1200"/>
              </a:spcBef>
              <a:defRPr/>
            </a:pPr>
            <a:r>
              <a:rPr lang="zh-CN" altLang="en-US" sz="2000" dirty="0">
                <a:latin typeface="+mn-ea"/>
                <a:ea typeface="+mn-ea"/>
                <a:cs typeface="Times New Roman" pitchFamily="18" charset="0"/>
              </a:rPr>
              <a:t>接收波形</a:t>
            </a:r>
            <a:r>
              <a:rPr lang="en-US" altLang="zh-CN" sz="2000" dirty="0">
                <a:latin typeface="+mn-ea"/>
                <a:ea typeface="+mn-ea"/>
                <a:cs typeface="Times New Roman" pitchFamily="18" charset="0"/>
              </a:rPr>
              <a:t>{    }      0   0 +2   0  </a:t>
            </a:r>
            <a:r>
              <a:rPr lang="en-US" altLang="zh-CN" sz="2000" dirty="0">
                <a:latin typeface="+mn-ea"/>
                <a:ea typeface="+mn-ea"/>
                <a:cs typeface="宋体" pitchFamily="2" charset="-122"/>
              </a:rPr>
              <a:t>–</a:t>
            </a:r>
            <a:r>
              <a:rPr lang="en-US" altLang="zh-CN" sz="2000" dirty="0">
                <a:latin typeface="+mn-ea"/>
                <a:ea typeface="+mn-ea"/>
                <a:cs typeface="Times New Roman" pitchFamily="18" charset="0"/>
              </a:rPr>
              <a:t>2  </a:t>
            </a:r>
            <a:r>
              <a:rPr lang="en-US" altLang="zh-CN" sz="2000" i="1" u="sng" dirty="0">
                <a:solidFill>
                  <a:srgbClr val="FF0000"/>
                </a:solidFill>
                <a:latin typeface="+mn-ea"/>
                <a:ea typeface="+mn-ea"/>
                <a:cs typeface="宋体" pitchFamily="2" charset="-122"/>
              </a:rPr>
              <a:t> 0</a:t>
            </a:r>
            <a:r>
              <a:rPr lang="en-US" altLang="zh-CN" sz="2000" dirty="0">
                <a:latin typeface="+mn-ea"/>
                <a:ea typeface="+mn-ea"/>
                <a:cs typeface="Times New Roman" pitchFamily="18" charset="0"/>
              </a:rPr>
              <a:t>   0   0   0  +2</a:t>
            </a:r>
            <a:r>
              <a:rPr lang="en-US" altLang="zh-CN" sz="2000" dirty="0">
                <a:latin typeface="+mn-ea"/>
                <a:cs typeface="Times New Roman" pitchFamily="18" charset="0"/>
              </a:rPr>
              <a:t>   </a:t>
            </a:r>
            <a:r>
              <a:rPr lang="en-US" altLang="zh-CN" sz="2000" dirty="0">
                <a:latin typeface="+mn-ea"/>
                <a:cs typeface="宋体" pitchFamily="2" charset="-122"/>
              </a:rPr>
              <a:t>*g(t)</a:t>
            </a:r>
            <a:endParaRPr lang="en-US" altLang="zh-CN" sz="2000" dirty="0">
              <a:latin typeface="+mn-ea"/>
              <a:ea typeface="+mn-ea"/>
            </a:endParaRPr>
          </a:p>
          <a:p>
            <a:pPr>
              <a:spcBef>
                <a:spcPts val="1200"/>
              </a:spcBef>
              <a:defRPr/>
            </a:pPr>
            <a:r>
              <a:rPr lang="zh-CN" altLang="en-US" sz="2000" dirty="0">
                <a:latin typeface="+mn-ea"/>
                <a:ea typeface="+mn-ea"/>
                <a:cs typeface="Times New Roman" pitchFamily="18" charset="0"/>
              </a:rPr>
              <a:t>恢复的波形</a:t>
            </a:r>
            <a:r>
              <a:rPr lang="en-US" altLang="zh-CN" sz="2000" dirty="0">
                <a:latin typeface="+mn-ea"/>
                <a:ea typeface="+mn-ea"/>
                <a:cs typeface="Times New Roman" pitchFamily="18" charset="0"/>
              </a:rPr>
              <a:t>{  } +1 </a:t>
            </a:r>
            <a:r>
              <a:rPr lang="en-US" altLang="zh-CN" sz="2000" dirty="0">
                <a:latin typeface="+mn-ea"/>
                <a:ea typeface="+mn-ea"/>
                <a:cs typeface="宋体" pitchFamily="2" charset="-122"/>
              </a:rPr>
              <a:t>–</a:t>
            </a:r>
            <a:r>
              <a:rPr lang="en-US" altLang="zh-CN" sz="2000" dirty="0">
                <a:latin typeface="+mn-ea"/>
                <a:ea typeface="+mn-ea"/>
                <a:cs typeface="Times New Roman" pitchFamily="18" charset="0"/>
              </a:rPr>
              <a:t>1  +1 +1 </a:t>
            </a:r>
            <a:r>
              <a:rPr lang="en-US" altLang="zh-CN" sz="2000" dirty="0">
                <a:latin typeface="+mn-ea"/>
                <a:ea typeface="+mn-ea"/>
                <a:cs typeface="宋体" pitchFamily="2" charset="-122"/>
              </a:rPr>
              <a:t>–</a:t>
            </a:r>
            <a:r>
              <a:rPr lang="en-US" altLang="zh-CN" sz="2000" dirty="0">
                <a:latin typeface="+mn-ea"/>
                <a:ea typeface="+mn-ea"/>
                <a:cs typeface="Times New Roman" pitchFamily="18" charset="0"/>
              </a:rPr>
              <a:t>1  </a:t>
            </a:r>
            <a:r>
              <a:rPr lang="en-US" altLang="zh-CN" sz="2000" dirty="0">
                <a:latin typeface="+mn-ea"/>
                <a:ea typeface="+mn-ea"/>
                <a:cs typeface="宋体" pitchFamily="2" charset="-122"/>
              </a:rPr>
              <a:t>–</a:t>
            </a:r>
            <a:r>
              <a:rPr lang="en-US" altLang="zh-CN" sz="2000" dirty="0">
                <a:latin typeface="+mn-ea"/>
                <a:ea typeface="+mn-ea"/>
                <a:cs typeface="Times New Roman" pitchFamily="18" charset="0"/>
              </a:rPr>
              <a:t>1  </a:t>
            </a:r>
            <a:r>
              <a:rPr lang="en-US" altLang="zh-CN" sz="2000" b="0" dirty="0">
                <a:solidFill>
                  <a:srgbClr val="FF0000"/>
                </a:solidFill>
                <a:latin typeface="+mn-ea"/>
                <a:ea typeface="+mn-ea"/>
                <a:cs typeface="Times New Roman" pitchFamily="18" charset="0"/>
              </a:rPr>
              <a:t>+1 </a:t>
            </a:r>
            <a:r>
              <a:rPr lang="en-US" altLang="zh-CN" sz="2000" b="0" dirty="0">
                <a:solidFill>
                  <a:srgbClr val="FF0000"/>
                </a:solidFill>
                <a:latin typeface="+mn-ea"/>
                <a:ea typeface="+mn-ea"/>
                <a:cs typeface="宋体" pitchFamily="2" charset="-122"/>
              </a:rPr>
              <a:t>–</a:t>
            </a:r>
            <a:r>
              <a:rPr lang="en-US" altLang="zh-CN" sz="2000" b="0" dirty="0">
                <a:solidFill>
                  <a:srgbClr val="FF0000"/>
                </a:solidFill>
                <a:latin typeface="+mn-ea"/>
                <a:ea typeface="+mn-ea"/>
                <a:cs typeface="Times New Roman" pitchFamily="18" charset="0"/>
              </a:rPr>
              <a:t>1  +1 </a:t>
            </a:r>
            <a:r>
              <a:rPr lang="en-US" altLang="zh-CN" sz="2000" b="0" dirty="0">
                <a:solidFill>
                  <a:srgbClr val="FF0000"/>
                </a:solidFill>
                <a:latin typeface="+mn-ea"/>
                <a:ea typeface="+mn-ea"/>
                <a:cs typeface="宋体" pitchFamily="2" charset="-122"/>
              </a:rPr>
              <a:t>–</a:t>
            </a:r>
            <a:r>
              <a:rPr lang="en-US" altLang="zh-CN" sz="2000" b="0" dirty="0">
                <a:solidFill>
                  <a:srgbClr val="FF0000"/>
                </a:solidFill>
                <a:latin typeface="+mn-ea"/>
                <a:ea typeface="+mn-ea"/>
                <a:cs typeface="Times New Roman" pitchFamily="18" charset="0"/>
              </a:rPr>
              <a:t>1  +3</a:t>
            </a:r>
            <a:r>
              <a:rPr lang="en-US" altLang="zh-CN" sz="2000" dirty="0">
                <a:latin typeface="+mn-ea"/>
                <a:cs typeface="Times New Roman" pitchFamily="18" charset="0"/>
              </a:rPr>
              <a:t>   </a:t>
            </a:r>
            <a:r>
              <a:rPr lang="en-US" altLang="zh-CN" sz="2000" dirty="0">
                <a:latin typeface="+mn-ea"/>
                <a:cs typeface="宋体" pitchFamily="2" charset="-122"/>
              </a:rPr>
              <a:t>*g(t)</a:t>
            </a:r>
            <a:endParaRPr lang="en-US" altLang="zh-CN" sz="2000" b="0" dirty="0">
              <a:solidFill>
                <a:srgbClr val="FF0000"/>
              </a:solidFill>
              <a:latin typeface="+mn-ea"/>
              <a:ea typeface="+mn-ea"/>
            </a:endParaRPr>
          </a:p>
        </p:txBody>
      </p:sp>
      <p:sp>
        <p:nvSpPr>
          <p:cNvPr id="26" name="矩形 25"/>
          <p:cNvSpPr/>
          <p:nvPr/>
        </p:nvSpPr>
        <p:spPr>
          <a:xfrm>
            <a:off x="2275731" y="4862267"/>
            <a:ext cx="857250" cy="3571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矩形 26"/>
          <p:cNvSpPr/>
          <p:nvPr/>
        </p:nvSpPr>
        <p:spPr>
          <a:xfrm rot="3299186">
            <a:off x="2568480" y="5659987"/>
            <a:ext cx="276225" cy="10207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椭圆形标注 27"/>
          <p:cNvSpPr/>
          <p:nvPr/>
        </p:nvSpPr>
        <p:spPr>
          <a:xfrm>
            <a:off x="7572375" y="3841750"/>
            <a:ext cx="1000125" cy="571500"/>
          </a:xfrm>
          <a:prstGeom prst="wedgeEllipseCallout">
            <a:avLst>
              <a:gd name="adj1" fmla="val -238636"/>
              <a:gd name="adj2" fmla="val 29262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t>传输错误</a:t>
            </a:r>
          </a:p>
        </p:txBody>
      </p:sp>
      <p:sp>
        <p:nvSpPr>
          <p:cNvPr id="29" name="右弧形箭头 28"/>
          <p:cNvSpPr/>
          <p:nvPr/>
        </p:nvSpPr>
        <p:spPr>
          <a:xfrm>
            <a:off x="3132981" y="5005142"/>
            <a:ext cx="142875" cy="4286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0" name="下弧形箭头 29"/>
          <p:cNvSpPr/>
          <p:nvPr/>
        </p:nvSpPr>
        <p:spPr>
          <a:xfrm>
            <a:off x="2418606" y="6505330"/>
            <a:ext cx="571500" cy="2857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1" name="椭圆形标注 30"/>
          <p:cNvSpPr/>
          <p:nvPr/>
        </p:nvSpPr>
        <p:spPr>
          <a:xfrm>
            <a:off x="8122695" y="5765990"/>
            <a:ext cx="1000125" cy="571500"/>
          </a:xfrm>
          <a:prstGeom prst="wedgeEllipseCallout">
            <a:avLst>
              <a:gd name="adj1" fmla="val -92797"/>
              <a:gd name="adj2" fmla="val 472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t>错误传播</a:t>
            </a:r>
          </a:p>
        </p:txBody>
      </p:sp>
      <p:pic>
        <p:nvPicPr>
          <p:cNvPr id="2970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0413" y="3948113"/>
            <a:ext cx="47625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14587" y="4878388"/>
            <a:ext cx="365125"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2703930" y="4901055"/>
            <a:ext cx="857250" cy="3571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右弧形箭头 14"/>
          <p:cNvSpPr/>
          <p:nvPr/>
        </p:nvSpPr>
        <p:spPr>
          <a:xfrm>
            <a:off x="3561180" y="5043930"/>
            <a:ext cx="142875" cy="4286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16" name="矩形 15"/>
          <p:cNvSpPr/>
          <p:nvPr/>
        </p:nvSpPr>
        <p:spPr>
          <a:xfrm rot="3299186">
            <a:off x="3058935" y="5678565"/>
            <a:ext cx="276225" cy="10207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下弧形箭头 16"/>
          <p:cNvSpPr/>
          <p:nvPr/>
        </p:nvSpPr>
        <p:spPr>
          <a:xfrm>
            <a:off x="2987869" y="6523908"/>
            <a:ext cx="571500" cy="2857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22" name="矩形 21"/>
          <p:cNvSpPr/>
          <p:nvPr/>
        </p:nvSpPr>
        <p:spPr>
          <a:xfrm rot="3299186">
            <a:off x="3576592" y="5677990"/>
            <a:ext cx="276225" cy="10207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下弧形箭头 22"/>
          <p:cNvSpPr/>
          <p:nvPr/>
        </p:nvSpPr>
        <p:spPr>
          <a:xfrm>
            <a:off x="3424436" y="6523333"/>
            <a:ext cx="571500" cy="2857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4294967295"/>
          </p:nvPr>
        </p:nvSpPr>
        <p:spPr>
          <a:xfrm>
            <a:off x="857250" y="490538"/>
            <a:ext cx="7705725" cy="568325"/>
          </a:xfrm>
        </p:spPr>
        <p:txBody>
          <a:bodyPr>
            <a:spAutoFit/>
          </a:bodyPr>
          <a:lstStyle/>
          <a:p>
            <a:pPr marL="812800" indent="-812800" algn="ctr" eaLnBrk="1" hangingPunct="1">
              <a:lnSpc>
                <a:spcPct val="110000"/>
              </a:lnSpc>
              <a:buFont typeface="Wingdings" panose="05000000000000000000" pitchFamily="2" charset="2"/>
              <a:buNone/>
              <a:defRPr/>
            </a:pPr>
            <a:r>
              <a:rPr lang="zh-CN" altLang="en-US" sz="3200" spc="-100" dirty="0">
                <a:solidFill>
                  <a:srgbClr val="FFFF00"/>
                </a:solidFill>
                <a:latin typeface="黑体" pitchFamily="2" charset="-122"/>
                <a:ea typeface="黑体" pitchFamily="2" charset="-122"/>
                <a:cs typeface="+mj-cs"/>
              </a:rPr>
              <a:t>一、数字基带系统和频带系统结构</a:t>
            </a:r>
          </a:p>
        </p:txBody>
      </p:sp>
      <p:pic>
        <p:nvPicPr>
          <p:cNvPr id="409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65059"/>
          <a:stretch/>
        </p:blipFill>
        <p:spPr bwMode="auto">
          <a:xfrm>
            <a:off x="251520" y="1412776"/>
            <a:ext cx="8604250"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47116" b="12464"/>
          <a:stretch/>
        </p:blipFill>
        <p:spPr bwMode="auto">
          <a:xfrm>
            <a:off x="269875" y="4087387"/>
            <a:ext cx="8604250" cy="174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矩形 1"/>
          <p:cNvSpPr/>
          <p:nvPr/>
        </p:nvSpPr>
        <p:spPr>
          <a:xfrm>
            <a:off x="2286000" y="2956882"/>
            <a:ext cx="4572000" cy="400110"/>
          </a:xfrm>
          <a:prstGeom prst="rect">
            <a:avLst/>
          </a:prstGeom>
        </p:spPr>
        <p:txBody>
          <a:bodyPr>
            <a:spAutoFit/>
          </a:bodyPr>
          <a:lstStyle/>
          <a:p>
            <a:pPr algn="ctr"/>
            <a:r>
              <a:rPr lang="zh-CN" altLang="en-US" sz="2000" dirty="0">
                <a:latin typeface="华文中宋" panose="02010600040101010101" pitchFamily="2" charset="-122"/>
                <a:ea typeface="华文中宋" panose="02010600040101010101" pitchFamily="2" charset="-122"/>
              </a:rPr>
              <a:t>图</a:t>
            </a:r>
            <a:r>
              <a:rPr lang="en-US" altLang="zh-CN" sz="2000" dirty="0">
                <a:latin typeface="华文中宋" panose="02010600040101010101" pitchFamily="2" charset="-122"/>
                <a:ea typeface="华文中宋" panose="02010600040101010101" pitchFamily="2" charset="-122"/>
              </a:rPr>
              <a:t>6-6 </a:t>
            </a:r>
            <a:r>
              <a:rPr lang="zh-CN" altLang="en-US" sz="2000" dirty="0">
                <a:latin typeface="华文中宋" panose="02010600040101010101" pitchFamily="2" charset="-122"/>
                <a:ea typeface="华文中宋" panose="02010600040101010101" pitchFamily="2" charset="-122"/>
              </a:rPr>
              <a:t>数字基带传输系统</a:t>
            </a:r>
            <a:endParaRPr lang="zh-CN" altLang="en-US" sz="2000" dirty="0"/>
          </a:p>
        </p:txBody>
      </p:sp>
      <p:sp>
        <p:nvSpPr>
          <p:cNvPr id="6" name="矩形 5"/>
          <p:cNvSpPr/>
          <p:nvPr/>
        </p:nvSpPr>
        <p:spPr>
          <a:xfrm>
            <a:off x="2123728" y="5837202"/>
            <a:ext cx="4572000" cy="400110"/>
          </a:xfrm>
          <a:prstGeom prst="rect">
            <a:avLst/>
          </a:prstGeom>
        </p:spPr>
        <p:txBody>
          <a:bodyPr>
            <a:spAutoFit/>
          </a:bodyPr>
          <a:lstStyle/>
          <a:p>
            <a:pPr algn="ctr"/>
            <a:r>
              <a:rPr lang="zh-CN" altLang="en-US" sz="2000" dirty="0">
                <a:latin typeface="华文中宋" panose="02010600040101010101" pitchFamily="2" charset="-122"/>
                <a:ea typeface="华文中宋" panose="02010600040101010101" pitchFamily="2" charset="-122"/>
              </a:rPr>
              <a:t>数字频带传输系统</a:t>
            </a: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107504" y="764704"/>
            <a:ext cx="853281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800100" indent="-34290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Tx/>
              <a:buFontTx/>
              <a:buNone/>
            </a:pPr>
            <a:r>
              <a:rPr lang="zh-CN" altLang="en-US" sz="2400" b="0" dirty="0">
                <a:latin typeface="宋体" panose="02010600030101010101" pitchFamily="2" charset="-122"/>
              </a:rPr>
              <a:t>解决方法：采用预编码</a:t>
            </a:r>
            <a:r>
              <a:rPr lang="en-US" altLang="zh-CN" sz="2400" b="0" dirty="0">
                <a:latin typeface="宋体" panose="02010600030101010101" pitchFamily="2" charset="-122"/>
              </a:rPr>
              <a:t>—</a:t>
            </a:r>
            <a:r>
              <a:rPr lang="zh-CN" altLang="en-US" sz="2400" b="0" dirty="0">
                <a:latin typeface="宋体" panose="02010600030101010101" pitchFamily="2" charset="-122"/>
              </a:rPr>
              <a:t>相关编码</a:t>
            </a:r>
            <a:r>
              <a:rPr lang="en-US" altLang="zh-CN" sz="2400" b="0" dirty="0">
                <a:latin typeface="宋体" panose="02010600030101010101" pitchFamily="2" charset="-122"/>
              </a:rPr>
              <a:t>—</a:t>
            </a:r>
            <a:r>
              <a:rPr lang="zh-CN" altLang="en-US" sz="2400" b="0" dirty="0">
                <a:latin typeface="宋体" panose="02010600030101010101" pitchFamily="2" charset="-122"/>
              </a:rPr>
              <a:t>模</a:t>
            </a:r>
            <a:r>
              <a:rPr lang="en-US" altLang="zh-CN" sz="2400" b="0" dirty="0">
                <a:latin typeface="宋体" panose="02010600030101010101" pitchFamily="2" charset="-122"/>
              </a:rPr>
              <a:t>2</a:t>
            </a:r>
            <a:r>
              <a:rPr lang="zh-CN" altLang="en-US" sz="2400" b="0" dirty="0">
                <a:latin typeface="宋体" panose="02010600030101010101" pitchFamily="2" charset="-122"/>
              </a:rPr>
              <a:t>判决。</a:t>
            </a:r>
          </a:p>
          <a:p>
            <a:pPr lvl="1" eaLnBrk="1" hangingPunct="1">
              <a:spcBef>
                <a:spcPts val="600"/>
              </a:spcBef>
              <a:buClr>
                <a:schemeClr val="hlink"/>
              </a:buClr>
              <a:buSzTx/>
              <a:buFont typeface="Wingdings" panose="05000000000000000000" pitchFamily="2" charset="2"/>
              <a:buAutoNum type="arabicPeriod"/>
            </a:pPr>
            <a:r>
              <a:rPr lang="zh-CN" altLang="en-US" sz="2400" b="0" dirty="0">
                <a:latin typeface="宋体" panose="02010600030101010101" pitchFamily="2" charset="-122"/>
              </a:rPr>
              <a:t>预编码：首先，让发端代码的</a:t>
            </a:r>
          </a:p>
        </p:txBody>
      </p:sp>
      <p:sp>
        <p:nvSpPr>
          <p:cNvPr id="30723" name="Rectangle 11"/>
          <p:cNvSpPr>
            <a:spLocks noChangeArrowheads="1"/>
          </p:cNvSpPr>
          <p:nvPr/>
        </p:nvSpPr>
        <p:spPr bwMode="auto">
          <a:xfrm>
            <a:off x="6025704" y="1296516"/>
            <a:ext cx="280076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None/>
            </a:pPr>
            <a:r>
              <a:rPr lang="zh-CN" altLang="en-US" sz="2400" b="0" dirty="0">
                <a:latin typeface="宋体" panose="02010600030101010101" pitchFamily="2" charset="-122"/>
              </a:rPr>
              <a:t>，代码运算规则是</a:t>
            </a:r>
            <a:r>
              <a:rPr lang="en-US" altLang="zh-CN" sz="2400" b="0" dirty="0">
                <a:latin typeface="宋体" panose="02010600030101010101" pitchFamily="2" charset="-122"/>
              </a:rPr>
              <a:t>:</a:t>
            </a:r>
          </a:p>
        </p:txBody>
      </p:sp>
      <p:sp>
        <p:nvSpPr>
          <p:cNvPr id="30724" name="Rectangle 14"/>
          <p:cNvSpPr>
            <a:spLocks noChangeArrowheads="1"/>
          </p:cNvSpPr>
          <p:nvPr/>
        </p:nvSpPr>
        <p:spPr bwMode="auto">
          <a:xfrm>
            <a:off x="4993829" y="1264766"/>
            <a:ext cx="793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宋体" panose="02010600030101010101" pitchFamily="2" charset="-122"/>
              </a:rPr>
              <a:t>变成</a:t>
            </a:r>
          </a:p>
        </p:txBody>
      </p:sp>
      <p:sp>
        <p:nvSpPr>
          <p:cNvPr id="30725" name="Rectangle 19"/>
          <p:cNvSpPr>
            <a:spLocks noChangeArrowheads="1"/>
          </p:cNvSpPr>
          <p:nvPr/>
        </p:nvSpPr>
        <p:spPr bwMode="auto">
          <a:xfrm>
            <a:off x="2544317" y="2099791"/>
            <a:ext cx="634019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None/>
            </a:pPr>
            <a:r>
              <a:rPr lang="zh-CN" altLang="en-US" sz="2400" b="0" dirty="0">
                <a:latin typeface="宋体" panose="02010600030101010101" pitchFamily="2" charset="-122"/>
              </a:rPr>
              <a:t>用双极性波形，并输入到发送滤波器</a:t>
            </a:r>
            <a:r>
              <a:rPr lang="en-US" altLang="zh-CN" sz="2400" b="0" dirty="0">
                <a:latin typeface="宋体" panose="02010600030101010101" pitchFamily="2" charset="-122"/>
              </a:rPr>
              <a:t>G(ω)</a:t>
            </a:r>
            <a:r>
              <a:rPr lang="zh-CN" altLang="en-US" sz="2400" b="0" dirty="0">
                <a:latin typeface="宋体" panose="02010600030101010101" pitchFamily="2" charset="-122"/>
              </a:rPr>
              <a:t>中</a:t>
            </a:r>
            <a:r>
              <a:rPr lang="en-US" altLang="zh-CN" sz="2400" b="0" dirty="0">
                <a:latin typeface="宋体" panose="02010600030101010101" pitchFamily="2" charset="-122"/>
              </a:rPr>
              <a:t>:</a:t>
            </a:r>
          </a:p>
        </p:txBody>
      </p:sp>
      <p:sp>
        <p:nvSpPr>
          <p:cNvPr id="30726" name="Rectangle 26"/>
          <p:cNvSpPr>
            <a:spLocks noChangeArrowheads="1"/>
          </p:cNvSpPr>
          <p:nvPr/>
        </p:nvSpPr>
        <p:spPr bwMode="auto">
          <a:xfrm>
            <a:off x="528192" y="2479204"/>
            <a:ext cx="60499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AutoNum type="arabicPeriod" startAt="3"/>
            </a:pPr>
            <a:r>
              <a:rPr lang="zh-CN" altLang="en-US" sz="2400" b="0">
                <a:latin typeface="宋体" panose="02010600030101010101" pitchFamily="2" charset="-122"/>
              </a:rPr>
              <a:t>参照</a:t>
            </a:r>
            <a:r>
              <a:rPr lang="en-US" altLang="zh-CN" sz="2400" b="0">
                <a:latin typeface="宋体" panose="02010600030101010101" pitchFamily="2" charset="-122"/>
              </a:rPr>
              <a:t>(6.7-4)</a:t>
            </a:r>
            <a:r>
              <a:rPr lang="zh-CN" altLang="en-US" sz="2400" b="0">
                <a:latin typeface="宋体" panose="02010600030101010101" pitchFamily="2" charset="-122"/>
              </a:rPr>
              <a:t>得接收端输出</a:t>
            </a:r>
            <a:r>
              <a:rPr lang="en-US" altLang="zh-CN" sz="2400" b="0">
                <a:latin typeface="宋体" panose="02010600030101010101" pitchFamily="2" charset="-122"/>
              </a:rPr>
              <a:t>(</a:t>
            </a:r>
            <a:r>
              <a:rPr lang="zh-CN" altLang="en-US" sz="2400" b="0">
                <a:latin typeface="宋体" panose="02010600030101010101" pitchFamily="2" charset="-122"/>
              </a:rPr>
              <a:t>相关编码</a:t>
            </a:r>
            <a:r>
              <a:rPr lang="en-US" altLang="zh-CN" sz="2400" b="0">
                <a:latin typeface="宋体" panose="02010600030101010101" pitchFamily="2" charset="-122"/>
              </a:rPr>
              <a:t>)</a:t>
            </a:r>
            <a:r>
              <a:rPr lang="zh-CN" altLang="en-US" sz="2400" b="0">
                <a:latin typeface="宋体" panose="02010600030101010101" pitchFamily="2" charset="-122"/>
              </a:rPr>
              <a:t>：</a:t>
            </a:r>
          </a:p>
        </p:txBody>
      </p:sp>
      <p:sp>
        <p:nvSpPr>
          <p:cNvPr id="30727" name="Rectangle 29"/>
          <p:cNvSpPr>
            <a:spLocks noChangeArrowheads="1"/>
          </p:cNvSpPr>
          <p:nvPr/>
        </p:nvSpPr>
        <p:spPr bwMode="auto">
          <a:xfrm>
            <a:off x="528192" y="2836391"/>
            <a:ext cx="2016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AutoNum type="arabicPeriod" startAt="4"/>
            </a:pPr>
            <a:r>
              <a:rPr lang="zh-CN" altLang="en-US" sz="2400" b="0">
                <a:latin typeface="宋体" panose="02010600030101010101" pitchFamily="2" charset="-122"/>
              </a:rPr>
              <a:t>模</a:t>
            </a:r>
            <a:r>
              <a:rPr lang="en-US" altLang="zh-CN" sz="2400" b="0">
                <a:latin typeface="宋体" panose="02010600030101010101" pitchFamily="2" charset="-122"/>
              </a:rPr>
              <a:t>2</a:t>
            </a:r>
            <a:r>
              <a:rPr lang="zh-CN" altLang="en-US" sz="2400" b="0">
                <a:latin typeface="宋体" panose="02010600030101010101" pitchFamily="2" charset="-122"/>
              </a:rPr>
              <a:t>判决：</a:t>
            </a:r>
          </a:p>
        </p:txBody>
      </p:sp>
      <p:sp>
        <p:nvSpPr>
          <p:cNvPr id="30728" name="Rectangle 32"/>
          <p:cNvSpPr>
            <a:spLocks noChangeArrowheads="1"/>
          </p:cNvSpPr>
          <p:nvPr/>
        </p:nvSpPr>
        <p:spPr bwMode="auto">
          <a:xfrm>
            <a:off x="347663" y="3544888"/>
            <a:ext cx="2295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Char char="v"/>
            </a:pPr>
            <a:r>
              <a:rPr lang="zh-CN" altLang="en-US" sz="2400" b="0">
                <a:latin typeface="宋体" panose="02010600030101010101" pitchFamily="2" charset="-122"/>
              </a:rPr>
              <a:t>例子：</a:t>
            </a:r>
            <a:r>
              <a:rPr lang="en-US" altLang="zh-CN" sz="2400" b="0">
                <a:latin typeface="宋体" panose="02010600030101010101" pitchFamily="2" charset="-122"/>
              </a:rPr>
              <a:t>P158</a:t>
            </a:r>
          </a:p>
        </p:txBody>
      </p:sp>
      <p:sp>
        <p:nvSpPr>
          <p:cNvPr id="30729" name="Rectangle 34"/>
          <p:cNvSpPr>
            <a:spLocks noChangeArrowheads="1"/>
          </p:cNvSpPr>
          <p:nvPr/>
        </p:nvSpPr>
        <p:spPr bwMode="auto">
          <a:xfrm>
            <a:off x="528192" y="2050579"/>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dirty="0">
                <a:solidFill>
                  <a:srgbClr val="CC0000"/>
                </a:solidFill>
                <a:latin typeface="宋体" panose="02010600030101010101" pitchFamily="2" charset="-122"/>
              </a:rPr>
              <a:t>2</a:t>
            </a:r>
            <a:r>
              <a:rPr lang="zh-CN" altLang="en-US" sz="2400" b="0" dirty="0">
                <a:solidFill>
                  <a:srgbClr val="CC0000"/>
                </a:solidFill>
                <a:latin typeface="宋体" panose="02010600030101010101" pitchFamily="2" charset="-122"/>
              </a:rPr>
              <a:t>、</a:t>
            </a:r>
            <a:r>
              <a:rPr lang="zh-CN" altLang="en-US" sz="2400" b="0" dirty="0">
                <a:latin typeface="宋体" panose="02010600030101010101" pitchFamily="2" charset="-122"/>
              </a:rPr>
              <a:t>发送端将</a:t>
            </a:r>
          </a:p>
        </p:txBody>
      </p:sp>
      <p:sp>
        <p:nvSpPr>
          <p:cNvPr id="19" name="Rectangle 2"/>
          <p:cNvSpPr txBox="1">
            <a:spLocks noChangeArrowheads="1"/>
          </p:cNvSpPr>
          <p:nvPr/>
        </p:nvSpPr>
        <p:spPr>
          <a:xfrm>
            <a:off x="857250" y="260350"/>
            <a:ext cx="771525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四、部分响应系统</a:t>
            </a:r>
            <a:r>
              <a:rPr lang="en-US" altLang="zh-CN" b="0" spc="-100" dirty="0">
                <a:solidFill>
                  <a:srgbClr val="FFFF00"/>
                </a:solidFill>
                <a:latin typeface="黑体" pitchFamily="2" charset="-122"/>
                <a:ea typeface="黑体" pitchFamily="2" charset="-122"/>
                <a:cs typeface="+mj-cs"/>
              </a:rPr>
              <a:t>(2)</a:t>
            </a:r>
          </a:p>
        </p:txBody>
      </p:sp>
      <p:sp>
        <p:nvSpPr>
          <p:cNvPr id="30731" name="Rectangle 18"/>
          <p:cNvSpPr>
            <a:spLocks noChangeArrowheads="1"/>
          </p:cNvSpPr>
          <p:nvPr/>
        </p:nvSpPr>
        <p:spPr bwMode="auto">
          <a:xfrm>
            <a:off x="212030" y="3905171"/>
            <a:ext cx="893197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spcBef>
                <a:spcPts val="600"/>
              </a:spcBef>
              <a:buClrTx/>
              <a:buSzTx/>
              <a:buNone/>
            </a:pPr>
            <a:r>
              <a:rPr lang="zh-CN" altLang="en-US" sz="2000" dirty="0">
                <a:latin typeface="宋体" panose="02010600030101010101" pitchFamily="2" charset="-122"/>
                <a:cs typeface="Times New Roman" panose="02020603050405020304" pitchFamily="18" charset="0"/>
              </a:rPr>
              <a:t>输入信码        </a:t>
            </a:r>
            <a:r>
              <a:rPr lang="en-US" altLang="zh-CN" sz="2000" dirty="0">
                <a:latin typeface="+mn-ea"/>
                <a:cs typeface="Times New Roman" pitchFamily="18" charset="0"/>
              </a:rPr>
              <a:t>1   0   1  1   0   0   0   1   0   1   1</a:t>
            </a:r>
            <a:endParaRPr lang="en-US" altLang="zh-CN" sz="2000" dirty="0">
              <a:latin typeface="宋体" panose="02010600030101010101" pitchFamily="2" charset="-122"/>
            </a:endParaRPr>
          </a:p>
          <a:p>
            <a:pPr>
              <a:spcBef>
                <a:spcPts val="600"/>
              </a:spcBef>
              <a:buClrTx/>
              <a:buSzTx/>
              <a:buFontTx/>
              <a:buNone/>
            </a:pPr>
            <a:r>
              <a:rPr lang="zh-CN" altLang="en-US" sz="2000" dirty="0">
                <a:latin typeface="宋体" panose="02010600030101010101" pitchFamily="2" charset="-122"/>
                <a:cs typeface="Times New Roman" panose="02020603050405020304" pitchFamily="18" charset="0"/>
              </a:rPr>
              <a:t>信码代码</a:t>
            </a:r>
            <a:r>
              <a:rPr lang="en-US" altLang="zh-CN" sz="2000" dirty="0">
                <a:latin typeface="宋体" panose="02010600030101010101" pitchFamily="2" charset="-122"/>
                <a:cs typeface="Times New Roman" panose="02020603050405020304" pitchFamily="18" charset="0"/>
              </a:rPr>
              <a:t>{</a:t>
            </a:r>
            <a:r>
              <a:rPr lang="en-US" altLang="zh-CN" sz="2000" i="1" dirty="0">
                <a:latin typeface="宋体" panose="02010600030101010101" pitchFamily="2" charset="-122"/>
                <a:cs typeface="Times New Roman" panose="02020603050405020304" pitchFamily="18" charset="0"/>
              </a:rPr>
              <a:t>    </a:t>
            </a:r>
            <a:r>
              <a:rPr lang="en-US" altLang="zh-CN" sz="2000" dirty="0">
                <a:latin typeface="宋体" panose="02010600030101010101" pitchFamily="2" charset="-122"/>
                <a:cs typeface="Times New Roman" panose="02020603050405020304" pitchFamily="18" charset="0"/>
              </a:rPr>
              <a:t>}  1   0   1  1   0   0   0   1   0   1   1  </a:t>
            </a:r>
            <a:r>
              <a:rPr lang="zh-CN" altLang="en-US" sz="2000" dirty="0">
                <a:latin typeface="宋体" panose="02010600030101010101" pitchFamily="2" charset="-122"/>
                <a:cs typeface="Times New Roman" panose="02020603050405020304" pitchFamily="18" charset="0"/>
              </a:rPr>
              <a:t>传输时：</a:t>
            </a:r>
            <a:endParaRPr lang="en-US" altLang="zh-CN" sz="2000" dirty="0">
              <a:latin typeface="宋体" panose="02010600030101010101" pitchFamily="2" charset="-122"/>
            </a:endParaRPr>
          </a:p>
          <a:p>
            <a:pPr>
              <a:spcBef>
                <a:spcPts val="600"/>
              </a:spcBef>
              <a:buClrTx/>
              <a:buSzTx/>
              <a:buFontTx/>
              <a:buNone/>
            </a:pPr>
            <a:r>
              <a:rPr lang="zh-CN" altLang="en-US" sz="2000" dirty="0">
                <a:latin typeface="宋体" panose="02010600030101010101" pitchFamily="2" charset="-122"/>
                <a:cs typeface="Times New Roman" panose="02020603050405020304" pitchFamily="18" charset="0"/>
              </a:rPr>
              <a:t>发送代码</a:t>
            </a:r>
            <a:r>
              <a:rPr lang="en-US" altLang="zh-CN" sz="2000" dirty="0">
                <a:latin typeface="宋体" panose="02010600030101010101" pitchFamily="2" charset="-122"/>
                <a:cs typeface="Times New Roman" panose="02020603050405020304" pitchFamily="18" charset="0"/>
              </a:rPr>
              <a:t>{</a:t>
            </a:r>
            <a:r>
              <a:rPr lang="en-US" altLang="zh-CN" sz="2000" i="1" dirty="0">
                <a:latin typeface="宋体" panose="02010600030101010101" pitchFamily="2" charset="-122"/>
                <a:cs typeface="Times New Roman" panose="02020603050405020304" pitchFamily="18" charset="0"/>
              </a:rPr>
              <a:t>    </a:t>
            </a:r>
            <a:r>
              <a:rPr lang="en-US" altLang="zh-CN" sz="2000" dirty="0">
                <a:latin typeface="宋体" panose="02010600030101010101" pitchFamily="2" charset="-122"/>
                <a:cs typeface="Times New Roman" panose="02020603050405020304" pitchFamily="18" charset="0"/>
              </a:rPr>
              <a:t>} </a:t>
            </a:r>
            <a:r>
              <a:rPr lang="en-US" altLang="zh-CN" sz="2000" dirty="0">
                <a:latin typeface="宋体" panose="02010600030101010101" pitchFamily="2" charset="-122"/>
              </a:rPr>
              <a:t> 0   1   1  0   1   1   1   1   0   0   1</a:t>
            </a:r>
            <a:r>
              <a:rPr lang="zh-CN" altLang="en-US" sz="2000" dirty="0">
                <a:latin typeface="宋体" panose="02010600030101010101" pitchFamily="2" charset="-122"/>
              </a:rPr>
              <a:t>（</a:t>
            </a:r>
            <a:r>
              <a:rPr lang="en-US" altLang="zh-CN" sz="2000" dirty="0">
                <a:latin typeface="宋体" panose="02010600030101010101" pitchFamily="2" charset="-122"/>
              </a:rPr>
              <a:t>0</a:t>
            </a:r>
            <a:r>
              <a:rPr lang="zh-CN" altLang="en-US" sz="2000" dirty="0">
                <a:latin typeface="宋体" panose="02010600030101010101" pitchFamily="2" charset="-122"/>
              </a:rPr>
              <a:t>用</a:t>
            </a:r>
            <a:r>
              <a:rPr lang="en-US" altLang="zh-CN" sz="2000" dirty="0">
                <a:latin typeface="宋体" panose="02010600030101010101" pitchFamily="2" charset="-122"/>
              </a:rPr>
              <a:t>-g(t)</a:t>
            </a:r>
            <a:r>
              <a:rPr lang="zh-CN" altLang="en-US" sz="2000" dirty="0">
                <a:latin typeface="宋体" panose="02010600030101010101" pitchFamily="2" charset="-122"/>
              </a:rPr>
              <a:t>）</a:t>
            </a:r>
            <a:endParaRPr lang="en-US" altLang="zh-CN" sz="2000" dirty="0">
              <a:latin typeface="宋体" panose="02010600030101010101" pitchFamily="2" charset="-122"/>
            </a:endParaRPr>
          </a:p>
          <a:p>
            <a:pPr>
              <a:spcBef>
                <a:spcPts val="600"/>
              </a:spcBef>
              <a:buClrTx/>
              <a:buSzTx/>
              <a:buFontTx/>
              <a:buNone/>
            </a:pPr>
            <a:r>
              <a:rPr lang="zh-CN" altLang="en-US" sz="2000" dirty="0">
                <a:latin typeface="宋体" panose="02010600030101010101" pitchFamily="2" charset="-122"/>
                <a:cs typeface="Times New Roman" panose="02020603050405020304" pitchFamily="18" charset="0"/>
              </a:rPr>
              <a:t>发送代码</a:t>
            </a:r>
            <a:r>
              <a:rPr lang="en-US" altLang="zh-CN" sz="2000" dirty="0">
                <a:latin typeface="宋体" panose="02010600030101010101" pitchFamily="2" charset="-122"/>
                <a:cs typeface="Times New Roman" panose="02020603050405020304" pitchFamily="18" charset="0"/>
              </a:rPr>
              <a:t>{</a:t>
            </a:r>
            <a:r>
              <a:rPr lang="en-US" altLang="zh-CN" sz="2000" i="1" dirty="0">
                <a:latin typeface="宋体" panose="02010600030101010101" pitchFamily="2" charset="-122"/>
                <a:cs typeface="Times New Roman" panose="02020603050405020304" pitchFamily="18" charset="0"/>
              </a:rPr>
              <a:t>    </a:t>
            </a:r>
            <a:r>
              <a:rPr lang="en-US" altLang="zh-CN" sz="2000" dirty="0">
                <a:latin typeface="宋体" panose="02010600030101010101" pitchFamily="2" charset="-122"/>
                <a:cs typeface="Times New Roman" panose="02020603050405020304" pitchFamily="18" charset="0"/>
              </a:rPr>
              <a:t>} </a:t>
            </a:r>
            <a:r>
              <a:rPr lang="en-US" altLang="zh-CN" sz="2000" dirty="0">
                <a:latin typeface="宋体" panose="02010600030101010101" pitchFamily="2" charset="-122"/>
              </a:rPr>
              <a:t> 1   1   0  1   1   1   1   0   0   1   0</a:t>
            </a: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用</a:t>
            </a:r>
            <a:r>
              <a:rPr lang="en-US" altLang="zh-CN" sz="2000" dirty="0">
                <a:latin typeface="宋体" panose="02010600030101010101" pitchFamily="2" charset="-122"/>
              </a:rPr>
              <a:t>+g(t)</a:t>
            </a:r>
            <a:r>
              <a:rPr lang="zh-CN" altLang="en-US" sz="2000" dirty="0">
                <a:latin typeface="宋体" panose="02010600030101010101" pitchFamily="2" charset="-122"/>
              </a:rPr>
              <a:t>）</a:t>
            </a:r>
            <a:endParaRPr lang="en-US" altLang="zh-CN" sz="2000" dirty="0">
              <a:latin typeface="宋体" panose="02010600030101010101" pitchFamily="2" charset="-122"/>
            </a:endParaRPr>
          </a:p>
          <a:p>
            <a:pPr>
              <a:spcBef>
                <a:spcPts val="600"/>
              </a:spcBef>
              <a:buClrTx/>
              <a:buSzTx/>
              <a:buFontTx/>
              <a:buNone/>
            </a:pPr>
            <a:r>
              <a:rPr lang="zh-CN" altLang="en-US" sz="2000" dirty="0">
                <a:latin typeface="宋体" panose="02010600030101010101" pitchFamily="2" charset="-122"/>
              </a:rPr>
              <a:t>发送波形</a:t>
            </a:r>
            <a:r>
              <a:rPr lang="en-US" altLang="zh-CN" sz="2000" dirty="0">
                <a:latin typeface="宋体" panose="02010600030101010101" pitchFamily="2" charset="-122"/>
              </a:rPr>
              <a:t>{   }   0  +2   0  0  +2  +2  +2   0  -2   0   0    </a:t>
            </a:r>
            <a:r>
              <a:rPr lang="zh-CN" altLang="en-US" sz="2000" dirty="0">
                <a:latin typeface="宋体" panose="02010600030101010101" pitchFamily="2" charset="-122"/>
              </a:rPr>
              <a:t>*</a:t>
            </a:r>
            <a:r>
              <a:rPr lang="en-US" altLang="zh-CN" sz="2000" dirty="0">
                <a:latin typeface="宋体" panose="02010600030101010101" pitchFamily="2" charset="-122"/>
              </a:rPr>
              <a:t>g(t)</a:t>
            </a:r>
          </a:p>
          <a:p>
            <a:pPr>
              <a:spcBef>
                <a:spcPts val="600"/>
              </a:spcBef>
              <a:buClrTx/>
              <a:buSzTx/>
              <a:buNone/>
            </a:pPr>
            <a:r>
              <a:rPr lang="zh-CN" altLang="en-US" sz="2000" dirty="0">
                <a:latin typeface="宋体" panose="02010600030101010101" pitchFamily="2" charset="-122"/>
                <a:cs typeface="Times New Roman" panose="02020603050405020304" pitchFamily="18" charset="0"/>
              </a:rPr>
              <a:t>接收</a:t>
            </a:r>
            <a:r>
              <a:rPr lang="zh-CN" altLang="en-US" sz="2000" dirty="0">
                <a:latin typeface="宋体" panose="02010600030101010101" pitchFamily="2" charset="-122"/>
              </a:rPr>
              <a:t>波形</a:t>
            </a:r>
            <a:r>
              <a:rPr lang="en-US" altLang="zh-CN" sz="2000" dirty="0">
                <a:latin typeface="宋体" panose="02010600030101010101" pitchFamily="2" charset="-122"/>
                <a:cs typeface="Times New Roman" panose="02020603050405020304" pitchFamily="18" charset="0"/>
              </a:rPr>
              <a:t>{   }   </a:t>
            </a:r>
            <a:r>
              <a:rPr lang="en-US" altLang="zh-CN" sz="2000" dirty="0">
                <a:latin typeface="宋体" panose="02010600030101010101" pitchFamily="2" charset="-122"/>
              </a:rPr>
              <a:t>0  +2   0  0  +2  +2  +2   0   </a:t>
            </a:r>
            <a:r>
              <a:rPr lang="en-US" altLang="zh-CN" sz="2000" i="1" u="sng" dirty="0">
                <a:solidFill>
                  <a:srgbClr val="FF0000"/>
                </a:solidFill>
                <a:latin typeface="宋体" panose="02010600030101010101" pitchFamily="2" charset="-122"/>
              </a:rPr>
              <a:t>0</a:t>
            </a:r>
            <a:r>
              <a:rPr lang="en-US" altLang="zh-CN" sz="2000" dirty="0">
                <a:latin typeface="宋体" panose="02010600030101010101" pitchFamily="2" charset="-122"/>
              </a:rPr>
              <a:t>   0   0    </a:t>
            </a:r>
            <a:r>
              <a:rPr lang="zh-CN" altLang="en-US" sz="2000" dirty="0">
                <a:latin typeface="宋体" panose="02010600030101010101" pitchFamily="2" charset="-122"/>
              </a:rPr>
              <a:t>*</a:t>
            </a:r>
            <a:r>
              <a:rPr lang="en-US" altLang="zh-CN" sz="2000" dirty="0">
                <a:latin typeface="宋体" panose="02010600030101010101" pitchFamily="2" charset="-122"/>
              </a:rPr>
              <a:t>g(t)</a:t>
            </a:r>
          </a:p>
          <a:p>
            <a:pPr>
              <a:spcBef>
                <a:spcPts val="600"/>
              </a:spcBef>
              <a:buClrTx/>
              <a:buSzTx/>
              <a:buFontTx/>
              <a:buNone/>
            </a:pPr>
            <a:r>
              <a:rPr lang="zh-CN" altLang="en-US" sz="2000" dirty="0">
                <a:latin typeface="宋体" panose="02010600030101010101" pitchFamily="2" charset="-122"/>
                <a:cs typeface="Times New Roman" panose="02020603050405020304" pitchFamily="18" charset="0"/>
              </a:rPr>
              <a:t>恢复的波形</a:t>
            </a:r>
            <a:r>
              <a:rPr lang="en-US" altLang="zh-CN" sz="2000" dirty="0">
                <a:latin typeface="宋体" panose="02010600030101010101" pitchFamily="2" charset="-122"/>
                <a:cs typeface="Times New Roman" panose="02020603050405020304" pitchFamily="18" charset="0"/>
              </a:rPr>
              <a:t>{ } </a:t>
            </a:r>
            <a:r>
              <a:rPr lang="en-US" altLang="zh-CN" sz="2000" dirty="0">
                <a:latin typeface="宋体" panose="02010600030101010101" pitchFamily="2" charset="-122"/>
              </a:rPr>
              <a:t>  1   0   1  1   0   0   0   1   </a:t>
            </a:r>
            <a:r>
              <a:rPr lang="en-US" altLang="zh-CN" sz="2000" b="0" dirty="0">
                <a:solidFill>
                  <a:srgbClr val="FF0000"/>
                </a:solidFill>
                <a:latin typeface="宋体" panose="02010600030101010101" pitchFamily="2" charset="-122"/>
              </a:rPr>
              <a:t>1 </a:t>
            </a:r>
            <a:r>
              <a:rPr lang="en-US" altLang="zh-CN" sz="2000" dirty="0">
                <a:latin typeface="宋体" panose="02010600030101010101" pitchFamily="2" charset="-122"/>
              </a:rPr>
              <a:t>  1   1</a:t>
            </a:r>
            <a:endParaRPr lang="en-US" altLang="zh-CN" sz="2000" b="0" dirty="0">
              <a:solidFill>
                <a:srgbClr val="FF0000"/>
              </a:solidFill>
              <a:latin typeface="宋体" panose="02010600030101010101" pitchFamily="2" charset="-122"/>
            </a:endParaRPr>
          </a:p>
        </p:txBody>
      </p:sp>
      <p:sp>
        <p:nvSpPr>
          <p:cNvPr id="25" name="矩形 24"/>
          <p:cNvSpPr/>
          <p:nvPr/>
        </p:nvSpPr>
        <p:spPr>
          <a:xfrm>
            <a:off x="2267744" y="4691063"/>
            <a:ext cx="357187" cy="7858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椭圆形标注 28"/>
          <p:cNvSpPr/>
          <p:nvPr/>
        </p:nvSpPr>
        <p:spPr>
          <a:xfrm>
            <a:off x="8070726" y="3733721"/>
            <a:ext cx="1000125" cy="571500"/>
          </a:xfrm>
          <a:prstGeom prst="wedgeEllipseCallout">
            <a:avLst>
              <a:gd name="adj1" fmla="val -200081"/>
              <a:gd name="adj2" fmla="val 3500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t>传输错误</a:t>
            </a:r>
          </a:p>
        </p:txBody>
      </p:sp>
      <p:sp>
        <p:nvSpPr>
          <p:cNvPr id="30" name="左弧形箭头 29"/>
          <p:cNvSpPr/>
          <p:nvPr/>
        </p:nvSpPr>
        <p:spPr>
          <a:xfrm>
            <a:off x="2051720" y="4548188"/>
            <a:ext cx="285750" cy="7143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1" name="矩形 30"/>
          <p:cNvSpPr/>
          <p:nvPr/>
        </p:nvSpPr>
        <p:spPr>
          <a:xfrm>
            <a:off x="2767806" y="4691063"/>
            <a:ext cx="357188" cy="7858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 name="右弧形箭头 33"/>
          <p:cNvSpPr/>
          <p:nvPr/>
        </p:nvSpPr>
        <p:spPr>
          <a:xfrm>
            <a:off x="3124994" y="4976813"/>
            <a:ext cx="214312" cy="714375"/>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cxnSp>
        <p:nvCxnSpPr>
          <p:cNvPr id="35" name="直接箭头连接符 34"/>
          <p:cNvCxnSpPr/>
          <p:nvPr/>
        </p:nvCxnSpPr>
        <p:spPr>
          <a:xfrm rot="5400000" flipH="1" flipV="1">
            <a:off x="2520057" y="4941094"/>
            <a:ext cx="357188" cy="28575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5400000" flipH="1" flipV="1">
            <a:off x="3020119" y="4941094"/>
            <a:ext cx="357188" cy="28575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flipH="1" flipV="1">
            <a:off x="3520182" y="5012532"/>
            <a:ext cx="285750" cy="214312"/>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右弧形箭头 39"/>
          <p:cNvSpPr/>
          <p:nvPr/>
        </p:nvSpPr>
        <p:spPr>
          <a:xfrm>
            <a:off x="2553494" y="4976813"/>
            <a:ext cx="214312" cy="714375"/>
          </a:xfrm>
          <a:prstGeom prst="curvedLeft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41" name="椭圆 40"/>
          <p:cNvSpPr/>
          <p:nvPr/>
        </p:nvSpPr>
        <p:spPr>
          <a:xfrm>
            <a:off x="2266033" y="4262438"/>
            <a:ext cx="357187" cy="857250"/>
          </a:xfrm>
          <a:prstGeom prst="ellipse">
            <a:avLst/>
          </a:prstGeom>
          <a:noFill/>
          <a:ln w="38100" cmpd="sng">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2" name="椭圆 41"/>
          <p:cNvSpPr/>
          <p:nvPr/>
        </p:nvSpPr>
        <p:spPr>
          <a:xfrm>
            <a:off x="2766095" y="4262438"/>
            <a:ext cx="357188" cy="857250"/>
          </a:xfrm>
          <a:prstGeom prst="ellipse">
            <a:avLst/>
          </a:prstGeom>
          <a:noFill/>
          <a:ln w="38100" cmpd="sng">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3" name="椭圆 42"/>
          <p:cNvSpPr/>
          <p:nvPr/>
        </p:nvSpPr>
        <p:spPr>
          <a:xfrm>
            <a:off x="3266158" y="4262438"/>
            <a:ext cx="357187" cy="857250"/>
          </a:xfrm>
          <a:prstGeom prst="ellipse">
            <a:avLst/>
          </a:prstGeom>
          <a:noFill/>
          <a:ln w="38100" cmpd="sng">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 name="TextBox 44"/>
          <p:cNvSpPr txBox="1"/>
          <p:nvPr/>
        </p:nvSpPr>
        <p:spPr>
          <a:xfrm>
            <a:off x="2357438" y="3529013"/>
            <a:ext cx="6072187" cy="400050"/>
          </a:xfrm>
          <a:prstGeom prst="rect">
            <a:avLst/>
          </a:prstGeom>
          <a:solidFill>
            <a:schemeClr val="bg1">
              <a:lumMod val="65000"/>
              <a:lumOff val="35000"/>
            </a:schemeClr>
          </a:solidFill>
        </p:spPr>
        <p:txBody>
          <a:bodyPr>
            <a:spAutoFit/>
          </a:bodyPr>
          <a:lstStyle/>
          <a:p>
            <a:pPr eaLnBrk="1" hangingPunct="1">
              <a:defRPr/>
            </a:pPr>
            <a:r>
              <a:rPr lang="zh-CN" altLang="en-US" sz="2000" dirty="0">
                <a:solidFill>
                  <a:srgbClr val="FF0000"/>
                </a:solidFill>
              </a:rPr>
              <a:t>注意：二进制双极性码</a:t>
            </a:r>
            <a:r>
              <a:rPr lang="en-US" altLang="zh-CN" sz="2000" dirty="0">
                <a:solidFill>
                  <a:srgbClr val="FF0000"/>
                </a:solidFill>
              </a:rPr>
              <a:t>.</a:t>
            </a:r>
            <a:r>
              <a:rPr lang="zh-CN" altLang="en-US" sz="2000" dirty="0">
                <a:solidFill>
                  <a:srgbClr val="FF0000"/>
                </a:solidFill>
              </a:rPr>
              <a:t>数字</a:t>
            </a:r>
            <a:r>
              <a:rPr lang="en-US" altLang="zh-CN" sz="2000" dirty="0">
                <a:solidFill>
                  <a:srgbClr val="FF0000"/>
                </a:solidFill>
              </a:rPr>
              <a:t>1</a:t>
            </a:r>
            <a:r>
              <a:rPr lang="zh-CN" altLang="en-US" sz="2000" dirty="0">
                <a:solidFill>
                  <a:srgbClr val="FF0000"/>
                </a:solidFill>
              </a:rPr>
              <a:t>及</a:t>
            </a:r>
            <a:r>
              <a:rPr lang="en-US" altLang="zh-CN" sz="2000" dirty="0">
                <a:solidFill>
                  <a:srgbClr val="FF0000"/>
                </a:solidFill>
              </a:rPr>
              <a:t>0</a:t>
            </a:r>
            <a:r>
              <a:rPr lang="zh-CN" altLang="en-US" sz="2000" dirty="0">
                <a:solidFill>
                  <a:srgbClr val="FF0000"/>
                </a:solidFill>
              </a:rPr>
              <a:t>分别用</a:t>
            </a:r>
            <a:r>
              <a:rPr lang="en-US" altLang="zh-CN" sz="2000" dirty="0">
                <a:solidFill>
                  <a:srgbClr val="FF0000"/>
                </a:solidFill>
              </a:rPr>
              <a:t>+1</a:t>
            </a:r>
            <a:r>
              <a:rPr lang="zh-CN" altLang="en-US" sz="2000" dirty="0">
                <a:solidFill>
                  <a:srgbClr val="FF0000"/>
                </a:solidFill>
              </a:rPr>
              <a:t>及</a:t>
            </a:r>
            <a:r>
              <a:rPr lang="en-US" altLang="zh-CN" sz="2000" dirty="0">
                <a:solidFill>
                  <a:srgbClr val="FF0000"/>
                </a:solidFill>
              </a:rPr>
              <a:t>-1</a:t>
            </a:r>
            <a:r>
              <a:rPr lang="zh-CN" altLang="en-US" sz="2000" dirty="0">
                <a:solidFill>
                  <a:srgbClr val="FF0000"/>
                </a:solidFill>
              </a:rPr>
              <a:t>表示</a:t>
            </a:r>
            <a:r>
              <a:rPr lang="en-US" altLang="zh-CN" sz="2000" dirty="0">
                <a:solidFill>
                  <a:srgbClr val="FF0000"/>
                </a:solidFill>
              </a:rPr>
              <a:t>.</a:t>
            </a:r>
            <a:endParaRPr lang="zh-CN" altLang="en-US" sz="2000" dirty="0">
              <a:solidFill>
                <a:srgbClr val="FF0000"/>
              </a:solidFill>
            </a:endParaRPr>
          </a:p>
        </p:txBody>
      </p:sp>
      <p:pic>
        <p:nvPicPr>
          <p:cNvPr id="307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0642" y="1271116"/>
            <a:ext cx="535305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68210" y="2108971"/>
            <a:ext cx="62674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8"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284663"/>
            <a:ext cx="487362"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 name="Object 3"/>
          <p:cNvGraphicFramePr>
            <a:graphicFrameLocks noChangeAspect="1"/>
          </p:cNvGraphicFramePr>
          <p:nvPr>
            <p:extLst>
              <p:ext uri="{D42A27DB-BD31-4B8C-83A1-F6EECF244321}">
                <p14:modId xmlns:p14="http://schemas.microsoft.com/office/powerpoint/2010/main" val="2628552833"/>
              </p:ext>
            </p:extLst>
          </p:nvPr>
        </p:nvGraphicFramePr>
        <p:xfrm>
          <a:off x="6165354" y="2863850"/>
          <a:ext cx="2151062" cy="581025"/>
        </p:xfrm>
        <a:graphic>
          <a:graphicData uri="http://schemas.openxmlformats.org/presentationml/2006/ole">
            <mc:AlternateContent xmlns:mc="http://schemas.openxmlformats.org/markup-compatibility/2006">
              <mc:Choice xmlns:v="urn:schemas-microsoft-com:vml" Requires="v">
                <p:oleObj spid="_x0000_s36874" name="Equation" r:id="rId6" imgW="1663560" imgH="482400" progId="Equation.DSMT4">
                  <p:embed/>
                </p:oleObj>
              </mc:Choice>
              <mc:Fallback>
                <p:oleObj name="Equation" r:id="rId6" imgW="1663560" imgH="482400" progId="Equation.DSMT4">
                  <p:embed/>
                  <p:pic>
                    <p:nvPicPr>
                      <p:cNvPr id="0" name=""/>
                      <p:cNvPicPr>
                        <a:picLocks noChangeAspect="1" noChangeArrowheads="1"/>
                      </p:cNvPicPr>
                      <p:nvPr/>
                    </p:nvPicPr>
                    <p:blipFill>
                      <a:blip r:embed="rId7"/>
                      <a:srcRect/>
                      <a:stretch>
                        <a:fillRect/>
                      </a:stretch>
                    </p:blipFill>
                    <p:spPr bwMode="auto">
                      <a:xfrm>
                        <a:off x="6165354" y="2863850"/>
                        <a:ext cx="2151062" cy="581025"/>
                      </a:xfrm>
                      <a:prstGeom prst="rect">
                        <a:avLst/>
                      </a:prstGeom>
                      <a:solidFill>
                        <a:schemeClr val="accent1"/>
                      </a:solidFill>
                      <a:ln>
                        <a:noFill/>
                      </a:ln>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323850" y="928688"/>
            <a:ext cx="85328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800100" indent="-34290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Char char="v"/>
            </a:pPr>
            <a:r>
              <a:rPr lang="zh-CN" altLang="en-US" sz="2400" b="0">
                <a:latin typeface="宋体" panose="02010600030101010101" pitchFamily="2" charset="-122"/>
              </a:rPr>
              <a:t>推广到一般情况：</a:t>
            </a:r>
          </a:p>
          <a:p>
            <a:pPr eaLnBrk="1" hangingPunct="1">
              <a:lnSpc>
                <a:spcPct val="80000"/>
              </a:lnSpc>
              <a:spcBef>
                <a:spcPct val="20000"/>
              </a:spcBef>
              <a:buClr>
                <a:schemeClr val="hlink"/>
              </a:buClr>
              <a:buSzTx/>
              <a:buFont typeface="Wingdings" panose="05000000000000000000" pitchFamily="2" charset="2"/>
              <a:buNone/>
            </a:pPr>
            <a:r>
              <a:rPr lang="zh-CN" altLang="en-US" sz="2400" b="0">
                <a:latin typeface="宋体" panose="02010600030101010101" pitchFamily="2" charset="-122"/>
              </a:rPr>
              <a:t> </a:t>
            </a:r>
            <a:r>
              <a:rPr lang="en-US" altLang="zh-CN" sz="2400" b="0">
                <a:latin typeface="宋体" panose="02010600030101010101" pitchFamily="2" charset="-122"/>
              </a:rPr>
              <a:t>1</a:t>
            </a:r>
            <a:r>
              <a:rPr lang="zh-CN" altLang="en-US" sz="2400" b="0">
                <a:latin typeface="宋体" panose="02010600030101010101" pitchFamily="2" charset="-122"/>
              </a:rPr>
              <a:t>、部分响应波形如式</a:t>
            </a:r>
            <a:r>
              <a:rPr lang="en-US" altLang="zh-CN" sz="2400" b="0">
                <a:latin typeface="宋体" panose="02010600030101010101" pitchFamily="2" charset="-122"/>
              </a:rPr>
              <a:t>(6.7-10)</a:t>
            </a:r>
            <a:r>
              <a:rPr lang="zh-CN" altLang="en-US" sz="2400" b="0">
                <a:latin typeface="宋体" panose="02010600030101010101" pitchFamily="2" charset="-122"/>
              </a:rPr>
              <a:t>所示</a:t>
            </a:r>
            <a:r>
              <a:rPr lang="zh-CN" altLang="en-US" sz="2400">
                <a:latin typeface="宋体" panose="02010600030101010101" pitchFamily="2" charset="-122"/>
              </a:rPr>
              <a:t> </a:t>
            </a:r>
            <a:endParaRPr lang="zh-CN" altLang="en-US" sz="2400" b="0">
              <a:latin typeface="宋体" panose="02010600030101010101" pitchFamily="2" charset="-122"/>
            </a:endParaRPr>
          </a:p>
          <a:p>
            <a:pPr lvl="1" eaLnBrk="1" hangingPunct="1">
              <a:lnSpc>
                <a:spcPct val="80000"/>
              </a:lnSpc>
              <a:buClr>
                <a:schemeClr val="hlink"/>
              </a:buClr>
              <a:buSzTx/>
              <a:buFont typeface="Wingdings" panose="05000000000000000000" pitchFamily="2" charset="2"/>
              <a:buNone/>
            </a:pPr>
            <a:r>
              <a:rPr lang="en-US" altLang="zh-CN" sz="2400" b="0">
                <a:latin typeface="宋体" panose="02010600030101010101" pitchFamily="2" charset="-122"/>
              </a:rPr>
              <a:t>2</a:t>
            </a:r>
            <a:r>
              <a:rPr lang="zh-CN" altLang="en-US" sz="2400" b="0">
                <a:latin typeface="宋体" panose="02010600030101010101" pitchFamily="2" charset="-122"/>
              </a:rPr>
              <a:t>、预编码：设</a:t>
            </a:r>
          </a:p>
        </p:txBody>
      </p:sp>
      <p:sp>
        <p:nvSpPr>
          <p:cNvPr id="31747" name="Rectangle 10"/>
          <p:cNvSpPr>
            <a:spLocks noChangeArrowheads="1"/>
          </p:cNvSpPr>
          <p:nvPr/>
        </p:nvSpPr>
        <p:spPr bwMode="auto">
          <a:xfrm>
            <a:off x="3214688" y="1676400"/>
            <a:ext cx="1555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宋体" panose="02010600030101010101" pitchFamily="2" charset="-122"/>
              </a:rPr>
              <a:t>为</a:t>
            </a:r>
            <a:r>
              <a:rPr lang="en-US" altLang="zh-CN" sz="2400" b="0">
                <a:latin typeface="宋体" panose="02010600030101010101" pitchFamily="2" charset="-122"/>
              </a:rPr>
              <a:t>L</a:t>
            </a:r>
            <a:r>
              <a:rPr lang="zh-CN" altLang="en-US" sz="2400" b="0">
                <a:latin typeface="宋体" panose="02010600030101010101" pitchFamily="2" charset="-122"/>
              </a:rPr>
              <a:t>进制，</a:t>
            </a:r>
            <a:endParaRPr lang="zh-CN" altLang="en-US" sz="3200">
              <a:latin typeface="宋体" panose="02010600030101010101" pitchFamily="2" charset="-122"/>
            </a:endParaRPr>
          </a:p>
        </p:txBody>
      </p:sp>
      <p:sp>
        <p:nvSpPr>
          <p:cNvPr id="31748" name="Rectangle 15"/>
          <p:cNvSpPr>
            <a:spLocks noChangeArrowheads="1"/>
          </p:cNvSpPr>
          <p:nvPr/>
        </p:nvSpPr>
        <p:spPr bwMode="auto">
          <a:xfrm>
            <a:off x="538163" y="2659063"/>
            <a:ext cx="25209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None/>
            </a:pPr>
            <a:r>
              <a:rPr lang="en-US" altLang="zh-CN" sz="2400" b="0">
                <a:latin typeface="宋体" panose="02010600030101010101" pitchFamily="2" charset="-122"/>
              </a:rPr>
              <a:t>3</a:t>
            </a:r>
            <a:r>
              <a:rPr lang="zh-CN" altLang="en-US" sz="2400" b="0">
                <a:latin typeface="宋体" panose="02010600030101010101" pitchFamily="2" charset="-122"/>
              </a:rPr>
              <a:t>、相关编码：</a:t>
            </a:r>
          </a:p>
        </p:txBody>
      </p:sp>
      <p:sp>
        <p:nvSpPr>
          <p:cNvPr id="31749" name="Rectangle 17"/>
          <p:cNvSpPr>
            <a:spLocks noChangeArrowheads="1"/>
          </p:cNvSpPr>
          <p:nvPr/>
        </p:nvSpPr>
        <p:spPr bwMode="auto">
          <a:xfrm>
            <a:off x="539750" y="3179763"/>
            <a:ext cx="24495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None/>
            </a:pPr>
            <a:r>
              <a:rPr lang="en-US" altLang="zh-CN" sz="2400" b="0">
                <a:latin typeface="宋体" panose="02010600030101010101" pitchFamily="2" charset="-122"/>
              </a:rPr>
              <a:t>4</a:t>
            </a:r>
            <a:r>
              <a:rPr lang="zh-CN" altLang="en-US" sz="2400" b="0">
                <a:latin typeface="宋体" panose="02010600030101010101" pitchFamily="2" charset="-122"/>
              </a:rPr>
              <a:t>、模</a:t>
            </a:r>
            <a:r>
              <a:rPr lang="en-US" altLang="zh-CN" sz="2400" b="0">
                <a:latin typeface="宋体" panose="02010600030101010101" pitchFamily="2" charset="-122"/>
              </a:rPr>
              <a:t>L</a:t>
            </a:r>
            <a:r>
              <a:rPr lang="zh-CN" altLang="en-US" sz="2400" b="0">
                <a:latin typeface="宋体" panose="02010600030101010101" pitchFamily="2" charset="-122"/>
              </a:rPr>
              <a:t>判决：</a:t>
            </a:r>
          </a:p>
        </p:txBody>
      </p:sp>
      <p:sp>
        <p:nvSpPr>
          <p:cNvPr id="31750" name="Rectangle 19"/>
          <p:cNvSpPr>
            <a:spLocks noChangeArrowheads="1"/>
          </p:cNvSpPr>
          <p:nvPr/>
        </p:nvSpPr>
        <p:spPr bwMode="auto">
          <a:xfrm>
            <a:off x="323850" y="4002088"/>
            <a:ext cx="8569325"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600"/>
              </a:spcBef>
              <a:buClr>
                <a:schemeClr val="hlink"/>
              </a:buClr>
              <a:buSzTx/>
              <a:buFont typeface="Wingdings" panose="05000000000000000000" pitchFamily="2" charset="2"/>
              <a:buChar char="v"/>
            </a:pPr>
            <a:r>
              <a:rPr lang="zh-CN" altLang="en-US" sz="2400" b="0">
                <a:latin typeface="宋体" panose="02010600030101010101" pitchFamily="2" charset="-122"/>
              </a:rPr>
              <a:t>性质：当输入数据为</a:t>
            </a:r>
            <a:r>
              <a:rPr lang="en-US" altLang="zh-CN" sz="2400" b="0">
                <a:latin typeface="宋体" panose="02010600030101010101" pitchFamily="2" charset="-122"/>
              </a:rPr>
              <a:t>L</a:t>
            </a:r>
            <a:r>
              <a:rPr lang="zh-CN" altLang="en-US" sz="2400" b="0">
                <a:latin typeface="宋体" panose="02010600030101010101" pitchFamily="2" charset="-122"/>
              </a:rPr>
              <a:t>进制时，部分响应波形的相关编码电平数要超过</a:t>
            </a:r>
            <a:r>
              <a:rPr lang="en-US" altLang="zh-CN" sz="2400" b="0">
                <a:latin typeface="宋体" panose="02010600030101010101" pitchFamily="2" charset="-122"/>
              </a:rPr>
              <a:t>L</a:t>
            </a:r>
            <a:r>
              <a:rPr lang="zh-CN" altLang="en-US" sz="2400" b="0">
                <a:latin typeface="宋体" panose="02010600030101010101" pitchFamily="2" charset="-122"/>
              </a:rPr>
              <a:t>个。故在同样输入信噪比条件下，部分响应系统的抗噪声性能将比零类响应系统的要差。这表明，为获得部分响应系统的优点，就需要花费一定的代价</a:t>
            </a:r>
            <a:r>
              <a:rPr lang="en-US" altLang="zh-CN" sz="2400" b="0">
                <a:latin typeface="宋体" panose="02010600030101010101" pitchFamily="2" charset="-122"/>
              </a:rPr>
              <a:t>(</a:t>
            </a:r>
            <a:r>
              <a:rPr lang="zh-CN" altLang="en-US" sz="2400" b="0">
                <a:latin typeface="宋体" panose="02010600030101010101" pitchFamily="2" charset="-122"/>
              </a:rPr>
              <a:t>可靠性下降</a:t>
            </a:r>
            <a:r>
              <a:rPr lang="en-US" altLang="zh-CN" sz="2400" b="0">
                <a:latin typeface="宋体" panose="02010600030101010101" pitchFamily="2" charset="-122"/>
              </a:rPr>
              <a:t>)</a:t>
            </a:r>
            <a:r>
              <a:rPr lang="zh-CN" altLang="en-US" sz="2400" b="0">
                <a:latin typeface="宋体" panose="02010600030101010101" pitchFamily="2" charset="-122"/>
              </a:rPr>
              <a:t>。</a:t>
            </a:r>
          </a:p>
          <a:p>
            <a:pPr eaLnBrk="1" hangingPunct="1">
              <a:spcBef>
                <a:spcPts val="600"/>
              </a:spcBef>
              <a:buClr>
                <a:schemeClr val="hlink"/>
              </a:buClr>
              <a:buSzTx/>
              <a:buFont typeface="Wingdings" panose="05000000000000000000" pitchFamily="2" charset="2"/>
              <a:buChar char="v"/>
            </a:pPr>
            <a:r>
              <a:rPr lang="zh-CN" altLang="en-US" sz="2400" b="0">
                <a:latin typeface="宋体" panose="02010600030101010101" pitchFamily="2" charset="-122"/>
              </a:rPr>
              <a:t>注意：部分响应信号是由预编码器、相关编码器、发送滤波器、信道和接收滤波器共同产生的。其中，发送滤波器、信道的接收滤波器一起构成波形形成滤波器。</a:t>
            </a:r>
            <a:r>
              <a:rPr lang="zh-CN" altLang="en-US" sz="2400">
                <a:latin typeface="宋体" panose="02010600030101010101" pitchFamily="2" charset="-122"/>
              </a:rPr>
              <a:t>  </a:t>
            </a:r>
          </a:p>
        </p:txBody>
      </p:sp>
      <p:sp>
        <p:nvSpPr>
          <p:cNvPr id="31751" name="Rectangle 26"/>
          <p:cNvSpPr>
            <a:spLocks noChangeArrowheads="1"/>
          </p:cNvSpPr>
          <p:nvPr/>
        </p:nvSpPr>
        <p:spPr bwMode="auto">
          <a:xfrm>
            <a:off x="539750" y="3659188"/>
            <a:ext cx="84248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762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Tx/>
              <a:buFont typeface="Wingdings" panose="05000000000000000000" pitchFamily="2" charset="2"/>
              <a:buNone/>
            </a:pPr>
            <a:r>
              <a:rPr lang="en-US" altLang="zh-CN" sz="2400" b="0">
                <a:latin typeface="宋体" panose="02010600030101010101" pitchFamily="2" charset="-122"/>
              </a:rPr>
              <a:t>5</a:t>
            </a:r>
            <a:r>
              <a:rPr lang="zh-CN" altLang="en-US" sz="2400" b="0">
                <a:latin typeface="宋体" panose="02010600030101010101" pitchFamily="2" charset="-122"/>
              </a:rPr>
              <a:t>、表</a:t>
            </a:r>
            <a:r>
              <a:rPr lang="en-US" altLang="zh-CN" sz="2400" b="0">
                <a:latin typeface="宋体" panose="02010600030101010101" pitchFamily="2" charset="-122"/>
              </a:rPr>
              <a:t>6-1</a:t>
            </a:r>
            <a:r>
              <a:rPr lang="zh-CN" altLang="en-US" sz="2400" b="0">
                <a:latin typeface="宋体" panose="02010600030101010101" pitchFamily="2" charset="-122"/>
              </a:rPr>
              <a:t>列出五类响应波形。但常用第一类和第四类。</a:t>
            </a:r>
          </a:p>
        </p:txBody>
      </p:sp>
      <p:sp>
        <p:nvSpPr>
          <p:cNvPr id="13" name="Rectangle 2"/>
          <p:cNvSpPr txBox="1">
            <a:spLocks noChangeArrowheads="1"/>
          </p:cNvSpPr>
          <p:nvPr/>
        </p:nvSpPr>
        <p:spPr>
          <a:xfrm>
            <a:off x="857250" y="260350"/>
            <a:ext cx="7715250" cy="579438"/>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四、部分响应系统</a:t>
            </a:r>
            <a:r>
              <a:rPr lang="en-US" altLang="zh-CN" b="0" spc="-100" dirty="0">
                <a:solidFill>
                  <a:srgbClr val="FFFF00"/>
                </a:solidFill>
                <a:latin typeface="黑体" pitchFamily="2" charset="-122"/>
                <a:ea typeface="黑体" pitchFamily="2" charset="-122"/>
                <a:cs typeface="+mj-cs"/>
              </a:rPr>
              <a:t>(3)</a:t>
            </a:r>
          </a:p>
        </p:txBody>
      </p:sp>
      <p:pic>
        <p:nvPicPr>
          <p:cNvPr id="3175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689100"/>
            <a:ext cx="763905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428625" y="506413"/>
            <a:ext cx="8358188" cy="519112"/>
          </a:xfrm>
        </p:spPr>
        <p:txBody>
          <a:bodyPr wrap="square">
            <a:spAutoFit/>
          </a:bodyPr>
          <a:lstStyle/>
          <a:p>
            <a:pPr algn="ctr" eaLnBrk="1" hangingPunct="1">
              <a:defRPr/>
            </a:pPr>
            <a:r>
              <a:rPr lang="zh-CN" altLang="en-US" sz="2800" dirty="0">
                <a:solidFill>
                  <a:srgbClr val="FFFF00"/>
                </a:solidFill>
                <a:latin typeface="黑体" pitchFamily="2" charset="-122"/>
                <a:ea typeface="黑体" pitchFamily="2" charset="-122"/>
              </a:rPr>
              <a:t>五、无码间干扰基带系统的抗噪声性能（</a:t>
            </a:r>
            <a:r>
              <a:rPr lang="en-US" altLang="zh-CN" sz="2800" dirty="0">
                <a:solidFill>
                  <a:srgbClr val="FFFF00"/>
                </a:solidFill>
                <a:latin typeface="黑体" pitchFamily="2" charset="-122"/>
                <a:ea typeface="黑体" pitchFamily="2" charset="-122"/>
              </a:rPr>
              <a:t>1</a:t>
            </a:r>
            <a:r>
              <a:rPr lang="zh-CN" altLang="en-US" sz="2800" dirty="0">
                <a:solidFill>
                  <a:srgbClr val="FFFF00"/>
                </a:solidFill>
                <a:latin typeface="黑体" pitchFamily="2" charset="-122"/>
                <a:ea typeface="黑体" pitchFamily="2" charset="-122"/>
              </a:rPr>
              <a:t>）</a:t>
            </a:r>
          </a:p>
        </p:txBody>
      </p:sp>
      <p:sp>
        <p:nvSpPr>
          <p:cNvPr id="3" name="Rectangle 3"/>
          <p:cNvSpPr txBox="1">
            <a:spLocks noChangeArrowheads="1"/>
          </p:cNvSpPr>
          <p:nvPr/>
        </p:nvSpPr>
        <p:spPr>
          <a:xfrm>
            <a:off x="323850" y="1449388"/>
            <a:ext cx="8458200" cy="4837112"/>
          </a:xfrm>
          <a:prstGeom prst="rect">
            <a:avLst/>
          </a:prstGeom>
          <a:noFill/>
        </p:spPr>
        <p:txBody>
          <a:bodyPr>
            <a:spAutoFit/>
          </a:bodyPr>
          <a:lstStyle/>
          <a:p>
            <a:pPr marL="548640" indent="-411480" eaLnBrk="1" fontAlgn="auto" hangingPunct="1">
              <a:lnSpc>
                <a:spcPts val="3200"/>
              </a:lnSpc>
              <a:spcBef>
                <a:spcPts val="600"/>
              </a:spcBef>
              <a:spcAft>
                <a:spcPts val="0"/>
              </a:spcAft>
              <a:buClr>
                <a:srgbClr val="FF0000"/>
              </a:buClr>
              <a:buSzPct val="100000"/>
              <a:buFont typeface="Wingdings" pitchFamily="2" charset="2"/>
              <a:buChar char="l"/>
              <a:defRPr/>
            </a:pPr>
            <a:r>
              <a:rPr lang="zh-CN" altLang="en-US" sz="2400" b="0" dirty="0">
                <a:latin typeface="+mn-ea"/>
                <a:ea typeface="+mn-ea"/>
              </a:rPr>
              <a:t>在基带信号传输中，在接收端通常都有一接收滤波器，其作用一是最大限度地滤除信道噪声，得到最大的信噪比，二是与发送滤波器一起构成一定特性，使接收的基带信号波形为所需的形状。根据二种要求选择接收滤波器，二者常有矛盾，要根据实际情况进行折中 </a:t>
            </a:r>
            <a:endParaRPr lang="en-US" altLang="zh-CN" sz="2400" b="0" dirty="0">
              <a:latin typeface="+mn-ea"/>
              <a:ea typeface="+mn-ea"/>
            </a:endParaRPr>
          </a:p>
          <a:p>
            <a:pPr marL="548640" indent="-411480" eaLnBrk="1" fontAlgn="auto" hangingPunct="1">
              <a:lnSpc>
                <a:spcPts val="3200"/>
              </a:lnSpc>
              <a:spcBef>
                <a:spcPts val="600"/>
              </a:spcBef>
              <a:spcAft>
                <a:spcPts val="0"/>
              </a:spcAft>
              <a:buClr>
                <a:srgbClr val="FF0000"/>
              </a:buClr>
              <a:buSzPct val="100000"/>
              <a:buFont typeface="Wingdings" pitchFamily="2" charset="2"/>
              <a:buChar char="l"/>
              <a:defRPr/>
            </a:pPr>
            <a:r>
              <a:rPr lang="zh-CN" altLang="en-US" sz="2400" b="0" dirty="0">
                <a:latin typeface="+mn-ea"/>
                <a:ea typeface="+mn-ea"/>
              </a:rPr>
              <a:t>但在有线信道中，一般</a:t>
            </a:r>
            <a:r>
              <a:rPr lang="en-US" altLang="zh-CN" sz="2400" b="0" dirty="0">
                <a:latin typeface="+mn-ea"/>
                <a:ea typeface="+mn-ea"/>
              </a:rPr>
              <a:t>SNR</a:t>
            </a:r>
            <a:r>
              <a:rPr lang="zh-CN" altLang="en-US" sz="2400" b="0" dirty="0">
                <a:latin typeface="+mn-ea"/>
                <a:ea typeface="+mn-ea"/>
              </a:rPr>
              <a:t>很高，所以一般不采用匹配滤波，因而接收滤波器的作用主要是从得到一定基带信号波形考虑，使码间干扰最小。 </a:t>
            </a:r>
            <a:endParaRPr lang="en-US" altLang="zh-CN" sz="2400" b="0" dirty="0">
              <a:latin typeface="+mn-ea"/>
              <a:ea typeface="+mn-ea"/>
            </a:endParaRPr>
          </a:p>
          <a:p>
            <a:pPr marL="548640" indent="-411480" eaLnBrk="1" fontAlgn="auto" hangingPunct="1">
              <a:lnSpc>
                <a:spcPts val="3200"/>
              </a:lnSpc>
              <a:spcBef>
                <a:spcPts val="600"/>
              </a:spcBef>
              <a:spcAft>
                <a:spcPts val="0"/>
              </a:spcAft>
              <a:buClr>
                <a:srgbClr val="FF0000"/>
              </a:buClr>
              <a:buSzPct val="100000"/>
              <a:buFont typeface="Wingdings" pitchFamily="2" charset="2"/>
              <a:buChar char="l"/>
              <a:defRPr/>
            </a:pPr>
            <a:r>
              <a:rPr lang="zh-CN" altLang="en-US" sz="2400" b="0" dirty="0">
                <a:latin typeface="+mn-ea"/>
                <a:ea typeface="+mn-ea"/>
              </a:rPr>
              <a:t>计算</a:t>
            </a:r>
            <a:r>
              <a:rPr lang="zh-CN" altLang="en-US" sz="2400" dirty="0">
                <a:latin typeface="+mn-ea"/>
                <a:ea typeface="+mn-ea"/>
              </a:rPr>
              <a:t>误码率</a:t>
            </a:r>
            <a:r>
              <a:rPr lang="zh-CN" altLang="en-US" sz="2400" b="0" dirty="0">
                <a:latin typeface="+mn-ea"/>
                <a:ea typeface="+mn-ea"/>
              </a:rPr>
              <a:t>。</a:t>
            </a:r>
            <a:endParaRPr lang="en-US" altLang="zh-CN" sz="2400" b="0" dirty="0">
              <a:latin typeface="+mn-ea"/>
              <a:ea typeface="+mn-ea"/>
            </a:endParaRPr>
          </a:p>
          <a:p>
            <a:pPr eaLnBrk="1" fontAlgn="auto" hangingPunct="1">
              <a:lnSpc>
                <a:spcPts val="3200"/>
              </a:lnSpc>
              <a:spcBef>
                <a:spcPts val="600"/>
              </a:spcBef>
              <a:spcAft>
                <a:spcPts val="0"/>
              </a:spcAft>
              <a:buClr>
                <a:srgbClr val="FF0000"/>
              </a:buClr>
              <a:buSzPct val="100000"/>
              <a:buFont typeface="Wingdings" pitchFamily="2" charset="2"/>
              <a:buNone/>
              <a:defRPr/>
            </a:pPr>
            <a:r>
              <a:rPr lang="zh-CN" altLang="en-US" sz="2400" b="0" dirty="0">
                <a:latin typeface="+mn-ea"/>
                <a:ea typeface="+mn-ea"/>
              </a:rPr>
              <a:t>    假设无码间干扰，信道噪声为均值为</a:t>
            </a:r>
            <a:r>
              <a:rPr lang="en-US" altLang="zh-CN" sz="2400" b="0" dirty="0">
                <a:latin typeface="+mn-ea"/>
                <a:ea typeface="+mn-ea"/>
              </a:rPr>
              <a:t>0</a:t>
            </a:r>
            <a:r>
              <a:rPr lang="zh-CN" altLang="en-US" sz="2400" b="0" dirty="0">
                <a:latin typeface="+mn-ea"/>
                <a:ea typeface="+mn-ea"/>
              </a:rPr>
              <a:t>的加性高斯白噪声。接收滤波器为线性网络。</a:t>
            </a:r>
            <a:endParaRPr lang="zh-CN" altLang="en-US" sz="2400" b="0" dirty="0">
              <a:ea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50825" y="1316038"/>
            <a:ext cx="765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kumimoji="1" lang="en-US" altLang="zh-CN" sz="2400" b="0">
                <a:latin typeface="宋体" panose="02010600030101010101" pitchFamily="2" charset="-122"/>
              </a:rPr>
              <a:t>1</a:t>
            </a:r>
            <a:r>
              <a:rPr kumimoji="1" lang="zh-CN" altLang="en-US" sz="2400" b="0">
                <a:latin typeface="宋体" panose="02010600030101010101" pitchFamily="2" charset="-122"/>
              </a:rPr>
              <a:t>、由第二章知，判决电路输入</a:t>
            </a:r>
            <a:r>
              <a:rPr kumimoji="1" lang="en-US" altLang="zh-CN" sz="2400" b="0">
                <a:latin typeface="宋体" panose="02010600030101010101" pitchFamily="2" charset="-122"/>
              </a:rPr>
              <a:t>(</a:t>
            </a:r>
            <a:r>
              <a:rPr kumimoji="1" lang="zh-CN" altLang="en-US" sz="2400" b="0">
                <a:latin typeface="宋体" panose="02010600030101010101" pitchFamily="2" charset="-122"/>
              </a:rPr>
              <a:t>接收滤波器输出</a:t>
            </a:r>
            <a:r>
              <a:rPr kumimoji="1" lang="en-US" altLang="zh-CN" sz="2400" b="0">
                <a:latin typeface="宋体" panose="02010600030101010101" pitchFamily="2" charset="-122"/>
              </a:rPr>
              <a:t>)</a:t>
            </a:r>
            <a:r>
              <a:rPr kumimoji="1" lang="zh-CN" altLang="en-US" sz="2400" b="0">
                <a:latin typeface="宋体" panose="02010600030101010101" pitchFamily="2" charset="-122"/>
              </a:rPr>
              <a:t>的噪声</a:t>
            </a:r>
            <a:endParaRPr kumimoji="1" lang="zh-CN" altLang="en-US" sz="3200">
              <a:latin typeface="宋体" panose="02010600030101010101" pitchFamily="2" charset="-122"/>
            </a:endParaRPr>
          </a:p>
        </p:txBody>
      </p:sp>
      <p:sp>
        <p:nvSpPr>
          <p:cNvPr id="33795" name="Rectangle 7"/>
          <p:cNvSpPr>
            <a:spLocks noChangeArrowheads="1"/>
          </p:cNvSpPr>
          <p:nvPr/>
        </p:nvSpPr>
        <p:spPr bwMode="auto">
          <a:xfrm>
            <a:off x="250825" y="1785938"/>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kumimoji="1" lang="zh-CN" altLang="en-US" sz="2400" b="0">
                <a:latin typeface="宋体" panose="02010600030101010101" pitchFamily="2" charset="-122"/>
              </a:rPr>
              <a:t>也是平稳高斯随机噪声，且它的功率谱密度</a:t>
            </a:r>
            <a:endParaRPr kumimoji="1" lang="zh-CN" altLang="en-US" sz="3200" b="0">
              <a:latin typeface="宋体" panose="02010600030101010101" pitchFamily="2" charset="-122"/>
            </a:endParaRPr>
          </a:p>
        </p:txBody>
      </p:sp>
      <p:sp>
        <p:nvSpPr>
          <p:cNvPr id="33796" name="Rectangle 12"/>
          <p:cNvSpPr>
            <a:spLocks noChangeArrowheads="1"/>
          </p:cNvSpPr>
          <p:nvPr/>
        </p:nvSpPr>
        <p:spPr bwMode="auto">
          <a:xfrm>
            <a:off x="827088" y="22129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a:t>
            </a:r>
            <a:r>
              <a:rPr lang="zh-CN" altLang="en-US" sz="2400" b="0">
                <a:latin typeface="宋体" panose="02010600030101010101" pitchFamily="2" charset="-122"/>
              </a:rPr>
              <a:t>信道白噪声的双边功率谱密度；</a:t>
            </a:r>
            <a:endParaRPr lang="zh-CN" altLang="en-US" sz="3200">
              <a:latin typeface="宋体" panose="02010600030101010101" pitchFamily="2" charset="-122"/>
            </a:endParaRPr>
          </a:p>
        </p:txBody>
      </p:sp>
      <p:sp>
        <p:nvSpPr>
          <p:cNvPr id="33797" name="Rectangle 14"/>
          <p:cNvSpPr>
            <a:spLocks noChangeArrowheads="1"/>
          </p:cNvSpPr>
          <p:nvPr/>
        </p:nvSpPr>
        <p:spPr bwMode="auto">
          <a:xfrm>
            <a:off x="304800" y="2647950"/>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kumimoji="1" lang="en-US" altLang="zh-CN" sz="2400" b="0">
                <a:latin typeface="宋体" panose="02010600030101010101" pitchFamily="2" charset="-122"/>
              </a:rPr>
              <a:t>2</a:t>
            </a:r>
            <a:r>
              <a:rPr kumimoji="1" lang="zh-CN" altLang="en-US" sz="2400" b="0">
                <a:latin typeface="宋体" panose="02010600030101010101" pitchFamily="2" charset="-122"/>
              </a:rPr>
              <a:t>、假设噪声</a:t>
            </a:r>
          </a:p>
        </p:txBody>
      </p:sp>
      <p:sp>
        <p:nvSpPr>
          <p:cNvPr id="33798" name="Rectangle 19"/>
          <p:cNvSpPr>
            <a:spLocks noChangeArrowheads="1"/>
          </p:cNvSpPr>
          <p:nvPr/>
        </p:nvSpPr>
        <p:spPr bwMode="auto">
          <a:xfrm>
            <a:off x="2555875" y="2622550"/>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的均值为</a:t>
            </a:r>
            <a:r>
              <a:rPr lang="en-US" altLang="zh-CN" sz="2400" b="0">
                <a:latin typeface="宋体" panose="02010600030101010101" pitchFamily="2" charset="-122"/>
              </a:rPr>
              <a:t>0</a:t>
            </a:r>
            <a:r>
              <a:rPr lang="zh-CN" altLang="en-US" sz="2400" b="0">
                <a:latin typeface="宋体" panose="02010600030101010101" pitchFamily="2" charset="-122"/>
              </a:rPr>
              <a:t>、方差为</a:t>
            </a:r>
            <a:endParaRPr lang="zh-CN" altLang="en-US" sz="3200">
              <a:latin typeface="宋体" panose="02010600030101010101" pitchFamily="2" charset="-122"/>
            </a:endParaRPr>
          </a:p>
        </p:txBody>
      </p:sp>
      <p:sp>
        <p:nvSpPr>
          <p:cNvPr id="33799" name="Rectangle 22"/>
          <p:cNvSpPr>
            <a:spLocks noChangeArrowheads="1"/>
          </p:cNvSpPr>
          <p:nvPr/>
        </p:nvSpPr>
        <p:spPr bwMode="auto">
          <a:xfrm>
            <a:off x="285750" y="305435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则其瞬时值</a:t>
            </a:r>
            <a:r>
              <a:rPr lang="en-US" altLang="zh-CN" sz="2400" b="0">
                <a:latin typeface="宋体" panose="02010600030101010101" pitchFamily="2" charset="-122"/>
              </a:rPr>
              <a:t>V</a:t>
            </a:r>
            <a:r>
              <a:rPr lang="zh-CN" altLang="en-US" sz="2400" b="0">
                <a:latin typeface="宋体" panose="02010600030101010101" pitchFamily="2" charset="-122"/>
              </a:rPr>
              <a:t>的一维高斯概率密度函数为：</a:t>
            </a:r>
            <a:endParaRPr lang="zh-CN" altLang="en-US" sz="2400">
              <a:latin typeface="宋体" panose="02010600030101010101" pitchFamily="2" charset="-122"/>
            </a:endParaRPr>
          </a:p>
        </p:txBody>
      </p:sp>
      <p:sp>
        <p:nvSpPr>
          <p:cNvPr id="33800" name="Rectangle 25"/>
          <p:cNvSpPr>
            <a:spLocks noChangeArrowheads="1"/>
          </p:cNvSpPr>
          <p:nvPr/>
        </p:nvSpPr>
        <p:spPr bwMode="auto">
          <a:xfrm>
            <a:off x="323850" y="4189413"/>
            <a:ext cx="792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3</a:t>
            </a:r>
            <a:r>
              <a:rPr lang="zh-CN" altLang="en-US" sz="2400" b="0">
                <a:latin typeface="宋体" panose="02010600030101010101" pitchFamily="2" charset="-122"/>
              </a:rPr>
              <a:t>、对于双极性基带信号，在一个码元持续时间内，抽样判决器输入端得到的波形为</a:t>
            </a:r>
            <a:r>
              <a:rPr lang="zh-CN" altLang="en-US" sz="2400">
                <a:latin typeface="宋体" panose="02010600030101010101" pitchFamily="2" charset="-122"/>
              </a:rPr>
              <a:t> </a:t>
            </a:r>
          </a:p>
        </p:txBody>
      </p:sp>
      <p:sp>
        <p:nvSpPr>
          <p:cNvPr id="33801" name="Rectangle 32"/>
          <p:cNvSpPr>
            <a:spLocks noChangeArrowheads="1"/>
          </p:cNvSpPr>
          <p:nvPr/>
        </p:nvSpPr>
        <p:spPr bwMode="auto">
          <a:xfrm>
            <a:off x="323850" y="5778500"/>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4</a:t>
            </a:r>
            <a:r>
              <a:rPr lang="zh-CN" altLang="en-US" sz="2400" b="0">
                <a:latin typeface="宋体" panose="02010600030101010101" pitchFamily="2" charset="-122"/>
              </a:rPr>
              <a:t>、故其一维概率密度函数分别为：</a:t>
            </a:r>
            <a:endParaRPr lang="zh-CN" altLang="en-US" sz="3200">
              <a:latin typeface="宋体" panose="02010600030101010101" pitchFamily="2" charset="-122"/>
            </a:endParaRPr>
          </a:p>
        </p:txBody>
      </p:sp>
      <p:sp>
        <p:nvSpPr>
          <p:cNvPr id="36" name="Rectangle 2"/>
          <p:cNvSpPr txBox="1">
            <a:spLocks noChangeArrowheads="1"/>
          </p:cNvSpPr>
          <p:nvPr/>
        </p:nvSpPr>
        <p:spPr>
          <a:xfrm>
            <a:off x="428625" y="506413"/>
            <a:ext cx="8358188" cy="519112"/>
          </a:xfrm>
          <a:prstGeom prst="rect">
            <a:avLst/>
          </a:prstGeom>
          <a:noFill/>
        </p:spPr>
        <p:txBody>
          <a:bodyPr>
            <a:spAutoFit/>
          </a:bodyPr>
          <a:lstStyle/>
          <a:p>
            <a:pPr algn="ctr" eaLnBrk="1" hangingPunct="1">
              <a:defRPr/>
            </a:pPr>
            <a:r>
              <a:rPr lang="zh-CN" altLang="en-US" sz="2800" b="0" spc="-100" dirty="0">
                <a:solidFill>
                  <a:srgbClr val="FFFF00"/>
                </a:solidFill>
                <a:latin typeface="黑体" pitchFamily="2" charset="-122"/>
                <a:ea typeface="黑体" pitchFamily="2" charset="-122"/>
                <a:cs typeface="+mj-cs"/>
              </a:rPr>
              <a:t>五、无码间干扰基带系统的抗噪声性能（</a:t>
            </a:r>
            <a:r>
              <a:rPr lang="en-US" altLang="zh-CN" sz="2800" b="0" spc="-100" dirty="0">
                <a:solidFill>
                  <a:srgbClr val="FFFF00"/>
                </a:solidFill>
                <a:latin typeface="黑体" pitchFamily="2" charset="-122"/>
                <a:ea typeface="黑体" pitchFamily="2" charset="-122"/>
                <a:cs typeface="+mj-cs"/>
              </a:rPr>
              <a:t>2</a:t>
            </a:r>
            <a:r>
              <a:rPr lang="zh-CN" altLang="en-US" sz="2800" b="0" spc="-100" dirty="0">
                <a:solidFill>
                  <a:srgbClr val="FFFF00"/>
                </a:solidFill>
                <a:latin typeface="黑体" pitchFamily="2" charset="-122"/>
                <a:ea typeface="黑体" pitchFamily="2" charset="-122"/>
                <a:cs typeface="+mj-cs"/>
              </a:rPr>
              <a:t>）</a:t>
            </a:r>
          </a:p>
        </p:txBody>
      </p:sp>
      <p:pic>
        <p:nvPicPr>
          <p:cNvPr id="3380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2363" y="1336675"/>
            <a:ext cx="2316162"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4"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213" y="2276475"/>
            <a:ext cx="54006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5105400"/>
            <a:ext cx="36576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1981501681"/>
              </p:ext>
            </p:extLst>
          </p:nvPr>
        </p:nvGraphicFramePr>
        <p:xfrm>
          <a:off x="2736999" y="3501008"/>
          <a:ext cx="2943225" cy="762000"/>
        </p:xfrm>
        <a:graphic>
          <a:graphicData uri="http://schemas.openxmlformats.org/presentationml/2006/ole">
            <mc:AlternateContent xmlns:mc="http://schemas.openxmlformats.org/markup-compatibility/2006">
              <mc:Choice xmlns:v="urn:schemas-microsoft-com:vml" Requires="v">
                <p:oleObj spid="_x0000_s47116" name="公式" r:id="rId6" imgW="2095200" imgH="482400" progId="Equation.3">
                  <p:embed/>
                </p:oleObj>
              </mc:Choice>
              <mc:Fallback>
                <p:oleObj name="公式" r:id="rId6" imgW="2095200" imgH="482400" progId="Equation.3">
                  <p:embed/>
                  <p:pic>
                    <p:nvPicPr>
                      <p:cNvPr id="0" name="对象 4"/>
                      <p:cNvPicPr>
                        <a:picLocks noChangeAspect="1" noChangeArrowheads="1"/>
                      </p:cNvPicPr>
                      <p:nvPr/>
                    </p:nvPicPr>
                    <p:blipFill>
                      <a:blip r:embed="rId7"/>
                      <a:srcRect/>
                      <a:stretch>
                        <a:fillRect/>
                      </a:stretch>
                    </p:blipFill>
                    <p:spPr bwMode="auto">
                      <a:xfrm>
                        <a:off x="2736999" y="3501008"/>
                        <a:ext cx="2943225" cy="762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88433906"/>
              </p:ext>
            </p:extLst>
          </p:nvPr>
        </p:nvGraphicFramePr>
        <p:xfrm>
          <a:off x="413767" y="5013176"/>
          <a:ext cx="4086225" cy="760413"/>
        </p:xfrm>
        <a:graphic>
          <a:graphicData uri="http://schemas.openxmlformats.org/presentationml/2006/ole">
            <mc:AlternateContent xmlns:mc="http://schemas.openxmlformats.org/markup-compatibility/2006">
              <mc:Choice xmlns:v="urn:schemas-microsoft-com:vml" Requires="v">
                <p:oleObj spid="_x0000_s47117" name="公式" r:id="rId8" imgW="2908080" imgH="482400" progId="Equation.3">
                  <p:embed/>
                </p:oleObj>
              </mc:Choice>
              <mc:Fallback>
                <p:oleObj name="公式" r:id="rId8" imgW="2908080" imgH="482400" progId="Equation.3">
                  <p:embed/>
                  <p:pic>
                    <p:nvPicPr>
                      <p:cNvPr id="0" name="对象 3"/>
                      <p:cNvPicPr>
                        <a:picLocks noChangeAspect="1" noChangeArrowheads="1"/>
                      </p:cNvPicPr>
                      <p:nvPr/>
                    </p:nvPicPr>
                    <p:blipFill>
                      <a:blip r:embed="rId9"/>
                      <a:srcRect/>
                      <a:stretch>
                        <a:fillRect/>
                      </a:stretch>
                    </p:blipFill>
                    <p:spPr bwMode="auto">
                      <a:xfrm>
                        <a:off x="413767" y="5013176"/>
                        <a:ext cx="4086225" cy="7604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287338" y="1285875"/>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5</a:t>
            </a:r>
            <a:r>
              <a:rPr lang="zh-CN" altLang="en-US" sz="2400" b="0">
                <a:latin typeface="宋体" panose="02010600030101010101" pitchFamily="2" charset="-122"/>
              </a:rPr>
              <a:t>、若令判决门限为</a:t>
            </a:r>
            <a:r>
              <a:rPr lang="en-US" altLang="zh-CN" sz="2400" b="0">
                <a:latin typeface="宋体" panose="02010600030101010101" pitchFamily="2" charset="-122"/>
              </a:rPr>
              <a:t>Vd</a:t>
            </a:r>
            <a:r>
              <a:rPr lang="zh-CN" altLang="en-US" sz="2400" b="0">
                <a:latin typeface="宋体" panose="02010600030101010101" pitchFamily="2" charset="-122"/>
              </a:rPr>
              <a:t>，</a:t>
            </a:r>
          </a:p>
          <a:p>
            <a:pPr eaLnBrk="1" hangingPunct="1">
              <a:spcBef>
                <a:spcPct val="0"/>
              </a:spcBef>
              <a:buClrTx/>
              <a:buSzTx/>
              <a:buFontTx/>
              <a:buNone/>
            </a:pPr>
            <a:r>
              <a:rPr lang="zh-CN" altLang="en-US" sz="2400" b="0">
                <a:latin typeface="宋体" panose="02010600030101010101" pitchFamily="2" charset="-122"/>
              </a:rPr>
              <a:t>则将“</a:t>
            </a:r>
            <a:r>
              <a:rPr lang="en-US" altLang="zh-CN" sz="2400" b="0">
                <a:latin typeface="宋体" panose="02010600030101010101" pitchFamily="2" charset="-122"/>
              </a:rPr>
              <a:t>l”</a:t>
            </a:r>
            <a:r>
              <a:rPr lang="zh-CN" altLang="en-US" sz="2400" b="0">
                <a:latin typeface="宋体" panose="02010600030101010101" pitchFamily="2" charset="-122"/>
              </a:rPr>
              <a:t>错判为“</a:t>
            </a:r>
            <a:r>
              <a:rPr lang="en-US" altLang="zh-CN" sz="2400" b="0">
                <a:latin typeface="宋体" panose="02010600030101010101" pitchFamily="2" charset="-122"/>
              </a:rPr>
              <a:t>0”</a:t>
            </a:r>
            <a:r>
              <a:rPr lang="zh-CN" altLang="en-US" sz="2400" b="0">
                <a:latin typeface="宋体" panose="02010600030101010101" pitchFamily="2" charset="-122"/>
              </a:rPr>
              <a:t>的概率</a:t>
            </a:r>
            <a:r>
              <a:rPr lang="en-US" altLang="zh-CN" sz="2400" b="0">
                <a:latin typeface="宋体" panose="02010600030101010101" pitchFamily="2" charset="-122"/>
              </a:rPr>
              <a:t>(</a:t>
            </a:r>
            <a:r>
              <a:rPr lang="zh-CN" altLang="en-US" sz="2400" b="0">
                <a:latin typeface="宋体" panose="02010600030101010101" pitchFamily="2" charset="-122"/>
              </a:rPr>
              <a:t>漏报概率</a:t>
            </a:r>
            <a:r>
              <a:rPr lang="en-US" altLang="zh-CN" sz="2400" b="0">
                <a:latin typeface="宋体" panose="02010600030101010101" pitchFamily="2" charset="-122"/>
              </a:rPr>
              <a:t>)</a:t>
            </a:r>
            <a:r>
              <a:rPr lang="zh-CN" altLang="en-US" sz="2400" b="0">
                <a:latin typeface="宋体" panose="02010600030101010101" pitchFamily="2" charset="-122"/>
              </a:rPr>
              <a:t>为：</a:t>
            </a:r>
            <a:r>
              <a:rPr lang="zh-CN" altLang="en-US" sz="2400">
                <a:latin typeface="宋体" panose="02010600030101010101" pitchFamily="2" charset="-122"/>
              </a:rPr>
              <a:t>  </a:t>
            </a:r>
          </a:p>
        </p:txBody>
      </p:sp>
      <p:sp>
        <p:nvSpPr>
          <p:cNvPr id="34819" name="Rectangle 7"/>
          <p:cNvSpPr>
            <a:spLocks noChangeArrowheads="1"/>
          </p:cNvSpPr>
          <p:nvPr/>
        </p:nvSpPr>
        <p:spPr bwMode="auto">
          <a:xfrm>
            <a:off x="287338" y="2919413"/>
            <a:ext cx="628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则将“</a:t>
            </a:r>
            <a:r>
              <a:rPr lang="en-US" altLang="zh-CN" sz="2400" b="0">
                <a:latin typeface="宋体" panose="02010600030101010101" pitchFamily="2" charset="-122"/>
              </a:rPr>
              <a:t>0”</a:t>
            </a:r>
            <a:r>
              <a:rPr lang="zh-CN" altLang="en-US" sz="2400" b="0">
                <a:latin typeface="宋体" panose="02010600030101010101" pitchFamily="2" charset="-122"/>
              </a:rPr>
              <a:t>错判为“</a:t>
            </a:r>
            <a:r>
              <a:rPr lang="en-US" altLang="zh-CN" sz="2400" b="0">
                <a:latin typeface="宋体" panose="02010600030101010101" pitchFamily="2" charset="-122"/>
              </a:rPr>
              <a:t>1”</a:t>
            </a:r>
            <a:r>
              <a:rPr lang="zh-CN" altLang="en-US" sz="2400" b="0">
                <a:latin typeface="宋体" panose="02010600030101010101" pitchFamily="2" charset="-122"/>
              </a:rPr>
              <a:t>的概率</a:t>
            </a:r>
            <a:r>
              <a:rPr lang="en-US" altLang="zh-CN" sz="2400" b="0">
                <a:latin typeface="宋体" panose="02010600030101010101" pitchFamily="2" charset="-122"/>
              </a:rPr>
              <a:t>(</a:t>
            </a:r>
            <a:r>
              <a:rPr lang="zh-CN" altLang="en-US" sz="2400" b="0">
                <a:latin typeface="宋体" panose="02010600030101010101" pitchFamily="2" charset="-122"/>
              </a:rPr>
              <a:t>虚报概率</a:t>
            </a:r>
            <a:r>
              <a:rPr lang="en-US" altLang="zh-CN" sz="2400" b="0">
                <a:latin typeface="宋体" panose="02010600030101010101" pitchFamily="2" charset="-122"/>
              </a:rPr>
              <a:t>)</a:t>
            </a:r>
            <a:r>
              <a:rPr lang="zh-CN" altLang="en-US" sz="2400" b="0">
                <a:latin typeface="宋体" panose="02010600030101010101" pitchFamily="2" charset="-122"/>
              </a:rPr>
              <a:t>为：</a:t>
            </a:r>
            <a:endParaRPr lang="zh-CN" altLang="en-US" sz="2400">
              <a:latin typeface="宋体" panose="02010600030101010101" pitchFamily="2" charset="-122"/>
            </a:endParaRPr>
          </a:p>
        </p:txBody>
      </p:sp>
      <p:sp>
        <p:nvSpPr>
          <p:cNvPr id="34820" name="Rectangle 10"/>
          <p:cNvSpPr>
            <a:spLocks noChangeArrowheads="1"/>
          </p:cNvSpPr>
          <p:nvPr/>
        </p:nvSpPr>
        <p:spPr bwMode="auto">
          <a:xfrm>
            <a:off x="287338" y="4143375"/>
            <a:ext cx="8424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6</a:t>
            </a:r>
            <a:r>
              <a:rPr lang="zh-CN" altLang="en-US" sz="2400" b="0">
                <a:latin typeface="宋体" panose="02010600030101010101" pitchFamily="2" charset="-122"/>
              </a:rPr>
              <a:t>、若发送“</a:t>
            </a:r>
            <a:r>
              <a:rPr lang="en-US" altLang="zh-CN" sz="2400" b="0">
                <a:latin typeface="宋体" panose="02010600030101010101" pitchFamily="2" charset="-122"/>
              </a:rPr>
              <a:t>1”</a:t>
            </a:r>
            <a:r>
              <a:rPr lang="zh-CN" altLang="en-US" sz="2400" b="0">
                <a:latin typeface="宋体" panose="02010600030101010101" pitchFamily="2" charset="-122"/>
              </a:rPr>
              <a:t>码的概率为</a:t>
            </a:r>
            <a:r>
              <a:rPr lang="en-US" altLang="zh-CN" sz="2400" b="0">
                <a:latin typeface="宋体" panose="02010600030101010101" pitchFamily="2" charset="-122"/>
              </a:rPr>
              <a:t>P(1)</a:t>
            </a:r>
            <a:r>
              <a:rPr lang="zh-CN" altLang="en-US" sz="2400" b="0">
                <a:latin typeface="宋体" panose="02010600030101010101" pitchFamily="2" charset="-122"/>
              </a:rPr>
              <a:t>，发送“</a:t>
            </a:r>
            <a:r>
              <a:rPr lang="en-US" altLang="zh-CN" sz="2400" b="0">
                <a:latin typeface="宋体" panose="02010600030101010101" pitchFamily="2" charset="-122"/>
              </a:rPr>
              <a:t>0”</a:t>
            </a:r>
            <a:r>
              <a:rPr lang="zh-CN" altLang="en-US" sz="2400" b="0">
                <a:latin typeface="宋体" panose="02010600030101010101" pitchFamily="2" charset="-122"/>
              </a:rPr>
              <a:t>码的概率为</a:t>
            </a:r>
            <a:r>
              <a:rPr lang="en-US" altLang="zh-CN" sz="2400" b="0">
                <a:latin typeface="宋体" panose="02010600030101010101" pitchFamily="2" charset="-122"/>
              </a:rPr>
              <a:t>P(0)</a:t>
            </a:r>
            <a:r>
              <a:rPr lang="zh-CN" altLang="en-US" sz="2400" b="0">
                <a:latin typeface="宋体" panose="02010600030101010101" pitchFamily="2" charset="-122"/>
              </a:rPr>
              <a:t>，则基带传输系统总的误码率可表示成：</a:t>
            </a:r>
            <a:r>
              <a:rPr lang="zh-CN" altLang="en-US" sz="2400">
                <a:latin typeface="宋体" panose="02010600030101010101" pitchFamily="2" charset="-122"/>
              </a:rPr>
              <a:t> </a:t>
            </a:r>
          </a:p>
        </p:txBody>
      </p:sp>
      <p:sp>
        <p:nvSpPr>
          <p:cNvPr id="34821" name="Rectangle 13"/>
          <p:cNvSpPr>
            <a:spLocks noChangeArrowheads="1"/>
          </p:cNvSpPr>
          <p:nvPr/>
        </p:nvSpPr>
        <p:spPr bwMode="auto">
          <a:xfrm>
            <a:off x="4108450" y="493553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与判决门限</a:t>
            </a:r>
            <a:r>
              <a:rPr lang="en-US" altLang="zh-CN" sz="2400" b="0">
                <a:latin typeface="宋体" panose="02010600030101010101" pitchFamily="2" charset="-122"/>
              </a:rPr>
              <a:t>Vd</a:t>
            </a:r>
            <a:r>
              <a:rPr lang="zh-CN" altLang="en-US" sz="2400" b="0">
                <a:latin typeface="宋体" panose="02010600030101010101" pitchFamily="2" charset="-122"/>
              </a:rPr>
              <a:t>有关。</a:t>
            </a:r>
            <a:endParaRPr lang="zh-CN" altLang="en-US" sz="3200">
              <a:latin typeface="宋体" panose="02010600030101010101" pitchFamily="2" charset="-122"/>
            </a:endParaRPr>
          </a:p>
        </p:txBody>
      </p:sp>
      <p:sp>
        <p:nvSpPr>
          <p:cNvPr id="34822" name="Rectangle 14"/>
          <p:cNvSpPr>
            <a:spLocks noChangeArrowheads="1"/>
          </p:cNvSpPr>
          <p:nvPr/>
        </p:nvSpPr>
        <p:spPr bwMode="auto">
          <a:xfrm>
            <a:off x="360363" y="5337175"/>
            <a:ext cx="7900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7</a:t>
            </a:r>
            <a:r>
              <a:rPr lang="zh-CN" altLang="en-US" sz="2400" b="0">
                <a:latin typeface="宋体" panose="02010600030101010101" pitchFamily="2" charset="-122"/>
              </a:rPr>
              <a:t>、选择判决门限</a:t>
            </a:r>
            <a:r>
              <a:rPr lang="en-US" altLang="zh-CN" sz="2400" b="0">
                <a:latin typeface="宋体" panose="02010600030101010101" pitchFamily="2" charset="-122"/>
              </a:rPr>
              <a:t>Vd</a:t>
            </a:r>
            <a:r>
              <a:rPr lang="zh-CN" altLang="en-US" sz="2400" b="0">
                <a:latin typeface="宋体" panose="02010600030101010101" pitchFamily="2" charset="-122"/>
              </a:rPr>
              <a:t>，使总的误码率最小，此时</a:t>
            </a:r>
            <a:r>
              <a:rPr lang="en-US" altLang="zh-CN" sz="2400" b="0">
                <a:latin typeface="宋体" panose="02010600030101010101" pitchFamily="2" charset="-122"/>
              </a:rPr>
              <a:t>Vd</a:t>
            </a:r>
            <a:r>
              <a:rPr lang="zh-CN" altLang="en-US" sz="2400" b="0">
                <a:latin typeface="宋体" panose="02010600030101010101" pitchFamily="2" charset="-122"/>
              </a:rPr>
              <a:t>叫最佳判决门限。</a:t>
            </a:r>
            <a:r>
              <a:rPr lang="zh-CN" altLang="en-US" sz="2400">
                <a:latin typeface="宋体" panose="02010600030101010101" pitchFamily="2" charset="-122"/>
              </a:rPr>
              <a:t> </a:t>
            </a:r>
          </a:p>
        </p:txBody>
      </p:sp>
      <p:sp>
        <p:nvSpPr>
          <p:cNvPr id="13" name="Rectangle 2"/>
          <p:cNvSpPr txBox="1">
            <a:spLocks noChangeArrowheads="1"/>
          </p:cNvSpPr>
          <p:nvPr/>
        </p:nvSpPr>
        <p:spPr>
          <a:xfrm>
            <a:off x="428625" y="506413"/>
            <a:ext cx="8358188" cy="519112"/>
          </a:xfrm>
          <a:prstGeom prst="rect">
            <a:avLst/>
          </a:prstGeom>
          <a:noFill/>
        </p:spPr>
        <p:txBody>
          <a:bodyPr>
            <a:spAutoFit/>
          </a:bodyPr>
          <a:lstStyle/>
          <a:p>
            <a:pPr algn="ctr" eaLnBrk="1" hangingPunct="1">
              <a:defRPr/>
            </a:pPr>
            <a:r>
              <a:rPr lang="zh-CN" altLang="en-US" sz="2800" b="0" spc="-100" dirty="0">
                <a:solidFill>
                  <a:srgbClr val="FFFF00"/>
                </a:solidFill>
                <a:latin typeface="黑体" pitchFamily="2" charset="-122"/>
                <a:ea typeface="黑体" pitchFamily="2" charset="-122"/>
                <a:cs typeface="+mj-cs"/>
              </a:rPr>
              <a:t>五、无码间干扰基带系统的抗噪声性能（</a:t>
            </a:r>
            <a:r>
              <a:rPr lang="en-US" altLang="zh-CN" sz="2800" b="0" spc="-100" dirty="0">
                <a:solidFill>
                  <a:srgbClr val="FFFF00"/>
                </a:solidFill>
                <a:latin typeface="黑体" pitchFamily="2" charset="-122"/>
                <a:ea typeface="黑体" pitchFamily="2" charset="-122"/>
                <a:cs typeface="+mj-cs"/>
              </a:rPr>
              <a:t>3</a:t>
            </a:r>
            <a:r>
              <a:rPr lang="zh-CN" altLang="en-US" sz="2800" b="0" spc="-100" dirty="0">
                <a:solidFill>
                  <a:srgbClr val="FFFF00"/>
                </a:solidFill>
                <a:latin typeface="黑体" pitchFamily="2" charset="-122"/>
                <a:ea typeface="黑体" pitchFamily="2" charset="-122"/>
                <a:cs typeface="+mj-cs"/>
              </a:rPr>
              <a:t>）</a:t>
            </a:r>
          </a:p>
        </p:txBody>
      </p:sp>
      <p:pic>
        <p:nvPicPr>
          <p:cNvPr id="348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925" y="2181225"/>
            <a:ext cx="8364538"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013325"/>
            <a:ext cx="4529138"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6"/>
          <p:cNvGraphicFramePr>
            <a:graphicFrameLocks noGrp="1" noChangeAspect="1"/>
          </p:cNvGraphicFramePr>
          <p:nvPr>
            <p:ph idx="4294967295"/>
          </p:nvPr>
        </p:nvGraphicFramePr>
        <p:xfrm>
          <a:off x="1643063" y="3786188"/>
          <a:ext cx="6065837" cy="2770187"/>
        </p:xfrm>
        <a:graphic>
          <a:graphicData uri="http://schemas.openxmlformats.org/presentationml/2006/ole">
            <mc:AlternateContent xmlns:mc="http://schemas.openxmlformats.org/markup-compatibility/2006">
              <mc:Choice xmlns:v="urn:schemas-microsoft-com:vml" Requires="v">
                <p:oleObj spid="_x0000_s35859" name="位图图像" r:id="rId3" imgW="4172532" imgH="1905266" progId="PBrush">
                  <p:embed/>
                </p:oleObj>
              </mc:Choice>
              <mc:Fallback>
                <p:oleObj name="位图图像" r:id="rId3" imgW="4172532" imgH="1905266"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3786188"/>
                        <a:ext cx="6065837"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Rectangle 4"/>
          <p:cNvSpPr>
            <a:spLocks noChangeArrowheads="1"/>
          </p:cNvSpPr>
          <p:nvPr/>
        </p:nvSpPr>
        <p:spPr bwMode="auto">
          <a:xfrm>
            <a:off x="395288" y="1616075"/>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8</a:t>
            </a:r>
            <a:r>
              <a:rPr lang="zh-CN" altLang="en-US" sz="2400" b="0">
                <a:latin typeface="宋体" panose="02010600030101010101" pitchFamily="2" charset="-122"/>
              </a:rPr>
              <a:t>、若</a:t>
            </a:r>
            <a:r>
              <a:rPr lang="en-US" altLang="zh-CN" sz="2400" b="0">
                <a:latin typeface="宋体" panose="02010600030101010101" pitchFamily="2" charset="-122"/>
              </a:rPr>
              <a:t>P(1)= P(0)=1/2</a:t>
            </a:r>
            <a:r>
              <a:rPr lang="zh-CN" altLang="en-US" sz="2400" b="0">
                <a:latin typeface="宋体" panose="02010600030101010101" pitchFamily="2" charset="-122"/>
              </a:rPr>
              <a:t>，则</a:t>
            </a:r>
            <a:endParaRPr lang="zh-CN" altLang="en-US" sz="2400">
              <a:latin typeface="宋体" panose="02010600030101010101" pitchFamily="2" charset="-122"/>
            </a:endParaRPr>
          </a:p>
        </p:txBody>
      </p:sp>
      <p:sp>
        <p:nvSpPr>
          <p:cNvPr id="35844" name="Rectangle 6"/>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Char char="v"/>
            </a:pPr>
            <a:endParaRPr lang="zh-CN" altLang="en-US" sz="3200">
              <a:latin typeface="宋体" panose="02010600030101010101" pitchFamily="2" charset="-122"/>
            </a:endParaRPr>
          </a:p>
        </p:txBody>
      </p:sp>
      <p:sp>
        <p:nvSpPr>
          <p:cNvPr id="35845" name="Rectangle 9"/>
          <p:cNvSpPr>
            <a:spLocks noChangeArrowheads="1"/>
          </p:cNvSpPr>
          <p:nvPr/>
        </p:nvSpPr>
        <p:spPr bwMode="auto">
          <a:xfrm>
            <a:off x="395288" y="232410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9</a:t>
            </a:r>
            <a:r>
              <a:rPr lang="zh-CN" altLang="en-US" sz="2400" b="0">
                <a:latin typeface="宋体" panose="02010600030101010101" pitchFamily="2" charset="-122"/>
              </a:rPr>
              <a:t>、单极性基带波形，则它们将分别变成：</a:t>
            </a:r>
            <a:endParaRPr lang="zh-CN" altLang="en-US" sz="3200">
              <a:latin typeface="宋体" panose="02010600030101010101" pitchFamily="2" charset="-122"/>
            </a:endParaRPr>
          </a:p>
        </p:txBody>
      </p:sp>
      <p:sp>
        <p:nvSpPr>
          <p:cNvPr id="11" name="Rectangle 2"/>
          <p:cNvSpPr txBox="1">
            <a:spLocks noChangeArrowheads="1"/>
          </p:cNvSpPr>
          <p:nvPr/>
        </p:nvSpPr>
        <p:spPr>
          <a:xfrm>
            <a:off x="428625" y="506413"/>
            <a:ext cx="8358188" cy="519112"/>
          </a:xfrm>
          <a:prstGeom prst="rect">
            <a:avLst/>
          </a:prstGeom>
          <a:noFill/>
        </p:spPr>
        <p:txBody>
          <a:bodyPr>
            <a:spAutoFit/>
          </a:bodyPr>
          <a:lstStyle/>
          <a:p>
            <a:pPr algn="ctr" eaLnBrk="1" hangingPunct="1">
              <a:defRPr/>
            </a:pPr>
            <a:r>
              <a:rPr lang="zh-CN" altLang="en-US" sz="2800" b="0" spc="-100" dirty="0">
                <a:solidFill>
                  <a:srgbClr val="FFFF00"/>
                </a:solidFill>
                <a:latin typeface="黑体" pitchFamily="2" charset="-122"/>
                <a:ea typeface="黑体" pitchFamily="2" charset="-122"/>
                <a:cs typeface="+mj-cs"/>
              </a:rPr>
              <a:t>五、无码间干扰基带系统的抗噪声性能（</a:t>
            </a:r>
            <a:r>
              <a:rPr lang="en-US" altLang="zh-CN" sz="2800" b="0" spc="-100" dirty="0">
                <a:solidFill>
                  <a:srgbClr val="FFFF00"/>
                </a:solidFill>
                <a:latin typeface="黑体" pitchFamily="2" charset="-122"/>
                <a:ea typeface="黑体" pitchFamily="2" charset="-122"/>
                <a:cs typeface="+mj-cs"/>
              </a:rPr>
              <a:t>4</a:t>
            </a:r>
            <a:r>
              <a:rPr lang="zh-CN" altLang="en-US" sz="2800" b="0" spc="-100" dirty="0">
                <a:solidFill>
                  <a:srgbClr val="FFFF00"/>
                </a:solidFill>
                <a:latin typeface="黑体" pitchFamily="2" charset="-122"/>
                <a:ea typeface="黑体" pitchFamily="2" charset="-122"/>
                <a:cs typeface="+mj-cs"/>
              </a:rPr>
              <a:t>）</a:t>
            </a:r>
          </a:p>
        </p:txBody>
      </p:sp>
      <p:pic>
        <p:nvPicPr>
          <p:cNvPr id="35847"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1560513"/>
            <a:ext cx="3962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822575"/>
            <a:ext cx="62992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585788"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六、眼    图 （</a:t>
            </a:r>
            <a:r>
              <a:rPr lang="en-US" altLang="zh-CN" sz="3200" dirty="0">
                <a:solidFill>
                  <a:srgbClr val="FFFF00"/>
                </a:solidFill>
                <a:latin typeface="黑体" pitchFamily="2" charset="-122"/>
                <a:ea typeface="黑体" pitchFamily="2" charset="-122"/>
              </a:rPr>
              <a:t>1</a:t>
            </a:r>
            <a:r>
              <a:rPr lang="zh-CN" altLang="en-US" sz="3200" dirty="0">
                <a:solidFill>
                  <a:srgbClr val="FFFF00"/>
                </a:solidFill>
                <a:latin typeface="黑体" pitchFamily="2" charset="-122"/>
                <a:ea typeface="黑体" pitchFamily="2" charset="-122"/>
              </a:rPr>
              <a:t>）</a:t>
            </a:r>
          </a:p>
        </p:txBody>
      </p:sp>
      <p:sp>
        <p:nvSpPr>
          <p:cNvPr id="36867" name="Rectangle 4"/>
          <p:cNvSpPr>
            <a:spLocks noChangeArrowheads="1"/>
          </p:cNvSpPr>
          <p:nvPr/>
        </p:nvSpPr>
        <p:spPr bwMode="auto">
          <a:xfrm>
            <a:off x="396875" y="1160463"/>
            <a:ext cx="8318500"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150000"/>
              </a:lnSpc>
              <a:spcBef>
                <a:spcPts val="1200"/>
              </a:spcBef>
              <a:buClr>
                <a:schemeClr val="hlink"/>
              </a:buClr>
              <a:buSzTx/>
              <a:buFont typeface="Wingdings" panose="05000000000000000000" pitchFamily="2" charset="2"/>
              <a:buChar char="l"/>
            </a:pPr>
            <a:r>
              <a:rPr lang="zh-CN" altLang="en-US" sz="2400" b="0">
                <a:latin typeface="宋体" panose="02010600030101010101" pitchFamily="2" charset="-122"/>
              </a:rPr>
              <a:t>利用实验手段估计系统性能的一种方法</a:t>
            </a:r>
          </a:p>
          <a:p>
            <a:pPr eaLnBrk="1" hangingPunct="1">
              <a:lnSpc>
                <a:spcPct val="150000"/>
              </a:lnSpc>
              <a:spcBef>
                <a:spcPts val="1200"/>
              </a:spcBef>
              <a:buClr>
                <a:schemeClr val="hlink"/>
              </a:buClr>
              <a:buSzTx/>
              <a:buFont typeface="Wingdings" panose="05000000000000000000" pitchFamily="2" charset="2"/>
              <a:buChar char="l"/>
            </a:pPr>
            <a:r>
              <a:rPr lang="zh-CN" altLang="en-US" sz="2400" b="0">
                <a:latin typeface="宋体" panose="02010600030101010101" pitchFamily="2" charset="-122"/>
              </a:rPr>
              <a:t>原因：码间干扰问题与发送滤波器特性、信道特性、接收滤波器特性等因素有关，因而计算由于这些因素所引起的误码率非常困难 </a:t>
            </a:r>
          </a:p>
          <a:p>
            <a:pPr eaLnBrk="1" hangingPunct="1">
              <a:lnSpc>
                <a:spcPct val="150000"/>
              </a:lnSpc>
              <a:spcBef>
                <a:spcPts val="1200"/>
              </a:spcBef>
              <a:buClr>
                <a:schemeClr val="hlink"/>
              </a:buClr>
              <a:buSzTx/>
              <a:buFont typeface="Wingdings" panose="05000000000000000000" pitchFamily="2" charset="2"/>
              <a:buChar char="l"/>
            </a:pPr>
            <a:r>
              <a:rPr lang="zh-CN" altLang="en-US" sz="2400" b="0">
                <a:latin typeface="宋体" panose="02010600030101010101" pitchFamily="2" charset="-122"/>
              </a:rPr>
              <a:t>具体做法是：用一个示波器跨接在接收滤波器的输出端，然后调整示波器水平扫描周期，使其与接收码元的周期同步。这时就可以从示波器显示的图形</a:t>
            </a:r>
            <a:r>
              <a:rPr lang="en-US" altLang="zh-CN" sz="2400" b="0">
                <a:latin typeface="宋体" panose="02010600030101010101" pitchFamily="2" charset="-122"/>
              </a:rPr>
              <a:t>(</a:t>
            </a:r>
            <a:r>
              <a:rPr lang="zh-CN" altLang="en-US" sz="2400" b="0">
                <a:latin typeface="宋体" panose="02010600030101010101" pitchFamily="2" charset="-122"/>
              </a:rPr>
              <a:t>眼图</a:t>
            </a:r>
            <a:r>
              <a:rPr lang="en-US" altLang="zh-CN" sz="2400" b="0">
                <a:latin typeface="宋体" panose="02010600030101010101" pitchFamily="2" charset="-122"/>
              </a:rPr>
              <a:t>)</a:t>
            </a:r>
            <a:r>
              <a:rPr lang="zh-CN" altLang="en-US" sz="2400" b="0">
                <a:latin typeface="宋体" panose="02010600030101010101" pitchFamily="2" charset="-122"/>
              </a:rPr>
              <a:t>上，观察出码间干扰和噪声的影响，从而估计出系统性能的优劣程度。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585788" y="404813"/>
            <a:ext cx="7772400" cy="579437"/>
          </a:xfrm>
        </p:spPr>
        <p:txBody>
          <a:bodyPr>
            <a:spAutoFit/>
          </a:bodyPr>
          <a:lstStyle/>
          <a:p>
            <a:pPr algn="ctr" eaLnBrk="1" hangingPunct="1">
              <a:defRPr/>
            </a:pPr>
            <a:r>
              <a:rPr lang="zh-CN" altLang="en-US" sz="3200" dirty="0">
                <a:solidFill>
                  <a:srgbClr val="FFFF00"/>
                </a:solidFill>
                <a:latin typeface="黑体" pitchFamily="2" charset="-122"/>
                <a:ea typeface="黑体" pitchFamily="2" charset="-122"/>
              </a:rPr>
              <a:t>六、眼    图 （</a:t>
            </a:r>
            <a:r>
              <a:rPr lang="en-US" altLang="zh-CN" sz="3200" dirty="0">
                <a:solidFill>
                  <a:srgbClr val="FFFF00"/>
                </a:solidFill>
                <a:latin typeface="黑体" pitchFamily="2" charset="-122"/>
                <a:ea typeface="黑体" pitchFamily="2" charset="-122"/>
              </a:rPr>
              <a:t>1</a:t>
            </a:r>
            <a:r>
              <a:rPr lang="zh-CN" altLang="en-US" sz="3200" dirty="0">
                <a:solidFill>
                  <a:srgbClr val="FFFF00"/>
                </a:solidFill>
                <a:latin typeface="黑体" pitchFamily="2" charset="-122"/>
                <a:ea typeface="黑体" pitchFamily="2" charset="-122"/>
              </a:rPr>
              <a:t>）</a:t>
            </a:r>
          </a:p>
        </p:txBody>
      </p:sp>
      <p:sp>
        <p:nvSpPr>
          <p:cNvPr id="37891" name="Rectangle 4"/>
          <p:cNvSpPr>
            <a:spLocks noChangeArrowheads="1"/>
          </p:cNvSpPr>
          <p:nvPr/>
        </p:nvSpPr>
        <p:spPr bwMode="auto">
          <a:xfrm>
            <a:off x="396875" y="1160463"/>
            <a:ext cx="83185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ts val="3000"/>
              </a:lnSpc>
              <a:spcBef>
                <a:spcPts val="600"/>
              </a:spcBef>
              <a:buClr>
                <a:schemeClr val="hlink"/>
              </a:buClr>
              <a:buSzTx/>
              <a:buFont typeface="Wingdings" panose="05000000000000000000" pitchFamily="2" charset="2"/>
              <a:buChar char="l"/>
            </a:pPr>
            <a:r>
              <a:rPr lang="zh-CN" altLang="en-US" sz="2400" b="0">
                <a:latin typeface="宋体" panose="02010600030101010101" pitchFamily="2" charset="-122"/>
              </a:rPr>
              <a:t>不考虑噪声的影响。二进制双极性的基带系统将在接收滤波器输出端得到一个基带脉冲的序列。</a:t>
            </a:r>
            <a:r>
              <a:rPr lang="en-US" altLang="zh-CN" sz="2400" b="0">
                <a:latin typeface="宋体" panose="02010600030101010101" pitchFamily="2" charset="-122"/>
              </a:rPr>
              <a:t>(</a:t>
            </a:r>
            <a:r>
              <a:rPr lang="zh-CN" altLang="en-US" sz="2400" b="0">
                <a:latin typeface="宋体" panose="02010600030101010101" pitchFamily="2" charset="-122"/>
              </a:rPr>
              <a:t>采用二进制升余弦</a:t>
            </a:r>
            <a:r>
              <a:rPr lang="en-US" altLang="zh-CN" sz="2400" b="0">
                <a:latin typeface="宋体" panose="02010600030101010101" pitchFamily="2" charset="-122"/>
              </a:rPr>
              <a:t>) </a:t>
            </a:r>
          </a:p>
          <a:p>
            <a:pPr lvl="1" eaLnBrk="1" hangingPunct="1">
              <a:lnSpc>
                <a:spcPts val="3000"/>
              </a:lnSpc>
              <a:spcBef>
                <a:spcPts val="600"/>
              </a:spcBef>
              <a:buClr>
                <a:schemeClr val="hlink"/>
              </a:buClr>
              <a:buSzTx/>
              <a:buFont typeface="Wingdings" panose="05000000000000000000" pitchFamily="2" charset="2"/>
              <a:buChar char="l"/>
            </a:pPr>
            <a:r>
              <a:rPr lang="zh-CN" altLang="en-US" sz="2400" b="0">
                <a:latin typeface="宋体" panose="02010600030101010101" pitchFamily="2" charset="-122"/>
              </a:rPr>
              <a:t>如果基带传输特性是无码间干扰的，眼图如图</a:t>
            </a:r>
            <a:r>
              <a:rPr lang="en-US" altLang="zh-CN" sz="2400" b="0">
                <a:latin typeface="宋体" panose="02010600030101010101" pitchFamily="2" charset="-122"/>
              </a:rPr>
              <a:t>6-16(ac)</a:t>
            </a:r>
            <a:endParaRPr lang="zh-CN" altLang="en-US" sz="2400" b="0">
              <a:latin typeface="宋体" panose="02010600030101010101" pitchFamily="2" charset="-122"/>
            </a:endParaRPr>
          </a:p>
          <a:p>
            <a:pPr lvl="1" eaLnBrk="1" hangingPunct="1">
              <a:lnSpc>
                <a:spcPts val="3000"/>
              </a:lnSpc>
              <a:spcBef>
                <a:spcPts val="600"/>
              </a:spcBef>
              <a:buClr>
                <a:schemeClr val="hlink"/>
              </a:buClr>
              <a:buSzTx/>
              <a:buFont typeface="Wingdings" panose="05000000000000000000" pitchFamily="2" charset="2"/>
              <a:buChar char="l"/>
            </a:pPr>
            <a:r>
              <a:rPr lang="zh-CN" altLang="en-US" sz="2400" b="0">
                <a:latin typeface="宋体" panose="02010600030101010101" pitchFamily="2" charset="-122"/>
              </a:rPr>
              <a:t>如果有码间干扰的，则眼图如图</a:t>
            </a:r>
            <a:r>
              <a:rPr lang="en-US" altLang="zh-CN" sz="2400" b="0">
                <a:latin typeface="宋体" panose="02010600030101010101" pitchFamily="2" charset="-122"/>
              </a:rPr>
              <a:t>6-16(bd)</a:t>
            </a:r>
            <a:r>
              <a:rPr lang="zh-CN" altLang="en-US" sz="2400" b="0">
                <a:latin typeface="宋体" panose="02010600030101010101" pitchFamily="2" charset="-122"/>
              </a:rPr>
              <a:t>所示。</a:t>
            </a:r>
          </a:p>
          <a:p>
            <a:pPr eaLnBrk="1" hangingPunct="1">
              <a:lnSpc>
                <a:spcPts val="3000"/>
              </a:lnSpc>
              <a:spcBef>
                <a:spcPts val="600"/>
              </a:spcBef>
              <a:buClr>
                <a:schemeClr val="hlink"/>
              </a:buClr>
              <a:buSzTx/>
              <a:buFont typeface="Wingdings" panose="05000000000000000000" pitchFamily="2" charset="2"/>
              <a:buChar char="l"/>
            </a:pPr>
            <a:r>
              <a:rPr lang="zh-CN" altLang="en-US" sz="2400" b="0">
                <a:latin typeface="宋体" panose="02010600030101010101" pitchFamily="2" charset="-122"/>
              </a:rPr>
              <a:t>当存在噪声时，噪声叠加在信号上，眼图的线迹更不清晰</a:t>
            </a:r>
          </a:p>
        </p:txBody>
      </p:sp>
      <p:pic>
        <p:nvPicPr>
          <p:cNvPr id="37892" name="图片 3" descr="t0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571875"/>
            <a:ext cx="642937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图片 7" descr="t0520"/>
          <p:cNvPicPr>
            <a:picLocks noChangeAspect="1" noChangeArrowheads="1"/>
          </p:cNvPicPr>
          <p:nvPr/>
        </p:nvPicPr>
        <p:blipFill>
          <a:blip r:embed="rId3">
            <a:extLst>
              <a:ext uri="{28A0092B-C50C-407E-A947-70E740481C1C}">
                <a14:useLocalDpi xmlns:a14="http://schemas.microsoft.com/office/drawing/2010/main" val="0"/>
              </a:ext>
            </a:extLst>
          </a:blip>
          <a:srcRect l="1884" t="9554" r="56657" b="18790"/>
          <a:stretch>
            <a:fillRect/>
          </a:stretch>
        </p:blipFill>
        <p:spPr bwMode="auto">
          <a:xfrm>
            <a:off x="6786563" y="3643313"/>
            <a:ext cx="18573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8" descr="t0520"/>
          <p:cNvPicPr>
            <a:picLocks noChangeAspect="1" noChangeArrowheads="1"/>
          </p:cNvPicPr>
          <p:nvPr/>
        </p:nvPicPr>
        <p:blipFill>
          <a:blip r:embed="rId3">
            <a:extLst>
              <a:ext uri="{28A0092B-C50C-407E-A947-70E740481C1C}">
                <a14:useLocalDpi xmlns:a14="http://schemas.microsoft.com/office/drawing/2010/main" val="0"/>
              </a:ext>
            </a:extLst>
          </a:blip>
          <a:srcRect l="43343" t="9238" r="3894" b="14330"/>
          <a:stretch>
            <a:fillRect/>
          </a:stretch>
        </p:blipFill>
        <p:spPr bwMode="auto">
          <a:xfrm>
            <a:off x="6786563" y="5357813"/>
            <a:ext cx="2000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395288" y="1057275"/>
            <a:ext cx="8424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l"/>
            </a:pPr>
            <a:r>
              <a:rPr lang="zh-CN" altLang="en-US" sz="2400" b="0">
                <a:latin typeface="宋体" panose="02010600030101010101" pitchFamily="2" charset="-122"/>
              </a:rPr>
              <a:t>把眼图简化为一个模型，如图</a:t>
            </a:r>
            <a:r>
              <a:rPr lang="en-US" altLang="zh-CN" sz="2400" b="0">
                <a:latin typeface="宋体" panose="02010600030101010101" pitchFamily="2" charset="-122"/>
              </a:rPr>
              <a:t>6-17</a:t>
            </a:r>
            <a:r>
              <a:rPr lang="zh-CN" altLang="en-US" sz="2400" b="0">
                <a:latin typeface="宋体" panose="02010600030101010101" pitchFamily="2" charset="-122"/>
              </a:rPr>
              <a:t>所示。来说明眼图和系统性能之间的关系：</a:t>
            </a:r>
            <a:endParaRPr lang="zh-CN" altLang="en-US" sz="3200">
              <a:latin typeface="宋体" panose="02010600030101010101" pitchFamily="2" charset="-122"/>
            </a:endParaRPr>
          </a:p>
        </p:txBody>
      </p:sp>
      <p:sp>
        <p:nvSpPr>
          <p:cNvPr id="38915" name="Rectangle 9"/>
          <p:cNvSpPr>
            <a:spLocks noChangeArrowheads="1"/>
          </p:cNvSpPr>
          <p:nvPr/>
        </p:nvSpPr>
        <p:spPr bwMode="auto">
          <a:xfrm>
            <a:off x="395288" y="1812925"/>
            <a:ext cx="84248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1</a:t>
            </a:r>
            <a:r>
              <a:rPr lang="zh-CN" altLang="en-US" sz="2400" b="0">
                <a:latin typeface="宋体" panose="02010600030101010101" pitchFamily="2" charset="-122"/>
              </a:rPr>
              <a:t>、若最佳抽样时刻：应是“眼睛”张开最大的时刻</a:t>
            </a:r>
          </a:p>
          <a:p>
            <a:pPr eaLnBrk="1" hangingPunct="1">
              <a:spcBef>
                <a:spcPct val="0"/>
              </a:spcBef>
              <a:buClrTx/>
              <a:buSzTx/>
              <a:buFontTx/>
              <a:buNone/>
            </a:pPr>
            <a:r>
              <a:rPr lang="en-US" altLang="zh-CN" sz="2400" b="0">
                <a:latin typeface="宋体" panose="02010600030101010101" pitchFamily="2" charset="-122"/>
              </a:rPr>
              <a:t>2</a:t>
            </a:r>
            <a:r>
              <a:rPr lang="zh-CN" altLang="en-US" sz="2400" b="0">
                <a:latin typeface="宋体" panose="02010600030101010101" pitchFamily="2" charset="-122"/>
              </a:rPr>
              <a:t>、对定时误差的灵敏度：可由眼图的斜边之斜率决定，斜率超陡，对定时误差就越灵敏； </a:t>
            </a:r>
            <a:endParaRPr lang="zh-CN" altLang="en-US" sz="3200">
              <a:latin typeface="宋体" panose="02010600030101010101" pitchFamily="2" charset="-122"/>
            </a:endParaRPr>
          </a:p>
        </p:txBody>
      </p:sp>
      <p:sp>
        <p:nvSpPr>
          <p:cNvPr id="38916" name="Rectangle 10"/>
          <p:cNvSpPr>
            <a:spLocks noChangeArrowheads="1"/>
          </p:cNvSpPr>
          <p:nvPr/>
        </p:nvSpPr>
        <p:spPr bwMode="auto">
          <a:xfrm>
            <a:off x="322263" y="5554663"/>
            <a:ext cx="84978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5</a:t>
            </a:r>
            <a:r>
              <a:rPr lang="zh-CN" altLang="en-US" sz="2400" b="0">
                <a:latin typeface="宋体" panose="02010600030101010101" pitchFamily="2" charset="-122"/>
              </a:rPr>
              <a:t>、在抽样时刻上，上下两阴影区的间隔距离之半为噪声的容限</a:t>
            </a:r>
            <a:r>
              <a:rPr lang="en-US" altLang="zh-CN" sz="2400" b="0">
                <a:latin typeface="宋体" panose="02010600030101010101" pitchFamily="2" charset="-122"/>
              </a:rPr>
              <a:t>(</a:t>
            </a:r>
            <a:r>
              <a:rPr lang="zh-CN" altLang="en-US" sz="2400" b="0">
                <a:latin typeface="宋体" panose="02010600030101010101" pitchFamily="2" charset="-122"/>
              </a:rPr>
              <a:t>或称噪声边际</a:t>
            </a:r>
            <a:r>
              <a:rPr lang="en-US" altLang="zh-CN" sz="2400" b="0">
                <a:latin typeface="宋体" panose="02010600030101010101" pitchFamily="2" charset="-122"/>
              </a:rPr>
              <a:t>)</a:t>
            </a:r>
            <a:r>
              <a:rPr lang="zh-CN" altLang="en-US" sz="2400" b="0">
                <a:latin typeface="宋体" panose="02010600030101010101" pitchFamily="2" charset="-122"/>
              </a:rPr>
              <a:t>，即若噪声瞬时值超过这个容限，则就可能发生错误判决。</a:t>
            </a:r>
            <a:endParaRPr lang="zh-CN" altLang="en-US" sz="3200">
              <a:latin typeface="宋体" panose="02010600030101010101" pitchFamily="2" charset="-122"/>
            </a:endParaRPr>
          </a:p>
        </p:txBody>
      </p:sp>
      <p:pic>
        <p:nvPicPr>
          <p:cNvPr id="3891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3000375"/>
            <a:ext cx="540067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8918" name="Rectangle 13"/>
          <p:cNvSpPr>
            <a:spLocks noChangeArrowheads="1"/>
          </p:cNvSpPr>
          <p:nvPr/>
        </p:nvSpPr>
        <p:spPr bwMode="auto">
          <a:xfrm>
            <a:off x="396875" y="3068638"/>
            <a:ext cx="30956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3</a:t>
            </a:r>
            <a:r>
              <a:rPr lang="zh-CN" altLang="en-US" sz="2400" b="0">
                <a:latin typeface="宋体" panose="02010600030101010101" pitchFamily="2" charset="-122"/>
              </a:rPr>
              <a:t>、图的阴影区的垂直高度表示信号畸变范围；</a:t>
            </a:r>
          </a:p>
          <a:p>
            <a:pPr eaLnBrk="1" hangingPunct="1">
              <a:spcBef>
                <a:spcPct val="0"/>
              </a:spcBef>
              <a:buClrTx/>
              <a:buSzTx/>
              <a:buFontTx/>
              <a:buNone/>
            </a:pPr>
            <a:endParaRPr lang="zh-CN" altLang="en-US" sz="2400" b="0">
              <a:latin typeface="宋体" panose="02010600030101010101" pitchFamily="2" charset="-122"/>
            </a:endParaRPr>
          </a:p>
          <a:p>
            <a:pPr eaLnBrk="1" hangingPunct="1">
              <a:spcBef>
                <a:spcPct val="0"/>
              </a:spcBef>
              <a:buClrTx/>
              <a:buSzTx/>
              <a:buFontTx/>
              <a:buNone/>
            </a:pPr>
            <a:r>
              <a:rPr lang="en-US" altLang="zh-CN" sz="2400" b="0">
                <a:latin typeface="宋体" panose="02010600030101010101" pitchFamily="2" charset="-122"/>
              </a:rPr>
              <a:t>4</a:t>
            </a:r>
            <a:r>
              <a:rPr lang="zh-CN" altLang="en-US" sz="2400" b="0">
                <a:latin typeface="宋体" panose="02010600030101010101" pitchFamily="2" charset="-122"/>
              </a:rPr>
              <a:t>、图中央的横轴位置应对应判决门限电平</a:t>
            </a:r>
            <a:endParaRPr lang="zh-CN" altLang="en-US" sz="3200">
              <a:latin typeface="宋体" panose="02010600030101010101" pitchFamily="2" charset="-122"/>
            </a:endParaRPr>
          </a:p>
        </p:txBody>
      </p:sp>
      <p:sp>
        <p:nvSpPr>
          <p:cNvPr id="8" name="Rectangle 2"/>
          <p:cNvSpPr txBox="1">
            <a:spLocks noChangeArrowheads="1"/>
          </p:cNvSpPr>
          <p:nvPr/>
        </p:nvSpPr>
        <p:spPr>
          <a:xfrm>
            <a:off x="585788" y="404813"/>
            <a:ext cx="7772400"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六、眼    图 （</a:t>
            </a:r>
            <a:r>
              <a:rPr lang="en-US" altLang="zh-CN" b="0" spc="-100" dirty="0">
                <a:solidFill>
                  <a:srgbClr val="FFFF00"/>
                </a:solidFill>
                <a:latin typeface="黑体" pitchFamily="2" charset="-122"/>
                <a:ea typeface="黑体" pitchFamily="2" charset="-122"/>
                <a:cs typeface="+mj-cs"/>
              </a:rPr>
              <a:t>2</a:t>
            </a:r>
            <a:r>
              <a:rPr lang="zh-CN" altLang="en-US" b="0" spc="-100" dirty="0">
                <a:solidFill>
                  <a:srgbClr val="FFFF00"/>
                </a:solidFill>
                <a:latin typeface="黑体" pitchFamily="2" charset="-122"/>
                <a:ea typeface="黑体" pitchFamily="2" charset="-122"/>
                <a:cs typeface="+mj-cs"/>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785813" y="476250"/>
            <a:ext cx="7772400" cy="579438"/>
          </a:xfrm>
        </p:spPr>
        <p:txBody>
          <a:bodyPr>
            <a:spAutoFit/>
          </a:bodyPr>
          <a:lstStyle/>
          <a:p>
            <a:pPr algn="ctr" eaLnBrk="1" hangingPunct="1">
              <a:defRPr/>
            </a:pPr>
            <a:r>
              <a:rPr lang="zh-CN" altLang="en-US" sz="3200" dirty="0">
                <a:solidFill>
                  <a:srgbClr val="FFFF00"/>
                </a:solidFill>
                <a:latin typeface="华文中宋" pitchFamily="2" charset="-122"/>
                <a:ea typeface="华文中宋" pitchFamily="2" charset="-122"/>
              </a:rPr>
              <a:t>七、时域均衡</a:t>
            </a:r>
            <a:r>
              <a:rPr lang="en-US" altLang="zh-CN" sz="3200" dirty="0">
                <a:solidFill>
                  <a:srgbClr val="FFFF00"/>
                </a:solidFill>
                <a:latin typeface="华文中宋" pitchFamily="2" charset="-122"/>
                <a:ea typeface="华文中宋" pitchFamily="2" charset="-122"/>
              </a:rPr>
              <a:t>(1)</a:t>
            </a:r>
          </a:p>
        </p:txBody>
      </p:sp>
      <p:sp>
        <p:nvSpPr>
          <p:cNvPr id="39939" name="Rectangle 4"/>
          <p:cNvSpPr>
            <a:spLocks noChangeArrowheads="1"/>
          </p:cNvSpPr>
          <p:nvPr/>
        </p:nvSpPr>
        <p:spPr bwMode="auto">
          <a:xfrm>
            <a:off x="393700" y="1125538"/>
            <a:ext cx="84645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ts val="1200"/>
              </a:spcBef>
              <a:buClr>
                <a:schemeClr val="hlink"/>
              </a:buClr>
              <a:buSzTx/>
              <a:buFont typeface="Wingdings" panose="05000000000000000000" pitchFamily="2" charset="2"/>
              <a:buChar char="Ø"/>
            </a:pPr>
            <a:r>
              <a:rPr lang="zh-CN" altLang="en-US" sz="2400" b="0">
                <a:latin typeface="宋体" panose="02010600030101010101" pitchFamily="2" charset="-122"/>
              </a:rPr>
              <a:t>目的：在基带系统中插入一种可调</a:t>
            </a:r>
            <a:r>
              <a:rPr lang="en-US" altLang="zh-CN" sz="2400" b="0">
                <a:latin typeface="宋体" panose="02010600030101010101" pitchFamily="2" charset="-122"/>
              </a:rPr>
              <a:t>(</a:t>
            </a:r>
            <a:r>
              <a:rPr lang="zh-CN" altLang="en-US" sz="2400" b="0">
                <a:latin typeface="宋体" panose="02010600030101010101" pitchFamily="2" charset="-122"/>
              </a:rPr>
              <a:t>也可不调</a:t>
            </a:r>
            <a:r>
              <a:rPr lang="en-US" altLang="zh-CN" sz="2400" b="0">
                <a:latin typeface="宋体" panose="02010600030101010101" pitchFamily="2" charset="-122"/>
              </a:rPr>
              <a:t>)</a:t>
            </a:r>
            <a:r>
              <a:rPr lang="zh-CN" altLang="en-US" sz="2400" b="0">
                <a:latin typeface="宋体" panose="02010600030101010101" pitchFamily="2" charset="-122"/>
              </a:rPr>
              <a:t>滤波器将能减小码间干扰的影响。这种起补偿作用的滤波器统称为均衡器。</a:t>
            </a:r>
          </a:p>
          <a:p>
            <a:pPr eaLnBrk="1" hangingPunct="1">
              <a:spcBef>
                <a:spcPts val="1200"/>
              </a:spcBef>
              <a:buClr>
                <a:schemeClr val="hlink"/>
              </a:buClr>
              <a:buSzTx/>
              <a:buFont typeface="Wingdings" panose="05000000000000000000" pitchFamily="2" charset="2"/>
              <a:buChar char="Ø"/>
            </a:pPr>
            <a:r>
              <a:rPr lang="zh-CN" altLang="en-US" sz="2400" b="0">
                <a:latin typeface="宋体" panose="02010600030101010101" pitchFamily="2" charset="-122"/>
              </a:rPr>
              <a:t>按研究的角度或领域，可分为频域和时域均衡器两大类。</a:t>
            </a:r>
          </a:p>
          <a:p>
            <a:pPr lvl="1" eaLnBrk="1" hangingPunct="1">
              <a:spcBef>
                <a:spcPts val="1200"/>
              </a:spcBef>
              <a:buClr>
                <a:schemeClr val="hlink"/>
              </a:buClr>
              <a:buSzTx/>
              <a:buFont typeface="Wingdings" panose="05000000000000000000" pitchFamily="2" charset="2"/>
              <a:buNone/>
            </a:pPr>
            <a:r>
              <a:rPr lang="en-US" altLang="zh-CN" sz="2400" b="0">
                <a:latin typeface="宋体" panose="02010600030101010101" pitchFamily="2" charset="-122"/>
              </a:rPr>
              <a:t>1</a:t>
            </a:r>
            <a:r>
              <a:rPr lang="zh-CN" altLang="en-US" sz="2400" b="0">
                <a:latin typeface="宋体" panose="02010600030101010101" pitchFamily="2" charset="-122"/>
              </a:rPr>
              <a:t>、频域均衡的基本思想：利用可调滤波器的频率特性去补偿基带系统的频率特性，使包括可调滤波器在内的基带系统的总特性满足实际性能的要求。直观、容易理解</a:t>
            </a:r>
            <a:r>
              <a:rPr lang="zh-CN" altLang="en-US" sz="2400">
                <a:latin typeface="宋体" panose="02010600030101010101" pitchFamily="2" charset="-122"/>
              </a:rPr>
              <a:t> </a:t>
            </a:r>
          </a:p>
          <a:p>
            <a:pPr eaLnBrk="1" hangingPunct="1">
              <a:spcBef>
                <a:spcPts val="1200"/>
              </a:spcBef>
              <a:buClr>
                <a:schemeClr val="hlink"/>
              </a:buClr>
              <a:buSzTx/>
              <a:buFont typeface="Wingdings" panose="05000000000000000000" pitchFamily="2" charset="2"/>
              <a:buChar char="Ø"/>
            </a:pPr>
            <a:r>
              <a:rPr lang="zh-CN" altLang="en-US" sz="2400" b="0">
                <a:latin typeface="宋体" panose="02010600030101010101" pitchFamily="2" charset="-122"/>
              </a:rPr>
              <a:t>时域均衡的基本原理：假设插入可调滤波器前的基带系统如图</a:t>
            </a:r>
            <a:r>
              <a:rPr lang="en-US" altLang="zh-CN" sz="2400" b="0">
                <a:latin typeface="宋体" panose="02010600030101010101" pitchFamily="2" charset="-122"/>
              </a:rPr>
              <a:t>6-9</a:t>
            </a:r>
            <a:r>
              <a:rPr lang="zh-CN" altLang="en-US" sz="2400" b="0">
                <a:latin typeface="宋体" panose="02010600030101010101" pitchFamily="2" charset="-122"/>
              </a:rPr>
              <a:t>所示，其总特性表示为</a:t>
            </a:r>
          </a:p>
        </p:txBody>
      </p:sp>
      <p:sp>
        <p:nvSpPr>
          <p:cNvPr id="39940" name="Rectangle 9"/>
          <p:cNvSpPr>
            <a:spLocks noChangeArrowheads="1"/>
          </p:cNvSpPr>
          <p:nvPr/>
        </p:nvSpPr>
        <p:spPr bwMode="auto">
          <a:xfrm>
            <a:off x="466725" y="4670425"/>
            <a:ext cx="57610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lnSpc>
                <a:spcPct val="80000"/>
              </a:lnSpc>
              <a:spcBef>
                <a:spcPct val="20000"/>
              </a:spcBef>
              <a:buClr>
                <a:schemeClr val="hlink"/>
              </a:buClr>
              <a:buSzPct val="65000"/>
              <a:buFont typeface="Wingdings" panose="05000000000000000000" pitchFamily="2" charset="2"/>
              <a:buNone/>
            </a:pPr>
            <a:r>
              <a:rPr lang="zh-CN" altLang="en-US" sz="2400" b="0">
                <a:latin typeface="宋体" panose="02010600030101010101" pitchFamily="2" charset="-122"/>
              </a:rPr>
              <a:t>假设</a:t>
            </a:r>
            <a:r>
              <a:rPr lang="en-US" altLang="zh-CN" sz="2400" b="0">
                <a:latin typeface="宋体" panose="02010600030101010101" pitchFamily="2" charset="-122"/>
              </a:rPr>
              <a:t>H(ω)</a:t>
            </a:r>
            <a:r>
              <a:rPr lang="zh-CN" altLang="en-US" sz="2400" b="0">
                <a:latin typeface="宋体" panose="02010600030101010101" pitchFamily="2" charset="-122"/>
              </a:rPr>
              <a:t>不满足无码间干扰的要求。</a:t>
            </a:r>
          </a:p>
        </p:txBody>
      </p:sp>
      <p:sp>
        <p:nvSpPr>
          <p:cNvPr id="39941" name="Rectangle 10"/>
          <p:cNvSpPr>
            <a:spLocks noChangeArrowheads="1"/>
          </p:cNvSpPr>
          <p:nvPr/>
        </p:nvSpPr>
        <p:spPr bwMode="auto">
          <a:xfrm>
            <a:off x="463550" y="4986338"/>
            <a:ext cx="561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在接收滤波器</a:t>
            </a:r>
            <a:r>
              <a:rPr lang="en-US" altLang="zh-CN" sz="2400" b="0">
                <a:latin typeface="宋体" panose="02010600030101010101" pitchFamily="2" charset="-122"/>
              </a:rPr>
              <a:t>G</a:t>
            </a:r>
            <a:r>
              <a:rPr lang="en-US" altLang="zh-CN" sz="2400" b="0" baseline="-25000">
                <a:latin typeface="宋体" panose="02010600030101010101" pitchFamily="2" charset="-122"/>
              </a:rPr>
              <a:t>R</a:t>
            </a:r>
            <a:r>
              <a:rPr lang="en-US" altLang="zh-CN" sz="2400" b="0">
                <a:latin typeface="宋体" panose="02010600030101010101" pitchFamily="2" charset="-122"/>
              </a:rPr>
              <a:t>(ω)</a:t>
            </a:r>
            <a:r>
              <a:rPr lang="zh-CN" altLang="en-US" sz="2400" b="0">
                <a:latin typeface="宋体" panose="02010600030101010101" pitchFamily="2" charset="-122"/>
              </a:rPr>
              <a:t>之后插入一个滤波器</a:t>
            </a:r>
            <a:endParaRPr lang="zh-CN" altLang="en-US" sz="3200">
              <a:latin typeface="宋体" panose="02010600030101010101" pitchFamily="2" charset="-122"/>
            </a:endParaRPr>
          </a:p>
        </p:txBody>
      </p:sp>
      <p:sp>
        <p:nvSpPr>
          <p:cNvPr id="39942" name="Rectangle 13"/>
          <p:cNvSpPr>
            <a:spLocks noChangeArrowheads="1"/>
          </p:cNvSpPr>
          <p:nvPr/>
        </p:nvSpPr>
        <p:spPr bwMode="auto">
          <a:xfrm>
            <a:off x="419100" y="5418138"/>
            <a:ext cx="551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使整个系统满足无码间干扰的要求。即</a:t>
            </a:r>
            <a:r>
              <a:rPr lang="zh-CN" altLang="en-US" sz="2400">
                <a:latin typeface="宋体" panose="02010600030101010101" pitchFamily="2" charset="-122"/>
              </a:rPr>
              <a:t> </a:t>
            </a:r>
          </a:p>
        </p:txBody>
      </p:sp>
      <p:pic>
        <p:nvPicPr>
          <p:cNvPr id="3994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4252913"/>
            <a:ext cx="77152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214313" y="116632"/>
            <a:ext cx="8786812" cy="579437"/>
          </a:xfrm>
        </p:spPr>
        <p:txBody>
          <a:bodyPr wrap="square">
            <a:spAutoFit/>
          </a:bodyPr>
          <a:lstStyle/>
          <a:p>
            <a:pPr algn="ctr" eaLnBrk="1" hangingPunct="1">
              <a:defRPr/>
            </a:pPr>
            <a:r>
              <a:rPr lang="zh-CN" altLang="en-US" sz="3200" dirty="0">
                <a:solidFill>
                  <a:srgbClr val="FFFF00"/>
                </a:solidFill>
                <a:latin typeface="黑体" pitchFamily="2" charset="-122"/>
                <a:ea typeface="黑体" pitchFamily="2" charset="-122"/>
              </a:rPr>
              <a:t>一、数字基带信号</a:t>
            </a:r>
            <a:r>
              <a:rPr lang="en-US" altLang="zh-CN" sz="3200" dirty="0">
                <a:solidFill>
                  <a:srgbClr val="FFFF00"/>
                </a:solidFill>
                <a:latin typeface="黑体" pitchFamily="2" charset="-122"/>
                <a:ea typeface="黑体" pitchFamily="2" charset="-122"/>
              </a:rPr>
              <a:t>(</a:t>
            </a:r>
            <a:r>
              <a:rPr lang="zh-CN" altLang="en-US" sz="3200" dirty="0">
                <a:solidFill>
                  <a:srgbClr val="FFFF00"/>
                </a:solidFill>
                <a:latin typeface="黑体" pitchFamily="2" charset="-122"/>
                <a:ea typeface="黑体" pitchFamily="2" charset="-122"/>
              </a:rPr>
              <a:t>电波形</a:t>
            </a:r>
            <a:r>
              <a:rPr lang="en-US" altLang="zh-CN" sz="3200" dirty="0">
                <a:solidFill>
                  <a:srgbClr val="FFFF00"/>
                </a:solidFill>
                <a:latin typeface="黑体" pitchFamily="2" charset="-122"/>
                <a:ea typeface="黑体" pitchFamily="2" charset="-122"/>
              </a:rPr>
              <a:t>)</a:t>
            </a:r>
            <a:r>
              <a:rPr lang="zh-CN" altLang="en-US" sz="3200" dirty="0">
                <a:solidFill>
                  <a:srgbClr val="FFFF00"/>
                </a:solidFill>
                <a:latin typeface="黑体" pitchFamily="2" charset="-122"/>
                <a:ea typeface="黑体" pitchFamily="2" charset="-122"/>
              </a:rPr>
              <a:t>及其频谱特性</a:t>
            </a:r>
            <a:r>
              <a:rPr lang="en-US" altLang="zh-CN" sz="3200" dirty="0">
                <a:solidFill>
                  <a:srgbClr val="FFFF00"/>
                </a:solidFill>
                <a:latin typeface="黑体" pitchFamily="2" charset="-122"/>
                <a:ea typeface="黑体" pitchFamily="2" charset="-122"/>
              </a:rPr>
              <a:t>(1)</a:t>
            </a:r>
          </a:p>
        </p:txBody>
      </p:sp>
      <p:sp>
        <p:nvSpPr>
          <p:cNvPr id="5123" name="Rectangle 15"/>
          <p:cNvSpPr>
            <a:spLocks noChangeArrowheads="1"/>
          </p:cNvSpPr>
          <p:nvPr/>
        </p:nvSpPr>
        <p:spPr bwMode="auto">
          <a:xfrm>
            <a:off x="226571" y="930877"/>
            <a:ext cx="8712968" cy="423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marL="342900" indent="-342900">
              <a:spcBef>
                <a:spcPts val="700"/>
              </a:spcBef>
              <a:buClr>
                <a:schemeClr val="tx2"/>
              </a:buClr>
              <a:buSzPct val="95000"/>
              <a:buFont typeface="Wingdings" panose="05000000000000000000" pitchFamily="2" charset="2"/>
              <a:buChar char=""/>
              <a:tabLst>
                <a:tab pos="5334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5334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34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34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9pPr>
          </a:lstStyle>
          <a:p>
            <a:pPr eaLnBrk="1" hangingPunct="1">
              <a:lnSpc>
                <a:spcPts val="3000"/>
              </a:lnSpc>
              <a:spcBef>
                <a:spcPts val="600"/>
              </a:spcBef>
              <a:buClr>
                <a:schemeClr val="hlink"/>
              </a:buClr>
              <a:buSzTx/>
              <a:buFont typeface="Wingdings" panose="05000000000000000000" pitchFamily="2" charset="2"/>
              <a:buChar char="Ø"/>
            </a:pPr>
            <a:r>
              <a:rPr lang="zh-CN" altLang="en-US" sz="2400" b="0" dirty="0">
                <a:latin typeface="华文楷体" panose="02010600040101010101" pitchFamily="2" charset="-122"/>
                <a:ea typeface="华文楷体" panose="02010600040101010101" pitchFamily="2" charset="-122"/>
              </a:rPr>
              <a:t>二元码：幅度取值只有两种“</a:t>
            </a: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0”</a:t>
            </a:r>
            <a:r>
              <a:rPr lang="zh-CN" altLang="en-US" sz="2400" b="0" dirty="0">
                <a:latin typeface="华文楷体" panose="02010600040101010101" pitchFamily="2" charset="-122"/>
                <a:ea typeface="华文楷体" panose="02010600040101010101" pitchFamily="2" charset="-122"/>
              </a:rPr>
              <a:t>或“</a:t>
            </a: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a:t>
            </a:r>
            <a:r>
              <a:rPr lang="en-US" altLang="zh-CN" sz="2400" b="0" dirty="0">
                <a:latin typeface="华文楷体" panose="02010600040101010101" pitchFamily="2" charset="-122"/>
                <a:ea typeface="华文楷体" panose="02010600040101010101" pitchFamily="2" charset="-122"/>
              </a:rPr>
              <a:t>-1”</a:t>
            </a:r>
            <a:r>
              <a:rPr lang="en-US" altLang="zh-CN" sz="2400" dirty="0">
                <a:latin typeface="华文楷体" panose="02010600040101010101" pitchFamily="2" charset="-122"/>
                <a:ea typeface="华文楷体" panose="02010600040101010101" pitchFamily="2" charset="-122"/>
              </a:rPr>
              <a:t> </a:t>
            </a:r>
            <a:endParaRPr lang="en-US" altLang="zh-CN" sz="2400" b="0" dirty="0">
              <a:latin typeface="华文楷体" panose="02010600040101010101" pitchFamily="2" charset="-122"/>
              <a:ea typeface="华文楷体" panose="02010600040101010101" pitchFamily="2" charset="-122"/>
            </a:endParaRPr>
          </a:p>
          <a:p>
            <a:pPr eaLnBrk="1" hangingPunct="1">
              <a:lnSpc>
                <a:spcPts val="3000"/>
              </a:lnSpc>
              <a:spcBef>
                <a:spcPts val="6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单极性非归零码：用高低电平分别表示“</a:t>
            </a: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和“</a:t>
            </a:r>
            <a:r>
              <a:rPr lang="en-US" altLang="zh-CN" sz="2400" b="0" dirty="0">
                <a:latin typeface="华文楷体" panose="02010600040101010101" pitchFamily="2" charset="-122"/>
                <a:ea typeface="华文楷体" panose="02010600040101010101" pitchFamily="2" charset="-122"/>
              </a:rPr>
              <a:t>0”</a:t>
            </a:r>
            <a:r>
              <a:rPr lang="zh-CN" altLang="en-US" sz="2400" b="0" dirty="0">
                <a:latin typeface="华文楷体" panose="02010600040101010101" pitchFamily="2" charset="-122"/>
                <a:ea typeface="华文楷体" panose="02010600040101010101" pitchFamily="2" charset="-122"/>
              </a:rPr>
              <a:t>，如图</a:t>
            </a:r>
            <a:r>
              <a:rPr lang="en-US" altLang="zh-CN" sz="2400" b="0" dirty="0">
                <a:latin typeface="华文楷体" panose="02010600040101010101" pitchFamily="2" charset="-122"/>
                <a:ea typeface="华文楷体" panose="02010600040101010101" pitchFamily="2" charset="-122"/>
              </a:rPr>
              <a:t>6-1(a)</a:t>
            </a:r>
            <a:r>
              <a:rPr lang="en-US" altLang="zh-CN" sz="240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。一般用于近距离之间的信号传输</a:t>
            </a:r>
          </a:p>
          <a:p>
            <a:pPr eaLnBrk="1" hangingPunct="1">
              <a:lnSpc>
                <a:spcPts val="3000"/>
              </a:lnSpc>
              <a:spcBef>
                <a:spcPts val="6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双极性非归零码：用正负电平分别表示“</a:t>
            </a:r>
            <a:r>
              <a:rPr lang="en-US" altLang="zh-CN" sz="2400" b="0" dirty="0">
                <a:latin typeface="华文楷体" panose="02010600040101010101" pitchFamily="2" charset="-122"/>
                <a:ea typeface="华文楷体" panose="02010600040101010101" pitchFamily="2" charset="-122"/>
              </a:rPr>
              <a:t>1”</a:t>
            </a:r>
            <a:r>
              <a:rPr lang="zh-CN" altLang="en-US" sz="2400" b="0" dirty="0">
                <a:latin typeface="华文楷体" panose="02010600040101010101" pitchFamily="2" charset="-122"/>
                <a:ea typeface="华文楷体" panose="02010600040101010101" pitchFamily="2" charset="-122"/>
              </a:rPr>
              <a:t>和“</a:t>
            </a:r>
            <a:r>
              <a:rPr lang="en-US" altLang="zh-CN" sz="2400" b="0" dirty="0">
                <a:latin typeface="华文楷体" panose="02010600040101010101" pitchFamily="2" charset="-122"/>
                <a:ea typeface="华文楷体" panose="02010600040101010101" pitchFamily="2" charset="-122"/>
              </a:rPr>
              <a:t>0”</a:t>
            </a:r>
            <a:r>
              <a:rPr lang="zh-CN" altLang="en-US" sz="2400" b="0" dirty="0">
                <a:latin typeface="华文楷体" panose="02010600040101010101" pitchFamily="2" charset="-122"/>
                <a:ea typeface="华文楷体" panose="02010600040101010101" pitchFamily="2" charset="-122"/>
              </a:rPr>
              <a:t>，如图</a:t>
            </a:r>
            <a:r>
              <a:rPr lang="en-US" altLang="zh-CN" sz="2400" b="0" dirty="0">
                <a:latin typeface="华文楷体" panose="02010600040101010101" pitchFamily="2" charset="-122"/>
                <a:ea typeface="华文楷体" panose="02010600040101010101" pitchFamily="2" charset="-122"/>
              </a:rPr>
              <a:t>6-1(b)</a:t>
            </a:r>
            <a:r>
              <a:rPr lang="zh-CN" altLang="en-US" sz="2400" b="0" dirty="0">
                <a:latin typeface="华文楷体" panose="02010600040101010101" pitchFamily="2" charset="-122"/>
                <a:ea typeface="华文楷体" panose="02010600040101010101" pitchFamily="2" charset="-122"/>
              </a:rPr>
              <a:t>。应用广泛，适应于在有线和电缆信道中传输。</a:t>
            </a:r>
          </a:p>
          <a:p>
            <a:pPr eaLnBrk="1" hangingPunct="1">
              <a:lnSpc>
                <a:spcPts val="3000"/>
              </a:lnSpc>
              <a:spcBef>
                <a:spcPts val="6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单极性归零码：有电脉冲宽度比码元宽度窄，每个脉冲都回到零电位。如图</a:t>
            </a:r>
            <a:r>
              <a:rPr lang="en-US" altLang="zh-CN" sz="2400" b="0" dirty="0">
                <a:latin typeface="华文楷体" panose="02010600040101010101" pitchFamily="2" charset="-122"/>
                <a:ea typeface="华文楷体" panose="02010600040101010101" pitchFamily="2" charset="-122"/>
              </a:rPr>
              <a:t>6-1(c)</a:t>
            </a:r>
            <a:r>
              <a:rPr lang="zh-CN" altLang="en-US" sz="2400" b="0" dirty="0">
                <a:latin typeface="华文楷体" panose="02010600040101010101" pitchFamily="2" charset="-122"/>
                <a:ea typeface="华文楷体" panose="02010600040101010101" pitchFamily="2" charset="-122"/>
              </a:rPr>
              <a:t>。利于减小码元间波形的干扰和同步时钟提取。但码元能量小，匹配接收时输出信噪比低些。</a:t>
            </a:r>
            <a:endParaRPr lang="en-US" altLang="zh-CN" sz="2400" b="0" dirty="0">
              <a:latin typeface="华文楷体" panose="02010600040101010101" pitchFamily="2" charset="-122"/>
              <a:ea typeface="华文楷体" panose="02010600040101010101" pitchFamily="2" charset="-122"/>
            </a:endParaRPr>
          </a:p>
          <a:p>
            <a:pPr eaLnBrk="1" hangingPunct="1">
              <a:lnSpc>
                <a:spcPts val="3000"/>
              </a:lnSpc>
              <a:spcBef>
                <a:spcPts val="600"/>
              </a:spcBef>
              <a:buClr>
                <a:schemeClr val="hlink"/>
              </a:buClr>
              <a:buSzPct val="65000"/>
              <a:buFont typeface="Wingdings" panose="05000000000000000000" pitchFamily="2" charset="2"/>
              <a:buChar char="v"/>
            </a:pPr>
            <a:r>
              <a:rPr lang="zh-CN" altLang="en-US" sz="2400" b="0" dirty="0">
                <a:latin typeface="华文楷体" panose="02010600040101010101" pitchFamily="2" charset="-122"/>
                <a:ea typeface="华文楷体" panose="02010600040101010101" pitchFamily="2" charset="-122"/>
              </a:rPr>
              <a:t>双极性归零码：正负脉冲的宽度都比码元宽度窄，都要回到零电位。如图</a:t>
            </a:r>
            <a:r>
              <a:rPr lang="en-US" altLang="zh-CN" sz="2400" b="0" dirty="0">
                <a:latin typeface="华文楷体" panose="02010600040101010101" pitchFamily="2" charset="-122"/>
                <a:ea typeface="华文楷体" panose="02010600040101010101" pitchFamily="2" charset="-122"/>
              </a:rPr>
              <a:t>6-1(d)</a:t>
            </a:r>
            <a:r>
              <a:rPr lang="zh-CN" altLang="en-US" sz="2400" b="0" dirty="0">
                <a:latin typeface="华文楷体" panose="02010600040101010101" pitchFamily="2" charset="-122"/>
                <a:ea typeface="华文楷体" panose="02010600040101010101" pitchFamily="2" charset="-122"/>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157192"/>
            <a:ext cx="57245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0" y="764704"/>
            <a:ext cx="9144000" cy="14401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373063" y="114300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将插入滤波器</a:t>
            </a:r>
            <a:endParaRPr lang="zh-CN" altLang="en-US" sz="3200">
              <a:latin typeface="宋体" panose="02010600030101010101" pitchFamily="2" charset="-122"/>
            </a:endParaRPr>
          </a:p>
        </p:txBody>
      </p:sp>
      <p:sp>
        <p:nvSpPr>
          <p:cNvPr id="40963" name="Rectangle 7"/>
          <p:cNvSpPr>
            <a:spLocks noChangeArrowheads="1"/>
          </p:cNvSpPr>
          <p:nvPr/>
        </p:nvSpPr>
        <p:spPr bwMode="auto">
          <a:xfrm>
            <a:off x="2820988" y="11430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设计成是以</a:t>
            </a:r>
            <a:endParaRPr lang="zh-CN" altLang="en-US" sz="2400">
              <a:latin typeface="宋体" panose="02010600030101010101" pitchFamily="2" charset="-122"/>
            </a:endParaRPr>
          </a:p>
        </p:txBody>
      </p:sp>
      <p:sp>
        <p:nvSpPr>
          <p:cNvPr id="40964" name="Rectangle 10"/>
          <p:cNvSpPr>
            <a:spLocks noChangeArrowheads="1"/>
          </p:cNvSpPr>
          <p:nvPr/>
        </p:nvSpPr>
        <p:spPr bwMode="auto">
          <a:xfrm>
            <a:off x="5197475" y="114300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为周期的</a:t>
            </a:r>
            <a:r>
              <a:rPr lang="zh-CN" altLang="en-US" sz="2400" b="0">
                <a:solidFill>
                  <a:srgbClr val="FFFF00"/>
                </a:solidFill>
                <a:latin typeface="宋体" panose="02010600030101010101" pitchFamily="2" charset="-122"/>
              </a:rPr>
              <a:t>周期函数</a:t>
            </a:r>
            <a:r>
              <a:rPr lang="zh-CN" altLang="en-US" sz="2400" b="0">
                <a:latin typeface="宋体" panose="02010600030101010101" pitchFamily="2" charset="-122"/>
              </a:rPr>
              <a:t>，则</a:t>
            </a:r>
            <a:endParaRPr lang="zh-CN" altLang="en-US" sz="2400">
              <a:latin typeface="宋体" panose="02010600030101010101" pitchFamily="2" charset="-122"/>
            </a:endParaRPr>
          </a:p>
        </p:txBody>
      </p:sp>
      <p:sp>
        <p:nvSpPr>
          <p:cNvPr id="40965" name="Rectangle 13"/>
          <p:cNvSpPr>
            <a:spLocks noChangeArrowheads="1"/>
          </p:cNvSpPr>
          <p:nvPr/>
        </p:nvSpPr>
        <p:spPr bwMode="auto">
          <a:xfrm>
            <a:off x="446088" y="25098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由</a:t>
            </a:r>
            <a:endParaRPr lang="zh-CN" altLang="en-US" sz="2400">
              <a:latin typeface="宋体" panose="02010600030101010101" pitchFamily="2" charset="-122"/>
            </a:endParaRPr>
          </a:p>
        </p:txBody>
      </p:sp>
      <p:sp>
        <p:nvSpPr>
          <p:cNvPr id="40966" name="Rectangle 16"/>
          <p:cNvSpPr>
            <a:spLocks noChangeArrowheads="1"/>
          </p:cNvSpPr>
          <p:nvPr/>
        </p:nvSpPr>
        <p:spPr bwMode="auto">
          <a:xfrm>
            <a:off x="2244725" y="250983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性质得：</a:t>
            </a:r>
            <a:endParaRPr lang="zh-CN" altLang="en-US" sz="2400">
              <a:latin typeface="宋体" panose="02010600030101010101" pitchFamily="2" charset="-122"/>
            </a:endParaRPr>
          </a:p>
        </p:txBody>
      </p:sp>
      <p:sp>
        <p:nvSpPr>
          <p:cNvPr id="40967" name="Rectangle 24"/>
          <p:cNvSpPr>
            <a:spLocks noChangeArrowheads="1"/>
          </p:cNvSpPr>
          <p:nvPr/>
        </p:nvSpPr>
        <p:spPr bwMode="auto">
          <a:xfrm>
            <a:off x="285750" y="4724400"/>
            <a:ext cx="87503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chemeClr val="hlink"/>
              </a:buClr>
              <a:buSzTx/>
              <a:buFont typeface="Wingdings" panose="05000000000000000000" pitchFamily="2" charset="2"/>
              <a:buChar char="Ø"/>
            </a:pPr>
            <a:r>
              <a:rPr lang="zh-CN" altLang="en-US" sz="2400" b="0">
                <a:latin typeface="宋体" panose="02010600030101010101" pitchFamily="2" charset="-122"/>
                <a:cs typeface="Times New Roman" panose="02020603050405020304" pitchFamily="18" charset="0"/>
              </a:rPr>
              <a:t>结论：如果在接收滤波器</a:t>
            </a:r>
            <a:r>
              <a:rPr lang="en-US" altLang="zh-CN" sz="2400" b="0">
                <a:latin typeface="宋体" panose="02010600030101010101" pitchFamily="2" charset="-122"/>
                <a:cs typeface="Times New Roman" panose="02020603050405020304" pitchFamily="18" charset="0"/>
              </a:rPr>
              <a:t>G</a:t>
            </a:r>
            <a:r>
              <a:rPr lang="en-US" altLang="zh-CN" sz="2400" b="0" baseline="-30000">
                <a:latin typeface="宋体" panose="02010600030101010101" pitchFamily="2" charset="-122"/>
                <a:cs typeface="Times New Roman" panose="02020603050405020304" pitchFamily="18" charset="0"/>
              </a:rPr>
              <a:t>R</a:t>
            </a:r>
            <a:r>
              <a:rPr lang="en-US" altLang="zh-CN" sz="2400" b="0">
                <a:latin typeface="宋体" panose="02010600030101010101" pitchFamily="2" charset="-122"/>
                <a:cs typeface="Times New Roman" panose="02020603050405020304" pitchFamily="18" charset="0"/>
              </a:rPr>
              <a:t>(ω)</a:t>
            </a:r>
            <a:r>
              <a:rPr lang="zh-CN" altLang="en-US" sz="2400" b="0">
                <a:latin typeface="宋体" panose="02010600030101010101" pitchFamily="2" charset="-122"/>
                <a:cs typeface="Times New Roman" panose="02020603050405020304" pitchFamily="18" charset="0"/>
              </a:rPr>
              <a:t>之后插入一个无限长的横向可调的滤波器，</a:t>
            </a:r>
            <a:r>
              <a:rPr lang="zh-CN" altLang="en-US" sz="2400" b="0">
                <a:latin typeface="宋体" panose="02010600030101010101" pitchFamily="2" charset="-122"/>
              </a:rPr>
              <a:t>那么在理论上就可消除</a:t>
            </a:r>
            <a:r>
              <a:rPr lang="en-US" altLang="zh-CN" sz="2400" b="0">
                <a:latin typeface="宋体" panose="02010600030101010101" pitchFamily="2" charset="-122"/>
              </a:rPr>
              <a:t>(</a:t>
            </a:r>
            <a:r>
              <a:rPr lang="zh-CN" altLang="en-US" sz="2400" b="0">
                <a:latin typeface="宋体" panose="02010600030101010101" pitchFamily="2" charset="-122"/>
              </a:rPr>
              <a:t>抽样时刻上的</a:t>
            </a:r>
            <a:r>
              <a:rPr lang="en-US" altLang="zh-CN" sz="2400" b="0">
                <a:latin typeface="宋体" panose="02010600030101010101" pitchFamily="2" charset="-122"/>
              </a:rPr>
              <a:t>)</a:t>
            </a:r>
            <a:r>
              <a:rPr lang="zh-CN" altLang="en-US" sz="2400" b="0">
                <a:latin typeface="宋体" panose="02010600030101010101" pitchFamily="2" charset="-122"/>
              </a:rPr>
              <a:t>码间干扰。</a:t>
            </a:r>
          </a:p>
          <a:p>
            <a:pPr eaLnBrk="1" hangingPunct="1">
              <a:spcBef>
                <a:spcPct val="0"/>
              </a:spcBef>
              <a:buClr>
                <a:schemeClr val="hlink"/>
              </a:buClr>
              <a:buSzTx/>
              <a:buFont typeface="Wingdings" panose="05000000000000000000" pitchFamily="2" charset="2"/>
              <a:buChar char="Ø"/>
            </a:pPr>
            <a:r>
              <a:rPr lang="zh-CN" altLang="en-US" sz="2400" b="0">
                <a:latin typeface="宋体" panose="02010600030101010101" pitchFamily="2" charset="-122"/>
              </a:rPr>
              <a:t>实际情况。使用有限长的横向滤波器。减小码间干扰是可能的，但完全消除是不可能的。</a:t>
            </a:r>
          </a:p>
          <a:p>
            <a:pPr eaLnBrk="1" hangingPunct="1">
              <a:spcBef>
                <a:spcPct val="0"/>
              </a:spcBef>
              <a:buClr>
                <a:schemeClr val="hlink"/>
              </a:buClr>
              <a:buSzTx/>
              <a:buFont typeface="Wingdings" panose="05000000000000000000" pitchFamily="2" charset="2"/>
              <a:buChar char="Ø"/>
            </a:pPr>
            <a:r>
              <a:rPr lang="zh-CN" altLang="en-US" sz="2400" b="0">
                <a:latin typeface="宋体" panose="02010600030101010101" pitchFamily="2" charset="-122"/>
              </a:rPr>
              <a:t>一般采用所谓峰值畸变准则和均方畸变淮则来衡量均衡效果。</a:t>
            </a:r>
            <a:r>
              <a:rPr lang="zh-CN" altLang="en-US" sz="3200">
                <a:latin typeface="宋体" panose="02010600030101010101" pitchFamily="2" charset="-122"/>
              </a:rPr>
              <a:t>  </a:t>
            </a:r>
          </a:p>
        </p:txBody>
      </p:sp>
      <p:sp>
        <p:nvSpPr>
          <p:cNvPr id="16" name="Rectangle 2"/>
          <p:cNvSpPr txBox="1">
            <a:spLocks noChangeArrowheads="1"/>
          </p:cNvSpPr>
          <p:nvPr/>
        </p:nvSpPr>
        <p:spPr>
          <a:xfrm>
            <a:off x="785813" y="476250"/>
            <a:ext cx="7772400" cy="579438"/>
          </a:xfrm>
          <a:prstGeom prst="rect">
            <a:avLst/>
          </a:prstGeom>
          <a:noFill/>
        </p:spPr>
        <p:txBody>
          <a:bodyPr>
            <a:spAutoFit/>
          </a:bodyPr>
          <a:lstStyle/>
          <a:p>
            <a:pPr algn="ctr" eaLnBrk="1" hangingPunct="1">
              <a:defRPr/>
            </a:pPr>
            <a:r>
              <a:rPr lang="zh-CN" altLang="en-US" b="0" spc="-100" dirty="0">
                <a:solidFill>
                  <a:srgbClr val="FFFF00"/>
                </a:solidFill>
                <a:latin typeface="华文中宋" pitchFamily="2" charset="-122"/>
                <a:ea typeface="华文中宋" pitchFamily="2" charset="-122"/>
                <a:cs typeface="+mj-cs"/>
              </a:rPr>
              <a:t>七、时域均衡</a:t>
            </a:r>
            <a:r>
              <a:rPr lang="en-US" altLang="zh-CN" b="0" spc="-100" dirty="0">
                <a:solidFill>
                  <a:srgbClr val="FFFF00"/>
                </a:solidFill>
                <a:latin typeface="华文中宋" pitchFamily="2" charset="-122"/>
                <a:ea typeface="华文中宋" pitchFamily="2" charset="-122"/>
                <a:cs typeface="+mj-cs"/>
              </a:rPr>
              <a:t>(2)</a:t>
            </a:r>
          </a:p>
        </p:txBody>
      </p:sp>
      <p:pic>
        <p:nvPicPr>
          <p:cNvPr id="4096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214438"/>
            <a:ext cx="69056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342900" y="260350"/>
            <a:ext cx="8229600" cy="584200"/>
          </a:xfrm>
        </p:spPr>
        <p:txBody>
          <a:bodyPr>
            <a:spAutoFit/>
          </a:bodyPr>
          <a:lstStyle/>
          <a:p>
            <a:pPr marL="1117600" indent="-1117600" algn="ctr" eaLnBrk="1" hangingPunct="1">
              <a:defRPr/>
            </a:pPr>
            <a:r>
              <a:rPr lang="zh-CN" altLang="en-US" sz="3200" dirty="0">
                <a:solidFill>
                  <a:srgbClr val="FFFF00"/>
                </a:solidFill>
                <a:latin typeface="黑体" pitchFamily="2" charset="-122"/>
                <a:ea typeface="黑体" pitchFamily="2" charset="-122"/>
              </a:rPr>
              <a:t>第六章  总  结</a:t>
            </a:r>
          </a:p>
        </p:txBody>
      </p:sp>
      <p:sp>
        <p:nvSpPr>
          <p:cNvPr id="3" name="Rectangle 3"/>
          <p:cNvSpPr txBox="1">
            <a:spLocks noChangeArrowheads="1"/>
          </p:cNvSpPr>
          <p:nvPr/>
        </p:nvSpPr>
        <p:spPr>
          <a:xfrm>
            <a:off x="539552" y="1196752"/>
            <a:ext cx="7705725" cy="5232202"/>
          </a:xfrm>
          <a:prstGeom prst="rect">
            <a:avLst/>
          </a:prstGeom>
          <a:noFill/>
        </p:spPr>
        <p:txBody>
          <a:bodyPr>
            <a:spAutoFit/>
          </a:bodyPr>
          <a:lstStyle/>
          <a:p>
            <a:pPr marL="812800" indent="-812800" eaLnBrk="1" hangingPunct="1">
              <a:spcBef>
                <a:spcPts val="1200"/>
              </a:spcBef>
              <a:buFont typeface="+mj-ea"/>
              <a:buAutoNum type="ea1JpnChsDbPeriod"/>
            </a:pPr>
            <a:r>
              <a:rPr lang="zh-CN" altLang="en-US" sz="2400" b="0" dirty="0">
                <a:latin typeface="华文楷体" panose="02010600040101010101" pitchFamily="2" charset="-122"/>
                <a:ea typeface="华文楷体" panose="02010600040101010101" pitchFamily="2" charset="-122"/>
              </a:rPr>
              <a:t>与</a:t>
            </a:r>
            <a:r>
              <a:rPr lang="zh-CN" altLang="en-US" sz="2400" dirty="0">
                <a:latin typeface="华文楷体" panose="02010600040101010101" pitchFamily="2" charset="-122"/>
                <a:ea typeface="华文楷体" panose="02010600040101010101" pitchFamily="2" charset="-122"/>
              </a:rPr>
              <a:t>模拟调制系统比较</a:t>
            </a:r>
            <a:endParaRPr lang="en-US" altLang="zh-CN" sz="2400" dirty="0">
              <a:latin typeface="华文楷体" panose="02010600040101010101" pitchFamily="2" charset="-122"/>
              <a:ea typeface="华文楷体" panose="02010600040101010101" pitchFamily="2" charset="-122"/>
            </a:endParaRPr>
          </a:p>
          <a:p>
            <a:pPr marL="812800" indent="-812800" eaLnBrk="1" hangingPunct="1">
              <a:spcBef>
                <a:spcPts val="1200"/>
              </a:spcBef>
              <a:buFont typeface="+mj-ea"/>
              <a:buAutoNum type="ea1JpnChsDbPeriod"/>
            </a:pPr>
            <a:r>
              <a:rPr lang="zh-CN" altLang="en-US" sz="2400" dirty="0">
                <a:latin typeface="华文楷体" panose="02010600040101010101" pitchFamily="2" charset="-122"/>
                <a:ea typeface="华文楷体" panose="02010600040101010101" pitchFamily="2" charset="-122"/>
              </a:rPr>
              <a:t>再考察计算机串口通信、打印机接口、</a:t>
            </a:r>
            <a:r>
              <a:rPr lang="en-US" altLang="zh-CN" sz="2400" dirty="0">
                <a:latin typeface="华文楷体" panose="02010600040101010101" pitchFamily="2" charset="-122"/>
                <a:ea typeface="华文楷体" panose="02010600040101010101" pitchFamily="2" charset="-122"/>
              </a:rPr>
              <a:t>USB</a:t>
            </a:r>
            <a:r>
              <a:rPr lang="zh-CN" altLang="en-US" sz="2400" dirty="0">
                <a:latin typeface="华文楷体" panose="02010600040101010101" pitchFamily="2" charset="-122"/>
                <a:ea typeface="华文楷体" panose="02010600040101010101" pitchFamily="2" charset="-122"/>
              </a:rPr>
              <a:t>等通信方式？</a:t>
            </a:r>
            <a:endParaRPr lang="en-US" altLang="zh-CN" sz="2400" dirty="0">
              <a:latin typeface="华文楷体" panose="02010600040101010101" pitchFamily="2" charset="-122"/>
              <a:ea typeface="华文楷体" panose="02010600040101010101" pitchFamily="2" charset="-122"/>
            </a:endParaRPr>
          </a:p>
          <a:p>
            <a:pPr marL="812800" indent="-812800" eaLnBrk="1" hangingPunct="1">
              <a:spcBef>
                <a:spcPts val="1200"/>
              </a:spcBef>
              <a:buFont typeface="+mj-ea"/>
              <a:buAutoNum type="ea1JpnChsDbPeriod"/>
            </a:pPr>
            <a:r>
              <a:rPr lang="zh-CN" altLang="en-US" sz="2400" dirty="0">
                <a:latin typeface="华文楷体" panose="02010600040101010101" pitchFamily="2" charset="-122"/>
                <a:ea typeface="华文楷体" panose="02010600040101010101" pitchFamily="2" charset="-122"/>
              </a:rPr>
              <a:t>发送信号的码型及其功率谱？</a:t>
            </a:r>
            <a:endParaRPr lang="en-US" altLang="zh-CN" sz="2400" dirty="0">
              <a:latin typeface="华文楷体" panose="02010600040101010101" pitchFamily="2" charset="-122"/>
              <a:ea typeface="华文楷体" panose="02010600040101010101" pitchFamily="2" charset="-122"/>
            </a:endParaRPr>
          </a:p>
          <a:p>
            <a:pPr marL="812800" indent="-812800" eaLnBrk="1" hangingPunct="1">
              <a:spcBef>
                <a:spcPts val="1200"/>
              </a:spcBef>
              <a:buFont typeface="+mj-ea"/>
              <a:buAutoNum type="ea1JpnChsDbPeriod"/>
            </a:pPr>
            <a:r>
              <a:rPr lang="zh-CN" altLang="en-US" sz="2400" dirty="0">
                <a:latin typeface="华文楷体" panose="02010600040101010101" pitchFamily="2" charset="-122"/>
                <a:ea typeface="华文楷体" panose="02010600040101010101" pitchFamily="2" charset="-122"/>
              </a:rPr>
              <a:t>什么是码间干扰？产生的原因、无码间干扰条件？</a:t>
            </a:r>
            <a:endParaRPr lang="en-US" altLang="zh-CN" sz="2400" dirty="0">
              <a:latin typeface="华文楷体" panose="02010600040101010101" pitchFamily="2" charset="-122"/>
              <a:ea typeface="华文楷体" panose="02010600040101010101" pitchFamily="2" charset="-122"/>
            </a:endParaRPr>
          </a:p>
          <a:p>
            <a:pPr marL="812800" indent="-812800" eaLnBrk="1" hangingPunct="1">
              <a:spcBef>
                <a:spcPts val="1200"/>
              </a:spcBef>
              <a:buFont typeface="+mj-ea"/>
              <a:buAutoNum type="ea1JpnChsDbPeriod"/>
            </a:pPr>
            <a:r>
              <a:rPr lang="zh-CN" altLang="en-US" sz="2400" dirty="0">
                <a:latin typeface="华文楷体" panose="02010600040101010101" pitchFamily="2" charset="-122"/>
                <a:ea typeface="华文楷体" panose="02010600040101010101" pitchFamily="2" charset="-122"/>
              </a:rPr>
              <a:t>无码间干扰基带系统的抗噪声性能：分析方法、最佳判决门限。</a:t>
            </a:r>
            <a:endParaRPr lang="en-US" altLang="zh-CN" sz="2400" dirty="0">
              <a:latin typeface="华文楷体" panose="02010600040101010101" pitchFamily="2" charset="-122"/>
              <a:ea typeface="华文楷体" panose="02010600040101010101" pitchFamily="2" charset="-122"/>
            </a:endParaRPr>
          </a:p>
          <a:p>
            <a:pPr marL="812800" indent="-812800" eaLnBrk="1" hangingPunct="1">
              <a:spcBef>
                <a:spcPts val="1200"/>
              </a:spcBef>
              <a:buFont typeface="+mj-ea"/>
              <a:buAutoNum type="ea1JpnChsDbPeriod"/>
            </a:pPr>
            <a:r>
              <a:rPr lang="zh-CN" altLang="en-US" sz="2400" dirty="0">
                <a:latin typeface="华文楷体" panose="02010600040101010101" pitchFamily="2" charset="-122"/>
                <a:ea typeface="华文楷体" panose="02010600040101010101" pitchFamily="2" charset="-122"/>
              </a:rPr>
              <a:t>什么是部分响应系统？解决什么问题？实现方法</a:t>
            </a:r>
            <a:endParaRPr lang="en-US" altLang="zh-CN" sz="2400" dirty="0">
              <a:latin typeface="华文楷体" panose="02010600040101010101" pitchFamily="2" charset="-122"/>
              <a:ea typeface="华文楷体" panose="02010600040101010101" pitchFamily="2" charset="-122"/>
            </a:endParaRPr>
          </a:p>
          <a:p>
            <a:pPr marL="812800" indent="-812800" eaLnBrk="1" hangingPunct="1">
              <a:spcBef>
                <a:spcPts val="1200"/>
              </a:spcBef>
              <a:buFont typeface="+mj-ea"/>
              <a:buAutoNum type="ea1JpnChsDbPeriod"/>
            </a:pPr>
            <a:r>
              <a:rPr lang="zh-CN" altLang="en-US" sz="2400" dirty="0">
                <a:latin typeface="华文楷体" panose="02010600040101010101" pitchFamily="2" charset="-122"/>
                <a:ea typeface="华文楷体" panose="02010600040101010101" pitchFamily="2" charset="-122"/>
              </a:rPr>
              <a:t>什么是眼图？眼图模型、说明什么问题？</a:t>
            </a:r>
            <a:endParaRPr lang="en-US" altLang="zh-CN" sz="2400" dirty="0">
              <a:latin typeface="华文楷体" panose="02010600040101010101" pitchFamily="2" charset="-122"/>
              <a:ea typeface="华文楷体" panose="02010600040101010101" pitchFamily="2" charset="-122"/>
            </a:endParaRPr>
          </a:p>
          <a:p>
            <a:pPr marL="812800" indent="-812800" eaLnBrk="1" hangingPunct="1">
              <a:spcBef>
                <a:spcPts val="1200"/>
              </a:spcBef>
              <a:buFont typeface="+mj-ea"/>
              <a:buAutoNum type="ea1JpnChsDbPeriod"/>
            </a:pPr>
            <a:r>
              <a:rPr lang="zh-CN" altLang="en-US" sz="2400" dirty="0">
                <a:latin typeface="华文楷体" panose="02010600040101010101" pitchFamily="2" charset="-122"/>
                <a:ea typeface="华文楷体" panose="02010600040101010101" pitchFamily="2" charset="-122"/>
              </a:rPr>
              <a:t>时域均衡：基本原理、解决什么问题？如何衡量均衡效果？</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4294967295"/>
          </p:nvPr>
        </p:nvSpPr>
        <p:spPr>
          <a:xfrm>
            <a:off x="1214438" y="2216150"/>
            <a:ext cx="7326312" cy="2427288"/>
          </a:xfrm>
        </p:spPr>
        <p:txBody>
          <a:bodyPr/>
          <a:lstStyle/>
          <a:p>
            <a:pPr eaLnBrk="1" hangingPunct="1">
              <a:defRPr/>
            </a:pPr>
            <a:r>
              <a:rPr lang="zh-CN" altLang="en-US" sz="3200" dirty="0">
                <a:latin typeface="+mn-ea"/>
              </a:rPr>
              <a:t>第</a:t>
            </a:r>
            <a:r>
              <a:rPr lang="en-US" altLang="zh-CN" sz="3200" dirty="0">
                <a:latin typeface="+mn-ea"/>
              </a:rPr>
              <a:t>6</a:t>
            </a:r>
            <a:r>
              <a:rPr lang="zh-CN" altLang="en-US" sz="3200" dirty="0">
                <a:latin typeface="+mn-ea"/>
              </a:rPr>
              <a:t>章</a:t>
            </a:r>
          </a:p>
          <a:p>
            <a:pPr lvl="1" eaLnBrk="1" hangingPunct="1">
              <a:buFontTx/>
              <a:buNone/>
              <a:defRPr/>
            </a:pPr>
            <a:r>
              <a:rPr lang="en-US" altLang="zh-CN" sz="3200" dirty="0">
                <a:latin typeface="+mn-ea"/>
              </a:rPr>
              <a:t>	</a:t>
            </a:r>
            <a:r>
              <a:rPr lang="zh-CN" altLang="en-US" sz="3200" dirty="0">
                <a:latin typeface="+mn-ea"/>
              </a:rPr>
              <a:t>思考题：</a:t>
            </a:r>
            <a:r>
              <a:rPr lang="en-US" altLang="zh-CN" sz="3200" dirty="0">
                <a:latin typeface="+mn-ea"/>
              </a:rPr>
              <a:t>6-2</a:t>
            </a:r>
            <a:r>
              <a:rPr lang="zh-CN" altLang="en-US" sz="3200" dirty="0">
                <a:latin typeface="+mn-ea"/>
              </a:rPr>
              <a:t>，</a:t>
            </a:r>
            <a:r>
              <a:rPr lang="en-US" altLang="zh-CN" sz="3200" dirty="0">
                <a:latin typeface="+mn-ea"/>
              </a:rPr>
              <a:t>6-4</a:t>
            </a:r>
            <a:r>
              <a:rPr lang="zh-CN" altLang="en-US" sz="3200" dirty="0">
                <a:latin typeface="+mn-ea"/>
              </a:rPr>
              <a:t>，</a:t>
            </a:r>
            <a:r>
              <a:rPr lang="en-US" altLang="zh-CN" sz="3200" dirty="0">
                <a:latin typeface="+mn-ea"/>
              </a:rPr>
              <a:t>6-13</a:t>
            </a:r>
            <a:endParaRPr lang="zh-CN" altLang="en-US" sz="3200" dirty="0">
              <a:latin typeface="+mn-ea"/>
            </a:endParaRPr>
          </a:p>
          <a:p>
            <a:pPr lvl="1" eaLnBrk="1" hangingPunct="1">
              <a:buFontTx/>
              <a:buNone/>
              <a:defRPr/>
            </a:pPr>
            <a:r>
              <a:rPr lang="en-US" altLang="zh-CN" sz="3200" dirty="0">
                <a:latin typeface="+mn-ea"/>
              </a:rPr>
              <a:t>	</a:t>
            </a:r>
            <a:r>
              <a:rPr lang="zh-CN" altLang="en-US" sz="3200" dirty="0">
                <a:latin typeface="+mn-ea"/>
              </a:rPr>
              <a:t>习  题：</a:t>
            </a:r>
            <a:r>
              <a:rPr lang="en-US" altLang="zh-CN" sz="3200" dirty="0">
                <a:latin typeface="+mn-ea"/>
              </a:rPr>
              <a:t>6-1</a:t>
            </a:r>
            <a:r>
              <a:rPr lang="zh-CN" altLang="en-US" sz="3200" dirty="0">
                <a:latin typeface="+mn-ea"/>
              </a:rPr>
              <a:t>，</a:t>
            </a:r>
            <a:r>
              <a:rPr lang="en-US" altLang="zh-CN" sz="3200" dirty="0">
                <a:latin typeface="+mn-ea"/>
              </a:rPr>
              <a:t>6-7</a:t>
            </a:r>
            <a:r>
              <a:rPr lang="zh-CN" altLang="en-US" sz="3200" dirty="0">
                <a:latin typeface="+mn-ea"/>
              </a:rPr>
              <a:t>，</a:t>
            </a:r>
            <a:r>
              <a:rPr lang="en-US" altLang="zh-CN" sz="3200" dirty="0">
                <a:latin typeface="+mn-ea"/>
              </a:rPr>
              <a:t>6-11</a:t>
            </a:r>
            <a:endParaRPr lang="zh-CN" altLang="en-US" sz="3200" dirty="0">
              <a:latin typeface="+mn-ea"/>
            </a:endParaRPr>
          </a:p>
        </p:txBody>
      </p:sp>
      <p:sp>
        <p:nvSpPr>
          <p:cNvPr id="4" name="Rectangle 2"/>
          <p:cNvSpPr txBox="1">
            <a:spLocks noChangeArrowheads="1"/>
          </p:cNvSpPr>
          <p:nvPr/>
        </p:nvSpPr>
        <p:spPr>
          <a:xfrm>
            <a:off x="457200" y="996950"/>
            <a:ext cx="8229600" cy="1371600"/>
          </a:xfrm>
          <a:prstGeom prst="rect">
            <a:avLst/>
          </a:prstGeom>
        </p:spPr>
        <p:txBody>
          <a:bodyPr/>
          <a:lstStyle/>
          <a:p>
            <a:pPr algn="ctr" eaLnBrk="1" hangingPunct="1">
              <a:defRPr/>
            </a:pPr>
            <a:r>
              <a:rPr kumimoji="1" lang="zh-CN" altLang="en-US" sz="4400" kern="0" dirty="0">
                <a:solidFill>
                  <a:srgbClr val="FFFF00"/>
                </a:solidFill>
                <a:effectLst>
                  <a:outerShdw blurRad="38100" dist="38100" dir="2700000" algn="tl">
                    <a:srgbClr val="000000"/>
                  </a:outerShdw>
                </a:effectLst>
                <a:latin typeface="黑体" pitchFamily="2" charset="-122"/>
                <a:ea typeface="黑体" pitchFamily="2" charset="-122"/>
                <a:cs typeface="+mj-cs"/>
              </a:rPr>
              <a:t>第六章	 作  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214313" y="116632"/>
            <a:ext cx="8786812" cy="579437"/>
          </a:xfrm>
        </p:spPr>
        <p:txBody>
          <a:bodyPr wrap="square">
            <a:spAutoFit/>
          </a:bodyPr>
          <a:lstStyle/>
          <a:p>
            <a:pPr algn="ctr" eaLnBrk="1" hangingPunct="1">
              <a:defRPr/>
            </a:pPr>
            <a:r>
              <a:rPr lang="zh-CN" altLang="en-US" sz="3200" dirty="0">
                <a:solidFill>
                  <a:srgbClr val="FFFF00"/>
                </a:solidFill>
                <a:latin typeface="黑体" pitchFamily="2" charset="-122"/>
                <a:ea typeface="黑体" pitchFamily="2" charset="-122"/>
              </a:rPr>
              <a:t>一、数字基带信号</a:t>
            </a:r>
            <a:r>
              <a:rPr lang="en-US" altLang="zh-CN" sz="3200" dirty="0">
                <a:solidFill>
                  <a:srgbClr val="FFFF00"/>
                </a:solidFill>
                <a:latin typeface="黑体" pitchFamily="2" charset="-122"/>
                <a:ea typeface="黑体" pitchFamily="2" charset="-122"/>
              </a:rPr>
              <a:t>(</a:t>
            </a:r>
            <a:r>
              <a:rPr lang="zh-CN" altLang="en-US" sz="3200" dirty="0">
                <a:solidFill>
                  <a:srgbClr val="FFFF00"/>
                </a:solidFill>
                <a:latin typeface="黑体" pitchFamily="2" charset="-122"/>
                <a:ea typeface="黑体" pitchFamily="2" charset="-122"/>
              </a:rPr>
              <a:t>电波形</a:t>
            </a:r>
            <a:r>
              <a:rPr lang="en-US" altLang="zh-CN" sz="3200" dirty="0">
                <a:solidFill>
                  <a:srgbClr val="FFFF00"/>
                </a:solidFill>
                <a:latin typeface="黑体" pitchFamily="2" charset="-122"/>
                <a:ea typeface="黑体" pitchFamily="2" charset="-122"/>
              </a:rPr>
              <a:t>)</a:t>
            </a:r>
            <a:r>
              <a:rPr lang="zh-CN" altLang="en-US" sz="3200" dirty="0">
                <a:solidFill>
                  <a:srgbClr val="FFFF00"/>
                </a:solidFill>
                <a:latin typeface="黑体" pitchFamily="2" charset="-122"/>
                <a:ea typeface="黑体" pitchFamily="2" charset="-122"/>
              </a:rPr>
              <a:t>及其频谱特性</a:t>
            </a:r>
            <a:r>
              <a:rPr lang="en-US" altLang="zh-CN" sz="3200" dirty="0">
                <a:solidFill>
                  <a:srgbClr val="FFFF00"/>
                </a:solidFill>
                <a:latin typeface="黑体" pitchFamily="2" charset="-122"/>
                <a:ea typeface="黑体" pitchFamily="2" charset="-122"/>
              </a:rPr>
              <a:t>(1)</a:t>
            </a:r>
          </a:p>
        </p:txBody>
      </p:sp>
      <p:sp>
        <p:nvSpPr>
          <p:cNvPr id="6147" name="Rectangle 15"/>
          <p:cNvSpPr>
            <a:spLocks noChangeArrowheads="1"/>
          </p:cNvSpPr>
          <p:nvPr/>
        </p:nvSpPr>
        <p:spPr bwMode="auto">
          <a:xfrm>
            <a:off x="571500" y="874355"/>
            <a:ext cx="8001000" cy="4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spcBef>
                <a:spcPts val="700"/>
              </a:spcBef>
              <a:buClr>
                <a:schemeClr val="tx2"/>
              </a:buClr>
              <a:buSzPct val="95000"/>
              <a:buFont typeface="Wingdings" panose="05000000000000000000" pitchFamily="2" charset="2"/>
              <a:buChar char=""/>
              <a:tabLst>
                <a:tab pos="5334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5334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5334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5334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533400" algn="l"/>
              </a:tabLst>
              <a:defRPr sz="2000">
                <a:solidFill>
                  <a:schemeClr val="tx1"/>
                </a:solidFill>
                <a:latin typeface="Corbel" panose="020B0503020204020204" pitchFamily="34" charset="0"/>
                <a:ea typeface="宋体" panose="02010600030101010101" pitchFamily="2" charset="-122"/>
              </a:defRPr>
            </a:lvl9pPr>
          </a:lstStyle>
          <a:p>
            <a:pPr eaLnBrk="1" hangingPunct="1">
              <a:lnSpc>
                <a:spcPts val="3200"/>
              </a:lnSpc>
              <a:spcBef>
                <a:spcPts val="600"/>
              </a:spcBef>
              <a:buClr>
                <a:schemeClr val="hlink"/>
              </a:buClr>
              <a:buSzTx/>
              <a:buFont typeface="Wingdings" panose="05000000000000000000" pitchFamily="2" charset="2"/>
              <a:buChar char="Ø"/>
            </a:pPr>
            <a:r>
              <a:rPr lang="zh-CN" altLang="en-US" sz="2400" b="0" dirty="0">
                <a:latin typeface="宋体" panose="02010600030101010101" pitchFamily="2" charset="-122"/>
              </a:rPr>
              <a:t>二元码：幅度取值只有两种“</a:t>
            </a:r>
            <a:r>
              <a:rPr lang="en-US" altLang="zh-CN" sz="2400" b="0" dirty="0">
                <a:latin typeface="宋体" panose="02010600030101010101" pitchFamily="2" charset="-122"/>
              </a:rPr>
              <a:t>1”</a:t>
            </a:r>
            <a:r>
              <a:rPr lang="zh-CN" altLang="en-US" sz="2400" b="0" dirty="0">
                <a:latin typeface="宋体" panose="02010600030101010101" pitchFamily="2" charset="-122"/>
              </a:rPr>
              <a:t>、“</a:t>
            </a:r>
            <a:r>
              <a:rPr lang="en-US" altLang="zh-CN" sz="2400" b="0" dirty="0">
                <a:latin typeface="宋体" panose="02010600030101010101" pitchFamily="2" charset="-122"/>
              </a:rPr>
              <a:t>0”</a:t>
            </a:r>
            <a:r>
              <a:rPr lang="zh-CN" altLang="en-US" sz="2400" b="0" dirty="0">
                <a:latin typeface="宋体" panose="02010600030101010101" pitchFamily="2" charset="-122"/>
              </a:rPr>
              <a:t>或“</a:t>
            </a:r>
            <a:r>
              <a:rPr lang="en-US" altLang="zh-CN" sz="2400" b="0" dirty="0">
                <a:latin typeface="宋体" panose="02010600030101010101" pitchFamily="2" charset="-122"/>
              </a:rPr>
              <a:t>1”</a:t>
            </a:r>
            <a:r>
              <a:rPr lang="zh-CN" altLang="en-US" sz="2400" b="0" dirty="0">
                <a:latin typeface="宋体" panose="02010600030101010101" pitchFamily="2" charset="-122"/>
              </a:rPr>
              <a:t>、“</a:t>
            </a:r>
            <a:r>
              <a:rPr lang="en-US" altLang="zh-CN" sz="2400" b="0" dirty="0">
                <a:latin typeface="宋体" panose="02010600030101010101" pitchFamily="2" charset="-122"/>
              </a:rPr>
              <a:t>-1”</a:t>
            </a:r>
            <a:r>
              <a:rPr lang="en-US" altLang="zh-CN" sz="2400" dirty="0">
                <a:latin typeface="宋体" panose="02010600030101010101" pitchFamily="2" charset="-122"/>
              </a:rPr>
              <a:t> </a:t>
            </a:r>
            <a:endParaRPr lang="en-US" altLang="zh-CN" sz="2400" b="0" dirty="0">
              <a:latin typeface="宋体" panose="02010600030101010101" pitchFamily="2" charset="-122"/>
            </a:endParaRPr>
          </a:p>
          <a:p>
            <a:pPr eaLnBrk="1" hangingPunct="1">
              <a:lnSpc>
                <a:spcPts val="3200"/>
              </a:lnSpc>
              <a:spcBef>
                <a:spcPts val="600"/>
              </a:spcBef>
              <a:buClr>
                <a:schemeClr val="hlink"/>
              </a:buClr>
              <a:buSzPct val="65000"/>
              <a:buFont typeface="Wingdings" panose="05000000000000000000" pitchFamily="2" charset="2"/>
              <a:buChar char="v"/>
            </a:pPr>
            <a:r>
              <a:rPr lang="zh-CN" altLang="en-US" sz="2400" b="0" dirty="0">
                <a:latin typeface="宋体" panose="02010600030101010101" pitchFamily="2" charset="-122"/>
              </a:rPr>
              <a:t>差分码：用相邻码元电平的相对变化表示信息符号</a:t>
            </a:r>
            <a:r>
              <a:rPr lang="en-US" altLang="zh-CN" sz="2400" b="0" dirty="0">
                <a:latin typeface="宋体" panose="02010600030101010101" pitchFamily="2" charset="-122"/>
              </a:rPr>
              <a:t>0</a:t>
            </a:r>
            <a:r>
              <a:rPr lang="zh-CN" altLang="en-US" sz="2400" b="0" dirty="0">
                <a:latin typeface="宋体" panose="02010600030101010101" pitchFamily="2" charset="-122"/>
              </a:rPr>
              <a:t>和</a:t>
            </a:r>
            <a:r>
              <a:rPr lang="en-US" altLang="zh-CN" sz="2400" b="0" dirty="0">
                <a:latin typeface="宋体" panose="02010600030101010101" pitchFamily="2" charset="-122"/>
              </a:rPr>
              <a:t>1</a:t>
            </a:r>
            <a:r>
              <a:rPr lang="zh-CN" altLang="en-US" sz="2400" b="0" dirty="0">
                <a:latin typeface="宋体" panose="02010600030101010101" pitchFamily="2" charset="-122"/>
              </a:rPr>
              <a:t>，又称其为相对码。如，可以用相邻码元的电位改变表示符号</a:t>
            </a:r>
            <a:r>
              <a:rPr lang="en-US" altLang="zh-CN" sz="2400" b="0" dirty="0">
                <a:latin typeface="宋体" panose="02010600030101010101" pitchFamily="2" charset="-122"/>
              </a:rPr>
              <a:t>1</a:t>
            </a:r>
            <a:r>
              <a:rPr lang="zh-CN" altLang="en-US" sz="2400" b="0" dirty="0">
                <a:latin typeface="宋体" panose="02010600030101010101" pitchFamily="2" charset="-122"/>
              </a:rPr>
              <a:t>，而以电位不改变表示符号</a:t>
            </a:r>
            <a:r>
              <a:rPr lang="en-US" altLang="zh-CN" sz="2400" b="0" dirty="0">
                <a:latin typeface="宋体" panose="02010600030101010101" pitchFamily="2" charset="-122"/>
              </a:rPr>
              <a:t>0</a:t>
            </a:r>
            <a:r>
              <a:rPr lang="zh-CN" altLang="en-US" sz="2400" b="0" dirty="0">
                <a:latin typeface="宋体" panose="02010600030101010101" pitchFamily="2" charset="-122"/>
              </a:rPr>
              <a:t>，如图</a:t>
            </a:r>
            <a:r>
              <a:rPr lang="en-US" altLang="zh-CN" sz="2400" b="0" dirty="0">
                <a:latin typeface="宋体" panose="02010600030101010101" pitchFamily="2" charset="-122"/>
              </a:rPr>
              <a:t>6-1(e)</a:t>
            </a:r>
            <a:r>
              <a:rPr lang="zh-CN" altLang="en-US" sz="2400" b="0" dirty="0">
                <a:latin typeface="宋体" panose="02010600030101010101" pitchFamily="2" charset="-122"/>
              </a:rPr>
              <a:t>所示可以消除设备韧态的影响。</a:t>
            </a:r>
            <a:r>
              <a:rPr lang="zh-CN" altLang="en-US" sz="2400" dirty="0">
                <a:latin typeface="宋体" panose="02010600030101010101" pitchFamily="2" charset="-122"/>
              </a:rPr>
              <a:t> </a:t>
            </a:r>
            <a:endParaRPr lang="en-US" altLang="zh-CN" sz="2400" dirty="0">
              <a:latin typeface="宋体" panose="02010600030101010101" pitchFamily="2" charset="-122"/>
            </a:endParaRPr>
          </a:p>
          <a:p>
            <a:pPr eaLnBrk="1" hangingPunct="1">
              <a:lnSpc>
                <a:spcPts val="3200"/>
              </a:lnSpc>
              <a:spcBef>
                <a:spcPts val="600"/>
              </a:spcBef>
              <a:buClr>
                <a:schemeClr val="hlink"/>
              </a:buClr>
              <a:buSzPct val="65000"/>
              <a:buFont typeface="Wingdings" panose="05000000000000000000" pitchFamily="2" charset="2"/>
              <a:buChar char="v"/>
            </a:pPr>
            <a:endParaRPr lang="zh-CN" altLang="en-US" sz="2400" b="0" dirty="0">
              <a:latin typeface="宋体" panose="02010600030101010101" pitchFamily="2" charset="-122"/>
            </a:endParaRPr>
          </a:p>
          <a:p>
            <a:pPr eaLnBrk="1" hangingPunct="1">
              <a:lnSpc>
                <a:spcPts val="3200"/>
              </a:lnSpc>
              <a:spcBef>
                <a:spcPts val="600"/>
              </a:spcBef>
              <a:buClr>
                <a:schemeClr val="hlink"/>
              </a:buClr>
              <a:buSzTx/>
              <a:buFont typeface="Wingdings" panose="05000000000000000000" pitchFamily="2" charset="2"/>
              <a:buChar char="Ø"/>
            </a:pPr>
            <a:r>
              <a:rPr lang="zh-CN" altLang="en-US" sz="2400" b="0" dirty="0">
                <a:latin typeface="宋体" panose="02010600030101010101" pitchFamily="2" charset="-122"/>
              </a:rPr>
              <a:t>多值波形</a:t>
            </a:r>
            <a:r>
              <a:rPr lang="en-US" altLang="zh-CN" sz="2400" b="0" dirty="0">
                <a:latin typeface="宋体" panose="02010600030101010101" pitchFamily="2" charset="-122"/>
              </a:rPr>
              <a:t>(</a:t>
            </a:r>
            <a:r>
              <a:rPr lang="zh-CN" altLang="en-US" sz="2400" b="0" dirty="0">
                <a:latin typeface="宋体" panose="02010600030101010101" pitchFamily="2" charset="-122"/>
              </a:rPr>
              <a:t>多电平波形</a:t>
            </a:r>
            <a:r>
              <a:rPr lang="en-US" altLang="zh-CN" sz="2400" b="0" dirty="0">
                <a:latin typeface="宋体" panose="02010600030101010101" pitchFamily="2" charset="-122"/>
              </a:rPr>
              <a:t>)</a:t>
            </a:r>
            <a:r>
              <a:rPr lang="zh-CN" altLang="en-US" sz="2400" b="0" dirty="0">
                <a:latin typeface="宋体" panose="02010600030101010101" pitchFamily="2" charset="-122"/>
              </a:rPr>
              <a:t>：多于一个二进制符号对应一个脉冲的情形。例如，若令两个二进制符号</a:t>
            </a:r>
            <a:r>
              <a:rPr lang="en-US" altLang="zh-CN" sz="2400" b="0" dirty="0">
                <a:latin typeface="宋体" panose="02010600030101010101" pitchFamily="2" charset="-122"/>
              </a:rPr>
              <a:t>00</a:t>
            </a:r>
            <a:r>
              <a:rPr lang="zh-CN" altLang="en-US" sz="2400" b="0" dirty="0">
                <a:latin typeface="宋体" panose="02010600030101010101" pitchFamily="2" charset="-122"/>
              </a:rPr>
              <a:t>对应</a:t>
            </a:r>
            <a:r>
              <a:rPr lang="en-US" altLang="zh-CN" sz="2400" b="0" dirty="0">
                <a:latin typeface="宋体" panose="02010600030101010101" pitchFamily="2" charset="-122"/>
              </a:rPr>
              <a:t>+3E</a:t>
            </a:r>
            <a:r>
              <a:rPr lang="zh-CN" altLang="en-US" sz="2400" b="0" dirty="0">
                <a:latin typeface="宋体" panose="02010600030101010101" pitchFamily="2" charset="-122"/>
              </a:rPr>
              <a:t>，</a:t>
            </a:r>
            <a:r>
              <a:rPr lang="en-US" altLang="zh-CN" sz="2400" b="0" dirty="0">
                <a:latin typeface="宋体" panose="02010600030101010101" pitchFamily="2" charset="-122"/>
              </a:rPr>
              <a:t>01</a:t>
            </a:r>
            <a:r>
              <a:rPr lang="zh-CN" altLang="en-US" sz="2400" b="0" dirty="0">
                <a:latin typeface="宋体" panose="02010600030101010101" pitchFamily="2" charset="-122"/>
              </a:rPr>
              <a:t>对应十</a:t>
            </a:r>
            <a:r>
              <a:rPr lang="en-US" altLang="zh-CN" sz="2400" b="0" dirty="0">
                <a:latin typeface="宋体" panose="02010600030101010101" pitchFamily="2" charset="-122"/>
              </a:rPr>
              <a:t>E</a:t>
            </a:r>
            <a:r>
              <a:rPr lang="zh-CN" altLang="en-US" sz="2400" b="0" dirty="0">
                <a:latin typeface="宋体" panose="02010600030101010101" pitchFamily="2" charset="-122"/>
              </a:rPr>
              <a:t>，</a:t>
            </a:r>
            <a:r>
              <a:rPr lang="en-US" altLang="zh-CN" sz="2400" b="0" dirty="0">
                <a:latin typeface="宋体" panose="02010600030101010101" pitchFamily="2" charset="-122"/>
              </a:rPr>
              <a:t>10</a:t>
            </a:r>
            <a:r>
              <a:rPr lang="zh-CN" altLang="en-US" sz="2400" b="0" dirty="0">
                <a:latin typeface="宋体" panose="02010600030101010101" pitchFamily="2" charset="-122"/>
              </a:rPr>
              <a:t>对应一</a:t>
            </a:r>
            <a:r>
              <a:rPr lang="en-US" altLang="zh-CN" sz="2400" b="0" dirty="0">
                <a:latin typeface="宋体" panose="02010600030101010101" pitchFamily="2" charset="-122"/>
              </a:rPr>
              <a:t>E</a:t>
            </a:r>
            <a:r>
              <a:rPr lang="zh-CN" altLang="en-US" sz="2400" b="0" dirty="0">
                <a:latin typeface="宋体" panose="02010600030101010101" pitchFamily="2" charset="-122"/>
              </a:rPr>
              <a:t>，</a:t>
            </a:r>
            <a:r>
              <a:rPr lang="en-US" altLang="zh-CN" sz="2400" b="0" dirty="0">
                <a:latin typeface="宋体" panose="02010600030101010101" pitchFamily="2" charset="-122"/>
              </a:rPr>
              <a:t>11</a:t>
            </a:r>
            <a:r>
              <a:rPr lang="zh-CN" altLang="en-US" sz="2400" b="0" dirty="0">
                <a:latin typeface="宋体" panose="02010600030101010101" pitchFamily="2" charset="-122"/>
              </a:rPr>
              <a:t>对应</a:t>
            </a:r>
            <a:r>
              <a:rPr lang="en-US" altLang="zh-CN" sz="2400" b="0" dirty="0">
                <a:latin typeface="宋体" panose="02010600030101010101" pitchFamily="2" charset="-122"/>
              </a:rPr>
              <a:t>-3E</a:t>
            </a:r>
            <a:r>
              <a:rPr lang="zh-CN" altLang="en-US" sz="2400" b="0" dirty="0">
                <a:latin typeface="宋体" panose="02010600030101010101" pitchFamily="2" charset="-122"/>
              </a:rPr>
              <a:t>，则所得波形为</a:t>
            </a:r>
            <a:r>
              <a:rPr lang="en-US" altLang="zh-CN" sz="2400" b="0" dirty="0">
                <a:latin typeface="宋体" panose="02010600030101010101" pitchFamily="2" charset="-122"/>
              </a:rPr>
              <a:t>4</a:t>
            </a:r>
            <a:r>
              <a:rPr lang="zh-CN" altLang="en-US" sz="2400" b="0" dirty="0">
                <a:latin typeface="宋体" panose="02010600030101010101" pitchFamily="2" charset="-122"/>
              </a:rPr>
              <a:t>值波形或</a:t>
            </a:r>
            <a:r>
              <a:rPr lang="en-US" altLang="zh-CN" sz="2400" b="0" dirty="0">
                <a:latin typeface="宋体" panose="02010600030101010101" pitchFamily="2" charset="-122"/>
              </a:rPr>
              <a:t>4</a:t>
            </a:r>
            <a:r>
              <a:rPr lang="zh-CN" altLang="en-US" sz="2400" b="0" dirty="0">
                <a:latin typeface="宋体" panose="02010600030101010101" pitchFamily="2" charset="-122"/>
              </a:rPr>
              <a:t>电平波形。如图</a:t>
            </a:r>
            <a:r>
              <a:rPr lang="en-US" altLang="zh-CN" sz="2400" b="0" dirty="0">
                <a:latin typeface="宋体" panose="02010600030101010101" pitchFamily="2" charset="-122"/>
              </a:rPr>
              <a:t>6-1(f)</a:t>
            </a:r>
            <a:r>
              <a:rPr lang="zh-CN" altLang="en-US" sz="2400" b="0" dirty="0">
                <a:latin typeface="宋体" panose="02010600030101010101" pitchFamily="2" charset="-122"/>
              </a:rPr>
              <a:t>所示。</a:t>
            </a:r>
          </a:p>
        </p:txBody>
      </p:sp>
      <p:cxnSp>
        <p:nvCxnSpPr>
          <p:cNvPr id="5" name="直接连接符 4"/>
          <p:cNvCxnSpPr/>
          <p:nvPr/>
        </p:nvCxnSpPr>
        <p:spPr>
          <a:xfrm>
            <a:off x="0" y="764704"/>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343103"/>
            <a:ext cx="6927137" cy="1254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ChangeArrowheads="1"/>
          </p:cNvSpPr>
          <p:nvPr/>
        </p:nvSpPr>
        <p:spPr bwMode="auto">
          <a:xfrm>
            <a:off x="468313" y="1268413"/>
            <a:ext cx="7632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l"/>
            </a:pPr>
            <a:r>
              <a:rPr lang="zh-CN" altLang="en-US" sz="2400" b="0">
                <a:latin typeface="宋体" panose="02010600030101010101" pitchFamily="2" charset="-122"/>
              </a:rPr>
              <a:t>二进制随机基带信号序列表达式：若令</a:t>
            </a:r>
            <a:r>
              <a:rPr lang="en-US" altLang="zh-CN" sz="2400" b="0">
                <a:latin typeface="宋体" panose="02010600030101010101" pitchFamily="2" charset="-122"/>
              </a:rPr>
              <a:t>g1(t)</a:t>
            </a:r>
            <a:r>
              <a:rPr lang="zh-CN" altLang="en-US" sz="2400" b="0">
                <a:latin typeface="宋体" panose="02010600030101010101" pitchFamily="2" charset="-122"/>
              </a:rPr>
              <a:t>代表二进制符号的“</a:t>
            </a:r>
            <a:r>
              <a:rPr lang="en-US" altLang="zh-CN" sz="2400" b="0">
                <a:latin typeface="宋体" panose="02010600030101010101" pitchFamily="2" charset="-122"/>
              </a:rPr>
              <a:t>0”</a:t>
            </a:r>
            <a:r>
              <a:rPr lang="zh-CN" altLang="en-US" sz="2400" b="0">
                <a:latin typeface="宋体" panose="02010600030101010101" pitchFamily="2" charset="-122"/>
              </a:rPr>
              <a:t>，</a:t>
            </a:r>
            <a:r>
              <a:rPr lang="en-US" altLang="zh-CN" sz="2400" b="0">
                <a:latin typeface="宋体" panose="02010600030101010101" pitchFamily="2" charset="-122"/>
              </a:rPr>
              <a:t>g2(t)</a:t>
            </a:r>
            <a:r>
              <a:rPr lang="zh-CN" altLang="en-US" sz="2400" b="0">
                <a:latin typeface="宋体" panose="02010600030101010101" pitchFamily="2" charset="-122"/>
              </a:rPr>
              <a:t>代表“</a:t>
            </a:r>
            <a:r>
              <a:rPr lang="en-US" altLang="zh-CN" sz="2400" b="0">
                <a:latin typeface="宋体" panose="02010600030101010101" pitchFamily="2" charset="-122"/>
              </a:rPr>
              <a:t>1”</a:t>
            </a:r>
            <a:r>
              <a:rPr lang="zh-CN" altLang="en-US" sz="2400" b="0">
                <a:latin typeface="宋体" panose="02010600030101010101" pitchFamily="2" charset="-122"/>
              </a:rPr>
              <a:t>，码元的间隔为</a:t>
            </a:r>
            <a:r>
              <a:rPr lang="en-US" altLang="zh-CN" sz="2400" b="0">
                <a:latin typeface="宋体" panose="02010600030101010101" pitchFamily="2" charset="-122"/>
              </a:rPr>
              <a:t>Ts</a:t>
            </a:r>
            <a:r>
              <a:rPr lang="zh-CN" altLang="en-US" sz="2400" b="0">
                <a:latin typeface="宋体" panose="02010600030101010101" pitchFamily="2" charset="-122"/>
              </a:rPr>
              <a:t>，则随机基带信号序列可表示成：</a:t>
            </a:r>
            <a:r>
              <a:rPr lang="zh-CN" altLang="en-US" sz="2400">
                <a:latin typeface="宋体" panose="02010600030101010101" pitchFamily="2" charset="-122"/>
              </a:rPr>
              <a:t> </a:t>
            </a:r>
          </a:p>
        </p:txBody>
      </p:sp>
      <p:sp>
        <p:nvSpPr>
          <p:cNvPr id="7171" name="Rectangle 20"/>
          <p:cNvSpPr>
            <a:spLocks noChangeArrowheads="1"/>
          </p:cNvSpPr>
          <p:nvPr/>
        </p:nvSpPr>
        <p:spPr bwMode="auto">
          <a:xfrm>
            <a:off x="538163" y="25320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其中</a:t>
            </a:r>
            <a:endParaRPr lang="zh-CN" altLang="en-US" sz="2400" b="0">
              <a:latin typeface="Arial" panose="020B0604020202020204" pitchFamily="34" charset="0"/>
            </a:endParaRPr>
          </a:p>
        </p:txBody>
      </p:sp>
      <p:sp>
        <p:nvSpPr>
          <p:cNvPr id="7172" name="Rectangle 21"/>
          <p:cNvSpPr>
            <a:spLocks noChangeArrowheads="1"/>
          </p:cNvSpPr>
          <p:nvPr/>
        </p:nvSpPr>
        <p:spPr bwMode="auto">
          <a:xfrm>
            <a:off x="1619250" y="2565400"/>
            <a:ext cx="675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是一随机量，表示第</a:t>
            </a:r>
            <a:r>
              <a:rPr lang="en-US" altLang="zh-CN" sz="2400" b="0">
                <a:latin typeface="Arial" panose="020B0604020202020204" pitchFamily="34" charset="0"/>
                <a:cs typeface="Times New Roman" panose="02020603050405020304" pitchFamily="18" charset="0"/>
              </a:rPr>
              <a:t>n</a:t>
            </a:r>
            <a:r>
              <a:rPr lang="zh-CN" altLang="en-US" sz="2400" b="0">
                <a:latin typeface="Arial" panose="020B0604020202020204" pitchFamily="34" charset="0"/>
                <a:cs typeface="Times New Roman" panose="02020603050405020304" pitchFamily="18" charset="0"/>
              </a:rPr>
              <a:t>个信息符号所对应的电平值</a:t>
            </a:r>
            <a:endParaRPr lang="zh-CN" altLang="en-US" sz="2400" b="0">
              <a:latin typeface="Arial" panose="020B0604020202020204" pitchFamily="34" charset="0"/>
            </a:endParaRPr>
          </a:p>
        </p:txBody>
      </p:sp>
      <p:sp>
        <p:nvSpPr>
          <p:cNvPr id="7173" name="Rectangle 22"/>
          <p:cNvSpPr>
            <a:spLocks noChangeArrowheads="1"/>
          </p:cNvSpPr>
          <p:nvPr/>
        </p:nvSpPr>
        <p:spPr bwMode="auto">
          <a:xfrm>
            <a:off x="2590800" y="4097338"/>
            <a:ext cx="22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1100" b="0">
                <a:latin typeface="Arial" panose="020B0604020202020204" pitchFamily="34" charset="0"/>
              </a:rPr>
              <a:t> </a:t>
            </a:r>
            <a:endParaRPr lang="en-US" altLang="zh-CN" sz="1800" b="0">
              <a:latin typeface="Arial" panose="020B0604020202020204" pitchFamily="34" charset="0"/>
            </a:endParaRPr>
          </a:p>
        </p:txBody>
      </p:sp>
      <p:sp>
        <p:nvSpPr>
          <p:cNvPr id="7174" name="Rectangle 23"/>
          <p:cNvSpPr>
            <a:spLocks noChangeArrowheads="1"/>
          </p:cNvSpPr>
          <p:nvPr/>
        </p:nvSpPr>
        <p:spPr bwMode="auto">
          <a:xfrm>
            <a:off x="250825" y="3976688"/>
            <a:ext cx="85010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tabLst>
                <a:tab pos="228600" algn="l"/>
              </a:tabLst>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tabLst>
                <a:tab pos="228600" algn="l"/>
              </a:tabLst>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tabLst>
                <a:tab pos="228600" algn="l"/>
              </a:tabLst>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tabLst>
                <a:tab pos="228600" algn="l"/>
              </a:tabLst>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tabLst>
                <a:tab pos="228600" algn="l"/>
              </a:tabLst>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假设序列中任一码元时间</a:t>
            </a:r>
            <a:r>
              <a:rPr lang="en-US" altLang="zh-CN" sz="2400" b="0">
                <a:latin typeface="宋体" panose="02010600030101010101" pitchFamily="2" charset="-122"/>
              </a:rPr>
              <a:t>Ts</a:t>
            </a:r>
            <a:r>
              <a:rPr lang="zh-CN" altLang="en-US" sz="2400" b="0">
                <a:latin typeface="宋体" panose="02010600030101010101" pitchFamily="2" charset="-122"/>
              </a:rPr>
              <a:t>内</a:t>
            </a:r>
            <a:r>
              <a:rPr lang="en-US" altLang="zh-CN" sz="2400" b="0">
                <a:latin typeface="宋体" panose="02010600030101010101" pitchFamily="2" charset="-122"/>
              </a:rPr>
              <a:t>g1(t)</a:t>
            </a:r>
            <a:r>
              <a:rPr lang="zh-CN" altLang="en-US" sz="2400" b="0">
                <a:latin typeface="宋体" panose="02010600030101010101" pitchFamily="2" charset="-122"/>
              </a:rPr>
              <a:t>和</a:t>
            </a:r>
            <a:r>
              <a:rPr lang="en-US" altLang="zh-CN" sz="2400" b="0">
                <a:latin typeface="宋体" panose="02010600030101010101" pitchFamily="2" charset="-122"/>
              </a:rPr>
              <a:t>g2(t)</a:t>
            </a:r>
            <a:r>
              <a:rPr lang="zh-CN" altLang="en-US" sz="2400" b="0">
                <a:latin typeface="宋体" panose="02010600030101010101" pitchFamily="2" charset="-122"/>
              </a:rPr>
              <a:t>出现的概率分别为</a:t>
            </a:r>
            <a:r>
              <a:rPr lang="en-US" altLang="zh-CN" sz="2400" b="0">
                <a:latin typeface="宋体" panose="02010600030101010101" pitchFamily="2" charset="-122"/>
              </a:rPr>
              <a:t>P</a:t>
            </a:r>
            <a:r>
              <a:rPr lang="zh-CN" altLang="en-US" sz="2400" b="0">
                <a:latin typeface="宋体" panose="02010600030101010101" pitchFamily="2" charset="-122"/>
              </a:rPr>
              <a:t>和</a:t>
            </a:r>
            <a:r>
              <a:rPr lang="en-US" altLang="zh-CN" sz="2400" b="0">
                <a:latin typeface="宋体" panose="02010600030101010101" pitchFamily="2" charset="-122"/>
              </a:rPr>
              <a:t>1-P</a:t>
            </a:r>
            <a:r>
              <a:rPr lang="zh-CN" altLang="en-US" sz="2400" b="0">
                <a:latin typeface="宋体" panose="02010600030101010101" pitchFamily="2" charset="-122"/>
              </a:rPr>
              <a:t>，且认为它们的出现是互不依赖的</a:t>
            </a:r>
            <a:r>
              <a:rPr lang="en-US" altLang="zh-CN" sz="2400" b="0">
                <a:latin typeface="宋体" panose="02010600030101010101" pitchFamily="2" charset="-122"/>
              </a:rPr>
              <a:t>(</a:t>
            </a:r>
            <a:r>
              <a:rPr lang="zh-CN" altLang="en-US" sz="2400" b="0">
                <a:latin typeface="宋体" panose="02010600030101010101" pitchFamily="2" charset="-122"/>
              </a:rPr>
              <a:t>统计独立</a:t>
            </a:r>
            <a:r>
              <a:rPr lang="en-US" altLang="zh-CN" sz="2400" b="0">
                <a:latin typeface="宋体" panose="02010600030101010101" pitchFamily="2" charset="-122"/>
              </a:rPr>
              <a:t>)</a:t>
            </a:r>
          </a:p>
        </p:txBody>
      </p:sp>
      <p:sp>
        <p:nvSpPr>
          <p:cNvPr id="7175" name="Rectangle 24"/>
          <p:cNvSpPr>
            <a:spLocks noChangeArrowheads="1"/>
          </p:cNvSpPr>
          <p:nvPr/>
        </p:nvSpPr>
        <p:spPr bwMode="auto">
          <a:xfrm>
            <a:off x="395288" y="4900613"/>
            <a:ext cx="628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1</a:t>
            </a:r>
            <a:r>
              <a:rPr lang="zh-CN" altLang="en-US" sz="2400" b="0">
                <a:latin typeface="宋体" panose="02010600030101010101" pitchFamily="2" charset="-122"/>
              </a:rPr>
              <a:t>、则该序列</a:t>
            </a:r>
            <a:r>
              <a:rPr lang="en-US" altLang="zh-CN" sz="2400" b="0">
                <a:latin typeface="宋体" panose="02010600030101010101" pitchFamily="2" charset="-122"/>
              </a:rPr>
              <a:t>s(t)</a:t>
            </a:r>
            <a:r>
              <a:rPr lang="zh-CN" altLang="en-US" sz="2400" b="0">
                <a:latin typeface="宋体" panose="02010600030101010101" pitchFamily="2" charset="-122"/>
              </a:rPr>
              <a:t>可由式</a:t>
            </a:r>
            <a:r>
              <a:rPr lang="en-US" altLang="zh-CN" sz="2400" b="0">
                <a:latin typeface="宋体" panose="02010600030101010101" pitchFamily="2" charset="-122"/>
              </a:rPr>
              <a:t>(6.1-2)</a:t>
            </a:r>
            <a:r>
              <a:rPr lang="zh-CN" altLang="en-US" sz="2400" b="0">
                <a:latin typeface="宋体" panose="02010600030101010101" pitchFamily="2" charset="-122"/>
              </a:rPr>
              <a:t>表征，或者写</a:t>
            </a:r>
            <a:endParaRPr lang="zh-CN" altLang="en-US" sz="3200">
              <a:latin typeface="宋体" panose="02010600030101010101" pitchFamily="2" charset="-122"/>
            </a:endParaRPr>
          </a:p>
        </p:txBody>
      </p:sp>
      <p:sp>
        <p:nvSpPr>
          <p:cNvPr id="13" name="Rectangle 2"/>
          <p:cNvSpPr txBox="1">
            <a:spLocks noChangeArrowheads="1"/>
          </p:cNvSpPr>
          <p:nvPr/>
        </p:nvSpPr>
        <p:spPr>
          <a:xfrm>
            <a:off x="214313" y="420688"/>
            <a:ext cx="8786812"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一、数字基带信号</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电波形</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及其频谱特性</a:t>
            </a:r>
            <a:r>
              <a:rPr lang="en-US" altLang="zh-CN" b="0" spc="-100" dirty="0">
                <a:solidFill>
                  <a:srgbClr val="FFFF00"/>
                </a:solidFill>
                <a:latin typeface="黑体" pitchFamily="2" charset="-122"/>
                <a:ea typeface="黑体" pitchFamily="2" charset="-122"/>
                <a:cs typeface="+mj-cs"/>
              </a:rPr>
              <a:t>(2)</a:t>
            </a:r>
          </a:p>
        </p:txBody>
      </p:sp>
      <p:pic>
        <p:nvPicPr>
          <p:cNvPr id="717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2060575"/>
            <a:ext cx="69183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453884059"/>
              </p:ext>
            </p:extLst>
          </p:nvPr>
        </p:nvGraphicFramePr>
        <p:xfrm>
          <a:off x="977900" y="5661025"/>
          <a:ext cx="7046913" cy="760413"/>
        </p:xfrm>
        <a:graphic>
          <a:graphicData uri="http://schemas.openxmlformats.org/presentationml/2006/ole">
            <mc:AlternateContent xmlns:mc="http://schemas.openxmlformats.org/markup-compatibility/2006">
              <mc:Choice xmlns:v="urn:schemas-microsoft-com:vml" Requires="v">
                <p:oleObj spid="_x0000_s38920" name="公式" r:id="rId4" imgW="5016240" imgH="482400" progId="Equation.3">
                  <p:embed/>
                </p:oleObj>
              </mc:Choice>
              <mc:Fallback>
                <p:oleObj name="公式" r:id="rId4" imgW="5016240" imgH="482400" progId="Equation.3">
                  <p:embed/>
                  <p:pic>
                    <p:nvPicPr>
                      <p:cNvPr id="0" name="对象 3"/>
                      <p:cNvPicPr>
                        <a:picLocks noChangeAspect="1" noChangeArrowheads="1"/>
                      </p:cNvPicPr>
                      <p:nvPr/>
                    </p:nvPicPr>
                    <p:blipFill>
                      <a:blip r:embed="rId5"/>
                      <a:srcRect/>
                      <a:stretch>
                        <a:fillRect/>
                      </a:stretch>
                    </p:blipFill>
                    <p:spPr bwMode="auto">
                      <a:xfrm>
                        <a:off x="977900" y="5661025"/>
                        <a:ext cx="7046913" cy="76041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95288" y="1125538"/>
            <a:ext cx="7558087" cy="457200"/>
          </a:xfrm>
          <a:prstGeom prst="rect">
            <a:avLst/>
          </a:prstGeom>
          <a:noFill/>
        </p:spPr>
        <p:txBody>
          <a:bodyPr>
            <a:spAutoFit/>
          </a:bodyPr>
          <a:lstStyle/>
          <a:p>
            <a:pPr marL="548640" indent="-41148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a:latin typeface="+mn-lt"/>
                <a:ea typeface="+mn-ea"/>
              </a:rPr>
              <a:t>2</a:t>
            </a:r>
            <a:r>
              <a:rPr lang="zh-CN" altLang="en-US" sz="2400" b="0">
                <a:latin typeface="+mn-lt"/>
                <a:ea typeface="+mn-ea"/>
              </a:rPr>
              <a:t>、随机脉冲序列通常是功率型的，故其功率谱密度为 </a:t>
            </a:r>
          </a:p>
        </p:txBody>
      </p:sp>
      <p:sp>
        <p:nvSpPr>
          <p:cNvPr id="8195" name="Rectangle 36"/>
          <p:cNvSpPr>
            <a:spLocks noChangeArrowheads="1"/>
          </p:cNvSpPr>
          <p:nvPr/>
        </p:nvSpPr>
        <p:spPr bwMode="auto">
          <a:xfrm>
            <a:off x="1274763" y="23495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Arial" panose="020B0604020202020204" pitchFamily="34" charset="0"/>
                <a:cs typeface="Times New Roman" panose="02020603050405020304" pitchFamily="18" charset="0"/>
              </a:rPr>
              <a:t>设</a:t>
            </a:r>
            <a:endParaRPr lang="zh-CN" altLang="en-US" sz="2400" b="0">
              <a:latin typeface="Arial" panose="020B0604020202020204" pitchFamily="34" charset="0"/>
            </a:endParaRPr>
          </a:p>
        </p:txBody>
      </p:sp>
      <p:sp>
        <p:nvSpPr>
          <p:cNvPr id="8196" name="Rectangle 37"/>
          <p:cNvSpPr>
            <a:spLocks noChangeArrowheads="1"/>
          </p:cNvSpPr>
          <p:nvPr/>
        </p:nvSpPr>
        <p:spPr bwMode="auto">
          <a:xfrm>
            <a:off x="3771900" y="2960688"/>
            <a:ext cx="22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1100" b="0">
                <a:latin typeface="Arial" panose="020B0604020202020204" pitchFamily="34" charset="0"/>
              </a:rPr>
              <a:t> </a:t>
            </a:r>
            <a:endParaRPr lang="en-US" altLang="zh-CN" sz="1800" b="0">
              <a:latin typeface="Arial" panose="020B0604020202020204" pitchFamily="34" charset="0"/>
            </a:endParaRPr>
          </a:p>
        </p:txBody>
      </p:sp>
      <p:sp>
        <p:nvSpPr>
          <p:cNvPr id="8197" name="Rectangle 41"/>
          <p:cNvSpPr>
            <a:spLocks noChangeArrowheads="1"/>
          </p:cNvSpPr>
          <p:nvPr/>
        </p:nvSpPr>
        <p:spPr bwMode="auto">
          <a:xfrm>
            <a:off x="3514725" y="2792413"/>
            <a:ext cx="577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000" b="0">
                <a:latin typeface="宋体" panose="02010600030101010101" pitchFamily="2" charset="-122"/>
                <a:cs typeface="Times New Roman" panose="02020603050405020304" pitchFamily="18" charset="0"/>
              </a:rPr>
              <a:t>，</a:t>
            </a:r>
            <a:endParaRPr lang="zh-CN" altLang="en-US" sz="1800" b="0">
              <a:latin typeface="Arial" panose="020B0604020202020204" pitchFamily="34" charset="0"/>
            </a:endParaRPr>
          </a:p>
        </p:txBody>
      </p:sp>
      <p:sp>
        <p:nvSpPr>
          <p:cNvPr id="8198" name="Rectangle 42"/>
          <p:cNvSpPr>
            <a:spLocks noChangeArrowheads="1"/>
          </p:cNvSpPr>
          <p:nvPr/>
        </p:nvSpPr>
        <p:spPr bwMode="auto">
          <a:xfrm>
            <a:off x="1274763" y="29241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则</a:t>
            </a:r>
          </a:p>
        </p:txBody>
      </p:sp>
      <p:sp>
        <p:nvSpPr>
          <p:cNvPr id="8199" name="Rectangle 43"/>
          <p:cNvSpPr>
            <a:spLocks noChangeArrowheads="1"/>
          </p:cNvSpPr>
          <p:nvPr/>
        </p:nvSpPr>
        <p:spPr bwMode="auto">
          <a:xfrm>
            <a:off x="395288" y="3500438"/>
            <a:ext cx="85328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3</a:t>
            </a:r>
            <a:r>
              <a:rPr lang="zh-CN" altLang="en-US" sz="2400" b="0">
                <a:latin typeface="宋体" panose="02010600030101010101" pitchFamily="2" charset="-122"/>
              </a:rPr>
              <a:t>、其中截短信号</a:t>
            </a:r>
            <a:r>
              <a:rPr lang="en-US" altLang="zh-CN" sz="2400" b="0">
                <a:latin typeface="宋体" panose="02010600030101010101" pitchFamily="2" charset="-122"/>
              </a:rPr>
              <a:t>S</a:t>
            </a:r>
            <a:r>
              <a:rPr lang="en-US" altLang="zh-CN" sz="2400" b="0" baseline="-25000">
                <a:latin typeface="宋体" panose="02010600030101010101" pitchFamily="2" charset="-122"/>
              </a:rPr>
              <a:t>T</a:t>
            </a:r>
            <a:r>
              <a:rPr lang="en-US" altLang="zh-CN" sz="2400" b="0">
                <a:latin typeface="宋体" panose="02010600030101010101" pitchFamily="2" charset="-122"/>
              </a:rPr>
              <a:t>(t)</a:t>
            </a:r>
            <a:r>
              <a:rPr lang="zh-CN" altLang="en-US" sz="2400" b="0">
                <a:latin typeface="宋体" panose="02010600030101010101" pitchFamily="2" charset="-122"/>
              </a:rPr>
              <a:t>看成是由一个稳态波（随机信号平均分量）和一个交变波构成</a:t>
            </a:r>
            <a:r>
              <a:rPr lang="zh-CN" altLang="en-US" sz="2400">
                <a:latin typeface="宋体" panose="02010600030101010101" pitchFamily="2" charset="-122"/>
              </a:rPr>
              <a:t> </a:t>
            </a:r>
          </a:p>
        </p:txBody>
      </p:sp>
      <p:sp>
        <p:nvSpPr>
          <p:cNvPr id="8200" name="Rectangle 44"/>
          <p:cNvSpPr>
            <a:spLocks noChangeArrowheads="1"/>
          </p:cNvSpPr>
          <p:nvPr/>
        </p:nvSpPr>
        <p:spPr bwMode="auto">
          <a:xfrm>
            <a:off x="468313" y="42672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稳态波：</a:t>
            </a:r>
            <a:endParaRPr lang="zh-CN" altLang="en-US" sz="3200">
              <a:latin typeface="宋体" panose="02010600030101010101" pitchFamily="2" charset="-122"/>
            </a:endParaRPr>
          </a:p>
        </p:txBody>
      </p:sp>
      <p:sp>
        <p:nvSpPr>
          <p:cNvPr id="8201" name="Rectangle 47"/>
          <p:cNvSpPr>
            <a:spLocks noChangeArrowheads="1"/>
          </p:cNvSpPr>
          <p:nvPr/>
        </p:nvSpPr>
        <p:spPr bwMode="auto">
          <a:xfrm>
            <a:off x="468313" y="47974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交变波：</a:t>
            </a:r>
            <a:endParaRPr lang="zh-CN" altLang="en-US" sz="3200">
              <a:latin typeface="宋体" panose="02010600030101010101" pitchFamily="2" charset="-122"/>
            </a:endParaRPr>
          </a:p>
        </p:txBody>
      </p:sp>
      <p:sp>
        <p:nvSpPr>
          <p:cNvPr id="8202" name="Rectangle 50"/>
          <p:cNvSpPr>
            <a:spLocks noChangeArrowheads="1"/>
          </p:cNvSpPr>
          <p:nvPr/>
        </p:nvSpPr>
        <p:spPr bwMode="auto">
          <a:xfrm>
            <a:off x="684213" y="54451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endParaRPr lang="zh-CN" altLang="en-US" sz="3200">
              <a:latin typeface="宋体" panose="02010600030101010101" pitchFamily="2" charset="-122"/>
            </a:endParaRPr>
          </a:p>
        </p:txBody>
      </p:sp>
      <p:sp>
        <p:nvSpPr>
          <p:cNvPr id="20" name="Rectangle 2"/>
          <p:cNvSpPr txBox="1">
            <a:spLocks noChangeArrowheads="1"/>
          </p:cNvSpPr>
          <p:nvPr/>
        </p:nvSpPr>
        <p:spPr>
          <a:xfrm>
            <a:off x="214313" y="420688"/>
            <a:ext cx="8786812"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一、数字基带信号</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电波形</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及其频谱特性</a:t>
            </a:r>
            <a:r>
              <a:rPr lang="en-US" altLang="zh-CN" b="0" spc="-100" dirty="0">
                <a:solidFill>
                  <a:srgbClr val="FFFF00"/>
                </a:solidFill>
                <a:latin typeface="黑体" pitchFamily="2" charset="-122"/>
                <a:ea typeface="黑体" pitchFamily="2" charset="-122"/>
                <a:cs typeface="+mj-cs"/>
              </a:rPr>
              <a:t>(3)</a:t>
            </a:r>
          </a:p>
        </p:txBody>
      </p:sp>
      <p:pic>
        <p:nvPicPr>
          <p:cNvPr id="82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7513" y="1611313"/>
            <a:ext cx="5187950"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4325" y="4292600"/>
            <a:ext cx="7235825"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23850" y="836712"/>
            <a:ext cx="8494713" cy="461962"/>
          </a:xfrm>
          <a:prstGeom prst="rect">
            <a:avLst/>
          </a:prstGeom>
          <a:noFill/>
        </p:spPr>
        <p:txBody>
          <a:bodyPr wrap="none">
            <a:spAutoFit/>
          </a:bodyPr>
          <a:lstStyle/>
          <a:p>
            <a:pPr marL="609600" indent="-609600" eaLnBrk="1" fontAlgn="auto" hangingPunct="1">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4</a:t>
            </a:r>
            <a:r>
              <a:rPr lang="zh-CN" altLang="en-US" sz="2400" b="0" dirty="0">
                <a:latin typeface="+mn-ea"/>
                <a:ea typeface="+mn-ea"/>
              </a:rPr>
              <a:t>、先求稳态波的双边功率谱密度：当</a:t>
            </a:r>
            <a:r>
              <a:rPr lang="en-US" altLang="zh-CN" sz="2400" b="0" dirty="0">
                <a:latin typeface="+mn-ea"/>
                <a:ea typeface="+mn-ea"/>
              </a:rPr>
              <a:t>T→∞</a:t>
            </a:r>
            <a:r>
              <a:rPr lang="zh-CN" altLang="en-US" sz="2400" b="0" dirty="0">
                <a:latin typeface="+mn-ea"/>
                <a:ea typeface="+mn-ea"/>
              </a:rPr>
              <a:t>，式</a:t>
            </a:r>
            <a:r>
              <a:rPr lang="en-US" altLang="zh-CN" sz="2400" b="0" dirty="0">
                <a:latin typeface="+mn-ea"/>
                <a:ea typeface="+mn-ea"/>
              </a:rPr>
              <a:t>(6.1-5)</a:t>
            </a:r>
            <a:r>
              <a:rPr lang="zh-CN" altLang="en-US" sz="2400" b="0" dirty="0">
                <a:latin typeface="+mn-ea"/>
                <a:ea typeface="+mn-ea"/>
              </a:rPr>
              <a:t>变为 </a:t>
            </a:r>
          </a:p>
        </p:txBody>
      </p:sp>
      <p:sp>
        <p:nvSpPr>
          <p:cNvPr id="9219" name="Rectangle 7"/>
          <p:cNvSpPr>
            <a:spLocks noChangeArrowheads="1"/>
          </p:cNvSpPr>
          <p:nvPr/>
        </p:nvSpPr>
        <p:spPr bwMode="auto">
          <a:xfrm>
            <a:off x="900113" y="2143125"/>
            <a:ext cx="72405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ctr" eaLnBrk="1" hangingPunct="1">
              <a:lnSpc>
                <a:spcPct val="80000"/>
              </a:lnSpc>
              <a:spcBef>
                <a:spcPct val="20000"/>
              </a:spcBef>
              <a:buClr>
                <a:schemeClr val="hlink"/>
              </a:buClr>
              <a:buSzPct val="65000"/>
              <a:buFont typeface="Wingdings" panose="05000000000000000000" pitchFamily="2" charset="2"/>
              <a:buNone/>
            </a:pPr>
            <a:r>
              <a:rPr lang="zh-CN" altLang="en-US" sz="2400">
                <a:latin typeface="宋体" panose="02010600030101010101" pitchFamily="2" charset="-122"/>
              </a:rPr>
              <a:t>此时</a:t>
            </a:r>
            <a:r>
              <a:rPr lang="en-US" altLang="zh-CN" sz="2400">
                <a:latin typeface="宋体" panose="02010600030101010101" pitchFamily="2" charset="-122"/>
              </a:rPr>
              <a:t>v(t)=v(t+T)</a:t>
            </a:r>
            <a:r>
              <a:rPr lang="zh-CN" altLang="en-US" sz="2400">
                <a:latin typeface="宋体" panose="02010600030101010101" pitchFamily="2" charset="-122"/>
              </a:rPr>
              <a:t>，具有周期性，展为付里叶级数： </a:t>
            </a:r>
          </a:p>
        </p:txBody>
      </p:sp>
      <p:sp>
        <p:nvSpPr>
          <p:cNvPr id="9220" name="Rectangle 8"/>
          <p:cNvSpPr>
            <a:spLocks noChangeArrowheads="1"/>
          </p:cNvSpPr>
          <p:nvPr/>
        </p:nvSpPr>
        <p:spPr bwMode="auto">
          <a:xfrm>
            <a:off x="900113" y="31797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其中：</a:t>
            </a:r>
          </a:p>
        </p:txBody>
      </p:sp>
      <p:sp>
        <p:nvSpPr>
          <p:cNvPr id="9221" name="Rectangle 12"/>
          <p:cNvSpPr>
            <a:spLocks noChangeArrowheads="1"/>
          </p:cNvSpPr>
          <p:nvPr/>
        </p:nvSpPr>
        <p:spPr bwMode="auto">
          <a:xfrm>
            <a:off x="4175125" y="2938463"/>
            <a:ext cx="7937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609600" indent="-609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ctr" eaLnBrk="1" hangingPunct="1">
              <a:lnSpc>
                <a:spcPct val="80000"/>
              </a:lnSpc>
              <a:spcBef>
                <a:spcPct val="20000"/>
              </a:spcBef>
              <a:buClr>
                <a:schemeClr val="hlink"/>
              </a:buClr>
              <a:buSzPct val="65000"/>
              <a:buFont typeface="Wingdings" panose="05000000000000000000" pitchFamily="2" charset="2"/>
              <a:buChar char="v"/>
            </a:pPr>
            <a:endParaRPr lang="zh-CN" altLang="zh-CN" sz="3200">
              <a:latin typeface="宋体" panose="02010600030101010101" pitchFamily="2" charset="-122"/>
            </a:endParaRPr>
          </a:p>
        </p:txBody>
      </p:sp>
      <p:sp>
        <p:nvSpPr>
          <p:cNvPr id="9222" name="Rectangle 20"/>
          <p:cNvSpPr>
            <a:spLocks noChangeArrowheads="1"/>
          </p:cNvSpPr>
          <p:nvPr/>
        </p:nvSpPr>
        <p:spPr bwMode="auto">
          <a:xfrm>
            <a:off x="1042988" y="38274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及：</a:t>
            </a:r>
          </a:p>
        </p:txBody>
      </p:sp>
      <p:sp>
        <p:nvSpPr>
          <p:cNvPr id="9223" name="Rectangle 29"/>
          <p:cNvSpPr>
            <a:spLocks noChangeArrowheads="1"/>
          </p:cNvSpPr>
          <p:nvPr/>
        </p:nvSpPr>
        <p:spPr bwMode="auto">
          <a:xfrm>
            <a:off x="323850" y="551656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故稳态波的双边功率谱密度</a:t>
            </a:r>
            <a:endParaRPr lang="zh-CN" altLang="en-US" sz="3200">
              <a:latin typeface="宋体" panose="02010600030101010101" pitchFamily="2" charset="-122"/>
            </a:endParaRPr>
          </a:p>
        </p:txBody>
      </p:sp>
      <p:sp>
        <p:nvSpPr>
          <p:cNvPr id="17" name="Rectangle 2"/>
          <p:cNvSpPr txBox="1">
            <a:spLocks noChangeArrowheads="1"/>
          </p:cNvSpPr>
          <p:nvPr/>
        </p:nvSpPr>
        <p:spPr>
          <a:xfrm>
            <a:off x="214313" y="116632"/>
            <a:ext cx="8786812"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一、数字基带信号</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电波形</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及其频谱特性</a:t>
            </a:r>
            <a:r>
              <a:rPr lang="en-US" altLang="zh-CN" b="0" spc="-100" dirty="0">
                <a:solidFill>
                  <a:srgbClr val="FFFF00"/>
                </a:solidFill>
                <a:latin typeface="黑体" pitchFamily="2" charset="-122"/>
                <a:ea typeface="黑体" pitchFamily="2" charset="-122"/>
                <a:cs typeface="+mj-cs"/>
              </a:rPr>
              <a:t>(4)</a:t>
            </a:r>
          </a:p>
        </p:txBody>
      </p:sp>
      <p:pic>
        <p:nvPicPr>
          <p:cNvPr id="922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617788"/>
            <a:ext cx="6345237"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3763" y="5081588"/>
            <a:ext cx="72310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0131242"/>
              </p:ext>
            </p:extLst>
          </p:nvPr>
        </p:nvGraphicFramePr>
        <p:xfrm>
          <a:off x="1836738" y="1360761"/>
          <a:ext cx="4852988" cy="700087"/>
        </p:xfrm>
        <a:graphic>
          <a:graphicData uri="http://schemas.openxmlformats.org/presentationml/2006/ole">
            <mc:AlternateContent xmlns:mc="http://schemas.openxmlformats.org/markup-compatibility/2006">
              <mc:Choice xmlns:v="urn:schemas-microsoft-com:vml" Requires="v">
                <p:oleObj spid="_x0000_s39954" name="公式" r:id="rId5" imgW="3454200" imgH="444240" progId="Equation.3">
                  <p:embed/>
                </p:oleObj>
              </mc:Choice>
              <mc:Fallback>
                <p:oleObj name="公式" r:id="rId5" imgW="3454200" imgH="444240" progId="Equation.3">
                  <p:embed/>
                  <p:pic>
                    <p:nvPicPr>
                      <p:cNvPr id="0" name="对象 1"/>
                      <p:cNvPicPr>
                        <a:picLocks noChangeAspect="1" noChangeArrowheads="1"/>
                      </p:cNvPicPr>
                      <p:nvPr/>
                    </p:nvPicPr>
                    <p:blipFill>
                      <a:blip r:embed="rId6"/>
                      <a:srcRect/>
                      <a:stretch>
                        <a:fillRect/>
                      </a:stretch>
                    </p:blipFill>
                    <p:spPr bwMode="auto">
                      <a:xfrm>
                        <a:off x="1836738" y="1360761"/>
                        <a:ext cx="4852988" cy="7000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49448275"/>
              </p:ext>
            </p:extLst>
          </p:nvPr>
        </p:nvGraphicFramePr>
        <p:xfrm>
          <a:off x="819150" y="5989638"/>
          <a:ext cx="6013450" cy="700087"/>
        </p:xfrm>
        <a:graphic>
          <a:graphicData uri="http://schemas.openxmlformats.org/presentationml/2006/ole">
            <mc:AlternateContent xmlns:mc="http://schemas.openxmlformats.org/markup-compatibility/2006">
              <mc:Choice xmlns:v="urn:schemas-microsoft-com:vml" Requires="v">
                <p:oleObj spid="_x0000_s39955" name="公式" r:id="rId7" imgW="4279680" imgH="444240" progId="Equation.3">
                  <p:embed/>
                </p:oleObj>
              </mc:Choice>
              <mc:Fallback>
                <p:oleObj name="公式" r:id="rId7" imgW="4279680" imgH="444240" progId="Equation.3">
                  <p:embed/>
                  <p:pic>
                    <p:nvPicPr>
                      <p:cNvPr id="0" name="对象 1"/>
                      <p:cNvPicPr>
                        <a:picLocks noChangeAspect="1" noChangeArrowheads="1"/>
                      </p:cNvPicPr>
                      <p:nvPr/>
                    </p:nvPicPr>
                    <p:blipFill>
                      <a:blip r:embed="rId8"/>
                      <a:srcRect/>
                      <a:stretch>
                        <a:fillRect/>
                      </a:stretch>
                    </p:blipFill>
                    <p:spPr bwMode="auto">
                      <a:xfrm>
                        <a:off x="819150" y="5989638"/>
                        <a:ext cx="6013450" cy="70008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5" name="直接连接符 14"/>
          <p:cNvCxnSpPr/>
          <p:nvPr/>
        </p:nvCxnSpPr>
        <p:spPr>
          <a:xfrm flipV="1">
            <a:off x="0" y="764704"/>
            <a:ext cx="9144000" cy="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84213" y="1412875"/>
            <a:ext cx="4648200" cy="388938"/>
          </a:xfrm>
          <a:prstGeom prst="rect">
            <a:avLst/>
          </a:prstGeom>
          <a:noFill/>
        </p:spPr>
        <p:txBody>
          <a:bodyPr wrap="none">
            <a:spAutoFit/>
          </a:bodyPr>
          <a:lstStyle/>
          <a:p>
            <a:pPr marL="609600" indent="-609600" eaLnBrk="1" fontAlgn="auto" hangingPunct="1">
              <a:lnSpc>
                <a:spcPct val="80000"/>
              </a:lnSpc>
              <a:spcBef>
                <a:spcPct val="20000"/>
              </a:spcBef>
              <a:spcAft>
                <a:spcPts val="0"/>
              </a:spcAft>
              <a:buClr>
                <a:schemeClr val="tx1">
                  <a:shade val="95000"/>
                </a:schemeClr>
              </a:buClr>
              <a:buSzPct val="65000"/>
              <a:buFont typeface="Wingdings" pitchFamily="2" charset="2"/>
              <a:buNone/>
              <a:defRPr/>
            </a:pPr>
            <a:r>
              <a:rPr lang="en-US" altLang="zh-CN" sz="2400" b="0" dirty="0">
                <a:latin typeface="+mn-ea"/>
                <a:ea typeface="+mn-ea"/>
              </a:rPr>
              <a:t>5</a:t>
            </a:r>
            <a:r>
              <a:rPr lang="zh-CN" altLang="en-US" sz="2400" b="0" dirty="0">
                <a:latin typeface="+mn-ea"/>
                <a:ea typeface="+mn-ea"/>
              </a:rPr>
              <a:t>、再求交变波的</a:t>
            </a:r>
            <a:r>
              <a:rPr lang="zh-CN" altLang="en-US" sz="2400" b="0" dirty="0">
                <a:latin typeface="+mn-lt"/>
                <a:ea typeface="+mn-ea"/>
              </a:rPr>
              <a:t>双边功率谱密度</a:t>
            </a:r>
            <a:endParaRPr lang="zh-CN" altLang="en-US" sz="2800" b="0" dirty="0">
              <a:latin typeface="+mn-lt"/>
              <a:ea typeface="+mn-ea"/>
            </a:endParaRPr>
          </a:p>
        </p:txBody>
      </p:sp>
      <p:sp>
        <p:nvSpPr>
          <p:cNvPr id="10243" name="Rectangle 16"/>
          <p:cNvSpPr>
            <a:spLocks noChangeArrowheads="1"/>
          </p:cNvSpPr>
          <p:nvPr/>
        </p:nvSpPr>
        <p:spPr bwMode="auto">
          <a:xfrm>
            <a:off x="755650" y="1916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cs typeface="Times New Roman" panose="02020603050405020304" pitchFamily="18" charset="0"/>
              </a:rPr>
              <a:t>对</a:t>
            </a:r>
            <a:endParaRPr lang="zh-CN" altLang="en-US" sz="2400" b="0">
              <a:latin typeface="Arial" panose="020B0604020202020204" pitchFamily="34" charset="0"/>
            </a:endParaRPr>
          </a:p>
        </p:txBody>
      </p:sp>
      <p:sp>
        <p:nvSpPr>
          <p:cNvPr id="10244" name="Rectangle 17"/>
          <p:cNvSpPr>
            <a:spLocks noChangeArrowheads="1"/>
          </p:cNvSpPr>
          <p:nvPr/>
        </p:nvSpPr>
        <p:spPr bwMode="auto">
          <a:xfrm>
            <a:off x="1643063" y="19161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cs typeface="Times New Roman" panose="02020603050405020304" pitchFamily="18" charset="0"/>
              </a:rPr>
              <a:t>付里叶变换得</a:t>
            </a:r>
            <a:endParaRPr lang="zh-CN" altLang="en-US" sz="2400" b="0">
              <a:latin typeface="Arial" panose="020B0604020202020204" pitchFamily="34" charset="0"/>
            </a:endParaRPr>
          </a:p>
        </p:txBody>
      </p:sp>
      <p:sp>
        <p:nvSpPr>
          <p:cNvPr id="10245" name="Rectangle 23"/>
          <p:cNvSpPr>
            <a:spLocks noChangeArrowheads="1"/>
          </p:cNvSpPr>
          <p:nvPr/>
        </p:nvSpPr>
        <p:spPr bwMode="auto">
          <a:xfrm>
            <a:off x="755650" y="3429000"/>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en-US" altLang="zh-CN" sz="2400" b="0">
                <a:latin typeface="宋体" panose="02010600030101010101" pitchFamily="2" charset="-122"/>
              </a:rPr>
              <a:t>6</a:t>
            </a:r>
            <a:r>
              <a:rPr lang="zh-CN" altLang="en-US" sz="2400" b="0">
                <a:latin typeface="宋体" panose="02010600030101010101" pitchFamily="2" charset="-122"/>
              </a:rPr>
              <a:t>、整个随机基带序列的双边功率谱密度</a:t>
            </a:r>
            <a:endParaRPr lang="zh-CN" altLang="en-US" sz="3200">
              <a:latin typeface="宋体" panose="02010600030101010101" pitchFamily="2" charset="-122"/>
            </a:endParaRPr>
          </a:p>
        </p:txBody>
      </p:sp>
      <p:sp>
        <p:nvSpPr>
          <p:cNvPr id="10246" name="Rectangle 26"/>
          <p:cNvSpPr>
            <a:spLocks noChangeArrowheads="1"/>
          </p:cNvSpPr>
          <p:nvPr/>
        </p:nvSpPr>
        <p:spPr bwMode="auto">
          <a:xfrm>
            <a:off x="1239838" y="4987925"/>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宋体" panose="02010600030101010101" pitchFamily="2" charset="-122"/>
              </a:rPr>
              <a:t>整个随机基带序列的单边功率谱密度</a:t>
            </a:r>
            <a:endParaRPr lang="zh-CN" altLang="en-US" sz="3200">
              <a:latin typeface="宋体" panose="02010600030101010101" pitchFamily="2" charset="-122"/>
            </a:endParaRPr>
          </a:p>
        </p:txBody>
      </p:sp>
      <p:sp>
        <p:nvSpPr>
          <p:cNvPr id="13" name="Rectangle 2"/>
          <p:cNvSpPr txBox="1">
            <a:spLocks noChangeArrowheads="1"/>
          </p:cNvSpPr>
          <p:nvPr/>
        </p:nvSpPr>
        <p:spPr>
          <a:xfrm>
            <a:off x="214313" y="420688"/>
            <a:ext cx="8786812" cy="579437"/>
          </a:xfrm>
          <a:prstGeom prst="rect">
            <a:avLst/>
          </a:prstGeom>
          <a:noFill/>
        </p:spPr>
        <p:txBody>
          <a:bodyPr>
            <a:spAutoFit/>
          </a:bodyPr>
          <a:lstStyle/>
          <a:p>
            <a:pPr algn="ctr" eaLnBrk="1" hangingPunct="1">
              <a:defRPr/>
            </a:pPr>
            <a:r>
              <a:rPr lang="zh-CN" altLang="en-US" b="0" spc="-100" dirty="0">
                <a:solidFill>
                  <a:srgbClr val="FFFF00"/>
                </a:solidFill>
                <a:latin typeface="黑体" pitchFamily="2" charset="-122"/>
                <a:ea typeface="黑体" pitchFamily="2" charset="-122"/>
                <a:cs typeface="+mj-cs"/>
              </a:rPr>
              <a:t>一、数字基带信号</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电波形</a:t>
            </a:r>
            <a:r>
              <a:rPr lang="en-US" altLang="zh-CN" b="0" spc="-100" dirty="0">
                <a:solidFill>
                  <a:srgbClr val="FFFF00"/>
                </a:solidFill>
                <a:latin typeface="黑体" pitchFamily="2" charset="-122"/>
                <a:ea typeface="黑体" pitchFamily="2" charset="-122"/>
                <a:cs typeface="+mj-cs"/>
              </a:rPr>
              <a:t>)</a:t>
            </a:r>
            <a:r>
              <a:rPr lang="zh-CN" altLang="en-US" b="0" spc="-100" dirty="0">
                <a:solidFill>
                  <a:srgbClr val="FFFF00"/>
                </a:solidFill>
                <a:latin typeface="黑体" pitchFamily="2" charset="-122"/>
                <a:ea typeface="黑体" pitchFamily="2" charset="-122"/>
                <a:cs typeface="+mj-cs"/>
              </a:rPr>
              <a:t>及其频谱特性</a:t>
            </a:r>
            <a:r>
              <a:rPr lang="en-US" altLang="zh-CN" b="0" spc="-100" dirty="0">
                <a:solidFill>
                  <a:srgbClr val="FFFF00"/>
                </a:solidFill>
                <a:latin typeface="黑体" pitchFamily="2" charset="-122"/>
                <a:ea typeface="黑体" pitchFamily="2" charset="-122"/>
                <a:cs typeface="+mj-cs"/>
              </a:rPr>
              <a:t>(5)</a:t>
            </a:r>
          </a:p>
        </p:txBody>
      </p:sp>
      <p:pic>
        <p:nvPicPr>
          <p:cNvPr id="1024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1854200"/>
            <a:ext cx="77676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679700"/>
            <a:ext cx="7516813"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通信原理（第五章）模拟调制系统_005</Template>
  <TotalTime>2669</TotalTime>
  <Words>5509</Words>
  <Application>Microsoft Office PowerPoint</Application>
  <PresentationFormat>全屏显示(4:3)</PresentationFormat>
  <Paragraphs>317</Paragraphs>
  <Slides>42</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42</vt:i4>
      </vt:variant>
    </vt:vector>
  </HeadingPairs>
  <TitlesOfParts>
    <vt:vector size="58" baseType="lpstr">
      <vt:lpstr>黑体</vt:lpstr>
      <vt:lpstr>华文楷体</vt:lpstr>
      <vt:lpstr>华文中宋</vt:lpstr>
      <vt:lpstr>宋体</vt:lpstr>
      <vt:lpstr>Arial</vt:lpstr>
      <vt:lpstr>Calibri</vt:lpstr>
      <vt:lpstr>Consolas</vt:lpstr>
      <vt:lpstr>Corbel</vt:lpstr>
      <vt:lpstr>Times New Roman</vt:lpstr>
      <vt:lpstr>Wingdings</vt:lpstr>
      <vt:lpstr>Wingdings 2</vt:lpstr>
      <vt:lpstr>Wingdings 3</vt:lpstr>
      <vt:lpstr>穿越</vt:lpstr>
      <vt:lpstr>公式</vt:lpstr>
      <vt:lpstr>位图图像</vt:lpstr>
      <vt:lpstr>Equation</vt:lpstr>
      <vt:lpstr>第六章  数字基带传输系统 </vt:lpstr>
      <vt:lpstr>第六章  数字基带传输系统 </vt:lpstr>
      <vt:lpstr>PowerPoint 演示文稿</vt:lpstr>
      <vt:lpstr>一、数字基带信号(电波形)及其频谱特性(1)</vt:lpstr>
      <vt:lpstr>一、数字基带信号(电波形)及其频谱特性(1)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二、基带传输码的常用码型（1）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三、基带脉冲传输与码间干扰(1)</vt:lpstr>
      <vt:lpstr>PowerPoint 演示文稿</vt:lpstr>
      <vt:lpstr>PowerPoint 演示文稿</vt:lpstr>
      <vt:lpstr>PowerPoint 演示文稿</vt:lpstr>
      <vt:lpstr>PowerPoint 演示文稿</vt:lpstr>
      <vt:lpstr>四、部分响应系统(１)</vt:lpstr>
      <vt:lpstr>PowerPoint 演示文稿</vt:lpstr>
      <vt:lpstr>PowerPoint 演示文稿</vt:lpstr>
      <vt:lpstr>PowerPoint 演示文稿</vt:lpstr>
      <vt:lpstr>五、无码间干扰基带系统的抗噪声性能（1）</vt:lpstr>
      <vt:lpstr>PowerPoint 演示文稿</vt:lpstr>
      <vt:lpstr>PowerPoint 演示文稿</vt:lpstr>
      <vt:lpstr>PowerPoint 演示文稿</vt:lpstr>
      <vt:lpstr>六、眼    图 （1）</vt:lpstr>
      <vt:lpstr>六、眼    图 （1）</vt:lpstr>
      <vt:lpstr>PowerPoint 演示文稿</vt:lpstr>
      <vt:lpstr>七、时域均衡(1)</vt:lpstr>
      <vt:lpstr>PowerPoint 演示文稿</vt:lpstr>
      <vt:lpstr>第六章  总  结</vt:lpstr>
      <vt:lpstr>PowerPoint 演示文稿</vt:lpstr>
    </vt:vector>
  </TitlesOfParts>
  <Company>Wuhan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 （第四版） </dc:title>
  <dc:creator>Chenzz</dc:creator>
  <cp:lastModifiedBy>X1</cp:lastModifiedBy>
  <cp:revision>98</cp:revision>
  <dcterms:created xsi:type="dcterms:W3CDTF">2005-02-20T17:34:55Z</dcterms:created>
  <dcterms:modified xsi:type="dcterms:W3CDTF">2023-09-07T08:44:59Z</dcterms:modified>
</cp:coreProperties>
</file>