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2" r:id="rId2"/>
  </p:sldMasterIdLst>
  <p:sldIdLst>
    <p:sldId id="272" r:id="rId3"/>
    <p:sldId id="305" r:id="rId4"/>
    <p:sldId id="257" r:id="rId5"/>
    <p:sldId id="303" r:id="rId6"/>
    <p:sldId id="271" r:id="rId7"/>
    <p:sldId id="273" r:id="rId8"/>
    <p:sldId id="274" r:id="rId9"/>
    <p:sldId id="275" r:id="rId10"/>
    <p:sldId id="276" r:id="rId11"/>
    <p:sldId id="277"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7" r:id="rId30"/>
    <p:sldId id="298" r:id="rId31"/>
    <p:sldId id="299" r:id="rId32"/>
    <p:sldId id="301" r:id="rId33"/>
    <p:sldId id="300" r:id="rId34"/>
    <p:sldId id="302" r:id="rId35"/>
    <p:sldId id="304" r:id="rId36"/>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kern="1200">
        <a:solidFill>
          <a:schemeClr val="tx1"/>
        </a:solidFill>
        <a:latin typeface="宋体" panose="02010600030101010101" pitchFamily="2" charset="-122"/>
        <a:ea typeface="宋体" panose="02010600030101010101" pitchFamily="2" charset="-122"/>
        <a:cs typeface="+mn-cs"/>
      </a:defRPr>
    </a:lvl9pPr>
  </p:defaultTextStyle>
  <p:extLst>
    <p:ext uri="{521415D9-36F7-43E2-AB2F-B90AF26B5E84}">
      <p14:sectionLst xmlns:p14="http://schemas.microsoft.com/office/powerpoint/2010/main">
        <p14:section name="无标题节" id="{6166EA47-5D44-46EF-89BE-58E229760D5B}">
          <p14:sldIdLst>
            <p14:sldId id="272"/>
            <p14:sldId id="305"/>
            <p14:sldId id="257"/>
            <p14:sldId id="303"/>
            <p14:sldId id="271"/>
            <p14:sldId id="273"/>
            <p14:sldId id="274"/>
            <p14:sldId id="275"/>
            <p14:sldId id="276"/>
            <p14:sldId id="277"/>
            <p14:sldId id="279"/>
            <p14:sldId id="280"/>
            <p14:sldId id="281"/>
            <p14:sldId id="282"/>
            <p14:sldId id="283"/>
            <p14:sldId id="284"/>
            <p14:sldId id="285"/>
            <p14:sldId id="286"/>
            <p14:sldId id="287"/>
            <p14:sldId id="288"/>
            <p14:sldId id="289"/>
            <p14:sldId id="290"/>
            <p14:sldId id="291"/>
            <p14:sldId id="292"/>
            <p14:sldId id="293"/>
            <p14:sldId id="294"/>
            <p14:sldId id="295"/>
            <p14:sldId id="297"/>
            <p14:sldId id="298"/>
            <p14:sldId id="299"/>
            <p14:sldId id="301"/>
            <p14:sldId id="300"/>
            <p14:sldId id="302"/>
            <p14:sldId id="30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000000"/>
    <a:srgbClr val="FFFFFF"/>
    <a:srgbClr val="17E92B"/>
    <a:srgbClr val="00FFFF"/>
    <a:srgbClr val="FF3300"/>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20" autoAdjust="0"/>
    <p:restoredTop sz="93548" autoAdjust="0"/>
  </p:normalViewPr>
  <p:slideViewPr>
    <p:cSldViewPr>
      <p:cViewPr varScale="1">
        <p:scale>
          <a:sx n="54" d="100"/>
          <a:sy n="54" d="100"/>
        </p:scale>
        <p:origin x="466" y="1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 name="Group 4"/>
            <p:cNvGrpSpPr>
              <a:grpSpLocks/>
            </p:cNvGrpSpPr>
            <p:nvPr userDrawn="1"/>
          </p:nvGrpSpPr>
          <p:grpSpPr bwMode="auto">
            <a:xfrm>
              <a:off x="3528" y="3715"/>
              <a:ext cx="792" cy="521"/>
              <a:chOff x="3527" y="3715"/>
              <a:chExt cx="792" cy="521"/>
            </a:xfrm>
          </p:grpSpPr>
          <p:sp>
            <p:nvSpPr>
              <p:cNvPr id="57" name="Oval 5"/>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58" name="Oval 6"/>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59" name="Oval 7"/>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60" name="Oval 8"/>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61" name="Oval 9"/>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62" name="Freeform 10"/>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63" name="Freeform 11"/>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64" name="Freeform 12"/>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65" name="Freeform 13"/>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66" name="Freeform 14"/>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67" name="Oval 15"/>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grpSp>
        <p:grpSp>
          <p:nvGrpSpPr>
            <p:cNvPr id="7" name="Group 16"/>
            <p:cNvGrpSpPr>
              <a:grpSpLocks/>
            </p:cNvGrpSpPr>
            <p:nvPr userDrawn="1"/>
          </p:nvGrpSpPr>
          <p:grpSpPr bwMode="auto">
            <a:xfrm>
              <a:off x="1776" y="3631"/>
              <a:ext cx="1626" cy="683"/>
              <a:chOff x="1776" y="3631"/>
              <a:chExt cx="1626" cy="683"/>
            </a:xfrm>
          </p:grpSpPr>
          <p:sp>
            <p:nvSpPr>
              <p:cNvPr id="39" name="Oval 17"/>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40" name="Oval 18"/>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41" name="Oval 19"/>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42" name="Oval 20"/>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43" name="Oval 21"/>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44" name="Oval 22"/>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45" name="Oval 23"/>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46" name="Oval 24"/>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47"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48"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49"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50"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51"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54"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55"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56"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 name="Group 35"/>
            <p:cNvGrpSpPr>
              <a:grpSpLocks/>
            </p:cNvGrpSpPr>
            <p:nvPr userDrawn="1"/>
          </p:nvGrpSpPr>
          <p:grpSpPr bwMode="auto">
            <a:xfrm>
              <a:off x="4128" y="3360"/>
              <a:ext cx="1351" cy="821"/>
              <a:chOff x="4128" y="3360"/>
              <a:chExt cx="1351" cy="821"/>
            </a:xfrm>
          </p:grpSpPr>
          <p:sp>
            <p:nvSpPr>
              <p:cNvPr id="22" name="Freeform 36"/>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23" name="Freeform 37"/>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24" name="Freeform 38"/>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25" name="Freeform 39"/>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26" name="Freeform 40"/>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27" name="Freeform 41"/>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28" name="Freeform 42"/>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29" name="Freeform 43"/>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Freeform 44"/>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31" name="Freeform 45"/>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32" name="Freeform 46"/>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33" name="Oval 47"/>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34" name="Oval 48"/>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35" name="Oval 49"/>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36" name="Oval 50"/>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37" name="Oval 51"/>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38" name="Oval 52"/>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grpSp>
        <p:grpSp>
          <p:nvGrpSpPr>
            <p:cNvPr id="9" name="Group 53"/>
            <p:cNvGrpSpPr>
              <a:grpSpLocks/>
            </p:cNvGrpSpPr>
            <p:nvPr userDrawn="1"/>
          </p:nvGrpSpPr>
          <p:grpSpPr bwMode="auto">
            <a:xfrm>
              <a:off x="5280" y="3024"/>
              <a:ext cx="425" cy="258"/>
              <a:chOff x="5280" y="3024"/>
              <a:chExt cx="425" cy="258"/>
            </a:xfrm>
          </p:grpSpPr>
          <p:sp>
            <p:nvSpPr>
              <p:cNvPr id="10" name="Freeform 54"/>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55"/>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56"/>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57"/>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58"/>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59"/>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60"/>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7" name="Group 61"/>
              <p:cNvGrpSpPr>
                <a:grpSpLocks/>
              </p:cNvGrpSpPr>
              <p:nvPr/>
            </p:nvGrpSpPr>
            <p:grpSpPr bwMode="auto">
              <a:xfrm>
                <a:off x="5381" y="3085"/>
                <a:ext cx="227" cy="132"/>
                <a:chOff x="5381" y="3085"/>
                <a:chExt cx="227" cy="132"/>
              </a:xfrm>
            </p:grpSpPr>
            <p:sp>
              <p:nvSpPr>
                <p:cNvPr id="18" name="Oval 62"/>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1pPr>
                  <a:lvl2pPr marL="742950" indent="-285750">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2pPr>
                  <a:lvl3pPr marL="1143000" indent="-228600">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3pPr>
                  <a:lvl4pPr marL="1600200" indent="-228600">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4pPr>
                  <a:lvl5pPr marL="2057400" indent="-228600">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19" name="Oval 63"/>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1pPr>
                  <a:lvl2pPr marL="742950" indent="-285750">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2pPr>
                  <a:lvl3pPr marL="1143000" indent="-228600">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3pPr>
                  <a:lvl4pPr marL="1600200" indent="-228600">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4pPr>
                  <a:lvl5pPr marL="2057400" indent="-228600">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 name="Oval 64"/>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1pPr>
                  <a:lvl2pPr marL="742950" indent="-285750">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2pPr>
                  <a:lvl3pPr marL="1143000" indent="-228600">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3pPr>
                  <a:lvl4pPr marL="1600200" indent="-228600">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4pPr>
                  <a:lvl5pPr marL="2057400" indent="-228600">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1" name="Oval 65"/>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1pPr>
                  <a:lvl2pPr marL="742950" indent="-285750">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2pPr>
                  <a:lvl3pPr marL="1143000" indent="-228600">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3pPr>
                  <a:lvl4pPr marL="1600200" indent="-228600">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4pPr>
                  <a:lvl5pPr marL="2057400" indent="-228600">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grpSp>
        </p:grpSp>
      </p:grpSp>
      <p:sp>
        <p:nvSpPr>
          <p:cNvPr id="106562"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zh-CN" altLang="en-US"/>
              <a:t>单击此处编辑母版标题样式</a:t>
            </a:r>
          </a:p>
        </p:txBody>
      </p:sp>
      <p:sp>
        <p:nvSpPr>
          <p:cNvPr id="106563"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68" name="Rectangle 68"/>
          <p:cNvSpPr>
            <a:spLocks noGrp="1" noChangeArrowheads="1"/>
          </p:cNvSpPr>
          <p:nvPr>
            <p:ph type="dt" sz="quarter" idx="10"/>
          </p:nvPr>
        </p:nvSpPr>
        <p:spPr>
          <a:xfrm>
            <a:off x="457200" y="6248400"/>
            <a:ext cx="2133600" cy="457200"/>
          </a:xfrm>
        </p:spPr>
        <p:txBody>
          <a:bodyPr/>
          <a:lstStyle>
            <a:lvl1pPr>
              <a:defRPr/>
            </a:lvl1pPr>
          </a:lstStyle>
          <a:p>
            <a:pPr>
              <a:defRPr/>
            </a:pPr>
            <a:endParaRPr lang="en-US" altLang="zh-CN"/>
          </a:p>
        </p:txBody>
      </p:sp>
      <p:sp>
        <p:nvSpPr>
          <p:cNvPr id="69" name="Rectangle 69"/>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0" name="Rectangle 70"/>
          <p:cNvSpPr>
            <a:spLocks noGrp="1" noChangeArrowheads="1"/>
          </p:cNvSpPr>
          <p:nvPr>
            <p:ph type="sldNum" sz="quarter" idx="12"/>
          </p:nvPr>
        </p:nvSpPr>
        <p:spPr>
          <a:xfrm>
            <a:off x="6553200" y="6248400"/>
            <a:ext cx="2133600" cy="457200"/>
          </a:xfrm>
        </p:spPr>
        <p:txBody>
          <a:bodyPr/>
          <a:lstStyle>
            <a:lvl1pPr>
              <a:defRPr smtClean="0"/>
            </a:lvl1pPr>
          </a:lstStyle>
          <a:p>
            <a:pPr>
              <a:defRPr/>
            </a:pPr>
            <a:fld id="{D3180FDB-6760-4761-850D-386E7CAAD0B9}" type="slidenum">
              <a:rPr lang="en-US" altLang="zh-CN"/>
              <a:pPr>
                <a:defRPr/>
              </a:pPr>
              <a:t>‹#›</a:t>
            </a:fld>
            <a:endParaRPr lang="en-US" altLang="zh-CN"/>
          </a:p>
        </p:txBody>
      </p:sp>
    </p:spTree>
    <p:extLst>
      <p:ext uri="{BB962C8B-B14F-4D97-AF65-F5344CB8AC3E}">
        <p14:creationId xmlns:p14="http://schemas.microsoft.com/office/powerpoint/2010/main" val="1110274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1"/>
          <p:cNvSpPr>
            <a:spLocks noGrp="1" noChangeArrowheads="1"/>
          </p:cNvSpPr>
          <p:nvPr>
            <p:ph type="sldNum" sz="quarter" idx="12"/>
          </p:nvPr>
        </p:nvSpPr>
        <p:spPr>
          <a:ln/>
        </p:spPr>
        <p:txBody>
          <a:bodyPr/>
          <a:lstStyle>
            <a:lvl1pPr>
              <a:defRPr/>
            </a:lvl1pPr>
          </a:lstStyle>
          <a:p>
            <a:pPr>
              <a:defRPr/>
            </a:pPr>
            <a:fld id="{13F9B860-9440-4B24-9207-B364EF97EB2E}" type="slidenum">
              <a:rPr lang="en-US" altLang="zh-CN"/>
              <a:pPr>
                <a:defRPr/>
              </a:pPr>
              <a:t>‹#›</a:t>
            </a:fld>
            <a:endParaRPr lang="en-US" altLang="zh-CN"/>
          </a:p>
        </p:txBody>
      </p:sp>
    </p:spTree>
    <p:extLst>
      <p:ext uri="{BB962C8B-B14F-4D97-AF65-F5344CB8AC3E}">
        <p14:creationId xmlns:p14="http://schemas.microsoft.com/office/powerpoint/2010/main" val="738373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483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483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1"/>
          <p:cNvSpPr>
            <a:spLocks noGrp="1" noChangeArrowheads="1"/>
          </p:cNvSpPr>
          <p:nvPr>
            <p:ph type="sldNum" sz="quarter" idx="12"/>
          </p:nvPr>
        </p:nvSpPr>
        <p:spPr>
          <a:ln/>
        </p:spPr>
        <p:txBody>
          <a:bodyPr/>
          <a:lstStyle>
            <a:lvl1pPr>
              <a:defRPr/>
            </a:lvl1pPr>
          </a:lstStyle>
          <a:p>
            <a:pPr>
              <a:defRPr/>
            </a:pPr>
            <a:fld id="{02857513-0B52-4686-80C9-801885A15541}" type="slidenum">
              <a:rPr lang="en-US" altLang="zh-CN"/>
              <a:pPr>
                <a:defRPr/>
              </a:pPr>
              <a:t>‹#›</a:t>
            </a:fld>
            <a:endParaRPr lang="en-US" altLang="zh-CN"/>
          </a:p>
        </p:txBody>
      </p:sp>
    </p:spTree>
    <p:extLst>
      <p:ext uri="{BB962C8B-B14F-4D97-AF65-F5344CB8AC3E}">
        <p14:creationId xmlns:p14="http://schemas.microsoft.com/office/powerpoint/2010/main" val="3937313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6" name="Arc 4"/>
            <p:cNvSpPr>
              <a:spLocks/>
            </p:cNvSpPr>
            <p:nvPr/>
          </p:nvSpPr>
          <p:spPr bwMode="auto">
            <a:xfrm>
              <a:off x="-652" y="978"/>
              <a:ext cx="4237" cy="3342"/>
            </a:xfrm>
            <a:custGeom>
              <a:avLst/>
              <a:gdLst>
                <a:gd name="T0" fmla="*/ 780 w 21600"/>
                <a:gd name="T1" fmla="*/ 0 h 21231"/>
                <a:gd name="T2" fmla="*/ 4237 w 21600"/>
                <a:gd name="T3" fmla="*/ 3342 h 21231"/>
                <a:gd name="T4" fmla="*/ 0 w 21600"/>
                <a:gd name="T5" fmla="*/ 3342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73061" name="Rectangle 5"/>
          <p:cNvSpPr>
            <a:spLocks noGrp="1" noChangeArrowheads="1"/>
          </p:cNvSpPr>
          <p:nvPr>
            <p:ph type="ctrTitle" sz="quarter"/>
          </p:nvPr>
        </p:nvSpPr>
        <p:spPr>
          <a:xfrm>
            <a:off x="1293813" y="762000"/>
            <a:ext cx="7772400" cy="1143000"/>
          </a:xfrm>
        </p:spPr>
        <p:txBody>
          <a:bodyPr anchor="b"/>
          <a:lstStyle>
            <a:lvl1pPr>
              <a:defRPr/>
            </a:lvl1pPr>
          </a:lstStyle>
          <a:p>
            <a:r>
              <a:rPr lang="zh-CN" altLang="en-US"/>
              <a:t>单击此处编辑母版标题样式</a:t>
            </a:r>
          </a:p>
        </p:txBody>
      </p:sp>
      <p:sp>
        <p:nvSpPr>
          <p:cNvPr id="173062"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zh-CN" altLang="en-US"/>
              <a:t>单击此处编辑母版副标题样式</a:t>
            </a:r>
          </a:p>
        </p:txBody>
      </p:sp>
      <p:sp>
        <p:nvSpPr>
          <p:cNvPr id="7" name="Rectangle 7"/>
          <p:cNvSpPr>
            <a:spLocks noGrp="1" noChangeArrowheads="1"/>
          </p:cNvSpPr>
          <p:nvPr>
            <p:ph type="dt" sz="quarter" idx="10"/>
          </p:nvPr>
        </p:nvSpPr>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p:txBody>
          <a:bodyPr/>
          <a:lstStyle>
            <a:lvl1pPr>
              <a:defRPr smtClean="0"/>
            </a:lvl1pPr>
          </a:lstStyle>
          <a:p>
            <a:pPr>
              <a:defRPr/>
            </a:pPr>
            <a:fld id="{176D73EA-1E2E-4CEF-93EE-BB42C92E9B00}" type="slidenum">
              <a:rPr lang="en-US" altLang="zh-CN"/>
              <a:pPr>
                <a:defRPr/>
              </a:pPr>
              <a:t>‹#›</a:t>
            </a:fld>
            <a:endParaRPr lang="en-US" altLang="zh-CN"/>
          </a:p>
        </p:txBody>
      </p:sp>
    </p:spTree>
    <p:extLst>
      <p:ext uri="{BB962C8B-B14F-4D97-AF65-F5344CB8AC3E}">
        <p14:creationId xmlns:p14="http://schemas.microsoft.com/office/powerpoint/2010/main" val="745230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3D1D4F0D-89B9-438A-993E-E2DA56DE7475}" type="slidenum">
              <a:rPr lang="en-US" altLang="zh-CN"/>
              <a:pPr>
                <a:defRPr/>
              </a:pPr>
              <a:t>‹#›</a:t>
            </a:fld>
            <a:endParaRPr lang="en-US" altLang="zh-CN"/>
          </a:p>
        </p:txBody>
      </p:sp>
    </p:spTree>
    <p:extLst>
      <p:ext uri="{BB962C8B-B14F-4D97-AF65-F5344CB8AC3E}">
        <p14:creationId xmlns:p14="http://schemas.microsoft.com/office/powerpoint/2010/main" val="1460463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2F7994B9-BDA2-4C01-B57B-CF28500F22FB}" type="slidenum">
              <a:rPr lang="en-US" altLang="zh-CN"/>
              <a:pPr>
                <a:defRPr/>
              </a:pPr>
              <a:t>‹#›</a:t>
            </a:fld>
            <a:endParaRPr lang="en-US" altLang="zh-CN"/>
          </a:p>
        </p:txBody>
      </p:sp>
    </p:spTree>
    <p:extLst>
      <p:ext uri="{BB962C8B-B14F-4D97-AF65-F5344CB8AC3E}">
        <p14:creationId xmlns:p14="http://schemas.microsoft.com/office/powerpoint/2010/main" val="2742956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F1611363-0C9A-444D-A79C-9170EDAA0BE2}" type="slidenum">
              <a:rPr lang="en-US" altLang="zh-CN"/>
              <a:pPr>
                <a:defRPr/>
              </a:pPr>
              <a:t>‹#›</a:t>
            </a:fld>
            <a:endParaRPr lang="en-US" altLang="zh-CN"/>
          </a:p>
        </p:txBody>
      </p:sp>
    </p:spTree>
    <p:extLst>
      <p:ext uri="{BB962C8B-B14F-4D97-AF65-F5344CB8AC3E}">
        <p14:creationId xmlns:p14="http://schemas.microsoft.com/office/powerpoint/2010/main" val="60039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C4AD2B29-9F98-4F64-97C3-98A096DA5808}" type="slidenum">
              <a:rPr lang="en-US" altLang="zh-CN"/>
              <a:pPr>
                <a:defRPr/>
              </a:pPr>
              <a:t>‹#›</a:t>
            </a:fld>
            <a:endParaRPr lang="en-US" altLang="zh-CN"/>
          </a:p>
        </p:txBody>
      </p:sp>
    </p:spTree>
    <p:extLst>
      <p:ext uri="{BB962C8B-B14F-4D97-AF65-F5344CB8AC3E}">
        <p14:creationId xmlns:p14="http://schemas.microsoft.com/office/powerpoint/2010/main" val="1173163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321C7A4C-B7C6-475F-B079-4D4B0CFDBD07}" type="slidenum">
              <a:rPr lang="en-US" altLang="zh-CN"/>
              <a:pPr>
                <a:defRPr/>
              </a:pPr>
              <a:t>‹#›</a:t>
            </a:fld>
            <a:endParaRPr lang="en-US" altLang="zh-CN"/>
          </a:p>
        </p:txBody>
      </p:sp>
    </p:spTree>
    <p:extLst>
      <p:ext uri="{BB962C8B-B14F-4D97-AF65-F5344CB8AC3E}">
        <p14:creationId xmlns:p14="http://schemas.microsoft.com/office/powerpoint/2010/main" val="3308696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E2573871-C693-409F-89FC-3C7C811FCB10}" type="slidenum">
              <a:rPr lang="en-US" altLang="zh-CN"/>
              <a:pPr>
                <a:defRPr/>
              </a:pPr>
              <a:t>‹#›</a:t>
            </a:fld>
            <a:endParaRPr lang="en-US" altLang="zh-CN"/>
          </a:p>
        </p:txBody>
      </p:sp>
    </p:spTree>
    <p:extLst>
      <p:ext uri="{BB962C8B-B14F-4D97-AF65-F5344CB8AC3E}">
        <p14:creationId xmlns:p14="http://schemas.microsoft.com/office/powerpoint/2010/main" val="35193455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06AA5E7B-7E82-4C9C-9BCC-5FF3A794C52F}" type="slidenum">
              <a:rPr lang="en-US" altLang="zh-CN"/>
              <a:pPr>
                <a:defRPr/>
              </a:pPr>
              <a:t>‹#›</a:t>
            </a:fld>
            <a:endParaRPr lang="en-US" altLang="zh-CN"/>
          </a:p>
        </p:txBody>
      </p:sp>
    </p:spTree>
    <p:extLst>
      <p:ext uri="{BB962C8B-B14F-4D97-AF65-F5344CB8AC3E}">
        <p14:creationId xmlns:p14="http://schemas.microsoft.com/office/powerpoint/2010/main" val="2697139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1"/>
          <p:cNvSpPr>
            <a:spLocks noGrp="1" noChangeArrowheads="1"/>
          </p:cNvSpPr>
          <p:nvPr>
            <p:ph type="sldNum" sz="quarter" idx="12"/>
          </p:nvPr>
        </p:nvSpPr>
        <p:spPr>
          <a:ln/>
        </p:spPr>
        <p:txBody>
          <a:bodyPr/>
          <a:lstStyle>
            <a:lvl1pPr>
              <a:defRPr/>
            </a:lvl1pPr>
          </a:lstStyle>
          <a:p>
            <a:pPr>
              <a:defRPr/>
            </a:pPr>
            <a:fld id="{95EE5715-10D1-4FE8-A168-C6EE4D4ED891}" type="slidenum">
              <a:rPr lang="en-US" altLang="zh-CN"/>
              <a:pPr>
                <a:defRPr/>
              </a:pPr>
              <a:t>‹#›</a:t>
            </a:fld>
            <a:endParaRPr lang="en-US" altLang="zh-CN"/>
          </a:p>
        </p:txBody>
      </p:sp>
    </p:spTree>
    <p:extLst>
      <p:ext uri="{BB962C8B-B14F-4D97-AF65-F5344CB8AC3E}">
        <p14:creationId xmlns:p14="http://schemas.microsoft.com/office/powerpoint/2010/main" val="4176238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0C8C643F-A490-4D49-9739-51DCF841C98B}" type="slidenum">
              <a:rPr lang="en-US" altLang="zh-CN"/>
              <a:pPr>
                <a:defRPr/>
              </a:pPr>
              <a:t>‹#›</a:t>
            </a:fld>
            <a:endParaRPr lang="en-US" altLang="zh-CN"/>
          </a:p>
        </p:txBody>
      </p:sp>
    </p:spTree>
    <p:extLst>
      <p:ext uri="{BB962C8B-B14F-4D97-AF65-F5344CB8AC3E}">
        <p14:creationId xmlns:p14="http://schemas.microsoft.com/office/powerpoint/2010/main" val="28411117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0B6DF148-3C39-46FE-A338-F432E210E822}" type="slidenum">
              <a:rPr lang="en-US" altLang="zh-CN"/>
              <a:pPr>
                <a:defRPr/>
              </a:pPr>
              <a:t>‹#›</a:t>
            </a:fld>
            <a:endParaRPr lang="en-US" altLang="zh-CN"/>
          </a:p>
        </p:txBody>
      </p:sp>
    </p:spTree>
    <p:extLst>
      <p:ext uri="{BB962C8B-B14F-4D97-AF65-F5344CB8AC3E}">
        <p14:creationId xmlns:p14="http://schemas.microsoft.com/office/powerpoint/2010/main" val="42260176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E4E4CE68-03B3-4E8F-805C-42826202FD4C}" type="slidenum">
              <a:rPr lang="en-US" altLang="zh-CN"/>
              <a:pPr>
                <a:defRPr/>
              </a:pPr>
              <a:t>‹#›</a:t>
            </a:fld>
            <a:endParaRPr lang="en-US" altLang="zh-CN"/>
          </a:p>
        </p:txBody>
      </p:sp>
    </p:spTree>
    <p:extLst>
      <p:ext uri="{BB962C8B-B14F-4D97-AF65-F5344CB8AC3E}">
        <p14:creationId xmlns:p14="http://schemas.microsoft.com/office/powerpoint/2010/main" val="42787829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8"/>
          <p:cNvSpPr>
            <a:spLocks noGrp="1" noChangeArrowheads="1"/>
          </p:cNvSpPr>
          <p:nvPr>
            <p:ph type="sldNum" sz="quarter" idx="12"/>
          </p:nvPr>
        </p:nvSpPr>
        <p:spPr>
          <a:ln/>
        </p:spPr>
        <p:txBody>
          <a:bodyPr/>
          <a:lstStyle>
            <a:lvl1pPr>
              <a:defRPr/>
            </a:lvl1pPr>
          </a:lstStyle>
          <a:p>
            <a:pPr>
              <a:defRPr/>
            </a:pPr>
            <a:fld id="{4ADAF943-E182-458E-8F6A-834DAE4C7AA9}" type="slidenum">
              <a:rPr lang="en-US" altLang="zh-CN"/>
              <a:pPr>
                <a:defRPr/>
              </a:pPr>
              <a:t>‹#›</a:t>
            </a:fld>
            <a:endParaRPr lang="en-US" altLang="zh-CN"/>
          </a:p>
        </p:txBody>
      </p:sp>
    </p:spTree>
    <p:extLst>
      <p:ext uri="{BB962C8B-B14F-4D97-AF65-F5344CB8AC3E}">
        <p14:creationId xmlns:p14="http://schemas.microsoft.com/office/powerpoint/2010/main" val="18970906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B9870D5-8880-48D9-A688-9388FF0AA09B}" type="slidenum">
              <a:rPr lang="en-US" altLang="zh-CN"/>
              <a:pPr>
                <a:defRPr/>
              </a:pPr>
              <a:t>‹#›</a:t>
            </a:fld>
            <a:endParaRPr lang="en-US" altLang="zh-CN"/>
          </a:p>
        </p:txBody>
      </p:sp>
    </p:spTree>
    <p:extLst>
      <p:ext uri="{BB962C8B-B14F-4D97-AF65-F5344CB8AC3E}">
        <p14:creationId xmlns:p14="http://schemas.microsoft.com/office/powerpoint/2010/main" val="3463798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1"/>
          <p:cNvSpPr>
            <a:spLocks noGrp="1" noChangeArrowheads="1"/>
          </p:cNvSpPr>
          <p:nvPr>
            <p:ph type="sldNum" sz="quarter" idx="12"/>
          </p:nvPr>
        </p:nvSpPr>
        <p:spPr>
          <a:ln/>
        </p:spPr>
        <p:txBody>
          <a:bodyPr/>
          <a:lstStyle>
            <a:lvl1pPr>
              <a:defRPr/>
            </a:lvl1pPr>
          </a:lstStyle>
          <a:p>
            <a:pPr>
              <a:defRPr/>
            </a:pPr>
            <a:fld id="{150D8CF2-05DF-45A2-BE05-61F092E3BF35}" type="slidenum">
              <a:rPr lang="en-US" altLang="zh-CN"/>
              <a:pPr>
                <a:defRPr/>
              </a:pPr>
              <a:t>‹#›</a:t>
            </a:fld>
            <a:endParaRPr lang="en-US" altLang="zh-CN"/>
          </a:p>
        </p:txBody>
      </p:sp>
    </p:spTree>
    <p:extLst>
      <p:ext uri="{BB962C8B-B14F-4D97-AF65-F5344CB8AC3E}">
        <p14:creationId xmlns:p14="http://schemas.microsoft.com/office/powerpoint/2010/main" val="2806521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1"/>
          <p:cNvSpPr>
            <a:spLocks noGrp="1" noChangeArrowheads="1"/>
          </p:cNvSpPr>
          <p:nvPr>
            <p:ph type="sldNum" sz="quarter" idx="12"/>
          </p:nvPr>
        </p:nvSpPr>
        <p:spPr>
          <a:ln/>
        </p:spPr>
        <p:txBody>
          <a:bodyPr/>
          <a:lstStyle>
            <a:lvl1pPr>
              <a:defRPr/>
            </a:lvl1pPr>
          </a:lstStyle>
          <a:p>
            <a:pPr>
              <a:defRPr/>
            </a:pPr>
            <a:fld id="{30024AA1-EEF8-469D-9B0D-588E19D6E717}" type="slidenum">
              <a:rPr lang="en-US" altLang="zh-CN"/>
              <a:pPr>
                <a:defRPr/>
              </a:pPr>
              <a:t>‹#›</a:t>
            </a:fld>
            <a:endParaRPr lang="en-US" altLang="zh-CN"/>
          </a:p>
        </p:txBody>
      </p:sp>
    </p:spTree>
    <p:extLst>
      <p:ext uri="{BB962C8B-B14F-4D97-AF65-F5344CB8AC3E}">
        <p14:creationId xmlns:p14="http://schemas.microsoft.com/office/powerpoint/2010/main" val="4158161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1"/>
          <p:cNvSpPr>
            <a:spLocks noGrp="1" noChangeArrowheads="1"/>
          </p:cNvSpPr>
          <p:nvPr>
            <p:ph type="sldNum" sz="quarter" idx="12"/>
          </p:nvPr>
        </p:nvSpPr>
        <p:spPr>
          <a:ln/>
        </p:spPr>
        <p:txBody>
          <a:bodyPr/>
          <a:lstStyle>
            <a:lvl1pPr>
              <a:defRPr/>
            </a:lvl1pPr>
          </a:lstStyle>
          <a:p>
            <a:pPr>
              <a:defRPr/>
            </a:pPr>
            <a:fld id="{38B1BFB4-9E22-424E-AE49-0F196D462776}" type="slidenum">
              <a:rPr lang="en-US" altLang="zh-CN"/>
              <a:pPr>
                <a:defRPr/>
              </a:pPr>
              <a:t>‹#›</a:t>
            </a:fld>
            <a:endParaRPr lang="en-US" altLang="zh-CN"/>
          </a:p>
        </p:txBody>
      </p:sp>
    </p:spTree>
    <p:extLst>
      <p:ext uri="{BB962C8B-B14F-4D97-AF65-F5344CB8AC3E}">
        <p14:creationId xmlns:p14="http://schemas.microsoft.com/office/powerpoint/2010/main" val="2508728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1"/>
          <p:cNvSpPr>
            <a:spLocks noGrp="1" noChangeArrowheads="1"/>
          </p:cNvSpPr>
          <p:nvPr>
            <p:ph type="sldNum" sz="quarter" idx="12"/>
          </p:nvPr>
        </p:nvSpPr>
        <p:spPr>
          <a:ln/>
        </p:spPr>
        <p:txBody>
          <a:bodyPr/>
          <a:lstStyle>
            <a:lvl1pPr>
              <a:defRPr/>
            </a:lvl1pPr>
          </a:lstStyle>
          <a:p>
            <a:pPr>
              <a:defRPr/>
            </a:pPr>
            <a:fld id="{A3F66755-DE3A-48BD-9EB9-D9270B78E61E}" type="slidenum">
              <a:rPr lang="en-US" altLang="zh-CN"/>
              <a:pPr>
                <a:defRPr/>
              </a:pPr>
              <a:t>‹#›</a:t>
            </a:fld>
            <a:endParaRPr lang="en-US" altLang="zh-CN"/>
          </a:p>
        </p:txBody>
      </p:sp>
    </p:spTree>
    <p:extLst>
      <p:ext uri="{BB962C8B-B14F-4D97-AF65-F5344CB8AC3E}">
        <p14:creationId xmlns:p14="http://schemas.microsoft.com/office/powerpoint/2010/main" val="4192101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1"/>
          <p:cNvSpPr>
            <a:spLocks noGrp="1" noChangeArrowheads="1"/>
          </p:cNvSpPr>
          <p:nvPr>
            <p:ph type="sldNum" sz="quarter" idx="12"/>
          </p:nvPr>
        </p:nvSpPr>
        <p:spPr>
          <a:ln/>
        </p:spPr>
        <p:txBody>
          <a:bodyPr/>
          <a:lstStyle>
            <a:lvl1pPr>
              <a:defRPr/>
            </a:lvl1pPr>
          </a:lstStyle>
          <a:p>
            <a:pPr>
              <a:defRPr/>
            </a:pPr>
            <a:fld id="{FFC3800C-6213-44DB-BE45-9C8B6760ECD6}" type="slidenum">
              <a:rPr lang="en-US" altLang="zh-CN"/>
              <a:pPr>
                <a:defRPr/>
              </a:pPr>
              <a:t>‹#›</a:t>
            </a:fld>
            <a:endParaRPr lang="en-US" altLang="zh-CN"/>
          </a:p>
        </p:txBody>
      </p:sp>
    </p:spTree>
    <p:extLst>
      <p:ext uri="{BB962C8B-B14F-4D97-AF65-F5344CB8AC3E}">
        <p14:creationId xmlns:p14="http://schemas.microsoft.com/office/powerpoint/2010/main" val="661911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1"/>
          <p:cNvSpPr>
            <a:spLocks noGrp="1" noChangeArrowheads="1"/>
          </p:cNvSpPr>
          <p:nvPr>
            <p:ph type="sldNum" sz="quarter" idx="12"/>
          </p:nvPr>
        </p:nvSpPr>
        <p:spPr>
          <a:ln/>
        </p:spPr>
        <p:txBody>
          <a:bodyPr/>
          <a:lstStyle>
            <a:lvl1pPr>
              <a:defRPr/>
            </a:lvl1pPr>
          </a:lstStyle>
          <a:p>
            <a:pPr>
              <a:defRPr/>
            </a:pPr>
            <a:fld id="{1300981D-5F82-4003-BCEB-A30EC78E6F77}" type="slidenum">
              <a:rPr lang="en-US" altLang="zh-CN"/>
              <a:pPr>
                <a:defRPr/>
              </a:pPr>
              <a:t>‹#›</a:t>
            </a:fld>
            <a:endParaRPr lang="en-US" altLang="zh-CN"/>
          </a:p>
        </p:txBody>
      </p:sp>
    </p:spTree>
    <p:extLst>
      <p:ext uri="{BB962C8B-B14F-4D97-AF65-F5344CB8AC3E}">
        <p14:creationId xmlns:p14="http://schemas.microsoft.com/office/powerpoint/2010/main" val="1037534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1"/>
          <p:cNvSpPr>
            <a:spLocks noGrp="1" noChangeArrowheads="1"/>
          </p:cNvSpPr>
          <p:nvPr>
            <p:ph type="sldNum" sz="quarter" idx="12"/>
          </p:nvPr>
        </p:nvSpPr>
        <p:spPr>
          <a:ln/>
        </p:spPr>
        <p:txBody>
          <a:bodyPr/>
          <a:lstStyle>
            <a:lvl1pPr>
              <a:defRPr/>
            </a:lvl1pPr>
          </a:lstStyle>
          <a:p>
            <a:pPr>
              <a:defRPr/>
            </a:pPr>
            <a:fld id="{89C784D4-BF35-490E-A343-17A668EDDA98}" type="slidenum">
              <a:rPr lang="en-US" altLang="zh-CN"/>
              <a:pPr>
                <a:defRPr/>
              </a:pPr>
              <a:t>‹#›</a:t>
            </a:fld>
            <a:endParaRPr lang="en-US" altLang="zh-CN"/>
          </a:p>
        </p:txBody>
      </p:sp>
    </p:spTree>
    <p:extLst>
      <p:ext uri="{BB962C8B-B14F-4D97-AF65-F5344CB8AC3E}">
        <p14:creationId xmlns:p14="http://schemas.microsoft.com/office/powerpoint/2010/main" val="3141478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0000"/>
            </a:gs>
            <a:gs pos="64999">
              <a:srgbClr val="000000"/>
            </a:gs>
            <a:gs pos="100000">
              <a:srgbClr val="5A77A9"/>
            </a:gs>
          </a:gsLst>
          <a:lin ang="5400000" scaled="0"/>
          <a:tileRect/>
        </a:gradFill>
        <a:effectLst/>
      </p:bgPr>
    </p:bg>
    <p:spTree>
      <p:nvGrpSpPr>
        <p:cNvPr id="1" name=""/>
        <p:cNvGrpSpPr/>
        <p:nvPr/>
      </p:nvGrpSpPr>
      <p:grpSpPr>
        <a:xfrm>
          <a:off x="0" y="0"/>
          <a:ext cx="0" cy="0"/>
          <a:chOff x="0" y="0"/>
          <a:chExt cx="0" cy="0"/>
        </a:xfrm>
      </p:grpSpPr>
      <p:sp>
        <p:nvSpPr>
          <p:cNvPr id="105474" name="Freeform 2"/>
          <p:cNvSpPr>
            <a:spLocks/>
          </p:cNvSpPr>
          <p:nvPr/>
        </p:nvSpPr>
        <p:spPr bwMode="hidden">
          <a:xfrm>
            <a:off x="6627813" y="6429375"/>
            <a:ext cx="285750" cy="209550"/>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grpSp>
        <p:nvGrpSpPr>
          <p:cNvPr id="1027" name="Group 3"/>
          <p:cNvGrpSpPr>
            <a:grpSpLocks/>
          </p:cNvGrpSpPr>
          <p:nvPr/>
        </p:nvGrpSpPr>
        <p:grpSpPr bwMode="auto">
          <a:xfrm>
            <a:off x="3175" y="4267200"/>
            <a:ext cx="9140825" cy="2590800"/>
            <a:chOff x="2" y="2688"/>
            <a:chExt cx="5758" cy="1632"/>
          </a:xfrm>
        </p:grpSpPr>
        <p:sp>
          <p:nvSpPr>
            <p:cNvPr id="1033" name="Freeform 4"/>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34" name="Group 5"/>
            <p:cNvGrpSpPr>
              <a:grpSpLocks/>
            </p:cNvGrpSpPr>
            <p:nvPr userDrawn="1"/>
          </p:nvGrpSpPr>
          <p:grpSpPr bwMode="auto">
            <a:xfrm>
              <a:off x="3528" y="3715"/>
              <a:ext cx="792" cy="521"/>
              <a:chOff x="3527" y="3715"/>
              <a:chExt cx="792" cy="521"/>
            </a:xfrm>
          </p:grpSpPr>
          <p:sp>
            <p:nvSpPr>
              <p:cNvPr id="105478" name="Oval 6"/>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479" name="Oval 7"/>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480" name="Oval 8"/>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481" name="Oval 9"/>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482" name="Oval 10"/>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483" name="Freeform 11"/>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484" name="Freeform 12"/>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485" name="Freeform 13"/>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486" name="Freeform 14"/>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487" name="Freeform 15"/>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488" name="Oval 16"/>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grpSp>
        <p:grpSp>
          <p:nvGrpSpPr>
            <p:cNvPr id="1035" name="Group 17"/>
            <p:cNvGrpSpPr>
              <a:grpSpLocks/>
            </p:cNvGrpSpPr>
            <p:nvPr userDrawn="1"/>
          </p:nvGrpSpPr>
          <p:grpSpPr bwMode="auto">
            <a:xfrm>
              <a:off x="1776" y="3631"/>
              <a:ext cx="1626" cy="683"/>
              <a:chOff x="1776" y="3631"/>
              <a:chExt cx="1626" cy="683"/>
            </a:xfrm>
          </p:grpSpPr>
          <p:sp>
            <p:nvSpPr>
              <p:cNvPr id="105490" name="Oval 18"/>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491" name="Oval 19"/>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492" name="Oval 20"/>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493" name="Oval 21"/>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494" name="Oval 22"/>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495" name="Oval 23"/>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496" name="Oval 24"/>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497" name="Oval 25"/>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498" name="Freeform 26"/>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499" name="Freeform 27"/>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500" name="Freeform 28"/>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501" name="Freeform 29"/>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79" name="Freeform 30"/>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 name="Freeform 31"/>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04" name="Freeform 32"/>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505" name="Freeform 33"/>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506" name="Freeform 34"/>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84" name="Freeform 35"/>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36" name="Group 36"/>
            <p:cNvGrpSpPr>
              <a:grpSpLocks/>
            </p:cNvGrpSpPr>
            <p:nvPr userDrawn="1"/>
          </p:nvGrpSpPr>
          <p:grpSpPr bwMode="auto">
            <a:xfrm>
              <a:off x="4128" y="3360"/>
              <a:ext cx="1351" cy="821"/>
              <a:chOff x="4128" y="3360"/>
              <a:chExt cx="1351" cy="821"/>
            </a:xfrm>
          </p:grpSpPr>
          <p:sp>
            <p:nvSpPr>
              <p:cNvPr id="105509" name="Freeform 37"/>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510" name="Freeform 38"/>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511" name="Freeform 39"/>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512" name="Freeform 40"/>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513" name="Freeform 41"/>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514" name="Freeform 42"/>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515" name="Freeform 43"/>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7" name="Freeform 44"/>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17" name="Freeform 45"/>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518" name="Freeform 46"/>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519" name="Freeform 47"/>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520" name="Oval 48"/>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521" name="Oval 49"/>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522" name="Oval 50"/>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523" name="Oval 51"/>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524" name="Oval 52"/>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105525" name="Oval 53"/>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grpSp>
        <p:grpSp>
          <p:nvGrpSpPr>
            <p:cNvPr id="1037" name="Group 54"/>
            <p:cNvGrpSpPr>
              <a:grpSpLocks/>
            </p:cNvGrpSpPr>
            <p:nvPr userDrawn="1"/>
          </p:nvGrpSpPr>
          <p:grpSpPr bwMode="auto">
            <a:xfrm>
              <a:off x="5280" y="3024"/>
              <a:ext cx="425" cy="258"/>
              <a:chOff x="5280" y="3024"/>
              <a:chExt cx="425" cy="258"/>
            </a:xfrm>
          </p:grpSpPr>
          <p:sp>
            <p:nvSpPr>
              <p:cNvPr id="1038" name="Freeform 55"/>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56"/>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57"/>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58"/>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59"/>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60"/>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Freeform 61"/>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45" name="Group 62"/>
              <p:cNvGrpSpPr>
                <a:grpSpLocks/>
              </p:cNvGrpSpPr>
              <p:nvPr/>
            </p:nvGrpSpPr>
            <p:grpSpPr bwMode="auto">
              <a:xfrm>
                <a:off x="5381" y="3085"/>
                <a:ext cx="227" cy="132"/>
                <a:chOff x="5381" y="3085"/>
                <a:chExt cx="227" cy="132"/>
              </a:xfrm>
            </p:grpSpPr>
            <p:sp>
              <p:nvSpPr>
                <p:cNvPr id="1046" name="Oval 63"/>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1pPr>
                  <a:lvl2pPr marL="742950" indent="-285750">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2pPr>
                  <a:lvl3pPr marL="1143000" indent="-228600">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3pPr>
                  <a:lvl4pPr marL="1600200" indent="-228600">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4pPr>
                  <a:lvl5pPr marL="2057400" indent="-228600">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1047" name="Oval 64"/>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1pPr>
                  <a:lvl2pPr marL="742950" indent="-285750">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2pPr>
                  <a:lvl3pPr marL="1143000" indent="-228600">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3pPr>
                  <a:lvl4pPr marL="1600200" indent="-228600">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4pPr>
                  <a:lvl5pPr marL="2057400" indent="-228600">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1048" name="Oval 65"/>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1pPr>
                  <a:lvl2pPr marL="742950" indent="-285750">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2pPr>
                  <a:lvl3pPr marL="1143000" indent="-228600">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3pPr>
                  <a:lvl4pPr marL="1600200" indent="-228600">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4pPr>
                  <a:lvl5pPr marL="2057400" indent="-228600">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1049" name="Oval 66"/>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1pPr>
                  <a:lvl2pPr marL="742950" indent="-285750">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2pPr>
                  <a:lvl3pPr marL="1143000" indent="-228600">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3pPr>
                  <a:lvl4pPr marL="1600200" indent="-228600">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4pPr>
                  <a:lvl5pPr marL="2057400" indent="-228600">
                    <a:lnSpc>
                      <a:spcPct val="80000"/>
                    </a:lnSpc>
                    <a:spcBef>
                      <a:spcPct val="20000"/>
                    </a:spcBef>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2400">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grpSp>
        </p:grpSp>
      </p:grpSp>
      <p:sp>
        <p:nvSpPr>
          <p:cNvPr id="105539" name="Rectangle 67"/>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zh-CN" altLang="en-US"/>
              <a:t>单击此处编辑母版标题样式</a:t>
            </a:r>
          </a:p>
        </p:txBody>
      </p:sp>
      <p:sp>
        <p:nvSpPr>
          <p:cNvPr id="105540" name="Rectangle 68"/>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541" name="Rectangle 69"/>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sz="1400">
                <a:effectLst>
                  <a:outerShdw blurRad="38100" dist="38100" dir="2700000" algn="tl">
                    <a:srgbClr val="000000"/>
                  </a:outerShdw>
                </a:effectLst>
                <a:latin typeface="+mn-lt"/>
                <a:ea typeface="宋体" pitchFamily="2" charset="-122"/>
              </a:defRPr>
            </a:lvl1pPr>
          </a:lstStyle>
          <a:p>
            <a:pPr>
              <a:defRPr/>
            </a:pPr>
            <a:endParaRPr lang="en-US" altLang="zh-CN"/>
          </a:p>
        </p:txBody>
      </p:sp>
      <p:sp>
        <p:nvSpPr>
          <p:cNvPr id="105542" name="Rectangle 70"/>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lnSpc>
                <a:spcPct val="100000"/>
              </a:lnSpc>
              <a:spcBef>
                <a:spcPct val="0"/>
              </a:spcBef>
              <a:buClrTx/>
              <a:buSzTx/>
              <a:buFontTx/>
              <a:buNone/>
              <a:defRPr sz="1400">
                <a:effectLst>
                  <a:outerShdw blurRad="38100" dist="38100" dir="2700000" algn="tl">
                    <a:srgbClr val="000000"/>
                  </a:outerShdw>
                </a:effectLst>
                <a:latin typeface="+mn-lt"/>
                <a:ea typeface="宋体" pitchFamily="2" charset="-122"/>
              </a:defRPr>
            </a:lvl1pPr>
          </a:lstStyle>
          <a:p>
            <a:pPr>
              <a:defRPr/>
            </a:pPr>
            <a:endParaRPr lang="en-US" altLang="zh-CN"/>
          </a:p>
        </p:txBody>
      </p:sp>
      <p:sp>
        <p:nvSpPr>
          <p:cNvPr id="105543" name="Rectangle 71"/>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sz="1400" smtClean="0">
                <a:effectLst>
                  <a:outerShdw blurRad="38100" dist="38100" dir="2700000" algn="tl">
                    <a:srgbClr val="000000"/>
                  </a:outerShdw>
                </a:effectLst>
                <a:latin typeface="Arial" panose="020B0604020202020204" pitchFamily="34" charset="0"/>
              </a:defRPr>
            </a:lvl1pPr>
          </a:lstStyle>
          <a:p>
            <a:pPr>
              <a:defRPr/>
            </a:pPr>
            <a:fld id="{DF65B5A2-12B0-42EC-9B2E-84ACE9EAFF20}"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818"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anose="05000000000000000000" pitchFamily="2" charset="2"/>
        <a:buChar char="l"/>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l"/>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0000"/>
            </a:gs>
            <a:gs pos="64999">
              <a:srgbClr val="000000"/>
            </a:gs>
            <a:gs pos="100000">
              <a:srgbClr val="5A77A9"/>
            </a:gs>
          </a:gsLst>
          <a:lin ang="5400000" scaled="0"/>
          <a:tileRect/>
        </a:gra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1588"/>
            <a:ext cx="9132888" cy="6845300"/>
            <a:chOff x="0" y="1"/>
            <a:chExt cx="5753" cy="4312"/>
          </a:xfrm>
        </p:grpSpPr>
        <p:sp>
          <p:nvSpPr>
            <p:cNvPr id="172035" name="Freeform 3"/>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eaLnBrk="1" hangingPunct="1">
                <a:lnSpc>
                  <a:spcPct val="80000"/>
                </a:lnSpc>
                <a:spcBef>
                  <a:spcPct val="20000"/>
                </a:spcBef>
                <a:buClr>
                  <a:schemeClr val="hlink"/>
                </a:buClr>
                <a:buSzPct val="65000"/>
                <a:buFont typeface="Wingdings" panose="05000000000000000000" pitchFamily="2" charset="2"/>
                <a:buChar char="v"/>
                <a:defRPr/>
              </a:pPr>
              <a:endParaRPr lang="zh-CN" altLang="en-US"/>
            </a:p>
          </p:txBody>
        </p:sp>
        <p:sp>
          <p:nvSpPr>
            <p:cNvPr id="2057" name="Arc 4"/>
            <p:cNvSpPr>
              <a:spLocks/>
            </p:cNvSpPr>
            <p:nvPr/>
          </p:nvSpPr>
          <p:spPr bwMode="auto">
            <a:xfrm>
              <a:off x="0" y="1"/>
              <a:ext cx="5298" cy="4312"/>
            </a:xfrm>
            <a:custGeom>
              <a:avLst/>
              <a:gdLst>
                <a:gd name="T0" fmla="*/ 0 w 21600"/>
                <a:gd name="T1" fmla="*/ 0 h 21600"/>
                <a:gd name="T2" fmla="*/ 5298 w 21600"/>
                <a:gd name="T3" fmla="*/ 4312 h 21600"/>
                <a:gd name="T4" fmla="*/ 0 w 21600"/>
                <a:gd name="T5" fmla="*/ 431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72037" name="Rectangle 5"/>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p>
        </p:txBody>
      </p:sp>
      <p:sp>
        <p:nvSpPr>
          <p:cNvPr id="172038" name="Rectangle 6"/>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eaLnBrk="1" hangingPunct="1">
              <a:lnSpc>
                <a:spcPct val="100000"/>
              </a:lnSpc>
              <a:spcBef>
                <a:spcPct val="0"/>
              </a:spcBef>
              <a:buClrTx/>
              <a:buSzTx/>
              <a:buFontTx/>
              <a:buNone/>
              <a:defRPr sz="1400">
                <a:latin typeface="+mn-lt"/>
                <a:ea typeface="宋体" pitchFamily="2" charset="-122"/>
              </a:defRPr>
            </a:lvl1pPr>
          </a:lstStyle>
          <a:p>
            <a:pPr>
              <a:defRPr/>
            </a:pPr>
            <a:endParaRPr lang="en-US" altLang="zh-CN"/>
          </a:p>
        </p:txBody>
      </p:sp>
      <p:sp>
        <p:nvSpPr>
          <p:cNvPr id="172039"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eaLnBrk="1" hangingPunct="1">
              <a:lnSpc>
                <a:spcPct val="100000"/>
              </a:lnSpc>
              <a:spcBef>
                <a:spcPct val="0"/>
              </a:spcBef>
              <a:buClrTx/>
              <a:buSzTx/>
              <a:buFontTx/>
              <a:buNone/>
              <a:defRPr sz="1400">
                <a:latin typeface="+mn-lt"/>
                <a:ea typeface="宋体" pitchFamily="2" charset="-122"/>
              </a:defRPr>
            </a:lvl1pPr>
          </a:lstStyle>
          <a:p>
            <a:pPr>
              <a:defRPr/>
            </a:pPr>
            <a:endParaRPr lang="en-US" altLang="zh-CN"/>
          </a:p>
        </p:txBody>
      </p:sp>
      <p:sp>
        <p:nvSpPr>
          <p:cNvPr id="172040" name="Rectangle 8"/>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eaLnBrk="1" hangingPunct="1">
              <a:lnSpc>
                <a:spcPct val="100000"/>
              </a:lnSpc>
              <a:spcBef>
                <a:spcPct val="0"/>
              </a:spcBef>
              <a:buClrTx/>
              <a:buSzTx/>
              <a:buFontTx/>
              <a:buNone/>
              <a:defRPr sz="1400" smtClean="0">
                <a:latin typeface="Times New Roman" panose="02020603050405020304" pitchFamily="18" charset="0"/>
              </a:defRPr>
            </a:lvl1pPr>
          </a:lstStyle>
          <a:p>
            <a:pPr>
              <a:defRPr/>
            </a:pPr>
            <a:fld id="{510E443B-A020-4215-B4B3-CB916666C17F}" type="slidenum">
              <a:rPr lang="en-US" altLang="zh-CN"/>
              <a:pPr>
                <a:defRPr/>
              </a:pPr>
              <a:t>‹#›</a:t>
            </a:fld>
            <a:endParaRPr lang="en-US" altLang="zh-CN"/>
          </a:p>
        </p:txBody>
      </p:sp>
      <p:sp>
        <p:nvSpPr>
          <p:cNvPr id="2055" name="Rectangle 9"/>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dk2" tx1="lt1" bg2="dk1" tx2="lt2" accent1="accent1" accent2="accent2" accent3="accent3" accent4="accent4" accent5="accent5" accent6="accent6" hlink="hlink" folHlink="folHlink"/>
  <p:sldLayoutIdLst>
    <p:sldLayoutId id="2147483819"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Lst>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26.e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25.png"/><Relationship Id="rId5" Type="http://schemas.openxmlformats.org/officeDocument/2006/relationships/image" Target="../media/image24.emf"/><Relationship Id="rId4" Type="http://schemas.openxmlformats.org/officeDocument/2006/relationships/image" Target="../media/image2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13.xml"/><Relationship Id="rId4" Type="http://schemas.openxmlformats.org/officeDocument/2006/relationships/image" Target="../media/image29.emf"/></Relationships>
</file>

<file path=ppt/slides/_rels/slide2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13.xml"/><Relationship Id="rId4" Type="http://schemas.openxmlformats.org/officeDocument/2006/relationships/image" Target="../media/image32.emf"/></Relationships>
</file>

<file path=ppt/slides/_rels/slide2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15.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5.xml"/><Relationship Id="rId6" Type="http://schemas.openxmlformats.org/officeDocument/2006/relationships/image" Target="../media/image45.emf"/><Relationship Id="rId5" Type="http://schemas.openxmlformats.org/officeDocument/2006/relationships/image" Target="../media/image44.emf"/><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3.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emf"/><Relationship Id="rId1" Type="http://schemas.openxmlformats.org/officeDocument/2006/relationships/slideLayout" Target="../slideLayouts/slideLayout15.xml"/><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15.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6.png"/><Relationship Id="rId2" Type="http://schemas.openxmlformats.org/officeDocument/2006/relationships/slideLayout" Target="../slideLayouts/slideLayout23.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5.bin"/><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5442" name="Rectangle 2"/>
          <p:cNvSpPr>
            <a:spLocks noGrp="1" noChangeArrowheads="1"/>
          </p:cNvSpPr>
          <p:nvPr>
            <p:ph type="title" idx="4294967295"/>
          </p:nvPr>
        </p:nvSpPr>
        <p:spPr>
          <a:xfrm>
            <a:off x="0" y="277813"/>
            <a:ext cx="8229600" cy="1139825"/>
          </a:xfrm>
        </p:spPr>
        <p:txBody>
          <a:bodyPr>
            <a:spAutoFit/>
          </a:bodyPr>
          <a:lstStyle/>
          <a:p>
            <a:pPr eaLnBrk="1" hangingPunct="1">
              <a:defRPr/>
            </a:pPr>
            <a:r>
              <a:rPr lang="zh-CN" altLang="en-US" sz="3200" dirty="0">
                <a:effectLst/>
                <a:latin typeface="华文中宋" pitchFamily="2" charset="-122"/>
                <a:ea typeface="华文中宋" pitchFamily="2" charset="-122"/>
              </a:rPr>
              <a:t>第十一章 差错控制编码</a:t>
            </a:r>
            <a:endParaRPr lang="zh-CN" altLang="en-US" dirty="0">
              <a:latin typeface="华文中宋" pitchFamily="2" charset="-122"/>
              <a:ea typeface="华文中宋" pitchFamily="2" charset="-122"/>
            </a:endParaRPr>
          </a:p>
        </p:txBody>
      </p:sp>
      <p:sp>
        <p:nvSpPr>
          <p:cNvPr id="5123" name="Rectangle 4"/>
          <p:cNvSpPr>
            <a:spLocks noChangeArrowheads="1"/>
          </p:cNvSpPr>
          <p:nvPr/>
        </p:nvSpPr>
        <p:spPr bwMode="auto">
          <a:xfrm>
            <a:off x="467544" y="1340768"/>
            <a:ext cx="8496300" cy="5336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0000"/>
              </a:buClr>
              <a:buSzTx/>
            </a:pPr>
            <a:r>
              <a:rPr lang="zh-CN" altLang="en-US" sz="2400" b="1" dirty="0">
                <a:latin typeface="华文楷体" panose="02010600040101010101" pitchFamily="2" charset="-122"/>
                <a:ea typeface="华文楷体" panose="02010600040101010101" pitchFamily="2" charset="-122"/>
              </a:rPr>
              <a:t>为什么要引入差错控制编码？</a:t>
            </a:r>
          </a:p>
          <a:p>
            <a:pPr eaLnBrk="1" hangingPunct="1">
              <a:buClr>
                <a:srgbClr val="FF0000"/>
              </a:buClr>
              <a:buSzTx/>
              <a:buNone/>
            </a:pPr>
            <a:r>
              <a:rPr lang="zh-CN" altLang="en-US" sz="2400" dirty="0">
                <a:latin typeface="华文楷体" panose="02010600040101010101" pitchFamily="2" charset="-122"/>
                <a:ea typeface="华文楷体" panose="02010600040101010101" pitchFamily="2" charset="-122"/>
              </a:rPr>
              <a:t>   传输过程中受到干扰（如乘性干扰、加性干扰等）的影响，使信号码元波形变坏，接收端可能发生错误判决。</a:t>
            </a:r>
          </a:p>
          <a:p>
            <a:pPr eaLnBrk="1" hangingPunct="1">
              <a:buClr>
                <a:srgbClr val="FF0000"/>
              </a:buClr>
              <a:buSzTx/>
              <a:buNone/>
            </a:pPr>
            <a:r>
              <a:rPr lang="zh-CN" altLang="en-US" sz="2400" dirty="0">
                <a:latin typeface="华文楷体" panose="02010600040101010101" pitchFamily="2" charset="-122"/>
                <a:ea typeface="华文楷体" panose="02010600040101010101" pitchFamily="2" charset="-122"/>
              </a:rPr>
              <a:t>   通常用优化电路、选择合适的信道、合理地选择调制解调方法、加大发送功率、采用部分响应及时域和频域均衡等办法。   </a:t>
            </a:r>
            <a:endParaRPr lang="en-US" altLang="zh-CN" sz="2400" dirty="0">
              <a:latin typeface="华文楷体" panose="02010600040101010101" pitchFamily="2" charset="-122"/>
              <a:ea typeface="华文楷体" panose="02010600040101010101" pitchFamily="2" charset="-122"/>
            </a:endParaRPr>
          </a:p>
          <a:p>
            <a:pPr eaLnBrk="1" hangingPunct="1">
              <a:buClr>
                <a:srgbClr val="FF0000"/>
              </a:buClr>
              <a:buSzTx/>
              <a:buNone/>
            </a:pP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若仍难以满足要求，则采用差错控制编码。</a:t>
            </a:r>
            <a:endParaRPr lang="en-US" altLang="zh-CN" sz="2400" dirty="0">
              <a:latin typeface="华文楷体" panose="02010600040101010101" pitchFamily="2" charset="-122"/>
              <a:ea typeface="华文楷体" panose="02010600040101010101" pitchFamily="2" charset="-122"/>
            </a:endParaRPr>
          </a:p>
          <a:p>
            <a:pPr eaLnBrk="1" hangingPunct="1">
              <a:buClr>
                <a:srgbClr val="FF0000"/>
              </a:buClr>
              <a:buSzTx/>
            </a:pPr>
            <a:endParaRPr lang="en-US" altLang="zh-CN" sz="2400" b="1" dirty="0">
              <a:latin typeface="华文楷体" panose="02010600040101010101" pitchFamily="2" charset="-122"/>
              <a:ea typeface="华文楷体" panose="02010600040101010101" pitchFamily="2" charset="-122"/>
            </a:endParaRPr>
          </a:p>
          <a:p>
            <a:pPr eaLnBrk="1" hangingPunct="1">
              <a:buClr>
                <a:srgbClr val="FF0000"/>
              </a:buClr>
              <a:buSzTx/>
            </a:pPr>
            <a:r>
              <a:rPr lang="zh-CN" altLang="en-US" sz="2400" b="1" dirty="0">
                <a:latin typeface="华文楷体" panose="02010600040101010101" pitchFamily="2" charset="-122"/>
                <a:ea typeface="华文楷体" panose="02010600040101010101" pitchFamily="2" charset="-122"/>
              </a:rPr>
              <a:t>什么是差错控制编码（纠错编码、信道编码）？</a:t>
            </a:r>
            <a:r>
              <a:rPr lang="zh-CN" altLang="en-US" sz="2400" dirty="0">
                <a:latin typeface="华文楷体" panose="02010600040101010101" pitchFamily="2" charset="-122"/>
                <a:ea typeface="华文楷体" panose="02010600040101010101" pitchFamily="2" charset="-122"/>
              </a:rPr>
              <a:t> </a:t>
            </a:r>
          </a:p>
          <a:p>
            <a:pPr eaLnBrk="1" hangingPunct="1">
              <a:buClr>
                <a:srgbClr val="FF0000"/>
              </a:buClr>
              <a:buSzTx/>
              <a:buFont typeface="Wingdings" panose="05000000000000000000" pitchFamily="2" charset="2"/>
              <a:buNone/>
            </a:pPr>
            <a:r>
              <a:rPr lang="zh-CN" altLang="en-US" sz="2400" dirty="0">
                <a:latin typeface="华文楷体" panose="02010600040101010101" pitchFamily="2" charset="-122"/>
                <a:ea typeface="华文楷体" panose="02010600040101010101" pitchFamily="2" charset="-122"/>
              </a:rPr>
              <a:t>   在发送端将被传输的信息附上一些监督码元，这些多余的码元与信息码元之间以某种确定的规则相互关联（约束）。接收端按照既定的规则校验信息码元与监督码元之间的关系，一旦传输发生差错，则信息码元与监督码元的关系就受到破坏，从而接收端可以发现错误乃至纠正错误。</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4213" y="476250"/>
            <a:ext cx="7772400" cy="579438"/>
          </a:xfrm>
          <a:noFill/>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sz="3200" dirty="0">
                <a:effectLst/>
                <a:latin typeface="华文中宋" panose="02010600040101010101" pitchFamily="2" charset="-122"/>
                <a:ea typeface="华文中宋" panose="02010600040101010101" pitchFamily="2" charset="-122"/>
              </a:rPr>
              <a:t>11.2 </a:t>
            </a:r>
            <a:r>
              <a:rPr lang="zh-CN" altLang="en-US" sz="3200" dirty="0">
                <a:effectLst/>
                <a:latin typeface="华文中宋" panose="02010600040101010101" pitchFamily="2" charset="-122"/>
                <a:ea typeface="华文中宋" panose="02010600040101010101" pitchFamily="2" charset="-122"/>
              </a:rPr>
              <a:t>二、最小码距与码的纠检错能力</a:t>
            </a:r>
            <a:endParaRPr lang="zh-CN" altLang="en-US" sz="3600" dirty="0">
              <a:effectLst/>
              <a:latin typeface="华文中宋" panose="02010600040101010101" pitchFamily="2" charset="-122"/>
              <a:ea typeface="华文中宋" panose="02010600040101010101" pitchFamily="2" charset="-122"/>
            </a:endParaRPr>
          </a:p>
        </p:txBody>
      </p:sp>
      <p:graphicFrame>
        <p:nvGraphicFramePr>
          <p:cNvPr id="13315" name="Object 4"/>
          <p:cNvGraphicFramePr>
            <a:graphicFrameLocks noGrp="1" noChangeAspect="1"/>
          </p:cNvGraphicFramePr>
          <p:nvPr>
            <p:ph idx="1"/>
            <p:extLst>
              <p:ext uri="{D42A27DB-BD31-4B8C-83A1-F6EECF244321}">
                <p14:modId xmlns:p14="http://schemas.microsoft.com/office/powerpoint/2010/main" val="77624666"/>
              </p:ext>
            </p:extLst>
          </p:nvPr>
        </p:nvGraphicFramePr>
        <p:xfrm>
          <a:off x="3348038" y="1546370"/>
          <a:ext cx="5545137" cy="3887787"/>
        </p:xfrm>
        <a:graphic>
          <a:graphicData uri="http://schemas.openxmlformats.org/presentationml/2006/ole">
            <mc:AlternateContent xmlns:mc="http://schemas.openxmlformats.org/markup-compatibility/2006">
              <mc:Choice xmlns:v="urn:schemas-microsoft-com:vml" Requires="v">
                <p:oleObj spid="_x0000_s13334" name="位图图像" r:id="rId3" imgW="5315692" imgH="3209524" progId="Paint.Picture">
                  <p:embed/>
                </p:oleObj>
              </mc:Choice>
              <mc:Fallback>
                <p:oleObj name="位图图像" r:id="rId3" imgW="5315692" imgH="3209524"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546370"/>
                        <a:ext cx="5545137" cy="3887787"/>
                      </a:xfrm>
                      <a:prstGeom prst="rect">
                        <a:avLst/>
                      </a:prstGeom>
                      <a:solidFill>
                        <a:srgbClr val="00FFFF"/>
                      </a:solidFill>
                      <a:ln>
                        <a:noFill/>
                      </a:ln>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6" name="Rectangle 6"/>
          <p:cNvSpPr>
            <a:spLocks noChangeArrowheads="1"/>
          </p:cNvSpPr>
          <p:nvPr/>
        </p:nvSpPr>
        <p:spPr bwMode="auto">
          <a:xfrm>
            <a:off x="395288" y="1326134"/>
            <a:ext cx="30241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en-US" altLang="zh-CN" sz="2400">
                <a:latin typeface="华文楷体" panose="02010600040101010101" pitchFamily="2" charset="-122"/>
                <a:ea typeface="华文楷体" panose="02010600040101010101" pitchFamily="2" charset="-122"/>
              </a:rPr>
              <a:t>1</a:t>
            </a:r>
            <a:r>
              <a:rPr kumimoji="0" lang="zh-CN" altLang="en-US" sz="2400">
                <a:latin typeface="华文楷体" panose="02010600040101010101" pitchFamily="2" charset="-122"/>
                <a:ea typeface="华文楷体" panose="02010600040101010101" pitchFamily="2" charset="-122"/>
              </a:rPr>
              <a:t>、为了检测</a:t>
            </a:r>
            <a:r>
              <a:rPr kumimoji="0" lang="en-US" altLang="zh-CN" sz="2400">
                <a:latin typeface="华文楷体" panose="02010600040101010101" pitchFamily="2" charset="-122"/>
                <a:ea typeface="华文楷体" panose="02010600040101010101" pitchFamily="2" charset="-122"/>
              </a:rPr>
              <a:t>e</a:t>
            </a:r>
            <a:r>
              <a:rPr kumimoji="0" lang="zh-CN" altLang="en-US" sz="2400">
                <a:latin typeface="华文楷体" panose="02010600040101010101" pitchFamily="2" charset="-122"/>
                <a:ea typeface="华文楷体" panose="02010600040101010101" pitchFamily="2" charset="-122"/>
              </a:rPr>
              <a:t>个错误，要求最小码距 </a:t>
            </a:r>
          </a:p>
        </p:txBody>
      </p:sp>
      <p:sp>
        <p:nvSpPr>
          <p:cNvPr id="13318" name="Rectangle 9"/>
          <p:cNvSpPr>
            <a:spLocks noChangeArrowheads="1"/>
          </p:cNvSpPr>
          <p:nvPr/>
        </p:nvSpPr>
        <p:spPr bwMode="auto">
          <a:xfrm>
            <a:off x="395288" y="2550096"/>
            <a:ext cx="30972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en-US" altLang="zh-CN" sz="2400">
                <a:latin typeface="华文楷体" panose="02010600040101010101" pitchFamily="2" charset="-122"/>
                <a:ea typeface="华文楷体" panose="02010600040101010101" pitchFamily="2" charset="-122"/>
              </a:rPr>
              <a:t>2</a:t>
            </a:r>
            <a:r>
              <a:rPr kumimoji="0" lang="zh-CN" altLang="en-US" sz="2400">
                <a:latin typeface="华文楷体" panose="02010600040101010101" pitchFamily="2" charset="-122"/>
                <a:ea typeface="华文楷体" panose="02010600040101010101" pitchFamily="2" charset="-122"/>
              </a:rPr>
              <a:t>、为了纠正</a:t>
            </a:r>
            <a:r>
              <a:rPr kumimoji="0" lang="en-US" altLang="zh-CN" sz="2400">
                <a:latin typeface="华文楷体" panose="02010600040101010101" pitchFamily="2" charset="-122"/>
                <a:ea typeface="华文楷体" panose="02010600040101010101" pitchFamily="2" charset="-122"/>
              </a:rPr>
              <a:t>t</a:t>
            </a:r>
            <a:r>
              <a:rPr kumimoji="0" lang="zh-CN" altLang="en-US" sz="2400">
                <a:latin typeface="华文楷体" panose="02010600040101010101" pitchFamily="2" charset="-122"/>
                <a:ea typeface="华文楷体" panose="02010600040101010101" pitchFamily="2" charset="-122"/>
              </a:rPr>
              <a:t>个错误，要求最小码距 </a:t>
            </a:r>
          </a:p>
        </p:txBody>
      </p:sp>
      <p:sp>
        <p:nvSpPr>
          <p:cNvPr id="13320" name="Rectangle 12"/>
          <p:cNvSpPr>
            <a:spLocks noChangeArrowheads="1"/>
          </p:cNvSpPr>
          <p:nvPr/>
        </p:nvSpPr>
        <p:spPr bwMode="auto">
          <a:xfrm>
            <a:off x="395288" y="3843393"/>
            <a:ext cx="30353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en-US" altLang="zh-CN" sz="2400">
                <a:latin typeface="华文楷体" panose="02010600040101010101" pitchFamily="2" charset="-122"/>
                <a:ea typeface="华文楷体" panose="02010600040101010101" pitchFamily="2" charset="-122"/>
              </a:rPr>
              <a:t>3</a:t>
            </a:r>
            <a:r>
              <a:rPr kumimoji="0" lang="zh-CN" altLang="en-US" sz="2400">
                <a:latin typeface="华文楷体" panose="02010600040101010101" pitchFamily="2" charset="-122"/>
                <a:ea typeface="华文楷体" panose="02010600040101010101" pitchFamily="2" charset="-122"/>
              </a:rPr>
              <a:t>、为纠正</a:t>
            </a:r>
            <a:r>
              <a:rPr kumimoji="0" lang="en-US" altLang="zh-CN" sz="2400">
                <a:latin typeface="华文楷体" panose="02010600040101010101" pitchFamily="2" charset="-122"/>
                <a:ea typeface="华文楷体" panose="02010600040101010101" pitchFamily="2" charset="-122"/>
              </a:rPr>
              <a:t>t</a:t>
            </a:r>
            <a:r>
              <a:rPr kumimoji="0" lang="zh-CN" altLang="en-US" sz="2400">
                <a:latin typeface="华文楷体" panose="02010600040101010101" pitchFamily="2" charset="-122"/>
                <a:ea typeface="华文楷体" panose="02010600040101010101" pitchFamily="2" charset="-122"/>
              </a:rPr>
              <a:t>个错误，同时检测</a:t>
            </a:r>
            <a:r>
              <a:rPr kumimoji="0" lang="en-US" altLang="zh-CN" sz="2400">
                <a:latin typeface="华文楷体" panose="02010600040101010101" pitchFamily="2" charset="-122"/>
                <a:ea typeface="华文楷体" panose="02010600040101010101" pitchFamily="2" charset="-122"/>
              </a:rPr>
              <a:t>e</a:t>
            </a:r>
            <a:r>
              <a:rPr kumimoji="0" lang="zh-CN" altLang="en-US" sz="2400">
                <a:latin typeface="华文楷体" panose="02010600040101010101" pitchFamily="2" charset="-122"/>
                <a:ea typeface="华文楷体" panose="02010600040101010101" pitchFamily="2" charset="-122"/>
              </a:rPr>
              <a:t>个错误，要求最小码距</a:t>
            </a:r>
          </a:p>
        </p:txBody>
      </p:sp>
      <p:sp>
        <p:nvSpPr>
          <p:cNvPr id="13322" name="Rectangle 15"/>
          <p:cNvSpPr>
            <a:spLocks noChangeArrowheads="1"/>
          </p:cNvSpPr>
          <p:nvPr/>
        </p:nvSpPr>
        <p:spPr bwMode="auto">
          <a:xfrm>
            <a:off x="323850" y="5623352"/>
            <a:ext cx="84248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solidFill>
                  <a:schemeClr val="accent1"/>
                </a:solidFill>
                <a:latin typeface="华文楷体" panose="02010600040101010101" pitchFamily="2" charset="-122"/>
                <a:ea typeface="华文楷体" panose="02010600040101010101" pitchFamily="2" charset="-122"/>
              </a:rPr>
              <a:t>结论：码的最小距离越大，码的纠</a:t>
            </a:r>
            <a:r>
              <a:rPr kumimoji="0" lang="en-US" altLang="zh-CN" sz="2400">
                <a:solidFill>
                  <a:schemeClr val="accent1"/>
                </a:solidFill>
                <a:latin typeface="华文楷体" panose="02010600040101010101" pitchFamily="2" charset="-122"/>
                <a:ea typeface="华文楷体" panose="02010600040101010101" pitchFamily="2" charset="-122"/>
              </a:rPr>
              <a:t>(</a:t>
            </a:r>
            <a:r>
              <a:rPr kumimoji="0" lang="zh-CN" altLang="en-US" sz="2400">
                <a:solidFill>
                  <a:schemeClr val="accent1"/>
                </a:solidFill>
                <a:latin typeface="华文楷体" panose="02010600040101010101" pitchFamily="2" charset="-122"/>
                <a:ea typeface="华文楷体" panose="02010600040101010101" pitchFamily="2" charset="-122"/>
              </a:rPr>
              <a:t>检</a:t>
            </a:r>
            <a:r>
              <a:rPr kumimoji="0" lang="en-US" altLang="zh-CN" sz="2400">
                <a:solidFill>
                  <a:schemeClr val="accent1"/>
                </a:solidFill>
                <a:latin typeface="华文楷体" panose="02010600040101010101" pitchFamily="2" charset="-122"/>
                <a:ea typeface="华文楷体" panose="02010600040101010101" pitchFamily="2" charset="-122"/>
              </a:rPr>
              <a:t>)</a:t>
            </a:r>
            <a:r>
              <a:rPr kumimoji="0" lang="zh-CN" altLang="en-US" sz="2400">
                <a:solidFill>
                  <a:schemeClr val="accent1"/>
                </a:solidFill>
                <a:latin typeface="华文楷体" panose="02010600040101010101" pitchFamily="2" charset="-122"/>
                <a:ea typeface="华文楷体" panose="02010600040101010101" pitchFamily="2" charset="-122"/>
              </a:rPr>
              <a:t>错误的能力越强。但是，随着多余码元的增多，信息传输速率降低越多。  </a:t>
            </a:r>
          </a:p>
        </p:txBody>
      </p:sp>
      <p:pic>
        <p:nvPicPr>
          <p:cNvPr id="2" name="图片 1"/>
          <p:cNvPicPr>
            <a:picLocks noChangeAspect="1"/>
          </p:cNvPicPr>
          <p:nvPr/>
        </p:nvPicPr>
        <p:blipFill>
          <a:blip r:embed="rId5"/>
          <a:stretch>
            <a:fillRect/>
          </a:stretch>
        </p:blipFill>
        <p:spPr>
          <a:xfrm>
            <a:off x="323850" y="2182431"/>
            <a:ext cx="2883658" cy="33348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4213" y="476250"/>
            <a:ext cx="7772400" cy="579438"/>
          </a:xfrm>
          <a:noFill/>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sz="3200">
                <a:effectLst/>
                <a:latin typeface="华文中宋" panose="02010600040101010101" pitchFamily="2" charset="-122"/>
                <a:ea typeface="华文中宋" panose="02010600040101010101" pitchFamily="2" charset="-122"/>
              </a:rPr>
              <a:t>11.3  </a:t>
            </a:r>
            <a:r>
              <a:rPr lang="zh-CN" altLang="en-US" sz="3200">
                <a:effectLst/>
                <a:latin typeface="华文中宋" panose="02010600040101010101" pitchFamily="2" charset="-122"/>
                <a:ea typeface="华文中宋" panose="02010600040101010101" pitchFamily="2" charset="-122"/>
              </a:rPr>
              <a:t>信道编码定理（山农编码定理）</a:t>
            </a:r>
          </a:p>
        </p:txBody>
      </p:sp>
      <p:sp>
        <p:nvSpPr>
          <p:cNvPr id="14339" name="Rectangle 4"/>
          <p:cNvSpPr>
            <a:spLocks noChangeArrowheads="1"/>
          </p:cNvSpPr>
          <p:nvPr/>
        </p:nvSpPr>
        <p:spPr bwMode="auto">
          <a:xfrm>
            <a:off x="250825" y="1188433"/>
            <a:ext cx="86423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b="1">
                <a:latin typeface="华文楷体" panose="02010600040101010101" pitchFamily="2" charset="-122"/>
                <a:ea typeface="华文楷体" panose="02010600040101010101" pitchFamily="2" charset="-122"/>
              </a:rPr>
              <a:t>信道编码定理（山农编码定理）：</a:t>
            </a:r>
            <a:r>
              <a:rPr kumimoji="0" lang="zh-CN" altLang="en-US" sz="2400">
                <a:latin typeface="华文楷体" panose="02010600040101010101" pitchFamily="2" charset="-122"/>
                <a:ea typeface="华文楷体" panose="02010600040101010101" pitchFamily="2" charset="-122"/>
              </a:rPr>
              <a:t>每个信道具有确定的信道容量</a:t>
            </a:r>
            <a:r>
              <a:rPr kumimoji="0" lang="en-US" altLang="zh-CN" sz="2400">
                <a:latin typeface="华文楷体" panose="02010600040101010101" pitchFamily="2" charset="-122"/>
                <a:ea typeface="华文楷体" panose="02010600040101010101" pitchFamily="2" charset="-122"/>
              </a:rPr>
              <a:t>C</a:t>
            </a:r>
            <a:r>
              <a:rPr kumimoji="0" lang="zh-CN" altLang="en-US" sz="2400">
                <a:latin typeface="华文楷体" panose="02010600040101010101" pitchFamily="2" charset="-122"/>
                <a:ea typeface="华文楷体" panose="02010600040101010101" pitchFamily="2" charset="-122"/>
              </a:rPr>
              <a:t>，对任何小于的码率</a:t>
            </a:r>
            <a:r>
              <a:rPr kumimoji="0" lang="en-US" altLang="zh-CN" sz="2400">
                <a:latin typeface="华文楷体" panose="02010600040101010101" pitchFamily="2" charset="-122"/>
                <a:ea typeface="华文楷体" panose="02010600040101010101" pitchFamily="2" charset="-122"/>
              </a:rPr>
              <a:t>Rs</a:t>
            </a:r>
            <a:r>
              <a:rPr kumimoji="0" lang="zh-CN" altLang="en-US" sz="2400">
                <a:latin typeface="华文楷体" panose="02010600040101010101" pitchFamily="2" charset="-122"/>
                <a:ea typeface="华文楷体" panose="02010600040101010101" pitchFamily="2" charset="-122"/>
              </a:rPr>
              <a:t>，存在有速率为</a:t>
            </a:r>
            <a:r>
              <a:rPr kumimoji="0" lang="en-US" altLang="zh-CN" sz="2400">
                <a:latin typeface="华文楷体" panose="02010600040101010101" pitchFamily="2" charset="-122"/>
                <a:ea typeface="华文楷体" panose="02010600040101010101" pitchFamily="2" charset="-122"/>
              </a:rPr>
              <a:t>R</a:t>
            </a:r>
            <a:r>
              <a:rPr kumimoji="0" lang="zh-CN" altLang="en-US" sz="2400">
                <a:latin typeface="华文楷体" panose="02010600040101010101" pitchFamily="2" charset="-122"/>
                <a:ea typeface="华文楷体" panose="02010600040101010101" pitchFamily="2" charset="-122"/>
              </a:rPr>
              <a:t>、码长为</a:t>
            </a:r>
            <a:r>
              <a:rPr kumimoji="0" lang="en-US" altLang="zh-CN" sz="2400">
                <a:latin typeface="华文楷体" panose="02010600040101010101" pitchFamily="2" charset="-122"/>
                <a:ea typeface="华文楷体" panose="02010600040101010101" pitchFamily="2" charset="-122"/>
              </a:rPr>
              <a:t>n</a:t>
            </a:r>
            <a:r>
              <a:rPr kumimoji="0" lang="zh-CN" altLang="en-US" sz="2400">
                <a:latin typeface="华文楷体" panose="02010600040101010101" pitchFamily="2" charset="-122"/>
                <a:ea typeface="华文楷体" panose="02010600040101010101" pitchFamily="2" charset="-122"/>
              </a:rPr>
              <a:t>的分组码及</a:t>
            </a:r>
            <a:r>
              <a:rPr kumimoji="0" lang="en-US" altLang="zh-CN" sz="2400">
                <a:latin typeface="华文楷体" panose="02010600040101010101" pitchFamily="2" charset="-122"/>
                <a:ea typeface="华文楷体" panose="02010600040101010101" pitchFamily="2" charset="-122"/>
              </a:rPr>
              <a:t>(n0,k0,m)</a:t>
            </a:r>
            <a:r>
              <a:rPr kumimoji="0" lang="zh-CN" altLang="en-US" sz="2400">
                <a:latin typeface="华文楷体" panose="02010600040101010101" pitchFamily="2" charset="-122"/>
                <a:ea typeface="华文楷体" panose="02010600040101010101" pitchFamily="2" charset="-122"/>
              </a:rPr>
              <a:t>的卷积码，若用最大似然译码，则随着码长的增加其译码错误概率</a:t>
            </a:r>
            <a:r>
              <a:rPr kumimoji="0" lang="en-US" altLang="zh-CN" sz="2400">
                <a:latin typeface="华文楷体" panose="02010600040101010101" pitchFamily="2" charset="-122"/>
                <a:ea typeface="华文楷体" panose="02010600040101010101" pitchFamily="2" charset="-122"/>
              </a:rPr>
              <a:t>p</a:t>
            </a:r>
            <a:r>
              <a:rPr kumimoji="0" lang="zh-CN" altLang="en-US" sz="2400">
                <a:latin typeface="华文楷体" panose="02010600040101010101" pitchFamily="2" charset="-122"/>
                <a:ea typeface="华文楷体" panose="02010600040101010101" pitchFamily="2" charset="-122"/>
              </a:rPr>
              <a:t>可以任意小，即 </a:t>
            </a:r>
          </a:p>
        </p:txBody>
      </p:sp>
      <p:sp>
        <p:nvSpPr>
          <p:cNvPr id="14340" name="Rectangle 18"/>
          <p:cNvSpPr>
            <a:spLocks noChangeArrowheads="1"/>
          </p:cNvSpPr>
          <p:nvPr/>
        </p:nvSpPr>
        <p:spPr bwMode="auto">
          <a:xfrm>
            <a:off x="3276600" y="27813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华文楷体" panose="02010600040101010101" pitchFamily="2" charset="-122"/>
                <a:ea typeface="华文楷体" panose="02010600040101010101" pitchFamily="2" charset="-122"/>
              </a:rPr>
              <a:t>和</a:t>
            </a:r>
          </a:p>
        </p:txBody>
      </p:sp>
      <p:sp>
        <p:nvSpPr>
          <p:cNvPr id="14341" name="Rectangle 19"/>
          <p:cNvSpPr>
            <a:spLocks noChangeArrowheads="1"/>
          </p:cNvSpPr>
          <p:nvPr/>
        </p:nvSpPr>
        <p:spPr bwMode="auto">
          <a:xfrm>
            <a:off x="250825" y="3351124"/>
            <a:ext cx="60499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华文楷体" panose="02010600040101010101" pitchFamily="2" charset="-122"/>
                <a:ea typeface="华文楷体" panose="02010600040101010101" pitchFamily="2" charset="-122"/>
              </a:rPr>
              <a:t>如右图所示。图中</a:t>
            </a:r>
            <a:r>
              <a:rPr kumimoji="0" lang="en-US" altLang="zh-CN" sz="2400">
                <a:latin typeface="华文楷体" panose="02010600040101010101" pitchFamily="2" charset="-122"/>
                <a:ea typeface="华文楷体" panose="02010600040101010101" pitchFamily="2" charset="-122"/>
              </a:rPr>
              <a:t>C1</a:t>
            </a:r>
            <a:r>
              <a:rPr kumimoji="0" lang="zh-CN" altLang="en-US" sz="2400">
                <a:latin typeface="华文楷体" panose="02010600040101010101" pitchFamily="2" charset="-122"/>
                <a:ea typeface="华文楷体" panose="02010600040101010101" pitchFamily="2" charset="-122"/>
              </a:rPr>
              <a:t>、</a:t>
            </a:r>
            <a:r>
              <a:rPr kumimoji="0" lang="en-US" altLang="zh-CN" sz="2400">
                <a:latin typeface="华文楷体" panose="02010600040101010101" pitchFamily="2" charset="-122"/>
                <a:ea typeface="华文楷体" panose="02010600040101010101" pitchFamily="2" charset="-122"/>
              </a:rPr>
              <a:t>C2</a:t>
            </a:r>
            <a:r>
              <a:rPr kumimoji="0" lang="zh-CN" altLang="en-US" sz="2400">
                <a:latin typeface="华文楷体" panose="02010600040101010101" pitchFamily="2" charset="-122"/>
                <a:ea typeface="华文楷体" panose="02010600040101010101" pitchFamily="2" charset="-122"/>
              </a:rPr>
              <a:t>为信道容量，且</a:t>
            </a:r>
            <a:r>
              <a:rPr kumimoji="0" lang="en-US" altLang="zh-CN" sz="2400">
                <a:latin typeface="华文楷体" panose="02010600040101010101" pitchFamily="2" charset="-122"/>
                <a:ea typeface="华文楷体" panose="02010600040101010101" pitchFamily="2" charset="-122"/>
              </a:rPr>
              <a:t>C1&gt;C2</a:t>
            </a:r>
            <a:r>
              <a:rPr kumimoji="0" lang="zh-CN" altLang="en-US" sz="2400">
                <a:latin typeface="华文楷体" panose="02010600040101010101" pitchFamily="2" charset="-122"/>
                <a:ea typeface="华文楷体" panose="02010600040101010101" pitchFamily="2" charset="-122"/>
              </a:rPr>
              <a:t>。可见，为满足一定误码率</a:t>
            </a:r>
            <a:r>
              <a:rPr kumimoji="0" lang="en-US" altLang="zh-CN" sz="2400">
                <a:latin typeface="华文楷体" panose="02010600040101010101" pitchFamily="2" charset="-122"/>
                <a:ea typeface="华文楷体" panose="02010600040101010101" pitchFamily="2" charset="-122"/>
              </a:rPr>
              <a:t>p</a:t>
            </a:r>
            <a:r>
              <a:rPr kumimoji="0" lang="zh-CN" altLang="en-US" sz="2400">
                <a:latin typeface="华文楷体" panose="02010600040101010101" pitchFamily="2" charset="-122"/>
                <a:ea typeface="华文楷体" panose="02010600040101010101" pitchFamily="2" charset="-122"/>
              </a:rPr>
              <a:t>的要求，可以用以下两类方法实现： </a:t>
            </a:r>
          </a:p>
        </p:txBody>
      </p:sp>
      <p:graphicFrame>
        <p:nvGraphicFramePr>
          <p:cNvPr id="14342" name="Object 20"/>
          <p:cNvGraphicFramePr>
            <a:graphicFrameLocks noGrp="1" noChangeAspect="1"/>
          </p:cNvGraphicFramePr>
          <p:nvPr>
            <p:ph idx="1"/>
          </p:nvPr>
        </p:nvGraphicFramePr>
        <p:xfrm>
          <a:off x="6372225" y="3357563"/>
          <a:ext cx="2447925" cy="1939925"/>
        </p:xfrm>
        <a:graphic>
          <a:graphicData uri="http://schemas.openxmlformats.org/presentationml/2006/ole">
            <mc:AlternateContent xmlns:mc="http://schemas.openxmlformats.org/markup-compatibility/2006">
              <mc:Choice xmlns:v="urn:schemas-microsoft-com:vml" Requires="v">
                <p:oleObj spid="_x0000_s14354" name="位图图像" r:id="rId3" imgW="1190476" imgH="942857" progId="Paint.Picture">
                  <p:embed/>
                </p:oleObj>
              </mc:Choice>
              <mc:Fallback>
                <p:oleObj name="位图图像" r:id="rId3" imgW="1190476" imgH="942857" progId="Paint.Picture">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3357563"/>
                        <a:ext cx="2447925" cy="1939925"/>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3" name="Rectangle 22"/>
          <p:cNvSpPr>
            <a:spLocks noChangeArrowheads="1"/>
          </p:cNvSpPr>
          <p:nvPr/>
        </p:nvSpPr>
        <p:spPr bwMode="auto">
          <a:xfrm>
            <a:off x="179388" y="4474002"/>
            <a:ext cx="60483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en-US" altLang="zh-CN" sz="2400">
                <a:latin typeface="华文楷体" panose="02010600040101010101" pitchFamily="2" charset="-122"/>
                <a:ea typeface="华文楷体" panose="02010600040101010101" pitchFamily="2" charset="-122"/>
              </a:rPr>
              <a:t>1</a:t>
            </a:r>
            <a:r>
              <a:rPr kumimoji="0" lang="zh-CN" altLang="en-US" sz="2400">
                <a:latin typeface="华文楷体" panose="02010600040101010101" pitchFamily="2" charset="-122"/>
                <a:ea typeface="华文楷体" panose="02010600040101010101" pitchFamily="2" charset="-122"/>
              </a:rPr>
              <a:t>、增加信道容量</a:t>
            </a:r>
            <a:r>
              <a:rPr kumimoji="0" lang="en-US" altLang="zh-CN" sz="2400">
                <a:latin typeface="华文楷体" panose="02010600040101010101" pitchFamily="2" charset="-122"/>
                <a:ea typeface="华文楷体" panose="02010600040101010101" pitchFamily="2" charset="-122"/>
              </a:rPr>
              <a:t>C</a:t>
            </a:r>
            <a:r>
              <a:rPr kumimoji="0" lang="zh-CN" altLang="en-US" sz="2400">
                <a:latin typeface="华文楷体" panose="02010600040101010101" pitchFamily="2" charset="-122"/>
                <a:ea typeface="华文楷体" panose="02010600040101010101" pitchFamily="2" charset="-122"/>
              </a:rPr>
              <a:t>，则在</a:t>
            </a:r>
            <a:r>
              <a:rPr kumimoji="0" lang="en-US" altLang="zh-CN" sz="2400">
                <a:latin typeface="华文楷体" panose="02010600040101010101" pitchFamily="2" charset="-122"/>
                <a:ea typeface="华文楷体" panose="02010600040101010101" pitchFamily="2" charset="-122"/>
              </a:rPr>
              <a:t>R</a:t>
            </a:r>
            <a:r>
              <a:rPr kumimoji="0" lang="zh-CN" altLang="en-US" sz="2400">
                <a:latin typeface="华文楷体" panose="02010600040101010101" pitchFamily="2" charset="-122"/>
                <a:ea typeface="华文楷体" panose="02010600040101010101" pitchFamily="2" charset="-122"/>
              </a:rPr>
              <a:t>一定时，使</a:t>
            </a:r>
            <a:r>
              <a:rPr kumimoji="0" lang="en-US" altLang="zh-CN" sz="2400">
                <a:latin typeface="华文楷体" panose="02010600040101010101" pitchFamily="2" charset="-122"/>
                <a:ea typeface="华文楷体" panose="02010600040101010101" pitchFamily="2" charset="-122"/>
              </a:rPr>
              <a:t>E(R) </a:t>
            </a:r>
            <a:r>
              <a:rPr kumimoji="0" lang="zh-CN" altLang="en-US" sz="2400">
                <a:latin typeface="华文楷体" panose="02010600040101010101" pitchFamily="2" charset="-122"/>
                <a:ea typeface="华文楷体" panose="02010600040101010101" pitchFamily="2" charset="-122"/>
              </a:rPr>
              <a:t>增加，从而</a:t>
            </a:r>
            <a:r>
              <a:rPr kumimoji="0" lang="en-US" altLang="zh-CN" sz="2400">
                <a:latin typeface="华文楷体" panose="02010600040101010101" pitchFamily="2" charset="-122"/>
                <a:ea typeface="华文楷体" panose="02010600040101010101" pitchFamily="2" charset="-122"/>
              </a:rPr>
              <a:t>p</a:t>
            </a:r>
            <a:r>
              <a:rPr kumimoji="0" lang="zh-CN" altLang="en-US" sz="2400">
                <a:latin typeface="华文楷体" panose="02010600040101010101" pitchFamily="2" charset="-122"/>
                <a:ea typeface="华文楷体" panose="02010600040101010101" pitchFamily="2" charset="-122"/>
              </a:rPr>
              <a:t>减小。</a:t>
            </a:r>
          </a:p>
        </p:txBody>
      </p:sp>
      <p:sp>
        <p:nvSpPr>
          <p:cNvPr id="14344" name="Rectangle 23"/>
          <p:cNvSpPr>
            <a:spLocks noChangeArrowheads="1"/>
          </p:cNvSpPr>
          <p:nvPr/>
        </p:nvSpPr>
        <p:spPr bwMode="auto">
          <a:xfrm>
            <a:off x="179388" y="5254021"/>
            <a:ext cx="842486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en-US" altLang="zh-CN" sz="2400">
                <a:latin typeface="华文楷体" panose="02010600040101010101" pitchFamily="2" charset="-122"/>
                <a:ea typeface="华文楷体" panose="02010600040101010101" pitchFamily="2" charset="-122"/>
              </a:rPr>
              <a:t>2</a:t>
            </a:r>
            <a:r>
              <a:rPr kumimoji="0" lang="zh-CN" altLang="en-US" sz="2400">
                <a:latin typeface="华文楷体" panose="02010600040101010101" pitchFamily="2" charset="-122"/>
                <a:ea typeface="华文楷体" panose="02010600040101010101" pitchFamily="2" charset="-122"/>
              </a:rPr>
              <a:t>、在</a:t>
            </a:r>
            <a:r>
              <a:rPr kumimoji="0" lang="en-US" altLang="zh-CN" sz="2400">
                <a:latin typeface="华文楷体" panose="02010600040101010101" pitchFamily="2" charset="-122"/>
                <a:ea typeface="华文楷体" panose="02010600040101010101" pitchFamily="2" charset="-122"/>
              </a:rPr>
              <a:t>R</a:t>
            </a:r>
            <a:r>
              <a:rPr kumimoji="0" lang="zh-CN" altLang="en-US" sz="2400">
                <a:latin typeface="华文楷体" panose="02010600040101010101" pitchFamily="2" charset="-122"/>
                <a:ea typeface="华文楷体" panose="02010600040101010101" pitchFamily="2" charset="-122"/>
              </a:rPr>
              <a:t>一定时，增加分组码长</a:t>
            </a:r>
            <a:r>
              <a:rPr kumimoji="0" lang="en-US" altLang="zh-CN" sz="2400">
                <a:latin typeface="华文楷体" panose="02010600040101010101" pitchFamily="2" charset="-122"/>
                <a:ea typeface="华文楷体" panose="02010600040101010101" pitchFamily="2" charset="-122"/>
              </a:rPr>
              <a:t>n</a:t>
            </a:r>
            <a:r>
              <a:rPr kumimoji="0" lang="zh-CN" altLang="en-US" sz="2400">
                <a:latin typeface="华文楷体" panose="02010600040101010101" pitchFamily="2" charset="-122"/>
                <a:ea typeface="华文楷体" panose="02010600040101010101" pitchFamily="2" charset="-122"/>
              </a:rPr>
              <a:t>，可使</a:t>
            </a:r>
            <a:r>
              <a:rPr kumimoji="0" lang="en-US" altLang="zh-CN" sz="2400">
                <a:latin typeface="华文楷体" panose="02010600040101010101" pitchFamily="2" charset="-122"/>
                <a:ea typeface="华文楷体" panose="02010600040101010101" pitchFamily="2" charset="-122"/>
              </a:rPr>
              <a:t>p</a:t>
            </a:r>
            <a:r>
              <a:rPr kumimoji="0" lang="zh-CN" altLang="en-US" sz="2400">
                <a:latin typeface="华文楷体" panose="02010600040101010101" pitchFamily="2" charset="-122"/>
                <a:ea typeface="华文楷体" panose="02010600040101010101" pitchFamily="2" charset="-122"/>
              </a:rPr>
              <a:t>随</a:t>
            </a:r>
            <a:r>
              <a:rPr kumimoji="0" lang="en-US" altLang="zh-CN" sz="2400">
                <a:latin typeface="华文楷体" panose="02010600040101010101" pitchFamily="2" charset="-122"/>
                <a:ea typeface="华文楷体" panose="02010600040101010101" pitchFamily="2" charset="-122"/>
              </a:rPr>
              <a:t>n</a:t>
            </a:r>
            <a:r>
              <a:rPr kumimoji="0" lang="zh-CN" altLang="en-US" sz="2400">
                <a:latin typeface="华文楷体" panose="02010600040101010101" pitchFamily="2" charset="-122"/>
                <a:ea typeface="华文楷体" panose="02010600040101010101" pitchFamily="2" charset="-122"/>
              </a:rPr>
              <a:t>的增加呈指数下降，但设备的复杂性增加。</a:t>
            </a:r>
          </a:p>
          <a:p>
            <a:pPr eaLnBrk="1" hangingPunct="1">
              <a:spcBef>
                <a:spcPct val="0"/>
              </a:spcBef>
              <a:buClrTx/>
              <a:buSzTx/>
              <a:buFontTx/>
              <a:buNone/>
            </a:pPr>
            <a:r>
              <a:rPr kumimoji="0" lang="zh-CN" altLang="en-US" sz="2400">
                <a:latin typeface="华文楷体" panose="02010600040101010101" pitchFamily="2" charset="-122"/>
                <a:ea typeface="华文楷体" panose="02010600040101010101" pitchFamily="2" charset="-122"/>
              </a:rPr>
              <a:t>结论：只要信息传输速率不大于信道容量，在理论上存在一种方法，使得通过信道传输的数码差错概率为任意小。 </a:t>
            </a:r>
          </a:p>
        </p:txBody>
      </p:sp>
      <p:pic>
        <p:nvPicPr>
          <p:cNvPr id="1434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4438" y="2776538"/>
            <a:ext cx="69135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4213" y="476250"/>
            <a:ext cx="7772400" cy="579438"/>
          </a:xfrm>
          <a:noFill/>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sz="3200">
                <a:effectLst/>
                <a:latin typeface="华文中宋" panose="02010600040101010101" pitchFamily="2" charset="-122"/>
                <a:ea typeface="华文中宋" panose="02010600040101010101" pitchFamily="2" charset="-122"/>
              </a:rPr>
              <a:t>11.4 </a:t>
            </a:r>
            <a:r>
              <a:rPr lang="zh-CN" altLang="en-US" sz="3200">
                <a:effectLst/>
                <a:latin typeface="华文中宋" panose="02010600040101010101" pitchFamily="2" charset="-122"/>
                <a:ea typeface="华文中宋" panose="02010600040101010101" pitchFamily="2" charset="-122"/>
              </a:rPr>
              <a:t>一、对纠错编码的基本要求</a:t>
            </a:r>
            <a:endParaRPr lang="zh-CN" altLang="en-US" sz="4000">
              <a:effectLst/>
              <a:latin typeface="华文中宋" panose="02010600040101010101" pitchFamily="2" charset="-122"/>
              <a:ea typeface="华文中宋" panose="02010600040101010101" pitchFamily="2" charset="-122"/>
            </a:endParaRPr>
          </a:p>
        </p:txBody>
      </p:sp>
      <p:sp>
        <p:nvSpPr>
          <p:cNvPr id="15363" name="Rectangle 3"/>
          <p:cNvSpPr>
            <a:spLocks noChangeArrowheads="1"/>
          </p:cNvSpPr>
          <p:nvPr/>
        </p:nvSpPr>
        <p:spPr bwMode="auto">
          <a:xfrm>
            <a:off x="684213" y="1391712"/>
            <a:ext cx="705643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rgbClr val="FF0000"/>
              </a:buClr>
              <a:buSzTx/>
              <a:buFont typeface="Wingdings" panose="05000000000000000000" pitchFamily="2" charset="2"/>
              <a:buChar char="u"/>
            </a:pPr>
            <a:r>
              <a:rPr kumimoji="0" lang="zh-CN" altLang="en-US" sz="2400" dirty="0">
                <a:latin typeface="华文中宋" panose="02010600040101010101" pitchFamily="2" charset="-122"/>
                <a:ea typeface="华文中宋" panose="02010600040101010101" pitchFamily="2" charset="-122"/>
              </a:rPr>
              <a:t>纠错和检错能力尽量强</a:t>
            </a:r>
          </a:p>
          <a:p>
            <a:pPr eaLnBrk="1" hangingPunct="1">
              <a:buClr>
                <a:srgbClr val="FF0000"/>
              </a:buClr>
              <a:buSzTx/>
              <a:buFont typeface="Wingdings" panose="05000000000000000000" pitchFamily="2" charset="2"/>
              <a:buChar char="u"/>
            </a:pPr>
            <a:r>
              <a:rPr kumimoji="0" lang="zh-CN" altLang="en-US" sz="2400" dirty="0">
                <a:latin typeface="华文中宋" panose="02010600040101010101" pitchFamily="2" charset="-122"/>
                <a:ea typeface="华文中宋" panose="02010600040101010101" pitchFamily="2" charset="-122"/>
              </a:rPr>
              <a:t>编码效率尽量高；</a:t>
            </a:r>
          </a:p>
          <a:p>
            <a:pPr eaLnBrk="1" hangingPunct="1">
              <a:buClr>
                <a:srgbClr val="FF0000"/>
              </a:buClr>
              <a:buSzTx/>
              <a:buFont typeface="Wingdings" panose="05000000000000000000" pitchFamily="2" charset="2"/>
              <a:buChar char="u"/>
            </a:pPr>
            <a:r>
              <a:rPr kumimoji="0" lang="zh-CN" altLang="en-US" sz="2400" dirty="0">
                <a:latin typeface="华文中宋" panose="02010600040101010101" pitchFamily="2" charset="-122"/>
                <a:ea typeface="华文中宋" panose="02010600040101010101" pitchFamily="2" charset="-122"/>
              </a:rPr>
              <a:t>码长尽量短；</a:t>
            </a:r>
          </a:p>
          <a:p>
            <a:pPr eaLnBrk="1" hangingPunct="1">
              <a:buClr>
                <a:srgbClr val="FF0000"/>
              </a:buClr>
              <a:buSzTx/>
              <a:buFont typeface="Wingdings" panose="05000000000000000000" pitchFamily="2" charset="2"/>
              <a:buChar char="u"/>
            </a:pPr>
            <a:r>
              <a:rPr kumimoji="0" lang="zh-CN" altLang="en-US" sz="2400" dirty="0">
                <a:latin typeface="华文中宋" panose="02010600040101010101" pitchFamily="2" charset="-122"/>
                <a:ea typeface="华文中宋" panose="02010600040101010101" pitchFamily="2" charset="-122"/>
              </a:rPr>
              <a:t>编码规律尽量简单。</a:t>
            </a:r>
          </a:p>
          <a:p>
            <a:pPr eaLnBrk="1" hangingPunct="1">
              <a:buClr>
                <a:srgbClr val="FF0000"/>
              </a:buClr>
              <a:buSzTx/>
              <a:buFont typeface="Wingdings" panose="05000000000000000000" pitchFamily="2" charset="2"/>
              <a:buChar char="u"/>
            </a:pPr>
            <a:r>
              <a:rPr kumimoji="0" lang="zh-CN" altLang="en-US" sz="2400" dirty="0">
                <a:latin typeface="华文中宋" panose="02010600040101010101" pitchFamily="2" charset="-122"/>
                <a:ea typeface="华文中宋" panose="02010600040101010101" pitchFamily="2" charset="-122"/>
              </a:rPr>
              <a:t>在实际系统中使用时，要易于实现，节省费用。 </a:t>
            </a:r>
          </a:p>
          <a:p>
            <a:pPr eaLnBrk="1" hangingPunct="1">
              <a:buClr>
                <a:srgbClr val="FF0000"/>
              </a:buClr>
              <a:buSzTx/>
              <a:buFont typeface="Wingdings" panose="05000000000000000000" pitchFamily="2" charset="2"/>
              <a:buChar char="u"/>
            </a:pPr>
            <a:r>
              <a:rPr kumimoji="0" lang="zh-CN" altLang="en-US" sz="2400" dirty="0">
                <a:latin typeface="华文中宋" panose="02010600040101010101" pitchFamily="2" charset="-122"/>
                <a:ea typeface="华文中宋" panose="02010600040101010101" pitchFamily="2" charset="-122"/>
              </a:rPr>
              <a:t>主要应用于功率受限而带宽不太受限的信道</a:t>
            </a:r>
          </a:p>
          <a:p>
            <a:pPr eaLnBrk="1" hangingPunct="1">
              <a:spcBef>
                <a:spcPct val="0"/>
              </a:spcBef>
              <a:buClr>
                <a:srgbClr val="FF0000"/>
              </a:buClr>
              <a:buSzTx/>
              <a:buFont typeface="Wingdings" panose="05000000000000000000" pitchFamily="2" charset="2"/>
              <a:buChar char="u"/>
            </a:pPr>
            <a:endParaRPr kumimoji="0" lang="zh-CN" altLang="en-US" sz="2400" dirty="0">
              <a:latin typeface="华文中宋" panose="02010600040101010101" pitchFamily="2" charset="-122"/>
              <a:ea typeface="华文中宋" panose="02010600040101010101" pitchFamily="2" charset="-122"/>
            </a:endParaRPr>
          </a:p>
          <a:p>
            <a:pPr eaLnBrk="1" hangingPunct="1">
              <a:spcBef>
                <a:spcPct val="0"/>
              </a:spcBef>
              <a:buClr>
                <a:srgbClr val="FF0000"/>
              </a:buClr>
              <a:buSzTx/>
              <a:buFont typeface="Wingdings" panose="05000000000000000000" pitchFamily="2" charset="2"/>
              <a:buChar char="u"/>
            </a:pPr>
            <a:endParaRPr kumimoji="0" lang="zh-CN" altLang="en-US" sz="2400" dirty="0">
              <a:latin typeface="华文中宋" panose="02010600040101010101" pitchFamily="2" charset="-122"/>
              <a:ea typeface="华文中宋" panose="02010600040101010101" pitchFamily="2" charset="-122"/>
            </a:endParaRPr>
          </a:p>
          <a:p>
            <a:pPr eaLnBrk="1" hangingPunct="1">
              <a:spcBef>
                <a:spcPct val="0"/>
              </a:spcBef>
              <a:buClr>
                <a:srgbClr val="FF0000"/>
              </a:buClr>
              <a:buSzTx/>
              <a:buFont typeface="Wingdings" panose="05000000000000000000" pitchFamily="2" charset="2"/>
              <a:buNone/>
            </a:pPr>
            <a:r>
              <a:rPr kumimoji="0" lang="zh-CN" altLang="en-US" sz="2400" dirty="0">
                <a:latin typeface="华文中宋" panose="02010600040101010101" pitchFamily="2" charset="-122"/>
                <a:ea typeface="华文中宋" panose="02010600040101010101" pitchFamily="2" charset="-122"/>
              </a:rPr>
              <a:t>在极限情况下</a:t>
            </a:r>
            <a:r>
              <a:rPr kumimoji="0" lang="en-US" altLang="zh-CN" sz="2400" dirty="0">
                <a:latin typeface="华文中宋" panose="02010600040101010101" pitchFamily="2" charset="-122"/>
                <a:ea typeface="华文中宋" panose="02010600040101010101" pitchFamily="2" charset="-122"/>
              </a:rPr>
              <a:t>,</a:t>
            </a:r>
          </a:p>
        </p:txBody>
      </p:sp>
      <p:sp>
        <p:nvSpPr>
          <p:cNvPr id="15366" name="Rectangle 18"/>
          <p:cNvSpPr>
            <a:spLocks noChangeArrowheads="1"/>
          </p:cNvSpPr>
          <p:nvPr/>
        </p:nvSpPr>
        <p:spPr bwMode="auto">
          <a:xfrm>
            <a:off x="3349625" y="4724400"/>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华文中宋" panose="02010600040101010101" pitchFamily="2" charset="-122"/>
                <a:ea typeface="华文中宋" panose="02010600040101010101" pitchFamily="2" charset="-122"/>
              </a:rPr>
              <a:t>要求带宽</a:t>
            </a:r>
          </a:p>
        </p:txBody>
      </p:sp>
      <p:sp>
        <p:nvSpPr>
          <p:cNvPr id="15367" name="Rectangle 19"/>
          <p:cNvSpPr>
            <a:spLocks noChangeArrowheads="1"/>
          </p:cNvSpPr>
          <p:nvPr/>
        </p:nvSpPr>
        <p:spPr bwMode="auto">
          <a:xfrm>
            <a:off x="468313" y="5177264"/>
            <a:ext cx="84689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华文中宋" panose="02010600040101010101" pitchFamily="2" charset="-122"/>
                <a:ea typeface="华文中宋" panose="02010600040101010101" pitchFamily="2" charset="-122"/>
              </a:rPr>
              <a:t>根据计算，此时只要求信噪比</a:t>
            </a:r>
            <a:r>
              <a:rPr kumimoji="0" lang="en-US" altLang="zh-CN" sz="2400">
                <a:latin typeface="华文中宋" panose="02010600040101010101" pitchFamily="2" charset="-122"/>
                <a:ea typeface="华文中宋" panose="02010600040101010101" pitchFamily="2" charset="-122"/>
              </a:rPr>
              <a:t>&gt;-1.6dB</a:t>
            </a:r>
            <a:r>
              <a:rPr kumimoji="0" lang="zh-CN" altLang="en-US" sz="2400">
                <a:latin typeface="华文中宋" panose="02010600040101010101" pitchFamily="2" charset="-122"/>
                <a:ea typeface="华文中宋" panose="02010600040101010101" pitchFamily="2" charset="-122"/>
              </a:rPr>
              <a:t>，就可实现高斯白噪声</a:t>
            </a:r>
          </a:p>
          <a:p>
            <a:pPr eaLnBrk="1" hangingPunct="1">
              <a:spcBef>
                <a:spcPct val="0"/>
              </a:spcBef>
              <a:buClrTx/>
              <a:buSzTx/>
              <a:buFontTx/>
              <a:buNone/>
            </a:pPr>
            <a:r>
              <a:rPr kumimoji="0" lang="zh-CN" altLang="en-US" sz="2400">
                <a:latin typeface="华文中宋" panose="02010600040101010101" pitchFamily="2" charset="-122"/>
                <a:ea typeface="华文中宋" panose="02010600040101010101" pitchFamily="2" charset="-122"/>
              </a:rPr>
              <a:t>信道下的无误传输。</a:t>
            </a:r>
          </a:p>
        </p:txBody>
      </p:sp>
      <p:pic>
        <p:nvPicPr>
          <p:cNvPr id="2" name="图片 1"/>
          <p:cNvPicPr>
            <a:picLocks noChangeAspect="1"/>
          </p:cNvPicPr>
          <p:nvPr/>
        </p:nvPicPr>
        <p:blipFill>
          <a:blip r:embed="rId2"/>
          <a:stretch>
            <a:fillRect/>
          </a:stretch>
        </p:blipFill>
        <p:spPr>
          <a:xfrm>
            <a:off x="2699792" y="4858462"/>
            <a:ext cx="2883658" cy="2987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684213" y="415925"/>
            <a:ext cx="7772400" cy="701675"/>
          </a:xfrm>
        </p:spPr>
        <p:txBody>
          <a:bodyPr>
            <a:spAutoFit/>
          </a:bodyPr>
          <a:lstStyle/>
          <a:p>
            <a:pPr eaLnBrk="1" hangingPunct="1">
              <a:defRPr/>
            </a:pPr>
            <a:r>
              <a:rPr lang="en-US" altLang="zh-CN" sz="3200">
                <a:effectLst/>
                <a:latin typeface="华文中宋" pitchFamily="2" charset="-122"/>
                <a:ea typeface="华文中宋" pitchFamily="2" charset="-122"/>
              </a:rPr>
              <a:t>11.4 </a:t>
            </a:r>
            <a:r>
              <a:rPr lang="zh-CN" altLang="en-US" sz="3200">
                <a:effectLst/>
                <a:latin typeface="华文中宋" pitchFamily="2" charset="-122"/>
                <a:ea typeface="华文中宋" pitchFamily="2" charset="-122"/>
              </a:rPr>
              <a:t>二、常用的简单编码</a:t>
            </a:r>
            <a:r>
              <a:rPr lang="zh-CN" altLang="en-US" sz="4000"/>
              <a:t> </a:t>
            </a:r>
          </a:p>
        </p:txBody>
      </p:sp>
      <p:sp>
        <p:nvSpPr>
          <p:cNvPr id="16387" name="Rectangle 3"/>
          <p:cNvSpPr>
            <a:spLocks noChangeArrowheads="1"/>
          </p:cNvSpPr>
          <p:nvPr/>
        </p:nvSpPr>
        <p:spPr bwMode="auto">
          <a:xfrm>
            <a:off x="611188" y="1406525"/>
            <a:ext cx="7056437"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FF0000"/>
              </a:buClr>
              <a:buSzTx/>
              <a:buFont typeface="Wingdings" panose="05000000000000000000" pitchFamily="2" charset="2"/>
              <a:buNone/>
            </a:pPr>
            <a:r>
              <a:rPr kumimoji="0" lang="en-US" altLang="zh-CN" sz="2400" b="1">
                <a:latin typeface="宋体" panose="02010600030101010101" pitchFamily="2" charset="-122"/>
              </a:rPr>
              <a:t>1</a:t>
            </a:r>
            <a:r>
              <a:rPr kumimoji="0" lang="zh-CN" altLang="en-US" sz="2400" b="1">
                <a:latin typeface="宋体" panose="02010600030101010101" pitchFamily="2" charset="-122"/>
              </a:rPr>
              <a:t>、奇偶监督码（奇偶校验）</a:t>
            </a:r>
            <a:endParaRPr kumimoji="0" lang="zh-CN" altLang="en-US" sz="2400">
              <a:latin typeface="宋体" panose="02010600030101010101" pitchFamily="2" charset="-122"/>
            </a:endParaRPr>
          </a:p>
          <a:p>
            <a:pPr eaLnBrk="1" hangingPunct="1">
              <a:spcBef>
                <a:spcPct val="0"/>
              </a:spcBef>
              <a:buClr>
                <a:srgbClr val="FF0000"/>
              </a:buClr>
              <a:buSzTx/>
              <a:buFont typeface="Wingdings" panose="05000000000000000000" pitchFamily="2" charset="2"/>
              <a:buNone/>
            </a:pPr>
            <a:r>
              <a:rPr kumimoji="0" lang="zh-CN" altLang="en-US" sz="2400">
                <a:latin typeface="宋体" panose="02010600030101010101" pitchFamily="2" charset="-122"/>
              </a:rPr>
              <a:t>    是一种最简单的检错码，在计算机数据传输中得到广泛应用。</a:t>
            </a:r>
          </a:p>
          <a:p>
            <a:pPr eaLnBrk="1" hangingPunct="1">
              <a:spcBef>
                <a:spcPct val="0"/>
              </a:spcBef>
              <a:buClr>
                <a:srgbClr val="FF0000"/>
              </a:buClr>
              <a:buSzTx/>
              <a:buFont typeface="Wingdings" panose="05000000000000000000" pitchFamily="2" charset="2"/>
              <a:buNone/>
            </a:pPr>
            <a:r>
              <a:rPr kumimoji="0" lang="zh-CN" altLang="en-US" sz="2400">
                <a:latin typeface="宋体" panose="02010600030101010101" pitchFamily="2" charset="-122"/>
              </a:rPr>
              <a:t>假设奇偶监督码的码字表示为：</a:t>
            </a:r>
          </a:p>
        </p:txBody>
      </p:sp>
      <p:sp>
        <p:nvSpPr>
          <p:cNvPr id="16389" name="Rectangle 14"/>
          <p:cNvSpPr>
            <a:spLocks noChangeArrowheads="1"/>
          </p:cNvSpPr>
          <p:nvPr/>
        </p:nvSpPr>
        <p:spPr bwMode="auto">
          <a:xfrm>
            <a:off x="684213" y="3114675"/>
            <a:ext cx="429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监督码只有</a:t>
            </a:r>
            <a:r>
              <a:rPr kumimoji="0" lang="en-US" altLang="zh-CN" sz="2400">
                <a:latin typeface="宋体" panose="02010600030101010101" pitchFamily="2" charset="-122"/>
              </a:rPr>
              <a:t>1</a:t>
            </a:r>
            <a:r>
              <a:rPr kumimoji="0" lang="zh-CN" altLang="en-US" sz="2400">
                <a:latin typeface="宋体" panose="02010600030101010101" pitchFamily="2" charset="-122"/>
              </a:rPr>
              <a:t>位，在发端，使：</a:t>
            </a:r>
          </a:p>
        </p:txBody>
      </p:sp>
      <p:sp>
        <p:nvSpPr>
          <p:cNvPr id="16391" name="Rectangle 17"/>
          <p:cNvSpPr>
            <a:spLocks noChangeArrowheads="1"/>
          </p:cNvSpPr>
          <p:nvPr/>
        </p:nvSpPr>
        <p:spPr bwMode="auto">
          <a:xfrm>
            <a:off x="5940425" y="3883025"/>
            <a:ext cx="247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en-US" altLang="zh-CN" sz="2400">
                <a:latin typeface="宋体" panose="02010600030101010101" pitchFamily="2" charset="-122"/>
              </a:rPr>
              <a:t>(</a:t>
            </a:r>
            <a:r>
              <a:rPr kumimoji="0" lang="zh-CN" altLang="en-US" sz="2400">
                <a:latin typeface="宋体" panose="02010600030101010101" pitchFamily="2" charset="-122"/>
              </a:rPr>
              <a:t>即偶数个</a:t>
            </a:r>
            <a:r>
              <a:rPr kumimoji="0" lang="en-US" altLang="zh-CN" sz="2400">
                <a:latin typeface="宋体" panose="02010600030101010101" pitchFamily="2" charset="-122"/>
              </a:rPr>
              <a:t>1)</a:t>
            </a:r>
            <a:r>
              <a:rPr kumimoji="0" lang="zh-CN" altLang="en-US" sz="2400">
                <a:latin typeface="宋体" panose="02010600030101010101" pitchFamily="2" charset="-122"/>
              </a:rPr>
              <a:t>成立</a:t>
            </a:r>
          </a:p>
        </p:txBody>
      </p:sp>
      <p:sp>
        <p:nvSpPr>
          <p:cNvPr id="16393" name="Rectangle 20"/>
          <p:cNvSpPr>
            <a:spLocks noChangeArrowheads="1"/>
          </p:cNvSpPr>
          <p:nvPr/>
        </p:nvSpPr>
        <p:spPr bwMode="auto">
          <a:xfrm>
            <a:off x="755650" y="3835400"/>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609600" indent="-60960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偶校验码</a:t>
            </a:r>
          </a:p>
        </p:txBody>
      </p:sp>
      <p:sp>
        <p:nvSpPr>
          <p:cNvPr id="16394" name="Rectangle 21"/>
          <p:cNvSpPr>
            <a:spLocks noChangeArrowheads="1"/>
          </p:cNvSpPr>
          <p:nvPr/>
        </p:nvSpPr>
        <p:spPr bwMode="auto">
          <a:xfrm>
            <a:off x="395288" y="4411663"/>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609600" indent="-60960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或奇校验码</a:t>
            </a:r>
          </a:p>
        </p:txBody>
      </p:sp>
      <p:sp>
        <p:nvSpPr>
          <p:cNvPr id="16395" name="Rectangle 22"/>
          <p:cNvSpPr>
            <a:spLocks noChangeArrowheads="1"/>
          </p:cNvSpPr>
          <p:nvPr/>
        </p:nvSpPr>
        <p:spPr bwMode="auto">
          <a:xfrm>
            <a:off x="5940425" y="4340225"/>
            <a:ext cx="247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en-US" altLang="zh-CN" sz="2400">
                <a:latin typeface="宋体" panose="02010600030101010101" pitchFamily="2" charset="-122"/>
              </a:rPr>
              <a:t>(</a:t>
            </a:r>
            <a:r>
              <a:rPr kumimoji="0" lang="zh-CN" altLang="en-US" sz="2400">
                <a:latin typeface="宋体" panose="02010600030101010101" pitchFamily="2" charset="-122"/>
              </a:rPr>
              <a:t>即奇数个</a:t>
            </a:r>
            <a:r>
              <a:rPr kumimoji="0" lang="en-US" altLang="zh-CN" sz="2400">
                <a:latin typeface="宋体" panose="02010600030101010101" pitchFamily="2" charset="-122"/>
              </a:rPr>
              <a:t>1)</a:t>
            </a:r>
            <a:r>
              <a:rPr kumimoji="0" lang="zh-CN" altLang="en-US" sz="2400">
                <a:latin typeface="宋体" panose="02010600030101010101" pitchFamily="2" charset="-122"/>
              </a:rPr>
              <a:t>成立</a:t>
            </a:r>
          </a:p>
        </p:txBody>
      </p:sp>
      <p:sp>
        <p:nvSpPr>
          <p:cNvPr id="16396" name="Rectangle 23"/>
          <p:cNvSpPr>
            <a:spLocks noChangeArrowheads="1"/>
          </p:cNvSpPr>
          <p:nvPr/>
        </p:nvSpPr>
        <p:spPr bwMode="auto">
          <a:xfrm>
            <a:off x="755650" y="4987925"/>
            <a:ext cx="688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可见这种码的最小码距为</a:t>
            </a:r>
            <a:r>
              <a:rPr kumimoji="0" lang="en-US" altLang="zh-CN" sz="2400">
                <a:latin typeface="宋体" panose="02010600030101010101" pitchFamily="2" charset="-122"/>
              </a:rPr>
              <a:t>2</a:t>
            </a:r>
            <a:r>
              <a:rPr kumimoji="0" lang="zh-CN" altLang="en-US" sz="2400">
                <a:latin typeface="宋体" panose="02010600030101010101" pitchFamily="2" charset="-122"/>
              </a:rPr>
              <a:t>，只能检个奇数个错。 </a:t>
            </a:r>
          </a:p>
        </p:txBody>
      </p:sp>
      <p:pic>
        <p:nvPicPr>
          <p:cNvPr id="2" name="图片 1"/>
          <p:cNvPicPr>
            <a:picLocks noChangeAspect="1"/>
          </p:cNvPicPr>
          <p:nvPr/>
        </p:nvPicPr>
        <p:blipFill>
          <a:blip r:embed="rId2"/>
          <a:stretch>
            <a:fillRect/>
          </a:stretch>
        </p:blipFill>
        <p:spPr>
          <a:xfrm>
            <a:off x="2103438" y="2551558"/>
            <a:ext cx="4889416" cy="224961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3"/>
          <p:cNvSpPr>
            <a:spLocks noChangeArrowheads="1"/>
          </p:cNvSpPr>
          <p:nvPr/>
        </p:nvSpPr>
        <p:spPr bwMode="auto">
          <a:xfrm>
            <a:off x="323850" y="825967"/>
            <a:ext cx="705643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FF0000"/>
              </a:buClr>
              <a:buSzTx/>
              <a:buFont typeface="Wingdings" panose="05000000000000000000" pitchFamily="2" charset="2"/>
              <a:buNone/>
            </a:pPr>
            <a:r>
              <a:rPr kumimoji="0" lang="en-US" altLang="zh-CN" sz="2400" b="1" dirty="0">
                <a:latin typeface="华文楷体" panose="02010600040101010101" pitchFamily="2" charset="-122"/>
                <a:ea typeface="华文楷体" panose="02010600040101010101" pitchFamily="2" charset="-122"/>
              </a:rPr>
              <a:t>2</a:t>
            </a:r>
            <a:r>
              <a:rPr kumimoji="0" lang="zh-CN" altLang="en-US" sz="2400" b="1" dirty="0">
                <a:latin typeface="华文楷体" panose="02010600040101010101" pitchFamily="2" charset="-122"/>
                <a:ea typeface="华文楷体" panose="02010600040101010101" pitchFamily="2" charset="-122"/>
              </a:rPr>
              <a:t>、二维奇偶监督码（方阵码）</a:t>
            </a:r>
            <a:endParaRPr kumimoji="0" lang="zh-CN" altLang="en-US" sz="2400" dirty="0">
              <a:latin typeface="华文楷体" panose="02010600040101010101" pitchFamily="2" charset="-122"/>
              <a:ea typeface="华文楷体" panose="02010600040101010101" pitchFamily="2" charset="-122"/>
            </a:endParaRPr>
          </a:p>
          <a:p>
            <a:pPr eaLnBrk="1" hangingPunct="1">
              <a:spcBef>
                <a:spcPct val="0"/>
              </a:spcBef>
              <a:buClr>
                <a:srgbClr val="FF0000"/>
              </a:buClr>
              <a:buSzTx/>
              <a:buFont typeface="Wingdings" panose="05000000000000000000" pitchFamily="2" charset="2"/>
              <a:buNone/>
            </a:pPr>
            <a:r>
              <a:rPr kumimoji="0" lang="zh-CN" altLang="en-US" sz="2400" dirty="0">
                <a:latin typeface="华文楷体" panose="02010600040101010101" pitchFamily="2" charset="-122"/>
                <a:ea typeface="华文楷体" panose="02010600040101010101" pitchFamily="2" charset="-122"/>
              </a:rPr>
              <a:t>为提高奇偶校验码对突发错误的检测能力。</a:t>
            </a:r>
          </a:p>
          <a:p>
            <a:pPr eaLnBrk="1" hangingPunct="1">
              <a:spcBef>
                <a:spcPct val="0"/>
              </a:spcBef>
              <a:buClrTx/>
              <a:buSzTx/>
              <a:buFontTx/>
              <a:buNone/>
            </a:pPr>
            <a:r>
              <a:rPr kumimoji="0" lang="zh-CN" altLang="en-US" sz="2400" dirty="0">
                <a:latin typeface="华文楷体" panose="02010600040101010101" pitchFamily="2" charset="-122"/>
                <a:ea typeface="华文楷体" panose="02010600040101010101" pitchFamily="2" charset="-122"/>
              </a:rPr>
              <a:t>将若干奇偶校验码排成若干行，然后对每列进行奇偶校验，放在最后一行。传输时按照列顺序进行传输，在接收端又按照行的顺序检验是否差错。 </a:t>
            </a:r>
          </a:p>
        </p:txBody>
      </p:sp>
      <p:sp>
        <p:nvSpPr>
          <p:cNvPr id="17412" name="Rectangle 20"/>
          <p:cNvSpPr>
            <a:spLocks noChangeArrowheads="1"/>
          </p:cNvSpPr>
          <p:nvPr/>
        </p:nvSpPr>
        <p:spPr bwMode="auto">
          <a:xfrm>
            <a:off x="395288" y="3998824"/>
            <a:ext cx="52562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en-US" altLang="zh-CN" sz="2400">
                <a:latin typeface="华文楷体" panose="02010600040101010101" pitchFamily="2" charset="-122"/>
                <a:ea typeface="华文楷体" panose="02010600040101010101" pitchFamily="2" charset="-122"/>
              </a:rPr>
              <a:t>  </a:t>
            </a:r>
            <a:r>
              <a:rPr kumimoji="0" lang="zh-CN" altLang="en-US" sz="2400">
                <a:latin typeface="华文楷体" panose="02010600040101010101" pitchFamily="2" charset="-122"/>
                <a:ea typeface="华文楷体" panose="02010600040101010101" pitchFamily="2" charset="-122"/>
              </a:rPr>
              <a:t>由于突发错误是成串发生的，经过这样的传输后错误被分散了。</a:t>
            </a:r>
            <a:r>
              <a:rPr kumimoji="0" lang="en-US" altLang="zh-CN" sz="2400">
                <a:latin typeface="华文楷体" panose="02010600040101010101" pitchFamily="2" charset="-122"/>
                <a:ea typeface="华文楷体" panose="02010600040101010101" pitchFamily="2" charset="-122"/>
              </a:rPr>
              <a:t>(</a:t>
            </a:r>
            <a:r>
              <a:rPr kumimoji="0" lang="zh-CN" altLang="en-US" sz="2400">
                <a:latin typeface="华文楷体" panose="02010600040101010101" pitchFamily="2" charset="-122"/>
                <a:ea typeface="华文楷体" panose="02010600040101010101" pitchFamily="2" charset="-122"/>
              </a:rPr>
              <a:t>实际上这种方法是交织编码</a:t>
            </a:r>
            <a:r>
              <a:rPr kumimoji="0" lang="en-US" altLang="zh-CN" sz="2400">
                <a:latin typeface="华文楷体" panose="02010600040101010101" pitchFamily="2" charset="-122"/>
                <a:ea typeface="华文楷体" panose="02010600040101010101" pitchFamily="2" charset="-122"/>
              </a:rPr>
              <a:t>+</a:t>
            </a:r>
            <a:r>
              <a:rPr kumimoji="0" lang="zh-CN" altLang="en-US" sz="2400">
                <a:latin typeface="华文楷体" panose="02010600040101010101" pitchFamily="2" charset="-122"/>
                <a:ea typeface="华文楷体" panose="02010600040101010101" pitchFamily="2" charset="-122"/>
              </a:rPr>
              <a:t>奇偶校验</a:t>
            </a:r>
            <a:r>
              <a:rPr kumimoji="0" lang="en-US" altLang="zh-CN" sz="2400">
                <a:latin typeface="华文楷体" panose="02010600040101010101" pitchFamily="2" charset="-122"/>
                <a:ea typeface="华文楷体" panose="02010600040101010101" pitchFamily="2" charset="-122"/>
              </a:rPr>
              <a:t>)</a:t>
            </a:r>
            <a:r>
              <a:rPr kumimoji="0" lang="zh-CN" altLang="en-US" sz="2400">
                <a:latin typeface="华文楷体" panose="02010600040101010101" pitchFamily="2" charset="-122"/>
                <a:ea typeface="华文楷体" panose="02010600040101010101" pitchFamily="2" charset="-122"/>
              </a:rPr>
              <a:t>。 </a:t>
            </a:r>
          </a:p>
        </p:txBody>
      </p:sp>
      <p:sp>
        <p:nvSpPr>
          <p:cNvPr id="17413" name="Rectangle 21"/>
          <p:cNvSpPr>
            <a:spLocks noChangeArrowheads="1"/>
          </p:cNvSpPr>
          <p:nvPr/>
        </p:nvSpPr>
        <p:spPr bwMode="auto">
          <a:xfrm>
            <a:off x="468313" y="5182583"/>
            <a:ext cx="80645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en-US" altLang="zh-CN" sz="2400">
                <a:latin typeface="华文楷体" panose="02010600040101010101" pitchFamily="2" charset="-122"/>
                <a:ea typeface="华文楷体" panose="02010600040101010101" pitchFamily="2" charset="-122"/>
              </a:rPr>
              <a:t>  </a:t>
            </a:r>
            <a:r>
              <a:rPr kumimoji="0" lang="zh-CN" altLang="en-US" sz="2400">
                <a:latin typeface="华文楷体" panose="02010600040101010101" pitchFamily="2" charset="-122"/>
                <a:ea typeface="华文楷体" panose="02010600040101010101" pitchFamily="2" charset="-122"/>
              </a:rPr>
              <a:t>在移动通信中，由于信道的衰落经常造成突发错误，因此经常在进入信道传输前，先将输入的信息比特交织，</a:t>
            </a:r>
            <a:r>
              <a:rPr kumimoji="0" lang="zh-CN" altLang="en-US" sz="2400" b="1">
                <a:latin typeface="华文楷体" panose="02010600040101010101" pitchFamily="2" charset="-122"/>
                <a:ea typeface="华文楷体" panose="02010600040101010101" pitchFamily="2" charset="-122"/>
              </a:rPr>
              <a:t>将突发错误尽可能分散成随机错误</a:t>
            </a:r>
            <a:r>
              <a:rPr kumimoji="0" lang="zh-CN" altLang="en-US" sz="2400">
                <a:latin typeface="华文楷体" panose="02010600040101010101" pitchFamily="2" charset="-122"/>
                <a:ea typeface="华文楷体" panose="02010600040101010101" pitchFamily="2" charset="-122"/>
              </a:rPr>
              <a:t>，然后用其它编码方式来纠正随机的错误。</a:t>
            </a:r>
          </a:p>
        </p:txBody>
      </p:sp>
      <p:sp>
        <p:nvSpPr>
          <p:cNvPr id="17415" name="Rectangle 30"/>
          <p:cNvSpPr>
            <a:spLocks noChangeArrowheads="1"/>
          </p:cNvSpPr>
          <p:nvPr/>
        </p:nvSpPr>
        <p:spPr bwMode="auto">
          <a:xfrm>
            <a:off x="2052638" y="2852738"/>
            <a:ext cx="381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华文楷体" panose="02010600040101010101" pitchFamily="2" charset="-122"/>
                <a:ea typeface="华文楷体" panose="02010600040101010101" pitchFamily="2" charset="-122"/>
              </a:rPr>
              <a:t>分别是</a:t>
            </a:r>
            <a:r>
              <a:rPr kumimoji="0" lang="en-US" altLang="zh-CN" sz="2400">
                <a:latin typeface="华文楷体" panose="02010600040101010101" pitchFamily="2" charset="-122"/>
                <a:ea typeface="华文楷体" panose="02010600040101010101" pitchFamily="2" charset="-122"/>
              </a:rPr>
              <a:t>m</a:t>
            </a:r>
            <a:r>
              <a:rPr kumimoji="0" lang="zh-CN" altLang="en-US" sz="2400">
                <a:latin typeface="华文楷体" panose="02010600040101010101" pitchFamily="2" charset="-122"/>
                <a:ea typeface="华文楷体" panose="02010600040101010101" pitchFamily="2" charset="-122"/>
              </a:rPr>
              <a:t>行的奇偶校验码；</a:t>
            </a:r>
          </a:p>
        </p:txBody>
      </p:sp>
      <p:sp>
        <p:nvSpPr>
          <p:cNvPr id="17417" name="Rectangle 32"/>
          <p:cNvSpPr>
            <a:spLocks noChangeArrowheads="1"/>
          </p:cNvSpPr>
          <p:nvPr/>
        </p:nvSpPr>
        <p:spPr bwMode="auto">
          <a:xfrm>
            <a:off x="2411413" y="3357563"/>
            <a:ext cx="381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华文楷体" panose="02010600040101010101" pitchFamily="2" charset="-122"/>
                <a:ea typeface="华文楷体" panose="02010600040101010101" pitchFamily="2" charset="-122"/>
              </a:rPr>
              <a:t>分别是</a:t>
            </a:r>
            <a:r>
              <a:rPr kumimoji="0" lang="en-US" altLang="zh-CN" sz="2400">
                <a:latin typeface="华文楷体" panose="02010600040101010101" pitchFamily="2" charset="-122"/>
                <a:ea typeface="华文楷体" panose="02010600040101010101" pitchFamily="2" charset="-122"/>
              </a:rPr>
              <a:t>n</a:t>
            </a:r>
            <a:r>
              <a:rPr kumimoji="0" lang="zh-CN" altLang="en-US" sz="2400">
                <a:latin typeface="华文楷体" panose="02010600040101010101" pitchFamily="2" charset="-122"/>
                <a:ea typeface="华文楷体" panose="02010600040101010101" pitchFamily="2" charset="-122"/>
              </a:rPr>
              <a:t>列的奇偶校验码；</a:t>
            </a:r>
          </a:p>
        </p:txBody>
      </p:sp>
      <p:sp>
        <p:nvSpPr>
          <p:cNvPr id="487458" name="Rectangle 34"/>
          <p:cNvSpPr>
            <a:spLocks noGrp="1" noChangeArrowheads="1"/>
          </p:cNvSpPr>
          <p:nvPr>
            <p:ph type="title"/>
          </p:nvPr>
        </p:nvSpPr>
        <p:spPr>
          <a:xfrm>
            <a:off x="684213" y="115888"/>
            <a:ext cx="7772400" cy="762000"/>
          </a:xfrm>
        </p:spPr>
        <p:txBody>
          <a:bodyPr>
            <a:spAutoFit/>
          </a:bodyPr>
          <a:lstStyle/>
          <a:p>
            <a:pPr eaLnBrk="1" hangingPunct="1">
              <a:defRPr/>
            </a:pPr>
            <a:r>
              <a:rPr lang="en-US" altLang="zh-CN" sz="3200">
                <a:effectLst/>
                <a:latin typeface="华文中宋" pitchFamily="2" charset="-122"/>
                <a:ea typeface="华文中宋" pitchFamily="2" charset="-122"/>
              </a:rPr>
              <a:t>11.4 </a:t>
            </a:r>
            <a:r>
              <a:rPr lang="zh-CN" altLang="en-US" sz="3200">
                <a:effectLst/>
                <a:latin typeface="华文中宋" pitchFamily="2" charset="-122"/>
                <a:ea typeface="华文中宋" pitchFamily="2" charset="-122"/>
              </a:rPr>
              <a:t>二、常用的简单编码</a:t>
            </a:r>
            <a:r>
              <a:rPr lang="zh-CN" altLang="en-US"/>
              <a:t> </a:t>
            </a:r>
          </a:p>
        </p:txBody>
      </p:sp>
      <p:pic>
        <p:nvPicPr>
          <p:cNvPr id="2" name="图片 1"/>
          <p:cNvPicPr>
            <a:picLocks noChangeAspect="1"/>
          </p:cNvPicPr>
          <p:nvPr/>
        </p:nvPicPr>
        <p:blipFill>
          <a:blip r:embed="rId2"/>
          <a:stretch>
            <a:fillRect/>
          </a:stretch>
        </p:blipFill>
        <p:spPr>
          <a:xfrm>
            <a:off x="399559" y="2920196"/>
            <a:ext cx="2011854" cy="938865"/>
          </a:xfrm>
          <a:prstGeom prst="rect">
            <a:avLst/>
          </a:prstGeom>
        </p:spPr>
      </p:pic>
      <p:pic>
        <p:nvPicPr>
          <p:cNvPr id="4" name="图片 3"/>
          <p:cNvPicPr>
            <a:picLocks noChangeAspect="1"/>
          </p:cNvPicPr>
          <p:nvPr/>
        </p:nvPicPr>
        <p:blipFill>
          <a:blip r:embed="rId3"/>
          <a:stretch>
            <a:fillRect/>
          </a:stretch>
        </p:blipFill>
        <p:spPr>
          <a:xfrm>
            <a:off x="6023590" y="2752259"/>
            <a:ext cx="2843572" cy="237583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4213" y="620713"/>
            <a:ext cx="7772400" cy="579437"/>
          </a:xfrm>
          <a:noFill/>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sz="3200">
                <a:effectLst/>
                <a:latin typeface="华文中宋" panose="02010600040101010101" pitchFamily="2" charset="-122"/>
                <a:ea typeface="华文中宋" panose="02010600040101010101" pitchFamily="2" charset="-122"/>
              </a:rPr>
              <a:t>11.4 </a:t>
            </a:r>
            <a:r>
              <a:rPr lang="zh-CN" altLang="en-US" sz="3200">
                <a:effectLst/>
                <a:latin typeface="华文中宋" panose="02010600040101010101" pitchFamily="2" charset="-122"/>
                <a:ea typeface="华文中宋" panose="02010600040101010101" pitchFamily="2" charset="-122"/>
              </a:rPr>
              <a:t>二、常用的简单编码</a:t>
            </a:r>
            <a:endParaRPr lang="zh-CN" altLang="en-US" sz="4000">
              <a:effectLst/>
              <a:latin typeface="华文中宋" panose="02010600040101010101" pitchFamily="2" charset="-122"/>
              <a:ea typeface="华文中宋" panose="02010600040101010101" pitchFamily="2" charset="-122"/>
            </a:endParaRPr>
          </a:p>
        </p:txBody>
      </p:sp>
      <p:sp>
        <p:nvSpPr>
          <p:cNvPr id="18435" name="Rectangle 3"/>
          <p:cNvSpPr>
            <a:spLocks noChangeArrowheads="1"/>
          </p:cNvSpPr>
          <p:nvPr/>
        </p:nvSpPr>
        <p:spPr bwMode="auto">
          <a:xfrm>
            <a:off x="468313" y="1447800"/>
            <a:ext cx="7991475"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rgbClr val="FF0000"/>
              </a:buClr>
              <a:buSzTx/>
              <a:buFont typeface="Wingdings" panose="05000000000000000000" pitchFamily="2" charset="2"/>
              <a:buNone/>
            </a:pPr>
            <a:r>
              <a:rPr kumimoji="0" lang="en-US" altLang="zh-CN" sz="2400" b="1">
                <a:latin typeface="宋体" panose="02010600030101010101" pitchFamily="2" charset="-122"/>
              </a:rPr>
              <a:t>3</a:t>
            </a:r>
            <a:r>
              <a:rPr kumimoji="0" lang="zh-CN" altLang="en-US" sz="2400" b="1">
                <a:latin typeface="宋体" panose="02010600030101010101" pitchFamily="2" charset="-122"/>
              </a:rPr>
              <a:t>、恒比码：每个码组中的</a:t>
            </a:r>
            <a:r>
              <a:rPr kumimoji="0" lang="en-US" altLang="zh-CN" sz="2400" b="1">
                <a:latin typeface="宋体" panose="02010600030101010101" pitchFamily="2" charset="-122"/>
              </a:rPr>
              <a:t>1</a:t>
            </a:r>
            <a:r>
              <a:rPr kumimoji="0" lang="zh-CN" altLang="en-US" sz="2400" b="1">
                <a:latin typeface="宋体" panose="02010600030101010101" pitchFamily="2" charset="-122"/>
              </a:rPr>
              <a:t>和</a:t>
            </a:r>
            <a:r>
              <a:rPr kumimoji="0" lang="en-US" altLang="zh-CN" sz="2400" b="1">
                <a:latin typeface="宋体" panose="02010600030101010101" pitchFamily="2" charset="-122"/>
              </a:rPr>
              <a:t>0</a:t>
            </a:r>
            <a:r>
              <a:rPr kumimoji="0" lang="zh-CN" altLang="en-US" sz="2400" b="1">
                <a:latin typeface="宋体" panose="02010600030101010101" pitchFamily="2" charset="-122"/>
              </a:rPr>
              <a:t>的个数都是一样的。故</a:t>
            </a:r>
            <a:r>
              <a:rPr kumimoji="0" lang="en-US" altLang="zh-CN" sz="2400" b="1">
                <a:latin typeface="宋体" panose="02010600030101010101" pitchFamily="2" charset="-122"/>
              </a:rPr>
              <a:t>1</a:t>
            </a:r>
            <a:r>
              <a:rPr kumimoji="0" lang="zh-CN" altLang="en-US" sz="2400" b="1">
                <a:latin typeface="宋体" panose="02010600030101010101" pitchFamily="2" charset="-122"/>
              </a:rPr>
              <a:t>、</a:t>
            </a:r>
            <a:r>
              <a:rPr kumimoji="0" lang="en-US" altLang="zh-CN" sz="2400" b="1">
                <a:latin typeface="宋体" panose="02010600030101010101" pitchFamily="2" charset="-122"/>
              </a:rPr>
              <a:t>0</a:t>
            </a:r>
            <a:r>
              <a:rPr kumimoji="0" lang="zh-CN" altLang="en-US" sz="2400" b="1">
                <a:latin typeface="宋体" panose="02010600030101010101" pitchFamily="2" charset="-122"/>
              </a:rPr>
              <a:t>的数目之比保持恒定</a:t>
            </a:r>
          </a:p>
          <a:p>
            <a:pPr eaLnBrk="1" hangingPunct="1">
              <a:buClr>
                <a:srgbClr val="FF0000"/>
              </a:buClr>
              <a:buSzTx/>
              <a:buFont typeface="Wingdings" panose="05000000000000000000" pitchFamily="2" charset="2"/>
              <a:buNone/>
            </a:pPr>
            <a:r>
              <a:rPr kumimoji="0" lang="zh-CN" altLang="en-US" sz="2400">
                <a:latin typeface="宋体" panose="02010600030101010101" pitchFamily="2" charset="-122"/>
              </a:rPr>
              <a:t>   我国电传机传输汉字时每个汉字用</a:t>
            </a:r>
            <a:r>
              <a:rPr kumimoji="0" lang="en-US" altLang="zh-CN" sz="2400">
                <a:latin typeface="宋体" panose="02010600030101010101" pitchFamily="2" charset="-122"/>
              </a:rPr>
              <a:t>4</a:t>
            </a:r>
            <a:r>
              <a:rPr kumimoji="0" lang="zh-CN" altLang="en-US" sz="2400">
                <a:latin typeface="宋体" panose="02010600030101010101" pitchFamily="2" charset="-122"/>
              </a:rPr>
              <a:t>位阿拉伯数字表示，每个阿拉伯数字用</a:t>
            </a:r>
            <a:r>
              <a:rPr kumimoji="0" lang="en-US" altLang="zh-CN" sz="2400">
                <a:latin typeface="宋体" panose="02010600030101010101" pitchFamily="2" charset="-122"/>
              </a:rPr>
              <a:t>5</a:t>
            </a:r>
            <a:r>
              <a:rPr kumimoji="0" lang="zh-CN" altLang="en-US" sz="2400">
                <a:latin typeface="宋体" panose="02010600030101010101" pitchFamily="2" charset="-122"/>
              </a:rPr>
              <a:t>个比特的码字表示。由于阿拉伯数字只有</a:t>
            </a:r>
            <a:r>
              <a:rPr kumimoji="0" lang="en-US" altLang="zh-CN" sz="2400">
                <a:latin typeface="宋体" panose="02010600030101010101" pitchFamily="2" charset="-122"/>
              </a:rPr>
              <a:t>10</a:t>
            </a:r>
            <a:r>
              <a:rPr kumimoji="0" lang="zh-CN" altLang="en-US" sz="2400">
                <a:latin typeface="宋体" panose="02010600030101010101" pitchFamily="2" charset="-122"/>
              </a:rPr>
              <a:t>个，因此从</a:t>
            </a:r>
            <a:r>
              <a:rPr kumimoji="0" lang="en-US" altLang="zh-CN" sz="2400">
                <a:latin typeface="宋体" panose="02010600030101010101" pitchFamily="2" charset="-122"/>
              </a:rPr>
              <a:t>32</a:t>
            </a:r>
            <a:r>
              <a:rPr kumimoji="0" lang="zh-CN" altLang="en-US" sz="2400">
                <a:latin typeface="宋体" panose="02010600030101010101" pitchFamily="2" charset="-122"/>
              </a:rPr>
              <a:t>中可能的码字中挑出</a:t>
            </a:r>
            <a:r>
              <a:rPr kumimoji="0" lang="en-US" altLang="zh-CN" sz="2400">
                <a:latin typeface="宋体" panose="02010600030101010101" pitchFamily="2" charset="-122"/>
              </a:rPr>
              <a:t>=10</a:t>
            </a:r>
            <a:r>
              <a:rPr kumimoji="0" lang="zh-CN" altLang="en-US" sz="2400">
                <a:latin typeface="宋体" panose="02010600030101010101" pitchFamily="2" charset="-122"/>
              </a:rPr>
              <a:t>个</a:t>
            </a:r>
            <a:r>
              <a:rPr kumimoji="0" lang="en-US" altLang="zh-CN" sz="2400">
                <a:latin typeface="宋体" panose="02010600030101010101" pitchFamily="2" charset="-122"/>
              </a:rPr>
              <a:t>1</a:t>
            </a:r>
            <a:r>
              <a:rPr kumimoji="0" lang="zh-CN" altLang="en-US" sz="2400">
                <a:latin typeface="宋体" panose="02010600030101010101" pitchFamily="2" charset="-122"/>
              </a:rPr>
              <a:t>的个数为</a:t>
            </a:r>
            <a:r>
              <a:rPr kumimoji="0" lang="en-US" altLang="zh-CN" sz="2400">
                <a:latin typeface="宋体" panose="02010600030101010101" pitchFamily="2" charset="-122"/>
              </a:rPr>
              <a:t>3</a:t>
            </a:r>
            <a:r>
              <a:rPr kumimoji="0" lang="zh-CN" altLang="en-US" sz="2400">
                <a:latin typeface="宋体" panose="02010600030101010101" pitchFamily="2" charset="-122"/>
              </a:rPr>
              <a:t>个的码字作为阿拉伯数字的编码方式，见下表</a:t>
            </a:r>
          </a:p>
        </p:txBody>
      </p:sp>
      <p:graphicFrame>
        <p:nvGraphicFramePr>
          <p:cNvPr id="488639" name="Group 191"/>
          <p:cNvGraphicFramePr>
            <a:graphicFrameLocks noGrp="1"/>
          </p:cNvGraphicFramePr>
          <p:nvPr>
            <p:ph idx="1"/>
          </p:nvPr>
        </p:nvGraphicFramePr>
        <p:xfrm>
          <a:off x="5076825" y="3933825"/>
          <a:ext cx="3743325" cy="2447928"/>
        </p:xfrm>
        <a:graphic>
          <a:graphicData uri="http://schemas.openxmlformats.org/drawingml/2006/table">
            <a:tbl>
              <a:tblPr/>
              <a:tblGrid>
                <a:gridCol w="842963">
                  <a:extLst>
                    <a:ext uri="{9D8B030D-6E8A-4147-A177-3AD203B41FA5}">
                      <a16:colId xmlns:a16="http://schemas.microsoft.com/office/drawing/2014/main" val="20000"/>
                    </a:ext>
                  </a:extLst>
                </a:gridCol>
                <a:gridCol w="939800">
                  <a:extLst>
                    <a:ext uri="{9D8B030D-6E8A-4147-A177-3AD203B41FA5}">
                      <a16:colId xmlns:a16="http://schemas.microsoft.com/office/drawing/2014/main" val="20001"/>
                    </a:ext>
                  </a:extLst>
                </a:gridCol>
                <a:gridCol w="1109662">
                  <a:extLst>
                    <a:ext uri="{9D8B030D-6E8A-4147-A177-3AD203B41FA5}">
                      <a16:colId xmlns:a16="http://schemas.microsoft.com/office/drawing/2014/main" val="20002"/>
                    </a:ext>
                  </a:extLst>
                </a:gridCol>
                <a:gridCol w="850900">
                  <a:extLst>
                    <a:ext uri="{9D8B030D-6E8A-4147-A177-3AD203B41FA5}">
                      <a16:colId xmlns:a16="http://schemas.microsoft.com/office/drawing/2014/main" val="20003"/>
                    </a:ext>
                  </a:extLst>
                </a:gridCol>
              </a:tblGrid>
              <a:tr h="407988">
                <a:tc>
                  <a:txBody>
                    <a:bodyPr/>
                    <a:lstStyle>
                      <a:lvl1pPr marL="342900" indent="-342900"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数字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编码</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数字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编码</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7988">
                <a:tc>
                  <a:txBody>
                    <a:bodyPr/>
                    <a:lstStyle>
                      <a:lvl1pPr marL="342900" indent="-342900"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01011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10101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988">
                <a:tc>
                  <a:txBody>
                    <a:bodyPr/>
                    <a:lstStyle>
                      <a:lvl1pPr marL="342900" indent="-342900"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11001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11100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988">
                <a:tc>
                  <a:txBody>
                    <a:bodyPr/>
                    <a:lstStyle>
                      <a:lvl1pPr marL="342900" indent="-342900"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10110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01110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988">
                <a:tc>
                  <a:txBody>
                    <a:bodyPr/>
                    <a:lstStyle>
                      <a:lvl1pPr marL="342900" indent="-342900"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11010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10011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988">
                <a:tc>
                  <a:txBody>
                    <a:bodyPr/>
                    <a:lstStyle>
                      <a:lvl1pPr marL="342900" indent="-342900"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00111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buClr>
                          <a:schemeClr val="accent2"/>
                        </a:buClr>
                        <a:buSzPct val="8000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01101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8473" name="Rectangle 192"/>
          <p:cNvSpPr>
            <a:spLocks noChangeArrowheads="1"/>
          </p:cNvSpPr>
          <p:nvPr/>
        </p:nvSpPr>
        <p:spPr bwMode="auto">
          <a:xfrm>
            <a:off x="323850" y="4475163"/>
            <a:ext cx="48244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en-US" altLang="zh-CN" sz="2400">
                <a:latin typeface="宋体" panose="02010600030101010101" pitchFamily="2" charset="-122"/>
              </a:rPr>
              <a:t>  </a:t>
            </a:r>
            <a:r>
              <a:rPr kumimoji="0" lang="zh-CN" altLang="en-US" sz="2400">
                <a:latin typeface="宋体" panose="02010600030101010101" pitchFamily="2" charset="-122"/>
              </a:rPr>
              <a:t>恒比码的译码可以采用查表方法，检错时检查</a:t>
            </a:r>
            <a:r>
              <a:rPr kumimoji="0" lang="en-US" altLang="zh-CN" sz="2400">
                <a:latin typeface="宋体" panose="02010600030101010101" pitchFamily="2" charset="-122"/>
              </a:rPr>
              <a:t>1</a:t>
            </a:r>
            <a:r>
              <a:rPr kumimoji="0" lang="zh-CN" altLang="en-US" sz="2400">
                <a:latin typeface="宋体" panose="02010600030101010101" pitchFamily="2" charset="-122"/>
              </a:rPr>
              <a:t>的个数是否为</a:t>
            </a:r>
            <a:r>
              <a:rPr kumimoji="0" lang="en-US" altLang="zh-CN" sz="2400">
                <a:latin typeface="宋体" panose="02010600030101010101" pitchFamily="2" charset="-122"/>
              </a:rPr>
              <a:t>3</a:t>
            </a:r>
            <a:r>
              <a:rPr kumimoji="0" lang="zh-CN" altLang="en-US" sz="2400">
                <a:latin typeface="宋体" panose="02010600030101010101" pitchFamily="2" charset="-122"/>
              </a:rPr>
              <a:t>。</a:t>
            </a:r>
          </a:p>
          <a:p>
            <a:pPr eaLnBrk="1" hangingPunct="1">
              <a:spcBef>
                <a:spcPct val="0"/>
              </a:spcBef>
              <a:buClrTx/>
              <a:buSzTx/>
              <a:buFontTx/>
              <a:buNone/>
            </a:pPr>
            <a:r>
              <a:rPr kumimoji="0" lang="zh-CN" altLang="en-US" sz="2400">
                <a:latin typeface="宋体" panose="02010600030101010101" pitchFamily="2" charset="-122"/>
              </a:rPr>
              <a:t>  恒比码一般用在电传、电报。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4213" y="692150"/>
            <a:ext cx="7772400" cy="579438"/>
          </a:xfrm>
          <a:noFill/>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sz="3200">
                <a:effectLst/>
                <a:latin typeface="华文中宋" panose="02010600040101010101" pitchFamily="2" charset="-122"/>
                <a:ea typeface="华文中宋" panose="02010600040101010101" pitchFamily="2" charset="-122"/>
              </a:rPr>
              <a:t>11.4 </a:t>
            </a:r>
            <a:r>
              <a:rPr lang="zh-CN" altLang="en-US" sz="3200">
                <a:effectLst/>
                <a:latin typeface="华文中宋" panose="02010600040101010101" pitchFamily="2" charset="-122"/>
                <a:ea typeface="华文中宋" panose="02010600040101010101" pitchFamily="2" charset="-122"/>
              </a:rPr>
              <a:t>二、常用的简单编码</a:t>
            </a:r>
            <a:endParaRPr lang="zh-CN" altLang="en-US" sz="4000">
              <a:effectLst/>
              <a:latin typeface="华文中宋" panose="02010600040101010101" pitchFamily="2" charset="-122"/>
              <a:ea typeface="华文中宋" panose="02010600040101010101" pitchFamily="2" charset="-122"/>
            </a:endParaRPr>
          </a:p>
        </p:txBody>
      </p:sp>
      <p:sp>
        <p:nvSpPr>
          <p:cNvPr id="19459" name="Rectangle 3"/>
          <p:cNvSpPr>
            <a:spLocks noChangeArrowheads="1"/>
          </p:cNvSpPr>
          <p:nvPr/>
        </p:nvSpPr>
        <p:spPr bwMode="auto">
          <a:xfrm>
            <a:off x="611188" y="1738313"/>
            <a:ext cx="7343775"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20000"/>
              </a:spcAft>
              <a:buClr>
                <a:srgbClr val="FF0000"/>
              </a:buClr>
              <a:buSzTx/>
              <a:buFont typeface="Wingdings" panose="05000000000000000000" pitchFamily="2" charset="2"/>
              <a:buNone/>
            </a:pPr>
            <a:r>
              <a:rPr kumimoji="0" lang="en-US" altLang="zh-CN" sz="2800" b="1">
                <a:latin typeface="宋体" panose="02010600030101010101" pitchFamily="2" charset="-122"/>
              </a:rPr>
              <a:t>4</a:t>
            </a:r>
            <a:r>
              <a:rPr kumimoji="0" lang="zh-CN" altLang="en-US" sz="2800" b="1">
                <a:latin typeface="宋体" panose="02010600030101010101" pitchFamily="2" charset="-122"/>
              </a:rPr>
              <a:t>、正反码：</a:t>
            </a:r>
          </a:p>
          <a:p>
            <a:pPr eaLnBrk="1" hangingPunct="1">
              <a:lnSpc>
                <a:spcPct val="110000"/>
              </a:lnSpc>
              <a:buClr>
                <a:srgbClr val="FF0000"/>
              </a:buClr>
              <a:buSzTx/>
              <a:buFont typeface="Wingdings" panose="05000000000000000000" pitchFamily="2" charset="2"/>
              <a:buNone/>
            </a:pPr>
            <a:r>
              <a:rPr kumimoji="0" lang="zh-CN" altLang="en-US" sz="2400">
                <a:latin typeface="宋体" panose="02010600030101010101" pitchFamily="2" charset="-122"/>
              </a:rPr>
              <a:t>   其监督位数目与信息位数目相同。</a:t>
            </a:r>
          </a:p>
          <a:p>
            <a:pPr eaLnBrk="1" hangingPunct="1">
              <a:lnSpc>
                <a:spcPct val="110000"/>
              </a:lnSpc>
              <a:buClr>
                <a:srgbClr val="FF0000"/>
              </a:buClr>
              <a:buSzTx/>
              <a:buFont typeface="Wingdings" panose="05000000000000000000" pitchFamily="2" charset="2"/>
              <a:buNone/>
            </a:pPr>
            <a:r>
              <a:rPr kumimoji="0" lang="zh-CN" altLang="en-US" sz="2400">
                <a:latin typeface="宋体" panose="02010600030101010101" pitchFamily="2" charset="-122"/>
              </a:rPr>
              <a:t>   当信息位中有奇数个数“</a:t>
            </a:r>
            <a:r>
              <a:rPr kumimoji="0" lang="en-US" altLang="zh-CN" sz="2400">
                <a:latin typeface="宋体" panose="02010600030101010101" pitchFamily="2" charset="-122"/>
              </a:rPr>
              <a:t>1”</a:t>
            </a:r>
            <a:r>
              <a:rPr kumimoji="0" lang="zh-CN" altLang="en-US" sz="2400">
                <a:latin typeface="宋体" panose="02010600030101010101" pitchFamily="2" charset="-122"/>
              </a:rPr>
              <a:t>时，监督码元与信息码元相同</a:t>
            </a:r>
            <a:r>
              <a:rPr kumimoji="0" lang="en-US" altLang="zh-CN" sz="2400">
                <a:latin typeface="宋体" panose="02010600030101010101" pitchFamily="2" charset="-122"/>
              </a:rPr>
              <a:t>(</a:t>
            </a:r>
            <a:r>
              <a:rPr kumimoji="0" lang="zh-CN" altLang="en-US" sz="2400">
                <a:latin typeface="宋体" panose="02010600030101010101" pitchFamily="2" charset="-122"/>
              </a:rPr>
              <a:t>是信息码的重复</a:t>
            </a:r>
            <a:r>
              <a:rPr kumimoji="0" lang="en-US" altLang="zh-CN" sz="2400">
                <a:latin typeface="宋体" panose="02010600030101010101" pitchFamily="2" charset="-122"/>
              </a:rPr>
              <a:t>)</a:t>
            </a:r>
            <a:r>
              <a:rPr kumimoji="0" lang="zh-CN" altLang="en-US" sz="2400">
                <a:latin typeface="宋体" panose="02010600030101010101" pitchFamily="2" charset="-122"/>
              </a:rPr>
              <a:t>；</a:t>
            </a:r>
          </a:p>
          <a:p>
            <a:pPr eaLnBrk="1" hangingPunct="1">
              <a:lnSpc>
                <a:spcPct val="110000"/>
              </a:lnSpc>
              <a:buClr>
                <a:srgbClr val="FF0000"/>
              </a:buClr>
              <a:buSzTx/>
              <a:buFont typeface="Wingdings" panose="05000000000000000000" pitchFamily="2" charset="2"/>
              <a:buNone/>
            </a:pPr>
            <a:r>
              <a:rPr kumimoji="0" lang="zh-CN" altLang="en-US" sz="2400">
                <a:latin typeface="宋体" panose="02010600030101010101" pitchFamily="2" charset="-122"/>
              </a:rPr>
              <a:t>   当信息位中有偶数个数“</a:t>
            </a:r>
            <a:r>
              <a:rPr kumimoji="0" lang="en-US" altLang="zh-CN" sz="2400">
                <a:latin typeface="宋体" panose="02010600030101010101" pitchFamily="2" charset="-122"/>
              </a:rPr>
              <a:t>1”</a:t>
            </a:r>
            <a:r>
              <a:rPr kumimoji="0" lang="zh-CN" altLang="en-US" sz="2400">
                <a:latin typeface="宋体" panose="02010600030101010101" pitchFamily="2" charset="-122"/>
              </a:rPr>
              <a:t>时，监督码元与信息码元相反</a:t>
            </a:r>
            <a:r>
              <a:rPr kumimoji="0" lang="en-US" altLang="zh-CN" sz="2400">
                <a:latin typeface="宋体" panose="02010600030101010101" pitchFamily="2" charset="-122"/>
              </a:rPr>
              <a:t>(</a:t>
            </a:r>
            <a:r>
              <a:rPr kumimoji="0" lang="zh-CN" altLang="en-US" sz="2400">
                <a:latin typeface="宋体" panose="02010600030101010101" pitchFamily="2" charset="-122"/>
              </a:rPr>
              <a:t>是信息码的反码</a:t>
            </a:r>
            <a:r>
              <a:rPr kumimoji="0" lang="en-US" altLang="zh-CN" sz="2400">
                <a:latin typeface="宋体" panose="02010600030101010101" pitchFamily="2" charset="-122"/>
              </a:rPr>
              <a:t>)</a:t>
            </a:r>
            <a:r>
              <a:rPr kumimoji="0" lang="zh-CN" altLang="en-US" sz="2400">
                <a:latin typeface="宋体" panose="02010600030101010101" pitchFamily="2" charset="-122"/>
              </a:rPr>
              <a:t>； </a:t>
            </a:r>
          </a:p>
          <a:p>
            <a:pPr eaLnBrk="1" hangingPunct="1">
              <a:lnSpc>
                <a:spcPct val="110000"/>
              </a:lnSpc>
              <a:buClr>
                <a:srgbClr val="FF0000"/>
              </a:buClr>
              <a:buSzTx/>
              <a:buFont typeface="Wingdings" panose="05000000000000000000" pitchFamily="2" charset="2"/>
              <a:buNone/>
            </a:pPr>
            <a:r>
              <a:rPr kumimoji="0" lang="zh-CN" altLang="en-US" sz="2400">
                <a:latin typeface="宋体" panose="02010600030101010101" pitchFamily="2" charset="-122"/>
              </a:rPr>
              <a:t>   效率较差，常用于慢速通信。如遥控。</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4213" y="188913"/>
            <a:ext cx="7772400" cy="579437"/>
          </a:xfrm>
          <a:noFill/>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sz="3200">
                <a:effectLst/>
                <a:latin typeface="华文中宋" panose="02010600040101010101" pitchFamily="2" charset="-122"/>
                <a:ea typeface="华文中宋" panose="02010600040101010101" pitchFamily="2" charset="-122"/>
              </a:rPr>
              <a:t>11.5 </a:t>
            </a:r>
            <a:r>
              <a:rPr lang="zh-CN" altLang="en-US" sz="3200">
                <a:effectLst/>
                <a:latin typeface="华文中宋" panose="02010600040101010101" pitchFamily="2" charset="-122"/>
                <a:ea typeface="华文中宋" panose="02010600040101010101" pitchFamily="2" charset="-122"/>
              </a:rPr>
              <a:t>一、线性分组码（</a:t>
            </a:r>
            <a:r>
              <a:rPr lang="en-US" altLang="zh-CN" sz="3200">
                <a:effectLst/>
                <a:latin typeface="华文中宋" panose="02010600040101010101" pitchFamily="2" charset="-122"/>
                <a:ea typeface="华文中宋" panose="02010600040101010101" pitchFamily="2" charset="-122"/>
              </a:rPr>
              <a:t>n</a:t>
            </a:r>
            <a:r>
              <a:rPr lang="zh-CN" altLang="en-US" sz="3200">
                <a:effectLst/>
                <a:latin typeface="华文中宋" panose="02010600040101010101" pitchFamily="2" charset="-122"/>
                <a:ea typeface="华文中宋" panose="02010600040101010101" pitchFamily="2" charset="-122"/>
              </a:rPr>
              <a:t>，</a:t>
            </a:r>
            <a:r>
              <a:rPr lang="en-US" altLang="zh-CN" sz="3200">
                <a:effectLst/>
                <a:latin typeface="华文中宋" panose="02010600040101010101" pitchFamily="2" charset="-122"/>
                <a:ea typeface="华文中宋" panose="02010600040101010101" pitchFamily="2" charset="-122"/>
              </a:rPr>
              <a:t>k</a:t>
            </a:r>
            <a:r>
              <a:rPr lang="zh-CN" altLang="en-US" sz="3200">
                <a:effectLst/>
                <a:latin typeface="华文中宋" panose="02010600040101010101" pitchFamily="2" charset="-122"/>
                <a:ea typeface="华文中宋" panose="02010600040101010101" pitchFamily="2" charset="-122"/>
              </a:rPr>
              <a:t>）的性质</a:t>
            </a:r>
            <a:endParaRPr lang="zh-CN" altLang="en-US" sz="4000">
              <a:effectLst/>
              <a:latin typeface="华文中宋" panose="02010600040101010101" pitchFamily="2" charset="-122"/>
              <a:ea typeface="华文中宋" panose="02010600040101010101" pitchFamily="2" charset="-122"/>
            </a:endParaRPr>
          </a:p>
        </p:txBody>
      </p:sp>
      <p:sp>
        <p:nvSpPr>
          <p:cNvPr id="20483" name="Rectangle 3"/>
          <p:cNvSpPr>
            <a:spLocks noChangeArrowheads="1"/>
          </p:cNvSpPr>
          <p:nvPr/>
        </p:nvSpPr>
        <p:spPr bwMode="auto">
          <a:xfrm>
            <a:off x="323850" y="879475"/>
            <a:ext cx="8280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FF0000"/>
              </a:buClr>
              <a:buSzTx/>
              <a:buFont typeface="Wingdings" panose="05000000000000000000" pitchFamily="2" charset="2"/>
              <a:buNone/>
            </a:pPr>
            <a:r>
              <a:rPr kumimoji="0" lang="zh-CN" altLang="en-US" sz="2400">
                <a:latin typeface="宋体" panose="02010600030101010101" pitchFamily="2" charset="-122"/>
              </a:rPr>
              <a:t>（</a:t>
            </a:r>
            <a:r>
              <a:rPr kumimoji="0" lang="en-US" altLang="zh-CN" sz="2400">
                <a:latin typeface="宋体" panose="02010600030101010101" pitchFamily="2" charset="-122"/>
              </a:rPr>
              <a:t>n</a:t>
            </a:r>
            <a:r>
              <a:rPr kumimoji="0" lang="zh-CN" altLang="en-US" sz="2400">
                <a:latin typeface="宋体" panose="02010600030101010101" pitchFamily="2" charset="-122"/>
              </a:rPr>
              <a:t>，</a:t>
            </a:r>
            <a:r>
              <a:rPr kumimoji="0" lang="en-US" altLang="zh-CN" sz="2400">
                <a:latin typeface="宋体" panose="02010600030101010101" pitchFamily="2" charset="-122"/>
              </a:rPr>
              <a:t>k</a:t>
            </a:r>
            <a:r>
              <a:rPr kumimoji="0" lang="zh-CN" altLang="en-US" sz="2400">
                <a:latin typeface="宋体" panose="02010600030101010101" pitchFamily="2" charset="-122"/>
              </a:rPr>
              <a:t>）中许用码字（组）为</a:t>
            </a:r>
            <a:r>
              <a:rPr kumimoji="0" lang="en-US" altLang="zh-CN" sz="2400">
                <a:latin typeface="宋体" panose="02010600030101010101" pitchFamily="2" charset="-122"/>
              </a:rPr>
              <a:t>2^k</a:t>
            </a:r>
            <a:r>
              <a:rPr kumimoji="0" lang="zh-CN" altLang="en-US" sz="2400">
                <a:latin typeface="宋体" panose="02010600030101010101" pitchFamily="2" charset="-122"/>
              </a:rPr>
              <a:t>个。</a:t>
            </a:r>
          </a:p>
          <a:p>
            <a:pPr eaLnBrk="1" hangingPunct="1">
              <a:spcBef>
                <a:spcPct val="0"/>
              </a:spcBef>
              <a:buClr>
                <a:srgbClr val="FF0000"/>
              </a:buClr>
              <a:buSzTx/>
              <a:buFont typeface="Wingdings" panose="05000000000000000000" pitchFamily="2" charset="2"/>
              <a:buNone/>
            </a:pPr>
            <a:r>
              <a:rPr kumimoji="0" lang="zh-CN" altLang="en-US" sz="2400">
                <a:latin typeface="宋体" panose="02010600030101010101" pitchFamily="2" charset="-122"/>
              </a:rPr>
              <a:t>定义线性分组码的加法为模</a:t>
            </a:r>
            <a:r>
              <a:rPr kumimoji="0" lang="en-US" altLang="zh-CN" sz="2400">
                <a:latin typeface="宋体" panose="02010600030101010101" pitchFamily="2" charset="-122"/>
              </a:rPr>
              <a:t>2</a:t>
            </a:r>
            <a:r>
              <a:rPr kumimoji="0" lang="zh-CN" altLang="en-US" sz="2400">
                <a:latin typeface="宋体" panose="02010600030101010101" pitchFamily="2" charset="-122"/>
              </a:rPr>
              <a:t>加，乘法为二进制乘法。即</a:t>
            </a:r>
          </a:p>
          <a:p>
            <a:pPr eaLnBrk="1" hangingPunct="1">
              <a:spcBef>
                <a:spcPct val="0"/>
              </a:spcBef>
              <a:buClr>
                <a:srgbClr val="FF0000"/>
              </a:buClr>
              <a:buSzTx/>
              <a:buFont typeface="Wingdings" panose="05000000000000000000" pitchFamily="2" charset="2"/>
              <a:buNone/>
            </a:pPr>
            <a:r>
              <a:rPr kumimoji="0" lang="en-US" altLang="zh-CN" sz="2400">
                <a:latin typeface="宋体" panose="02010600030101010101" pitchFamily="2" charset="-122"/>
              </a:rPr>
              <a:t>1+1=0</a:t>
            </a:r>
            <a:r>
              <a:rPr kumimoji="0" lang="zh-CN" altLang="en-US" sz="2400">
                <a:latin typeface="宋体" panose="02010600030101010101" pitchFamily="2" charset="-122"/>
              </a:rPr>
              <a:t>、</a:t>
            </a:r>
            <a:r>
              <a:rPr kumimoji="0" lang="en-US" altLang="zh-CN" sz="2400">
                <a:latin typeface="宋体" panose="02010600030101010101" pitchFamily="2" charset="-122"/>
              </a:rPr>
              <a:t>1+0=1</a:t>
            </a:r>
            <a:r>
              <a:rPr kumimoji="0" lang="zh-CN" altLang="en-US" sz="2400">
                <a:latin typeface="宋体" panose="02010600030101010101" pitchFamily="2" charset="-122"/>
              </a:rPr>
              <a:t>、</a:t>
            </a:r>
            <a:r>
              <a:rPr kumimoji="0" lang="en-US" altLang="zh-CN" sz="2400">
                <a:latin typeface="宋体" panose="02010600030101010101" pitchFamily="2" charset="-122"/>
              </a:rPr>
              <a:t>0+1=1</a:t>
            </a:r>
            <a:r>
              <a:rPr kumimoji="0" lang="zh-CN" altLang="en-US" sz="2400">
                <a:latin typeface="宋体" panose="02010600030101010101" pitchFamily="2" charset="-122"/>
              </a:rPr>
              <a:t>、</a:t>
            </a:r>
            <a:r>
              <a:rPr kumimoji="0" lang="en-US" altLang="zh-CN" sz="2400">
                <a:latin typeface="宋体" panose="02010600030101010101" pitchFamily="2" charset="-122"/>
              </a:rPr>
              <a:t>0+0=0\1x1=1, 1x0=0, 0x0=0, 0x1=0</a:t>
            </a:r>
          </a:p>
          <a:p>
            <a:pPr eaLnBrk="1" hangingPunct="1">
              <a:spcBef>
                <a:spcPct val="0"/>
              </a:spcBef>
              <a:buClr>
                <a:srgbClr val="FF0000"/>
              </a:buClr>
              <a:buSzTx/>
              <a:buFont typeface="Wingdings" panose="05000000000000000000" pitchFamily="2" charset="2"/>
              <a:buNone/>
            </a:pPr>
            <a:r>
              <a:rPr kumimoji="0" lang="zh-CN" altLang="en-US" sz="2400">
                <a:latin typeface="宋体" panose="02010600030101010101" pitchFamily="2" charset="-122"/>
              </a:rPr>
              <a:t>且码字</a:t>
            </a:r>
          </a:p>
        </p:txBody>
      </p:sp>
      <p:sp>
        <p:nvSpPr>
          <p:cNvPr id="20484" name="Rectangle 11"/>
          <p:cNvSpPr>
            <a:spLocks noChangeArrowheads="1"/>
          </p:cNvSpPr>
          <p:nvPr/>
        </p:nvSpPr>
        <p:spPr bwMode="auto">
          <a:xfrm>
            <a:off x="3708400" y="1992313"/>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与码字</a:t>
            </a:r>
          </a:p>
        </p:txBody>
      </p:sp>
      <p:sp>
        <p:nvSpPr>
          <p:cNvPr id="20485" name="Rectangle 14"/>
          <p:cNvSpPr>
            <a:spLocks noChangeArrowheads="1"/>
          </p:cNvSpPr>
          <p:nvPr/>
        </p:nvSpPr>
        <p:spPr bwMode="auto">
          <a:xfrm>
            <a:off x="300038" y="2424113"/>
            <a:ext cx="643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相应比特位上符合上述二进制加法运算规则。 </a:t>
            </a:r>
          </a:p>
        </p:txBody>
      </p:sp>
      <p:sp>
        <p:nvSpPr>
          <p:cNvPr id="20486" name="Rectangle 15"/>
          <p:cNvSpPr>
            <a:spLocks noChangeArrowheads="1"/>
          </p:cNvSpPr>
          <p:nvPr/>
        </p:nvSpPr>
        <p:spPr bwMode="auto">
          <a:xfrm>
            <a:off x="6877050" y="1992313"/>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的运算是各个</a:t>
            </a:r>
          </a:p>
        </p:txBody>
      </p:sp>
      <p:sp>
        <p:nvSpPr>
          <p:cNvPr id="20487" name="Rectangle 16"/>
          <p:cNvSpPr>
            <a:spLocks noChangeArrowheads="1"/>
          </p:cNvSpPr>
          <p:nvPr/>
        </p:nvSpPr>
        <p:spPr bwMode="auto">
          <a:xfrm>
            <a:off x="395288" y="3055938"/>
            <a:ext cx="8208962"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群的概念：集合</a:t>
            </a:r>
            <a:r>
              <a:rPr kumimoji="0" lang="en-US" altLang="zh-CN" sz="2400">
                <a:latin typeface="宋体" panose="02010600030101010101" pitchFamily="2" charset="-122"/>
              </a:rPr>
              <a:t>G</a:t>
            </a:r>
            <a:r>
              <a:rPr kumimoji="0" lang="zh-CN" altLang="en-US" sz="2400">
                <a:latin typeface="宋体" panose="02010600030101010101" pitchFamily="2" charset="-122"/>
              </a:rPr>
              <a:t>上定义了一种加法运算，如果该运算符合以下</a:t>
            </a:r>
            <a:r>
              <a:rPr kumimoji="0" lang="en-US" altLang="zh-CN" sz="2400">
                <a:latin typeface="宋体" panose="02010600030101010101" pitchFamily="2" charset="-122"/>
              </a:rPr>
              <a:t>4</a:t>
            </a:r>
            <a:r>
              <a:rPr kumimoji="0" lang="zh-CN" altLang="en-US" sz="2400">
                <a:latin typeface="宋体" panose="02010600030101010101" pitchFamily="2" charset="-122"/>
              </a:rPr>
              <a:t>条公理，则称</a:t>
            </a:r>
            <a:r>
              <a:rPr kumimoji="0" lang="en-US" altLang="zh-CN" sz="2400">
                <a:latin typeface="宋体" panose="02010600030101010101" pitchFamily="2" charset="-122"/>
              </a:rPr>
              <a:t>G</a:t>
            </a:r>
            <a:r>
              <a:rPr kumimoji="0" lang="zh-CN" altLang="en-US" sz="2400">
                <a:latin typeface="宋体" panose="02010600030101010101" pitchFamily="2" charset="-122"/>
              </a:rPr>
              <a:t>是该运算的一个群。</a:t>
            </a:r>
          </a:p>
          <a:p>
            <a:pPr eaLnBrk="1" hangingPunct="1">
              <a:spcBef>
                <a:spcPct val="0"/>
              </a:spcBef>
              <a:buClrTx/>
              <a:buSzTx/>
              <a:buFontTx/>
              <a:buNone/>
            </a:pPr>
            <a:r>
              <a:rPr kumimoji="0" lang="zh-CN" altLang="en-US" sz="2400">
                <a:latin typeface="宋体" panose="02010600030101010101" pitchFamily="2" charset="-122"/>
              </a:rPr>
              <a:t>  封闭性：任何</a:t>
            </a:r>
            <a:r>
              <a:rPr kumimoji="0" lang="en-US" altLang="zh-CN" sz="2400">
                <a:latin typeface="宋体" panose="02010600030101010101" pitchFamily="2" charset="-122"/>
              </a:rPr>
              <a:t>a</a:t>
            </a:r>
            <a:r>
              <a:rPr kumimoji="0" lang="zh-CN" altLang="en-US" sz="2400">
                <a:latin typeface="宋体" panose="02010600030101010101" pitchFamily="2" charset="-122"/>
              </a:rPr>
              <a:t>、</a:t>
            </a:r>
            <a:r>
              <a:rPr kumimoji="0" lang="en-US" altLang="zh-CN" sz="2400">
                <a:latin typeface="宋体" panose="02010600030101010101" pitchFamily="2" charset="-122"/>
              </a:rPr>
              <a:t>b</a:t>
            </a:r>
            <a:r>
              <a:rPr kumimoji="0" lang="zh-CN" altLang="en-US" sz="2400">
                <a:latin typeface="宋体" panose="02010600030101010101" pitchFamily="2" charset="-122"/>
              </a:rPr>
              <a:t>属于</a:t>
            </a:r>
            <a:r>
              <a:rPr kumimoji="0" lang="en-US" altLang="zh-CN" sz="2400">
                <a:latin typeface="宋体" panose="02010600030101010101" pitchFamily="2" charset="-122"/>
              </a:rPr>
              <a:t>G</a:t>
            </a:r>
            <a:r>
              <a:rPr kumimoji="0" lang="zh-CN" altLang="en-US" sz="2400">
                <a:latin typeface="宋体" panose="02010600030101010101" pitchFamily="2" charset="-122"/>
              </a:rPr>
              <a:t>，有</a:t>
            </a:r>
            <a:r>
              <a:rPr kumimoji="0" lang="en-US" altLang="zh-CN" sz="2400">
                <a:latin typeface="宋体" panose="02010600030101010101" pitchFamily="2" charset="-122"/>
              </a:rPr>
              <a:t>a*b</a:t>
            </a:r>
            <a:r>
              <a:rPr kumimoji="0" lang="zh-CN" altLang="en-US" sz="2400">
                <a:latin typeface="宋体" panose="02010600030101010101" pitchFamily="2" charset="-122"/>
              </a:rPr>
              <a:t>属于</a:t>
            </a:r>
            <a:r>
              <a:rPr kumimoji="0" lang="en-US" altLang="zh-CN" sz="2400">
                <a:latin typeface="宋体" panose="02010600030101010101" pitchFamily="2" charset="-122"/>
              </a:rPr>
              <a:t>G </a:t>
            </a:r>
          </a:p>
          <a:p>
            <a:pPr eaLnBrk="1" hangingPunct="1">
              <a:spcBef>
                <a:spcPct val="0"/>
              </a:spcBef>
              <a:buClrTx/>
              <a:buSzTx/>
              <a:buFontTx/>
              <a:buNone/>
            </a:pPr>
            <a:r>
              <a:rPr kumimoji="0" lang="en-US" altLang="zh-CN" sz="2400">
                <a:latin typeface="宋体" panose="02010600030101010101" pitchFamily="2" charset="-122"/>
              </a:rPr>
              <a:t>  </a:t>
            </a:r>
            <a:r>
              <a:rPr kumimoji="0" lang="zh-CN" altLang="en-US" sz="2400">
                <a:latin typeface="宋体" panose="02010600030101010101" pitchFamily="2" charset="-122"/>
              </a:rPr>
              <a:t>单位元：</a:t>
            </a:r>
            <a:r>
              <a:rPr kumimoji="0" lang="en-US" altLang="zh-CN" sz="2400">
                <a:latin typeface="宋体" panose="02010600030101010101" pitchFamily="2" charset="-122"/>
              </a:rPr>
              <a:t>G</a:t>
            </a:r>
            <a:r>
              <a:rPr kumimoji="0" lang="zh-CN" altLang="en-US" sz="2400">
                <a:latin typeface="宋体" panose="02010600030101010101" pitchFamily="2" charset="-122"/>
              </a:rPr>
              <a:t>中存在一个元素</a:t>
            </a:r>
            <a:r>
              <a:rPr kumimoji="0" lang="en-US" altLang="zh-CN" sz="2400">
                <a:latin typeface="宋体" panose="02010600030101010101" pitchFamily="2" charset="-122"/>
              </a:rPr>
              <a:t>e</a:t>
            </a:r>
            <a:r>
              <a:rPr kumimoji="0" lang="zh-CN" altLang="en-US" sz="2400">
                <a:latin typeface="宋体" panose="02010600030101010101" pitchFamily="2" charset="-122"/>
              </a:rPr>
              <a:t>满足</a:t>
            </a:r>
            <a:r>
              <a:rPr kumimoji="0" lang="en-US" altLang="zh-CN" sz="2400">
                <a:latin typeface="宋体" panose="02010600030101010101" pitchFamily="2" charset="-122"/>
              </a:rPr>
              <a:t>e*a=a </a:t>
            </a:r>
          </a:p>
          <a:p>
            <a:pPr eaLnBrk="1" hangingPunct="1">
              <a:spcBef>
                <a:spcPct val="0"/>
              </a:spcBef>
              <a:buClrTx/>
              <a:buSzTx/>
              <a:buFontTx/>
              <a:buNone/>
            </a:pPr>
            <a:r>
              <a:rPr kumimoji="0" lang="en-US" altLang="zh-CN" sz="2400">
                <a:latin typeface="宋体" panose="02010600030101010101" pitchFamily="2" charset="-122"/>
              </a:rPr>
              <a:t>  </a:t>
            </a:r>
            <a:r>
              <a:rPr kumimoji="0" lang="zh-CN" altLang="en-US" sz="2400">
                <a:latin typeface="宋体" panose="02010600030101010101" pitchFamily="2" charset="-122"/>
              </a:rPr>
              <a:t>有逆元：任何</a:t>
            </a:r>
            <a:r>
              <a:rPr kumimoji="0" lang="en-US" altLang="zh-CN" sz="2400">
                <a:latin typeface="宋体" panose="02010600030101010101" pitchFamily="2" charset="-122"/>
              </a:rPr>
              <a:t>a</a:t>
            </a:r>
            <a:r>
              <a:rPr kumimoji="0" lang="zh-CN" altLang="en-US" sz="2400">
                <a:latin typeface="宋体" panose="02010600030101010101" pitchFamily="2" charset="-122"/>
              </a:rPr>
              <a:t>属于</a:t>
            </a:r>
            <a:r>
              <a:rPr kumimoji="0" lang="en-US" altLang="zh-CN" sz="2400">
                <a:latin typeface="宋体" panose="02010600030101010101" pitchFamily="2" charset="-122"/>
              </a:rPr>
              <a:t>G</a:t>
            </a:r>
            <a:r>
              <a:rPr kumimoji="0" lang="zh-CN" altLang="en-US" sz="2400">
                <a:latin typeface="宋体" panose="02010600030101010101" pitchFamily="2" charset="-122"/>
              </a:rPr>
              <a:t>，存在</a:t>
            </a:r>
            <a:r>
              <a:rPr kumimoji="0" lang="en-US" altLang="zh-CN" sz="2400">
                <a:latin typeface="宋体" panose="02010600030101010101" pitchFamily="2" charset="-122"/>
              </a:rPr>
              <a:t>b</a:t>
            </a:r>
            <a:r>
              <a:rPr kumimoji="0" lang="zh-CN" altLang="en-US" sz="2400">
                <a:latin typeface="宋体" panose="02010600030101010101" pitchFamily="2" charset="-122"/>
              </a:rPr>
              <a:t>属于</a:t>
            </a:r>
            <a:r>
              <a:rPr kumimoji="0" lang="en-US" altLang="zh-CN" sz="2400">
                <a:latin typeface="宋体" panose="02010600030101010101" pitchFamily="2" charset="-122"/>
              </a:rPr>
              <a:t>G</a:t>
            </a:r>
            <a:r>
              <a:rPr kumimoji="0" lang="zh-CN" altLang="en-US" sz="2400">
                <a:latin typeface="宋体" panose="02010600030101010101" pitchFamily="2" charset="-122"/>
              </a:rPr>
              <a:t>满足</a:t>
            </a:r>
            <a:r>
              <a:rPr kumimoji="0" lang="en-US" altLang="zh-CN" sz="2400">
                <a:latin typeface="宋体" panose="02010600030101010101" pitchFamily="2" charset="-122"/>
              </a:rPr>
              <a:t>a*b=e </a:t>
            </a:r>
          </a:p>
          <a:p>
            <a:pPr eaLnBrk="1" hangingPunct="1">
              <a:spcBef>
                <a:spcPct val="0"/>
              </a:spcBef>
              <a:buClrTx/>
              <a:buSzTx/>
              <a:buFontTx/>
              <a:buNone/>
            </a:pPr>
            <a:r>
              <a:rPr kumimoji="0" lang="en-US" altLang="zh-CN" sz="2400">
                <a:latin typeface="宋体" panose="02010600030101010101" pitchFamily="2" charset="-122"/>
              </a:rPr>
              <a:t>  </a:t>
            </a:r>
            <a:r>
              <a:rPr kumimoji="0" lang="zh-CN" altLang="en-US" sz="2400">
                <a:latin typeface="宋体" panose="02010600030101010101" pitchFamily="2" charset="-122"/>
              </a:rPr>
              <a:t>结合律成立：</a:t>
            </a:r>
            <a:r>
              <a:rPr kumimoji="0" lang="en-US" altLang="zh-CN" sz="2400">
                <a:latin typeface="宋体" panose="02010600030101010101" pitchFamily="2" charset="-122"/>
              </a:rPr>
              <a:t>a*(b*c)=(a*b)*c </a:t>
            </a:r>
          </a:p>
          <a:p>
            <a:pPr eaLnBrk="1" hangingPunct="1">
              <a:spcBef>
                <a:spcPct val="0"/>
              </a:spcBef>
              <a:buClrTx/>
              <a:buSzTx/>
              <a:buFontTx/>
              <a:buNone/>
            </a:pPr>
            <a:r>
              <a:rPr kumimoji="0" lang="en-US" altLang="zh-CN" sz="2400">
                <a:latin typeface="宋体" panose="02010600030101010101" pitchFamily="2" charset="-122"/>
              </a:rPr>
              <a:t>  </a:t>
            </a:r>
            <a:r>
              <a:rPr kumimoji="0" lang="zh-CN" altLang="en-US" sz="2400">
                <a:latin typeface="宋体" panose="02010600030101010101" pitchFamily="2" charset="-122"/>
              </a:rPr>
              <a:t>若*表示加法，则称加群；若*表示乘法，则称乘群； </a:t>
            </a:r>
          </a:p>
        </p:txBody>
      </p:sp>
      <p:sp>
        <p:nvSpPr>
          <p:cNvPr id="20488" name="Rectangle 17"/>
          <p:cNvSpPr>
            <a:spLocks noChangeArrowheads="1"/>
          </p:cNvSpPr>
          <p:nvPr/>
        </p:nvSpPr>
        <p:spPr bwMode="auto">
          <a:xfrm>
            <a:off x="395288" y="5919788"/>
            <a:ext cx="8569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线性分组码的性质</a:t>
            </a:r>
            <a:r>
              <a:rPr kumimoji="0" lang="en-US" altLang="zh-CN" sz="2400">
                <a:latin typeface="宋体" panose="02010600030101010101" pitchFamily="2" charset="-122"/>
              </a:rPr>
              <a:t>:</a:t>
            </a:r>
            <a:r>
              <a:rPr kumimoji="0" lang="zh-CN" altLang="en-US" sz="2400">
                <a:latin typeface="宋体" panose="02010600030101010101" pitchFamily="2" charset="-122"/>
              </a:rPr>
              <a:t>封闭性</a:t>
            </a:r>
            <a:r>
              <a:rPr kumimoji="0" lang="en-US" altLang="zh-CN" sz="2400">
                <a:latin typeface="宋体" panose="02010600030101010101" pitchFamily="2" charset="-122"/>
              </a:rPr>
              <a:t>(</a:t>
            </a:r>
            <a:r>
              <a:rPr kumimoji="0" lang="zh-CN" altLang="en-US" sz="2400">
                <a:latin typeface="宋体" panose="02010600030101010101" pitchFamily="2" charset="-122"/>
              </a:rPr>
              <a:t>是加群码</a:t>
            </a:r>
            <a:r>
              <a:rPr kumimoji="0" lang="en-US" altLang="zh-CN" sz="2400">
                <a:latin typeface="宋体" panose="02010600030101010101" pitchFamily="2" charset="-122"/>
              </a:rPr>
              <a:t>)</a:t>
            </a:r>
            <a:r>
              <a:rPr kumimoji="0" lang="zh-CN" altLang="en-US" sz="2400">
                <a:latin typeface="宋体" panose="02010600030101010101" pitchFamily="2" charset="-122"/>
              </a:rPr>
              <a:t>、信息位和校验位之间的监督关系是线性的、码的最小距离等于非零码的最小码重。 </a:t>
            </a:r>
          </a:p>
        </p:txBody>
      </p:sp>
      <p:pic>
        <p:nvPicPr>
          <p:cNvPr id="2048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2000250"/>
            <a:ext cx="5553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11188" y="546100"/>
            <a:ext cx="7772400" cy="579438"/>
          </a:xfrm>
          <a:noFill/>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sz="3200" dirty="0">
                <a:effectLst/>
                <a:latin typeface="华文中宋" panose="02010600040101010101" pitchFamily="2" charset="-122"/>
                <a:ea typeface="华文中宋" panose="02010600040101010101" pitchFamily="2" charset="-122"/>
              </a:rPr>
              <a:t>11.5 </a:t>
            </a:r>
            <a:r>
              <a:rPr lang="zh-CN" altLang="en-US" sz="3200" dirty="0">
                <a:effectLst/>
                <a:latin typeface="华文中宋" panose="02010600040101010101" pitchFamily="2" charset="-122"/>
                <a:ea typeface="华文中宋" panose="02010600040101010101" pitchFamily="2" charset="-122"/>
              </a:rPr>
              <a:t>二、码的校验矩阵和生成矩阵</a:t>
            </a:r>
            <a:endParaRPr lang="zh-CN" altLang="en-US" dirty="0">
              <a:effectLst/>
              <a:latin typeface="华文中宋" panose="02010600040101010101" pitchFamily="2" charset="-122"/>
              <a:ea typeface="华文中宋" panose="02010600040101010101" pitchFamily="2" charset="-122"/>
            </a:endParaRPr>
          </a:p>
        </p:txBody>
      </p:sp>
      <p:sp>
        <p:nvSpPr>
          <p:cNvPr id="21507" name="Rectangle 3"/>
          <p:cNvSpPr>
            <a:spLocks noChangeArrowheads="1"/>
          </p:cNvSpPr>
          <p:nvPr/>
        </p:nvSpPr>
        <p:spPr bwMode="auto">
          <a:xfrm>
            <a:off x="323850" y="1322388"/>
            <a:ext cx="8280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FF0000"/>
              </a:buClr>
              <a:buSzTx/>
              <a:buFont typeface="Wingdings" panose="05000000000000000000" pitchFamily="2" charset="2"/>
              <a:buNone/>
            </a:pPr>
            <a:r>
              <a:rPr kumimoji="0" lang="en-US" altLang="zh-CN" sz="2400">
                <a:latin typeface="宋体" panose="02010600030101010101" pitchFamily="2" charset="-122"/>
              </a:rPr>
              <a:t>1</a:t>
            </a:r>
            <a:r>
              <a:rPr kumimoji="0" lang="zh-CN" altLang="en-US" sz="2400">
                <a:latin typeface="宋体" panose="02010600030101010101" pitchFamily="2" charset="-122"/>
              </a:rPr>
              <a:t>、码的校验矩阵（监督矩阵）</a:t>
            </a:r>
          </a:p>
          <a:p>
            <a:pPr eaLnBrk="1" hangingPunct="1">
              <a:spcBef>
                <a:spcPct val="0"/>
              </a:spcBef>
              <a:buClr>
                <a:srgbClr val="FF0000"/>
              </a:buClr>
              <a:buSzTx/>
              <a:buFont typeface="Wingdings" panose="05000000000000000000" pitchFamily="2" charset="2"/>
              <a:buNone/>
            </a:pPr>
            <a:r>
              <a:rPr kumimoji="0" lang="zh-CN" altLang="en-US" sz="2400">
                <a:latin typeface="宋体" panose="02010600030101010101" pitchFamily="2" charset="-122"/>
              </a:rPr>
              <a:t>对于前述偶校验码的监督关系：</a:t>
            </a:r>
          </a:p>
        </p:txBody>
      </p:sp>
      <p:sp>
        <p:nvSpPr>
          <p:cNvPr id="21508" name="Rectangle 15"/>
          <p:cNvSpPr>
            <a:spLocks noChangeArrowheads="1"/>
          </p:cNvSpPr>
          <p:nvPr/>
        </p:nvSpPr>
        <p:spPr bwMode="auto">
          <a:xfrm>
            <a:off x="395288" y="2520385"/>
            <a:ext cx="820896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dirty="0">
                <a:latin typeface="宋体" panose="02010600030101010101" pitchFamily="2" charset="-122"/>
              </a:rPr>
              <a:t>若</a:t>
            </a:r>
            <a:r>
              <a:rPr kumimoji="0" lang="en-US" altLang="zh-CN" sz="2400" dirty="0">
                <a:latin typeface="宋体" panose="02010600030101010101" pitchFamily="2" charset="-122"/>
              </a:rPr>
              <a:t>S=1</a:t>
            </a:r>
            <a:r>
              <a:rPr kumimoji="0" lang="zh-CN" altLang="en-US" sz="2400" dirty="0">
                <a:latin typeface="宋体" panose="02010600030101010101" pitchFamily="2" charset="-122"/>
              </a:rPr>
              <a:t>，则认为传输时出错；</a:t>
            </a:r>
            <a:r>
              <a:rPr kumimoji="0" lang="en-US" altLang="zh-CN" sz="2400" dirty="0">
                <a:latin typeface="宋体" panose="02010600030101010101" pitchFamily="2" charset="-122"/>
              </a:rPr>
              <a:t>S=0</a:t>
            </a:r>
            <a:r>
              <a:rPr kumimoji="0" lang="zh-CN" altLang="en-US" sz="2400" dirty="0">
                <a:latin typeface="宋体" panose="02010600030101010101" pitchFamily="2" charset="-122"/>
              </a:rPr>
              <a:t>，则认为无误传输。上式称为监督关系，</a:t>
            </a:r>
            <a:r>
              <a:rPr kumimoji="0" lang="en-US" altLang="zh-CN" sz="2400" dirty="0">
                <a:latin typeface="宋体" panose="02010600030101010101" pitchFamily="2" charset="-122"/>
              </a:rPr>
              <a:t>S</a:t>
            </a:r>
            <a:r>
              <a:rPr kumimoji="0" lang="zh-CN" altLang="en-US" sz="2400" dirty="0">
                <a:latin typeface="宋体" panose="02010600030101010101" pitchFamily="2" charset="-122"/>
              </a:rPr>
              <a:t>称为校验子。可见本校验子只能指出有错误，而不能指出错在何处。</a:t>
            </a:r>
          </a:p>
          <a:p>
            <a:pPr eaLnBrk="1" hangingPunct="1">
              <a:spcBef>
                <a:spcPct val="0"/>
              </a:spcBef>
              <a:buClrTx/>
              <a:buSzTx/>
              <a:buFontTx/>
              <a:buNone/>
            </a:pPr>
            <a:r>
              <a:rPr kumimoji="0" lang="zh-CN" altLang="en-US" sz="2400" b="1" dirty="0">
                <a:solidFill>
                  <a:srgbClr val="FFFF00"/>
                </a:solidFill>
                <a:latin typeface="宋体" panose="02010600030101010101" pitchFamily="2" charset="-122"/>
              </a:rPr>
              <a:t>问题：为了能纠一位错，</a:t>
            </a:r>
            <a:r>
              <a:rPr kumimoji="0" lang="en-US" altLang="zh-CN" sz="2400" b="1" dirty="0">
                <a:solidFill>
                  <a:srgbClr val="FFFF00"/>
                </a:solidFill>
                <a:latin typeface="宋体" panose="02010600030101010101" pitchFamily="2" charset="-122"/>
              </a:rPr>
              <a:t>k</a:t>
            </a:r>
            <a:r>
              <a:rPr kumimoji="0" lang="zh-CN" altLang="en-US" sz="2400" b="1" dirty="0">
                <a:solidFill>
                  <a:srgbClr val="FFFF00"/>
                </a:solidFill>
                <a:latin typeface="宋体" panose="02010600030101010101" pitchFamily="2" charset="-122"/>
              </a:rPr>
              <a:t>位信息至少需要多少位的监督信息，如何设计？ </a:t>
            </a:r>
          </a:p>
          <a:p>
            <a:pPr eaLnBrk="1" hangingPunct="1">
              <a:spcBef>
                <a:spcPct val="0"/>
              </a:spcBef>
              <a:buClrTx/>
              <a:buSzTx/>
              <a:buFontTx/>
              <a:buNone/>
            </a:pPr>
            <a:r>
              <a:rPr kumimoji="0" lang="zh-CN" altLang="en-US" sz="2400" dirty="0">
                <a:latin typeface="宋体" panose="02010600030101010101" pitchFamily="2" charset="-122"/>
              </a:rPr>
              <a:t>显然为了能纠一个错，要求校验子的组合数大于等于码长，即要求监督位数应满足： </a:t>
            </a:r>
          </a:p>
        </p:txBody>
      </p:sp>
      <p:sp>
        <p:nvSpPr>
          <p:cNvPr id="21509" name="Rectangle 21"/>
          <p:cNvSpPr>
            <a:spLocks noChangeArrowheads="1"/>
          </p:cNvSpPr>
          <p:nvPr/>
        </p:nvSpPr>
        <p:spPr bwMode="auto">
          <a:xfrm>
            <a:off x="468313" y="5708650"/>
            <a:ext cx="445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如果取</a:t>
            </a:r>
            <a:r>
              <a:rPr kumimoji="0" lang="en-US" altLang="zh-CN" sz="2400">
                <a:latin typeface="宋体" panose="02010600030101010101" pitchFamily="2" charset="-122"/>
              </a:rPr>
              <a:t>k=4</a:t>
            </a:r>
            <a:r>
              <a:rPr kumimoji="0" lang="zh-CN" altLang="en-US" sz="2400">
                <a:latin typeface="宋体" panose="02010600030101010101" pitchFamily="2" charset="-122"/>
              </a:rPr>
              <a:t>，则可以确定</a:t>
            </a:r>
            <a:r>
              <a:rPr kumimoji="0" lang="en-US" altLang="zh-CN" sz="2400">
                <a:latin typeface="宋体" panose="02010600030101010101" pitchFamily="2" charset="-122"/>
              </a:rPr>
              <a:t>n&gt;=7</a:t>
            </a:r>
            <a:r>
              <a:rPr kumimoji="0" lang="zh-CN" altLang="en-US" sz="2400">
                <a:latin typeface="宋体" panose="02010600030101010101" pitchFamily="2" charset="-122"/>
              </a:rPr>
              <a:t>。 </a:t>
            </a:r>
          </a:p>
        </p:txBody>
      </p:sp>
      <p:pic>
        <p:nvPicPr>
          <p:cNvPr id="2151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8" y="2143125"/>
            <a:ext cx="37242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151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5214938"/>
            <a:ext cx="43719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476250"/>
            <a:ext cx="7772400" cy="579438"/>
          </a:xfrm>
          <a:noFill/>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sz="3200">
                <a:effectLst/>
                <a:latin typeface="华文中宋" panose="02010600040101010101" pitchFamily="2" charset="-122"/>
                <a:ea typeface="华文中宋" panose="02010600040101010101" pitchFamily="2" charset="-122"/>
              </a:rPr>
              <a:t>11.5 </a:t>
            </a:r>
            <a:r>
              <a:rPr lang="zh-CN" altLang="en-US" sz="3200">
                <a:effectLst/>
                <a:latin typeface="华文中宋" panose="02010600040101010101" pitchFamily="2" charset="-122"/>
                <a:ea typeface="华文中宋" panose="02010600040101010101" pitchFamily="2" charset="-122"/>
              </a:rPr>
              <a:t>二、码的校验矩阵和生成矩阵</a:t>
            </a:r>
          </a:p>
        </p:txBody>
      </p:sp>
      <p:sp>
        <p:nvSpPr>
          <p:cNvPr id="22531" name="Rectangle 3"/>
          <p:cNvSpPr>
            <a:spLocks noChangeArrowheads="1"/>
          </p:cNvSpPr>
          <p:nvPr/>
        </p:nvSpPr>
        <p:spPr bwMode="auto">
          <a:xfrm>
            <a:off x="323850" y="1322388"/>
            <a:ext cx="8280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FF0000"/>
              </a:buClr>
              <a:buSzTx/>
              <a:buFont typeface="Wingdings" panose="05000000000000000000" pitchFamily="2" charset="2"/>
              <a:buNone/>
            </a:pPr>
            <a:r>
              <a:rPr kumimoji="0" lang="en-US" altLang="zh-CN" sz="2400">
                <a:latin typeface="宋体" panose="02010600030101010101" pitchFamily="2" charset="-122"/>
              </a:rPr>
              <a:t>2</a:t>
            </a:r>
            <a:r>
              <a:rPr kumimoji="0" lang="zh-CN" altLang="en-US" sz="2400">
                <a:latin typeface="宋体" panose="02010600030101010101" pitchFamily="2" charset="-122"/>
              </a:rPr>
              <a:t>、编码例子</a:t>
            </a:r>
          </a:p>
          <a:p>
            <a:pPr eaLnBrk="1" hangingPunct="1">
              <a:spcBef>
                <a:spcPct val="0"/>
              </a:spcBef>
              <a:buClr>
                <a:srgbClr val="FF0000"/>
              </a:buClr>
              <a:buSzTx/>
              <a:buFont typeface="Wingdings" panose="05000000000000000000" pitchFamily="2" charset="2"/>
              <a:buNone/>
            </a:pPr>
            <a:r>
              <a:rPr kumimoji="0" lang="zh-CN" altLang="en-US" sz="2400">
                <a:latin typeface="宋体" panose="02010600030101010101" pitchFamily="2" charset="-122"/>
              </a:rPr>
              <a:t>假设传输时的码字为</a:t>
            </a:r>
          </a:p>
        </p:txBody>
      </p:sp>
      <p:sp>
        <p:nvSpPr>
          <p:cNvPr id="22533" name="Rectangle 18"/>
          <p:cNvSpPr>
            <a:spLocks noChangeArrowheads="1"/>
          </p:cNvSpPr>
          <p:nvPr/>
        </p:nvSpPr>
        <p:spPr bwMode="auto">
          <a:xfrm>
            <a:off x="5148263" y="1749425"/>
            <a:ext cx="32321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609600" indent="-60960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buClr>
                <a:schemeClr val="hlink"/>
              </a:buClr>
              <a:buSzPct val="65000"/>
              <a:buFont typeface="Wingdings" panose="05000000000000000000" pitchFamily="2" charset="2"/>
              <a:buNone/>
            </a:pPr>
            <a:r>
              <a:rPr kumimoji="0" lang="en-US" altLang="zh-CN" sz="2400">
                <a:latin typeface="宋体" panose="02010600030101010101" pitchFamily="2" charset="-122"/>
              </a:rPr>
              <a:t>k=4</a:t>
            </a:r>
            <a:r>
              <a:rPr kumimoji="0" lang="zh-CN" altLang="en-US" sz="2400">
                <a:latin typeface="宋体" panose="02010600030101010101" pitchFamily="2" charset="-122"/>
              </a:rPr>
              <a:t>，</a:t>
            </a:r>
            <a:r>
              <a:rPr kumimoji="0" lang="en-US" altLang="zh-CN" sz="2400">
                <a:latin typeface="宋体" panose="02010600030101010101" pitchFamily="2" charset="-122"/>
              </a:rPr>
              <a:t>n=7</a:t>
            </a:r>
            <a:r>
              <a:rPr kumimoji="0" lang="zh-CN" altLang="en-US" sz="2400">
                <a:latin typeface="宋体" panose="02010600030101010101" pitchFamily="2" charset="-122"/>
              </a:rPr>
              <a:t>。编码规则：</a:t>
            </a:r>
          </a:p>
        </p:txBody>
      </p:sp>
      <p:sp>
        <p:nvSpPr>
          <p:cNvPr id="22534" name="Rectangle 21"/>
          <p:cNvSpPr>
            <a:spLocks noChangeArrowheads="1"/>
          </p:cNvSpPr>
          <p:nvPr/>
        </p:nvSpPr>
        <p:spPr bwMode="auto">
          <a:xfrm>
            <a:off x="4716463" y="2708275"/>
            <a:ext cx="36560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根据上述的真值表，我们可以得到如下的关系： </a:t>
            </a:r>
          </a:p>
        </p:txBody>
      </p:sp>
      <p:sp>
        <p:nvSpPr>
          <p:cNvPr id="22536" name="Rectangle 24"/>
          <p:cNvSpPr>
            <a:spLocks noChangeArrowheads="1"/>
          </p:cNvSpPr>
          <p:nvPr/>
        </p:nvSpPr>
        <p:spPr bwMode="auto">
          <a:xfrm>
            <a:off x="3962400" y="3763963"/>
            <a:ext cx="384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仅在</a:t>
            </a:r>
            <a:r>
              <a:rPr kumimoji="0" lang="en-US" altLang="zh-CN" sz="2400">
                <a:latin typeface="宋体" panose="02010600030101010101" pitchFamily="2" charset="-122"/>
              </a:rPr>
              <a:t>a2a4a5a6</a:t>
            </a:r>
            <a:r>
              <a:rPr kumimoji="0" lang="zh-CN" altLang="en-US" sz="2400">
                <a:latin typeface="宋体" panose="02010600030101010101" pitchFamily="2" charset="-122"/>
              </a:rPr>
              <a:t>出错时，</a:t>
            </a:r>
            <a:r>
              <a:rPr kumimoji="0" lang="en-US" altLang="zh-CN" sz="2400">
                <a:latin typeface="宋体" panose="02010600030101010101" pitchFamily="2" charset="-122"/>
              </a:rPr>
              <a:t>S1=1</a:t>
            </a:r>
          </a:p>
        </p:txBody>
      </p:sp>
      <p:sp>
        <p:nvSpPr>
          <p:cNvPr id="22539" name="Rectangle 31"/>
          <p:cNvSpPr>
            <a:spLocks noChangeArrowheads="1"/>
          </p:cNvSpPr>
          <p:nvPr/>
        </p:nvSpPr>
        <p:spPr bwMode="auto">
          <a:xfrm>
            <a:off x="3924300" y="4195763"/>
            <a:ext cx="384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仅在</a:t>
            </a:r>
            <a:r>
              <a:rPr kumimoji="0" lang="en-US" altLang="zh-CN" sz="2400">
                <a:latin typeface="宋体" panose="02010600030101010101" pitchFamily="2" charset="-122"/>
              </a:rPr>
              <a:t>a1a3a5a6</a:t>
            </a:r>
            <a:r>
              <a:rPr kumimoji="0" lang="zh-CN" altLang="en-US" sz="2400">
                <a:latin typeface="宋体" panose="02010600030101010101" pitchFamily="2" charset="-122"/>
              </a:rPr>
              <a:t>出错时，</a:t>
            </a:r>
            <a:r>
              <a:rPr kumimoji="0" lang="en-US" altLang="zh-CN" sz="2400">
                <a:latin typeface="宋体" panose="02010600030101010101" pitchFamily="2" charset="-122"/>
              </a:rPr>
              <a:t>S2=1</a:t>
            </a:r>
          </a:p>
        </p:txBody>
      </p:sp>
      <p:sp>
        <p:nvSpPr>
          <p:cNvPr id="22540" name="Rectangle 32"/>
          <p:cNvSpPr>
            <a:spLocks noChangeArrowheads="1"/>
          </p:cNvSpPr>
          <p:nvPr/>
        </p:nvSpPr>
        <p:spPr bwMode="auto">
          <a:xfrm>
            <a:off x="3924300" y="4652963"/>
            <a:ext cx="384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仅在</a:t>
            </a:r>
            <a:r>
              <a:rPr kumimoji="0" lang="en-US" altLang="zh-CN" sz="2400">
                <a:latin typeface="宋体" panose="02010600030101010101" pitchFamily="2" charset="-122"/>
              </a:rPr>
              <a:t>a0a3a4a6</a:t>
            </a:r>
            <a:r>
              <a:rPr kumimoji="0" lang="zh-CN" altLang="en-US" sz="2400">
                <a:latin typeface="宋体" panose="02010600030101010101" pitchFamily="2" charset="-122"/>
              </a:rPr>
              <a:t>出错时，</a:t>
            </a:r>
            <a:r>
              <a:rPr kumimoji="0" lang="en-US" altLang="zh-CN" sz="2400">
                <a:latin typeface="宋体" panose="02010600030101010101" pitchFamily="2" charset="-122"/>
              </a:rPr>
              <a:t>S3=1</a:t>
            </a:r>
          </a:p>
        </p:txBody>
      </p:sp>
      <p:sp>
        <p:nvSpPr>
          <p:cNvPr id="22541" name="Rectangle 33"/>
          <p:cNvSpPr>
            <a:spLocks noChangeArrowheads="1"/>
          </p:cNvSpPr>
          <p:nvPr/>
        </p:nvSpPr>
        <p:spPr bwMode="auto">
          <a:xfrm>
            <a:off x="323850" y="5054600"/>
            <a:ext cx="8413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在发端，令</a:t>
            </a:r>
            <a:r>
              <a:rPr kumimoji="0" lang="en-US" altLang="zh-CN" sz="2400">
                <a:latin typeface="宋体" panose="02010600030101010101" pitchFamily="2" charset="-122"/>
              </a:rPr>
              <a:t>S1S2S3=0</a:t>
            </a:r>
            <a:r>
              <a:rPr kumimoji="0" lang="zh-CN" altLang="en-US" sz="2400">
                <a:latin typeface="宋体" panose="02010600030101010101" pitchFamily="2" charset="-122"/>
              </a:rPr>
              <a:t>，根据上式，由信息位算出监督位</a:t>
            </a:r>
            <a:r>
              <a:rPr kumimoji="0" lang="en-US" altLang="zh-CN" sz="2400">
                <a:latin typeface="宋体" panose="02010600030101010101" pitchFamily="2" charset="-122"/>
              </a:rPr>
              <a:t>a2a1a0</a:t>
            </a:r>
          </a:p>
          <a:p>
            <a:pPr eaLnBrk="1" hangingPunct="1">
              <a:spcBef>
                <a:spcPct val="0"/>
              </a:spcBef>
              <a:buClrTx/>
              <a:buSzTx/>
              <a:buFontTx/>
              <a:buNone/>
            </a:pPr>
            <a:r>
              <a:rPr kumimoji="0" lang="zh-CN" altLang="en-US" sz="2400">
                <a:latin typeface="宋体" panose="02010600030101010101" pitchFamily="2" charset="-122"/>
              </a:rPr>
              <a:t>即</a:t>
            </a:r>
          </a:p>
        </p:txBody>
      </p:sp>
      <p:sp>
        <p:nvSpPr>
          <p:cNvPr id="22543" name="Rectangle 36"/>
          <p:cNvSpPr>
            <a:spLocks noChangeArrowheads="1"/>
          </p:cNvSpPr>
          <p:nvPr/>
        </p:nvSpPr>
        <p:spPr bwMode="auto">
          <a:xfrm>
            <a:off x="3563938" y="5876925"/>
            <a:ext cx="323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从而可得出全部码组。</a:t>
            </a:r>
          </a:p>
        </p:txBody>
      </p:sp>
      <p:graphicFrame>
        <p:nvGraphicFramePr>
          <p:cNvPr id="22544" name="Object 38"/>
          <p:cNvGraphicFramePr>
            <a:graphicFrameLocks noGrp="1" noChangeAspect="1"/>
          </p:cNvGraphicFramePr>
          <p:nvPr>
            <p:ph idx="1"/>
          </p:nvPr>
        </p:nvGraphicFramePr>
        <p:xfrm>
          <a:off x="468313" y="2205038"/>
          <a:ext cx="4176712" cy="1511300"/>
        </p:xfrm>
        <a:graphic>
          <a:graphicData uri="http://schemas.openxmlformats.org/presentationml/2006/ole">
            <mc:AlternateContent xmlns:mc="http://schemas.openxmlformats.org/markup-compatibility/2006">
              <mc:Choice xmlns:v="urn:schemas-microsoft-com:vml" Requires="v">
                <p:oleObj spid="_x0000_s22557" name="Visio" r:id="rId3" imgW="2465222" imgH="696468" progId="Visio.Drawing.6">
                  <p:embed/>
                </p:oleObj>
              </mc:Choice>
              <mc:Fallback>
                <p:oleObj name="Visio" r:id="rId3" imgW="2465222" imgH="696468" progId="Visio.Drawing.6">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205038"/>
                        <a:ext cx="4176712"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 name="图片 1"/>
          <p:cNvPicPr>
            <a:picLocks noChangeAspect="1"/>
          </p:cNvPicPr>
          <p:nvPr/>
        </p:nvPicPr>
        <p:blipFill>
          <a:blip r:embed="rId5"/>
          <a:stretch>
            <a:fillRect/>
          </a:stretch>
        </p:blipFill>
        <p:spPr>
          <a:xfrm>
            <a:off x="3275406" y="1753795"/>
            <a:ext cx="1872857" cy="387082"/>
          </a:xfrm>
          <a:prstGeom prst="rect">
            <a:avLst/>
          </a:prstGeom>
        </p:spPr>
      </p:pic>
      <p:pic>
        <p:nvPicPr>
          <p:cNvPr id="3" name="图片 2"/>
          <p:cNvPicPr>
            <a:picLocks noChangeAspect="1"/>
          </p:cNvPicPr>
          <p:nvPr/>
        </p:nvPicPr>
        <p:blipFill>
          <a:blip r:embed="rId6"/>
          <a:stretch>
            <a:fillRect/>
          </a:stretch>
        </p:blipFill>
        <p:spPr>
          <a:xfrm>
            <a:off x="493838" y="3739237"/>
            <a:ext cx="3481118" cy="1292464"/>
          </a:xfrm>
          <a:prstGeom prst="rect">
            <a:avLst/>
          </a:prstGeom>
        </p:spPr>
      </p:pic>
      <p:pic>
        <p:nvPicPr>
          <p:cNvPr id="4" name="图片 3"/>
          <p:cNvPicPr>
            <a:picLocks noChangeAspect="1"/>
          </p:cNvPicPr>
          <p:nvPr/>
        </p:nvPicPr>
        <p:blipFill>
          <a:blip r:embed="rId7"/>
          <a:stretch>
            <a:fillRect/>
          </a:stretch>
        </p:blipFill>
        <p:spPr>
          <a:xfrm>
            <a:off x="782845" y="5587591"/>
            <a:ext cx="2781093" cy="10652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a:xfrm>
            <a:off x="539750" y="404813"/>
            <a:ext cx="8229600" cy="579437"/>
          </a:xfrm>
        </p:spPr>
        <p:txBody>
          <a:bodyPr>
            <a:spAutoFit/>
          </a:bodyPr>
          <a:lstStyle/>
          <a:p>
            <a:pPr eaLnBrk="1" hangingPunct="1">
              <a:defRPr/>
            </a:pPr>
            <a:r>
              <a:rPr lang="zh-CN" altLang="en-US" sz="3200">
                <a:effectLst/>
                <a:latin typeface="华文中宋" pitchFamily="2" charset="-122"/>
                <a:ea typeface="华文中宋" pitchFamily="2" charset="-122"/>
              </a:rPr>
              <a:t>第十一章 差错控制编码</a:t>
            </a:r>
            <a:endParaRPr lang="zh-CN" altLang="en-US">
              <a:latin typeface="华文中宋" pitchFamily="2" charset="-122"/>
              <a:ea typeface="华文中宋" pitchFamily="2" charset="-122"/>
            </a:endParaRPr>
          </a:p>
        </p:txBody>
      </p:sp>
      <p:sp>
        <p:nvSpPr>
          <p:cNvPr id="5123" name="Rectangle 4"/>
          <p:cNvSpPr>
            <a:spLocks noChangeArrowheads="1"/>
          </p:cNvSpPr>
          <p:nvPr/>
        </p:nvSpPr>
        <p:spPr bwMode="auto">
          <a:xfrm>
            <a:off x="467544" y="1988840"/>
            <a:ext cx="8496300" cy="2234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0000"/>
              </a:buClr>
              <a:buSzTx/>
            </a:pPr>
            <a:r>
              <a:rPr lang="zh-CN" altLang="en-US" sz="2400" b="1" i="1" u="sng" dirty="0">
                <a:latin typeface="宋体" panose="02010600030101010101" pitchFamily="2" charset="-122"/>
              </a:rPr>
              <a:t>研究各种编码和译码方法是差错控制编码所要解决的问题。</a:t>
            </a:r>
            <a:endParaRPr lang="en-US" altLang="zh-CN" sz="2400" b="1" i="1" u="sng" dirty="0">
              <a:latin typeface="宋体" panose="02010600030101010101" pitchFamily="2" charset="-122"/>
            </a:endParaRPr>
          </a:p>
          <a:p>
            <a:pPr eaLnBrk="1" hangingPunct="1">
              <a:buClr>
                <a:srgbClr val="FF0000"/>
              </a:buClr>
              <a:buSzTx/>
            </a:pPr>
            <a:endParaRPr lang="en-US" altLang="zh-CN" sz="2400" b="1" i="1" u="sng" dirty="0">
              <a:latin typeface="宋体" panose="02010600030101010101" pitchFamily="2" charset="-122"/>
            </a:endParaRPr>
          </a:p>
          <a:p>
            <a:pPr eaLnBrk="1" hangingPunct="1">
              <a:buClr>
                <a:srgbClr val="FF0000"/>
              </a:buClr>
              <a:buSzTx/>
            </a:pPr>
            <a:r>
              <a:rPr lang="zh-CN" altLang="en-US" sz="2400" b="1" i="1" u="sng" dirty="0">
                <a:latin typeface="宋体" panose="02010600030101010101" pitchFamily="2" charset="-122"/>
              </a:rPr>
              <a:t>协议、约定、规则等</a:t>
            </a:r>
            <a:endParaRPr lang="en-US" altLang="zh-CN" sz="2400" b="1" i="1" u="sng" dirty="0">
              <a:latin typeface="宋体" panose="02010600030101010101" pitchFamily="2" charset="-122"/>
            </a:endParaRPr>
          </a:p>
          <a:p>
            <a:pPr eaLnBrk="1" hangingPunct="1">
              <a:buClr>
                <a:srgbClr val="FF0000"/>
              </a:buClr>
              <a:buSzTx/>
            </a:pPr>
            <a:endParaRPr lang="zh-CN" altLang="en-US" sz="2400" dirty="0">
              <a:latin typeface="宋体" panose="02010600030101010101" pitchFamily="2" charset="-122"/>
            </a:endParaRPr>
          </a:p>
          <a:p>
            <a:pPr eaLnBrk="1" hangingPunct="1">
              <a:buClr>
                <a:srgbClr val="FF0000"/>
              </a:buClr>
              <a:buSzTx/>
            </a:pPr>
            <a:r>
              <a:rPr lang="zh-CN" altLang="en-US" sz="2400" dirty="0">
                <a:latin typeface="宋体" panose="02010600030101010101" pitchFamily="2" charset="-122"/>
              </a:rPr>
              <a:t>本章只讨论线性分组码及循环码。</a:t>
            </a:r>
          </a:p>
        </p:txBody>
      </p:sp>
    </p:spTree>
    <p:extLst>
      <p:ext uri="{BB962C8B-B14F-4D97-AF65-F5344CB8AC3E}">
        <p14:creationId xmlns:p14="http://schemas.microsoft.com/office/powerpoint/2010/main" val="2545362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57238" y="617537"/>
            <a:ext cx="7772400" cy="579438"/>
          </a:xfrm>
          <a:noFill/>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sz="3200">
                <a:effectLst/>
                <a:latin typeface="华文中宋" panose="02010600040101010101" pitchFamily="2" charset="-122"/>
                <a:ea typeface="华文中宋" panose="02010600040101010101" pitchFamily="2" charset="-122"/>
              </a:rPr>
              <a:t>11.5 </a:t>
            </a:r>
            <a:r>
              <a:rPr lang="zh-CN" altLang="en-US" sz="3200">
                <a:effectLst/>
                <a:latin typeface="华文中宋" panose="02010600040101010101" pitchFamily="2" charset="-122"/>
                <a:ea typeface="华文中宋" panose="02010600040101010101" pitchFamily="2" charset="-122"/>
              </a:rPr>
              <a:t>二、码的校验矩阵和生成矩阵</a:t>
            </a:r>
          </a:p>
        </p:txBody>
      </p:sp>
      <p:sp>
        <p:nvSpPr>
          <p:cNvPr id="23555" name="Rectangle 3"/>
          <p:cNvSpPr>
            <a:spLocks noChangeArrowheads="1"/>
          </p:cNvSpPr>
          <p:nvPr/>
        </p:nvSpPr>
        <p:spPr bwMode="auto">
          <a:xfrm>
            <a:off x="395288" y="1196975"/>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FF0000"/>
              </a:buClr>
              <a:buSzTx/>
              <a:buFont typeface="Wingdings" panose="05000000000000000000" pitchFamily="2" charset="2"/>
              <a:buNone/>
            </a:pPr>
            <a:r>
              <a:rPr kumimoji="0" lang="zh-CN" altLang="en-US" sz="2400" dirty="0">
                <a:latin typeface="宋体" panose="02010600030101010101" pitchFamily="2" charset="-122"/>
              </a:rPr>
              <a:t>在本例中，</a:t>
            </a:r>
          </a:p>
        </p:txBody>
      </p:sp>
      <p:sp>
        <p:nvSpPr>
          <p:cNvPr id="23556" name="Rectangle 13"/>
          <p:cNvSpPr>
            <a:spLocks noChangeArrowheads="1"/>
          </p:cNvSpPr>
          <p:nvPr/>
        </p:nvSpPr>
        <p:spPr bwMode="auto">
          <a:xfrm>
            <a:off x="3348038" y="1249363"/>
            <a:ext cx="2654894"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609600" indent="-60960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buClr>
                <a:schemeClr val="hlink"/>
              </a:buClr>
              <a:buSzPct val="65000"/>
              <a:buFont typeface="Wingdings" panose="05000000000000000000" pitchFamily="2" charset="2"/>
              <a:buNone/>
            </a:pPr>
            <a:r>
              <a:rPr kumimoji="0" lang="zh-CN" altLang="en-US" sz="2400" dirty="0">
                <a:latin typeface="宋体" panose="02010600030101010101" pitchFamily="2" charset="-122"/>
              </a:rPr>
              <a:t>则也</a:t>
            </a:r>
            <a:r>
              <a:rPr kumimoji="0" lang="zh-CN" altLang="en-US" sz="2400" b="1" dirty="0">
                <a:solidFill>
                  <a:srgbClr val="FFFF00"/>
                </a:solidFill>
                <a:latin typeface="宋体" panose="02010600030101010101" pitchFamily="2" charset="-122"/>
              </a:rPr>
              <a:t>称为汉明码</a:t>
            </a:r>
            <a:r>
              <a:rPr kumimoji="0" lang="zh-CN" altLang="en-US" sz="2400" dirty="0">
                <a:latin typeface="宋体" panose="02010600030101010101" pitchFamily="2" charset="-122"/>
              </a:rPr>
              <a:t>。</a:t>
            </a:r>
          </a:p>
        </p:txBody>
      </p:sp>
      <p:sp>
        <p:nvSpPr>
          <p:cNvPr id="23557" name="Rectangle 15"/>
          <p:cNvSpPr>
            <a:spLocks noChangeArrowheads="1"/>
          </p:cNvSpPr>
          <p:nvPr/>
        </p:nvSpPr>
        <p:spPr bwMode="auto">
          <a:xfrm>
            <a:off x="395288" y="1752600"/>
            <a:ext cx="799306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buClr>
                <a:schemeClr val="hlink"/>
              </a:buClr>
              <a:buSzPct val="65000"/>
              <a:buFont typeface="Wingdings" panose="05000000000000000000" pitchFamily="2" charset="2"/>
              <a:buNone/>
            </a:pPr>
            <a:r>
              <a:rPr kumimoji="0" lang="zh-CN" altLang="en-US" sz="2400">
                <a:latin typeface="宋体" panose="02010600030101010101" pitchFamily="2" charset="-122"/>
              </a:rPr>
              <a:t>当</a:t>
            </a:r>
            <a:r>
              <a:rPr kumimoji="0" lang="en-US" altLang="zh-CN" sz="2400">
                <a:latin typeface="宋体" panose="02010600030101010101" pitchFamily="2" charset="-122"/>
              </a:rPr>
              <a:t>n</a:t>
            </a:r>
            <a:r>
              <a:rPr kumimoji="0" lang="zh-CN" altLang="en-US" sz="2400">
                <a:latin typeface="宋体" panose="02010600030101010101" pitchFamily="2" charset="-122"/>
              </a:rPr>
              <a:t>一定时，纠单个错时所用的监督码元位数最少，因而：</a:t>
            </a:r>
          </a:p>
        </p:txBody>
      </p:sp>
      <p:sp>
        <p:nvSpPr>
          <p:cNvPr id="23558" name="Rectangle 18"/>
          <p:cNvSpPr>
            <a:spLocks noChangeArrowheads="1"/>
          </p:cNvSpPr>
          <p:nvPr/>
        </p:nvSpPr>
        <p:spPr bwMode="auto">
          <a:xfrm>
            <a:off x="801688" y="2708275"/>
            <a:ext cx="384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将监督关系式用矩阵表示：</a:t>
            </a:r>
          </a:p>
        </p:txBody>
      </p:sp>
      <p:sp>
        <p:nvSpPr>
          <p:cNvPr id="23561" name="Rectangle 35"/>
          <p:cNvSpPr>
            <a:spLocks noChangeArrowheads="1"/>
          </p:cNvSpPr>
          <p:nvPr/>
        </p:nvSpPr>
        <p:spPr bwMode="auto">
          <a:xfrm>
            <a:off x="2484438" y="2184400"/>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最大。此时</a:t>
            </a:r>
            <a:r>
              <a:rPr kumimoji="0" lang="en-US" altLang="zh-CN" sz="2400">
                <a:latin typeface="宋体" panose="02010600030101010101" pitchFamily="2" charset="-122"/>
              </a:rPr>
              <a:t>dmin=3</a:t>
            </a:r>
          </a:p>
        </p:txBody>
      </p:sp>
      <p:sp>
        <p:nvSpPr>
          <p:cNvPr id="23563" name="Rectangle 38"/>
          <p:cNvSpPr>
            <a:spLocks noChangeArrowheads="1"/>
          </p:cNvSpPr>
          <p:nvPr/>
        </p:nvSpPr>
        <p:spPr bwMode="auto">
          <a:xfrm>
            <a:off x="395288" y="314166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即</a:t>
            </a:r>
          </a:p>
        </p:txBody>
      </p:sp>
      <p:sp>
        <p:nvSpPr>
          <p:cNvPr id="23565" name="Rectangle 41"/>
          <p:cNvSpPr>
            <a:spLocks noChangeArrowheads="1"/>
          </p:cNvSpPr>
          <p:nvPr/>
        </p:nvSpPr>
        <p:spPr bwMode="auto">
          <a:xfrm>
            <a:off x="395288" y="3716338"/>
            <a:ext cx="44640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en-US" altLang="zh-CN" sz="2400" b="1" u="sng">
                <a:latin typeface="宋体" panose="02010600030101010101" pitchFamily="2" charset="-122"/>
              </a:rPr>
              <a:t>H</a:t>
            </a:r>
            <a:r>
              <a:rPr kumimoji="0" lang="zh-CN" altLang="en-US" sz="2400" b="1" u="sng">
                <a:latin typeface="宋体" panose="02010600030101010101" pitchFamily="2" charset="-122"/>
              </a:rPr>
              <a:t>就称为（</a:t>
            </a:r>
            <a:r>
              <a:rPr kumimoji="0" lang="en-US" altLang="zh-CN" sz="2400" b="1" u="sng">
                <a:latin typeface="宋体" panose="02010600030101010101" pitchFamily="2" charset="-122"/>
              </a:rPr>
              <a:t>7</a:t>
            </a:r>
            <a:r>
              <a:rPr kumimoji="0" lang="zh-CN" altLang="en-US" sz="2400" b="1" u="sng">
                <a:latin typeface="宋体" panose="02010600030101010101" pitchFamily="2" charset="-122"/>
              </a:rPr>
              <a:t>，</a:t>
            </a:r>
            <a:r>
              <a:rPr kumimoji="0" lang="en-US" altLang="zh-CN" sz="2400" b="1" u="sng">
                <a:latin typeface="宋体" panose="02010600030101010101" pitchFamily="2" charset="-122"/>
              </a:rPr>
              <a:t>4</a:t>
            </a:r>
            <a:r>
              <a:rPr kumimoji="0" lang="zh-CN" altLang="en-US" sz="2400" b="1" u="sng">
                <a:latin typeface="宋体" panose="02010600030101010101" pitchFamily="2" charset="-122"/>
              </a:rPr>
              <a:t>）码的校验矩阵（或监督矩阵）</a:t>
            </a:r>
            <a:r>
              <a:rPr kumimoji="0" lang="zh-CN" altLang="en-US" sz="2400">
                <a:latin typeface="宋体" panose="02010600030101010101" pitchFamily="2" charset="-122"/>
              </a:rPr>
              <a:t>。 </a:t>
            </a:r>
          </a:p>
        </p:txBody>
      </p:sp>
      <p:sp>
        <p:nvSpPr>
          <p:cNvPr id="23566" name="Rectangle 42"/>
          <p:cNvSpPr>
            <a:spLocks noChangeArrowheads="1"/>
          </p:cNvSpPr>
          <p:nvPr/>
        </p:nvSpPr>
        <p:spPr bwMode="auto">
          <a:xfrm>
            <a:off x="250825" y="4508500"/>
            <a:ext cx="8456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b="1" dirty="0">
                <a:solidFill>
                  <a:srgbClr val="FFFF00"/>
                </a:solidFill>
                <a:latin typeface="宋体" panose="02010600030101010101" pitchFamily="2" charset="-122"/>
              </a:rPr>
              <a:t>因此，线性分组码的设计实际上是如何设计监督矩阵的问题。</a:t>
            </a:r>
            <a:endParaRPr kumimoji="0" lang="zh-CN" altLang="en-US" sz="2400" dirty="0">
              <a:solidFill>
                <a:srgbClr val="FFFF00"/>
              </a:solidFill>
              <a:latin typeface="宋体" panose="02010600030101010101" pitchFamily="2" charset="-122"/>
            </a:endParaRPr>
          </a:p>
        </p:txBody>
      </p:sp>
      <p:sp>
        <p:nvSpPr>
          <p:cNvPr id="23567" name="Rectangle 43"/>
          <p:cNvSpPr>
            <a:spLocks noChangeArrowheads="1"/>
          </p:cNvSpPr>
          <p:nvPr/>
        </p:nvSpPr>
        <p:spPr bwMode="auto">
          <a:xfrm>
            <a:off x="120650" y="5051425"/>
            <a:ext cx="884396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en-US" altLang="zh-CN" sz="2400">
                <a:latin typeface="宋体" panose="02010600030101010101" pitchFamily="2" charset="-122"/>
              </a:rPr>
              <a:t>▲</a:t>
            </a:r>
            <a:r>
              <a:rPr kumimoji="0" lang="zh-CN" altLang="en-US" sz="2400">
                <a:latin typeface="宋体" panose="02010600030101010101" pitchFamily="2" charset="-122"/>
              </a:rPr>
              <a:t>若监督矩阵</a:t>
            </a:r>
            <a:r>
              <a:rPr kumimoji="0" lang="en-US" altLang="zh-CN" sz="2400">
                <a:latin typeface="宋体" panose="02010600030101010101" pitchFamily="2" charset="-122"/>
              </a:rPr>
              <a:t>H</a:t>
            </a:r>
            <a:r>
              <a:rPr kumimoji="0" lang="zh-CN" altLang="en-US" sz="2400">
                <a:latin typeface="宋体" panose="02010600030101010101" pitchFamily="2" charset="-122"/>
              </a:rPr>
              <a:t>确定，则编码时信息位与监督位的关系就确定了</a:t>
            </a:r>
          </a:p>
          <a:p>
            <a:pPr eaLnBrk="1" hangingPunct="1">
              <a:spcBef>
                <a:spcPct val="0"/>
              </a:spcBef>
              <a:buClrTx/>
              <a:buSzTx/>
              <a:buFontTx/>
              <a:buNone/>
            </a:pPr>
            <a:r>
              <a:rPr kumimoji="0" lang="zh-CN" altLang="en-US" sz="2400">
                <a:latin typeface="宋体" panose="02010600030101010101" pitchFamily="2" charset="-122"/>
              </a:rPr>
              <a:t>▲监督矩阵</a:t>
            </a:r>
            <a:r>
              <a:rPr kumimoji="0" lang="en-US" altLang="zh-CN" sz="2400">
                <a:latin typeface="宋体" panose="02010600030101010101" pitchFamily="2" charset="-122"/>
              </a:rPr>
              <a:t>H</a:t>
            </a:r>
            <a:r>
              <a:rPr kumimoji="0" lang="zh-CN" altLang="en-US" sz="2400">
                <a:latin typeface="宋体" panose="02010600030101010101" pitchFamily="2" charset="-122"/>
              </a:rPr>
              <a:t>的各行若是线性无关的，则其行数</a:t>
            </a:r>
            <a:r>
              <a:rPr kumimoji="0" lang="en-US" altLang="zh-CN" sz="2400">
                <a:latin typeface="宋体" panose="02010600030101010101" pitchFamily="2" charset="-122"/>
              </a:rPr>
              <a:t>r</a:t>
            </a:r>
            <a:r>
              <a:rPr kumimoji="0" lang="zh-CN" altLang="en-US" sz="2400">
                <a:latin typeface="宋体" panose="02010600030101010101" pitchFamily="2" charset="-122"/>
              </a:rPr>
              <a:t>就是监督关系式的数目，可以有</a:t>
            </a:r>
            <a:r>
              <a:rPr kumimoji="0" lang="en-US" altLang="zh-CN" sz="2400">
                <a:latin typeface="宋体" panose="02010600030101010101" pitchFamily="2" charset="-122"/>
              </a:rPr>
              <a:t>r</a:t>
            </a:r>
            <a:r>
              <a:rPr kumimoji="0" lang="zh-CN" altLang="en-US" sz="2400">
                <a:latin typeface="宋体" panose="02010600030101010101" pitchFamily="2" charset="-122"/>
              </a:rPr>
              <a:t>个变量，即可以有</a:t>
            </a:r>
            <a:r>
              <a:rPr kumimoji="0" lang="en-US" altLang="zh-CN" sz="2400">
                <a:latin typeface="宋体" panose="02010600030101010101" pitchFamily="2" charset="-122"/>
              </a:rPr>
              <a:t>r</a:t>
            </a:r>
            <a:r>
              <a:rPr kumimoji="0" lang="zh-CN" altLang="en-US" sz="2400">
                <a:latin typeface="宋体" panose="02010600030101010101" pitchFamily="2" charset="-122"/>
              </a:rPr>
              <a:t>个独立的监督位。</a:t>
            </a:r>
          </a:p>
          <a:p>
            <a:pPr eaLnBrk="1" hangingPunct="1">
              <a:spcBef>
                <a:spcPct val="0"/>
              </a:spcBef>
              <a:buClrTx/>
              <a:buSzTx/>
              <a:buFontTx/>
              <a:buNone/>
            </a:pPr>
            <a:r>
              <a:rPr kumimoji="0" lang="zh-CN" altLang="en-US" sz="2400">
                <a:latin typeface="宋体" panose="02010600030101010101" pitchFamily="2" charset="-122"/>
              </a:rPr>
              <a:t>▲</a:t>
            </a:r>
            <a:r>
              <a:rPr kumimoji="0" lang="en-US" altLang="zh-CN" sz="2400">
                <a:latin typeface="宋体" panose="02010600030101010101" pitchFamily="2" charset="-122"/>
              </a:rPr>
              <a:t>H</a:t>
            </a:r>
            <a:r>
              <a:rPr kumimoji="0" lang="zh-CN" altLang="en-US" sz="2400">
                <a:latin typeface="宋体" panose="02010600030101010101" pitchFamily="2" charset="-122"/>
              </a:rPr>
              <a:t>称为典型阵，如果监督矩阵可以写成：</a:t>
            </a:r>
          </a:p>
        </p:txBody>
      </p:sp>
      <p:pic>
        <p:nvPicPr>
          <p:cNvPr id="2" name="图片 1"/>
          <p:cNvPicPr>
            <a:picLocks noChangeAspect="1"/>
          </p:cNvPicPr>
          <p:nvPr/>
        </p:nvPicPr>
        <p:blipFill>
          <a:blip r:embed="rId2"/>
          <a:stretch>
            <a:fillRect/>
          </a:stretch>
        </p:blipFill>
        <p:spPr>
          <a:xfrm>
            <a:off x="535950" y="1239682"/>
            <a:ext cx="4115157" cy="2353260"/>
          </a:xfrm>
          <a:prstGeom prst="rect">
            <a:avLst/>
          </a:prstGeom>
        </p:spPr>
      </p:pic>
      <p:pic>
        <p:nvPicPr>
          <p:cNvPr id="3" name="图片 2"/>
          <p:cNvPicPr>
            <a:picLocks noChangeAspect="1"/>
          </p:cNvPicPr>
          <p:nvPr/>
        </p:nvPicPr>
        <p:blipFill>
          <a:blip r:embed="rId3"/>
          <a:stretch>
            <a:fillRect/>
          </a:stretch>
        </p:blipFill>
        <p:spPr>
          <a:xfrm>
            <a:off x="5079212" y="2165783"/>
            <a:ext cx="3920960" cy="2125904"/>
          </a:xfrm>
          <a:prstGeom prst="rect">
            <a:avLst/>
          </a:prstGeom>
        </p:spPr>
      </p:pic>
      <p:pic>
        <p:nvPicPr>
          <p:cNvPr id="4" name="图片 3"/>
          <p:cNvPicPr>
            <a:picLocks noChangeAspect="1"/>
          </p:cNvPicPr>
          <p:nvPr/>
        </p:nvPicPr>
        <p:blipFill>
          <a:blip r:embed="rId4"/>
          <a:stretch>
            <a:fillRect/>
          </a:stretch>
        </p:blipFill>
        <p:spPr>
          <a:xfrm>
            <a:off x="5724128" y="6243038"/>
            <a:ext cx="2232494" cy="498330"/>
          </a:xfrm>
          <a:prstGeom prst="rect">
            <a:avLst/>
          </a:prstGeom>
        </p:spPr>
      </p:pic>
      <p:cxnSp>
        <p:nvCxnSpPr>
          <p:cNvPr id="15" name="直接连接符 14"/>
          <p:cNvCxnSpPr/>
          <p:nvPr/>
        </p:nvCxnSpPr>
        <p:spPr bwMode="auto">
          <a:xfrm>
            <a:off x="6228184" y="2684140"/>
            <a:ext cx="0" cy="1104900"/>
          </a:xfrm>
          <a:prstGeom prst="line">
            <a:avLst/>
          </a:prstGeom>
          <a:noFill/>
          <a:ln w="9525" cap="flat" cmpd="sng" algn="ctr">
            <a:solidFill>
              <a:srgbClr val="C00000"/>
            </a:solidFill>
            <a:prstDash val="solid"/>
            <a:round/>
            <a:headEnd type="none" w="med" len="med"/>
            <a:tailEnd type="none" w="med" len="med"/>
          </a:ln>
          <a:effectLst/>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401638"/>
            <a:ext cx="7772400" cy="579437"/>
          </a:xfrm>
          <a:noFill/>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sz="3200">
                <a:effectLst/>
                <a:latin typeface="华文中宋" panose="02010600040101010101" pitchFamily="2" charset="-122"/>
                <a:ea typeface="华文中宋" panose="02010600040101010101" pitchFamily="2" charset="-122"/>
              </a:rPr>
              <a:t>11.5 </a:t>
            </a:r>
            <a:r>
              <a:rPr lang="zh-CN" altLang="en-US" sz="3200">
                <a:effectLst/>
                <a:latin typeface="华文中宋" panose="02010600040101010101" pitchFamily="2" charset="-122"/>
                <a:ea typeface="华文中宋" panose="02010600040101010101" pitchFamily="2" charset="-122"/>
              </a:rPr>
              <a:t>二、码的校验矩阵和生成矩阵</a:t>
            </a:r>
          </a:p>
        </p:txBody>
      </p:sp>
      <p:sp>
        <p:nvSpPr>
          <p:cNvPr id="24579" name="Rectangle 3"/>
          <p:cNvSpPr>
            <a:spLocks noChangeArrowheads="1"/>
          </p:cNvSpPr>
          <p:nvPr/>
        </p:nvSpPr>
        <p:spPr bwMode="auto">
          <a:xfrm>
            <a:off x="323850" y="1014413"/>
            <a:ext cx="8108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FF0000"/>
              </a:buClr>
              <a:buSzTx/>
              <a:buFont typeface="Wingdings" panose="05000000000000000000" pitchFamily="2" charset="2"/>
              <a:buNone/>
            </a:pPr>
            <a:r>
              <a:rPr kumimoji="0" lang="en-US" altLang="zh-CN" sz="2400">
                <a:latin typeface="宋体" panose="02010600030101010101" pitchFamily="2" charset="-122"/>
              </a:rPr>
              <a:t>3</a:t>
            </a:r>
            <a:r>
              <a:rPr kumimoji="0" lang="zh-CN" altLang="en-US" sz="2400">
                <a:latin typeface="宋体" panose="02010600030101010101" pitchFamily="2" charset="-122"/>
              </a:rPr>
              <a:t>、码的生成矩阵</a:t>
            </a:r>
          </a:p>
          <a:p>
            <a:pPr eaLnBrk="1" hangingPunct="1">
              <a:spcBef>
                <a:spcPct val="0"/>
              </a:spcBef>
              <a:buClr>
                <a:srgbClr val="FF0000"/>
              </a:buClr>
              <a:buSzTx/>
              <a:buFont typeface="Wingdings" panose="05000000000000000000" pitchFamily="2" charset="2"/>
              <a:buNone/>
            </a:pPr>
            <a:r>
              <a:rPr kumimoji="0" lang="zh-CN" altLang="en-US" sz="2400">
                <a:latin typeface="宋体" panose="02010600030101010101" pitchFamily="2" charset="-122"/>
              </a:rPr>
              <a:t>目的：便于实现。将关系（</a:t>
            </a:r>
            <a:r>
              <a:rPr kumimoji="0" lang="en-US" altLang="zh-CN" sz="2400">
                <a:latin typeface="宋体" panose="02010600030101010101" pitchFamily="2" charset="-122"/>
              </a:rPr>
              <a:t>11.5-7</a:t>
            </a:r>
            <a:r>
              <a:rPr kumimoji="0" lang="zh-CN" altLang="en-US" sz="2400">
                <a:latin typeface="宋体" panose="02010600030101010101" pitchFamily="2" charset="-122"/>
              </a:rPr>
              <a:t>）写成另一种矩阵形式：</a:t>
            </a:r>
          </a:p>
        </p:txBody>
      </p:sp>
      <p:sp>
        <p:nvSpPr>
          <p:cNvPr id="24581" name="Rectangle 36"/>
          <p:cNvSpPr>
            <a:spLocks noChangeArrowheads="1"/>
          </p:cNvSpPr>
          <p:nvPr/>
        </p:nvSpPr>
        <p:spPr bwMode="auto">
          <a:xfrm>
            <a:off x="4067175" y="2420938"/>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再变换，得到：</a:t>
            </a:r>
          </a:p>
        </p:txBody>
      </p:sp>
      <p:sp>
        <p:nvSpPr>
          <p:cNvPr id="24583" name="Rectangle 39"/>
          <p:cNvSpPr>
            <a:spLocks noChangeArrowheads="1"/>
          </p:cNvSpPr>
          <p:nvPr/>
        </p:nvSpPr>
        <p:spPr bwMode="auto">
          <a:xfrm>
            <a:off x="468313" y="4724400"/>
            <a:ext cx="845502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其中，</a:t>
            </a:r>
            <a:r>
              <a:rPr kumimoji="0" lang="en-US" altLang="zh-CN" sz="2400" b="1">
                <a:latin typeface="宋体" panose="02010600030101010101" pitchFamily="2" charset="-122"/>
              </a:rPr>
              <a:t>G</a:t>
            </a:r>
            <a:r>
              <a:rPr kumimoji="0" lang="zh-CN" altLang="en-US" sz="2400" b="1">
                <a:latin typeface="宋体" panose="02010600030101010101" pitchFamily="2" charset="-122"/>
              </a:rPr>
              <a:t>称为码的生成矩阵。</a:t>
            </a:r>
            <a:endParaRPr kumimoji="0" lang="zh-CN" altLang="en-US" sz="2400" b="1" u="sng">
              <a:latin typeface="宋体" panose="02010600030101010101" pitchFamily="2" charset="-122"/>
            </a:endParaRPr>
          </a:p>
          <a:p>
            <a:pPr eaLnBrk="1" hangingPunct="1">
              <a:spcBef>
                <a:spcPct val="0"/>
              </a:spcBef>
              <a:buClrTx/>
              <a:buSzTx/>
              <a:buFontTx/>
              <a:buNone/>
            </a:pPr>
            <a:r>
              <a:rPr kumimoji="0" lang="zh-CN" altLang="en-US" sz="2400">
                <a:latin typeface="宋体" panose="02010600030101010101" pitchFamily="2" charset="-122"/>
              </a:rPr>
              <a:t>▲</a:t>
            </a:r>
            <a:r>
              <a:rPr kumimoji="0" lang="zh-CN" altLang="en-US" sz="2400" b="1">
                <a:latin typeface="宋体" panose="02010600030101010101" pitchFamily="2" charset="-122"/>
              </a:rPr>
              <a:t>若生成矩阵</a:t>
            </a:r>
            <a:r>
              <a:rPr kumimoji="0" lang="en-US" altLang="zh-CN" sz="2400" b="1">
                <a:latin typeface="宋体" panose="02010600030101010101" pitchFamily="2" charset="-122"/>
              </a:rPr>
              <a:t>G</a:t>
            </a:r>
            <a:r>
              <a:rPr kumimoji="0" lang="zh-CN" altLang="en-US" sz="2400" b="1">
                <a:latin typeface="宋体" panose="02010600030101010101" pitchFamily="2" charset="-122"/>
              </a:rPr>
              <a:t>确定，则编码时信息位与监督位的关系就确定</a:t>
            </a:r>
            <a:r>
              <a:rPr kumimoji="0" lang="zh-CN" altLang="en-US" sz="2400">
                <a:latin typeface="宋体" panose="02010600030101010101" pitchFamily="2" charset="-122"/>
              </a:rPr>
              <a:t> </a:t>
            </a:r>
          </a:p>
          <a:p>
            <a:pPr eaLnBrk="1" hangingPunct="1">
              <a:spcBef>
                <a:spcPct val="0"/>
              </a:spcBef>
              <a:buClrTx/>
              <a:buSzTx/>
              <a:buFontTx/>
              <a:buNone/>
            </a:pPr>
            <a:r>
              <a:rPr kumimoji="0" lang="zh-CN" altLang="en-US" sz="2400">
                <a:latin typeface="宋体" panose="02010600030101010101" pitchFamily="2" charset="-122"/>
              </a:rPr>
              <a:t>▲要求生成矩阵</a:t>
            </a:r>
            <a:r>
              <a:rPr kumimoji="0" lang="en-US" altLang="zh-CN" sz="2400">
                <a:latin typeface="宋体" panose="02010600030101010101" pitchFamily="2" charset="-122"/>
              </a:rPr>
              <a:t>G</a:t>
            </a:r>
            <a:r>
              <a:rPr kumimoji="0" lang="zh-CN" altLang="en-US" sz="2400">
                <a:latin typeface="宋体" panose="02010600030101010101" pitchFamily="2" charset="-122"/>
              </a:rPr>
              <a:t>的各行是线性无关的。</a:t>
            </a:r>
          </a:p>
          <a:p>
            <a:pPr eaLnBrk="1" hangingPunct="1">
              <a:spcBef>
                <a:spcPct val="0"/>
              </a:spcBef>
              <a:buClrTx/>
              <a:buSzTx/>
              <a:buFontTx/>
              <a:buNone/>
            </a:pPr>
            <a:r>
              <a:rPr kumimoji="0" lang="zh-CN" altLang="en-US" sz="2400">
                <a:latin typeface="宋体" panose="02010600030101010101" pitchFamily="2" charset="-122"/>
              </a:rPr>
              <a:t>▲</a:t>
            </a:r>
            <a:r>
              <a:rPr kumimoji="0" lang="en-US" altLang="zh-CN" sz="2400">
                <a:latin typeface="宋体" panose="02010600030101010101" pitchFamily="2" charset="-122"/>
              </a:rPr>
              <a:t>G</a:t>
            </a:r>
            <a:r>
              <a:rPr kumimoji="0" lang="zh-CN" altLang="en-US" sz="2400">
                <a:latin typeface="宋体" panose="02010600030101010101" pitchFamily="2" charset="-122"/>
              </a:rPr>
              <a:t>的各行本身就是一个码组。 </a:t>
            </a:r>
          </a:p>
          <a:p>
            <a:pPr eaLnBrk="1" hangingPunct="1">
              <a:spcBef>
                <a:spcPct val="0"/>
              </a:spcBef>
              <a:buClrTx/>
              <a:buSzTx/>
              <a:buFontTx/>
              <a:buNone/>
            </a:pPr>
            <a:r>
              <a:rPr kumimoji="0" lang="zh-CN" altLang="en-US" sz="2400">
                <a:latin typeface="宋体" panose="02010600030101010101" pitchFamily="2" charset="-122"/>
              </a:rPr>
              <a:t>▲</a:t>
            </a:r>
            <a:r>
              <a:rPr kumimoji="0" lang="en-US" altLang="zh-CN" sz="2400">
                <a:latin typeface="宋体" panose="02010600030101010101" pitchFamily="2" charset="-122"/>
              </a:rPr>
              <a:t>G</a:t>
            </a:r>
            <a:r>
              <a:rPr kumimoji="0" lang="zh-CN" altLang="en-US" sz="2400">
                <a:latin typeface="宋体" panose="02010600030101010101" pitchFamily="2" charset="-122"/>
              </a:rPr>
              <a:t>称为典型生成矩阵，若满足： </a:t>
            </a:r>
          </a:p>
        </p:txBody>
      </p:sp>
      <p:pic>
        <p:nvPicPr>
          <p:cNvPr id="2" name="图片 1"/>
          <p:cNvPicPr>
            <a:picLocks noChangeAspect="1"/>
          </p:cNvPicPr>
          <p:nvPr/>
        </p:nvPicPr>
        <p:blipFill>
          <a:blip r:embed="rId2"/>
          <a:stretch>
            <a:fillRect/>
          </a:stretch>
        </p:blipFill>
        <p:spPr>
          <a:xfrm>
            <a:off x="644525" y="1980643"/>
            <a:ext cx="3347979" cy="1299925"/>
          </a:xfrm>
          <a:prstGeom prst="rect">
            <a:avLst/>
          </a:prstGeom>
        </p:spPr>
      </p:pic>
      <p:pic>
        <p:nvPicPr>
          <p:cNvPr id="3" name="图片 2"/>
          <p:cNvPicPr>
            <a:picLocks noChangeAspect="1"/>
          </p:cNvPicPr>
          <p:nvPr/>
        </p:nvPicPr>
        <p:blipFill>
          <a:blip r:embed="rId3"/>
          <a:stretch>
            <a:fillRect/>
          </a:stretch>
        </p:blipFill>
        <p:spPr>
          <a:xfrm>
            <a:off x="896385" y="3355039"/>
            <a:ext cx="7351229" cy="1366979"/>
          </a:xfrm>
          <a:prstGeom prst="rect">
            <a:avLst/>
          </a:prstGeom>
        </p:spPr>
      </p:pic>
      <p:pic>
        <p:nvPicPr>
          <p:cNvPr id="4" name="图片 3"/>
          <p:cNvPicPr>
            <a:picLocks noChangeAspect="1"/>
          </p:cNvPicPr>
          <p:nvPr/>
        </p:nvPicPr>
        <p:blipFill>
          <a:blip r:embed="rId4"/>
          <a:stretch>
            <a:fillRect/>
          </a:stretch>
        </p:blipFill>
        <p:spPr>
          <a:xfrm>
            <a:off x="4860032" y="6225166"/>
            <a:ext cx="1944479" cy="451088"/>
          </a:xfrm>
          <a:prstGeom prst="rect">
            <a:avLst/>
          </a:prstGeom>
        </p:spPr>
      </p:pic>
      <p:cxnSp>
        <p:nvCxnSpPr>
          <p:cNvPr id="9" name="直接连接符 8"/>
          <p:cNvCxnSpPr/>
          <p:nvPr/>
        </p:nvCxnSpPr>
        <p:spPr bwMode="auto">
          <a:xfrm>
            <a:off x="5148064" y="3287107"/>
            <a:ext cx="0" cy="1502842"/>
          </a:xfrm>
          <a:prstGeom prst="line">
            <a:avLst/>
          </a:prstGeom>
          <a:noFill/>
          <a:ln w="9525" cap="flat" cmpd="sng" algn="ctr">
            <a:solidFill>
              <a:srgbClr val="C00000"/>
            </a:solidFill>
            <a:prstDash val="solid"/>
            <a:round/>
            <a:headEnd type="none" w="med" len="med"/>
            <a:tailEnd type="none" w="med" len="med"/>
          </a:ln>
          <a:effec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4213" y="620713"/>
            <a:ext cx="7772400" cy="579437"/>
          </a:xfrm>
          <a:noFill/>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sz="3200">
                <a:effectLst/>
                <a:latin typeface="华文中宋" panose="02010600040101010101" pitchFamily="2" charset="-122"/>
                <a:ea typeface="华文中宋" panose="02010600040101010101" pitchFamily="2" charset="-122"/>
              </a:rPr>
              <a:t>11.5  </a:t>
            </a:r>
            <a:r>
              <a:rPr lang="zh-CN" altLang="en-US" sz="3200">
                <a:effectLst/>
                <a:latin typeface="华文中宋" panose="02010600040101010101" pitchFamily="2" charset="-122"/>
                <a:ea typeface="华文中宋" panose="02010600040101010101" pitchFamily="2" charset="-122"/>
              </a:rPr>
              <a:t>二、码的校验矩阵和生成矩阵</a:t>
            </a:r>
          </a:p>
        </p:txBody>
      </p:sp>
      <p:sp>
        <p:nvSpPr>
          <p:cNvPr id="25604" name="Rectangle 3"/>
          <p:cNvSpPr>
            <a:spLocks noChangeArrowheads="1"/>
          </p:cNvSpPr>
          <p:nvPr/>
        </p:nvSpPr>
        <p:spPr bwMode="auto">
          <a:xfrm>
            <a:off x="251520" y="1382713"/>
            <a:ext cx="4603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FF0000"/>
              </a:buClr>
              <a:buSzTx/>
              <a:buFont typeface="Wingdings" panose="05000000000000000000" pitchFamily="2" charset="2"/>
              <a:buNone/>
            </a:pPr>
            <a:r>
              <a:rPr kumimoji="0" lang="en-US" altLang="zh-CN" sz="2400" dirty="0">
                <a:latin typeface="宋体" panose="02010600030101010101" pitchFamily="2" charset="-122"/>
              </a:rPr>
              <a:t>4</a:t>
            </a:r>
            <a:r>
              <a:rPr kumimoji="0" lang="zh-CN" altLang="en-US" sz="2400" dirty="0">
                <a:latin typeface="宋体" panose="02010600030101010101" pitchFamily="2" charset="-122"/>
              </a:rPr>
              <a:t>、生成矩阵</a:t>
            </a:r>
            <a:r>
              <a:rPr kumimoji="0" lang="en-US" altLang="zh-CN" sz="2400" dirty="0">
                <a:latin typeface="宋体" panose="02010600030101010101" pitchFamily="2" charset="-122"/>
              </a:rPr>
              <a:t>G</a:t>
            </a:r>
            <a:r>
              <a:rPr kumimoji="0" lang="zh-CN" altLang="en-US" sz="2400" dirty="0">
                <a:latin typeface="宋体" panose="02010600030101010101" pitchFamily="2" charset="-122"/>
              </a:rPr>
              <a:t>与监督矩阵</a:t>
            </a:r>
            <a:r>
              <a:rPr kumimoji="0" lang="en-US" altLang="zh-CN" sz="2400" dirty="0">
                <a:latin typeface="宋体" panose="02010600030101010101" pitchFamily="2" charset="-122"/>
              </a:rPr>
              <a:t>H</a:t>
            </a:r>
            <a:r>
              <a:rPr kumimoji="0" lang="zh-CN" altLang="en-US" sz="2400" dirty="0">
                <a:latin typeface="宋体" panose="02010600030101010101" pitchFamily="2" charset="-122"/>
              </a:rPr>
              <a:t>的关系</a:t>
            </a:r>
          </a:p>
          <a:p>
            <a:pPr eaLnBrk="1" hangingPunct="1">
              <a:spcBef>
                <a:spcPct val="0"/>
              </a:spcBef>
              <a:buClr>
                <a:srgbClr val="FF0000"/>
              </a:buClr>
              <a:buSzTx/>
              <a:buFont typeface="Wingdings" panose="05000000000000000000" pitchFamily="2" charset="2"/>
              <a:buNone/>
            </a:pPr>
            <a:r>
              <a:rPr kumimoji="0" lang="zh-CN" altLang="en-US" sz="2400" dirty="0">
                <a:latin typeface="宋体" panose="02010600030101010101" pitchFamily="2" charset="-122"/>
              </a:rPr>
              <a:t>已知</a:t>
            </a:r>
          </a:p>
        </p:txBody>
      </p:sp>
      <p:sp>
        <p:nvSpPr>
          <p:cNvPr id="25607" name="Rectangle 32"/>
          <p:cNvSpPr>
            <a:spLocks noChangeArrowheads="1"/>
          </p:cNvSpPr>
          <p:nvPr/>
        </p:nvSpPr>
        <p:spPr bwMode="auto">
          <a:xfrm>
            <a:off x="323850" y="2852738"/>
            <a:ext cx="536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结论：对于任何线性分组码而言，总有</a:t>
            </a:r>
          </a:p>
        </p:txBody>
      </p:sp>
      <p:sp>
        <p:nvSpPr>
          <p:cNvPr id="25609" name="Rectangle 35"/>
          <p:cNvSpPr>
            <a:spLocks noChangeArrowheads="1"/>
          </p:cNvSpPr>
          <p:nvPr/>
        </p:nvSpPr>
        <p:spPr bwMode="auto">
          <a:xfrm>
            <a:off x="468313" y="3621088"/>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对于前面的例子，有</a:t>
            </a:r>
          </a:p>
        </p:txBody>
      </p:sp>
      <p:sp>
        <p:nvSpPr>
          <p:cNvPr id="25614" name="Rectangle 46"/>
          <p:cNvSpPr>
            <a:spLocks noChangeArrowheads="1"/>
          </p:cNvSpPr>
          <p:nvPr/>
        </p:nvSpPr>
        <p:spPr bwMode="auto">
          <a:xfrm>
            <a:off x="612775" y="578802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由关系式</a:t>
            </a:r>
          </a:p>
        </p:txBody>
      </p:sp>
      <p:sp>
        <p:nvSpPr>
          <p:cNvPr id="25616" name="Rectangle 49"/>
          <p:cNvSpPr>
            <a:spLocks noChangeArrowheads="1"/>
          </p:cNvSpPr>
          <p:nvPr/>
        </p:nvSpPr>
        <p:spPr bwMode="auto">
          <a:xfrm>
            <a:off x="3059113" y="580548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来得：</a:t>
            </a:r>
          </a:p>
        </p:txBody>
      </p:sp>
      <p:sp>
        <p:nvSpPr>
          <p:cNvPr id="25618" name="Rectangle 52"/>
          <p:cNvSpPr>
            <a:spLocks noChangeArrowheads="1"/>
          </p:cNvSpPr>
          <p:nvPr/>
        </p:nvSpPr>
        <p:spPr bwMode="auto">
          <a:xfrm>
            <a:off x="6588125" y="585946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所以</a:t>
            </a:r>
          </a:p>
        </p:txBody>
      </p:sp>
      <p:pic>
        <p:nvPicPr>
          <p:cNvPr id="3" name="图片 2"/>
          <p:cNvPicPr>
            <a:picLocks noChangeAspect="1"/>
          </p:cNvPicPr>
          <p:nvPr/>
        </p:nvPicPr>
        <p:blipFill>
          <a:blip r:embed="rId2"/>
          <a:stretch>
            <a:fillRect/>
          </a:stretch>
        </p:blipFill>
        <p:spPr>
          <a:xfrm>
            <a:off x="1080038" y="1828847"/>
            <a:ext cx="3815812" cy="400798"/>
          </a:xfrm>
          <a:prstGeom prst="rect">
            <a:avLst/>
          </a:prstGeom>
        </p:spPr>
      </p:pic>
      <p:pic>
        <p:nvPicPr>
          <p:cNvPr id="5" name="图片 4"/>
          <p:cNvPicPr>
            <a:picLocks noChangeAspect="1"/>
          </p:cNvPicPr>
          <p:nvPr/>
        </p:nvPicPr>
        <p:blipFill>
          <a:blip r:embed="rId3"/>
          <a:stretch>
            <a:fillRect/>
          </a:stretch>
        </p:blipFill>
        <p:spPr>
          <a:xfrm>
            <a:off x="5217220" y="1821006"/>
            <a:ext cx="2160871" cy="303265"/>
          </a:xfrm>
          <a:prstGeom prst="rect">
            <a:avLst/>
          </a:prstGeom>
        </p:spPr>
      </p:pic>
      <p:pic>
        <p:nvPicPr>
          <p:cNvPr id="6" name="图片 5"/>
          <p:cNvPicPr>
            <a:picLocks noChangeAspect="1"/>
          </p:cNvPicPr>
          <p:nvPr/>
        </p:nvPicPr>
        <p:blipFill>
          <a:blip r:embed="rId4"/>
          <a:stretch>
            <a:fillRect/>
          </a:stretch>
        </p:blipFill>
        <p:spPr>
          <a:xfrm>
            <a:off x="755576" y="2454013"/>
            <a:ext cx="7413379" cy="399932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a:xfrm>
            <a:off x="684213" y="620713"/>
            <a:ext cx="7772400" cy="579437"/>
          </a:xfrm>
        </p:spPr>
        <p:txBody>
          <a:bodyPr>
            <a:spAutoFit/>
          </a:bodyPr>
          <a:lstStyle/>
          <a:p>
            <a:pPr eaLnBrk="1" hangingPunct="1">
              <a:defRPr/>
            </a:pPr>
            <a:r>
              <a:rPr lang="en-US" altLang="zh-CN" sz="3200" b="1">
                <a:latin typeface="宋体" pitchFamily="2" charset="-122"/>
              </a:rPr>
              <a:t>11.5 </a:t>
            </a:r>
            <a:r>
              <a:rPr lang="zh-CN" altLang="en-US" sz="3200" b="1">
                <a:latin typeface="宋体" pitchFamily="2" charset="-122"/>
              </a:rPr>
              <a:t>二、</a:t>
            </a:r>
            <a:r>
              <a:rPr lang="zh-CN" altLang="en-US" sz="3200" b="1"/>
              <a:t>码的校验矩阵和生成矩阵</a:t>
            </a:r>
          </a:p>
        </p:txBody>
      </p:sp>
      <p:sp>
        <p:nvSpPr>
          <p:cNvPr id="26627" name="Rectangle 4"/>
          <p:cNvSpPr>
            <a:spLocks noChangeArrowheads="1"/>
          </p:cNvSpPr>
          <p:nvPr/>
        </p:nvSpPr>
        <p:spPr bwMode="auto">
          <a:xfrm>
            <a:off x="471488" y="1301750"/>
            <a:ext cx="84216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FF0000"/>
              </a:buClr>
              <a:buSzTx/>
              <a:buFont typeface="Wingdings" panose="05000000000000000000" pitchFamily="2" charset="2"/>
              <a:buNone/>
            </a:pPr>
            <a:r>
              <a:rPr kumimoji="0" lang="en-US" altLang="zh-CN" sz="2400">
                <a:latin typeface="宋体" panose="02010600030101010101" pitchFamily="2" charset="-122"/>
              </a:rPr>
              <a:t>5</a:t>
            </a:r>
            <a:r>
              <a:rPr kumimoji="0" lang="zh-CN" altLang="en-US" sz="2400">
                <a:latin typeface="宋体" panose="02010600030101010101" pitchFamily="2" charset="-122"/>
              </a:rPr>
              <a:t>、系统码与非系统码：</a:t>
            </a:r>
            <a:r>
              <a:rPr kumimoji="0" lang="zh-CN" altLang="en-US" sz="2400" b="1">
                <a:latin typeface="宋体" panose="02010600030101010101" pitchFamily="2" charset="-122"/>
              </a:rPr>
              <a:t>系统码经过编码后的码组中前</a:t>
            </a:r>
            <a:r>
              <a:rPr kumimoji="0" lang="en-US" altLang="zh-CN" sz="2400" b="1">
                <a:latin typeface="宋体" panose="02010600030101010101" pitchFamily="2" charset="-122"/>
              </a:rPr>
              <a:t>k</a:t>
            </a:r>
            <a:r>
              <a:rPr kumimoji="0" lang="zh-CN" altLang="en-US" sz="2400" b="1">
                <a:latin typeface="宋体" panose="02010600030101010101" pitchFamily="2" charset="-122"/>
              </a:rPr>
              <a:t>个就是信息位，后</a:t>
            </a:r>
            <a:r>
              <a:rPr kumimoji="0" lang="en-US" altLang="zh-CN" sz="2400" b="1">
                <a:latin typeface="宋体" panose="02010600030101010101" pitchFamily="2" charset="-122"/>
              </a:rPr>
              <a:t>n-k</a:t>
            </a:r>
            <a:r>
              <a:rPr kumimoji="0" lang="zh-CN" altLang="en-US" sz="2400" b="1">
                <a:latin typeface="宋体" panose="02010600030101010101" pitchFamily="2" charset="-122"/>
              </a:rPr>
              <a:t>是监督位。否则称为非系统码</a:t>
            </a:r>
          </a:p>
        </p:txBody>
      </p:sp>
      <p:sp>
        <p:nvSpPr>
          <p:cNvPr id="26628" name="Rectangle 25"/>
          <p:cNvSpPr>
            <a:spLocks noChangeArrowheads="1"/>
          </p:cNvSpPr>
          <p:nvPr/>
        </p:nvSpPr>
        <p:spPr bwMode="auto">
          <a:xfrm>
            <a:off x="971550" y="2093913"/>
            <a:ext cx="34020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b="1">
                <a:latin typeface="宋体" panose="02010600030101010101" pitchFamily="2" charset="-122"/>
              </a:rPr>
              <a:t>注意</a:t>
            </a:r>
            <a:r>
              <a:rPr kumimoji="0" lang="zh-CN" altLang="en-US" sz="2400">
                <a:latin typeface="宋体" panose="02010600030101010101" pitchFamily="2" charset="-122"/>
              </a:rPr>
              <a:t>：</a:t>
            </a:r>
          </a:p>
          <a:p>
            <a:pPr eaLnBrk="1" hangingPunct="1">
              <a:spcBef>
                <a:spcPct val="0"/>
              </a:spcBef>
              <a:buClrTx/>
              <a:buSzTx/>
              <a:buFontTx/>
              <a:buNone/>
            </a:pPr>
            <a:r>
              <a:rPr kumimoji="0" lang="zh-CN" altLang="en-US" sz="2400" b="1">
                <a:latin typeface="宋体" panose="02010600030101010101" pitchFamily="2" charset="-122"/>
              </a:rPr>
              <a:t>只有系统码才有关系</a:t>
            </a:r>
            <a:r>
              <a:rPr kumimoji="0" lang="en-US" altLang="zh-CN" sz="2400" b="1">
                <a:latin typeface="宋体" panose="02010600030101010101" pitchFamily="2" charset="-122"/>
              </a:rPr>
              <a:t>:</a:t>
            </a:r>
          </a:p>
          <a:p>
            <a:pPr eaLnBrk="1" hangingPunct="1">
              <a:spcBef>
                <a:spcPct val="0"/>
              </a:spcBef>
              <a:buClrTx/>
              <a:buSzTx/>
              <a:buFontTx/>
              <a:buNone/>
            </a:pPr>
            <a:r>
              <a:rPr kumimoji="0" lang="zh-CN" altLang="en-US" sz="2400" b="1">
                <a:latin typeface="宋体" panose="02010600030101010101" pitchFamily="2" charset="-122"/>
              </a:rPr>
              <a:t>系统码和非系统码都有</a:t>
            </a:r>
            <a:r>
              <a:rPr kumimoji="0" lang="en-US" altLang="zh-CN" sz="2400" b="1">
                <a:latin typeface="宋体" panose="02010600030101010101" pitchFamily="2" charset="-122"/>
              </a:rPr>
              <a:t>:</a:t>
            </a:r>
          </a:p>
        </p:txBody>
      </p:sp>
      <p:sp>
        <p:nvSpPr>
          <p:cNvPr id="26631" name="Rectangle 41"/>
          <p:cNvSpPr>
            <a:spLocks noChangeArrowheads="1"/>
          </p:cNvSpPr>
          <p:nvPr/>
        </p:nvSpPr>
        <p:spPr bwMode="auto">
          <a:xfrm>
            <a:off x="468313" y="3429000"/>
            <a:ext cx="8280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en-US" altLang="zh-CN" sz="2400">
                <a:latin typeface="宋体" panose="02010600030101010101" pitchFamily="2" charset="-122"/>
              </a:rPr>
              <a:t>6</a:t>
            </a:r>
            <a:r>
              <a:rPr kumimoji="0" lang="zh-CN" altLang="en-US" sz="2400">
                <a:latin typeface="宋体" panose="02010600030101010101" pitchFamily="2" charset="-122"/>
              </a:rPr>
              <a:t>、接收端如何纠错？</a:t>
            </a:r>
          </a:p>
          <a:p>
            <a:pPr eaLnBrk="1" hangingPunct="1">
              <a:spcBef>
                <a:spcPct val="0"/>
              </a:spcBef>
              <a:buClrTx/>
              <a:buSzTx/>
              <a:buFontTx/>
              <a:buNone/>
            </a:pPr>
            <a:r>
              <a:rPr kumimoji="0" lang="zh-CN" altLang="en-US" sz="2400">
                <a:latin typeface="宋体" panose="02010600030101010101" pitchFamily="2" charset="-122"/>
              </a:rPr>
              <a:t>设发送的码组为</a:t>
            </a:r>
            <a:r>
              <a:rPr kumimoji="0" lang="en-US" altLang="zh-CN" sz="2400">
                <a:latin typeface="宋体" panose="02010600030101010101" pitchFamily="2" charset="-122"/>
              </a:rPr>
              <a:t>A</a:t>
            </a:r>
            <a:r>
              <a:rPr kumimoji="0" lang="zh-CN" altLang="en-US" sz="2400">
                <a:latin typeface="宋体" panose="02010600030101010101" pitchFamily="2" charset="-122"/>
              </a:rPr>
              <a:t>，接收到的码组为</a:t>
            </a:r>
            <a:r>
              <a:rPr kumimoji="0" lang="en-US" altLang="zh-CN" sz="2400">
                <a:latin typeface="宋体" panose="02010600030101010101" pitchFamily="2" charset="-122"/>
              </a:rPr>
              <a:t>B</a:t>
            </a:r>
            <a:r>
              <a:rPr kumimoji="0" lang="zh-CN" altLang="en-US" sz="2400">
                <a:latin typeface="宋体" panose="02010600030101010101" pitchFamily="2" charset="-122"/>
              </a:rPr>
              <a:t>，则</a:t>
            </a:r>
            <a:r>
              <a:rPr kumimoji="0" lang="en-US" altLang="zh-CN" sz="2400">
                <a:latin typeface="宋体" panose="02010600030101010101" pitchFamily="2" charset="-122"/>
              </a:rPr>
              <a:t>B=A+E→A = B +E</a:t>
            </a:r>
            <a:r>
              <a:rPr kumimoji="0" lang="zh-CN" altLang="en-US" sz="2400">
                <a:latin typeface="宋体" panose="02010600030101010101" pitchFamily="2" charset="-122"/>
              </a:rPr>
              <a:t>。（</a:t>
            </a:r>
            <a:r>
              <a:rPr kumimoji="0" lang="en-US" altLang="zh-CN" sz="2400">
                <a:latin typeface="宋体" panose="02010600030101010101" pitchFamily="2" charset="-122"/>
              </a:rPr>
              <a:t>E</a:t>
            </a:r>
            <a:r>
              <a:rPr kumimoji="0" lang="zh-CN" altLang="en-US" sz="2400">
                <a:latin typeface="宋体" panose="02010600030101010101" pitchFamily="2" charset="-122"/>
              </a:rPr>
              <a:t>称为错误图样）在接收端计算校验子  </a:t>
            </a:r>
          </a:p>
        </p:txBody>
      </p:sp>
      <p:sp>
        <p:nvSpPr>
          <p:cNvPr id="26633" name="Rectangle 44"/>
          <p:cNvSpPr>
            <a:spLocks noChangeArrowheads="1"/>
          </p:cNvSpPr>
          <p:nvPr/>
        </p:nvSpPr>
        <p:spPr bwMode="auto">
          <a:xfrm>
            <a:off x="539750" y="5229225"/>
            <a:ext cx="81962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en-US" altLang="zh-CN" sz="2400">
                <a:latin typeface="宋体" panose="02010600030101010101" pitchFamily="2" charset="-122"/>
              </a:rPr>
              <a:t>  </a:t>
            </a:r>
            <a:r>
              <a:rPr kumimoji="0" lang="zh-CN" altLang="en-US" sz="2400">
                <a:latin typeface="宋体" panose="02010600030101010101" pitchFamily="2" charset="-122"/>
              </a:rPr>
              <a:t>如果在发送端设计使</a:t>
            </a:r>
            <a:r>
              <a:rPr kumimoji="0" lang="en-US" altLang="zh-CN" sz="2400">
                <a:latin typeface="宋体" panose="02010600030101010101" pitchFamily="2" charset="-122"/>
              </a:rPr>
              <a:t>S</a:t>
            </a:r>
            <a:r>
              <a:rPr kumimoji="0" lang="zh-CN" altLang="en-US" sz="2400">
                <a:latin typeface="宋体" panose="02010600030101010101" pitchFamily="2" charset="-122"/>
              </a:rPr>
              <a:t>的不同组合与错误</a:t>
            </a:r>
            <a:r>
              <a:rPr kumimoji="0" lang="en-US" altLang="zh-CN" sz="2400">
                <a:latin typeface="宋体" panose="02010600030101010101" pitchFamily="2" charset="-122"/>
              </a:rPr>
              <a:t>E</a:t>
            </a:r>
            <a:r>
              <a:rPr kumimoji="0" lang="zh-CN" altLang="en-US" sz="2400">
                <a:latin typeface="宋体" panose="02010600030101010101" pitchFamily="2" charset="-122"/>
              </a:rPr>
              <a:t>一一对应，则在接收端计算校验子，查错误图样表得到</a:t>
            </a:r>
            <a:r>
              <a:rPr kumimoji="0" lang="en-US" altLang="zh-CN" sz="2400">
                <a:latin typeface="宋体" panose="02010600030101010101" pitchFamily="2" charset="-122"/>
              </a:rPr>
              <a:t>E</a:t>
            </a:r>
            <a:r>
              <a:rPr kumimoji="0" lang="zh-CN" altLang="en-US" sz="2400">
                <a:latin typeface="宋体" panose="02010600030101010101" pitchFamily="2" charset="-122"/>
              </a:rPr>
              <a:t>，从而计算</a:t>
            </a:r>
            <a:r>
              <a:rPr kumimoji="0" lang="en-US" altLang="zh-CN" sz="2400">
                <a:latin typeface="宋体" panose="02010600030101010101" pitchFamily="2" charset="-122"/>
              </a:rPr>
              <a:t>B+E</a:t>
            </a:r>
            <a:r>
              <a:rPr kumimoji="0" lang="zh-CN" altLang="en-US" sz="2400">
                <a:latin typeface="宋体" panose="02010600030101010101" pitchFamily="2" charset="-122"/>
              </a:rPr>
              <a:t>进行纠错译码。 </a:t>
            </a:r>
          </a:p>
        </p:txBody>
      </p:sp>
      <p:pic>
        <p:nvPicPr>
          <p:cNvPr id="2" name="图片 1"/>
          <p:cNvPicPr>
            <a:picLocks noChangeAspect="1"/>
          </p:cNvPicPr>
          <p:nvPr/>
        </p:nvPicPr>
        <p:blipFill>
          <a:blip r:embed="rId2"/>
          <a:stretch>
            <a:fillRect/>
          </a:stretch>
        </p:blipFill>
        <p:spPr>
          <a:xfrm>
            <a:off x="4179367" y="2554389"/>
            <a:ext cx="1005927" cy="688908"/>
          </a:xfrm>
          <a:prstGeom prst="rect">
            <a:avLst/>
          </a:prstGeom>
        </p:spPr>
      </p:pic>
      <p:pic>
        <p:nvPicPr>
          <p:cNvPr id="3" name="图片 2"/>
          <p:cNvPicPr>
            <a:picLocks noChangeAspect="1"/>
          </p:cNvPicPr>
          <p:nvPr/>
        </p:nvPicPr>
        <p:blipFill>
          <a:blip r:embed="rId3"/>
          <a:stretch>
            <a:fillRect/>
          </a:stretch>
        </p:blipFill>
        <p:spPr>
          <a:xfrm>
            <a:off x="2123728" y="4701734"/>
            <a:ext cx="3815812" cy="4404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4213" y="328613"/>
            <a:ext cx="7772400" cy="579437"/>
          </a:xfrm>
          <a:noFill/>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sz="3200">
                <a:effectLst/>
                <a:latin typeface="华文中宋" panose="02010600040101010101" pitchFamily="2" charset="-122"/>
                <a:ea typeface="华文中宋" panose="02010600040101010101" pitchFamily="2" charset="-122"/>
              </a:rPr>
              <a:t>11.6 </a:t>
            </a:r>
            <a:r>
              <a:rPr lang="zh-CN" altLang="en-US" sz="3200">
                <a:effectLst/>
                <a:latin typeface="华文中宋" panose="02010600040101010101" pitchFamily="2" charset="-122"/>
                <a:ea typeface="华文中宋" panose="02010600040101010101" pitchFamily="2" charset="-122"/>
              </a:rPr>
              <a:t>一、循环码原理</a:t>
            </a:r>
            <a:r>
              <a:rPr lang="en-US" altLang="zh-CN" sz="3200">
                <a:effectLst/>
                <a:latin typeface="华文中宋" panose="02010600040101010101" pitchFamily="2" charset="-122"/>
                <a:ea typeface="华文中宋" panose="02010600040101010101" pitchFamily="2" charset="-122"/>
              </a:rPr>
              <a:t>(1)</a:t>
            </a:r>
          </a:p>
        </p:txBody>
      </p:sp>
      <p:sp>
        <p:nvSpPr>
          <p:cNvPr id="27651" name="Rectangle 3"/>
          <p:cNvSpPr>
            <a:spLocks noChangeArrowheads="1"/>
          </p:cNvSpPr>
          <p:nvPr/>
        </p:nvSpPr>
        <p:spPr bwMode="auto">
          <a:xfrm>
            <a:off x="395288" y="1028700"/>
            <a:ext cx="8137525"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rgbClr val="FF0000"/>
              </a:buClr>
              <a:buSzTx/>
              <a:buFont typeface="Wingdings" panose="05000000000000000000" pitchFamily="2" charset="2"/>
              <a:buNone/>
            </a:pPr>
            <a:r>
              <a:rPr kumimoji="0" lang="en-US" altLang="zh-CN" sz="2400">
                <a:latin typeface="宋体" panose="02010600030101010101" pitchFamily="2" charset="-122"/>
              </a:rPr>
              <a:t>1</a:t>
            </a:r>
            <a:r>
              <a:rPr kumimoji="0" lang="zh-CN" altLang="en-US" sz="2400">
                <a:latin typeface="宋体" panose="02010600030101010101" pitchFamily="2" charset="-122"/>
              </a:rPr>
              <a:t>、</a:t>
            </a:r>
            <a:r>
              <a:rPr kumimoji="0" lang="zh-CN" altLang="en-US" sz="2400" b="1">
                <a:latin typeface="宋体" panose="02010600030101010101" pitchFamily="2" charset="-122"/>
              </a:rPr>
              <a:t>循环码概念</a:t>
            </a:r>
          </a:p>
          <a:p>
            <a:pPr eaLnBrk="1" hangingPunct="1">
              <a:buClr>
                <a:srgbClr val="FF0000"/>
              </a:buClr>
              <a:buSzTx/>
              <a:buFont typeface="Wingdings" panose="05000000000000000000" pitchFamily="2" charset="2"/>
              <a:buNone/>
            </a:pPr>
            <a:r>
              <a:rPr kumimoji="0" lang="zh-CN" altLang="en-US" sz="2400">
                <a:latin typeface="宋体" panose="02010600030101010101" pitchFamily="2" charset="-122"/>
              </a:rPr>
              <a:t>   是线性分组码中最重要的一种子类。目前计算机纠错系统中所使用的线性分组码几乎都是循环码。</a:t>
            </a:r>
          </a:p>
          <a:p>
            <a:pPr eaLnBrk="1" hangingPunct="1">
              <a:buClr>
                <a:srgbClr val="FF0000"/>
              </a:buClr>
              <a:buSzTx/>
              <a:buFont typeface="Wingdings" panose="05000000000000000000" pitchFamily="2" charset="2"/>
              <a:buNone/>
            </a:pPr>
            <a:r>
              <a:rPr kumimoji="0" lang="zh-CN" altLang="en-US" sz="2400" b="1" i="1">
                <a:latin typeface="宋体" panose="02010600030101010101" pitchFamily="2" charset="-122"/>
              </a:rPr>
              <a:t>特点：</a:t>
            </a:r>
          </a:p>
          <a:p>
            <a:pPr eaLnBrk="1" hangingPunct="1">
              <a:buClr>
                <a:srgbClr val="FF0000"/>
              </a:buClr>
              <a:buSzTx/>
              <a:buFont typeface="Wingdings" panose="05000000000000000000" pitchFamily="2" charset="2"/>
              <a:buNone/>
            </a:pPr>
            <a:r>
              <a:rPr kumimoji="0" lang="zh-CN" altLang="en-US" sz="2400">
                <a:latin typeface="宋体" panose="02010600030101010101" pitchFamily="2" charset="-122"/>
              </a:rPr>
              <a:t>  研究得比较成熟；</a:t>
            </a:r>
          </a:p>
          <a:p>
            <a:pPr eaLnBrk="1" hangingPunct="1">
              <a:buClr>
                <a:srgbClr val="FF0000"/>
              </a:buClr>
              <a:buSzTx/>
              <a:buFont typeface="Wingdings" panose="05000000000000000000" pitchFamily="2" charset="2"/>
              <a:buNone/>
            </a:pPr>
            <a:r>
              <a:rPr kumimoji="0" lang="zh-CN" altLang="en-US" sz="2400">
                <a:latin typeface="宋体" panose="02010600030101010101" pitchFamily="2" charset="-122"/>
              </a:rPr>
              <a:t>  有许多特殊的代数性质，</a:t>
            </a:r>
          </a:p>
          <a:p>
            <a:pPr eaLnBrk="1" hangingPunct="1">
              <a:buClr>
                <a:srgbClr val="FF0000"/>
              </a:buClr>
              <a:buSzTx/>
              <a:buFont typeface="Wingdings" panose="05000000000000000000" pitchFamily="2" charset="2"/>
              <a:buNone/>
            </a:pPr>
            <a:r>
              <a:rPr kumimoji="0" lang="zh-CN" altLang="en-US" sz="2400">
                <a:latin typeface="宋体" panose="02010600030101010101" pitchFamily="2" charset="-122"/>
              </a:rPr>
              <a:t>  易于构造实现；</a:t>
            </a:r>
          </a:p>
          <a:p>
            <a:pPr eaLnBrk="1" hangingPunct="1">
              <a:buClr>
                <a:srgbClr val="FF0000"/>
              </a:buClr>
              <a:buSzTx/>
              <a:buFont typeface="Wingdings" panose="05000000000000000000" pitchFamily="2" charset="2"/>
              <a:buNone/>
            </a:pPr>
            <a:r>
              <a:rPr kumimoji="0" lang="zh-CN" altLang="en-US" sz="2400">
                <a:latin typeface="宋体" panose="02010600030101010101" pitchFamily="2" charset="-122"/>
              </a:rPr>
              <a:t>  译码算法简单等特点。</a:t>
            </a:r>
          </a:p>
          <a:p>
            <a:pPr eaLnBrk="1" hangingPunct="1">
              <a:buClr>
                <a:srgbClr val="FF0000"/>
              </a:buClr>
              <a:buSzTx/>
              <a:buFont typeface="Wingdings" panose="05000000000000000000" pitchFamily="2" charset="2"/>
              <a:buNone/>
            </a:pPr>
            <a:r>
              <a:rPr kumimoji="0" lang="zh-CN" altLang="en-US" sz="2400" b="1" i="1">
                <a:latin typeface="宋体" panose="02010600030101010101" pitchFamily="2" charset="-122"/>
              </a:rPr>
              <a:t>定义：</a:t>
            </a:r>
          </a:p>
          <a:p>
            <a:pPr eaLnBrk="1" hangingPunct="1">
              <a:buClr>
                <a:srgbClr val="FF0000"/>
              </a:buClr>
              <a:buSzTx/>
              <a:buFont typeface="Wingdings" panose="05000000000000000000" pitchFamily="2" charset="2"/>
              <a:buNone/>
            </a:pPr>
            <a:r>
              <a:rPr kumimoji="0" lang="zh-CN" altLang="en-US" sz="2400">
                <a:latin typeface="宋体" panose="02010600030101010101" pitchFamily="2" charset="-122"/>
              </a:rPr>
              <a:t>  由表</a:t>
            </a:r>
            <a:r>
              <a:rPr kumimoji="0" lang="en-US" altLang="zh-CN" sz="2400">
                <a:latin typeface="宋体" panose="02010600030101010101" pitchFamily="2" charset="-122"/>
              </a:rPr>
              <a:t>11-5</a:t>
            </a:r>
            <a:r>
              <a:rPr kumimoji="0" lang="zh-CN" altLang="en-US" sz="2400">
                <a:latin typeface="宋体" panose="02010600030101010101" pitchFamily="2" charset="-122"/>
              </a:rPr>
              <a:t>知：在线性分组码</a:t>
            </a:r>
            <a:r>
              <a:rPr kumimoji="0" lang="en-US" altLang="zh-CN" sz="2400">
                <a:latin typeface="宋体" panose="02010600030101010101" pitchFamily="2" charset="-122"/>
              </a:rPr>
              <a:t>C</a:t>
            </a:r>
            <a:r>
              <a:rPr kumimoji="0" lang="zh-CN" altLang="en-US" sz="2400">
                <a:latin typeface="宋体" panose="02010600030101010101" pitchFamily="2" charset="-122"/>
              </a:rPr>
              <a:t>中，如果</a:t>
            </a:r>
            <a:r>
              <a:rPr kumimoji="0" lang="en-US" altLang="zh-CN" sz="2400">
                <a:latin typeface="宋体" panose="02010600030101010101" pitchFamily="2" charset="-122"/>
              </a:rPr>
              <a:t>Ci</a:t>
            </a:r>
            <a:r>
              <a:rPr kumimoji="0" lang="zh-CN" altLang="en-US" sz="2400">
                <a:latin typeface="宋体" panose="02010600030101010101" pitchFamily="2" charset="-122"/>
              </a:rPr>
              <a:t>是</a:t>
            </a:r>
            <a:r>
              <a:rPr kumimoji="0" lang="en-US" altLang="zh-CN" sz="2400">
                <a:latin typeface="宋体" panose="02010600030101010101" pitchFamily="2" charset="-122"/>
              </a:rPr>
              <a:t>C</a:t>
            </a:r>
            <a:r>
              <a:rPr kumimoji="0" lang="zh-CN" altLang="en-US" sz="2400">
                <a:latin typeface="宋体" panose="02010600030101010101" pitchFamily="2" charset="-122"/>
              </a:rPr>
              <a:t>的码组，则它的左右移位都是</a:t>
            </a:r>
            <a:r>
              <a:rPr kumimoji="0" lang="en-US" altLang="zh-CN" sz="2400">
                <a:latin typeface="宋体" panose="02010600030101010101" pitchFamily="2" charset="-122"/>
              </a:rPr>
              <a:t>C</a:t>
            </a:r>
            <a:r>
              <a:rPr kumimoji="0" lang="zh-CN" altLang="en-US" sz="2400">
                <a:latin typeface="宋体" panose="02010600030101010101" pitchFamily="2" charset="-122"/>
              </a:rPr>
              <a:t>的码组，具有这种特性的线性分组码称为</a:t>
            </a:r>
            <a:r>
              <a:rPr kumimoji="0" lang="zh-CN" altLang="en-US" sz="2400" u="sng">
                <a:latin typeface="宋体" panose="02010600030101010101" pitchFamily="2" charset="-122"/>
              </a:rPr>
              <a:t>循环码</a:t>
            </a:r>
            <a:r>
              <a:rPr kumimoji="0" lang="zh-CN" altLang="en-US" sz="2400">
                <a:latin typeface="宋体" panose="02010600030101010101" pitchFamily="2" charset="-122"/>
              </a:rPr>
              <a:t>。</a:t>
            </a:r>
          </a:p>
          <a:p>
            <a:pPr eaLnBrk="1" hangingPunct="1">
              <a:buClr>
                <a:srgbClr val="FF0000"/>
              </a:buClr>
              <a:buSzTx/>
              <a:buFont typeface="Wingdings" panose="05000000000000000000" pitchFamily="2" charset="2"/>
              <a:buNone/>
            </a:pPr>
            <a:r>
              <a:rPr kumimoji="0" lang="zh-CN" altLang="en-US" sz="2400">
                <a:latin typeface="宋体" panose="02010600030101010101" pitchFamily="2" charset="-122"/>
              </a:rPr>
              <a:t>  任何许用的码组循环移位后的码组还是许用码组。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4213" y="404813"/>
            <a:ext cx="7772400" cy="579437"/>
          </a:xfrm>
          <a:noFill/>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sz="3200">
                <a:effectLst/>
                <a:latin typeface="华文中宋" panose="02010600040101010101" pitchFamily="2" charset="-122"/>
                <a:ea typeface="华文中宋" panose="02010600040101010101" pitchFamily="2" charset="-122"/>
              </a:rPr>
              <a:t>11.6 </a:t>
            </a:r>
            <a:r>
              <a:rPr lang="zh-CN" altLang="en-US" sz="3200">
                <a:effectLst/>
                <a:latin typeface="华文中宋" panose="02010600040101010101" pitchFamily="2" charset="-122"/>
                <a:ea typeface="华文中宋" panose="02010600040101010101" pitchFamily="2" charset="-122"/>
              </a:rPr>
              <a:t>一、循环码原理</a:t>
            </a:r>
            <a:r>
              <a:rPr lang="en-US" altLang="zh-CN" sz="3200">
                <a:effectLst/>
                <a:latin typeface="华文中宋" panose="02010600040101010101" pitchFamily="2" charset="-122"/>
                <a:ea typeface="华文中宋" panose="02010600040101010101" pitchFamily="2" charset="-122"/>
              </a:rPr>
              <a:t>(2)</a:t>
            </a:r>
          </a:p>
        </p:txBody>
      </p:sp>
      <p:sp>
        <p:nvSpPr>
          <p:cNvPr id="28675" name="Rectangle 3"/>
          <p:cNvSpPr>
            <a:spLocks noChangeArrowheads="1"/>
          </p:cNvSpPr>
          <p:nvPr/>
        </p:nvSpPr>
        <p:spPr bwMode="auto">
          <a:xfrm>
            <a:off x="468313" y="1155700"/>
            <a:ext cx="81375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FF0000"/>
              </a:buClr>
              <a:buSzTx/>
              <a:buFont typeface="Wingdings" panose="05000000000000000000" pitchFamily="2" charset="2"/>
              <a:buNone/>
            </a:pPr>
            <a:r>
              <a:rPr kumimoji="0" lang="en-US" altLang="zh-CN" sz="2400">
                <a:latin typeface="宋体" panose="02010600030101010101" pitchFamily="2" charset="-122"/>
              </a:rPr>
              <a:t>2</a:t>
            </a:r>
            <a:r>
              <a:rPr kumimoji="0" lang="zh-CN" altLang="en-US" sz="2400">
                <a:latin typeface="宋体" panose="02010600030101010101" pitchFamily="2" charset="-122"/>
              </a:rPr>
              <a:t>、</a:t>
            </a:r>
            <a:r>
              <a:rPr kumimoji="0" lang="zh-CN" altLang="en-US" sz="2400" b="1">
                <a:latin typeface="宋体" panose="02010600030101010101" pitchFamily="2" charset="-122"/>
              </a:rPr>
              <a:t>循环码的多项式表示</a:t>
            </a:r>
          </a:p>
          <a:p>
            <a:pPr eaLnBrk="1" hangingPunct="1">
              <a:spcBef>
                <a:spcPct val="0"/>
              </a:spcBef>
              <a:buClr>
                <a:srgbClr val="FF0000"/>
              </a:buClr>
              <a:buSzTx/>
              <a:buFont typeface="Wingdings" panose="05000000000000000000" pitchFamily="2" charset="2"/>
              <a:buNone/>
            </a:pPr>
            <a:r>
              <a:rPr kumimoji="0" lang="zh-CN" altLang="en-US" sz="2400" b="1">
                <a:latin typeface="宋体" panose="02010600030101010101" pitchFamily="2" charset="-122"/>
              </a:rPr>
              <a:t>目的：用代数理论的方法研究循环码的特性。</a:t>
            </a:r>
          </a:p>
          <a:p>
            <a:pPr eaLnBrk="1" hangingPunct="1">
              <a:spcBef>
                <a:spcPct val="0"/>
              </a:spcBef>
              <a:buClr>
                <a:srgbClr val="FF0000"/>
              </a:buClr>
              <a:buSzTx/>
              <a:buFont typeface="Wingdings" panose="05000000000000000000" pitchFamily="2" charset="2"/>
              <a:buNone/>
            </a:pPr>
            <a:endParaRPr kumimoji="0" lang="zh-CN" altLang="en-US" sz="2400" b="1">
              <a:latin typeface="宋体" panose="02010600030101010101" pitchFamily="2" charset="-122"/>
            </a:endParaRPr>
          </a:p>
          <a:p>
            <a:pPr eaLnBrk="1" hangingPunct="1">
              <a:spcBef>
                <a:spcPct val="0"/>
              </a:spcBef>
              <a:buClr>
                <a:srgbClr val="FF0000"/>
              </a:buClr>
              <a:buSzTx/>
              <a:buFont typeface="Wingdings" panose="05000000000000000000" pitchFamily="2" charset="2"/>
              <a:buNone/>
            </a:pPr>
            <a:r>
              <a:rPr kumimoji="0" lang="zh-CN" altLang="en-US" sz="2400" b="1">
                <a:latin typeface="宋体" panose="02010600030101010101" pitchFamily="2" charset="-122"/>
              </a:rPr>
              <a:t>定义：码                的码多项式如下：</a:t>
            </a:r>
            <a:r>
              <a:rPr kumimoji="0" lang="zh-CN" altLang="en-US" sz="2400">
                <a:latin typeface="宋体" panose="02010600030101010101" pitchFamily="2" charset="-122"/>
              </a:rPr>
              <a:t> </a:t>
            </a:r>
          </a:p>
        </p:txBody>
      </p:sp>
      <p:sp>
        <p:nvSpPr>
          <p:cNvPr id="28678" name="Rectangle 26"/>
          <p:cNvSpPr>
            <a:spLocks noChangeArrowheads="1"/>
          </p:cNvSpPr>
          <p:nvPr/>
        </p:nvSpPr>
        <p:spPr bwMode="auto">
          <a:xfrm>
            <a:off x="6372225" y="27813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en-US" altLang="zh-CN" sz="2400">
                <a:latin typeface="宋体" panose="02010600030101010101" pitchFamily="2" charset="-122"/>
              </a:rPr>
              <a:t> </a:t>
            </a:r>
            <a:r>
              <a:rPr kumimoji="0" lang="zh-CN" altLang="en-US" sz="2400">
                <a:latin typeface="宋体" panose="02010600030101010101" pitchFamily="2" charset="-122"/>
              </a:rPr>
              <a:t>其中</a:t>
            </a:r>
          </a:p>
        </p:txBody>
      </p:sp>
      <p:sp>
        <p:nvSpPr>
          <p:cNvPr id="28680" name="Rectangle 29"/>
          <p:cNvSpPr>
            <a:spLocks noChangeArrowheads="1"/>
          </p:cNvSpPr>
          <p:nvPr/>
        </p:nvSpPr>
        <p:spPr bwMode="auto">
          <a:xfrm>
            <a:off x="539750" y="3527425"/>
            <a:ext cx="7993063"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en-US" altLang="zh-CN" sz="2400">
                <a:latin typeface="宋体" panose="02010600030101010101" pitchFamily="2" charset="-122"/>
              </a:rPr>
              <a:t>GF</a:t>
            </a:r>
            <a:r>
              <a:rPr kumimoji="0" lang="zh-CN" altLang="en-US" sz="2400">
                <a:latin typeface="宋体" panose="02010600030101010101" pitchFamily="2" charset="-122"/>
              </a:rPr>
              <a:t>（</a:t>
            </a:r>
            <a:r>
              <a:rPr kumimoji="0" lang="en-US" altLang="zh-CN" sz="2400">
                <a:latin typeface="宋体" panose="02010600030101010101" pitchFamily="2" charset="-122"/>
              </a:rPr>
              <a:t>2</a:t>
            </a:r>
            <a:r>
              <a:rPr kumimoji="0" lang="zh-CN" altLang="en-US" sz="2400">
                <a:latin typeface="宋体" panose="02010600030101010101" pitchFamily="2" charset="-122"/>
              </a:rPr>
              <a:t>）表示</a:t>
            </a:r>
            <a:r>
              <a:rPr kumimoji="0" lang="en-US" altLang="zh-CN" sz="2400">
                <a:latin typeface="宋体" panose="02010600030101010101" pitchFamily="2" charset="-122"/>
              </a:rPr>
              <a:t>2</a:t>
            </a:r>
            <a:r>
              <a:rPr kumimoji="0" lang="zh-CN" altLang="en-US" sz="2400">
                <a:latin typeface="宋体" panose="02010600030101010101" pitchFamily="2" charset="-122"/>
              </a:rPr>
              <a:t>元域，</a:t>
            </a:r>
          </a:p>
          <a:p>
            <a:pPr eaLnBrk="1" hangingPunct="1">
              <a:spcBef>
                <a:spcPct val="0"/>
              </a:spcBef>
              <a:buClrTx/>
              <a:buSzTx/>
              <a:buFontTx/>
              <a:buNone/>
            </a:pPr>
            <a:r>
              <a:rPr kumimoji="0" lang="zh-CN" altLang="en-US" sz="2400">
                <a:latin typeface="宋体" panose="02010600030101010101" pitchFamily="2" charset="-122"/>
              </a:rPr>
              <a:t>在</a:t>
            </a:r>
            <a:r>
              <a:rPr kumimoji="0" lang="en-US" altLang="zh-CN" sz="2400">
                <a:latin typeface="宋体" panose="02010600030101010101" pitchFamily="2" charset="-122"/>
              </a:rPr>
              <a:t>GF</a:t>
            </a:r>
            <a:r>
              <a:rPr kumimoji="0" lang="zh-CN" altLang="en-US" sz="2400">
                <a:latin typeface="宋体" panose="02010600030101010101" pitchFamily="2" charset="-122"/>
              </a:rPr>
              <a:t>（</a:t>
            </a:r>
            <a:r>
              <a:rPr kumimoji="0" lang="en-US" altLang="zh-CN" sz="2400">
                <a:latin typeface="宋体" panose="02010600030101010101" pitchFamily="2" charset="-122"/>
              </a:rPr>
              <a:t>2</a:t>
            </a:r>
            <a:r>
              <a:rPr kumimoji="0" lang="zh-CN" altLang="en-US" sz="2400">
                <a:latin typeface="宋体" panose="02010600030101010101" pitchFamily="2" charset="-122"/>
              </a:rPr>
              <a:t>）内只有两种元素</a:t>
            </a:r>
            <a:r>
              <a:rPr kumimoji="0" lang="en-US" altLang="zh-CN" sz="2400">
                <a:latin typeface="宋体" panose="02010600030101010101" pitchFamily="2" charset="-122"/>
              </a:rPr>
              <a:t>0</a:t>
            </a:r>
            <a:r>
              <a:rPr kumimoji="0" lang="zh-CN" altLang="en-US" sz="2400">
                <a:latin typeface="宋体" panose="02010600030101010101" pitchFamily="2" charset="-122"/>
              </a:rPr>
              <a:t>，</a:t>
            </a:r>
            <a:r>
              <a:rPr kumimoji="0" lang="en-US" altLang="zh-CN" sz="2400">
                <a:latin typeface="宋体" panose="02010600030101010101" pitchFamily="2" charset="-122"/>
              </a:rPr>
              <a:t>1</a:t>
            </a:r>
            <a:r>
              <a:rPr kumimoji="0" lang="zh-CN" altLang="en-US" sz="2400">
                <a:latin typeface="宋体" panose="02010600030101010101" pitchFamily="2" charset="-122"/>
              </a:rPr>
              <a:t>，且</a:t>
            </a:r>
            <a:r>
              <a:rPr kumimoji="0" lang="en-US" altLang="zh-CN" sz="2400">
                <a:latin typeface="宋体" panose="02010600030101010101" pitchFamily="2" charset="-122"/>
              </a:rPr>
              <a:t>0</a:t>
            </a:r>
            <a:r>
              <a:rPr kumimoji="0" lang="zh-CN" altLang="en-US" sz="2400">
                <a:latin typeface="宋体" panose="02010600030101010101" pitchFamily="2" charset="-122"/>
              </a:rPr>
              <a:t>、</a:t>
            </a:r>
            <a:r>
              <a:rPr kumimoji="0" lang="en-US" altLang="zh-CN" sz="2400">
                <a:latin typeface="宋体" panose="02010600030101010101" pitchFamily="2" charset="-122"/>
              </a:rPr>
              <a:t>1</a:t>
            </a:r>
            <a:r>
              <a:rPr kumimoji="0" lang="zh-CN" altLang="en-US" sz="2400">
                <a:latin typeface="宋体" panose="02010600030101010101" pitchFamily="2" charset="-122"/>
              </a:rPr>
              <a:t>满足如下的运算规则：</a:t>
            </a:r>
          </a:p>
          <a:p>
            <a:pPr eaLnBrk="1" hangingPunct="1">
              <a:spcBef>
                <a:spcPct val="0"/>
              </a:spcBef>
              <a:buClrTx/>
              <a:buSzTx/>
              <a:buFontTx/>
              <a:buNone/>
            </a:pPr>
            <a:r>
              <a:rPr kumimoji="0" lang="en-US" altLang="zh-CN" sz="2400">
                <a:latin typeface="宋体" panose="02010600030101010101" pitchFamily="2" charset="-122"/>
              </a:rPr>
              <a:t>0+0=0</a:t>
            </a:r>
            <a:r>
              <a:rPr kumimoji="0" lang="zh-CN" altLang="en-US" sz="2400">
                <a:latin typeface="宋体" panose="02010600030101010101" pitchFamily="2" charset="-122"/>
              </a:rPr>
              <a:t>，</a:t>
            </a:r>
            <a:r>
              <a:rPr kumimoji="0" lang="en-US" altLang="zh-CN" sz="2400">
                <a:latin typeface="宋体" panose="02010600030101010101" pitchFamily="2" charset="-122"/>
              </a:rPr>
              <a:t>0+1=1</a:t>
            </a:r>
            <a:r>
              <a:rPr kumimoji="0" lang="zh-CN" altLang="en-US" sz="2400">
                <a:latin typeface="宋体" panose="02010600030101010101" pitchFamily="2" charset="-122"/>
              </a:rPr>
              <a:t>，</a:t>
            </a:r>
            <a:r>
              <a:rPr kumimoji="0" lang="en-US" altLang="zh-CN" sz="2400">
                <a:latin typeface="宋体" panose="02010600030101010101" pitchFamily="2" charset="-122"/>
              </a:rPr>
              <a:t>1+0=1</a:t>
            </a:r>
            <a:r>
              <a:rPr kumimoji="0" lang="zh-CN" altLang="en-US" sz="2400">
                <a:latin typeface="宋体" panose="02010600030101010101" pitchFamily="2" charset="-122"/>
              </a:rPr>
              <a:t>，</a:t>
            </a:r>
            <a:r>
              <a:rPr kumimoji="0" lang="en-US" altLang="zh-CN" sz="2400">
                <a:latin typeface="宋体" panose="02010600030101010101" pitchFamily="2" charset="-122"/>
              </a:rPr>
              <a:t>1+1=0  </a:t>
            </a:r>
            <a:r>
              <a:rPr kumimoji="0" lang="zh-CN" altLang="en-US" sz="2400">
                <a:latin typeface="宋体" panose="02010600030101010101" pitchFamily="2" charset="-122"/>
              </a:rPr>
              <a:t>（加法）</a:t>
            </a:r>
          </a:p>
          <a:p>
            <a:pPr eaLnBrk="1" hangingPunct="1">
              <a:spcBef>
                <a:spcPct val="0"/>
              </a:spcBef>
              <a:buClrTx/>
              <a:buSzTx/>
              <a:buFontTx/>
              <a:buNone/>
            </a:pPr>
            <a:r>
              <a:rPr kumimoji="0" lang="en-US" altLang="zh-CN" sz="2400">
                <a:latin typeface="宋体" panose="02010600030101010101" pitchFamily="2" charset="-122"/>
              </a:rPr>
              <a:t>0x0=0</a:t>
            </a:r>
            <a:r>
              <a:rPr kumimoji="0" lang="zh-CN" altLang="en-US" sz="2400">
                <a:latin typeface="宋体" panose="02010600030101010101" pitchFamily="2" charset="-122"/>
              </a:rPr>
              <a:t>，</a:t>
            </a:r>
            <a:r>
              <a:rPr kumimoji="0" lang="en-US" altLang="zh-CN" sz="2400">
                <a:latin typeface="宋体" panose="02010600030101010101" pitchFamily="2" charset="-122"/>
              </a:rPr>
              <a:t>0x1=0</a:t>
            </a:r>
            <a:r>
              <a:rPr kumimoji="0" lang="zh-CN" altLang="en-US" sz="2400">
                <a:latin typeface="宋体" panose="02010600030101010101" pitchFamily="2" charset="-122"/>
              </a:rPr>
              <a:t>，</a:t>
            </a:r>
            <a:r>
              <a:rPr kumimoji="0" lang="en-US" altLang="zh-CN" sz="2400">
                <a:latin typeface="宋体" panose="02010600030101010101" pitchFamily="2" charset="-122"/>
              </a:rPr>
              <a:t>1x0=0</a:t>
            </a:r>
            <a:r>
              <a:rPr kumimoji="0" lang="zh-CN" altLang="en-US" sz="2400">
                <a:latin typeface="宋体" panose="02010600030101010101" pitchFamily="2" charset="-122"/>
              </a:rPr>
              <a:t>，</a:t>
            </a:r>
            <a:r>
              <a:rPr kumimoji="0" lang="en-US" altLang="zh-CN" sz="2400">
                <a:latin typeface="宋体" panose="02010600030101010101" pitchFamily="2" charset="-122"/>
              </a:rPr>
              <a:t>1x1=1</a:t>
            </a:r>
            <a:r>
              <a:rPr kumimoji="0" lang="zh-CN" altLang="en-US" sz="2400">
                <a:latin typeface="宋体" panose="02010600030101010101" pitchFamily="2" charset="-122"/>
              </a:rPr>
              <a:t>。（乘法） </a:t>
            </a:r>
          </a:p>
        </p:txBody>
      </p:sp>
      <p:sp>
        <p:nvSpPr>
          <p:cNvPr id="28681" name="Rectangle 30"/>
          <p:cNvSpPr>
            <a:spLocks noChangeArrowheads="1"/>
          </p:cNvSpPr>
          <p:nvPr/>
        </p:nvSpPr>
        <p:spPr bwMode="auto">
          <a:xfrm>
            <a:off x="468313" y="5646738"/>
            <a:ext cx="429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例：（</a:t>
            </a:r>
            <a:r>
              <a:rPr kumimoji="0" lang="en-US" altLang="zh-CN" sz="2400">
                <a:latin typeface="宋体" panose="02010600030101010101" pitchFamily="2" charset="-122"/>
              </a:rPr>
              <a:t>1011000</a:t>
            </a:r>
            <a:r>
              <a:rPr kumimoji="0" lang="zh-CN" altLang="en-US" sz="2400">
                <a:latin typeface="宋体" panose="02010600030101010101" pitchFamily="2" charset="-122"/>
              </a:rPr>
              <a:t>）的码多项式为</a:t>
            </a:r>
          </a:p>
        </p:txBody>
      </p:sp>
      <p:pic>
        <p:nvPicPr>
          <p:cNvPr id="2" name="图片 1"/>
          <p:cNvPicPr>
            <a:picLocks noChangeAspect="1"/>
          </p:cNvPicPr>
          <p:nvPr/>
        </p:nvPicPr>
        <p:blipFill>
          <a:blip r:embed="rId2"/>
          <a:stretch>
            <a:fillRect/>
          </a:stretch>
        </p:blipFill>
        <p:spPr>
          <a:xfrm>
            <a:off x="637885" y="2354112"/>
            <a:ext cx="8157155" cy="981541"/>
          </a:xfrm>
          <a:prstGeom prst="rect">
            <a:avLst/>
          </a:prstGeom>
        </p:spPr>
      </p:pic>
      <p:pic>
        <p:nvPicPr>
          <p:cNvPr id="3" name="图片 2"/>
          <p:cNvPicPr>
            <a:picLocks noChangeAspect="1"/>
          </p:cNvPicPr>
          <p:nvPr/>
        </p:nvPicPr>
        <p:blipFill>
          <a:blip r:embed="rId3"/>
          <a:stretch>
            <a:fillRect/>
          </a:stretch>
        </p:blipFill>
        <p:spPr>
          <a:xfrm>
            <a:off x="4688931" y="5758002"/>
            <a:ext cx="1368450" cy="34593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4213" y="404813"/>
            <a:ext cx="7772400" cy="579437"/>
          </a:xfrm>
          <a:noFill/>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sz="3200">
                <a:effectLst/>
                <a:latin typeface="华文中宋" panose="02010600040101010101" pitchFamily="2" charset="-122"/>
                <a:ea typeface="华文中宋" panose="02010600040101010101" pitchFamily="2" charset="-122"/>
              </a:rPr>
              <a:t>11.6 </a:t>
            </a:r>
            <a:r>
              <a:rPr lang="zh-CN" altLang="en-US" sz="3200">
                <a:effectLst/>
                <a:latin typeface="华文中宋" panose="02010600040101010101" pitchFamily="2" charset="-122"/>
                <a:ea typeface="华文中宋" panose="02010600040101010101" pitchFamily="2" charset="-122"/>
              </a:rPr>
              <a:t>一、循环码原理</a:t>
            </a:r>
            <a:r>
              <a:rPr lang="en-US" altLang="zh-CN" sz="3200">
                <a:effectLst/>
                <a:latin typeface="华文中宋" panose="02010600040101010101" pitchFamily="2" charset="-122"/>
                <a:ea typeface="华文中宋" panose="02010600040101010101" pitchFamily="2" charset="-122"/>
              </a:rPr>
              <a:t>(3)</a:t>
            </a:r>
          </a:p>
        </p:txBody>
      </p:sp>
      <p:sp>
        <p:nvSpPr>
          <p:cNvPr id="29699" name="Rectangle 3"/>
          <p:cNvSpPr>
            <a:spLocks noChangeArrowheads="1"/>
          </p:cNvSpPr>
          <p:nvPr/>
        </p:nvSpPr>
        <p:spPr bwMode="auto">
          <a:xfrm>
            <a:off x="468313" y="1338263"/>
            <a:ext cx="8280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FF0000"/>
              </a:buClr>
              <a:buSzTx/>
              <a:buFont typeface="Wingdings" panose="05000000000000000000" pitchFamily="2" charset="2"/>
              <a:buNone/>
            </a:pPr>
            <a:r>
              <a:rPr kumimoji="0" lang="en-US" altLang="zh-CN" sz="2400">
                <a:latin typeface="宋体" panose="02010600030101010101" pitchFamily="2" charset="-122"/>
              </a:rPr>
              <a:t>3</a:t>
            </a:r>
            <a:r>
              <a:rPr kumimoji="0" lang="zh-CN" altLang="en-US" sz="2400">
                <a:latin typeface="宋体" panose="02010600030101010101" pitchFamily="2" charset="-122"/>
              </a:rPr>
              <a:t>、</a:t>
            </a:r>
            <a:r>
              <a:rPr kumimoji="0" lang="zh-CN" altLang="en-US" sz="2400" b="1">
                <a:latin typeface="宋体" panose="02010600030101010101" pitchFamily="2" charset="-122"/>
              </a:rPr>
              <a:t>码的多项式的模运算</a:t>
            </a:r>
            <a:r>
              <a:rPr kumimoji="0" lang="zh-CN" altLang="en-US" sz="2400">
                <a:latin typeface="宋体" panose="02010600030101010101" pitchFamily="2" charset="-122"/>
              </a:rPr>
              <a:t> </a:t>
            </a:r>
          </a:p>
          <a:p>
            <a:pPr eaLnBrk="1" hangingPunct="1">
              <a:spcBef>
                <a:spcPct val="0"/>
              </a:spcBef>
              <a:buClr>
                <a:srgbClr val="FF0000"/>
              </a:buClr>
              <a:buSzTx/>
              <a:buFont typeface="Wingdings" panose="05000000000000000000" pitchFamily="2" charset="2"/>
              <a:buNone/>
            </a:pPr>
            <a:r>
              <a:rPr kumimoji="0" lang="zh-CN" altLang="en-US" sz="2400">
                <a:latin typeface="宋体" panose="02010600030101010101" pitchFamily="2" charset="-122"/>
              </a:rPr>
              <a:t>    若一任意多项式</a:t>
            </a:r>
            <a:r>
              <a:rPr kumimoji="0" lang="en-US" altLang="zh-CN" sz="2400">
                <a:latin typeface="宋体" panose="02010600030101010101" pitchFamily="2" charset="-122"/>
              </a:rPr>
              <a:t>F(x)</a:t>
            </a:r>
            <a:r>
              <a:rPr kumimoji="0" lang="zh-CN" altLang="en-US" sz="2400">
                <a:latin typeface="宋体" panose="02010600030101010101" pitchFamily="2" charset="-122"/>
              </a:rPr>
              <a:t>被一个</a:t>
            </a:r>
            <a:r>
              <a:rPr kumimoji="0" lang="en-US" altLang="zh-CN" sz="2400">
                <a:latin typeface="宋体" panose="02010600030101010101" pitchFamily="2" charset="-122"/>
              </a:rPr>
              <a:t>n</a:t>
            </a:r>
            <a:r>
              <a:rPr kumimoji="0" lang="zh-CN" altLang="en-US" sz="2400">
                <a:latin typeface="宋体" panose="02010600030101010101" pitchFamily="2" charset="-122"/>
              </a:rPr>
              <a:t>次多项式</a:t>
            </a:r>
            <a:r>
              <a:rPr kumimoji="0" lang="en-US" altLang="zh-CN" sz="2400">
                <a:latin typeface="宋体" panose="02010600030101010101" pitchFamily="2" charset="-122"/>
              </a:rPr>
              <a:t>N(x)</a:t>
            </a:r>
            <a:r>
              <a:rPr kumimoji="0" lang="zh-CN" altLang="en-US" sz="2400">
                <a:latin typeface="宋体" panose="02010600030101010101" pitchFamily="2" charset="-122"/>
              </a:rPr>
              <a:t>除，得到商式</a:t>
            </a:r>
            <a:r>
              <a:rPr kumimoji="0" lang="en-US" altLang="zh-CN" sz="2400">
                <a:latin typeface="宋体" panose="02010600030101010101" pitchFamily="2" charset="-122"/>
              </a:rPr>
              <a:t>Q(x)</a:t>
            </a:r>
            <a:r>
              <a:rPr kumimoji="0" lang="zh-CN" altLang="en-US" sz="2400">
                <a:latin typeface="宋体" panose="02010600030101010101" pitchFamily="2" charset="-122"/>
              </a:rPr>
              <a:t>和一个次数小于</a:t>
            </a:r>
            <a:r>
              <a:rPr kumimoji="0" lang="en-US" altLang="zh-CN" sz="2400">
                <a:latin typeface="宋体" panose="02010600030101010101" pitchFamily="2" charset="-122"/>
              </a:rPr>
              <a:t>n</a:t>
            </a:r>
            <a:r>
              <a:rPr kumimoji="0" lang="zh-CN" altLang="en-US" sz="2400">
                <a:latin typeface="宋体" panose="02010600030101010101" pitchFamily="2" charset="-122"/>
              </a:rPr>
              <a:t>的余式</a:t>
            </a:r>
            <a:r>
              <a:rPr kumimoji="0" lang="en-US" altLang="zh-CN" sz="2400">
                <a:latin typeface="宋体" panose="02010600030101010101" pitchFamily="2" charset="-122"/>
              </a:rPr>
              <a:t>R(x)</a:t>
            </a:r>
            <a:r>
              <a:rPr kumimoji="0" lang="zh-CN" altLang="en-US" sz="2400">
                <a:latin typeface="宋体" panose="02010600030101010101" pitchFamily="2" charset="-122"/>
              </a:rPr>
              <a:t>，即 </a:t>
            </a:r>
          </a:p>
        </p:txBody>
      </p:sp>
      <p:sp>
        <p:nvSpPr>
          <p:cNvPr id="29701" name="Rectangle 34"/>
          <p:cNvSpPr>
            <a:spLocks noChangeArrowheads="1"/>
          </p:cNvSpPr>
          <p:nvPr/>
        </p:nvSpPr>
        <p:spPr bwMode="auto">
          <a:xfrm>
            <a:off x="539750" y="3429000"/>
            <a:ext cx="216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则可以写为： </a:t>
            </a:r>
          </a:p>
        </p:txBody>
      </p:sp>
      <p:sp>
        <p:nvSpPr>
          <p:cNvPr id="29703" name="Rectangle 37"/>
          <p:cNvSpPr>
            <a:spLocks noChangeArrowheads="1"/>
          </p:cNvSpPr>
          <p:nvPr/>
        </p:nvSpPr>
        <p:spPr bwMode="auto">
          <a:xfrm>
            <a:off x="611188" y="4076700"/>
            <a:ext cx="216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例子：	 </a:t>
            </a:r>
          </a:p>
        </p:txBody>
      </p:sp>
      <p:pic>
        <p:nvPicPr>
          <p:cNvPr id="2" name="图片 1"/>
          <p:cNvPicPr>
            <a:picLocks noChangeAspect="1"/>
          </p:cNvPicPr>
          <p:nvPr/>
        </p:nvPicPr>
        <p:blipFill>
          <a:blip r:embed="rId2"/>
          <a:stretch>
            <a:fillRect/>
          </a:stretch>
        </p:blipFill>
        <p:spPr>
          <a:xfrm>
            <a:off x="1547664" y="2741560"/>
            <a:ext cx="5614903" cy="267027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4213" y="404813"/>
            <a:ext cx="7772400" cy="579437"/>
          </a:xfrm>
          <a:noFill/>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sz="3200">
                <a:effectLst/>
                <a:latin typeface="华文中宋" panose="02010600040101010101" pitchFamily="2" charset="-122"/>
                <a:ea typeface="华文中宋" panose="02010600040101010101" pitchFamily="2" charset="-122"/>
              </a:rPr>
              <a:t>11.6 </a:t>
            </a:r>
            <a:r>
              <a:rPr lang="zh-CN" altLang="en-US" sz="3200">
                <a:effectLst/>
                <a:latin typeface="华文中宋" panose="02010600040101010101" pitchFamily="2" charset="-122"/>
                <a:ea typeface="华文中宋" panose="02010600040101010101" pitchFamily="2" charset="-122"/>
              </a:rPr>
              <a:t>一、循环码原理</a:t>
            </a:r>
            <a:r>
              <a:rPr lang="en-US" altLang="zh-CN" sz="3200">
                <a:effectLst/>
                <a:latin typeface="华文中宋" panose="02010600040101010101" pitchFamily="2" charset="-122"/>
                <a:ea typeface="华文中宋" panose="02010600040101010101" pitchFamily="2" charset="-122"/>
              </a:rPr>
              <a:t>(4)</a:t>
            </a:r>
          </a:p>
        </p:txBody>
      </p:sp>
      <p:sp>
        <p:nvSpPr>
          <p:cNvPr id="30723" name="Rectangle 3"/>
          <p:cNvSpPr>
            <a:spLocks noChangeArrowheads="1"/>
          </p:cNvSpPr>
          <p:nvPr/>
        </p:nvSpPr>
        <p:spPr bwMode="auto">
          <a:xfrm>
            <a:off x="468313" y="1052513"/>
            <a:ext cx="8280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FF0000"/>
              </a:buClr>
              <a:buSzTx/>
              <a:buFont typeface="Wingdings" panose="05000000000000000000" pitchFamily="2" charset="2"/>
              <a:buNone/>
            </a:pPr>
            <a:r>
              <a:rPr kumimoji="0" lang="en-US" altLang="zh-CN" sz="2400">
                <a:latin typeface="宋体" panose="02010600030101010101" pitchFamily="2" charset="-122"/>
              </a:rPr>
              <a:t>4</a:t>
            </a:r>
            <a:r>
              <a:rPr kumimoji="0" lang="zh-CN" altLang="en-US" sz="2400">
                <a:latin typeface="宋体" panose="02010600030101010101" pitchFamily="2" charset="-122"/>
              </a:rPr>
              <a:t>、定理一：</a:t>
            </a:r>
          </a:p>
          <a:p>
            <a:pPr eaLnBrk="1" hangingPunct="1">
              <a:spcBef>
                <a:spcPct val="0"/>
              </a:spcBef>
              <a:buClr>
                <a:srgbClr val="FF0000"/>
              </a:buClr>
              <a:buSzTx/>
              <a:buFont typeface="Wingdings" panose="05000000000000000000" pitchFamily="2" charset="2"/>
              <a:buNone/>
            </a:pPr>
            <a:r>
              <a:rPr kumimoji="0" lang="zh-CN" altLang="en-US" sz="2400">
                <a:latin typeface="宋体" panose="02010600030101010101" pitchFamily="2" charset="-122"/>
              </a:rPr>
              <a:t>在循环码中，若</a:t>
            </a:r>
            <a:r>
              <a:rPr kumimoji="0" lang="en-US" altLang="zh-CN" sz="2400">
                <a:latin typeface="宋体" panose="02010600030101010101" pitchFamily="2" charset="-122"/>
              </a:rPr>
              <a:t>T(x)</a:t>
            </a:r>
            <a:r>
              <a:rPr kumimoji="0" lang="zh-CN" altLang="en-US" sz="2400">
                <a:latin typeface="宋体" panose="02010600030101010101" pitchFamily="2" charset="-122"/>
              </a:rPr>
              <a:t>是一个长为</a:t>
            </a:r>
            <a:r>
              <a:rPr kumimoji="0" lang="en-US" altLang="zh-CN" sz="2400">
                <a:latin typeface="宋体" panose="02010600030101010101" pitchFamily="2" charset="-122"/>
              </a:rPr>
              <a:t>n</a:t>
            </a:r>
            <a:r>
              <a:rPr kumimoji="0" lang="zh-CN" altLang="en-US" sz="2400">
                <a:latin typeface="宋体" panose="02010600030101010101" pitchFamily="2" charset="-122"/>
              </a:rPr>
              <a:t>的许用码组，则</a:t>
            </a:r>
          </a:p>
        </p:txBody>
      </p:sp>
      <p:sp>
        <p:nvSpPr>
          <p:cNvPr id="30725" name="Rectangle 37"/>
          <p:cNvSpPr>
            <a:spLocks noChangeArrowheads="1"/>
          </p:cNvSpPr>
          <p:nvPr/>
        </p:nvSpPr>
        <p:spPr bwMode="auto">
          <a:xfrm>
            <a:off x="1258888" y="18923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在按模</a:t>
            </a:r>
          </a:p>
        </p:txBody>
      </p:sp>
      <p:sp>
        <p:nvSpPr>
          <p:cNvPr id="30727" name="Rectangle 40"/>
          <p:cNvSpPr>
            <a:spLocks noChangeArrowheads="1"/>
          </p:cNvSpPr>
          <p:nvPr/>
        </p:nvSpPr>
        <p:spPr bwMode="auto">
          <a:xfrm>
            <a:off x="3132138" y="1916113"/>
            <a:ext cx="475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运算下，亦是一个许用码组，即若</a:t>
            </a:r>
          </a:p>
        </p:txBody>
      </p:sp>
      <p:sp>
        <p:nvSpPr>
          <p:cNvPr id="30729" name="Rectangle 43"/>
          <p:cNvSpPr>
            <a:spLocks noChangeArrowheads="1"/>
          </p:cNvSpPr>
          <p:nvPr/>
        </p:nvSpPr>
        <p:spPr bwMode="auto">
          <a:xfrm>
            <a:off x="395288" y="292417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则 </a:t>
            </a:r>
          </a:p>
        </p:txBody>
      </p:sp>
      <p:sp>
        <p:nvSpPr>
          <p:cNvPr id="30731" name="Rectangle 46"/>
          <p:cNvSpPr>
            <a:spLocks noChangeArrowheads="1"/>
          </p:cNvSpPr>
          <p:nvPr/>
        </p:nvSpPr>
        <p:spPr bwMode="auto">
          <a:xfrm>
            <a:off x="1331913" y="2925763"/>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亦是一个许用码组。</a:t>
            </a:r>
          </a:p>
        </p:txBody>
      </p:sp>
      <p:sp>
        <p:nvSpPr>
          <p:cNvPr id="30732" name="Rectangle 47"/>
          <p:cNvSpPr>
            <a:spLocks noChangeArrowheads="1"/>
          </p:cNvSpPr>
          <p:nvPr/>
        </p:nvSpPr>
        <p:spPr bwMode="auto">
          <a:xfrm>
            <a:off x="468313" y="3500438"/>
            <a:ext cx="2470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证明：</a:t>
            </a:r>
          </a:p>
          <a:p>
            <a:pPr eaLnBrk="1" hangingPunct="1">
              <a:spcBef>
                <a:spcPct val="0"/>
              </a:spcBef>
              <a:buClrTx/>
              <a:buSzTx/>
              <a:buFontTx/>
              <a:buNone/>
            </a:pPr>
            <a:r>
              <a:rPr kumimoji="0" lang="zh-CN" altLang="en-US" sz="2400">
                <a:latin typeface="宋体" panose="02010600030101010101" pitchFamily="2" charset="-122"/>
              </a:rPr>
              <a:t>（</a:t>
            </a:r>
            <a:r>
              <a:rPr kumimoji="0" lang="en-US" altLang="zh-CN" sz="2400">
                <a:latin typeface="宋体" panose="02010600030101010101" pitchFamily="2" charset="-122"/>
              </a:rPr>
              <a:t>1</a:t>
            </a:r>
            <a:r>
              <a:rPr kumimoji="0" lang="zh-CN" altLang="en-US" sz="2400">
                <a:latin typeface="宋体" panose="02010600030101010101" pitchFamily="2" charset="-122"/>
              </a:rPr>
              <a:t>）由</a:t>
            </a:r>
            <a:r>
              <a:rPr kumimoji="0" lang="en-US" altLang="zh-CN" sz="2400">
                <a:latin typeface="宋体" panose="02010600030101010101" pitchFamily="2" charset="-122"/>
              </a:rPr>
              <a:t>T(x)</a:t>
            </a:r>
            <a:r>
              <a:rPr kumimoji="0" lang="zh-CN" altLang="en-US" sz="2400">
                <a:latin typeface="宋体" panose="02010600030101010101" pitchFamily="2" charset="-122"/>
              </a:rPr>
              <a:t>算出</a:t>
            </a:r>
          </a:p>
        </p:txBody>
      </p:sp>
      <p:sp>
        <p:nvSpPr>
          <p:cNvPr id="30734" name="Rectangle 50"/>
          <p:cNvSpPr>
            <a:spLocks noChangeArrowheads="1"/>
          </p:cNvSpPr>
          <p:nvPr/>
        </p:nvSpPr>
        <p:spPr bwMode="auto">
          <a:xfrm>
            <a:off x="468313" y="4976813"/>
            <a:ext cx="186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a:t>
            </a:r>
            <a:r>
              <a:rPr kumimoji="0" lang="en-US" altLang="zh-CN" sz="2400">
                <a:latin typeface="宋体" panose="02010600030101010101" pitchFamily="2" charset="-122"/>
              </a:rPr>
              <a:t>2</a:t>
            </a:r>
            <a:r>
              <a:rPr kumimoji="0" lang="zh-CN" altLang="en-US" sz="2400">
                <a:latin typeface="宋体" panose="02010600030101010101" pitchFamily="2" charset="-122"/>
              </a:rPr>
              <a:t>）事实上</a:t>
            </a:r>
          </a:p>
        </p:txBody>
      </p:sp>
      <p:sp>
        <p:nvSpPr>
          <p:cNvPr id="30736" name="Rectangle 53"/>
          <p:cNvSpPr>
            <a:spLocks noChangeArrowheads="1"/>
          </p:cNvSpPr>
          <p:nvPr/>
        </p:nvSpPr>
        <p:spPr bwMode="auto">
          <a:xfrm>
            <a:off x="2771775" y="4987925"/>
            <a:ext cx="460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就是</a:t>
            </a:r>
            <a:r>
              <a:rPr kumimoji="0" lang="en-US" altLang="zh-CN" sz="2400">
                <a:latin typeface="宋体" panose="02010600030101010101" pitchFamily="2" charset="-122"/>
              </a:rPr>
              <a:t>T(x)</a:t>
            </a:r>
            <a:r>
              <a:rPr kumimoji="0" lang="zh-CN" altLang="en-US" sz="2400">
                <a:latin typeface="宋体" panose="02010600030101010101" pitchFamily="2" charset="-122"/>
              </a:rPr>
              <a:t>的循环左移</a:t>
            </a:r>
            <a:r>
              <a:rPr kumimoji="0" lang="en-US" altLang="zh-CN" sz="2400">
                <a:latin typeface="宋体" panose="02010600030101010101" pitchFamily="2" charset="-122"/>
              </a:rPr>
              <a:t>i</a:t>
            </a:r>
            <a:r>
              <a:rPr kumimoji="0" lang="zh-CN" altLang="en-US" sz="2400">
                <a:latin typeface="宋体" panose="02010600030101010101" pitchFamily="2" charset="-122"/>
              </a:rPr>
              <a:t>位的结果。</a:t>
            </a:r>
          </a:p>
        </p:txBody>
      </p:sp>
      <p:sp>
        <p:nvSpPr>
          <p:cNvPr id="30738" name="Rectangle 56"/>
          <p:cNvSpPr>
            <a:spLocks noChangeArrowheads="1"/>
          </p:cNvSpPr>
          <p:nvPr/>
        </p:nvSpPr>
        <p:spPr bwMode="auto">
          <a:xfrm>
            <a:off x="611188" y="5445125"/>
            <a:ext cx="490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由循环码定义，   也是许用码组。</a:t>
            </a:r>
          </a:p>
        </p:txBody>
      </p:sp>
      <p:sp>
        <p:nvSpPr>
          <p:cNvPr id="30740" name="Rectangle 58"/>
          <p:cNvSpPr>
            <a:spLocks noChangeArrowheads="1"/>
          </p:cNvSpPr>
          <p:nvPr/>
        </p:nvSpPr>
        <p:spPr bwMode="auto">
          <a:xfrm>
            <a:off x="611188" y="5910263"/>
            <a:ext cx="64325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solidFill>
                  <a:schemeClr val="accent1"/>
                </a:solidFill>
                <a:latin typeface="宋体" panose="02010600030101010101" pitchFamily="2" charset="-122"/>
              </a:rPr>
              <a:t>可见：一个长为</a:t>
            </a:r>
            <a:r>
              <a:rPr kumimoji="0" lang="en-US" altLang="zh-CN" sz="2400">
                <a:solidFill>
                  <a:schemeClr val="accent1"/>
                </a:solidFill>
                <a:latin typeface="宋体" panose="02010600030101010101" pitchFamily="2" charset="-122"/>
              </a:rPr>
              <a:t>n</a:t>
            </a:r>
            <a:r>
              <a:rPr kumimoji="0" lang="zh-CN" altLang="en-US" sz="2400">
                <a:solidFill>
                  <a:schemeClr val="accent1"/>
                </a:solidFill>
                <a:latin typeface="宋体" panose="02010600030101010101" pitchFamily="2" charset="-122"/>
              </a:rPr>
              <a:t>的循环码，其多项式必是按模</a:t>
            </a:r>
          </a:p>
          <a:p>
            <a:pPr eaLnBrk="1" hangingPunct="1">
              <a:spcBef>
                <a:spcPct val="0"/>
              </a:spcBef>
              <a:buClrTx/>
              <a:buSzTx/>
              <a:buFontTx/>
              <a:buNone/>
            </a:pPr>
            <a:r>
              <a:rPr kumimoji="0" lang="zh-CN" altLang="en-US" sz="2400">
                <a:solidFill>
                  <a:schemeClr val="accent1"/>
                </a:solidFill>
                <a:latin typeface="宋体" panose="02010600030101010101" pitchFamily="2" charset="-122"/>
              </a:rPr>
              <a:t>运算的一个余式。</a:t>
            </a:r>
          </a:p>
        </p:txBody>
      </p:sp>
      <p:pic>
        <p:nvPicPr>
          <p:cNvPr id="2" name="图片 1"/>
          <p:cNvPicPr>
            <a:picLocks noChangeAspect="1"/>
          </p:cNvPicPr>
          <p:nvPr/>
        </p:nvPicPr>
        <p:blipFill>
          <a:blip r:embed="rId2"/>
          <a:stretch>
            <a:fillRect/>
          </a:stretch>
        </p:blipFill>
        <p:spPr>
          <a:xfrm>
            <a:off x="547597" y="1941813"/>
            <a:ext cx="2517866" cy="396274"/>
          </a:xfrm>
          <a:prstGeom prst="rect">
            <a:avLst/>
          </a:prstGeom>
        </p:spPr>
      </p:pic>
      <p:pic>
        <p:nvPicPr>
          <p:cNvPr id="3" name="图片 2"/>
          <p:cNvPicPr>
            <a:picLocks noChangeAspect="1"/>
          </p:cNvPicPr>
          <p:nvPr/>
        </p:nvPicPr>
        <p:blipFill>
          <a:blip r:embed="rId3"/>
          <a:stretch>
            <a:fillRect/>
          </a:stretch>
        </p:blipFill>
        <p:spPr>
          <a:xfrm>
            <a:off x="894311" y="2453221"/>
            <a:ext cx="4608975" cy="865707"/>
          </a:xfrm>
          <a:prstGeom prst="rect">
            <a:avLst/>
          </a:prstGeom>
        </p:spPr>
      </p:pic>
      <p:pic>
        <p:nvPicPr>
          <p:cNvPr id="4" name="图片 3"/>
          <p:cNvPicPr>
            <a:picLocks noChangeAspect="1"/>
          </p:cNvPicPr>
          <p:nvPr/>
        </p:nvPicPr>
        <p:blipFill>
          <a:blip r:embed="rId4"/>
          <a:stretch>
            <a:fillRect/>
          </a:stretch>
        </p:blipFill>
        <p:spPr>
          <a:xfrm>
            <a:off x="708754" y="3996206"/>
            <a:ext cx="7175614" cy="944962"/>
          </a:xfrm>
          <a:prstGeom prst="rect">
            <a:avLst/>
          </a:prstGeom>
        </p:spPr>
      </p:pic>
      <p:pic>
        <p:nvPicPr>
          <p:cNvPr id="5" name="图片 4"/>
          <p:cNvPicPr>
            <a:picLocks noChangeAspect="1"/>
          </p:cNvPicPr>
          <p:nvPr/>
        </p:nvPicPr>
        <p:blipFill>
          <a:blip r:embed="rId5"/>
          <a:stretch>
            <a:fillRect/>
          </a:stretch>
        </p:blipFill>
        <p:spPr>
          <a:xfrm>
            <a:off x="2306920" y="5077507"/>
            <a:ext cx="504406" cy="312409"/>
          </a:xfrm>
          <a:prstGeom prst="rect">
            <a:avLst/>
          </a:prstGeom>
        </p:spPr>
      </p:pic>
      <p:pic>
        <p:nvPicPr>
          <p:cNvPr id="26" name="图片 25"/>
          <p:cNvPicPr>
            <a:picLocks noChangeAspect="1"/>
          </p:cNvPicPr>
          <p:nvPr/>
        </p:nvPicPr>
        <p:blipFill>
          <a:blip r:embed="rId5"/>
          <a:stretch>
            <a:fillRect/>
          </a:stretch>
        </p:blipFill>
        <p:spPr>
          <a:xfrm>
            <a:off x="2771450" y="5517232"/>
            <a:ext cx="504406" cy="312409"/>
          </a:xfrm>
          <a:prstGeom prst="rect">
            <a:avLst/>
          </a:prstGeom>
        </p:spPr>
      </p:pic>
      <p:pic>
        <p:nvPicPr>
          <p:cNvPr id="7" name="图片 6"/>
          <p:cNvPicPr>
            <a:picLocks noChangeAspect="1"/>
          </p:cNvPicPr>
          <p:nvPr/>
        </p:nvPicPr>
        <p:blipFill>
          <a:blip r:embed="rId6"/>
          <a:stretch>
            <a:fillRect/>
          </a:stretch>
        </p:blipFill>
        <p:spPr>
          <a:xfrm>
            <a:off x="7006744" y="5980825"/>
            <a:ext cx="737561" cy="37946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4213" y="404813"/>
            <a:ext cx="7772400" cy="579437"/>
          </a:xfrm>
          <a:noFill/>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sz="3200">
                <a:effectLst/>
                <a:latin typeface="华文中宋" panose="02010600040101010101" pitchFamily="2" charset="-122"/>
                <a:ea typeface="华文中宋" panose="02010600040101010101" pitchFamily="2" charset="-122"/>
              </a:rPr>
              <a:t>11.6 </a:t>
            </a:r>
            <a:r>
              <a:rPr lang="zh-CN" altLang="en-US" sz="3200">
                <a:effectLst/>
                <a:latin typeface="华文中宋" panose="02010600040101010101" pitchFamily="2" charset="-122"/>
                <a:ea typeface="华文中宋" panose="02010600040101010101" pitchFamily="2" charset="-122"/>
              </a:rPr>
              <a:t>一、循环码原理</a:t>
            </a:r>
            <a:r>
              <a:rPr lang="en-US" altLang="zh-CN" sz="3200">
                <a:effectLst/>
                <a:latin typeface="华文中宋" panose="02010600040101010101" pitchFamily="2" charset="-122"/>
                <a:ea typeface="华文中宋" panose="02010600040101010101" pitchFamily="2" charset="-122"/>
              </a:rPr>
              <a:t>(5)</a:t>
            </a:r>
          </a:p>
        </p:txBody>
      </p:sp>
      <p:sp>
        <p:nvSpPr>
          <p:cNvPr id="31747" name="Rectangle 3"/>
          <p:cNvSpPr>
            <a:spLocks noChangeArrowheads="1"/>
          </p:cNvSpPr>
          <p:nvPr/>
        </p:nvSpPr>
        <p:spPr bwMode="auto">
          <a:xfrm>
            <a:off x="468313" y="1192213"/>
            <a:ext cx="8280400"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rgbClr val="FF0000"/>
              </a:buClr>
              <a:buSzTx/>
              <a:buFont typeface="Wingdings" panose="05000000000000000000" pitchFamily="2" charset="2"/>
              <a:buNone/>
            </a:pPr>
            <a:r>
              <a:rPr kumimoji="0" lang="en-US" altLang="zh-CN" sz="2400">
                <a:latin typeface="宋体" panose="02010600030101010101" pitchFamily="2" charset="-122"/>
              </a:rPr>
              <a:t>5</a:t>
            </a:r>
            <a:r>
              <a:rPr kumimoji="0" lang="zh-CN" altLang="en-US" sz="2400">
                <a:latin typeface="宋体" panose="02010600030101010101" pitchFamily="2" charset="-122"/>
              </a:rPr>
              <a:t>、循环码的生成多项式</a:t>
            </a:r>
            <a:r>
              <a:rPr kumimoji="0" lang="en-US" altLang="zh-CN" sz="2400">
                <a:latin typeface="宋体" panose="02010600030101010101" pitchFamily="2" charset="-122"/>
              </a:rPr>
              <a:t>g(x)</a:t>
            </a:r>
            <a:r>
              <a:rPr kumimoji="0" lang="zh-CN" altLang="en-US" sz="2400">
                <a:latin typeface="宋体" panose="02010600030101010101" pitchFamily="2" charset="-122"/>
              </a:rPr>
              <a:t>：</a:t>
            </a:r>
          </a:p>
          <a:p>
            <a:pPr eaLnBrk="1" hangingPunct="1">
              <a:buClr>
                <a:srgbClr val="FF0000"/>
              </a:buClr>
              <a:buSzTx/>
              <a:buFont typeface="Wingdings" panose="05000000000000000000" pitchFamily="2" charset="2"/>
              <a:buNone/>
            </a:pPr>
            <a:r>
              <a:rPr kumimoji="0" lang="zh-CN" altLang="en-US" sz="2400">
                <a:latin typeface="宋体" panose="02010600030101010101" pitchFamily="2" charset="-122"/>
              </a:rPr>
              <a:t>是线性分组码中的一种，故满足线性分组码的一切性质。</a:t>
            </a:r>
          </a:p>
          <a:p>
            <a:pPr eaLnBrk="1" hangingPunct="1">
              <a:buClr>
                <a:srgbClr val="FF0000"/>
              </a:buClr>
              <a:buSzTx/>
              <a:buFont typeface="Wingdings" panose="05000000000000000000" pitchFamily="2" charset="2"/>
              <a:buNone/>
            </a:pPr>
            <a:r>
              <a:rPr kumimoji="0" lang="zh-CN" altLang="en-US" sz="2400">
                <a:latin typeface="宋体" panose="02010600030101010101" pitchFamily="2" charset="-122"/>
              </a:rPr>
              <a:t>已知：线性分组码生成矩阵</a:t>
            </a:r>
            <a:r>
              <a:rPr kumimoji="0" lang="en-US" altLang="zh-CN" sz="2400">
                <a:latin typeface="宋体" panose="02010600030101010101" pitchFamily="2" charset="-122"/>
              </a:rPr>
              <a:t>G</a:t>
            </a:r>
            <a:r>
              <a:rPr kumimoji="0" lang="zh-CN" altLang="en-US" sz="2400">
                <a:latin typeface="宋体" panose="02010600030101010101" pitchFamily="2" charset="-122"/>
              </a:rPr>
              <a:t>的各行是线性无关的。</a:t>
            </a:r>
            <a:r>
              <a:rPr kumimoji="0" lang="en-US" altLang="zh-CN" sz="2400">
                <a:latin typeface="宋体" panose="02010600030101010101" pitchFamily="2" charset="-122"/>
              </a:rPr>
              <a:t>G</a:t>
            </a:r>
            <a:r>
              <a:rPr kumimoji="0" lang="zh-CN" altLang="en-US" sz="2400">
                <a:latin typeface="宋体" panose="02010600030101010101" pitchFamily="2" charset="-122"/>
              </a:rPr>
              <a:t>的各行本身就是一个码组。</a:t>
            </a:r>
          </a:p>
          <a:p>
            <a:pPr eaLnBrk="1" hangingPunct="1">
              <a:buClr>
                <a:srgbClr val="FF0000"/>
              </a:buClr>
              <a:buSzTx/>
              <a:buFont typeface="Wingdings" panose="05000000000000000000" pitchFamily="2" charset="2"/>
              <a:buNone/>
            </a:pPr>
            <a:r>
              <a:rPr kumimoji="0" lang="zh-CN" altLang="en-US" sz="2400">
                <a:latin typeface="宋体" panose="02010600030101010101" pitchFamily="2" charset="-122"/>
              </a:rPr>
              <a:t>   若</a:t>
            </a:r>
            <a:r>
              <a:rPr kumimoji="0" lang="en-US" altLang="zh-CN" sz="2400">
                <a:latin typeface="宋体" panose="02010600030101010101" pitchFamily="2" charset="-122"/>
              </a:rPr>
              <a:t>g(x)</a:t>
            </a:r>
            <a:r>
              <a:rPr kumimoji="0" lang="zh-CN" altLang="en-US" sz="2400">
                <a:latin typeface="宋体" panose="02010600030101010101" pitchFamily="2" charset="-122"/>
              </a:rPr>
              <a:t>是一个循环码，则 </a:t>
            </a:r>
          </a:p>
        </p:txBody>
      </p:sp>
      <p:sp>
        <p:nvSpPr>
          <p:cNvPr id="31749" name="Rectangle 57"/>
          <p:cNvSpPr>
            <a:spLocks noChangeArrowheads="1"/>
          </p:cNvSpPr>
          <p:nvPr/>
        </p:nvSpPr>
        <p:spPr bwMode="auto">
          <a:xfrm>
            <a:off x="3635375" y="3273425"/>
            <a:ext cx="384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都是循环码，且线性无关。</a:t>
            </a:r>
          </a:p>
        </p:txBody>
      </p:sp>
      <p:sp>
        <p:nvSpPr>
          <p:cNvPr id="31750" name="Rectangle 58"/>
          <p:cNvSpPr>
            <a:spLocks noChangeArrowheads="1"/>
          </p:cNvSpPr>
          <p:nvPr/>
        </p:nvSpPr>
        <p:spPr bwMode="auto">
          <a:xfrm>
            <a:off x="468313" y="3776663"/>
            <a:ext cx="384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故循环码的生成矩阵就是：</a:t>
            </a:r>
          </a:p>
        </p:txBody>
      </p:sp>
      <p:sp>
        <p:nvSpPr>
          <p:cNvPr id="31752" name="Rectangle 61"/>
          <p:cNvSpPr>
            <a:spLocks noChangeArrowheads="1"/>
          </p:cNvSpPr>
          <p:nvPr/>
        </p:nvSpPr>
        <p:spPr bwMode="auto">
          <a:xfrm>
            <a:off x="468313" y="5114836"/>
            <a:ext cx="842486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b="1" dirty="0">
                <a:solidFill>
                  <a:srgbClr val="FFFF00"/>
                </a:solidFill>
                <a:latin typeface="宋体" panose="02010600030101010101" pitchFamily="2" charset="-122"/>
              </a:rPr>
              <a:t>问题：如何找到任一</a:t>
            </a:r>
            <a:r>
              <a:rPr kumimoji="0" lang="en-US" altLang="zh-CN" sz="2400" b="1" dirty="0">
                <a:solidFill>
                  <a:srgbClr val="FFFF00"/>
                </a:solidFill>
                <a:latin typeface="宋体" panose="02010600030101010101" pitchFamily="2" charset="-122"/>
              </a:rPr>
              <a:t>(</a:t>
            </a:r>
            <a:r>
              <a:rPr kumimoji="0" lang="en-US" altLang="zh-CN" sz="2400" b="1" dirty="0" err="1">
                <a:solidFill>
                  <a:srgbClr val="FFFF00"/>
                </a:solidFill>
                <a:latin typeface="宋体" panose="02010600030101010101" pitchFamily="2" charset="-122"/>
              </a:rPr>
              <a:t>n,k</a:t>
            </a:r>
            <a:r>
              <a:rPr kumimoji="0" lang="en-US" altLang="zh-CN" sz="2400" b="1" dirty="0">
                <a:solidFill>
                  <a:srgbClr val="FFFF00"/>
                </a:solidFill>
                <a:latin typeface="宋体" panose="02010600030101010101" pitchFamily="2" charset="-122"/>
              </a:rPr>
              <a:t>)</a:t>
            </a:r>
            <a:r>
              <a:rPr kumimoji="0" lang="zh-CN" altLang="en-US" sz="2400" b="1" dirty="0">
                <a:solidFill>
                  <a:srgbClr val="FFFF00"/>
                </a:solidFill>
                <a:latin typeface="宋体" panose="02010600030101010101" pitchFamily="2" charset="-122"/>
              </a:rPr>
              <a:t>循环码的生成多项式</a:t>
            </a:r>
            <a:r>
              <a:rPr kumimoji="0" lang="en-US" altLang="zh-CN" sz="2400" b="1" dirty="0">
                <a:solidFill>
                  <a:srgbClr val="FFFF00"/>
                </a:solidFill>
                <a:latin typeface="宋体" panose="02010600030101010101" pitchFamily="2" charset="-122"/>
              </a:rPr>
              <a:t>g(x)</a:t>
            </a:r>
            <a:r>
              <a:rPr kumimoji="0" lang="zh-CN" altLang="en-US" sz="2400" b="1" dirty="0">
                <a:solidFill>
                  <a:srgbClr val="FFFF00"/>
                </a:solidFill>
                <a:latin typeface="宋体" panose="02010600030101010101" pitchFamily="2" charset="-122"/>
              </a:rPr>
              <a:t>？</a:t>
            </a:r>
          </a:p>
          <a:p>
            <a:pPr eaLnBrk="1" hangingPunct="1">
              <a:spcBef>
                <a:spcPct val="0"/>
              </a:spcBef>
              <a:buClrTx/>
              <a:buSzTx/>
              <a:buFontTx/>
              <a:buNone/>
            </a:pPr>
            <a:r>
              <a:rPr kumimoji="0" lang="zh-CN" altLang="en-US" sz="2400" dirty="0">
                <a:latin typeface="宋体" panose="02010600030101010101" pitchFamily="2" charset="-122"/>
              </a:rPr>
              <a:t>根据线性分组循环码的特点，可以设想</a:t>
            </a:r>
            <a:r>
              <a:rPr kumimoji="0" lang="en-US" altLang="zh-CN" sz="2400" dirty="0">
                <a:latin typeface="宋体" panose="02010600030101010101" pitchFamily="2" charset="-122"/>
              </a:rPr>
              <a:t>g(x)</a:t>
            </a:r>
            <a:r>
              <a:rPr kumimoji="0" lang="zh-CN" altLang="en-US" sz="2400" dirty="0">
                <a:latin typeface="宋体" panose="02010600030101010101" pitchFamily="2" charset="-122"/>
              </a:rPr>
              <a:t>可以是一个常数项不为</a:t>
            </a:r>
            <a:r>
              <a:rPr kumimoji="0" lang="en-US" altLang="zh-CN" sz="2400" dirty="0">
                <a:latin typeface="宋体" panose="02010600030101010101" pitchFamily="2" charset="-122"/>
              </a:rPr>
              <a:t>0</a:t>
            </a:r>
            <a:r>
              <a:rPr kumimoji="0" lang="zh-CN" altLang="en-US" sz="2400" dirty="0">
                <a:latin typeface="宋体" panose="02010600030101010101" pitchFamily="2" charset="-122"/>
              </a:rPr>
              <a:t>的</a:t>
            </a:r>
            <a:r>
              <a:rPr kumimoji="0" lang="en-US" altLang="zh-CN" sz="2400" dirty="0">
                <a:latin typeface="宋体" panose="02010600030101010101" pitchFamily="2" charset="-122"/>
              </a:rPr>
              <a:t>n-k</a:t>
            </a:r>
            <a:r>
              <a:rPr kumimoji="0" lang="zh-CN" altLang="en-US" sz="2400" dirty="0">
                <a:latin typeface="宋体" panose="02010600030101010101" pitchFamily="2" charset="-122"/>
              </a:rPr>
              <a:t>次多项式。</a:t>
            </a:r>
          </a:p>
        </p:txBody>
      </p:sp>
      <p:pic>
        <p:nvPicPr>
          <p:cNvPr id="2" name="图片 1"/>
          <p:cNvPicPr>
            <a:picLocks noChangeAspect="1"/>
          </p:cNvPicPr>
          <p:nvPr/>
        </p:nvPicPr>
        <p:blipFill>
          <a:blip r:embed="rId2"/>
          <a:stretch>
            <a:fillRect/>
          </a:stretch>
        </p:blipFill>
        <p:spPr>
          <a:xfrm>
            <a:off x="599304" y="3341823"/>
            <a:ext cx="6072142" cy="137781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4213" y="404813"/>
            <a:ext cx="7772400" cy="579437"/>
          </a:xfrm>
          <a:noFill/>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sz="3200">
                <a:effectLst/>
                <a:latin typeface="华文中宋" panose="02010600040101010101" pitchFamily="2" charset="-122"/>
                <a:ea typeface="华文中宋" panose="02010600040101010101" pitchFamily="2" charset="-122"/>
              </a:rPr>
              <a:t>11.6 </a:t>
            </a:r>
            <a:r>
              <a:rPr lang="zh-CN" altLang="en-US" sz="3200">
                <a:effectLst/>
                <a:latin typeface="华文中宋" panose="02010600040101010101" pitchFamily="2" charset="-122"/>
                <a:ea typeface="华文中宋" panose="02010600040101010101" pitchFamily="2" charset="-122"/>
              </a:rPr>
              <a:t>一、循环码原理</a:t>
            </a:r>
            <a:r>
              <a:rPr lang="en-US" altLang="zh-CN" sz="3200">
                <a:effectLst/>
                <a:latin typeface="华文中宋" panose="02010600040101010101" pitchFamily="2" charset="-122"/>
                <a:ea typeface="华文中宋" panose="02010600040101010101" pitchFamily="2" charset="-122"/>
              </a:rPr>
              <a:t>(6)</a:t>
            </a:r>
          </a:p>
        </p:txBody>
      </p:sp>
      <p:sp>
        <p:nvSpPr>
          <p:cNvPr id="32771" name="Rectangle 3"/>
          <p:cNvSpPr>
            <a:spLocks noChangeArrowheads="1"/>
          </p:cNvSpPr>
          <p:nvPr/>
        </p:nvSpPr>
        <p:spPr bwMode="auto">
          <a:xfrm>
            <a:off x="468313" y="1027113"/>
            <a:ext cx="8280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FF0000"/>
              </a:buClr>
              <a:buSzTx/>
              <a:buFont typeface="Wingdings" panose="05000000000000000000" pitchFamily="2" charset="2"/>
              <a:buNone/>
            </a:pPr>
            <a:r>
              <a:rPr kumimoji="0" lang="en-US" altLang="zh-CN" sz="2400">
                <a:latin typeface="宋体" panose="02010600030101010101" pitchFamily="2" charset="-122"/>
              </a:rPr>
              <a:t>6</a:t>
            </a:r>
            <a:r>
              <a:rPr kumimoji="0" lang="zh-CN" altLang="en-US" sz="2400">
                <a:latin typeface="宋体" panose="02010600030101010101" pitchFamily="2" charset="-122"/>
              </a:rPr>
              <a:t>、定理二： </a:t>
            </a:r>
            <a:r>
              <a:rPr kumimoji="0" lang="en-US" altLang="zh-CN" sz="2400">
                <a:latin typeface="宋体" panose="02010600030101010101" pitchFamily="2" charset="-122"/>
              </a:rPr>
              <a:t>(n,k)</a:t>
            </a:r>
            <a:r>
              <a:rPr kumimoji="0" lang="zh-CN" altLang="en-US" sz="2400">
                <a:latin typeface="宋体" panose="02010600030101010101" pitchFamily="2" charset="-122"/>
              </a:rPr>
              <a:t>循环码的生成多项式</a:t>
            </a:r>
            <a:r>
              <a:rPr kumimoji="0" lang="en-US" altLang="zh-CN" sz="2400">
                <a:latin typeface="宋体" panose="02010600030101010101" pitchFamily="2" charset="-122"/>
              </a:rPr>
              <a:t>g(x)</a:t>
            </a:r>
            <a:r>
              <a:rPr kumimoji="0" lang="zh-CN" altLang="en-US" sz="2400">
                <a:latin typeface="宋体" panose="02010600030101010101" pitchFamily="2" charset="-122"/>
              </a:rPr>
              <a:t>一定是</a:t>
            </a:r>
            <a:r>
              <a:rPr kumimoji="0" lang="en-US" altLang="zh-CN" sz="2400">
                <a:latin typeface="宋体" panose="02010600030101010101" pitchFamily="2" charset="-122"/>
              </a:rPr>
              <a:t>x</a:t>
            </a:r>
            <a:r>
              <a:rPr kumimoji="0" lang="en-US" altLang="zh-CN" sz="2400" baseline="30000">
                <a:latin typeface="宋体" panose="02010600030101010101" pitchFamily="2" charset="-122"/>
              </a:rPr>
              <a:t>n</a:t>
            </a:r>
            <a:r>
              <a:rPr kumimoji="0" lang="en-US" altLang="zh-CN" sz="2400">
                <a:latin typeface="宋体" panose="02010600030101010101" pitchFamily="2" charset="-122"/>
              </a:rPr>
              <a:t>+1</a:t>
            </a:r>
            <a:r>
              <a:rPr kumimoji="0" lang="zh-CN" altLang="en-US" sz="2400">
                <a:latin typeface="宋体" panose="02010600030101010101" pitchFamily="2" charset="-122"/>
              </a:rPr>
              <a:t>的一个因式，即</a:t>
            </a:r>
          </a:p>
        </p:txBody>
      </p:sp>
      <p:sp>
        <p:nvSpPr>
          <p:cNvPr id="32773" name="Rectangle 44"/>
          <p:cNvSpPr>
            <a:spLocks noChangeArrowheads="1"/>
          </p:cNvSpPr>
          <p:nvPr/>
        </p:nvSpPr>
        <p:spPr bwMode="auto">
          <a:xfrm>
            <a:off x="468313" y="1773238"/>
            <a:ext cx="8208962"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反之，如果</a:t>
            </a:r>
            <a:r>
              <a:rPr kumimoji="0" lang="en-US" altLang="zh-CN" sz="2400">
                <a:latin typeface="宋体" panose="02010600030101010101" pitchFamily="2" charset="-122"/>
              </a:rPr>
              <a:t>g(x)</a:t>
            </a:r>
            <a:r>
              <a:rPr kumimoji="0" lang="zh-CN" altLang="en-US" sz="2400">
                <a:latin typeface="宋体" panose="02010600030101010101" pitchFamily="2" charset="-122"/>
              </a:rPr>
              <a:t>是一个</a:t>
            </a:r>
            <a:r>
              <a:rPr kumimoji="0" lang="en-US" altLang="zh-CN" sz="2400">
                <a:latin typeface="宋体" panose="02010600030101010101" pitchFamily="2" charset="-122"/>
              </a:rPr>
              <a:t>n-k</a:t>
            </a:r>
            <a:r>
              <a:rPr kumimoji="0" lang="zh-CN" altLang="en-US" sz="2400">
                <a:latin typeface="宋体" panose="02010600030101010101" pitchFamily="2" charset="-122"/>
              </a:rPr>
              <a:t>次多项式，且除尽</a:t>
            </a:r>
            <a:r>
              <a:rPr kumimoji="0" lang="en-US" altLang="zh-CN" sz="2400">
                <a:latin typeface="宋体" panose="02010600030101010101" pitchFamily="2" charset="-122"/>
              </a:rPr>
              <a:t>x</a:t>
            </a:r>
            <a:r>
              <a:rPr kumimoji="0" lang="en-US" altLang="zh-CN" sz="2400" baseline="30000">
                <a:latin typeface="宋体" panose="02010600030101010101" pitchFamily="2" charset="-122"/>
              </a:rPr>
              <a:t>n</a:t>
            </a:r>
            <a:r>
              <a:rPr kumimoji="0" lang="en-US" altLang="zh-CN" sz="2400">
                <a:latin typeface="宋体" panose="02010600030101010101" pitchFamily="2" charset="-122"/>
              </a:rPr>
              <a:t>+1</a:t>
            </a:r>
            <a:r>
              <a:rPr kumimoji="0" lang="zh-CN" altLang="en-US" sz="2400">
                <a:latin typeface="宋体" panose="02010600030101010101" pitchFamily="2" charset="-122"/>
              </a:rPr>
              <a:t>，则此</a:t>
            </a:r>
            <a:r>
              <a:rPr kumimoji="0" lang="en-US" altLang="zh-CN" sz="2400">
                <a:latin typeface="宋体" panose="02010600030101010101" pitchFamily="2" charset="-122"/>
              </a:rPr>
              <a:t>g(x)</a:t>
            </a:r>
            <a:r>
              <a:rPr kumimoji="0" lang="zh-CN" altLang="en-US" sz="2400">
                <a:latin typeface="宋体" panose="02010600030101010101" pitchFamily="2" charset="-122"/>
              </a:rPr>
              <a:t>一定生成一个</a:t>
            </a:r>
            <a:r>
              <a:rPr kumimoji="0" lang="en-US" altLang="zh-CN" sz="2400">
                <a:latin typeface="宋体" panose="02010600030101010101" pitchFamily="2" charset="-122"/>
              </a:rPr>
              <a:t>(n,k)</a:t>
            </a:r>
            <a:r>
              <a:rPr kumimoji="0" lang="zh-CN" altLang="en-US" sz="2400">
                <a:latin typeface="宋体" panose="02010600030101010101" pitchFamily="2" charset="-122"/>
              </a:rPr>
              <a:t>循环码。该</a:t>
            </a:r>
            <a:r>
              <a:rPr kumimoji="0" lang="en-US" altLang="zh-CN" sz="2400">
                <a:latin typeface="宋体" panose="02010600030101010101" pitchFamily="2" charset="-122"/>
              </a:rPr>
              <a:t>g(x)</a:t>
            </a:r>
            <a:r>
              <a:rPr kumimoji="0" lang="zh-CN" altLang="en-US" sz="2400">
                <a:latin typeface="宋体" panose="02010600030101010101" pitchFamily="2" charset="-122"/>
              </a:rPr>
              <a:t>称为生成多项式。</a:t>
            </a:r>
          </a:p>
          <a:p>
            <a:pPr eaLnBrk="1" hangingPunct="1">
              <a:spcBef>
                <a:spcPct val="0"/>
              </a:spcBef>
              <a:buClrTx/>
              <a:buSzTx/>
              <a:buFontTx/>
              <a:buNone/>
            </a:pPr>
            <a:r>
              <a:rPr kumimoji="0" lang="zh-CN" altLang="en-US" sz="2400" b="1">
                <a:solidFill>
                  <a:schemeClr val="accent1"/>
                </a:solidFill>
                <a:latin typeface="宋体" panose="02010600030101010101" pitchFamily="2" charset="-122"/>
              </a:rPr>
              <a:t>证明</a:t>
            </a:r>
            <a:r>
              <a:rPr kumimoji="0" lang="zh-CN" altLang="en-US" sz="2400" b="1">
                <a:latin typeface="宋体" panose="02010600030101010101" pitchFamily="2" charset="-122"/>
              </a:rPr>
              <a:t>：</a:t>
            </a:r>
            <a:r>
              <a:rPr kumimoji="0" lang="en-US" altLang="zh-CN" sz="2400">
                <a:latin typeface="宋体" panose="02010600030101010101" pitchFamily="2" charset="-122"/>
              </a:rPr>
              <a:t>g(x)</a:t>
            </a:r>
            <a:r>
              <a:rPr kumimoji="0" lang="zh-CN" altLang="en-US" sz="2400">
                <a:latin typeface="宋体" panose="02010600030101010101" pitchFamily="2" charset="-122"/>
              </a:rPr>
              <a:t>是生成多项式。由</a:t>
            </a:r>
            <a:r>
              <a:rPr kumimoji="0" lang="en-US" altLang="zh-CN" sz="2400">
                <a:latin typeface="宋体" panose="02010600030101010101" pitchFamily="2" charset="-122"/>
              </a:rPr>
              <a:t>(11.6-15)</a:t>
            </a:r>
            <a:r>
              <a:rPr kumimoji="0" lang="zh-CN" altLang="en-US" sz="2400">
                <a:latin typeface="宋体" panose="02010600030101010101" pitchFamily="2" charset="-122"/>
              </a:rPr>
              <a:t>知循环码的任一码组</a:t>
            </a:r>
            <a:r>
              <a:rPr kumimoji="0" lang="en-US" altLang="zh-CN" sz="2400">
                <a:latin typeface="宋体" panose="02010600030101010101" pitchFamily="2" charset="-122"/>
              </a:rPr>
              <a:t>T(x)</a:t>
            </a:r>
            <a:r>
              <a:rPr kumimoji="0" lang="zh-CN" altLang="en-US" sz="2400">
                <a:latin typeface="宋体" panose="02010600030101010101" pitchFamily="2" charset="-122"/>
              </a:rPr>
              <a:t>都满足：</a:t>
            </a:r>
          </a:p>
        </p:txBody>
      </p:sp>
      <p:sp>
        <p:nvSpPr>
          <p:cNvPr id="32775" name="Rectangle 48"/>
          <p:cNvSpPr>
            <a:spLocks noChangeArrowheads="1"/>
          </p:cNvSpPr>
          <p:nvPr/>
        </p:nvSpPr>
        <p:spPr bwMode="auto">
          <a:xfrm>
            <a:off x="468313" y="3260725"/>
            <a:ext cx="429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由定理一和</a:t>
            </a:r>
            <a:r>
              <a:rPr kumimoji="0" lang="en-US" altLang="zh-CN" sz="2400">
                <a:latin typeface="宋体" panose="02010600030101010101" pitchFamily="2" charset="-122"/>
              </a:rPr>
              <a:t>g(x)</a:t>
            </a:r>
            <a:r>
              <a:rPr kumimoji="0" lang="zh-CN" altLang="en-US" sz="2400">
                <a:latin typeface="宋体" panose="02010600030101010101" pitchFamily="2" charset="-122"/>
              </a:rPr>
              <a:t>的特点，知道 </a:t>
            </a:r>
          </a:p>
        </p:txBody>
      </p:sp>
      <p:sp>
        <p:nvSpPr>
          <p:cNvPr id="32777" name="Rectangle 51"/>
          <p:cNvSpPr>
            <a:spLocks noChangeArrowheads="1"/>
          </p:cNvSpPr>
          <p:nvPr/>
        </p:nvSpPr>
        <p:spPr bwMode="auto">
          <a:xfrm>
            <a:off x="5292725" y="3260725"/>
            <a:ext cx="307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是</a:t>
            </a:r>
            <a:r>
              <a:rPr kumimoji="0" lang="en-US" altLang="zh-CN" sz="2400">
                <a:latin typeface="宋体" panose="02010600030101010101" pitchFamily="2" charset="-122"/>
              </a:rPr>
              <a:t>n</a:t>
            </a:r>
            <a:r>
              <a:rPr kumimoji="0" lang="zh-CN" altLang="en-US" sz="2400">
                <a:latin typeface="宋体" panose="02010600030101010101" pitchFamily="2" charset="-122"/>
              </a:rPr>
              <a:t>次的循环码组，且</a:t>
            </a:r>
          </a:p>
        </p:txBody>
      </p:sp>
      <p:sp>
        <p:nvSpPr>
          <p:cNvPr id="32779" name="Rectangle 54"/>
          <p:cNvSpPr>
            <a:spLocks noChangeArrowheads="1"/>
          </p:cNvSpPr>
          <p:nvPr/>
        </p:nvSpPr>
        <p:spPr bwMode="auto">
          <a:xfrm>
            <a:off x="612775" y="4365625"/>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经移位得：</a:t>
            </a:r>
          </a:p>
        </p:txBody>
      </p:sp>
      <p:sp>
        <p:nvSpPr>
          <p:cNvPr id="32781" name="Rectangle 57"/>
          <p:cNvSpPr>
            <a:spLocks noChangeArrowheads="1"/>
          </p:cNvSpPr>
          <p:nvPr/>
        </p:nvSpPr>
        <p:spPr bwMode="auto">
          <a:xfrm>
            <a:off x="646113" y="4868863"/>
            <a:ext cx="42481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609600" indent="-60960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buClr>
                <a:schemeClr val="hlink"/>
              </a:buClr>
              <a:buSzPct val="65000"/>
              <a:buFont typeface="Wingdings" panose="05000000000000000000" pitchFamily="2" charset="2"/>
              <a:buNone/>
            </a:pPr>
            <a:r>
              <a:rPr kumimoji="0" lang="zh-CN" altLang="en-US" sz="2400">
                <a:latin typeface="宋体" panose="02010600030101010101" pitchFamily="2" charset="-122"/>
              </a:rPr>
              <a:t>即：</a:t>
            </a:r>
            <a:r>
              <a:rPr kumimoji="0" lang="en-US" altLang="zh-CN" sz="2400">
                <a:latin typeface="宋体" panose="02010600030101010101" pitchFamily="2" charset="-122"/>
              </a:rPr>
              <a:t>g(x)</a:t>
            </a:r>
            <a:r>
              <a:rPr kumimoji="0" lang="zh-CN" altLang="en-US" sz="2400">
                <a:latin typeface="宋体" panose="02010600030101010101" pitchFamily="2" charset="-122"/>
              </a:rPr>
              <a:t>是</a:t>
            </a:r>
            <a:r>
              <a:rPr kumimoji="0" lang="en-US" altLang="zh-CN" sz="2400">
                <a:latin typeface="宋体" panose="02010600030101010101" pitchFamily="2" charset="-122"/>
              </a:rPr>
              <a:t>x</a:t>
            </a:r>
            <a:r>
              <a:rPr kumimoji="0" lang="en-US" altLang="zh-CN" sz="2400" baseline="30000">
                <a:latin typeface="宋体" panose="02010600030101010101" pitchFamily="2" charset="-122"/>
              </a:rPr>
              <a:t>n</a:t>
            </a:r>
            <a:r>
              <a:rPr kumimoji="0" lang="en-US" altLang="zh-CN" sz="2400">
                <a:latin typeface="宋体" panose="02010600030101010101" pitchFamily="2" charset="-122"/>
              </a:rPr>
              <a:t>+1</a:t>
            </a:r>
            <a:r>
              <a:rPr kumimoji="0" lang="zh-CN" altLang="en-US" sz="2400">
                <a:latin typeface="宋体" panose="02010600030101010101" pitchFamily="2" charset="-122"/>
              </a:rPr>
              <a:t>的一个</a:t>
            </a:r>
            <a:r>
              <a:rPr kumimoji="0" lang="en-US" altLang="zh-CN" sz="2400">
                <a:latin typeface="宋体" panose="02010600030101010101" pitchFamily="2" charset="-122"/>
              </a:rPr>
              <a:t>n-k</a:t>
            </a:r>
            <a:r>
              <a:rPr kumimoji="0" lang="zh-CN" altLang="en-US" sz="2400">
                <a:latin typeface="宋体" panose="02010600030101010101" pitchFamily="2" charset="-122"/>
              </a:rPr>
              <a:t>因式</a:t>
            </a:r>
          </a:p>
        </p:txBody>
      </p:sp>
      <p:sp>
        <p:nvSpPr>
          <p:cNvPr id="32782" name="Rectangle 58"/>
          <p:cNvSpPr>
            <a:spLocks noChangeArrowheads="1"/>
          </p:cNvSpPr>
          <p:nvPr/>
        </p:nvSpPr>
        <p:spPr bwMode="auto">
          <a:xfrm>
            <a:off x="539750" y="534828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例，</a:t>
            </a:r>
          </a:p>
        </p:txBody>
      </p:sp>
      <p:sp>
        <p:nvSpPr>
          <p:cNvPr id="32784" name="Rectangle 61"/>
          <p:cNvSpPr>
            <a:spLocks noChangeArrowheads="1"/>
          </p:cNvSpPr>
          <p:nvPr/>
        </p:nvSpPr>
        <p:spPr bwMode="auto">
          <a:xfrm>
            <a:off x="971550" y="5805488"/>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en-US" altLang="zh-CN" sz="2400">
                <a:latin typeface="宋体" panose="02010600030101010101" pitchFamily="2" charset="-122"/>
              </a:rPr>
              <a:t>(7</a:t>
            </a:r>
            <a:r>
              <a:rPr kumimoji="0" lang="zh-CN" altLang="en-US" sz="2400">
                <a:latin typeface="宋体" panose="02010600030101010101" pitchFamily="2" charset="-122"/>
              </a:rPr>
              <a:t>，</a:t>
            </a:r>
            <a:r>
              <a:rPr kumimoji="0" lang="en-US" altLang="zh-CN" sz="2400">
                <a:latin typeface="宋体" panose="02010600030101010101" pitchFamily="2" charset="-122"/>
              </a:rPr>
              <a:t>4)</a:t>
            </a:r>
            <a:r>
              <a:rPr kumimoji="0" lang="zh-CN" altLang="en-US" sz="2400">
                <a:latin typeface="宋体" panose="02010600030101010101" pitchFamily="2" charset="-122"/>
              </a:rPr>
              <a:t>循环码的</a:t>
            </a:r>
            <a:r>
              <a:rPr kumimoji="0" lang="en-US" altLang="zh-CN" sz="2400">
                <a:latin typeface="宋体" panose="02010600030101010101" pitchFamily="2" charset="-122"/>
              </a:rPr>
              <a:t>g(x)</a:t>
            </a:r>
            <a:r>
              <a:rPr kumimoji="0" lang="zh-CN" altLang="en-US" sz="2400">
                <a:latin typeface="宋体" panose="02010600030101010101" pitchFamily="2" charset="-122"/>
              </a:rPr>
              <a:t>可以选择</a:t>
            </a:r>
          </a:p>
        </p:txBody>
      </p:sp>
      <p:sp>
        <p:nvSpPr>
          <p:cNvPr id="32786" name="Rectangle 64"/>
          <p:cNvSpPr>
            <a:spLocks noChangeArrowheads="1"/>
          </p:cNvSpPr>
          <p:nvPr/>
        </p:nvSpPr>
        <p:spPr bwMode="auto">
          <a:xfrm>
            <a:off x="971550" y="6237288"/>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en-US" altLang="zh-CN" sz="2400">
                <a:latin typeface="宋体" panose="02010600030101010101" pitchFamily="2" charset="-122"/>
              </a:rPr>
              <a:t>(7</a:t>
            </a:r>
            <a:r>
              <a:rPr kumimoji="0" lang="zh-CN" altLang="en-US" sz="2400">
                <a:latin typeface="宋体" panose="02010600030101010101" pitchFamily="2" charset="-122"/>
              </a:rPr>
              <a:t>，</a:t>
            </a:r>
            <a:r>
              <a:rPr kumimoji="0" lang="en-US" altLang="zh-CN" sz="2400">
                <a:latin typeface="宋体" panose="02010600030101010101" pitchFamily="2" charset="-122"/>
              </a:rPr>
              <a:t>3)</a:t>
            </a:r>
            <a:r>
              <a:rPr kumimoji="0" lang="zh-CN" altLang="en-US" sz="2400">
                <a:latin typeface="宋体" panose="02010600030101010101" pitchFamily="2" charset="-122"/>
              </a:rPr>
              <a:t>循环码的</a:t>
            </a:r>
            <a:r>
              <a:rPr kumimoji="0" lang="en-US" altLang="zh-CN" sz="2400">
                <a:latin typeface="宋体" panose="02010600030101010101" pitchFamily="2" charset="-122"/>
              </a:rPr>
              <a:t>g(x)</a:t>
            </a:r>
            <a:r>
              <a:rPr kumimoji="0" lang="zh-CN" altLang="en-US" sz="2400">
                <a:latin typeface="宋体" panose="02010600030101010101" pitchFamily="2" charset="-122"/>
              </a:rPr>
              <a:t>可以选择</a:t>
            </a:r>
          </a:p>
        </p:txBody>
      </p:sp>
      <p:pic>
        <p:nvPicPr>
          <p:cNvPr id="2" name="图片 1"/>
          <p:cNvPicPr>
            <a:picLocks noChangeAspect="1"/>
          </p:cNvPicPr>
          <p:nvPr/>
        </p:nvPicPr>
        <p:blipFill>
          <a:blip r:embed="rId2"/>
          <a:stretch>
            <a:fillRect/>
          </a:stretch>
        </p:blipFill>
        <p:spPr>
          <a:xfrm>
            <a:off x="718725" y="1462925"/>
            <a:ext cx="8065707" cy="52064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333500" y="404813"/>
            <a:ext cx="6484938" cy="579437"/>
          </a:xfrm>
          <a:noFill/>
          <a:extLst>
            <a:ext uri="{909E8E84-426E-40DD-AFC4-6F175D3DCCD1}">
              <a14:hiddenFill xmlns:a14="http://schemas.microsoft.com/office/drawing/2010/main">
                <a:solidFill>
                  <a:srgbClr val="FFFFFF"/>
                </a:solidFill>
              </a14:hiddenFill>
            </a:ext>
          </a:extLst>
        </p:spPr>
        <p:txBody>
          <a:bodyPr wrap="none">
            <a:spAutoFit/>
          </a:bodyPr>
          <a:lstStyle/>
          <a:p>
            <a:pPr eaLnBrk="1" hangingPunct="1"/>
            <a:r>
              <a:rPr lang="en-US" altLang="zh-CN" sz="3200">
                <a:effectLst/>
                <a:latin typeface="华文中宋" panose="02010600040101010101" pitchFamily="2" charset="-122"/>
                <a:ea typeface="华文中宋" panose="02010600040101010101" pitchFamily="2" charset="-122"/>
              </a:rPr>
              <a:t>11.1 </a:t>
            </a:r>
            <a:r>
              <a:rPr lang="zh-CN" altLang="en-US" sz="3200">
                <a:effectLst/>
                <a:latin typeface="华文中宋" panose="02010600040101010101" pitchFamily="2" charset="-122"/>
                <a:ea typeface="华文中宋" panose="02010600040101010101" pitchFamily="2" charset="-122"/>
              </a:rPr>
              <a:t>一、差错控制编码的几种方式</a:t>
            </a:r>
            <a:endParaRPr lang="zh-CN" altLang="en-US">
              <a:effectLst/>
              <a:latin typeface="华文中宋" panose="02010600040101010101" pitchFamily="2" charset="-122"/>
              <a:ea typeface="华文中宋" panose="02010600040101010101" pitchFamily="2" charset="-122"/>
            </a:endParaRPr>
          </a:p>
        </p:txBody>
      </p:sp>
      <p:graphicFrame>
        <p:nvGraphicFramePr>
          <p:cNvPr id="6147" name="Object 37"/>
          <p:cNvGraphicFramePr>
            <a:graphicFrameLocks noGrp="1" noChangeAspect="1"/>
          </p:cNvGraphicFramePr>
          <p:nvPr>
            <p:ph sz="half" idx="1"/>
          </p:nvPr>
        </p:nvGraphicFramePr>
        <p:xfrm>
          <a:off x="250825" y="5294313"/>
          <a:ext cx="2808288" cy="1447800"/>
        </p:xfrm>
        <a:graphic>
          <a:graphicData uri="http://schemas.openxmlformats.org/presentationml/2006/ole">
            <mc:AlternateContent xmlns:mc="http://schemas.openxmlformats.org/markup-compatibility/2006">
              <mc:Choice xmlns:v="urn:schemas-microsoft-com:vml" Requires="v">
                <p:oleObj spid="_x0000_s6172" name="Visio" r:id="rId3" imgW="1860804" imgH="791261" progId="Visio.Drawing.6">
                  <p:embed/>
                </p:oleObj>
              </mc:Choice>
              <mc:Fallback>
                <p:oleObj name="Visio" r:id="rId3" imgW="1860804" imgH="791261" progId="Visio.Drawing.6">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5294313"/>
                        <a:ext cx="2808288" cy="1447800"/>
                      </a:xfrm>
                      <a:prstGeom prst="rect">
                        <a:avLst/>
                      </a:prstGeom>
                      <a:solidFill>
                        <a:srgbClr val="00FFFF"/>
                      </a:solidFill>
                      <a:ln>
                        <a:noFill/>
                      </a:ln>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8" name="Object 40"/>
          <p:cNvGraphicFramePr>
            <a:graphicFrameLocks noGrp="1" noChangeAspect="1"/>
          </p:cNvGraphicFramePr>
          <p:nvPr>
            <p:ph sz="quarter" idx="2"/>
          </p:nvPr>
        </p:nvGraphicFramePr>
        <p:xfrm>
          <a:off x="3203575" y="5326063"/>
          <a:ext cx="2665413" cy="1416050"/>
        </p:xfrm>
        <a:graphic>
          <a:graphicData uri="http://schemas.openxmlformats.org/presentationml/2006/ole">
            <mc:AlternateContent xmlns:mc="http://schemas.openxmlformats.org/markup-compatibility/2006">
              <mc:Choice xmlns:v="urn:schemas-microsoft-com:vml" Requires="v">
                <p:oleObj spid="_x0000_s6173" name="Visio" r:id="rId5" imgW="1860804" imgH="791261" progId="Visio.Drawing.6">
                  <p:embed/>
                </p:oleObj>
              </mc:Choice>
              <mc:Fallback>
                <p:oleObj name="Visio" r:id="rId5" imgW="1860804" imgH="791261" progId="Visio.Drawing.6">
                  <p:embed/>
                  <p:pic>
                    <p:nvPicPr>
                      <p:cNvPr id="0"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5326063"/>
                        <a:ext cx="2665413" cy="1416050"/>
                      </a:xfrm>
                      <a:prstGeom prst="rect">
                        <a:avLst/>
                      </a:prstGeom>
                      <a:solidFill>
                        <a:srgbClr val="00FFFF"/>
                      </a:solidFill>
                      <a:ln>
                        <a:noFill/>
                      </a:ln>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9" name="Rectangle 20"/>
          <p:cNvSpPr>
            <a:spLocks noChangeArrowheads="1"/>
          </p:cNvSpPr>
          <p:nvPr/>
        </p:nvSpPr>
        <p:spPr bwMode="auto">
          <a:xfrm>
            <a:off x="395288" y="1102271"/>
            <a:ext cx="82804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FF0000"/>
              </a:buClr>
              <a:buSzTx/>
              <a:buFont typeface="Wingdings" panose="05000000000000000000" pitchFamily="2" charset="2"/>
              <a:buChar char="Ø"/>
            </a:pPr>
            <a:r>
              <a:rPr kumimoji="0" lang="zh-CN" altLang="en-US" sz="2400" dirty="0">
                <a:latin typeface="华文楷体" panose="02010600040101010101" pitchFamily="2" charset="-122"/>
                <a:ea typeface="华文楷体" panose="02010600040101010101" pitchFamily="2" charset="-122"/>
              </a:rPr>
              <a:t>检错重发（</a:t>
            </a:r>
            <a:r>
              <a:rPr kumimoji="0" lang="en-US" altLang="zh-CN" sz="2400" dirty="0">
                <a:latin typeface="华文楷体" panose="02010600040101010101" pitchFamily="2" charset="-122"/>
                <a:ea typeface="华文楷体" panose="02010600040101010101" pitchFamily="2" charset="-122"/>
              </a:rPr>
              <a:t>ARQ</a:t>
            </a:r>
            <a:r>
              <a:rPr kumimoji="0" lang="zh-CN" altLang="en-US" sz="2400" dirty="0">
                <a:latin typeface="华文楷体" panose="02010600040101010101" pitchFamily="2" charset="-122"/>
                <a:ea typeface="华文楷体" panose="02010600040101010101" pitchFamily="2" charset="-122"/>
              </a:rPr>
              <a:t>）：在接收端根据编码规则进行检查，如果发现规则被破坏，则通过反向信道要求发送端重新发送，直到接收端检查无误为止。</a:t>
            </a:r>
            <a:r>
              <a:rPr kumimoji="0" lang="en-US" altLang="zh-CN" sz="2400" dirty="0">
                <a:latin typeface="华文楷体" panose="02010600040101010101" pitchFamily="2" charset="-122"/>
                <a:ea typeface="华文楷体" panose="02010600040101010101" pitchFamily="2" charset="-122"/>
              </a:rPr>
              <a:t>ARQ</a:t>
            </a:r>
            <a:r>
              <a:rPr kumimoji="0" lang="zh-CN" altLang="en-US" sz="2400" dirty="0">
                <a:latin typeface="华文楷体" panose="02010600040101010101" pitchFamily="2" charset="-122"/>
                <a:ea typeface="华文楷体" panose="02010600040101010101" pitchFamily="2" charset="-122"/>
              </a:rPr>
              <a:t>系统具有各种不同的重发机制：如可以停发等候重发、</a:t>
            </a:r>
            <a:r>
              <a:rPr kumimoji="0" lang="en-US" altLang="zh-CN" sz="2400" dirty="0">
                <a:latin typeface="华文楷体" panose="02010600040101010101" pitchFamily="2" charset="-122"/>
                <a:ea typeface="华文楷体" panose="02010600040101010101" pitchFamily="2" charset="-122"/>
              </a:rPr>
              <a:t>X.25</a:t>
            </a:r>
            <a:r>
              <a:rPr kumimoji="0" lang="zh-CN" altLang="en-US" sz="2400" dirty="0">
                <a:latin typeface="华文楷体" panose="02010600040101010101" pitchFamily="2" charset="-122"/>
                <a:ea typeface="华文楷体" panose="02010600040101010101" pitchFamily="2" charset="-122"/>
              </a:rPr>
              <a:t>协议的滑动窗口选择重发等。</a:t>
            </a:r>
          </a:p>
          <a:p>
            <a:pPr eaLnBrk="1" hangingPunct="1">
              <a:spcBef>
                <a:spcPct val="0"/>
              </a:spcBef>
              <a:buClr>
                <a:srgbClr val="FF0000"/>
              </a:buClr>
              <a:buSzTx/>
              <a:buFont typeface="Wingdings" panose="05000000000000000000" pitchFamily="2" charset="2"/>
              <a:buNone/>
            </a:pPr>
            <a:r>
              <a:rPr kumimoji="0" lang="zh-CN" altLang="en-US" sz="2400" dirty="0">
                <a:latin typeface="华文楷体" panose="02010600040101010101" pitchFamily="2" charset="-122"/>
                <a:ea typeface="华文楷体" panose="02010600040101010101" pitchFamily="2" charset="-122"/>
              </a:rPr>
              <a:t>特点：简单，适应性较好。需要双向信道。</a:t>
            </a:r>
          </a:p>
          <a:p>
            <a:pPr eaLnBrk="1" hangingPunct="1">
              <a:spcBef>
                <a:spcPct val="0"/>
              </a:spcBef>
              <a:buClr>
                <a:srgbClr val="FF0000"/>
              </a:buClr>
              <a:buSzTx/>
              <a:buFont typeface="Wingdings" panose="05000000000000000000" pitchFamily="2" charset="2"/>
              <a:buChar char="Ø"/>
            </a:pPr>
            <a:r>
              <a:rPr kumimoji="0" lang="zh-CN" altLang="en-US" sz="2400" dirty="0">
                <a:latin typeface="华文楷体" panose="02010600040101010101" pitchFamily="2" charset="-122"/>
                <a:ea typeface="华文楷体" panose="02010600040101010101" pitchFamily="2" charset="-122"/>
              </a:rPr>
              <a:t>前向纠错（</a:t>
            </a:r>
            <a:r>
              <a:rPr kumimoji="0" lang="en-US" altLang="zh-CN" sz="2400" dirty="0">
                <a:latin typeface="华文楷体" panose="02010600040101010101" pitchFamily="2" charset="-122"/>
                <a:ea typeface="华文楷体" panose="02010600040101010101" pitchFamily="2" charset="-122"/>
              </a:rPr>
              <a:t>FEC</a:t>
            </a:r>
            <a:r>
              <a:rPr kumimoji="0" lang="zh-CN" altLang="en-US" sz="2400" dirty="0">
                <a:latin typeface="华文楷体" panose="02010600040101010101" pitchFamily="2" charset="-122"/>
                <a:ea typeface="华文楷体" panose="02010600040101010101" pitchFamily="2" charset="-122"/>
              </a:rPr>
              <a:t>）：发送端发送能纠正错误的编码，在接收端根据接收到的码和编码规则，能自动纠正传输中的错误</a:t>
            </a:r>
          </a:p>
          <a:p>
            <a:pPr eaLnBrk="1" hangingPunct="1">
              <a:spcBef>
                <a:spcPct val="0"/>
              </a:spcBef>
              <a:buClr>
                <a:srgbClr val="FF0000"/>
              </a:buClr>
              <a:buSzTx/>
              <a:buFont typeface="Wingdings" panose="05000000000000000000" pitchFamily="2" charset="2"/>
              <a:buNone/>
            </a:pPr>
            <a:r>
              <a:rPr kumimoji="0" lang="zh-CN" altLang="en-US" sz="2400" dirty="0">
                <a:latin typeface="华文楷体" panose="02010600040101010101" pitchFamily="2" charset="-122"/>
                <a:ea typeface="华文楷体" panose="02010600040101010101" pitchFamily="2" charset="-122"/>
              </a:rPr>
              <a:t>特点：适时性较好。不需要双向信道，复杂。</a:t>
            </a:r>
          </a:p>
          <a:p>
            <a:pPr eaLnBrk="1" hangingPunct="1">
              <a:spcBef>
                <a:spcPct val="0"/>
              </a:spcBef>
              <a:buClr>
                <a:srgbClr val="FF0000"/>
              </a:buClr>
              <a:buSzTx/>
              <a:buFont typeface="Wingdings" panose="05000000000000000000" pitchFamily="2" charset="2"/>
              <a:buChar char="Ø"/>
            </a:pPr>
            <a:r>
              <a:rPr kumimoji="0" lang="zh-CN" altLang="en-US" sz="2400" dirty="0">
                <a:latin typeface="华文楷体" panose="02010600040101010101" pitchFamily="2" charset="-122"/>
                <a:ea typeface="华文楷体" panose="02010600040101010101" pitchFamily="2" charset="-122"/>
              </a:rPr>
              <a:t>混合方式：结合前向纠错和</a:t>
            </a:r>
            <a:r>
              <a:rPr kumimoji="0" lang="en-US" altLang="zh-CN" sz="2400" dirty="0">
                <a:latin typeface="华文楷体" panose="02010600040101010101" pitchFamily="2" charset="-122"/>
                <a:ea typeface="华文楷体" panose="02010600040101010101" pitchFamily="2" charset="-122"/>
              </a:rPr>
              <a:t>ARQ</a:t>
            </a:r>
            <a:r>
              <a:rPr kumimoji="0" lang="zh-CN" altLang="en-US" sz="2400" dirty="0">
                <a:latin typeface="华文楷体" panose="02010600040101010101" pitchFamily="2" charset="-122"/>
                <a:ea typeface="华文楷体" panose="02010600040101010101" pitchFamily="2" charset="-122"/>
              </a:rPr>
              <a:t>的系统，在纠错能力范围内，自动纠正错误，超出纠错范围则要求发送端重新发送。它是一种折中的方案。 </a:t>
            </a:r>
          </a:p>
        </p:txBody>
      </p:sp>
      <p:graphicFrame>
        <p:nvGraphicFramePr>
          <p:cNvPr id="6150" name="Object 42"/>
          <p:cNvGraphicFramePr>
            <a:graphicFrameLocks noGrp="1" noChangeAspect="1"/>
          </p:cNvGraphicFramePr>
          <p:nvPr>
            <p:ph sz="quarter" idx="3"/>
          </p:nvPr>
        </p:nvGraphicFramePr>
        <p:xfrm>
          <a:off x="6013450" y="5343525"/>
          <a:ext cx="2879725" cy="1397000"/>
        </p:xfrm>
        <a:graphic>
          <a:graphicData uri="http://schemas.openxmlformats.org/presentationml/2006/ole">
            <mc:AlternateContent xmlns:mc="http://schemas.openxmlformats.org/markup-compatibility/2006">
              <mc:Choice xmlns:v="urn:schemas-microsoft-com:vml" Requires="v">
                <p:oleObj spid="_x0000_s6174" name="Visio" r:id="rId7" imgW="2013204" imgH="791261" progId="Visio.Drawing.6">
                  <p:embed/>
                </p:oleObj>
              </mc:Choice>
              <mc:Fallback>
                <p:oleObj name="Visio" r:id="rId7" imgW="2013204" imgH="791261" progId="Visio.Drawing.6">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3450" y="5343525"/>
                        <a:ext cx="2879725" cy="1397000"/>
                      </a:xfrm>
                      <a:prstGeom prst="rect">
                        <a:avLst/>
                      </a:prstGeom>
                      <a:solidFill>
                        <a:srgbClr val="00FFFF"/>
                      </a:solidFill>
                      <a:ln>
                        <a:noFill/>
                      </a:ln>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4213" y="404813"/>
            <a:ext cx="7772400" cy="579437"/>
          </a:xfrm>
          <a:noFill/>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sz="3200">
                <a:effectLst/>
                <a:latin typeface="华文中宋" panose="02010600040101010101" pitchFamily="2" charset="-122"/>
                <a:ea typeface="华文中宋" panose="02010600040101010101" pitchFamily="2" charset="-122"/>
              </a:rPr>
              <a:t>11.6 </a:t>
            </a:r>
            <a:r>
              <a:rPr lang="zh-CN" altLang="en-US" sz="3200">
                <a:effectLst/>
                <a:latin typeface="华文中宋" panose="02010600040101010101" pitchFamily="2" charset="-122"/>
                <a:ea typeface="华文中宋" panose="02010600040101010101" pitchFamily="2" charset="-122"/>
              </a:rPr>
              <a:t>二、循环码的编码方法</a:t>
            </a:r>
            <a:r>
              <a:rPr lang="en-US" altLang="zh-CN" sz="3200">
                <a:effectLst/>
                <a:latin typeface="华文中宋" panose="02010600040101010101" pitchFamily="2" charset="-122"/>
                <a:ea typeface="华文中宋" panose="02010600040101010101" pitchFamily="2" charset="-122"/>
              </a:rPr>
              <a:t>(1)</a:t>
            </a:r>
          </a:p>
        </p:txBody>
      </p:sp>
      <p:sp>
        <p:nvSpPr>
          <p:cNvPr id="33795" name="Rectangle 3"/>
          <p:cNvSpPr>
            <a:spLocks noChangeArrowheads="1"/>
          </p:cNvSpPr>
          <p:nvPr/>
        </p:nvSpPr>
        <p:spPr bwMode="auto">
          <a:xfrm>
            <a:off x="468313" y="1052513"/>
            <a:ext cx="8280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FF0000"/>
              </a:buClr>
              <a:buSzTx/>
              <a:buFont typeface="Wingdings" panose="05000000000000000000" pitchFamily="2" charset="2"/>
              <a:buNone/>
            </a:pPr>
            <a:r>
              <a:rPr kumimoji="0" lang="en-US" altLang="zh-CN" sz="2400">
                <a:latin typeface="宋体" panose="02010600030101010101" pitchFamily="2" charset="-122"/>
              </a:rPr>
              <a:t>1</a:t>
            </a:r>
            <a:r>
              <a:rPr kumimoji="0" lang="zh-CN" altLang="en-US" sz="2400">
                <a:latin typeface="宋体" panose="02010600030101010101" pitchFamily="2" charset="-122"/>
              </a:rPr>
              <a:t>、非系统码循环码的生成矩阵</a:t>
            </a:r>
          </a:p>
          <a:p>
            <a:pPr eaLnBrk="1" hangingPunct="1">
              <a:spcBef>
                <a:spcPct val="0"/>
              </a:spcBef>
              <a:buClr>
                <a:srgbClr val="FF0000"/>
              </a:buClr>
              <a:buSzTx/>
              <a:buFont typeface="Wingdings" panose="05000000000000000000" pitchFamily="2" charset="2"/>
              <a:buChar char="Ø"/>
            </a:pPr>
            <a:r>
              <a:rPr kumimoji="0" lang="zh-CN" altLang="en-US" sz="2400">
                <a:latin typeface="宋体" panose="02010600030101010101" pitchFamily="2" charset="-122"/>
              </a:rPr>
              <a:t>首先由定理二找到生成多项式</a:t>
            </a:r>
          </a:p>
          <a:p>
            <a:pPr eaLnBrk="1" hangingPunct="1">
              <a:spcBef>
                <a:spcPct val="0"/>
              </a:spcBef>
              <a:buClr>
                <a:srgbClr val="FF0000"/>
              </a:buClr>
              <a:buSzTx/>
              <a:buFont typeface="Wingdings" panose="05000000000000000000" pitchFamily="2" charset="2"/>
              <a:buChar char="Ø"/>
            </a:pPr>
            <a:r>
              <a:rPr kumimoji="0" lang="zh-CN" altLang="en-US" sz="2400">
                <a:latin typeface="宋体" panose="02010600030101010101" pitchFamily="2" charset="-122"/>
              </a:rPr>
              <a:t>形成生成矩阵</a:t>
            </a:r>
          </a:p>
        </p:txBody>
      </p:sp>
      <p:sp>
        <p:nvSpPr>
          <p:cNvPr id="33797" name="Rectangle 63"/>
          <p:cNvSpPr>
            <a:spLocks noChangeArrowheads="1"/>
          </p:cNvSpPr>
          <p:nvPr/>
        </p:nvSpPr>
        <p:spPr bwMode="auto">
          <a:xfrm>
            <a:off x="611188" y="3357563"/>
            <a:ext cx="2713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FF0000"/>
              </a:buClr>
              <a:buSzTx/>
              <a:buFont typeface="Wingdings" panose="05000000000000000000" pitchFamily="2" charset="2"/>
              <a:buChar char="Ø"/>
            </a:pPr>
            <a:r>
              <a:rPr kumimoji="0" lang="zh-CN" altLang="en-US" sz="2400">
                <a:latin typeface="宋体" panose="02010600030101010101" pitchFamily="2" charset="-122"/>
              </a:rPr>
              <a:t>输入信息码元为 </a:t>
            </a:r>
          </a:p>
        </p:txBody>
      </p:sp>
      <p:sp>
        <p:nvSpPr>
          <p:cNvPr id="33799" name="Rectangle 66"/>
          <p:cNvSpPr>
            <a:spLocks noChangeArrowheads="1"/>
          </p:cNvSpPr>
          <p:nvPr/>
        </p:nvSpPr>
        <p:spPr bwMode="auto">
          <a:xfrm>
            <a:off x="4211638" y="3357563"/>
            <a:ext cx="445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时，相应的循环码组多项式为：</a:t>
            </a:r>
          </a:p>
        </p:txBody>
      </p:sp>
      <p:sp>
        <p:nvSpPr>
          <p:cNvPr id="33801" name="Rectangle 69"/>
          <p:cNvSpPr>
            <a:spLocks noChangeArrowheads="1"/>
          </p:cNvSpPr>
          <p:nvPr/>
        </p:nvSpPr>
        <p:spPr bwMode="auto">
          <a:xfrm>
            <a:off x="468313" y="4365625"/>
            <a:ext cx="612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例：对于（</a:t>
            </a:r>
            <a:r>
              <a:rPr kumimoji="0" lang="en-US" altLang="zh-CN" sz="2400">
                <a:latin typeface="宋体" panose="02010600030101010101" pitchFamily="2" charset="-122"/>
              </a:rPr>
              <a:t>7</a:t>
            </a:r>
            <a:r>
              <a:rPr kumimoji="0" lang="zh-CN" altLang="en-US" sz="2400">
                <a:latin typeface="宋体" panose="02010600030101010101" pitchFamily="2" charset="-122"/>
              </a:rPr>
              <a:t>，</a:t>
            </a:r>
            <a:r>
              <a:rPr kumimoji="0" lang="en-US" altLang="zh-CN" sz="2400">
                <a:latin typeface="宋体" panose="02010600030101010101" pitchFamily="2" charset="-122"/>
              </a:rPr>
              <a:t>4</a:t>
            </a:r>
            <a:r>
              <a:rPr kumimoji="0" lang="zh-CN" altLang="en-US" sz="2400">
                <a:latin typeface="宋体" panose="02010600030101010101" pitchFamily="2" charset="-122"/>
              </a:rPr>
              <a:t>）循环码</a:t>
            </a:r>
            <a:r>
              <a:rPr kumimoji="0" lang="en-US" altLang="zh-CN" sz="2400">
                <a:latin typeface="宋体" panose="02010600030101010101" pitchFamily="2" charset="-122"/>
              </a:rPr>
              <a:t>,</a:t>
            </a:r>
            <a:r>
              <a:rPr kumimoji="0" lang="zh-CN" altLang="en-US" sz="2400">
                <a:latin typeface="宋体" panose="02010600030101010101" pitchFamily="2" charset="-122"/>
              </a:rPr>
              <a:t>生成多项式可以为</a:t>
            </a:r>
          </a:p>
        </p:txBody>
      </p:sp>
      <p:sp>
        <p:nvSpPr>
          <p:cNvPr id="33803" name="Rectangle 72"/>
          <p:cNvSpPr>
            <a:spLocks noChangeArrowheads="1"/>
          </p:cNvSpPr>
          <p:nvPr/>
        </p:nvSpPr>
        <p:spPr bwMode="auto">
          <a:xfrm>
            <a:off x="539750" y="4868863"/>
            <a:ext cx="186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生成矩阵为</a:t>
            </a:r>
            <a:r>
              <a:rPr kumimoji="0" lang="en-US" altLang="zh-CN" sz="2400">
                <a:latin typeface="宋体" panose="02010600030101010101" pitchFamily="2" charset="-122"/>
              </a:rPr>
              <a:t>:</a:t>
            </a:r>
          </a:p>
        </p:txBody>
      </p:sp>
      <p:sp>
        <p:nvSpPr>
          <p:cNvPr id="33805" name="Rectangle 77"/>
          <p:cNvSpPr>
            <a:spLocks noChangeArrowheads="1"/>
          </p:cNvSpPr>
          <p:nvPr/>
        </p:nvSpPr>
        <p:spPr bwMode="auto">
          <a:xfrm>
            <a:off x="4140200" y="4941888"/>
            <a:ext cx="18605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609600" indent="-60960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buClr>
                <a:schemeClr val="hlink"/>
              </a:buClr>
              <a:buSzPct val="65000"/>
              <a:buFont typeface="Wingdings" panose="05000000000000000000" pitchFamily="2" charset="2"/>
              <a:buNone/>
            </a:pPr>
            <a:r>
              <a:rPr kumimoji="0" lang="zh-CN" altLang="en-US" sz="2400">
                <a:latin typeface="宋体" panose="02010600030101010101" pitchFamily="2" charset="-122"/>
              </a:rPr>
              <a:t>生成矩阵为</a:t>
            </a:r>
            <a:r>
              <a:rPr kumimoji="0" lang="en-US" altLang="zh-CN" sz="2400">
                <a:latin typeface="宋体" panose="02010600030101010101" pitchFamily="2" charset="-122"/>
              </a:rPr>
              <a:t>:</a:t>
            </a:r>
          </a:p>
        </p:txBody>
      </p:sp>
      <p:pic>
        <p:nvPicPr>
          <p:cNvPr id="2" name="图片 1"/>
          <p:cNvPicPr>
            <a:picLocks noChangeAspect="1"/>
          </p:cNvPicPr>
          <p:nvPr/>
        </p:nvPicPr>
        <p:blipFill>
          <a:blip r:embed="rId2"/>
          <a:stretch>
            <a:fillRect/>
          </a:stretch>
        </p:blipFill>
        <p:spPr>
          <a:xfrm>
            <a:off x="2647641" y="1901841"/>
            <a:ext cx="1728087" cy="1391362"/>
          </a:xfrm>
          <a:prstGeom prst="rect">
            <a:avLst/>
          </a:prstGeom>
        </p:spPr>
      </p:pic>
      <p:pic>
        <p:nvPicPr>
          <p:cNvPr id="3" name="图片 2"/>
          <p:cNvPicPr>
            <a:picLocks noChangeAspect="1"/>
          </p:cNvPicPr>
          <p:nvPr/>
        </p:nvPicPr>
        <p:blipFill>
          <a:blip r:embed="rId3"/>
          <a:stretch>
            <a:fillRect/>
          </a:stretch>
        </p:blipFill>
        <p:spPr>
          <a:xfrm>
            <a:off x="539750" y="3498158"/>
            <a:ext cx="7992549" cy="1396105"/>
          </a:xfrm>
          <a:prstGeom prst="rect">
            <a:avLst/>
          </a:prstGeom>
        </p:spPr>
      </p:pic>
      <p:pic>
        <p:nvPicPr>
          <p:cNvPr id="4" name="图片 3"/>
          <p:cNvPicPr>
            <a:picLocks noChangeAspect="1"/>
          </p:cNvPicPr>
          <p:nvPr/>
        </p:nvPicPr>
        <p:blipFill>
          <a:blip r:embed="rId4"/>
          <a:stretch>
            <a:fillRect/>
          </a:stretch>
        </p:blipFill>
        <p:spPr>
          <a:xfrm>
            <a:off x="1400218" y="5326063"/>
            <a:ext cx="6340390" cy="1310754"/>
          </a:xfrm>
          <a:prstGeom prst="rect">
            <a:avLst/>
          </a:prstGeom>
        </p:spPr>
      </p:pic>
      <p:cxnSp>
        <p:nvCxnSpPr>
          <p:cNvPr id="6" name="直接连接符 5"/>
          <p:cNvCxnSpPr/>
          <p:nvPr/>
        </p:nvCxnSpPr>
        <p:spPr bwMode="auto">
          <a:xfrm>
            <a:off x="6804248" y="5133975"/>
            <a:ext cx="0" cy="1502842"/>
          </a:xfrm>
          <a:prstGeom prst="line">
            <a:avLst/>
          </a:prstGeom>
          <a:noFill/>
          <a:ln w="9525" cap="flat" cmpd="sng" algn="ctr">
            <a:solidFill>
              <a:srgbClr val="C00000"/>
            </a:solidFill>
            <a:prstDash val="solid"/>
            <a:round/>
            <a:headEnd type="none" w="med" len="med"/>
            <a:tailEnd type="none" w="med" len="med"/>
          </a:ln>
          <a:effectLst/>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4213" y="404813"/>
            <a:ext cx="7772400" cy="579437"/>
          </a:xfrm>
          <a:noFill/>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sz="3200" b="1">
                <a:effectLst/>
                <a:latin typeface="华文中宋" panose="02010600040101010101" pitchFamily="2" charset="-122"/>
                <a:ea typeface="华文中宋" panose="02010600040101010101" pitchFamily="2" charset="-122"/>
              </a:rPr>
              <a:t>11.6 </a:t>
            </a:r>
            <a:r>
              <a:rPr lang="zh-CN" altLang="en-US" sz="3200" b="1">
                <a:effectLst/>
                <a:latin typeface="华文中宋" panose="02010600040101010101" pitchFamily="2" charset="-122"/>
                <a:ea typeface="华文中宋" panose="02010600040101010101" pitchFamily="2" charset="-122"/>
              </a:rPr>
              <a:t>二、循环码的编码方法</a:t>
            </a:r>
            <a:r>
              <a:rPr lang="en-US" altLang="zh-CN" sz="3200" b="1">
                <a:effectLst/>
                <a:latin typeface="华文中宋" panose="02010600040101010101" pitchFamily="2" charset="-122"/>
                <a:ea typeface="华文中宋" panose="02010600040101010101" pitchFamily="2" charset="-122"/>
              </a:rPr>
              <a:t>(2)</a:t>
            </a:r>
          </a:p>
        </p:txBody>
      </p:sp>
      <p:sp>
        <p:nvSpPr>
          <p:cNvPr id="34819" name="Rectangle 3"/>
          <p:cNvSpPr>
            <a:spLocks noChangeArrowheads="1"/>
          </p:cNvSpPr>
          <p:nvPr/>
        </p:nvSpPr>
        <p:spPr bwMode="auto">
          <a:xfrm>
            <a:off x="468313" y="1052513"/>
            <a:ext cx="8280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FF0000"/>
              </a:buClr>
              <a:buSzTx/>
              <a:buFont typeface="Wingdings" panose="05000000000000000000" pitchFamily="2" charset="2"/>
              <a:buNone/>
            </a:pPr>
            <a:r>
              <a:rPr kumimoji="0" lang="en-US" altLang="zh-CN" sz="2400">
                <a:latin typeface="宋体" panose="02010600030101010101" pitchFamily="2" charset="-122"/>
              </a:rPr>
              <a:t>2</a:t>
            </a:r>
            <a:r>
              <a:rPr kumimoji="0" lang="zh-CN" altLang="en-US" sz="2400">
                <a:latin typeface="宋体" panose="02010600030101010101" pitchFamily="2" charset="-122"/>
              </a:rPr>
              <a:t>、系统码循环码的生成矩阵</a:t>
            </a:r>
          </a:p>
          <a:p>
            <a:pPr eaLnBrk="1" hangingPunct="1">
              <a:spcBef>
                <a:spcPct val="0"/>
              </a:spcBef>
              <a:buClr>
                <a:srgbClr val="FF0000"/>
              </a:buClr>
              <a:buSzTx/>
              <a:buFont typeface="Wingdings" panose="05000000000000000000" pitchFamily="2" charset="2"/>
              <a:buChar char="Ø"/>
            </a:pPr>
            <a:r>
              <a:rPr kumimoji="0" lang="zh-CN" altLang="en-US" sz="2400">
                <a:latin typeface="宋体" panose="02010600030101010101" pitchFamily="2" charset="-122"/>
              </a:rPr>
              <a:t> </a:t>
            </a:r>
            <a:r>
              <a:rPr kumimoji="0" lang="zh-CN" altLang="en-US" sz="2400" b="1">
                <a:latin typeface="宋体" panose="02010600030101010101" pitchFamily="2" charset="-122"/>
              </a:rPr>
              <a:t>系统码定义：（</a:t>
            </a:r>
            <a:r>
              <a:rPr kumimoji="0" lang="en-US" altLang="zh-CN" sz="2400" b="1">
                <a:latin typeface="宋体" panose="02010600030101010101" pitchFamily="2" charset="-122"/>
              </a:rPr>
              <a:t>n</a:t>
            </a:r>
            <a:r>
              <a:rPr kumimoji="0" lang="zh-CN" altLang="en-US" sz="2400" b="1">
                <a:latin typeface="宋体" panose="02010600030101010101" pitchFamily="2" charset="-122"/>
              </a:rPr>
              <a:t>，</a:t>
            </a:r>
            <a:r>
              <a:rPr kumimoji="0" lang="en-US" altLang="zh-CN" sz="2400" b="1">
                <a:latin typeface="宋体" panose="02010600030101010101" pitchFamily="2" charset="-122"/>
              </a:rPr>
              <a:t>k</a:t>
            </a:r>
            <a:r>
              <a:rPr kumimoji="0" lang="zh-CN" altLang="en-US" sz="2400" b="1">
                <a:latin typeface="宋体" panose="02010600030101010101" pitchFamily="2" charset="-122"/>
              </a:rPr>
              <a:t>）</a:t>
            </a:r>
            <a:r>
              <a:rPr kumimoji="0" lang="zh-CN" altLang="en-US" sz="2400">
                <a:latin typeface="宋体" panose="02010600030101010101" pitchFamily="2" charset="-122"/>
              </a:rPr>
              <a:t>系统码的码组中前</a:t>
            </a:r>
            <a:r>
              <a:rPr kumimoji="0" lang="en-US" altLang="zh-CN" sz="2400">
                <a:latin typeface="宋体" panose="02010600030101010101" pitchFamily="2" charset="-122"/>
              </a:rPr>
              <a:t>k</a:t>
            </a:r>
            <a:r>
              <a:rPr kumimoji="0" lang="zh-CN" altLang="en-US" sz="2400">
                <a:latin typeface="宋体" panose="02010600030101010101" pitchFamily="2" charset="-122"/>
              </a:rPr>
              <a:t>个比特是信息比特，后</a:t>
            </a:r>
            <a:r>
              <a:rPr kumimoji="0" lang="en-US" altLang="zh-CN" sz="2400">
                <a:latin typeface="宋体" panose="02010600030101010101" pitchFamily="2" charset="-122"/>
              </a:rPr>
              <a:t>n-k</a:t>
            </a:r>
            <a:r>
              <a:rPr kumimoji="0" lang="zh-CN" altLang="en-US" sz="2400">
                <a:latin typeface="宋体" panose="02010600030101010101" pitchFamily="2" charset="-122"/>
              </a:rPr>
              <a:t>个比特是循环监督位。码组应该具备如下的形式</a:t>
            </a:r>
          </a:p>
        </p:txBody>
      </p:sp>
      <p:sp>
        <p:nvSpPr>
          <p:cNvPr id="34820" name="Rectangle 45"/>
          <p:cNvSpPr>
            <a:spLocks noChangeArrowheads="1"/>
          </p:cNvSpPr>
          <p:nvPr/>
        </p:nvSpPr>
        <p:spPr bwMode="auto">
          <a:xfrm>
            <a:off x="395288" y="4656138"/>
            <a:ext cx="849788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FF0000"/>
              </a:buClr>
              <a:buSzTx/>
              <a:buFont typeface="Wingdings" panose="05000000000000000000" pitchFamily="2" charset="2"/>
              <a:buNone/>
            </a:pPr>
            <a:r>
              <a:rPr kumimoji="0" lang="zh-CN" altLang="en-US" sz="2400">
                <a:latin typeface="宋体" panose="02010600030101010101" pitchFamily="2" charset="-122"/>
              </a:rPr>
              <a:t>可见给定信息码，求出</a:t>
            </a:r>
            <a:r>
              <a:rPr kumimoji="0" lang="en-US" altLang="zh-CN" sz="2400">
                <a:latin typeface="宋体" panose="02010600030101010101" pitchFamily="2" charset="-122"/>
              </a:rPr>
              <a:t>r(x)</a:t>
            </a:r>
            <a:r>
              <a:rPr kumimoji="0" lang="zh-CN" altLang="en-US" sz="2400">
                <a:latin typeface="宋体" panose="02010600030101010101" pitchFamily="2" charset="-122"/>
              </a:rPr>
              <a:t>即可得到一个码字，由</a:t>
            </a:r>
            <a:r>
              <a:rPr kumimoji="0" lang="en-US" altLang="zh-CN" sz="2400">
                <a:latin typeface="宋体" panose="02010600030101010101" pitchFamily="2" charset="-122"/>
              </a:rPr>
              <a:t>k</a:t>
            </a:r>
            <a:r>
              <a:rPr kumimoji="0" lang="zh-CN" altLang="en-US" sz="2400">
                <a:latin typeface="宋体" panose="02010600030101010101" pitchFamily="2" charset="-122"/>
              </a:rPr>
              <a:t>个码字可组成矩阵。根据公式附</a:t>
            </a:r>
            <a:r>
              <a:rPr kumimoji="0" lang="en-US" altLang="zh-CN" sz="2400">
                <a:latin typeface="宋体" panose="02010600030101010101" pitchFamily="2" charset="-122"/>
              </a:rPr>
              <a:t>11.6.2-1</a:t>
            </a:r>
            <a:r>
              <a:rPr kumimoji="0" lang="zh-CN" altLang="en-US" sz="2400">
                <a:latin typeface="宋体" panose="02010600030101010101" pitchFamily="2" charset="-122"/>
              </a:rPr>
              <a:t>和附</a:t>
            </a:r>
            <a:r>
              <a:rPr kumimoji="0" lang="en-US" altLang="zh-CN" sz="2400">
                <a:latin typeface="宋体" panose="02010600030101010101" pitchFamily="2" charset="-122"/>
              </a:rPr>
              <a:t>11.6.2-2</a:t>
            </a:r>
            <a:r>
              <a:rPr kumimoji="0" lang="zh-CN" altLang="en-US" sz="2400">
                <a:latin typeface="宋体" panose="02010600030101010101" pitchFamily="2" charset="-122"/>
              </a:rPr>
              <a:t>，可构成系统码</a:t>
            </a:r>
          </a:p>
          <a:p>
            <a:pPr eaLnBrk="1" hangingPunct="1">
              <a:spcBef>
                <a:spcPct val="0"/>
              </a:spcBef>
              <a:buClr>
                <a:srgbClr val="FF0000"/>
              </a:buClr>
              <a:buSzTx/>
              <a:buFont typeface="Wingdings" panose="05000000000000000000" pitchFamily="2" charset="2"/>
              <a:buChar char="Ø"/>
            </a:pPr>
            <a:r>
              <a:rPr kumimoji="0" lang="zh-CN" altLang="en-US" sz="2400">
                <a:latin typeface="宋体" panose="02010600030101010101" pitchFamily="2" charset="-122"/>
              </a:rPr>
              <a:t>将信息码多项式升</a:t>
            </a:r>
            <a:r>
              <a:rPr kumimoji="0" lang="en-US" altLang="zh-CN" sz="2400">
                <a:latin typeface="宋体" panose="02010600030101010101" pitchFamily="2" charset="-122"/>
              </a:rPr>
              <a:t>n-k</a:t>
            </a:r>
            <a:r>
              <a:rPr kumimoji="0" lang="zh-CN" altLang="en-US" sz="2400">
                <a:latin typeface="宋体" panose="02010600030101010101" pitchFamily="2" charset="-122"/>
              </a:rPr>
              <a:t>次，得</a:t>
            </a:r>
          </a:p>
        </p:txBody>
      </p:sp>
      <p:sp>
        <p:nvSpPr>
          <p:cNvPr id="34821" name="Rectangle 57"/>
          <p:cNvSpPr>
            <a:spLocks noChangeArrowheads="1"/>
          </p:cNvSpPr>
          <p:nvPr/>
        </p:nvSpPr>
        <p:spPr bwMode="auto">
          <a:xfrm>
            <a:off x="395288"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则</a:t>
            </a:r>
          </a:p>
        </p:txBody>
      </p:sp>
      <p:sp>
        <p:nvSpPr>
          <p:cNvPr id="34822" name="Rectangle 58"/>
          <p:cNvSpPr>
            <a:spLocks noChangeArrowheads="1"/>
          </p:cNvSpPr>
          <p:nvPr/>
        </p:nvSpPr>
        <p:spPr bwMode="auto">
          <a:xfrm>
            <a:off x="1547813" y="3933825"/>
            <a:ext cx="5213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其中</a:t>
            </a:r>
            <a:r>
              <a:rPr kumimoji="0" lang="en-US" altLang="zh-CN" sz="2400">
                <a:latin typeface="宋体" panose="02010600030101010101" pitchFamily="2" charset="-122"/>
              </a:rPr>
              <a:t>r(x)</a:t>
            </a:r>
            <a:r>
              <a:rPr kumimoji="0" lang="zh-CN" altLang="en-US" sz="2400">
                <a:latin typeface="宋体" panose="02010600030101010101" pitchFamily="2" charset="-122"/>
              </a:rPr>
              <a:t>的次数小于等于</a:t>
            </a:r>
            <a:r>
              <a:rPr kumimoji="0" lang="en-US" altLang="zh-CN" sz="2400">
                <a:latin typeface="宋体" panose="02010600030101010101" pitchFamily="2" charset="-122"/>
              </a:rPr>
              <a:t>r-1=n-k-1</a:t>
            </a:r>
            <a:r>
              <a:rPr kumimoji="0" lang="zh-CN" altLang="en-US" sz="2400">
                <a:latin typeface="宋体" panose="02010600030101010101" pitchFamily="2" charset="-122"/>
              </a:rPr>
              <a:t>。</a:t>
            </a:r>
          </a:p>
          <a:p>
            <a:pPr eaLnBrk="1" hangingPunct="1">
              <a:spcBef>
                <a:spcPct val="0"/>
              </a:spcBef>
              <a:buClrTx/>
              <a:buSzTx/>
              <a:buFontTx/>
              <a:buNone/>
            </a:pPr>
            <a:r>
              <a:rPr kumimoji="0" lang="zh-CN" altLang="en-US" sz="2400">
                <a:latin typeface="宋体" panose="02010600030101010101" pitchFamily="2" charset="-122"/>
              </a:rPr>
              <a:t>注意任一码组</a:t>
            </a:r>
            <a:r>
              <a:rPr kumimoji="0" lang="en-US" altLang="zh-CN" sz="2400">
                <a:latin typeface="宋体" panose="02010600030101010101" pitchFamily="2" charset="-122"/>
              </a:rPr>
              <a:t>T(x)</a:t>
            </a:r>
            <a:r>
              <a:rPr kumimoji="0" lang="zh-CN" altLang="en-US" sz="2400">
                <a:latin typeface="宋体" panose="02010600030101010101" pitchFamily="2" charset="-122"/>
              </a:rPr>
              <a:t>都是</a:t>
            </a:r>
            <a:r>
              <a:rPr kumimoji="0" lang="en-US" altLang="zh-CN" sz="2400">
                <a:latin typeface="宋体" panose="02010600030101010101" pitchFamily="2" charset="-122"/>
              </a:rPr>
              <a:t>g(x)</a:t>
            </a:r>
            <a:r>
              <a:rPr kumimoji="0" lang="zh-CN" altLang="en-US" sz="2400">
                <a:latin typeface="宋体" panose="02010600030101010101" pitchFamily="2" charset="-122"/>
              </a:rPr>
              <a:t>的倍数 </a:t>
            </a:r>
          </a:p>
        </p:txBody>
      </p:sp>
      <p:sp>
        <p:nvSpPr>
          <p:cNvPr id="34824" name="Rectangle 61"/>
          <p:cNvSpPr>
            <a:spLocks noChangeArrowheads="1"/>
          </p:cNvSpPr>
          <p:nvPr/>
        </p:nvSpPr>
        <p:spPr bwMode="auto">
          <a:xfrm>
            <a:off x="395288" y="5851525"/>
            <a:ext cx="1798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FF0000"/>
              </a:buClr>
              <a:buSzTx/>
              <a:buFont typeface="Wingdings" panose="05000000000000000000" pitchFamily="2" charset="2"/>
              <a:buChar char="Ø"/>
            </a:pPr>
            <a:r>
              <a:rPr kumimoji="0" lang="zh-CN" altLang="en-US" sz="2400">
                <a:latin typeface="宋体" panose="02010600030101010101" pitchFamily="2" charset="-122"/>
              </a:rPr>
              <a:t>然后计算 </a:t>
            </a:r>
          </a:p>
        </p:txBody>
      </p:sp>
      <p:sp>
        <p:nvSpPr>
          <p:cNvPr id="34826" name="Rectangle 64"/>
          <p:cNvSpPr>
            <a:spLocks noChangeArrowheads="1"/>
          </p:cNvSpPr>
          <p:nvPr/>
        </p:nvSpPr>
        <p:spPr bwMode="auto">
          <a:xfrm>
            <a:off x="3851275" y="5826125"/>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求出余式</a:t>
            </a:r>
            <a:r>
              <a:rPr kumimoji="0" lang="en-US" altLang="zh-CN" sz="2400">
                <a:latin typeface="宋体" panose="02010600030101010101" pitchFamily="2" charset="-122"/>
              </a:rPr>
              <a:t>r(x)</a:t>
            </a:r>
          </a:p>
        </p:txBody>
      </p:sp>
      <p:sp>
        <p:nvSpPr>
          <p:cNvPr id="34827" name="Rectangle 65"/>
          <p:cNvSpPr>
            <a:spLocks noChangeArrowheads="1"/>
          </p:cNvSpPr>
          <p:nvPr/>
        </p:nvSpPr>
        <p:spPr bwMode="auto">
          <a:xfrm>
            <a:off x="395288" y="6211888"/>
            <a:ext cx="2103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FF0000"/>
              </a:buClr>
              <a:buSzTx/>
              <a:buFont typeface="Wingdings" panose="05000000000000000000" pitchFamily="2" charset="2"/>
              <a:buChar char="Ø"/>
            </a:pPr>
            <a:r>
              <a:rPr kumimoji="0" lang="zh-CN" altLang="en-US" sz="2400">
                <a:latin typeface="宋体" panose="02010600030101010101" pitchFamily="2" charset="-122"/>
              </a:rPr>
              <a:t>则输出码组 </a:t>
            </a:r>
          </a:p>
        </p:txBody>
      </p:sp>
      <p:pic>
        <p:nvPicPr>
          <p:cNvPr id="34829"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2214563"/>
            <a:ext cx="8294687"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 name="图片 1"/>
          <p:cNvPicPr>
            <a:picLocks noChangeAspect="1"/>
          </p:cNvPicPr>
          <p:nvPr/>
        </p:nvPicPr>
        <p:blipFill>
          <a:blip r:embed="rId3"/>
          <a:stretch>
            <a:fillRect/>
          </a:stretch>
        </p:blipFill>
        <p:spPr>
          <a:xfrm>
            <a:off x="1979712" y="5450756"/>
            <a:ext cx="6986622" cy="122540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4213" y="404813"/>
            <a:ext cx="7772400" cy="579437"/>
          </a:xfrm>
          <a:noFill/>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sz="3200">
                <a:effectLst/>
                <a:latin typeface="华文中宋" panose="02010600040101010101" pitchFamily="2" charset="-122"/>
                <a:ea typeface="华文中宋" panose="02010600040101010101" pitchFamily="2" charset="-122"/>
              </a:rPr>
              <a:t>11.6 </a:t>
            </a:r>
            <a:r>
              <a:rPr lang="zh-CN" altLang="en-US" sz="3200">
                <a:effectLst/>
                <a:latin typeface="华文中宋" panose="02010600040101010101" pitchFamily="2" charset="-122"/>
                <a:ea typeface="华文中宋" panose="02010600040101010101" pitchFamily="2" charset="-122"/>
              </a:rPr>
              <a:t>二、循环码的编码方法</a:t>
            </a:r>
            <a:r>
              <a:rPr lang="en-US" altLang="zh-CN" sz="3200">
                <a:effectLst/>
                <a:latin typeface="华文中宋" panose="02010600040101010101" pitchFamily="2" charset="-122"/>
                <a:ea typeface="华文中宋" panose="02010600040101010101" pitchFamily="2" charset="-122"/>
              </a:rPr>
              <a:t>(3)</a:t>
            </a:r>
          </a:p>
        </p:txBody>
      </p:sp>
      <p:sp>
        <p:nvSpPr>
          <p:cNvPr id="35843" name="Rectangle 3"/>
          <p:cNvSpPr>
            <a:spLocks noChangeArrowheads="1"/>
          </p:cNvSpPr>
          <p:nvPr/>
        </p:nvSpPr>
        <p:spPr bwMode="auto">
          <a:xfrm>
            <a:off x="468313" y="1052513"/>
            <a:ext cx="828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FF0000"/>
              </a:buClr>
              <a:buSzTx/>
              <a:buFont typeface="Wingdings" panose="05000000000000000000" pitchFamily="2" charset="2"/>
              <a:buNone/>
            </a:pPr>
            <a:r>
              <a:rPr kumimoji="0" lang="en-US" altLang="zh-CN" sz="2400">
                <a:latin typeface="宋体" panose="02010600030101010101" pitchFamily="2" charset="-122"/>
              </a:rPr>
              <a:t>3</a:t>
            </a:r>
            <a:r>
              <a:rPr kumimoji="0" lang="zh-CN" altLang="en-US" sz="2400">
                <a:latin typeface="宋体" panose="02010600030101010101" pitchFamily="2" charset="-122"/>
              </a:rPr>
              <a:t>、例子：求</a:t>
            </a:r>
            <a:r>
              <a:rPr kumimoji="0" lang="en-US" altLang="zh-CN" sz="2400">
                <a:latin typeface="宋体" panose="02010600030101010101" pitchFamily="2" charset="-122"/>
              </a:rPr>
              <a:t>(7,4)</a:t>
            </a:r>
            <a:r>
              <a:rPr kumimoji="0" lang="zh-CN" altLang="en-US" sz="2400">
                <a:latin typeface="宋体" panose="02010600030101010101" pitchFamily="2" charset="-122"/>
              </a:rPr>
              <a:t>系统循环码的生成矩阵。已知</a:t>
            </a:r>
          </a:p>
        </p:txBody>
      </p:sp>
      <p:sp>
        <p:nvSpPr>
          <p:cNvPr id="35846" name="Rectangle 83"/>
          <p:cNvSpPr>
            <a:spLocks noChangeArrowheads="1"/>
          </p:cNvSpPr>
          <p:nvPr/>
        </p:nvSpPr>
        <p:spPr bwMode="auto">
          <a:xfrm>
            <a:off x="323850" y="1481138"/>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系统码的生成矩阵形式肯定是</a:t>
            </a:r>
          </a:p>
        </p:txBody>
      </p:sp>
      <p:sp>
        <p:nvSpPr>
          <p:cNvPr id="35848" name="Rectangle 88"/>
          <p:cNvSpPr>
            <a:spLocks noChangeArrowheads="1"/>
          </p:cNvSpPr>
          <p:nvPr/>
        </p:nvSpPr>
        <p:spPr bwMode="auto">
          <a:xfrm>
            <a:off x="395288" y="1916113"/>
            <a:ext cx="307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en-US" altLang="zh-CN" sz="2400">
                <a:latin typeface="宋体" panose="02010600030101010101" pitchFamily="2" charset="-122"/>
              </a:rPr>
              <a:t>A</a:t>
            </a:r>
            <a:r>
              <a:rPr kumimoji="0" lang="zh-CN" altLang="en-US" sz="2400">
                <a:latin typeface="宋体" panose="02010600030101010101" pitchFamily="2" charset="-122"/>
              </a:rPr>
              <a:t>、选择信息多项式为</a:t>
            </a:r>
          </a:p>
        </p:txBody>
      </p:sp>
      <p:sp>
        <p:nvSpPr>
          <p:cNvPr id="35850" name="Rectangle 93"/>
          <p:cNvSpPr>
            <a:spLocks noChangeArrowheads="1"/>
          </p:cNvSpPr>
          <p:nvPr/>
        </p:nvSpPr>
        <p:spPr bwMode="auto">
          <a:xfrm>
            <a:off x="395288" y="2684463"/>
            <a:ext cx="307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en-US" altLang="zh-CN" sz="2400" b="1">
                <a:latin typeface="宋体" panose="02010600030101010101" pitchFamily="2" charset="-122"/>
              </a:rPr>
              <a:t>B</a:t>
            </a:r>
            <a:r>
              <a:rPr kumimoji="0" lang="zh-CN" altLang="en-US" sz="2400">
                <a:latin typeface="宋体" panose="02010600030101010101" pitchFamily="2" charset="-122"/>
              </a:rPr>
              <a:t>、选择信息多项式为</a:t>
            </a:r>
          </a:p>
        </p:txBody>
      </p:sp>
      <p:sp>
        <p:nvSpPr>
          <p:cNvPr id="35853" name="Rectangle 96"/>
          <p:cNvSpPr>
            <a:spLocks noChangeArrowheads="1"/>
          </p:cNvSpPr>
          <p:nvPr/>
        </p:nvSpPr>
        <p:spPr bwMode="auto">
          <a:xfrm>
            <a:off x="395288" y="3429000"/>
            <a:ext cx="3081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en-US" altLang="zh-CN" sz="2400" b="1">
                <a:latin typeface="宋体" panose="02010600030101010101" pitchFamily="2" charset="-122"/>
              </a:rPr>
              <a:t>C</a:t>
            </a:r>
            <a:r>
              <a:rPr kumimoji="0" lang="zh-CN" altLang="en-US" sz="2400">
                <a:latin typeface="宋体" panose="02010600030101010101" pitchFamily="2" charset="-122"/>
              </a:rPr>
              <a:t>、选择信息多项式为</a:t>
            </a:r>
          </a:p>
        </p:txBody>
      </p:sp>
      <p:sp>
        <p:nvSpPr>
          <p:cNvPr id="35856" name="Rectangle 99"/>
          <p:cNvSpPr>
            <a:spLocks noChangeArrowheads="1"/>
          </p:cNvSpPr>
          <p:nvPr/>
        </p:nvSpPr>
        <p:spPr bwMode="auto">
          <a:xfrm>
            <a:off x="395288" y="4130675"/>
            <a:ext cx="307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en-US" altLang="zh-CN" sz="2400" b="1">
                <a:latin typeface="宋体" panose="02010600030101010101" pitchFamily="2" charset="-122"/>
              </a:rPr>
              <a:t>D</a:t>
            </a:r>
            <a:r>
              <a:rPr kumimoji="0" lang="zh-CN" altLang="en-US" sz="2400">
                <a:latin typeface="宋体" panose="02010600030101010101" pitchFamily="2" charset="-122"/>
              </a:rPr>
              <a:t>、选择信息多项式为</a:t>
            </a:r>
          </a:p>
        </p:txBody>
      </p:sp>
      <p:sp>
        <p:nvSpPr>
          <p:cNvPr id="35859" name="Rectangle 102"/>
          <p:cNvSpPr>
            <a:spLocks noChangeArrowheads="1"/>
          </p:cNvSpPr>
          <p:nvPr/>
        </p:nvSpPr>
        <p:spPr bwMode="auto">
          <a:xfrm>
            <a:off x="331788" y="4919663"/>
            <a:ext cx="323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因此，系统生成矩阵为</a:t>
            </a:r>
          </a:p>
        </p:txBody>
      </p:sp>
      <p:sp>
        <p:nvSpPr>
          <p:cNvPr id="35862" name="Rectangle 107"/>
          <p:cNvSpPr>
            <a:spLocks noChangeArrowheads="1"/>
          </p:cNvSpPr>
          <p:nvPr/>
        </p:nvSpPr>
        <p:spPr bwMode="auto">
          <a:xfrm>
            <a:off x="4500563" y="4941888"/>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a:latin typeface="宋体" panose="02010600030101010101" pitchFamily="2" charset="-122"/>
              </a:rPr>
              <a:t>生成矩阵为：</a:t>
            </a:r>
          </a:p>
        </p:txBody>
      </p:sp>
      <p:pic>
        <p:nvPicPr>
          <p:cNvPr id="2" name="图片 1"/>
          <p:cNvPicPr>
            <a:picLocks noChangeAspect="1"/>
          </p:cNvPicPr>
          <p:nvPr/>
        </p:nvPicPr>
        <p:blipFill>
          <a:blip r:embed="rId2"/>
          <a:stretch>
            <a:fillRect/>
          </a:stretch>
        </p:blipFill>
        <p:spPr>
          <a:xfrm>
            <a:off x="4355976" y="1175701"/>
            <a:ext cx="4608975" cy="957155"/>
          </a:xfrm>
          <a:prstGeom prst="rect">
            <a:avLst/>
          </a:prstGeom>
        </p:spPr>
      </p:pic>
      <p:pic>
        <p:nvPicPr>
          <p:cNvPr id="3" name="图片 2"/>
          <p:cNvPicPr>
            <a:picLocks noChangeAspect="1"/>
          </p:cNvPicPr>
          <p:nvPr/>
        </p:nvPicPr>
        <p:blipFill>
          <a:blip r:embed="rId3"/>
          <a:stretch>
            <a:fillRect/>
          </a:stretch>
        </p:blipFill>
        <p:spPr>
          <a:xfrm>
            <a:off x="755576" y="1988840"/>
            <a:ext cx="6736664" cy="713294"/>
          </a:xfrm>
          <a:prstGeom prst="rect">
            <a:avLst/>
          </a:prstGeom>
        </p:spPr>
      </p:pic>
      <p:pic>
        <p:nvPicPr>
          <p:cNvPr id="4" name="图片 3"/>
          <p:cNvPicPr>
            <a:picLocks noChangeAspect="1"/>
          </p:cNvPicPr>
          <p:nvPr/>
        </p:nvPicPr>
        <p:blipFill>
          <a:blip r:embed="rId4"/>
          <a:stretch>
            <a:fillRect/>
          </a:stretch>
        </p:blipFill>
        <p:spPr>
          <a:xfrm>
            <a:off x="899592" y="2859722"/>
            <a:ext cx="6444031" cy="713294"/>
          </a:xfrm>
          <a:prstGeom prst="rect">
            <a:avLst/>
          </a:prstGeom>
        </p:spPr>
      </p:pic>
      <p:pic>
        <p:nvPicPr>
          <p:cNvPr id="5" name="图片 4"/>
          <p:cNvPicPr>
            <a:picLocks noChangeAspect="1"/>
          </p:cNvPicPr>
          <p:nvPr/>
        </p:nvPicPr>
        <p:blipFill>
          <a:blip r:embed="rId5"/>
          <a:stretch>
            <a:fillRect/>
          </a:stretch>
        </p:blipFill>
        <p:spPr>
          <a:xfrm>
            <a:off x="467544" y="3573016"/>
            <a:ext cx="7212193" cy="670618"/>
          </a:xfrm>
          <a:prstGeom prst="rect">
            <a:avLst/>
          </a:prstGeom>
        </p:spPr>
      </p:pic>
      <p:pic>
        <p:nvPicPr>
          <p:cNvPr id="6" name="图片 5"/>
          <p:cNvPicPr>
            <a:picLocks noChangeAspect="1"/>
          </p:cNvPicPr>
          <p:nvPr/>
        </p:nvPicPr>
        <p:blipFill>
          <a:blip r:embed="rId6"/>
          <a:stretch>
            <a:fillRect/>
          </a:stretch>
        </p:blipFill>
        <p:spPr>
          <a:xfrm>
            <a:off x="802047" y="4221088"/>
            <a:ext cx="6639119" cy="719390"/>
          </a:xfrm>
          <a:prstGeom prst="rect">
            <a:avLst/>
          </a:prstGeom>
        </p:spPr>
      </p:pic>
      <p:pic>
        <p:nvPicPr>
          <p:cNvPr id="7" name="图片 6"/>
          <p:cNvPicPr>
            <a:picLocks noChangeAspect="1"/>
          </p:cNvPicPr>
          <p:nvPr/>
        </p:nvPicPr>
        <p:blipFill>
          <a:blip r:embed="rId7"/>
          <a:stretch>
            <a:fillRect/>
          </a:stretch>
        </p:blipFill>
        <p:spPr>
          <a:xfrm>
            <a:off x="966470" y="5356205"/>
            <a:ext cx="6486706" cy="1377815"/>
          </a:xfrm>
          <a:prstGeom prst="rect">
            <a:avLst/>
          </a:prstGeom>
        </p:spPr>
      </p:pic>
      <p:cxnSp>
        <p:nvCxnSpPr>
          <p:cNvPr id="17" name="直接连接符 16"/>
          <p:cNvCxnSpPr/>
          <p:nvPr/>
        </p:nvCxnSpPr>
        <p:spPr bwMode="auto">
          <a:xfrm>
            <a:off x="6516216" y="5310534"/>
            <a:ext cx="0" cy="1502842"/>
          </a:xfrm>
          <a:prstGeom prst="line">
            <a:avLst/>
          </a:prstGeom>
          <a:noFill/>
          <a:ln w="9525" cap="flat" cmpd="sng" algn="ctr">
            <a:solidFill>
              <a:srgbClr val="C00000"/>
            </a:solidFill>
            <a:prstDash val="solid"/>
            <a:round/>
            <a:headEnd type="none" w="med" len="med"/>
            <a:tailEnd type="none" w="med" len="med"/>
          </a:ln>
          <a:effectLst/>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4213" y="404813"/>
            <a:ext cx="7772400" cy="579437"/>
          </a:xfrm>
          <a:noFill/>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sz="3200">
                <a:effectLst/>
                <a:latin typeface="华文中宋" panose="02010600040101010101" pitchFamily="2" charset="-122"/>
                <a:ea typeface="华文中宋" panose="02010600040101010101" pitchFamily="2" charset="-122"/>
              </a:rPr>
              <a:t>11.6 </a:t>
            </a:r>
            <a:r>
              <a:rPr lang="zh-CN" altLang="en-US" sz="3200">
                <a:effectLst/>
                <a:latin typeface="华文中宋" panose="02010600040101010101" pitchFamily="2" charset="-122"/>
                <a:ea typeface="华文中宋" panose="02010600040101010101" pitchFamily="2" charset="-122"/>
              </a:rPr>
              <a:t>三、循环码的译码方法</a:t>
            </a:r>
          </a:p>
        </p:txBody>
      </p:sp>
      <p:sp>
        <p:nvSpPr>
          <p:cNvPr id="36867" name="Rectangle 3"/>
          <p:cNvSpPr>
            <a:spLocks noChangeArrowheads="1"/>
          </p:cNvSpPr>
          <p:nvPr/>
        </p:nvSpPr>
        <p:spPr bwMode="auto">
          <a:xfrm>
            <a:off x="395288" y="1196975"/>
            <a:ext cx="8496300" cy="527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
                <a:srgbClr val="FF0000"/>
              </a:buClr>
              <a:buSzTx/>
              <a:buFont typeface="Wingdings" panose="05000000000000000000" pitchFamily="2" charset="2"/>
              <a:buChar char="Ø"/>
            </a:pPr>
            <a:r>
              <a:rPr kumimoji="0" lang="zh-CN" altLang="en-US" sz="2400" b="1">
                <a:latin typeface="宋体" panose="02010600030101010101" pitchFamily="2" charset="-122"/>
              </a:rPr>
              <a:t>用于纠错目的的循环码译码器原理</a:t>
            </a:r>
            <a:r>
              <a:rPr kumimoji="0" lang="zh-CN" altLang="en-US" sz="2400">
                <a:latin typeface="宋体" panose="02010600030101010101" pitchFamily="2" charset="-122"/>
              </a:rPr>
              <a:t>：</a:t>
            </a:r>
          </a:p>
          <a:p>
            <a:pPr eaLnBrk="1" hangingPunct="1">
              <a:lnSpc>
                <a:spcPct val="110000"/>
              </a:lnSpc>
              <a:buClr>
                <a:srgbClr val="FF0000"/>
              </a:buClr>
              <a:buSzTx/>
              <a:buFont typeface="Wingdings" panose="05000000000000000000" pitchFamily="2" charset="2"/>
              <a:buNone/>
            </a:pPr>
            <a:r>
              <a:rPr kumimoji="0" lang="zh-CN" altLang="en-US" sz="2400">
                <a:latin typeface="宋体" panose="02010600030101010101" pitchFamily="2" charset="-122"/>
              </a:rPr>
              <a:t>    将接收到的码组进行除法运算，如果能被</a:t>
            </a:r>
            <a:r>
              <a:rPr kumimoji="0" lang="en-US" altLang="zh-CN" sz="2400">
                <a:latin typeface="宋体" panose="02010600030101010101" pitchFamily="2" charset="-122"/>
              </a:rPr>
              <a:t>g(x)</a:t>
            </a:r>
            <a:r>
              <a:rPr kumimoji="0" lang="zh-CN" altLang="en-US" sz="2400">
                <a:latin typeface="宋体" panose="02010600030101010101" pitchFamily="2" charset="-122"/>
              </a:rPr>
              <a:t>除尽，则说明正确传输。如果未除尽，则在寄存器中的内容就是错误图样，根据错误图样可以确定一种逻辑，来确定差错的位置，从而达到纠错的目的。</a:t>
            </a:r>
          </a:p>
          <a:p>
            <a:pPr eaLnBrk="1" hangingPunct="1">
              <a:lnSpc>
                <a:spcPct val="110000"/>
              </a:lnSpc>
              <a:buClr>
                <a:srgbClr val="FF0000"/>
              </a:buClr>
              <a:buSzTx/>
              <a:buFont typeface="Wingdings" panose="05000000000000000000" pitchFamily="2" charset="2"/>
              <a:buChar char="Ø"/>
            </a:pPr>
            <a:r>
              <a:rPr kumimoji="0" lang="zh-CN" altLang="en-US" sz="2400">
                <a:latin typeface="宋体" panose="02010600030101010101" pitchFamily="2" charset="-122"/>
              </a:rPr>
              <a:t>用于纠错目的的循环码的译码算法比较复杂，感兴趣的话可以参考一些参考书。 </a:t>
            </a:r>
          </a:p>
          <a:p>
            <a:pPr eaLnBrk="1" hangingPunct="1">
              <a:lnSpc>
                <a:spcPct val="110000"/>
              </a:lnSpc>
              <a:buClr>
                <a:srgbClr val="FF0000"/>
              </a:buClr>
              <a:buSzTx/>
              <a:buFont typeface="Wingdings" panose="05000000000000000000" pitchFamily="2" charset="2"/>
              <a:buChar char="Ø"/>
            </a:pPr>
            <a:r>
              <a:rPr kumimoji="0" lang="zh-CN" altLang="en-US" sz="2400" b="1">
                <a:latin typeface="宋体" panose="02010600030101010101" pitchFamily="2" charset="-122"/>
              </a:rPr>
              <a:t>用于检错目的，然后用</a:t>
            </a:r>
            <a:r>
              <a:rPr kumimoji="0" lang="en-US" altLang="zh-CN" sz="2400" b="1">
                <a:latin typeface="宋体" panose="02010600030101010101" pitchFamily="2" charset="-122"/>
              </a:rPr>
              <a:t>ARQ</a:t>
            </a:r>
            <a:r>
              <a:rPr kumimoji="0" lang="zh-CN" altLang="en-US" sz="2400" b="1">
                <a:latin typeface="宋体" panose="02010600030101010101" pitchFamily="2" charset="-122"/>
              </a:rPr>
              <a:t>方式的循环码的原理：</a:t>
            </a:r>
          </a:p>
          <a:p>
            <a:pPr eaLnBrk="1" hangingPunct="1">
              <a:lnSpc>
                <a:spcPct val="110000"/>
              </a:lnSpc>
              <a:buClr>
                <a:srgbClr val="FF0000"/>
              </a:buClr>
              <a:buSzTx/>
              <a:buFont typeface="Wingdings" panose="05000000000000000000" pitchFamily="2" charset="2"/>
              <a:buNone/>
            </a:pPr>
            <a:r>
              <a:rPr kumimoji="0" lang="zh-CN" altLang="en-US" sz="2400">
                <a:latin typeface="宋体" panose="02010600030101010101" pitchFamily="2" charset="-122"/>
              </a:rPr>
              <a:t>    将接受到的码组进行除法运算，如果除尽，则说明传输无误；如果未除尽，则表明传输出现差错，要求发送端重发。</a:t>
            </a:r>
          </a:p>
          <a:p>
            <a:pPr eaLnBrk="1" hangingPunct="1">
              <a:lnSpc>
                <a:spcPct val="110000"/>
              </a:lnSpc>
              <a:buClr>
                <a:srgbClr val="FF0000"/>
              </a:buClr>
              <a:buSzTx/>
              <a:buFont typeface="Wingdings" panose="05000000000000000000" pitchFamily="2" charset="2"/>
              <a:buNone/>
            </a:pPr>
            <a:r>
              <a:rPr kumimoji="0" lang="zh-CN" altLang="en-US" sz="2400">
                <a:latin typeface="宋体" panose="02010600030101010101" pitchFamily="2" charset="-122"/>
              </a:rPr>
              <a:t>用于这种目的的循环码经常被成为循环冗余校验码，即</a:t>
            </a:r>
            <a:r>
              <a:rPr kumimoji="0" lang="en-US" altLang="zh-CN" sz="2400">
                <a:latin typeface="宋体" panose="02010600030101010101" pitchFamily="2" charset="-122"/>
              </a:rPr>
              <a:t>CRC</a:t>
            </a:r>
            <a:r>
              <a:rPr kumimoji="0" lang="zh-CN" altLang="en-US" sz="2400">
                <a:latin typeface="宋体" panose="02010600030101010101" pitchFamily="2" charset="-122"/>
              </a:rPr>
              <a:t>校验码。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内容占位符 2"/>
          <p:cNvSpPr>
            <a:spLocks noGrp="1"/>
          </p:cNvSpPr>
          <p:nvPr>
            <p:ph idx="4294967295"/>
          </p:nvPr>
        </p:nvSpPr>
        <p:spPr>
          <a:xfrm>
            <a:off x="385763" y="4509120"/>
            <a:ext cx="8352928" cy="1512168"/>
          </a:xfrm>
        </p:spPr>
        <p:txBody>
          <a:bodyPr/>
          <a:lstStyle/>
          <a:p>
            <a:pPr lvl="1" eaLnBrk="1" hangingPunct="1">
              <a:buFontTx/>
              <a:buNone/>
              <a:defRPr/>
            </a:pPr>
            <a:r>
              <a:rPr lang="zh-CN" altLang="en-US" sz="4000" b="1" dirty="0">
                <a:latin typeface="+mn-ea"/>
              </a:rPr>
              <a:t>思考题：</a:t>
            </a:r>
            <a:r>
              <a:rPr lang="en-US" altLang="zh-CN" sz="4000" b="1" dirty="0">
                <a:latin typeface="+mn-ea"/>
              </a:rPr>
              <a:t>11</a:t>
            </a:r>
            <a:r>
              <a:rPr lang="en-US" altLang="en-US" sz="4000" b="1" dirty="0">
                <a:latin typeface="+mn-ea"/>
              </a:rPr>
              <a:t>-1</a:t>
            </a:r>
            <a:r>
              <a:rPr lang="zh-CN" altLang="en-US" sz="4000" b="1" dirty="0">
                <a:latin typeface="+mn-ea"/>
              </a:rPr>
              <a:t>，</a:t>
            </a:r>
            <a:r>
              <a:rPr lang="en-US" altLang="zh-CN" sz="4000" b="1" dirty="0">
                <a:latin typeface="+mn-ea"/>
              </a:rPr>
              <a:t>11</a:t>
            </a:r>
            <a:r>
              <a:rPr lang="en-US" altLang="en-US" sz="4000" b="1" dirty="0">
                <a:latin typeface="+mn-ea"/>
              </a:rPr>
              <a:t>-7</a:t>
            </a:r>
            <a:r>
              <a:rPr lang="zh-CN" altLang="en-US" sz="4000" b="1" dirty="0">
                <a:latin typeface="+mn-ea"/>
              </a:rPr>
              <a:t>，</a:t>
            </a:r>
            <a:r>
              <a:rPr lang="en-US" altLang="zh-CN" sz="4000" b="1" dirty="0">
                <a:latin typeface="+mn-ea"/>
              </a:rPr>
              <a:t>11-10</a:t>
            </a:r>
          </a:p>
          <a:p>
            <a:pPr lvl="1" eaLnBrk="1" hangingPunct="1">
              <a:buFontTx/>
              <a:buNone/>
              <a:defRPr/>
            </a:pPr>
            <a:r>
              <a:rPr lang="zh-CN" altLang="en-US" sz="4000" b="1" dirty="0">
                <a:latin typeface="+mn-ea"/>
              </a:rPr>
              <a:t>习  题：</a:t>
            </a:r>
            <a:r>
              <a:rPr lang="en-US" altLang="zh-CN" sz="4000" b="1" dirty="0">
                <a:latin typeface="+mn-ea"/>
              </a:rPr>
              <a:t>11</a:t>
            </a:r>
            <a:r>
              <a:rPr lang="en-US" altLang="en-US" sz="4000" b="1" dirty="0">
                <a:latin typeface="+mn-ea"/>
              </a:rPr>
              <a:t>-7</a:t>
            </a:r>
            <a:r>
              <a:rPr lang="zh-CN" altLang="en-US" sz="4000" b="1" dirty="0">
                <a:latin typeface="+mn-ea"/>
              </a:rPr>
              <a:t>，</a:t>
            </a:r>
            <a:r>
              <a:rPr lang="en-US" altLang="zh-CN" sz="4000" b="1" dirty="0">
                <a:latin typeface="+mn-ea"/>
              </a:rPr>
              <a:t>11</a:t>
            </a:r>
            <a:r>
              <a:rPr lang="en-US" altLang="en-US" sz="4000" b="1" dirty="0">
                <a:latin typeface="+mn-ea"/>
              </a:rPr>
              <a:t>-8</a:t>
            </a:r>
            <a:r>
              <a:rPr lang="zh-CN" altLang="en-US" sz="4000" b="1" dirty="0">
                <a:latin typeface="+mn-ea"/>
              </a:rPr>
              <a:t>，</a:t>
            </a:r>
            <a:r>
              <a:rPr lang="en-US" altLang="zh-CN" sz="4000" b="1" dirty="0">
                <a:latin typeface="+mn-ea"/>
              </a:rPr>
              <a:t>11</a:t>
            </a:r>
            <a:r>
              <a:rPr lang="en-US" altLang="en-US" sz="4000" b="1" dirty="0">
                <a:latin typeface="+mn-ea"/>
              </a:rPr>
              <a:t>-9</a:t>
            </a:r>
            <a:endParaRPr lang="zh-CN" altLang="en-US" sz="4000" dirty="0">
              <a:latin typeface="+mn-ea"/>
            </a:endParaRPr>
          </a:p>
        </p:txBody>
      </p:sp>
      <p:sp>
        <p:nvSpPr>
          <p:cNvPr id="24" name="Rectangle 2"/>
          <p:cNvSpPr txBox="1">
            <a:spLocks noChangeArrowheads="1"/>
          </p:cNvSpPr>
          <p:nvPr/>
        </p:nvSpPr>
        <p:spPr>
          <a:xfrm>
            <a:off x="385763" y="923925"/>
            <a:ext cx="8229600" cy="704875"/>
          </a:xfrm>
          <a:prstGeom prst="rect">
            <a:avLst/>
          </a:prstGeom>
        </p:spPr>
        <p:txBody>
          <a:bodyPr/>
          <a:lstStyle/>
          <a:p>
            <a:pPr algn="ctr" eaLnBrk="1" hangingPunct="1">
              <a:lnSpc>
                <a:spcPct val="80000"/>
              </a:lnSpc>
              <a:spcBef>
                <a:spcPct val="20000"/>
              </a:spcBef>
              <a:buClr>
                <a:schemeClr val="hlink"/>
              </a:buClr>
              <a:buSzPct val="65000"/>
              <a:buFont typeface="Wingdings" panose="05000000000000000000" pitchFamily="2" charset="2"/>
              <a:buNone/>
              <a:defRPr/>
            </a:pPr>
            <a:r>
              <a:rPr kumimoji="1" lang="zh-CN" altLang="en-US" sz="4400" kern="0" dirty="0">
                <a:solidFill>
                  <a:srgbClr val="FFFF00"/>
                </a:solidFill>
                <a:effectLst>
                  <a:outerShdw blurRad="38100" dist="38100" dir="2700000" algn="tl">
                    <a:srgbClr val="000000"/>
                  </a:outerShdw>
                </a:effectLst>
                <a:latin typeface="黑体" pitchFamily="2" charset="-122"/>
                <a:ea typeface="黑体" pitchFamily="2" charset="-122"/>
                <a:cs typeface="+mj-cs"/>
              </a:rPr>
              <a:t>第十一章 总结及作 业</a:t>
            </a:r>
          </a:p>
        </p:txBody>
      </p:sp>
      <p:sp>
        <p:nvSpPr>
          <p:cNvPr id="2" name="矩形 1">
            <a:extLst>
              <a:ext uri="{FF2B5EF4-FFF2-40B4-BE49-F238E27FC236}">
                <a16:creationId xmlns:a16="http://schemas.microsoft.com/office/drawing/2014/main" id="{D1255BEE-8AA7-453F-B6B9-23EE6718335B}"/>
              </a:ext>
            </a:extLst>
          </p:cNvPr>
          <p:cNvSpPr/>
          <p:nvPr/>
        </p:nvSpPr>
        <p:spPr>
          <a:xfrm>
            <a:off x="755576" y="1988840"/>
            <a:ext cx="7272808" cy="1938992"/>
          </a:xfrm>
          <a:prstGeom prst="rect">
            <a:avLst/>
          </a:prstGeom>
        </p:spPr>
        <p:txBody>
          <a:bodyPr wrap="square">
            <a:spAutoFit/>
          </a:bodyPr>
          <a:lstStyle/>
          <a:p>
            <a:pPr eaLnBrk="1" hangingPunct="1">
              <a:buClr>
                <a:srgbClr val="FF0000"/>
              </a:buClr>
              <a:buSzTx/>
            </a:pPr>
            <a:r>
              <a:rPr lang="zh-CN" altLang="en-US" b="1" dirty="0">
                <a:latin typeface="华文中宋" panose="02010600040101010101" pitchFamily="2" charset="-122"/>
                <a:ea typeface="华文中宋" panose="02010600040101010101" pitchFamily="2" charset="-122"/>
              </a:rPr>
              <a:t>协议、约定、规则等</a:t>
            </a:r>
            <a:endParaRPr lang="en-US" altLang="zh-CN" b="1" dirty="0">
              <a:latin typeface="华文中宋" panose="02010600040101010101" pitchFamily="2" charset="-122"/>
              <a:ea typeface="华文中宋" panose="02010600040101010101" pitchFamily="2" charset="-122"/>
            </a:endParaRPr>
          </a:p>
          <a:p>
            <a:pPr eaLnBrk="1" hangingPunct="1">
              <a:buClr>
                <a:srgbClr val="FF0000"/>
              </a:buClr>
              <a:buSzTx/>
            </a:pPr>
            <a:endParaRPr lang="en-US" altLang="zh-CN" b="1" dirty="0">
              <a:latin typeface="华文中宋" panose="02010600040101010101" pitchFamily="2" charset="-122"/>
              <a:ea typeface="华文中宋" panose="02010600040101010101" pitchFamily="2" charset="-122"/>
            </a:endParaRPr>
          </a:p>
          <a:p>
            <a:pPr eaLnBrk="1" hangingPunct="1">
              <a:buClr>
                <a:srgbClr val="FF0000"/>
              </a:buClr>
              <a:buSzTx/>
            </a:pPr>
            <a:r>
              <a:rPr lang="zh-CN" altLang="en-US" b="1" dirty="0">
                <a:latin typeface="华文中宋" panose="02010600040101010101" pitchFamily="2" charset="-122"/>
                <a:ea typeface="华文中宋" panose="02010600040101010101" pitchFamily="2" charset="-122"/>
              </a:rPr>
              <a:t>纠错、检错能力</a:t>
            </a:r>
            <a:r>
              <a:rPr lang="en-US" altLang="zh-CN" b="1" dirty="0">
                <a:latin typeface="华文中宋" panose="02010600040101010101" pitchFamily="2" charset="-122"/>
                <a:ea typeface="华文中宋" panose="02010600040101010101" pitchFamily="2" charset="-122"/>
              </a:rPr>
              <a:t>?</a:t>
            </a:r>
          </a:p>
          <a:p>
            <a:pPr eaLnBrk="1" hangingPunct="1">
              <a:buClr>
                <a:srgbClr val="FF0000"/>
              </a:buClr>
              <a:buSzTx/>
            </a:pPr>
            <a:endParaRPr lang="zh-CN" altLang="en-US" dirty="0">
              <a:latin typeface="华文中宋" panose="02010600040101010101" pitchFamily="2" charset="-122"/>
              <a:ea typeface="华文中宋" panose="02010600040101010101" pitchFamily="2" charset="-122"/>
            </a:endParaRPr>
          </a:p>
          <a:p>
            <a:pPr eaLnBrk="1" hangingPunct="1">
              <a:buClr>
                <a:srgbClr val="FF0000"/>
              </a:buClr>
              <a:buSzTx/>
            </a:pPr>
            <a:r>
              <a:rPr lang="zh-CN" altLang="en-US" dirty="0">
                <a:latin typeface="华文中宋" panose="02010600040101010101" pitchFamily="2" charset="-122"/>
                <a:ea typeface="华文中宋" panose="02010600040101010101" pitchFamily="2" charset="-122"/>
              </a:rPr>
              <a:t>线性分组码及循环码：编解码（编译码）方法</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333500" y="404813"/>
            <a:ext cx="6484938" cy="579437"/>
          </a:xfrm>
          <a:noFill/>
          <a:extLst>
            <a:ext uri="{909E8E84-426E-40DD-AFC4-6F175D3DCCD1}">
              <a14:hiddenFill xmlns:a14="http://schemas.microsoft.com/office/drawing/2010/main">
                <a:solidFill>
                  <a:srgbClr val="FFFFFF"/>
                </a:solidFill>
              </a14:hiddenFill>
            </a:ext>
          </a:extLst>
        </p:spPr>
        <p:txBody>
          <a:bodyPr wrap="none">
            <a:spAutoFit/>
          </a:bodyPr>
          <a:lstStyle/>
          <a:p>
            <a:pPr eaLnBrk="1" hangingPunct="1"/>
            <a:r>
              <a:rPr lang="en-US" altLang="zh-CN" sz="3200">
                <a:effectLst/>
                <a:latin typeface="华文中宋" panose="02010600040101010101" pitchFamily="2" charset="-122"/>
                <a:ea typeface="华文中宋" panose="02010600040101010101" pitchFamily="2" charset="-122"/>
              </a:rPr>
              <a:t>11.1 </a:t>
            </a:r>
            <a:r>
              <a:rPr lang="zh-CN" altLang="en-US" sz="3200">
                <a:effectLst/>
                <a:latin typeface="华文中宋" panose="02010600040101010101" pitchFamily="2" charset="-122"/>
                <a:ea typeface="华文中宋" panose="02010600040101010101" pitchFamily="2" charset="-122"/>
              </a:rPr>
              <a:t>一、差错控制编码的几种方式</a:t>
            </a:r>
            <a:endParaRPr lang="zh-CN" altLang="en-US">
              <a:effectLst/>
              <a:latin typeface="华文中宋" panose="02010600040101010101" pitchFamily="2" charset="-122"/>
              <a:ea typeface="华文中宋" panose="02010600040101010101" pitchFamily="2" charset="-122"/>
            </a:endParaRPr>
          </a:p>
        </p:txBody>
      </p:sp>
      <p:graphicFrame>
        <p:nvGraphicFramePr>
          <p:cNvPr id="7171" name="Object 3"/>
          <p:cNvGraphicFramePr>
            <a:graphicFrameLocks noGrp="1" noChangeAspect="1"/>
          </p:cNvGraphicFramePr>
          <p:nvPr>
            <p:ph sz="half" idx="1"/>
          </p:nvPr>
        </p:nvGraphicFramePr>
        <p:xfrm>
          <a:off x="827088" y="3646488"/>
          <a:ext cx="3313112" cy="1457325"/>
        </p:xfrm>
        <a:graphic>
          <a:graphicData uri="http://schemas.openxmlformats.org/presentationml/2006/ole">
            <mc:AlternateContent xmlns:mc="http://schemas.openxmlformats.org/markup-compatibility/2006">
              <mc:Choice xmlns:v="urn:schemas-microsoft-com:vml" Requires="v">
                <p:oleObj spid="_x0000_s7190" name="Visio" r:id="rId3" imgW="2206752" imgH="969411" progId="Visio.Drawing.11">
                  <p:embed/>
                </p:oleObj>
              </mc:Choice>
              <mc:Fallback>
                <p:oleObj name="Visio" r:id="rId3" imgW="2206752" imgH="969411"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646488"/>
                        <a:ext cx="3313112" cy="1457325"/>
                      </a:xfrm>
                      <a:prstGeom prst="rect">
                        <a:avLst/>
                      </a:prstGeom>
                      <a:solidFill>
                        <a:srgbClr val="00FFFF"/>
                      </a:solidFill>
                      <a:ln>
                        <a:noFill/>
                      </a:ln>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2" name="Rectangle 7"/>
          <p:cNvSpPr>
            <a:spLocks noChangeArrowheads="1"/>
          </p:cNvSpPr>
          <p:nvPr/>
        </p:nvSpPr>
        <p:spPr bwMode="auto">
          <a:xfrm>
            <a:off x="395288" y="981075"/>
            <a:ext cx="8280400" cy="261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10000"/>
              </a:spcBef>
              <a:buClr>
                <a:srgbClr val="FF0000"/>
              </a:buClr>
              <a:buSzTx/>
              <a:buFont typeface="Wingdings" panose="05000000000000000000" pitchFamily="2" charset="2"/>
              <a:buChar char="Ø"/>
            </a:pPr>
            <a:r>
              <a:rPr kumimoji="0" lang="zh-CN" altLang="en-US" sz="2400">
                <a:latin typeface="华文楷体" panose="02010600040101010101" pitchFamily="2" charset="-122"/>
                <a:ea typeface="华文楷体" panose="02010600040101010101" pitchFamily="2" charset="-122"/>
              </a:rPr>
              <a:t>反馈校验：接收端将收到的信号回传到发端；发端与原麻比较；如果发现错误，发端重发。</a:t>
            </a:r>
          </a:p>
          <a:p>
            <a:pPr eaLnBrk="1" hangingPunct="1">
              <a:lnSpc>
                <a:spcPct val="110000"/>
              </a:lnSpc>
              <a:spcBef>
                <a:spcPct val="10000"/>
              </a:spcBef>
              <a:buClr>
                <a:srgbClr val="FF0000"/>
              </a:buClr>
              <a:buSzTx/>
              <a:buFont typeface="Wingdings" panose="05000000000000000000" pitchFamily="2" charset="2"/>
              <a:buNone/>
            </a:pPr>
            <a:r>
              <a:rPr kumimoji="0" lang="zh-CN" altLang="en-US" sz="2400">
                <a:latin typeface="华文楷体" panose="02010600040101010101" pitchFamily="2" charset="-122"/>
                <a:ea typeface="华文楷体" panose="02010600040101010101" pitchFamily="2" charset="-122"/>
              </a:rPr>
              <a:t>特点：简单。需要双向信道，且传输效率较低。</a:t>
            </a:r>
          </a:p>
          <a:p>
            <a:pPr eaLnBrk="1" hangingPunct="1">
              <a:lnSpc>
                <a:spcPct val="110000"/>
              </a:lnSpc>
              <a:spcBef>
                <a:spcPct val="10000"/>
              </a:spcBef>
              <a:buClr>
                <a:srgbClr val="FF0000"/>
              </a:buClr>
              <a:buSzTx/>
              <a:buFont typeface="Wingdings" panose="05000000000000000000" pitchFamily="2" charset="2"/>
              <a:buChar char="Ø"/>
            </a:pPr>
            <a:r>
              <a:rPr kumimoji="0" lang="zh-CN" altLang="en-US" sz="2400">
                <a:latin typeface="华文楷体" panose="02010600040101010101" pitchFamily="2" charset="-122"/>
                <a:ea typeface="华文楷体" panose="02010600040101010101" pitchFamily="2" charset="-122"/>
              </a:rPr>
              <a:t>检错删除：在接收端根据编码规则进行检查，如果发现规则被破坏，则直接删除。</a:t>
            </a:r>
          </a:p>
          <a:p>
            <a:pPr eaLnBrk="1" hangingPunct="1">
              <a:lnSpc>
                <a:spcPct val="110000"/>
              </a:lnSpc>
              <a:spcBef>
                <a:spcPct val="10000"/>
              </a:spcBef>
              <a:buClr>
                <a:srgbClr val="FF0000"/>
              </a:buClr>
              <a:buSzTx/>
              <a:buFont typeface="Wingdings" panose="05000000000000000000" pitchFamily="2" charset="2"/>
              <a:buNone/>
            </a:pPr>
            <a:r>
              <a:rPr kumimoji="0" lang="zh-CN" altLang="en-US" sz="2400">
                <a:latin typeface="华文楷体" panose="02010600040101010101" pitchFamily="2" charset="-122"/>
                <a:ea typeface="华文楷体" panose="02010600040101010101" pitchFamily="2" charset="-122"/>
              </a:rPr>
              <a:t>特点：适合信息循环重发的场合。不需要双向信道。</a:t>
            </a:r>
          </a:p>
        </p:txBody>
      </p:sp>
      <p:graphicFrame>
        <p:nvGraphicFramePr>
          <p:cNvPr id="7173" name="Object 10"/>
          <p:cNvGraphicFramePr>
            <a:graphicFrameLocks noGrp="1" noChangeAspect="1"/>
          </p:cNvGraphicFramePr>
          <p:nvPr>
            <p:ph sz="quarter" idx="3"/>
          </p:nvPr>
        </p:nvGraphicFramePr>
        <p:xfrm>
          <a:off x="4716463" y="3646488"/>
          <a:ext cx="3455987" cy="1403350"/>
        </p:xfrm>
        <a:graphic>
          <a:graphicData uri="http://schemas.openxmlformats.org/presentationml/2006/ole">
            <mc:AlternateContent xmlns:mc="http://schemas.openxmlformats.org/markup-compatibility/2006">
              <mc:Choice xmlns:v="urn:schemas-microsoft-com:vml" Requires="v">
                <p:oleObj spid="_x0000_s7191" name="Visio" r:id="rId5" imgW="2386787" imgH="969411" progId="Visio.Drawing.11">
                  <p:embed/>
                </p:oleObj>
              </mc:Choice>
              <mc:Fallback>
                <p:oleObj name="Visio" r:id="rId5" imgW="2386787" imgH="969411" progId="Visio.Drawing.11">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3646488"/>
                        <a:ext cx="3455987" cy="1403350"/>
                      </a:xfrm>
                      <a:prstGeom prst="rect">
                        <a:avLst/>
                      </a:prstGeom>
                      <a:solidFill>
                        <a:srgbClr val="00FFFF"/>
                      </a:solidFill>
                      <a:ln>
                        <a:noFill/>
                      </a:ln>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4" name="Rectangle 14"/>
          <p:cNvSpPr>
            <a:spLocks noChangeArrowheads="1"/>
          </p:cNvSpPr>
          <p:nvPr/>
        </p:nvSpPr>
        <p:spPr bwMode="auto">
          <a:xfrm>
            <a:off x="323850" y="5157788"/>
            <a:ext cx="82804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Clr>
                <a:srgbClr val="FF0000"/>
              </a:buClr>
              <a:buSzTx/>
              <a:buFont typeface="Wingdings" panose="05000000000000000000" pitchFamily="2" charset="2"/>
              <a:buChar char="Ø"/>
            </a:pPr>
            <a:r>
              <a:rPr kumimoji="0" lang="zh-CN" altLang="en-US" sz="2400">
                <a:latin typeface="华文楷体" panose="02010600040101010101" pitchFamily="2" charset="-122"/>
                <a:ea typeface="华文楷体" panose="02010600040101010101" pitchFamily="2" charset="-122"/>
              </a:rPr>
              <a:t>以降低信息速率换取传输可靠性的提高。</a:t>
            </a:r>
          </a:p>
        </p:txBody>
      </p:sp>
      <p:pic>
        <p:nvPicPr>
          <p:cNvPr id="717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2938" y="5643563"/>
            <a:ext cx="7799387"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684213" y="476250"/>
            <a:ext cx="7772400" cy="579438"/>
          </a:xfrm>
          <a:noFill/>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sz="3200">
                <a:effectLst/>
                <a:latin typeface="华文中宋" panose="02010600040101010101" pitchFamily="2" charset="-122"/>
                <a:ea typeface="华文中宋" panose="02010600040101010101" pitchFamily="2" charset="-122"/>
              </a:rPr>
              <a:t>11.1 </a:t>
            </a:r>
            <a:r>
              <a:rPr lang="zh-CN" altLang="en-US" sz="3200">
                <a:effectLst/>
                <a:latin typeface="华文中宋" panose="02010600040101010101" pitchFamily="2" charset="-122"/>
                <a:ea typeface="华文中宋" panose="02010600040101010101" pitchFamily="2" charset="-122"/>
              </a:rPr>
              <a:t>二、信道发生差错的几种模式</a:t>
            </a:r>
          </a:p>
        </p:txBody>
      </p:sp>
      <p:sp>
        <p:nvSpPr>
          <p:cNvPr id="8195" name="Rectangle 105"/>
          <p:cNvSpPr>
            <a:spLocks noChangeArrowheads="1"/>
          </p:cNvSpPr>
          <p:nvPr/>
        </p:nvSpPr>
        <p:spPr bwMode="auto">
          <a:xfrm>
            <a:off x="539750" y="1313965"/>
            <a:ext cx="8135938"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FF0000"/>
              </a:buClr>
              <a:buSzTx/>
              <a:buFont typeface="Wingdings" panose="05000000000000000000" pitchFamily="2" charset="2"/>
              <a:buChar char="Ø"/>
            </a:pPr>
            <a:r>
              <a:rPr kumimoji="0" lang="zh-CN" altLang="en-US" sz="2400">
                <a:latin typeface="华文楷体" panose="02010600040101010101" pitchFamily="2" charset="-122"/>
                <a:ea typeface="华文楷体" panose="02010600040101010101" pitchFamily="2" charset="-122"/>
              </a:rPr>
              <a:t>随机差错：差错的出现是随机的，一般而言差错出现的位置是随机分布的。这种情况一般是由信道的加性随机噪声引起的。这种信道称为</a:t>
            </a:r>
            <a:r>
              <a:rPr kumimoji="0" lang="zh-CN" altLang="en-US" sz="2400" b="1" i="1" u="sng">
                <a:latin typeface="华文楷体" panose="02010600040101010101" pitchFamily="2" charset="-122"/>
                <a:ea typeface="华文楷体" panose="02010600040101010101" pitchFamily="2" charset="-122"/>
              </a:rPr>
              <a:t>随机信道</a:t>
            </a:r>
            <a:r>
              <a:rPr kumimoji="0" lang="zh-CN" altLang="en-US" sz="2400">
                <a:latin typeface="华文楷体" panose="02010600040101010101" pitchFamily="2" charset="-122"/>
                <a:ea typeface="华文楷体" panose="02010600040101010101" pitchFamily="2" charset="-122"/>
              </a:rPr>
              <a:t>。</a:t>
            </a:r>
          </a:p>
          <a:p>
            <a:pPr eaLnBrk="1" hangingPunct="1">
              <a:spcBef>
                <a:spcPct val="0"/>
              </a:spcBef>
              <a:buClr>
                <a:srgbClr val="FF0000"/>
              </a:buClr>
              <a:buSzTx/>
              <a:buFont typeface="Wingdings" panose="05000000000000000000" pitchFamily="2" charset="2"/>
              <a:buNone/>
            </a:pPr>
            <a:r>
              <a:rPr kumimoji="0" lang="zh-CN" altLang="en-US" sz="2400">
                <a:latin typeface="华文楷体" panose="02010600040101010101" pitchFamily="2" charset="-122"/>
                <a:ea typeface="华文楷体" panose="02010600040101010101" pitchFamily="2" charset="-122"/>
              </a:rPr>
              <a:t>	一般通过前向纠错（</a:t>
            </a:r>
            <a:r>
              <a:rPr kumimoji="0" lang="en-US" altLang="zh-CN" sz="2400">
                <a:latin typeface="华文楷体" panose="02010600040101010101" pitchFamily="2" charset="-122"/>
                <a:ea typeface="华文楷体" panose="02010600040101010101" pitchFamily="2" charset="-122"/>
              </a:rPr>
              <a:t>FEC</a:t>
            </a:r>
            <a:r>
              <a:rPr kumimoji="0" lang="zh-CN" altLang="en-US" sz="2400">
                <a:latin typeface="华文楷体" panose="02010600040101010101" pitchFamily="2" charset="-122"/>
                <a:ea typeface="华文楷体" panose="02010600040101010101" pitchFamily="2" charset="-122"/>
              </a:rPr>
              <a:t>）即可解决。</a:t>
            </a:r>
          </a:p>
          <a:p>
            <a:pPr eaLnBrk="1" hangingPunct="1">
              <a:spcBef>
                <a:spcPct val="0"/>
              </a:spcBef>
              <a:buClr>
                <a:srgbClr val="FF0000"/>
              </a:buClr>
              <a:buSzTx/>
              <a:buFont typeface="Wingdings" panose="05000000000000000000" pitchFamily="2" charset="2"/>
              <a:buNone/>
            </a:pPr>
            <a:endParaRPr kumimoji="0" lang="zh-CN" altLang="en-US" sz="2400">
              <a:latin typeface="华文楷体" panose="02010600040101010101" pitchFamily="2" charset="-122"/>
              <a:ea typeface="华文楷体" panose="02010600040101010101" pitchFamily="2" charset="-122"/>
            </a:endParaRPr>
          </a:p>
          <a:p>
            <a:pPr eaLnBrk="1" hangingPunct="1">
              <a:spcBef>
                <a:spcPct val="0"/>
              </a:spcBef>
              <a:buClr>
                <a:srgbClr val="FF0000"/>
              </a:buClr>
              <a:buSzTx/>
              <a:buFont typeface="Wingdings" panose="05000000000000000000" pitchFamily="2" charset="2"/>
              <a:buChar char="Ø"/>
            </a:pPr>
            <a:r>
              <a:rPr kumimoji="0" lang="zh-CN" altLang="en-US" sz="2400">
                <a:latin typeface="华文楷体" panose="02010600040101010101" pitchFamily="2" charset="-122"/>
                <a:ea typeface="华文楷体" panose="02010600040101010101" pitchFamily="2" charset="-122"/>
              </a:rPr>
              <a:t>突发差错：差错的出现是一连串出现的。这种情况如移动通信中信号在某一段时间内发生衰落，造成一串差错；光盘上的一条划痕等等。这种信道称为</a:t>
            </a:r>
            <a:r>
              <a:rPr kumimoji="0" lang="zh-CN" altLang="en-US" sz="2400" b="1" i="1" u="sng">
                <a:latin typeface="华文楷体" panose="02010600040101010101" pitchFamily="2" charset="-122"/>
                <a:ea typeface="华文楷体" panose="02010600040101010101" pitchFamily="2" charset="-122"/>
              </a:rPr>
              <a:t>突发信道</a:t>
            </a:r>
            <a:r>
              <a:rPr kumimoji="0" lang="zh-CN" altLang="en-US" sz="2400">
                <a:latin typeface="华文楷体" panose="02010600040101010101" pitchFamily="2" charset="-122"/>
                <a:ea typeface="华文楷体" panose="02010600040101010101" pitchFamily="2" charset="-122"/>
              </a:rPr>
              <a:t>。 </a:t>
            </a:r>
          </a:p>
          <a:p>
            <a:pPr eaLnBrk="1" hangingPunct="1">
              <a:spcBef>
                <a:spcPct val="0"/>
              </a:spcBef>
              <a:buClr>
                <a:srgbClr val="FF0000"/>
              </a:buClr>
              <a:buSzTx/>
              <a:buFont typeface="Wingdings" panose="05000000000000000000" pitchFamily="2" charset="2"/>
              <a:buNone/>
            </a:pPr>
            <a:r>
              <a:rPr kumimoji="0" lang="zh-CN" altLang="en-US" sz="2400">
                <a:latin typeface="华文楷体" panose="02010600040101010101" pitchFamily="2" charset="-122"/>
                <a:ea typeface="华文楷体" panose="02010600040101010101" pitchFamily="2" charset="-122"/>
              </a:rPr>
              <a:t>	由于是连续错误，故必须通过通信协议来保证。</a:t>
            </a:r>
          </a:p>
          <a:p>
            <a:pPr eaLnBrk="1" hangingPunct="1">
              <a:spcBef>
                <a:spcPct val="0"/>
              </a:spcBef>
              <a:buClr>
                <a:srgbClr val="FF0000"/>
              </a:buClr>
              <a:buSzTx/>
              <a:buFont typeface="Wingdings" panose="05000000000000000000" pitchFamily="2" charset="2"/>
              <a:buNone/>
            </a:pPr>
            <a:endParaRPr kumimoji="0" lang="zh-CN" altLang="en-US" sz="2400">
              <a:latin typeface="华文楷体" panose="02010600040101010101" pitchFamily="2" charset="-122"/>
              <a:ea typeface="华文楷体" panose="02010600040101010101" pitchFamily="2" charset="-122"/>
            </a:endParaRPr>
          </a:p>
          <a:p>
            <a:pPr eaLnBrk="1" hangingPunct="1">
              <a:spcBef>
                <a:spcPct val="0"/>
              </a:spcBef>
              <a:buClr>
                <a:srgbClr val="FF0000"/>
              </a:buClr>
              <a:buSzTx/>
              <a:buFont typeface="Wingdings" panose="05000000000000000000" pitchFamily="2" charset="2"/>
              <a:buChar char="Ø"/>
            </a:pPr>
            <a:r>
              <a:rPr kumimoji="0" lang="zh-CN" altLang="en-US" sz="2400">
                <a:latin typeface="华文楷体" panose="02010600040101010101" pitchFamily="2" charset="-122"/>
                <a:ea typeface="华文楷体" panose="02010600040101010101" pitchFamily="2" charset="-122"/>
              </a:rPr>
              <a:t>混合差错：既有突发错误又有随机差错的情况。这种信道称之为</a:t>
            </a:r>
            <a:r>
              <a:rPr kumimoji="0" lang="zh-CN" altLang="en-US" sz="2400" b="1" i="1" u="sng">
                <a:latin typeface="华文楷体" panose="02010600040101010101" pitchFamily="2" charset="-122"/>
                <a:ea typeface="华文楷体" panose="02010600040101010101" pitchFamily="2" charset="-122"/>
              </a:rPr>
              <a:t>混合信道</a:t>
            </a:r>
            <a:r>
              <a:rPr kumimoji="0" lang="zh-CN" altLang="en-US" sz="2400">
                <a:latin typeface="华文楷体" panose="02010600040101010101" pitchFamily="2" charset="-122"/>
                <a:ea typeface="华文楷体" panose="02010600040101010101" pitchFamily="2" charset="-122"/>
              </a:rPr>
              <a:t>  </a:t>
            </a:r>
          </a:p>
          <a:p>
            <a:pPr eaLnBrk="1" hangingPunct="1">
              <a:spcBef>
                <a:spcPct val="0"/>
              </a:spcBef>
              <a:buClr>
                <a:srgbClr val="FF0000"/>
              </a:buClr>
              <a:buSzTx/>
              <a:buFont typeface="Wingdings" panose="05000000000000000000" pitchFamily="2" charset="2"/>
              <a:buNone/>
            </a:pPr>
            <a:r>
              <a:rPr kumimoji="0" lang="zh-CN" altLang="en-US" sz="2400">
                <a:latin typeface="华文楷体" panose="02010600040101010101" pitchFamily="2" charset="-122"/>
                <a:ea typeface="华文楷体" panose="02010600040101010101" pitchFamily="2" charset="-122"/>
              </a:rPr>
              <a:t>	高可靠通信中通常考虑的情况。</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404813"/>
            <a:ext cx="7772400" cy="579437"/>
          </a:xfrm>
          <a:noFill/>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sz="3200">
                <a:effectLst/>
                <a:latin typeface="华文中宋" panose="02010600040101010101" pitchFamily="2" charset="-122"/>
                <a:ea typeface="华文中宋" panose="02010600040101010101" pitchFamily="2" charset="-122"/>
              </a:rPr>
              <a:t>11.1 </a:t>
            </a:r>
            <a:r>
              <a:rPr lang="zh-CN" altLang="en-US" sz="3200">
                <a:effectLst/>
                <a:latin typeface="华文中宋" panose="02010600040101010101" pitchFamily="2" charset="-122"/>
                <a:ea typeface="华文中宋" panose="02010600040101010101" pitchFamily="2" charset="-122"/>
              </a:rPr>
              <a:t>三、差错控制编码的作用的举例</a:t>
            </a:r>
          </a:p>
        </p:txBody>
      </p:sp>
      <p:sp>
        <p:nvSpPr>
          <p:cNvPr id="9219" name="Rectangle 4"/>
          <p:cNvSpPr>
            <a:spLocks noChangeArrowheads="1"/>
          </p:cNvSpPr>
          <p:nvPr/>
        </p:nvSpPr>
        <p:spPr bwMode="auto">
          <a:xfrm>
            <a:off x="395288" y="1192639"/>
            <a:ext cx="8280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en-US" altLang="zh-CN" sz="2400">
                <a:latin typeface="华文楷体" panose="02010600040101010101" pitchFamily="2" charset="-122"/>
                <a:ea typeface="华文楷体" panose="02010600040101010101" pitchFamily="2" charset="-122"/>
              </a:rPr>
              <a:t>   </a:t>
            </a:r>
            <a:r>
              <a:rPr kumimoji="0" lang="zh-CN" altLang="en-US" sz="2400">
                <a:latin typeface="华文楷体" panose="02010600040101010101" pitchFamily="2" charset="-122"/>
                <a:ea typeface="华文楷体" panose="02010600040101010101" pitchFamily="2" charset="-122"/>
              </a:rPr>
              <a:t>假设发送的信息</a:t>
            </a:r>
            <a:r>
              <a:rPr kumimoji="0" lang="en-US" altLang="zh-CN" sz="2400">
                <a:latin typeface="华文楷体" panose="02010600040101010101" pitchFamily="2" charset="-122"/>
                <a:ea typeface="华文楷体" panose="02010600040101010101" pitchFamily="2" charset="-122"/>
              </a:rPr>
              <a:t>0</a:t>
            </a:r>
            <a:r>
              <a:rPr kumimoji="0" lang="zh-CN" altLang="en-US" sz="2400">
                <a:latin typeface="华文楷体" panose="02010600040101010101" pitchFamily="2" charset="-122"/>
                <a:ea typeface="华文楷体" panose="02010600040101010101" pitchFamily="2" charset="-122"/>
              </a:rPr>
              <a:t>、</a:t>
            </a:r>
            <a:r>
              <a:rPr kumimoji="0" lang="en-US" altLang="zh-CN" sz="2400">
                <a:latin typeface="华文楷体" panose="02010600040101010101" pitchFamily="2" charset="-122"/>
                <a:ea typeface="华文楷体" panose="02010600040101010101" pitchFamily="2" charset="-122"/>
              </a:rPr>
              <a:t>1</a:t>
            </a:r>
            <a:r>
              <a:rPr kumimoji="0" lang="zh-CN" altLang="en-US" sz="2400">
                <a:latin typeface="华文楷体" panose="02010600040101010101" pitchFamily="2" charset="-122"/>
                <a:ea typeface="华文楷体" panose="02010600040101010101" pitchFamily="2" charset="-122"/>
              </a:rPr>
              <a:t>（等概），采用</a:t>
            </a:r>
            <a:r>
              <a:rPr kumimoji="0" lang="en-US" altLang="zh-CN" sz="2400">
                <a:latin typeface="华文楷体" panose="02010600040101010101" pitchFamily="2" charset="-122"/>
                <a:ea typeface="华文楷体" panose="02010600040101010101" pitchFamily="2" charset="-122"/>
              </a:rPr>
              <a:t>2PSK</a:t>
            </a:r>
            <a:r>
              <a:rPr kumimoji="0" lang="zh-CN" altLang="en-US" sz="2400">
                <a:latin typeface="华文楷体" panose="02010600040101010101" pitchFamily="2" charset="-122"/>
                <a:ea typeface="华文楷体" panose="02010600040101010101" pitchFamily="2" charset="-122"/>
              </a:rPr>
              <a:t>方式，设系统误比特率为：</a:t>
            </a:r>
          </a:p>
        </p:txBody>
      </p:sp>
      <p:sp>
        <p:nvSpPr>
          <p:cNvPr id="9220" name="Rectangle 10"/>
          <p:cNvSpPr>
            <a:spLocks noChangeArrowheads="1"/>
          </p:cNvSpPr>
          <p:nvPr/>
        </p:nvSpPr>
        <p:spPr bwMode="auto">
          <a:xfrm>
            <a:off x="468313" y="1976389"/>
            <a:ext cx="820737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en-US" altLang="zh-CN" sz="2400">
                <a:latin typeface="华文楷体" panose="02010600040101010101" pitchFamily="2" charset="-122"/>
                <a:ea typeface="华文楷体" panose="02010600040101010101" pitchFamily="2" charset="-122"/>
              </a:rPr>
              <a:t>   </a:t>
            </a:r>
            <a:r>
              <a:rPr kumimoji="0" lang="zh-CN" altLang="en-US" sz="2400">
                <a:latin typeface="华文楷体" panose="02010600040101010101" pitchFamily="2" charset="-122"/>
                <a:ea typeface="华文楷体" panose="02010600040101010101" pitchFamily="2" charset="-122"/>
              </a:rPr>
              <a:t>对于上述系统，如果我们将信息</a:t>
            </a:r>
            <a:r>
              <a:rPr kumimoji="0" lang="en-US" altLang="zh-CN" sz="2400">
                <a:latin typeface="华文楷体" panose="02010600040101010101" pitchFamily="2" charset="-122"/>
                <a:ea typeface="华文楷体" panose="02010600040101010101" pitchFamily="2" charset="-122"/>
              </a:rPr>
              <a:t>0</a:t>
            </a:r>
            <a:r>
              <a:rPr kumimoji="0" lang="zh-CN" altLang="en-US" sz="2400">
                <a:latin typeface="华文楷体" panose="02010600040101010101" pitchFamily="2" charset="-122"/>
                <a:ea typeface="华文楷体" panose="02010600040101010101" pitchFamily="2" charset="-122"/>
              </a:rPr>
              <a:t>编码成</a:t>
            </a:r>
            <a:r>
              <a:rPr kumimoji="0" lang="en-US" altLang="zh-CN" sz="2400">
                <a:latin typeface="华文楷体" panose="02010600040101010101" pitchFamily="2" charset="-122"/>
                <a:ea typeface="华文楷体" panose="02010600040101010101" pitchFamily="2" charset="-122"/>
              </a:rPr>
              <a:t>00</a:t>
            </a:r>
            <a:r>
              <a:rPr kumimoji="0" lang="zh-CN" altLang="en-US" sz="2400">
                <a:latin typeface="华文楷体" panose="02010600040101010101" pitchFamily="2" charset="-122"/>
                <a:ea typeface="华文楷体" panose="02010600040101010101" pitchFamily="2" charset="-122"/>
              </a:rPr>
              <a:t>，信息</a:t>
            </a:r>
            <a:r>
              <a:rPr kumimoji="0" lang="en-US" altLang="zh-CN" sz="2400">
                <a:latin typeface="华文楷体" panose="02010600040101010101" pitchFamily="2" charset="-122"/>
                <a:ea typeface="华文楷体" panose="02010600040101010101" pitchFamily="2" charset="-122"/>
              </a:rPr>
              <a:t>1</a:t>
            </a:r>
            <a:r>
              <a:rPr kumimoji="0" lang="zh-CN" altLang="en-US" sz="2400">
                <a:latin typeface="华文楷体" panose="02010600040101010101" pitchFamily="2" charset="-122"/>
                <a:ea typeface="华文楷体" panose="02010600040101010101" pitchFamily="2" charset="-122"/>
              </a:rPr>
              <a:t>编码成</a:t>
            </a:r>
            <a:r>
              <a:rPr kumimoji="0" lang="en-US" altLang="zh-CN" sz="2400">
                <a:latin typeface="华文楷体" panose="02010600040101010101" pitchFamily="2" charset="-122"/>
                <a:ea typeface="华文楷体" panose="02010600040101010101" pitchFamily="2" charset="-122"/>
              </a:rPr>
              <a:t>11</a:t>
            </a:r>
            <a:r>
              <a:rPr kumimoji="0" lang="zh-CN" altLang="en-US" sz="2400">
                <a:latin typeface="华文楷体" panose="02010600040101010101" pitchFamily="2" charset="-122"/>
                <a:ea typeface="华文楷体" panose="02010600040101010101" pitchFamily="2" charset="-122"/>
              </a:rPr>
              <a:t>，信号能量和噪声功率都不变。</a:t>
            </a:r>
          </a:p>
          <a:p>
            <a:pPr eaLnBrk="1" hangingPunct="1">
              <a:spcBef>
                <a:spcPct val="0"/>
              </a:spcBef>
              <a:buClrTx/>
              <a:buSzTx/>
              <a:buFontTx/>
              <a:buNone/>
            </a:pPr>
            <a:r>
              <a:rPr kumimoji="0" lang="zh-CN" altLang="en-US" sz="2400">
                <a:latin typeface="华文楷体" panose="02010600040101010101" pitchFamily="2" charset="-122"/>
                <a:ea typeface="华文楷体" panose="02010600040101010101" pitchFamily="2" charset="-122"/>
              </a:rPr>
              <a:t>   则在接收端：如果发送</a:t>
            </a:r>
            <a:r>
              <a:rPr kumimoji="0" lang="en-US" altLang="zh-CN" sz="2400">
                <a:latin typeface="华文楷体" panose="02010600040101010101" pitchFamily="2" charset="-122"/>
                <a:ea typeface="华文楷体" panose="02010600040101010101" pitchFamily="2" charset="-122"/>
              </a:rPr>
              <a:t>00</a:t>
            </a:r>
            <a:r>
              <a:rPr kumimoji="0" lang="zh-CN" altLang="en-US" sz="2400">
                <a:latin typeface="华文楷体" panose="02010600040101010101" pitchFamily="2" charset="-122"/>
                <a:ea typeface="华文楷体" panose="02010600040101010101" pitchFamily="2" charset="-122"/>
              </a:rPr>
              <a:t>，收到</a:t>
            </a:r>
            <a:r>
              <a:rPr kumimoji="0" lang="en-US" altLang="zh-CN" sz="2400">
                <a:latin typeface="华文楷体" panose="02010600040101010101" pitchFamily="2" charset="-122"/>
                <a:ea typeface="华文楷体" panose="02010600040101010101" pitchFamily="2" charset="-122"/>
              </a:rPr>
              <a:t>01</a:t>
            </a:r>
            <a:r>
              <a:rPr kumimoji="0" lang="zh-CN" altLang="en-US" sz="2400">
                <a:latin typeface="华文楷体" panose="02010600040101010101" pitchFamily="2" charset="-122"/>
                <a:ea typeface="华文楷体" panose="02010600040101010101" pitchFamily="2" charset="-122"/>
              </a:rPr>
              <a:t>、</a:t>
            </a:r>
            <a:r>
              <a:rPr kumimoji="0" lang="en-US" altLang="zh-CN" sz="2400">
                <a:latin typeface="华文楷体" panose="02010600040101010101" pitchFamily="2" charset="-122"/>
                <a:ea typeface="华文楷体" panose="02010600040101010101" pitchFamily="2" charset="-122"/>
              </a:rPr>
              <a:t>10</a:t>
            </a:r>
            <a:r>
              <a:rPr kumimoji="0" lang="zh-CN" altLang="en-US" sz="2400">
                <a:latin typeface="华文楷体" panose="02010600040101010101" pitchFamily="2" charset="-122"/>
                <a:ea typeface="华文楷体" panose="02010600040101010101" pitchFamily="2" charset="-122"/>
              </a:rPr>
              <a:t>，说明发生了差错，要求发送端重新传输，直到传送正确为止</a:t>
            </a:r>
            <a:r>
              <a:rPr kumimoji="0" lang="en-US" altLang="zh-CN" sz="2400">
                <a:latin typeface="华文楷体" panose="02010600040101010101" pitchFamily="2" charset="-122"/>
                <a:ea typeface="华文楷体" panose="02010600040101010101" pitchFamily="2" charset="-122"/>
              </a:rPr>
              <a:t>(</a:t>
            </a:r>
            <a:r>
              <a:rPr kumimoji="0" lang="zh-CN" altLang="en-US" sz="2400">
                <a:latin typeface="华文楷体" panose="02010600040101010101" pitchFamily="2" charset="-122"/>
                <a:ea typeface="华文楷体" panose="02010600040101010101" pitchFamily="2" charset="-122"/>
              </a:rPr>
              <a:t>采用</a:t>
            </a:r>
            <a:r>
              <a:rPr kumimoji="0" lang="en-US" altLang="zh-CN" sz="2400">
                <a:latin typeface="华文楷体" panose="02010600040101010101" pitchFamily="2" charset="-122"/>
                <a:ea typeface="华文楷体" panose="02010600040101010101" pitchFamily="2" charset="-122"/>
              </a:rPr>
              <a:t>ARQ</a:t>
            </a:r>
            <a:r>
              <a:rPr kumimoji="0" lang="zh-CN" altLang="en-US" sz="2400">
                <a:latin typeface="华文楷体" panose="02010600040101010101" pitchFamily="2" charset="-122"/>
                <a:ea typeface="华文楷体" panose="02010600040101010101" pitchFamily="2" charset="-122"/>
              </a:rPr>
              <a:t>方式</a:t>
            </a:r>
            <a:r>
              <a:rPr kumimoji="0" lang="en-US" altLang="zh-CN" sz="2400">
                <a:latin typeface="华文楷体" panose="02010600040101010101" pitchFamily="2" charset="-122"/>
                <a:ea typeface="华文楷体" panose="02010600040101010101" pitchFamily="2" charset="-122"/>
              </a:rPr>
              <a:t>)</a:t>
            </a:r>
            <a:r>
              <a:rPr kumimoji="0" lang="zh-CN" altLang="en-US" sz="2400">
                <a:latin typeface="华文楷体" panose="02010600040101010101" pitchFamily="2" charset="-122"/>
                <a:ea typeface="华文楷体" panose="02010600040101010101" pitchFamily="2" charset="-122"/>
              </a:rPr>
              <a:t>，因此只有当收到</a:t>
            </a:r>
            <a:r>
              <a:rPr kumimoji="0" lang="en-US" altLang="zh-CN" sz="2400">
                <a:latin typeface="华文楷体" panose="02010600040101010101" pitchFamily="2" charset="-122"/>
                <a:ea typeface="华文楷体" panose="02010600040101010101" pitchFamily="2" charset="-122"/>
              </a:rPr>
              <a:t>11</a:t>
            </a:r>
            <a:r>
              <a:rPr kumimoji="0" lang="zh-CN" altLang="en-US" sz="2400">
                <a:latin typeface="华文楷体" panose="02010600040101010101" pitchFamily="2" charset="-122"/>
                <a:ea typeface="华文楷体" panose="02010600040101010101" pitchFamily="2" charset="-122"/>
              </a:rPr>
              <a:t>时，才会错误地认为当前发送的是</a:t>
            </a:r>
            <a:r>
              <a:rPr kumimoji="0" lang="en-US" altLang="zh-CN" sz="2400">
                <a:latin typeface="华文楷体" panose="02010600040101010101" pitchFamily="2" charset="-122"/>
                <a:ea typeface="华文楷体" panose="02010600040101010101" pitchFamily="2" charset="-122"/>
              </a:rPr>
              <a:t>1</a:t>
            </a:r>
            <a:r>
              <a:rPr kumimoji="0" lang="zh-CN" altLang="en-US" sz="2400">
                <a:latin typeface="华文楷体" panose="02010600040101010101" pitchFamily="2" charset="-122"/>
                <a:ea typeface="华文楷体" panose="02010600040101010101" pitchFamily="2" charset="-122"/>
              </a:rPr>
              <a:t>。故此时发生译码错误的概率是 </a:t>
            </a:r>
          </a:p>
        </p:txBody>
      </p:sp>
      <p:sp>
        <p:nvSpPr>
          <p:cNvPr id="9221" name="Rectangle 13"/>
          <p:cNvSpPr>
            <a:spLocks noChangeArrowheads="1"/>
          </p:cNvSpPr>
          <p:nvPr/>
        </p:nvSpPr>
        <p:spPr bwMode="auto">
          <a:xfrm>
            <a:off x="468313" y="4216827"/>
            <a:ext cx="79914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en-US" altLang="zh-CN" sz="2400">
                <a:latin typeface="华文楷体" panose="02010600040101010101" pitchFamily="2" charset="-122"/>
                <a:ea typeface="华文楷体" panose="02010600040101010101" pitchFamily="2" charset="-122"/>
              </a:rPr>
              <a:t>   </a:t>
            </a:r>
            <a:r>
              <a:rPr kumimoji="0" lang="zh-CN" altLang="en-US" sz="2400">
                <a:latin typeface="华文楷体" panose="02010600040101010101" pitchFamily="2" charset="-122"/>
                <a:ea typeface="华文楷体" panose="02010600040101010101" pitchFamily="2" charset="-122"/>
              </a:rPr>
              <a:t>同理，如果发送的是</a:t>
            </a:r>
            <a:r>
              <a:rPr kumimoji="0" lang="en-US" altLang="zh-CN" sz="2400">
                <a:latin typeface="华文楷体" panose="02010600040101010101" pitchFamily="2" charset="-122"/>
                <a:ea typeface="华文楷体" panose="02010600040101010101" pitchFamily="2" charset="-122"/>
              </a:rPr>
              <a:t>11</a:t>
            </a:r>
            <a:r>
              <a:rPr kumimoji="0" lang="zh-CN" altLang="en-US" sz="2400">
                <a:latin typeface="华文楷体" panose="02010600040101010101" pitchFamily="2" charset="-122"/>
                <a:ea typeface="华文楷体" panose="02010600040101010101" pitchFamily="2" charset="-122"/>
              </a:rPr>
              <a:t>，只有收到</a:t>
            </a:r>
            <a:r>
              <a:rPr kumimoji="0" lang="en-US" altLang="zh-CN" sz="2400">
                <a:latin typeface="华文楷体" panose="02010600040101010101" pitchFamily="2" charset="-122"/>
                <a:ea typeface="华文楷体" panose="02010600040101010101" pitchFamily="2" charset="-122"/>
              </a:rPr>
              <a:t>00</a:t>
            </a:r>
            <a:r>
              <a:rPr kumimoji="0" lang="zh-CN" altLang="en-US" sz="2400">
                <a:latin typeface="华文楷体" panose="02010600040101010101" pitchFamily="2" charset="-122"/>
                <a:ea typeface="华文楷体" panose="02010600040101010101" pitchFamily="2" charset="-122"/>
              </a:rPr>
              <a:t>时才可能发生错误译码，故此时发生译码错误的概率也是</a:t>
            </a:r>
          </a:p>
        </p:txBody>
      </p:sp>
      <p:sp>
        <p:nvSpPr>
          <p:cNvPr id="9222" name="Rectangle 16"/>
          <p:cNvSpPr>
            <a:spLocks noChangeArrowheads="1"/>
          </p:cNvSpPr>
          <p:nvPr/>
        </p:nvSpPr>
        <p:spPr bwMode="auto">
          <a:xfrm>
            <a:off x="468313" y="5013325"/>
            <a:ext cx="2954655" cy="399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609600" indent="-60960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buClr>
                <a:schemeClr val="hlink"/>
              </a:buClr>
              <a:buSzPct val="65000"/>
              <a:buFont typeface="Wingdings" panose="05000000000000000000" pitchFamily="2" charset="2"/>
              <a:buNone/>
            </a:pPr>
            <a:r>
              <a:rPr kumimoji="0" lang="zh-CN" altLang="en-US" sz="2400">
                <a:latin typeface="华文楷体" panose="02010600040101010101" pitchFamily="2" charset="-122"/>
                <a:ea typeface="华文楷体" panose="02010600040101010101" pitchFamily="2" charset="-122"/>
              </a:rPr>
              <a:t>系统误比特率变为：</a:t>
            </a:r>
          </a:p>
        </p:txBody>
      </p:sp>
      <p:sp>
        <p:nvSpPr>
          <p:cNvPr id="9223" name="Rectangle 19"/>
          <p:cNvSpPr>
            <a:spLocks noChangeArrowheads="1"/>
          </p:cNvSpPr>
          <p:nvPr/>
        </p:nvSpPr>
        <p:spPr bwMode="auto">
          <a:xfrm>
            <a:off x="468313" y="5438686"/>
            <a:ext cx="338296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b="1">
                <a:latin typeface="华文楷体" panose="02010600040101010101" pitchFamily="2" charset="-122"/>
                <a:ea typeface="华文楷体" panose="02010600040101010101" pitchFamily="2" charset="-122"/>
              </a:rPr>
              <a:t>结论：在相同的信噪比情况下，编码</a:t>
            </a:r>
            <a:r>
              <a:rPr kumimoji="0" lang="en-US" altLang="zh-CN" sz="2400" b="1">
                <a:latin typeface="华文楷体" panose="02010600040101010101" pitchFamily="2" charset="-122"/>
                <a:ea typeface="华文楷体" panose="02010600040101010101" pitchFamily="2" charset="-122"/>
              </a:rPr>
              <a:t>ARQ</a:t>
            </a:r>
            <a:r>
              <a:rPr kumimoji="0" lang="zh-CN" altLang="en-US" sz="2400" b="1">
                <a:latin typeface="华文楷体" panose="02010600040101010101" pitchFamily="2" charset="-122"/>
                <a:ea typeface="华文楷体" panose="02010600040101010101" pitchFamily="2" charset="-122"/>
              </a:rPr>
              <a:t>系统的误比特率较小。</a:t>
            </a:r>
          </a:p>
        </p:txBody>
      </p:sp>
      <p:pic>
        <p:nvPicPr>
          <p:cNvPr id="9224"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5857875"/>
            <a:ext cx="5181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22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525" y="1619250"/>
            <a:ext cx="9429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226"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3425" y="3848100"/>
            <a:ext cx="4572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227"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4633913"/>
            <a:ext cx="4572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228"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5000625"/>
            <a:ext cx="8001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4213" y="333375"/>
            <a:ext cx="7772400" cy="579438"/>
          </a:xfrm>
          <a:noFill/>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sz="3200">
                <a:effectLst/>
                <a:latin typeface="华文中宋" panose="02010600040101010101" pitchFamily="2" charset="-122"/>
                <a:ea typeface="华文中宋" panose="02010600040101010101" pitchFamily="2" charset="-122"/>
              </a:rPr>
              <a:t>11.1 </a:t>
            </a:r>
            <a:r>
              <a:rPr lang="zh-CN" altLang="en-US" sz="3200">
                <a:effectLst/>
                <a:latin typeface="华文中宋" panose="02010600040101010101" pitchFamily="2" charset="-122"/>
                <a:ea typeface="华文中宋" panose="02010600040101010101" pitchFamily="2" charset="-122"/>
              </a:rPr>
              <a:t>四、差错控制编码的分类</a:t>
            </a:r>
            <a:r>
              <a:rPr lang="en-US" altLang="zh-CN" sz="3200">
                <a:effectLst/>
                <a:latin typeface="华文中宋" panose="02010600040101010101" pitchFamily="2" charset="-122"/>
                <a:ea typeface="华文中宋" panose="02010600040101010101" pitchFamily="2" charset="-122"/>
              </a:rPr>
              <a:t>(1)</a:t>
            </a:r>
          </a:p>
        </p:txBody>
      </p:sp>
      <p:sp>
        <p:nvSpPr>
          <p:cNvPr id="10243" name="Rectangle 4"/>
          <p:cNvSpPr>
            <a:spLocks noChangeArrowheads="1"/>
          </p:cNvSpPr>
          <p:nvPr/>
        </p:nvSpPr>
        <p:spPr bwMode="auto">
          <a:xfrm>
            <a:off x="466725" y="1168400"/>
            <a:ext cx="7993063"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buClrTx/>
              <a:buSzTx/>
              <a:buFontTx/>
              <a:buNone/>
            </a:pPr>
            <a:r>
              <a:rPr kumimoji="0" lang="en-US" altLang="zh-CN" sz="2400">
                <a:latin typeface="华文楷体" panose="02010600040101010101" pitchFamily="2" charset="-122"/>
                <a:ea typeface="华文楷体" panose="02010600040101010101" pitchFamily="2" charset="-122"/>
              </a:rPr>
              <a:t>1</a:t>
            </a:r>
            <a:r>
              <a:rPr kumimoji="0" lang="zh-CN" altLang="en-US" sz="2400">
                <a:latin typeface="华文楷体" panose="02010600040101010101" pitchFamily="2" charset="-122"/>
                <a:ea typeface="华文楷体" panose="02010600040101010101" pitchFamily="2" charset="-122"/>
              </a:rPr>
              <a:t>、根据差错控制编码的功能不同分为：检错码、纠错码、纠检码（兼检错、纠错） </a:t>
            </a:r>
          </a:p>
          <a:p>
            <a:pPr eaLnBrk="1" hangingPunct="1">
              <a:lnSpc>
                <a:spcPct val="105000"/>
              </a:lnSpc>
              <a:buClrTx/>
              <a:buSzTx/>
              <a:buFontTx/>
              <a:buNone/>
            </a:pPr>
            <a:r>
              <a:rPr kumimoji="0" lang="en-US" altLang="zh-CN" sz="2400">
                <a:latin typeface="华文楷体" panose="02010600040101010101" pitchFamily="2" charset="-122"/>
                <a:ea typeface="华文楷体" panose="02010600040101010101" pitchFamily="2" charset="-122"/>
              </a:rPr>
              <a:t>2</a:t>
            </a:r>
            <a:r>
              <a:rPr kumimoji="0" lang="zh-CN" altLang="en-US" sz="2400">
                <a:latin typeface="华文楷体" panose="02010600040101010101" pitchFamily="2" charset="-122"/>
                <a:ea typeface="华文楷体" panose="02010600040101010101" pitchFamily="2" charset="-122"/>
              </a:rPr>
              <a:t>、根据信息位和校验位的关系分为：线性码和非线性码 </a:t>
            </a:r>
          </a:p>
          <a:p>
            <a:pPr eaLnBrk="1" hangingPunct="1">
              <a:lnSpc>
                <a:spcPct val="105000"/>
              </a:lnSpc>
              <a:buClrTx/>
              <a:buSzTx/>
              <a:buFontTx/>
              <a:buNone/>
            </a:pPr>
            <a:r>
              <a:rPr kumimoji="0" lang="zh-CN" altLang="en-US" sz="2400">
                <a:latin typeface="华文楷体" panose="02010600040101010101" pitchFamily="2" charset="-122"/>
                <a:ea typeface="华文楷体" panose="02010600040101010101" pitchFamily="2" charset="-122"/>
              </a:rPr>
              <a:t>线性码</a:t>
            </a:r>
            <a:r>
              <a:rPr kumimoji="0" lang="en-US" altLang="zh-CN" sz="2400">
                <a:latin typeface="华文楷体" panose="02010600040101010101" pitchFamily="2" charset="-122"/>
                <a:ea typeface="华文楷体" panose="02010600040101010101" pitchFamily="2" charset="-122"/>
              </a:rPr>
              <a:t>:</a:t>
            </a:r>
            <a:r>
              <a:rPr kumimoji="0" lang="zh-CN" altLang="en-US" sz="2400">
                <a:latin typeface="华文楷体" panose="02010600040101010101" pitchFamily="2" charset="-122"/>
                <a:ea typeface="华文楷体" panose="02010600040101010101" pitchFamily="2" charset="-122"/>
              </a:rPr>
              <a:t>信息位和校验之间的关系由线性代数方程决定。</a:t>
            </a:r>
          </a:p>
          <a:p>
            <a:pPr eaLnBrk="1" hangingPunct="1">
              <a:lnSpc>
                <a:spcPct val="105000"/>
              </a:lnSpc>
              <a:buClrTx/>
              <a:buSzTx/>
              <a:buFontTx/>
              <a:buNone/>
            </a:pPr>
            <a:r>
              <a:rPr kumimoji="0" lang="en-US" altLang="zh-CN" sz="2400">
                <a:latin typeface="华文楷体" panose="02010600040101010101" pitchFamily="2" charset="-122"/>
                <a:ea typeface="华文楷体" panose="02010600040101010101" pitchFamily="2" charset="-122"/>
              </a:rPr>
              <a:t>3</a:t>
            </a:r>
            <a:r>
              <a:rPr kumimoji="0" lang="zh-CN" altLang="en-US" sz="2400">
                <a:latin typeface="华文楷体" panose="02010600040101010101" pitchFamily="2" charset="-122"/>
                <a:ea typeface="华文楷体" panose="02010600040101010101" pitchFamily="2" charset="-122"/>
              </a:rPr>
              <a:t>、根据信息码元和监督码元的约束关系分为： </a:t>
            </a:r>
          </a:p>
          <a:p>
            <a:pPr eaLnBrk="1" hangingPunct="1">
              <a:lnSpc>
                <a:spcPct val="105000"/>
              </a:lnSpc>
              <a:buClr>
                <a:srgbClr val="FF0000"/>
              </a:buClr>
              <a:buSzTx/>
            </a:pPr>
            <a:r>
              <a:rPr kumimoji="0" lang="zh-CN" altLang="en-US" sz="2400">
                <a:latin typeface="华文楷体" panose="02010600040101010101" pitchFamily="2" charset="-122"/>
                <a:ea typeface="华文楷体" panose="02010600040101010101" pitchFamily="2" charset="-122"/>
              </a:rPr>
              <a:t>分组码：将</a:t>
            </a:r>
            <a:r>
              <a:rPr kumimoji="0" lang="en-US" altLang="zh-CN" sz="2400">
                <a:latin typeface="华文楷体" panose="02010600040101010101" pitchFamily="2" charset="-122"/>
                <a:ea typeface="华文楷体" panose="02010600040101010101" pitchFamily="2" charset="-122"/>
              </a:rPr>
              <a:t>k</a:t>
            </a:r>
            <a:r>
              <a:rPr kumimoji="0" lang="zh-CN" altLang="en-US" sz="2400">
                <a:latin typeface="华文楷体" panose="02010600040101010101" pitchFamily="2" charset="-122"/>
                <a:ea typeface="华文楷体" panose="02010600040101010101" pitchFamily="2" charset="-122"/>
              </a:rPr>
              <a:t>个信息比特编成</a:t>
            </a:r>
            <a:r>
              <a:rPr kumimoji="0" lang="en-US" altLang="zh-CN" sz="2400">
                <a:latin typeface="华文楷体" panose="02010600040101010101" pitchFamily="2" charset="-122"/>
                <a:ea typeface="华文楷体" panose="02010600040101010101" pitchFamily="2" charset="-122"/>
              </a:rPr>
              <a:t>n</a:t>
            </a:r>
            <a:r>
              <a:rPr kumimoji="0" lang="zh-CN" altLang="en-US" sz="2400">
                <a:latin typeface="华文楷体" panose="02010600040101010101" pitchFamily="2" charset="-122"/>
                <a:ea typeface="华文楷体" panose="02010600040101010101" pitchFamily="2" charset="-122"/>
              </a:rPr>
              <a:t>个比特的码字</a:t>
            </a:r>
            <a:r>
              <a:rPr kumimoji="0" lang="en-US" altLang="zh-CN" sz="2400">
                <a:latin typeface="华文楷体" panose="02010600040101010101" pitchFamily="2" charset="-122"/>
                <a:ea typeface="华文楷体" panose="02010600040101010101" pitchFamily="2" charset="-122"/>
              </a:rPr>
              <a:t>(n&gt;k) </a:t>
            </a:r>
            <a:r>
              <a:rPr kumimoji="0" lang="zh-CN" altLang="en-US" sz="2400">
                <a:latin typeface="华文楷体" panose="02010600040101010101" pitchFamily="2" charset="-122"/>
                <a:ea typeface="华文楷体" panose="02010600040101010101" pitchFamily="2" charset="-122"/>
              </a:rPr>
              <a:t>，共有</a:t>
            </a:r>
            <a:r>
              <a:rPr kumimoji="0" lang="en-US" altLang="zh-CN" sz="2400">
                <a:latin typeface="华文楷体" panose="02010600040101010101" pitchFamily="2" charset="-122"/>
                <a:ea typeface="华文楷体" panose="02010600040101010101" pitchFamily="2" charset="-122"/>
              </a:rPr>
              <a:t>2</a:t>
            </a:r>
            <a:r>
              <a:rPr kumimoji="0" lang="en-US" altLang="zh-CN" sz="2400" baseline="30000">
                <a:latin typeface="华文楷体" panose="02010600040101010101" pitchFamily="2" charset="-122"/>
                <a:ea typeface="华文楷体" panose="02010600040101010101" pitchFamily="2" charset="-122"/>
              </a:rPr>
              <a:t>k</a:t>
            </a:r>
            <a:r>
              <a:rPr kumimoji="0" lang="zh-CN" altLang="en-US" sz="2400">
                <a:latin typeface="华文楷体" panose="02010600040101010101" pitchFamily="2" charset="-122"/>
                <a:ea typeface="华文楷体" panose="02010600040101010101" pitchFamily="2" charset="-122"/>
              </a:rPr>
              <a:t>个码字。所有</a:t>
            </a:r>
            <a:r>
              <a:rPr kumimoji="0" lang="en-US" altLang="zh-CN" sz="2400">
                <a:latin typeface="华文楷体" panose="02010600040101010101" pitchFamily="2" charset="-122"/>
                <a:ea typeface="华文楷体" panose="02010600040101010101" pitchFamily="2" charset="-122"/>
              </a:rPr>
              <a:t>2</a:t>
            </a:r>
            <a:r>
              <a:rPr kumimoji="0" lang="en-US" altLang="zh-CN" sz="2400" baseline="30000">
                <a:latin typeface="华文楷体" panose="02010600040101010101" pitchFamily="2" charset="-122"/>
                <a:ea typeface="华文楷体" panose="02010600040101010101" pitchFamily="2" charset="-122"/>
              </a:rPr>
              <a:t>k</a:t>
            </a:r>
            <a:r>
              <a:rPr kumimoji="0" lang="zh-CN" altLang="en-US" sz="2400">
                <a:latin typeface="华文楷体" panose="02010600040101010101" pitchFamily="2" charset="-122"/>
                <a:ea typeface="华文楷体" panose="02010600040101010101" pitchFamily="2" charset="-122"/>
              </a:rPr>
              <a:t>个码字组成一个分组码。传输时前后码字之间毫无关系。</a:t>
            </a:r>
          </a:p>
          <a:p>
            <a:pPr eaLnBrk="1" hangingPunct="1">
              <a:lnSpc>
                <a:spcPct val="105000"/>
              </a:lnSpc>
              <a:buClr>
                <a:srgbClr val="FF0000"/>
              </a:buClr>
              <a:buSzTx/>
            </a:pPr>
            <a:r>
              <a:rPr kumimoji="0" lang="zh-CN" altLang="en-US" sz="2400">
                <a:latin typeface="华文楷体" panose="02010600040101010101" pitchFamily="2" charset="-122"/>
                <a:ea typeface="华文楷体" panose="02010600040101010101" pitchFamily="2" charset="-122"/>
              </a:rPr>
              <a:t>卷积码：也是将</a:t>
            </a:r>
            <a:r>
              <a:rPr kumimoji="0" lang="en-US" altLang="zh-CN" sz="2400">
                <a:latin typeface="华文楷体" panose="02010600040101010101" pitchFamily="2" charset="-122"/>
                <a:ea typeface="华文楷体" panose="02010600040101010101" pitchFamily="2" charset="-122"/>
              </a:rPr>
              <a:t>k</a:t>
            </a:r>
            <a:r>
              <a:rPr kumimoji="0" lang="zh-CN" altLang="en-US" sz="2400">
                <a:latin typeface="华文楷体" panose="02010600040101010101" pitchFamily="2" charset="-122"/>
                <a:ea typeface="华文楷体" panose="02010600040101010101" pitchFamily="2" charset="-122"/>
              </a:rPr>
              <a:t>个信息比特编成</a:t>
            </a:r>
            <a:r>
              <a:rPr kumimoji="0" lang="en-US" altLang="zh-CN" sz="2400">
                <a:latin typeface="华文楷体" panose="02010600040101010101" pitchFamily="2" charset="-122"/>
                <a:ea typeface="华文楷体" panose="02010600040101010101" pitchFamily="2" charset="-122"/>
              </a:rPr>
              <a:t>n</a:t>
            </a:r>
            <a:r>
              <a:rPr kumimoji="0" lang="zh-CN" altLang="en-US" sz="2400">
                <a:latin typeface="华文楷体" panose="02010600040101010101" pitchFamily="2" charset="-122"/>
                <a:ea typeface="华文楷体" panose="02010600040101010101" pitchFamily="2" charset="-122"/>
              </a:rPr>
              <a:t>个比特，但是前后的</a:t>
            </a:r>
            <a:r>
              <a:rPr kumimoji="0" lang="en-US" altLang="zh-CN" sz="2400">
                <a:latin typeface="华文楷体" panose="02010600040101010101" pitchFamily="2" charset="-122"/>
                <a:ea typeface="华文楷体" panose="02010600040101010101" pitchFamily="2" charset="-122"/>
              </a:rPr>
              <a:t>N</a:t>
            </a:r>
            <a:r>
              <a:rPr kumimoji="0" lang="zh-CN" altLang="en-US" sz="2400">
                <a:latin typeface="华文楷体" panose="02010600040101010101" pitchFamily="2" charset="-122"/>
                <a:ea typeface="华文楷体" panose="02010600040101010101" pitchFamily="2" charset="-122"/>
              </a:rPr>
              <a:t>个码字之间是相互关联。 </a:t>
            </a:r>
          </a:p>
          <a:p>
            <a:pPr eaLnBrk="1" hangingPunct="1">
              <a:lnSpc>
                <a:spcPct val="105000"/>
              </a:lnSpc>
              <a:buClr>
                <a:srgbClr val="FF0000"/>
              </a:buClr>
              <a:buSzTx/>
            </a:pPr>
            <a:r>
              <a:rPr kumimoji="0" lang="zh-CN" altLang="en-US" sz="2400">
                <a:latin typeface="华文楷体" panose="02010600040101010101" pitchFamily="2" charset="-122"/>
                <a:ea typeface="华文楷体" panose="02010600040101010101" pitchFamily="2" charset="-122"/>
              </a:rPr>
              <a:t>线性分组码中，把具有循环移位特性的码称为循环码，否则称非循环码。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4213" y="260350"/>
            <a:ext cx="7772400" cy="579438"/>
          </a:xfrm>
          <a:noFill/>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sz="3200">
                <a:effectLst/>
                <a:latin typeface="华文中宋" panose="02010600040101010101" pitchFamily="2" charset="-122"/>
                <a:ea typeface="华文中宋" panose="02010600040101010101" pitchFamily="2" charset="-122"/>
              </a:rPr>
              <a:t>11.1 </a:t>
            </a:r>
            <a:r>
              <a:rPr lang="zh-CN" altLang="en-US" sz="3200">
                <a:effectLst/>
                <a:latin typeface="华文中宋" panose="02010600040101010101" pitchFamily="2" charset="-122"/>
                <a:ea typeface="华文中宋" panose="02010600040101010101" pitchFamily="2" charset="-122"/>
              </a:rPr>
              <a:t>四、差错控制编码的分类</a:t>
            </a:r>
            <a:r>
              <a:rPr lang="en-US" altLang="zh-CN" sz="3200">
                <a:effectLst/>
                <a:latin typeface="华文中宋" panose="02010600040101010101" pitchFamily="2" charset="-122"/>
                <a:ea typeface="华文中宋" panose="02010600040101010101" pitchFamily="2" charset="-122"/>
              </a:rPr>
              <a:t>(2)</a:t>
            </a:r>
          </a:p>
        </p:txBody>
      </p:sp>
      <p:sp>
        <p:nvSpPr>
          <p:cNvPr id="11267" name="Rectangle 4"/>
          <p:cNvSpPr>
            <a:spLocks noChangeArrowheads="1"/>
          </p:cNvSpPr>
          <p:nvPr/>
        </p:nvSpPr>
        <p:spPr bwMode="auto">
          <a:xfrm>
            <a:off x="468313" y="1155095"/>
            <a:ext cx="82073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en-US" altLang="zh-CN" sz="2400" dirty="0">
                <a:latin typeface="华文楷体" panose="02010600040101010101" pitchFamily="2" charset="-122"/>
                <a:ea typeface="华文楷体" panose="02010600040101010101" pitchFamily="2" charset="-122"/>
              </a:rPr>
              <a:t>4</a:t>
            </a:r>
            <a:r>
              <a:rPr kumimoji="0" lang="zh-CN" altLang="en-US" sz="2400" dirty="0">
                <a:latin typeface="华文楷体" panose="02010600040101010101" pitchFamily="2" charset="-122"/>
                <a:ea typeface="华文楷体" panose="02010600040101010101" pitchFamily="2" charset="-122"/>
              </a:rPr>
              <a:t>、根据纠错码组中信息元是否隐蔽来分，分为系统码及非系统码。若信息元能从码组中截然分离出来，则称为系统码。</a:t>
            </a:r>
          </a:p>
          <a:p>
            <a:pPr eaLnBrk="1" hangingPunct="1">
              <a:spcBef>
                <a:spcPct val="0"/>
              </a:spcBef>
              <a:buClrTx/>
              <a:buSzTx/>
              <a:buFontTx/>
              <a:buNone/>
            </a:pPr>
            <a:r>
              <a:rPr kumimoji="0" lang="en-US" altLang="zh-CN" sz="2400" dirty="0">
                <a:latin typeface="华文楷体" panose="02010600040101010101" pitchFamily="2" charset="-122"/>
                <a:ea typeface="华文楷体" panose="02010600040101010101" pitchFamily="2" charset="-122"/>
              </a:rPr>
              <a:t>5</a:t>
            </a:r>
            <a:r>
              <a:rPr kumimoji="0" lang="zh-CN" altLang="en-US" sz="2400" dirty="0">
                <a:latin typeface="华文楷体" panose="02010600040101010101" pitchFamily="2" charset="-122"/>
                <a:ea typeface="华文楷体" panose="02010600040101010101" pitchFamily="2" charset="-122"/>
              </a:rPr>
              <a:t>、根据纠</a:t>
            </a:r>
            <a:r>
              <a:rPr kumimoji="0" lang="en-US" altLang="zh-CN" sz="2400" dirty="0">
                <a:latin typeface="华文楷体" panose="02010600040101010101" pitchFamily="2" charset="-122"/>
                <a:ea typeface="华文楷体" panose="02010600040101010101" pitchFamily="2" charset="-122"/>
              </a:rPr>
              <a:t>(</a:t>
            </a:r>
            <a:r>
              <a:rPr kumimoji="0" lang="zh-CN" altLang="en-US" sz="2400" dirty="0">
                <a:latin typeface="华文楷体" panose="02010600040101010101" pitchFamily="2" charset="-122"/>
                <a:ea typeface="华文楷体" panose="02010600040101010101" pitchFamily="2" charset="-122"/>
              </a:rPr>
              <a:t>检</a:t>
            </a:r>
            <a:r>
              <a:rPr kumimoji="0" lang="en-US" altLang="zh-CN" sz="2400" dirty="0">
                <a:latin typeface="华文楷体" panose="02010600040101010101" pitchFamily="2" charset="-122"/>
                <a:ea typeface="华文楷体" panose="02010600040101010101" pitchFamily="2" charset="-122"/>
              </a:rPr>
              <a:t>)</a:t>
            </a:r>
            <a:r>
              <a:rPr kumimoji="0" lang="zh-CN" altLang="en-US" sz="2400" dirty="0">
                <a:latin typeface="华文楷体" panose="02010600040101010101" pitchFamily="2" charset="-122"/>
                <a:ea typeface="华文楷体" panose="02010600040101010101" pitchFamily="2" charset="-122"/>
              </a:rPr>
              <a:t>错码的类型区分，分为纠</a:t>
            </a:r>
            <a:r>
              <a:rPr kumimoji="0" lang="en-US" altLang="zh-CN" sz="2400" dirty="0">
                <a:latin typeface="华文楷体" panose="02010600040101010101" pitchFamily="2" charset="-122"/>
                <a:ea typeface="华文楷体" panose="02010600040101010101" pitchFamily="2" charset="-122"/>
              </a:rPr>
              <a:t>(</a:t>
            </a:r>
            <a:r>
              <a:rPr kumimoji="0" lang="zh-CN" altLang="en-US" sz="2400" dirty="0">
                <a:latin typeface="华文楷体" panose="02010600040101010101" pitchFamily="2" charset="-122"/>
                <a:ea typeface="华文楷体" panose="02010600040101010101" pitchFamily="2" charset="-122"/>
              </a:rPr>
              <a:t>校</a:t>
            </a:r>
            <a:r>
              <a:rPr kumimoji="0" lang="en-US" altLang="zh-CN" sz="2400" dirty="0">
                <a:latin typeface="华文楷体" panose="02010600040101010101" pitchFamily="2" charset="-122"/>
                <a:ea typeface="华文楷体" panose="02010600040101010101" pitchFamily="2" charset="-122"/>
              </a:rPr>
              <a:t>)</a:t>
            </a:r>
            <a:r>
              <a:rPr kumimoji="0" lang="zh-CN" altLang="en-US" sz="2400" dirty="0">
                <a:latin typeface="华文楷体" panose="02010600040101010101" pitchFamily="2" charset="-122"/>
                <a:ea typeface="华文楷体" panose="02010600040101010101" pitchFamily="2" charset="-122"/>
              </a:rPr>
              <a:t>随机错码、纠</a:t>
            </a:r>
            <a:r>
              <a:rPr kumimoji="0" lang="en-US" altLang="zh-CN" sz="2400" dirty="0">
                <a:latin typeface="华文楷体" panose="02010600040101010101" pitchFamily="2" charset="-122"/>
                <a:ea typeface="华文楷体" panose="02010600040101010101" pitchFamily="2" charset="-122"/>
              </a:rPr>
              <a:t>(</a:t>
            </a:r>
            <a:r>
              <a:rPr kumimoji="0" lang="zh-CN" altLang="en-US" sz="2400" dirty="0">
                <a:latin typeface="华文楷体" panose="02010600040101010101" pitchFamily="2" charset="-122"/>
                <a:ea typeface="华文楷体" panose="02010600040101010101" pitchFamily="2" charset="-122"/>
              </a:rPr>
              <a:t>检</a:t>
            </a:r>
            <a:r>
              <a:rPr kumimoji="0" lang="en-US" altLang="zh-CN" sz="2400" dirty="0">
                <a:latin typeface="华文楷体" panose="02010600040101010101" pitchFamily="2" charset="-122"/>
                <a:ea typeface="华文楷体" panose="02010600040101010101" pitchFamily="2" charset="-122"/>
              </a:rPr>
              <a:t>)</a:t>
            </a:r>
            <a:r>
              <a:rPr kumimoji="0" lang="zh-CN" altLang="en-US" sz="2400" dirty="0">
                <a:latin typeface="华文楷体" panose="02010600040101010101" pitchFamily="2" charset="-122"/>
                <a:ea typeface="华文楷体" panose="02010600040101010101" pitchFamily="2" charset="-122"/>
              </a:rPr>
              <a:t>突发错码及既能纠</a:t>
            </a:r>
            <a:r>
              <a:rPr kumimoji="0" lang="en-US" altLang="zh-CN" sz="2400" dirty="0">
                <a:latin typeface="华文楷体" panose="02010600040101010101" pitchFamily="2" charset="-122"/>
                <a:ea typeface="华文楷体" panose="02010600040101010101" pitchFamily="2" charset="-122"/>
              </a:rPr>
              <a:t>(</a:t>
            </a:r>
            <a:r>
              <a:rPr kumimoji="0" lang="zh-CN" altLang="en-US" sz="2400" dirty="0">
                <a:latin typeface="华文楷体" panose="02010600040101010101" pitchFamily="2" charset="-122"/>
                <a:ea typeface="华文楷体" panose="02010600040101010101" pitchFamily="2" charset="-122"/>
              </a:rPr>
              <a:t>检</a:t>
            </a:r>
            <a:r>
              <a:rPr kumimoji="0" lang="en-US" altLang="zh-CN" sz="2400" dirty="0">
                <a:latin typeface="华文楷体" panose="02010600040101010101" pitchFamily="2" charset="-122"/>
                <a:ea typeface="华文楷体" panose="02010600040101010101" pitchFamily="2" charset="-122"/>
              </a:rPr>
              <a:t>)</a:t>
            </a:r>
            <a:r>
              <a:rPr kumimoji="0" lang="zh-CN" altLang="en-US" sz="2400" dirty="0">
                <a:latin typeface="华文楷体" panose="02010600040101010101" pitchFamily="2" charset="-122"/>
                <a:ea typeface="华文楷体" panose="02010600040101010101" pitchFamily="2" charset="-122"/>
              </a:rPr>
              <a:t>随机错又能纠</a:t>
            </a:r>
            <a:r>
              <a:rPr kumimoji="0" lang="en-US" altLang="zh-CN" sz="2400" dirty="0">
                <a:latin typeface="华文楷体" panose="02010600040101010101" pitchFamily="2" charset="-122"/>
                <a:ea typeface="华文楷体" panose="02010600040101010101" pitchFamily="2" charset="-122"/>
              </a:rPr>
              <a:t>(</a:t>
            </a:r>
            <a:r>
              <a:rPr kumimoji="0" lang="zh-CN" altLang="en-US" sz="2400" dirty="0">
                <a:latin typeface="华文楷体" panose="02010600040101010101" pitchFamily="2" charset="-122"/>
                <a:ea typeface="华文楷体" panose="02010600040101010101" pitchFamily="2" charset="-122"/>
              </a:rPr>
              <a:t>检</a:t>
            </a:r>
            <a:r>
              <a:rPr kumimoji="0" lang="en-US" altLang="zh-CN" sz="2400" dirty="0">
                <a:latin typeface="华文楷体" panose="02010600040101010101" pitchFamily="2" charset="-122"/>
                <a:ea typeface="华文楷体" panose="02010600040101010101" pitchFamily="2" charset="-122"/>
              </a:rPr>
              <a:t>)</a:t>
            </a:r>
            <a:r>
              <a:rPr kumimoji="0" lang="zh-CN" altLang="en-US" sz="2400" dirty="0">
                <a:latin typeface="华文楷体" panose="02010600040101010101" pitchFamily="2" charset="-122"/>
                <a:ea typeface="华文楷体" panose="02010600040101010101" pitchFamily="2" charset="-122"/>
              </a:rPr>
              <a:t>突发错的码。 </a:t>
            </a:r>
          </a:p>
        </p:txBody>
      </p:sp>
      <p:pic>
        <p:nvPicPr>
          <p:cNvPr id="11268" name="Picture 35" descr="第九章图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87624" y="2852936"/>
            <a:ext cx="6551612" cy="3870325"/>
          </a:xfrm>
          <a:solidFill>
            <a:srgbClr val="00FFFF"/>
          </a:solid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4213" y="260350"/>
            <a:ext cx="7772400" cy="579438"/>
          </a:xfrm>
          <a:noFill/>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sz="3200">
                <a:effectLst/>
                <a:latin typeface="华文中宋" panose="02010600040101010101" pitchFamily="2" charset="-122"/>
                <a:ea typeface="华文中宋" panose="02010600040101010101" pitchFamily="2" charset="-122"/>
              </a:rPr>
              <a:t>11.2 </a:t>
            </a:r>
            <a:r>
              <a:rPr lang="zh-CN" altLang="en-US" sz="3200">
                <a:effectLst/>
                <a:latin typeface="华文中宋" panose="02010600040101010101" pitchFamily="2" charset="-122"/>
                <a:ea typeface="华文中宋" panose="02010600040101010101" pitchFamily="2" charset="-122"/>
              </a:rPr>
              <a:t>一、基本概念</a:t>
            </a:r>
            <a:endParaRPr lang="zh-CN" altLang="en-US">
              <a:effectLst/>
              <a:latin typeface="华文中宋" panose="02010600040101010101" pitchFamily="2" charset="-122"/>
              <a:ea typeface="华文中宋" panose="02010600040101010101" pitchFamily="2" charset="-122"/>
            </a:endParaRPr>
          </a:p>
        </p:txBody>
      </p:sp>
      <p:sp>
        <p:nvSpPr>
          <p:cNvPr id="12291" name="Rectangle 4"/>
          <p:cNvSpPr>
            <a:spLocks noChangeArrowheads="1"/>
          </p:cNvSpPr>
          <p:nvPr/>
        </p:nvSpPr>
        <p:spPr bwMode="auto">
          <a:xfrm>
            <a:off x="395288" y="990600"/>
            <a:ext cx="8424862" cy="567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
                <a:srgbClr val="FF0000"/>
              </a:buClr>
              <a:buSzTx/>
              <a:buFont typeface="Wingdings" panose="05000000000000000000" pitchFamily="2" charset="2"/>
              <a:buChar char="Ø"/>
            </a:pPr>
            <a:r>
              <a:rPr kumimoji="0" lang="zh-CN" altLang="en-US" sz="2400" dirty="0">
                <a:latin typeface="华文楷体" panose="02010600040101010101" pitchFamily="2" charset="-122"/>
                <a:ea typeface="华文楷体" panose="02010600040101010101" pitchFamily="2" charset="-122"/>
              </a:rPr>
              <a:t>分组码将</a:t>
            </a:r>
            <a:r>
              <a:rPr kumimoji="0" lang="en-US" altLang="zh-CN" sz="2400" dirty="0">
                <a:latin typeface="华文楷体" panose="02010600040101010101" pitchFamily="2" charset="-122"/>
                <a:ea typeface="华文楷体" panose="02010600040101010101" pitchFamily="2" charset="-122"/>
              </a:rPr>
              <a:t>k</a:t>
            </a:r>
            <a:r>
              <a:rPr kumimoji="0" lang="zh-CN" altLang="en-US" sz="2400" dirty="0">
                <a:latin typeface="华文楷体" panose="02010600040101010101" pitchFamily="2" charset="-122"/>
                <a:ea typeface="华文楷体" panose="02010600040101010101" pitchFamily="2" charset="-122"/>
              </a:rPr>
              <a:t>个比特编成</a:t>
            </a:r>
            <a:r>
              <a:rPr kumimoji="0" lang="en-US" altLang="zh-CN" sz="2400" dirty="0">
                <a:latin typeface="华文楷体" panose="02010600040101010101" pitchFamily="2" charset="-122"/>
                <a:ea typeface="华文楷体" panose="02010600040101010101" pitchFamily="2" charset="-122"/>
              </a:rPr>
              <a:t>n</a:t>
            </a:r>
            <a:r>
              <a:rPr kumimoji="0" lang="zh-CN" altLang="en-US" sz="2400" dirty="0">
                <a:latin typeface="华文楷体" panose="02010600040101010101" pitchFamily="2" charset="-122"/>
                <a:ea typeface="华文楷体" panose="02010600040101010101" pitchFamily="2" charset="-122"/>
              </a:rPr>
              <a:t>个比特一组的码字</a:t>
            </a:r>
            <a:r>
              <a:rPr kumimoji="0" lang="en-US" altLang="zh-CN" sz="2400" dirty="0">
                <a:latin typeface="华文楷体" panose="02010600040101010101" pitchFamily="2" charset="-122"/>
                <a:ea typeface="华文楷体" panose="02010600040101010101" pitchFamily="2" charset="-122"/>
              </a:rPr>
              <a:t>(</a:t>
            </a:r>
            <a:r>
              <a:rPr kumimoji="0" lang="zh-CN" altLang="en-US" sz="2400" dirty="0">
                <a:latin typeface="华文楷体" panose="02010600040101010101" pitchFamily="2" charset="-122"/>
                <a:ea typeface="华文楷体" panose="02010600040101010101" pitchFamily="2" charset="-122"/>
              </a:rPr>
              <a:t>码组</a:t>
            </a:r>
            <a:r>
              <a:rPr kumimoji="0" lang="en-US" altLang="zh-CN" sz="2400" dirty="0">
                <a:latin typeface="华文楷体" panose="02010600040101010101" pitchFamily="2" charset="-122"/>
                <a:ea typeface="华文楷体" panose="02010600040101010101" pitchFamily="2" charset="-122"/>
              </a:rPr>
              <a:t>)</a:t>
            </a:r>
            <a:r>
              <a:rPr kumimoji="0" lang="zh-CN" altLang="en-US" sz="2400" dirty="0">
                <a:latin typeface="华文楷体" panose="02010600040101010101" pitchFamily="2" charset="-122"/>
                <a:ea typeface="华文楷体" panose="02010600040101010101" pitchFamily="2" charset="-122"/>
              </a:rPr>
              <a:t>，常将分组码记为（</a:t>
            </a:r>
            <a:r>
              <a:rPr kumimoji="0" lang="en-US" altLang="zh-CN" sz="2400" dirty="0">
                <a:latin typeface="华文楷体" panose="02010600040101010101" pitchFamily="2" charset="-122"/>
                <a:ea typeface="华文楷体" panose="02010600040101010101" pitchFamily="2" charset="-122"/>
              </a:rPr>
              <a:t>n</a:t>
            </a:r>
            <a:r>
              <a:rPr kumimoji="0" lang="zh-CN" altLang="en-US" sz="2400" dirty="0">
                <a:latin typeface="华文楷体" panose="02010600040101010101" pitchFamily="2" charset="-122"/>
                <a:ea typeface="华文楷体" panose="02010600040101010101" pitchFamily="2" charset="-122"/>
              </a:rPr>
              <a:t>，</a:t>
            </a:r>
            <a:r>
              <a:rPr kumimoji="0" lang="en-US" altLang="zh-CN" sz="2400" dirty="0">
                <a:latin typeface="华文楷体" panose="02010600040101010101" pitchFamily="2" charset="-122"/>
                <a:ea typeface="华文楷体" panose="02010600040101010101" pitchFamily="2" charset="-122"/>
              </a:rPr>
              <a:t>k</a:t>
            </a:r>
            <a:r>
              <a:rPr kumimoji="0" lang="zh-CN" altLang="en-US" sz="2400" dirty="0">
                <a:latin typeface="华文楷体" panose="02010600040101010101" pitchFamily="2" charset="-122"/>
                <a:ea typeface="华文楷体" panose="02010600040101010101" pitchFamily="2" charset="-122"/>
              </a:rPr>
              <a:t>）码。其中有</a:t>
            </a:r>
            <a:r>
              <a:rPr kumimoji="0" lang="en-US" altLang="zh-CN" sz="2400" dirty="0">
                <a:latin typeface="华文楷体" panose="02010600040101010101" pitchFamily="2" charset="-122"/>
                <a:ea typeface="华文楷体" panose="02010600040101010101" pitchFamily="2" charset="-122"/>
              </a:rPr>
              <a:t>k</a:t>
            </a:r>
            <a:r>
              <a:rPr kumimoji="0" lang="zh-CN" altLang="en-US" sz="2400" dirty="0">
                <a:latin typeface="华文楷体" panose="02010600040101010101" pitchFamily="2" charset="-122"/>
                <a:ea typeface="华文楷体" panose="02010600040101010101" pitchFamily="2" charset="-122"/>
              </a:rPr>
              <a:t>个信息位，有</a:t>
            </a:r>
            <a:r>
              <a:rPr kumimoji="0" lang="en-US" altLang="zh-CN" sz="2400" dirty="0">
                <a:latin typeface="华文楷体" panose="02010600040101010101" pitchFamily="2" charset="-122"/>
                <a:ea typeface="华文楷体" panose="02010600040101010101" pitchFamily="2" charset="-122"/>
              </a:rPr>
              <a:t>r=n-k</a:t>
            </a:r>
            <a:r>
              <a:rPr kumimoji="0" lang="zh-CN" altLang="en-US" sz="2400" dirty="0">
                <a:latin typeface="华文楷体" panose="02010600040101010101" pitchFamily="2" charset="-122"/>
                <a:ea typeface="华文楷体" panose="02010600040101010101" pitchFamily="2" charset="-122"/>
              </a:rPr>
              <a:t>个监督位。</a:t>
            </a:r>
          </a:p>
          <a:p>
            <a:pPr eaLnBrk="1" hangingPunct="1">
              <a:lnSpc>
                <a:spcPct val="110000"/>
              </a:lnSpc>
              <a:buClr>
                <a:srgbClr val="FF0000"/>
              </a:buClr>
              <a:buSzTx/>
              <a:buFont typeface="Wingdings" panose="05000000000000000000" pitchFamily="2" charset="2"/>
              <a:buChar char="Ø"/>
            </a:pPr>
            <a:r>
              <a:rPr kumimoji="0" lang="zh-CN" altLang="en-US" sz="2400" dirty="0">
                <a:latin typeface="华文楷体" panose="02010600040101010101" pitchFamily="2" charset="-122"/>
                <a:ea typeface="华文楷体" panose="02010600040101010101" pitchFamily="2" charset="-122"/>
              </a:rPr>
              <a:t>由于输入有</a:t>
            </a:r>
            <a:r>
              <a:rPr kumimoji="0" lang="en-US" altLang="zh-CN" sz="2400" dirty="0">
                <a:latin typeface="华文楷体" panose="02010600040101010101" pitchFamily="2" charset="-122"/>
                <a:ea typeface="华文楷体" panose="02010600040101010101" pitchFamily="2" charset="-122"/>
              </a:rPr>
              <a:t>2</a:t>
            </a:r>
            <a:r>
              <a:rPr kumimoji="0" lang="en-US" altLang="zh-CN" sz="2400" baseline="30000" dirty="0">
                <a:latin typeface="华文楷体" panose="02010600040101010101" pitchFamily="2" charset="-122"/>
                <a:ea typeface="华文楷体" panose="02010600040101010101" pitchFamily="2" charset="-122"/>
              </a:rPr>
              <a:t>k</a:t>
            </a:r>
            <a:r>
              <a:rPr kumimoji="0" lang="zh-CN" altLang="en-US" sz="2400" dirty="0">
                <a:latin typeface="华文楷体" panose="02010600040101010101" pitchFamily="2" charset="-122"/>
                <a:ea typeface="华文楷体" panose="02010600040101010101" pitchFamily="2" charset="-122"/>
              </a:rPr>
              <a:t>种组合，因此</a:t>
            </a:r>
            <a:r>
              <a:rPr kumimoji="0" lang="en-US" altLang="zh-CN" sz="2400" dirty="0">
                <a:latin typeface="华文楷体" panose="02010600040101010101" pitchFamily="2" charset="-122"/>
                <a:ea typeface="华文楷体" panose="02010600040101010101" pitchFamily="2" charset="-122"/>
              </a:rPr>
              <a:t>(n</a:t>
            </a:r>
            <a:r>
              <a:rPr kumimoji="0" lang="zh-CN" altLang="en-US" sz="2400" dirty="0">
                <a:latin typeface="华文楷体" panose="02010600040101010101" pitchFamily="2" charset="-122"/>
                <a:ea typeface="华文楷体" panose="02010600040101010101" pitchFamily="2" charset="-122"/>
              </a:rPr>
              <a:t>，</a:t>
            </a:r>
            <a:r>
              <a:rPr kumimoji="0" lang="en-US" altLang="zh-CN" sz="2400" dirty="0">
                <a:latin typeface="华文楷体" panose="02010600040101010101" pitchFamily="2" charset="-122"/>
                <a:ea typeface="华文楷体" panose="02010600040101010101" pitchFamily="2" charset="-122"/>
              </a:rPr>
              <a:t>k)</a:t>
            </a:r>
            <a:r>
              <a:rPr kumimoji="0" lang="zh-CN" altLang="en-US" sz="2400" dirty="0">
                <a:latin typeface="华文楷体" panose="02010600040101010101" pitchFamily="2" charset="-122"/>
                <a:ea typeface="华文楷体" panose="02010600040101010101" pitchFamily="2" charset="-122"/>
              </a:rPr>
              <a:t>码应该有</a:t>
            </a:r>
            <a:r>
              <a:rPr kumimoji="0" lang="en-US" altLang="zh-CN" sz="2400" dirty="0">
                <a:latin typeface="华文楷体" panose="02010600040101010101" pitchFamily="2" charset="-122"/>
                <a:ea typeface="华文楷体" panose="02010600040101010101" pitchFamily="2" charset="-122"/>
              </a:rPr>
              <a:t>2</a:t>
            </a:r>
            <a:r>
              <a:rPr kumimoji="0" lang="en-US" altLang="zh-CN" sz="2400" baseline="30000" dirty="0">
                <a:latin typeface="华文楷体" panose="02010600040101010101" pitchFamily="2" charset="-122"/>
                <a:ea typeface="华文楷体" panose="02010600040101010101" pitchFamily="2" charset="-122"/>
              </a:rPr>
              <a:t>k</a:t>
            </a:r>
            <a:r>
              <a:rPr kumimoji="0" lang="zh-CN" altLang="en-US" sz="2400" dirty="0">
                <a:latin typeface="华文楷体" panose="02010600040101010101" pitchFamily="2" charset="-122"/>
                <a:ea typeface="华文楷体" panose="02010600040101010101" pitchFamily="2" charset="-122"/>
              </a:rPr>
              <a:t>个码字，称为许用码组。另外</a:t>
            </a:r>
            <a:r>
              <a:rPr kumimoji="0" lang="en-US" altLang="zh-CN" sz="2400" dirty="0">
                <a:latin typeface="华文楷体" panose="02010600040101010101" pitchFamily="2" charset="-122"/>
                <a:ea typeface="华文楷体" panose="02010600040101010101" pitchFamily="2" charset="-122"/>
              </a:rPr>
              <a:t>2</a:t>
            </a:r>
            <a:r>
              <a:rPr kumimoji="0" lang="en-US" altLang="zh-CN" sz="2400" baseline="30000" dirty="0">
                <a:latin typeface="华文楷体" panose="02010600040101010101" pitchFamily="2" charset="-122"/>
                <a:ea typeface="华文楷体" panose="02010600040101010101" pitchFamily="2" charset="-122"/>
              </a:rPr>
              <a:t>n</a:t>
            </a:r>
            <a:r>
              <a:rPr kumimoji="0" lang="en-US" altLang="zh-CN" sz="2400" dirty="0">
                <a:latin typeface="华文楷体" panose="02010600040101010101" pitchFamily="2" charset="-122"/>
                <a:ea typeface="华文楷体" panose="02010600040101010101" pitchFamily="2" charset="-122"/>
              </a:rPr>
              <a:t>- 2</a:t>
            </a:r>
            <a:r>
              <a:rPr kumimoji="0" lang="en-US" altLang="zh-CN" sz="2400" baseline="30000" dirty="0">
                <a:latin typeface="华文楷体" panose="02010600040101010101" pitchFamily="2" charset="-122"/>
                <a:ea typeface="华文楷体" panose="02010600040101010101" pitchFamily="2" charset="-122"/>
              </a:rPr>
              <a:t>k</a:t>
            </a:r>
            <a:r>
              <a:rPr kumimoji="0" lang="zh-CN" altLang="en-US" sz="2400" dirty="0">
                <a:latin typeface="华文楷体" panose="02010600040101010101" pitchFamily="2" charset="-122"/>
                <a:ea typeface="华文楷体" panose="02010600040101010101" pitchFamily="2" charset="-122"/>
              </a:rPr>
              <a:t>个码字，称为禁用码组。</a:t>
            </a:r>
          </a:p>
          <a:p>
            <a:pPr eaLnBrk="1" hangingPunct="1">
              <a:lnSpc>
                <a:spcPct val="110000"/>
              </a:lnSpc>
              <a:buClr>
                <a:srgbClr val="FF0000"/>
              </a:buClr>
              <a:buSzTx/>
              <a:buFont typeface="Wingdings" panose="05000000000000000000" pitchFamily="2" charset="2"/>
              <a:buChar char="Ø"/>
            </a:pPr>
            <a:r>
              <a:rPr kumimoji="0" lang="zh-CN" altLang="en-US" sz="2400" dirty="0">
                <a:latin typeface="华文楷体" panose="02010600040101010101" pitchFamily="2" charset="-122"/>
                <a:ea typeface="华文楷体" panose="02010600040101010101" pitchFamily="2" charset="-122"/>
              </a:rPr>
              <a:t>码组的长度</a:t>
            </a:r>
            <a:r>
              <a:rPr kumimoji="0" lang="en-US" altLang="zh-CN" sz="2400" dirty="0">
                <a:latin typeface="华文楷体" panose="02010600040101010101" pitchFamily="2" charset="-122"/>
                <a:ea typeface="华文楷体" panose="02010600040101010101" pitchFamily="2" charset="-122"/>
              </a:rPr>
              <a:t>(</a:t>
            </a:r>
            <a:r>
              <a:rPr kumimoji="0" lang="zh-CN" altLang="en-US" sz="2400" dirty="0">
                <a:latin typeface="华文楷体" panose="02010600040101010101" pitchFamily="2" charset="-122"/>
                <a:ea typeface="华文楷体" panose="02010600040101010101" pitchFamily="2" charset="-122"/>
              </a:rPr>
              <a:t>码长</a:t>
            </a:r>
            <a:r>
              <a:rPr kumimoji="0" lang="en-US" altLang="zh-CN" sz="2400" dirty="0">
                <a:latin typeface="华文楷体" panose="02010600040101010101" pitchFamily="2" charset="-122"/>
                <a:ea typeface="华文楷体" panose="02010600040101010101" pitchFamily="2" charset="-122"/>
              </a:rPr>
              <a:t>)</a:t>
            </a:r>
            <a:r>
              <a:rPr kumimoji="0" lang="zh-CN" altLang="en-US" sz="2400" dirty="0">
                <a:latin typeface="华文楷体" panose="02010600040101010101" pitchFamily="2" charset="-122"/>
                <a:ea typeface="华文楷体" panose="02010600040101010101" pitchFamily="2" charset="-122"/>
              </a:rPr>
              <a:t>：码组</a:t>
            </a:r>
            <a:r>
              <a:rPr kumimoji="0" lang="en-US" altLang="zh-CN" sz="2400" dirty="0">
                <a:latin typeface="华文楷体" panose="02010600040101010101" pitchFamily="2" charset="-122"/>
                <a:ea typeface="华文楷体" panose="02010600040101010101" pitchFamily="2" charset="-122"/>
              </a:rPr>
              <a:t>(</a:t>
            </a:r>
            <a:r>
              <a:rPr kumimoji="0" lang="zh-CN" altLang="en-US" sz="2400" dirty="0">
                <a:latin typeface="华文楷体" panose="02010600040101010101" pitchFamily="2" charset="-122"/>
                <a:ea typeface="华文楷体" panose="02010600040101010101" pitchFamily="2" charset="-122"/>
              </a:rPr>
              <a:t>码字或码矢</a:t>
            </a:r>
            <a:r>
              <a:rPr kumimoji="0" lang="en-US" altLang="zh-CN" sz="2400" dirty="0">
                <a:latin typeface="华文楷体" panose="02010600040101010101" pitchFamily="2" charset="-122"/>
                <a:ea typeface="华文楷体" panose="02010600040101010101" pitchFamily="2" charset="-122"/>
              </a:rPr>
              <a:t>)</a:t>
            </a:r>
            <a:r>
              <a:rPr kumimoji="0" lang="zh-CN" altLang="en-US" sz="2400" dirty="0">
                <a:latin typeface="华文楷体" panose="02010600040101010101" pitchFamily="2" charset="-122"/>
                <a:ea typeface="华文楷体" panose="02010600040101010101" pitchFamily="2" charset="-122"/>
              </a:rPr>
              <a:t>中码元的数目。</a:t>
            </a:r>
          </a:p>
          <a:p>
            <a:pPr eaLnBrk="1" hangingPunct="1">
              <a:lnSpc>
                <a:spcPct val="110000"/>
              </a:lnSpc>
              <a:buClr>
                <a:srgbClr val="FF0000"/>
              </a:buClr>
              <a:buSzTx/>
              <a:buFont typeface="Wingdings" panose="05000000000000000000" pitchFamily="2" charset="2"/>
              <a:buChar char="Ø"/>
            </a:pPr>
            <a:r>
              <a:rPr kumimoji="0" lang="zh-CN" altLang="en-US" sz="2400" dirty="0">
                <a:latin typeface="华文楷体" panose="02010600040101010101" pitchFamily="2" charset="-122"/>
                <a:ea typeface="华文楷体" panose="02010600040101010101" pitchFamily="2" charset="-122"/>
              </a:rPr>
              <a:t>码组的重量</a:t>
            </a:r>
            <a:r>
              <a:rPr kumimoji="0" lang="en-US" altLang="zh-CN" sz="2400" dirty="0">
                <a:latin typeface="华文楷体" panose="02010600040101010101" pitchFamily="2" charset="-122"/>
                <a:ea typeface="华文楷体" panose="02010600040101010101" pitchFamily="2" charset="-122"/>
              </a:rPr>
              <a:t>(</a:t>
            </a:r>
            <a:r>
              <a:rPr kumimoji="0" lang="zh-CN" altLang="en-US" sz="2400" dirty="0">
                <a:latin typeface="华文楷体" panose="02010600040101010101" pitchFamily="2" charset="-122"/>
                <a:ea typeface="华文楷体" panose="02010600040101010101" pitchFamily="2" charset="-122"/>
              </a:rPr>
              <a:t>码重</a:t>
            </a:r>
            <a:r>
              <a:rPr kumimoji="0" lang="en-US" altLang="zh-CN" sz="2400" dirty="0">
                <a:latin typeface="华文楷体" panose="02010600040101010101" pitchFamily="2" charset="-122"/>
                <a:ea typeface="华文楷体" panose="02010600040101010101" pitchFamily="2" charset="-122"/>
              </a:rPr>
              <a:t>)</a:t>
            </a:r>
            <a:r>
              <a:rPr kumimoji="0" lang="zh-CN" altLang="en-US" sz="2400" dirty="0">
                <a:latin typeface="华文楷体" panose="02010600040101010101" pitchFamily="2" charset="-122"/>
                <a:ea typeface="华文楷体" panose="02010600040101010101" pitchFamily="2" charset="-122"/>
              </a:rPr>
              <a:t>：码组中非</a:t>
            </a:r>
            <a:r>
              <a:rPr kumimoji="0" lang="en-US" altLang="zh-CN" sz="2400" dirty="0">
                <a:latin typeface="华文楷体" panose="02010600040101010101" pitchFamily="2" charset="-122"/>
                <a:ea typeface="华文楷体" panose="02010600040101010101" pitchFamily="2" charset="-122"/>
              </a:rPr>
              <a:t>0</a:t>
            </a:r>
            <a:r>
              <a:rPr kumimoji="0" lang="zh-CN" altLang="en-US" sz="2400" dirty="0">
                <a:latin typeface="华文楷体" panose="02010600040101010101" pitchFamily="2" charset="-122"/>
                <a:ea typeface="华文楷体" panose="02010600040101010101" pitchFamily="2" charset="-122"/>
              </a:rPr>
              <a:t>位的数目。对于二进制码，码重就是码组中</a:t>
            </a:r>
            <a:r>
              <a:rPr kumimoji="0" lang="en-US" altLang="zh-CN" sz="2400" dirty="0">
                <a:latin typeface="华文楷体" panose="02010600040101010101" pitchFamily="2" charset="-122"/>
                <a:ea typeface="华文楷体" panose="02010600040101010101" pitchFamily="2" charset="-122"/>
              </a:rPr>
              <a:t>1</a:t>
            </a:r>
            <a:r>
              <a:rPr kumimoji="0" lang="zh-CN" altLang="en-US" sz="2400" dirty="0">
                <a:latin typeface="华文楷体" panose="02010600040101010101" pitchFamily="2" charset="-122"/>
                <a:ea typeface="华文楷体" panose="02010600040101010101" pitchFamily="2" charset="-122"/>
              </a:rPr>
              <a:t>的数目。</a:t>
            </a:r>
          </a:p>
          <a:p>
            <a:pPr eaLnBrk="1" hangingPunct="1">
              <a:lnSpc>
                <a:spcPct val="110000"/>
              </a:lnSpc>
              <a:buClr>
                <a:srgbClr val="FF0000"/>
              </a:buClr>
              <a:buSzTx/>
              <a:buFont typeface="Wingdings" panose="05000000000000000000" pitchFamily="2" charset="2"/>
              <a:buChar char="Ø"/>
            </a:pPr>
            <a:r>
              <a:rPr kumimoji="0" lang="zh-CN" altLang="en-US" sz="2400" dirty="0">
                <a:latin typeface="华文楷体" panose="02010600040101010101" pitchFamily="2" charset="-122"/>
                <a:ea typeface="华文楷体" panose="02010600040101010101" pitchFamily="2" charset="-122"/>
              </a:rPr>
              <a:t>码距</a:t>
            </a:r>
            <a:r>
              <a:rPr kumimoji="0" lang="en-US" altLang="zh-CN" sz="2400" dirty="0">
                <a:latin typeface="华文楷体" panose="02010600040101010101" pitchFamily="2" charset="-122"/>
                <a:ea typeface="华文楷体" panose="02010600040101010101" pitchFamily="2" charset="-122"/>
              </a:rPr>
              <a:t>(</a:t>
            </a:r>
            <a:r>
              <a:rPr kumimoji="0" lang="zh-CN" altLang="en-US" sz="2400" dirty="0">
                <a:latin typeface="华文楷体" panose="02010600040101010101" pitchFamily="2" charset="-122"/>
                <a:ea typeface="华文楷体" panose="02010600040101010101" pitchFamily="2" charset="-122"/>
              </a:rPr>
              <a:t>汉明距</a:t>
            </a:r>
            <a:r>
              <a:rPr kumimoji="0" lang="en-US" altLang="zh-CN" sz="2400" dirty="0">
                <a:latin typeface="华文楷体" panose="02010600040101010101" pitchFamily="2" charset="-122"/>
                <a:ea typeface="华文楷体" panose="02010600040101010101" pitchFamily="2" charset="-122"/>
              </a:rPr>
              <a:t>)</a:t>
            </a:r>
            <a:r>
              <a:rPr kumimoji="0" lang="zh-CN" altLang="en-US" sz="2400" dirty="0">
                <a:latin typeface="华文楷体" panose="02010600040101010101" pitchFamily="2" charset="-122"/>
                <a:ea typeface="华文楷体" panose="02010600040101010101" pitchFamily="2" charset="-122"/>
              </a:rPr>
              <a:t>：两个等长码组之间对应位不同的数目。例如码组</a:t>
            </a:r>
            <a:r>
              <a:rPr kumimoji="0" lang="en-US" altLang="zh-CN" sz="2400" dirty="0">
                <a:latin typeface="华文楷体" panose="02010600040101010101" pitchFamily="2" charset="-122"/>
                <a:ea typeface="华文楷体" panose="02010600040101010101" pitchFamily="2" charset="-122"/>
              </a:rPr>
              <a:t>11000</a:t>
            </a:r>
            <a:r>
              <a:rPr kumimoji="0" lang="zh-CN" altLang="en-US" sz="2400" dirty="0">
                <a:latin typeface="华文楷体" panose="02010600040101010101" pitchFamily="2" charset="-122"/>
                <a:ea typeface="华文楷体" panose="02010600040101010101" pitchFamily="2" charset="-122"/>
              </a:rPr>
              <a:t>与</a:t>
            </a:r>
            <a:r>
              <a:rPr kumimoji="0" lang="en-US" altLang="zh-CN" sz="2400" dirty="0">
                <a:latin typeface="华文楷体" panose="02010600040101010101" pitchFamily="2" charset="-122"/>
                <a:ea typeface="华文楷体" panose="02010600040101010101" pitchFamily="2" charset="-122"/>
              </a:rPr>
              <a:t>10011</a:t>
            </a:r>
            <a:r>
              <a:rPr kumimoji="0" lang="zh-CN" altLang="en-US" sz="2400" dirty="0">
                <a:latin typeface="华文楷体" panose="02010600040101010101" pitchFamily="2" charset="-122"/>
                <a:ea typeface="华文楷体" panose="02010600040101010101" pitchFamily="2" charset="-122"/>
              </a:rPr>
              <a:t>它们的距离</a:t>
            </a:r>
            <a:r>
              <a:rPr kumimoji="0" lang="en-US" altLang="zh-CN" sz="2400" dirty="0">
                <a:latin typeface="华文楷体" panose="02010600040101010101" pitchFamily="2" charset="-122"/>
                <a:ea typeface="华文楷体" panose="02010600040101010101" pitchFamily="2" charset="-122"/>
              </a:rPr>
              <a:t>d</a:t>
            </a:r>
            <a:r>
              <a:rPr kumimoji="0" lang="zh-CN" altLang="en-US" sz="2400" dirty="0">
                <a:latin typeface="华文楷体" panose="02010600040101010101" pitchFamily="2" charset="-122"/>
                <a:ea typeface="华文楷体" panose="02010600040101010101" pitchFamily="2" charset="-122"/>
              </a:rPr>
              <a:t>＝</a:t>
            </a:r>
            <a:r>
              <a:rPr kumimoji="0" lang="en-US" altLang="zh-CN" sz="2400" dirty="0">
                <a:latin typeface="华文楷体" panose="02010600040101010101" pitchFamily="2" charset="-122"/>
                <a:ea typeface="华文楷体" panose="02010600040101010101" pitchFamily="2" charset="-122"/>
              </a:rPr>
              <a:t>3</a:t>
            </a:r>
            <a:r>
              <a:rPr kumimoji="0" lang="zh-CN" altLang="en-US" sz="2400" dirty="0">
                <a:latin typeface="华文楷体" panose="02010600040101010101" pitchFamily="2" charset="-122"/>
                <a:ea typeface="华文楷体" panose="02010600040101010101" pitchFamily="2" charset="-122"/>
              </a:rPr>
              <a:t>。由于两个码组模二相加，其不同的对应位必为</a:t>
            </a:r>
            <a:r>
              <a:rPr kumimoji="0" lang="en-US" altLang="zh-CN" sz="2400" dirty="0">
                <a:latin typeface="华文楷体" panose="02010600040101010101" pitchFamily="2" charset="-122"/>
                <a:ea typeface="华文楷体" panose="02010600040101010101" pitchFamily="2" charset="-122"/>
              </a:rPr>
              <a:t>1</a:t>
            </a:r>
            <a:r>
              <a:rPr kumimoji="0" lang="zh-CN" altLang="en-US" sz="2400" dirty="0">
                <a:latin typeface="华文楷体" panose="02010600040101010101" pitchFamily="2" charset="-122"/>
                <a:ea typeface="华文楷体" panose="02010600040101010101" pitchFamily="2" charset="-122"/>
              </a:rPr>
              <a:t>，而相同的对应位必为</a:t>
            </a:r>
            <a:r>
              <a:rPr kumimoji="0" lang="en-US" altLang="zh-CN" sz="2400" dirty="0">
                <a:latin typeface="华文楷体" panose="02010600040101010101" pitchFamily="2" charset="-122"/>
                <a:ea typeface="华文楷体" panose="02010600040101010101" pitchFamily="2" charset="-122"/>
              </a:rPr>
              <a:t>0</a:t>
            </a:r>
            <a:r>
              <a:rPr kumimoji="0" lang="zh-CN" altLang="en-US" sz="2400" dirty="0">
                <a:latin typeface="华文楷体" panose="02010600040101010101" pitchFamily="2" charset="-122"/>
                <a:ea typeface="华文楷体" panose="02010600040101010101" pitchFamily="2" charset="-122"/>
              </a:rPr>
              <a:t>，所以两个码组模二相加得到的新码组的重量就是这两个码组之间的距离。</a:t>
            </a:r>
          </a:p>
          <a:p>
            <a:pPr eaLnBrk="1" hangingPunct="1">
              <a:lnSpc>
                <a:spcPct val="110000"/>
              </a:lnSpc>
              <a:buClr>
                <a:srgbClr val="FF0000"/>
              </a:buClr>
              <a:buSzTx/>
              <a:buFont typeface="Wingdings" panose="05000000000000000000" pitchFamily="2" charset="2"/>
              <a:buChar char="Ø"/>
            </a:pPr>
            <a:r>
              <a:rPr kumimoji="0" lang="zh-CN" altLang="en-US" sz="2400" dirty="0">
                <a:latin typeface="华文楷体" panose="02010600040101010101" pitchFamily="2" charset="-122"/>
                <a:ea typeface="华文楷体" panose="02010600040101010101" pitchFamily="2" charset="-122"/>
              </a:rPr>
              <a:t>码的最小距离：码组集合中全体码组之间距离的最小数值</a:t>
            </a:r>
            <a:r>
              <a:rPr kumimoji="0" lang="en-US" altLang="zh-CN" sz="2400" dirty="0" err="1">
                <a:latin typeface="华文楷体" panose="02010600040101010101" pitchFamily="2" charset="-122"/>
                <a:ea typeface="华文楷体" panose="02010600040101010101" pitchFamily="2" charset="-122"/>
              </a:rPr>
              <a:t>d</a:t>
            </a:r>
            <a:r>
              <a:rPr kumimoji="0" lang="en-US" altLang="zh-CN" sz="2400" baseline="-25000" dirty="0" err="1">
                <a:latin typeface="华文楷体" panose="02010600040101010101" pitchFamily="2" charset="-122"/>
                <a:ea typeface="华文楷体" panose="02010600040101010101" pitchFamily="2" charset="-122"/>
              </a:rPr>
              <a:t>min</a:t>
            </a:r>
            <a:r>
              <a:rPr kumimoji="0" lang="zh-CN" altLang="en-US" sz="2400" dirty="0">
                <a:latin typeface="华文楷体" panose="02010600040101010101" pitchFamily="2" charset="-122"/>
                <a:ea typeface="华文楷体" panose="02010600040101010101" pitchFamily="2" charset="-122"/>
              </a:rPr>
              <a:t>。是衡量该码纠错能力的依据，因此是极重要的参数。 </a:t>
            </a:r>
          </a:p>
        </p:txBody>
      </p:sp>
    </p:spTree>
  </p:cSld>
  <p:clrMapOvr>
    <a:masterClrMapping/>
  </p:clrMapOvr>
</p:sld>
</file>

<file path=ppt/theme/theme1.xml><?xml version="1.0" encoding="utf-8"?>
<a:theme xmlns:a="http://schemas.openxmlformats.org/drawingml/2006/main" name="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609600" marR="0" indent="-609600" algn="l" defTabSz="914400" rtl="0" eaLnBrk="1" fontAlgn="base" latinLnBrk="0" hangingPunct="1">
          <a:lnSpc>
            <a:spcPct val="80000"/>
          </a:lnSpc>
          <a:spcBef>
            <a:spcPct val="20000"/>
          </a:spcBef>
          <a:spcAft>
            <a:spcPct val="0"/>
          </a:spcAft>
          <a:buClr>
            <a:schemeClr val="hlink"/>
          </a:buClr>
          <a:buSzPct val="65000"/>
          <a:buFont typeface="Wingdings" pitchFamily="2" charset="2"/>
          <a:buChar char="v"/>
          <a:tabLst/>
          <a:defRPr kumimoji="0" lang="zh-CN" altLang="en-US" sz="2400" b="0" i="0" u="none" strike="noStrike" cap="none" normalizeH="0" baseline="0" smtClean="0">
            <a:ln>
              <a:noFill/>
            </a:ln>
            <a:solidFill>
              <a:schemeClr val="tx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609600" marR="0" indent="-609600" algn="l" defTabSz="914400" rtl="0" eaLnBrk="1" fontAlgn="base" latinLnBrk="0" hangingPunct="1">
          <a:lnSpc>
            <a:spcPct val="80000"/>
          </a:lnSpc>
          <a:spcBef>
            <a:spcPct val="20000"/>
          </a:spcBef>
          <a:spcAft>
            <a:spcPct val="0"/>
          </a:spcAft>
          <a:buClr>
            <a:schemeClr val="hlink"/>
          </a:buClr>
          <a:buSzPct val="65000"/>
          <a:buFont typeface="Wingdings" pitchFamily="2" charset="2"/>
          <a:buChar char="v"/>
          <a:tabLst/>
          <a:defRPr kumimoji="0" lang="zh-CN" altLang="en-US" sz="2400" b="0" i="0" u="none" strike="noStrike" cap="none" normalizeH="0" baseline="0" smtClean="0">
            <a:ln>
              <a:noFill/>
            </a:ln>
            <a:solidFill>
              <a:schemeClr val="tx1"/>
            </a:solidFill>
            <a:effectLst/>
            <a:latin typeface="宋体" pitchFamily="2" charset="-122"/>
            <a:ea typeface="宋体" pitchFamily="2" charset="-122"/>
          </a:defRPr>
        </a:defPPr>
      </a:lstStyle>
    </a:lnDef>
  </a:objectDefaul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609600" marR="0" indent="-609600" algn="l" defTabSz="914400" rtl="0" eaLnBrk="1" fontAlgn="base" latinLnBrk="0" hangingPunct="1">
          <a:lnSpc>
            <a:spcPct val="80000"/>
          </a:lnSpc>
          <a:spcBef>
            <a:spcPct val="20000"/>
          </a:spcBef>
          <a:spcAft>
            <a:spcPct val="0"/>
          </a:spcAft>
          <a:buClr>
            <a:schemeClr val="hlink"/>
          </a:buClr>
          <a:buSzPct val="65000"/>
          <a:buFont typeface="Wingdings" pitchFamily="2" charset="2"/>
          <a:buChar char="v"/>
          <a:tabLst/>
          <a:defRPr kumimoji="0" lang="zh-CN" altLang="en-US" sz="2400" b="0" i="0" u="none" strike="noStrike" cap="none" normalizeH="0" baseline="0" smtClean="0">
            <a:ln>
              <a:noFill/>
            </a:ln>
            <a:solidFill>
              <a:schemeClr val="tx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609600" marR="0" indent="-609600" algn="l" defTabSz="914400" rtl="0" eaLnBrk="1" fontAlgn="base" latinLnBrk="0" hangingPunct="1">
          <a:lnSpc>
            <a:spcPct val="80000"/>
          </a:lnSpc>
          <a:spcBef>
            <a:spcPct val="20000"/>
          </a:spcBef>
          <a:spcAft>
            <a:spcPct val="0"/>
          </a:spcAft>
          <a:buClr>
            <a:schemeClr val="hlink"/>
          </a:buClr>
          <a:buSzPct val="65000"/>
          <a:buFont typeface="Wingdings" pitchFamily="2" charset="2"/>
          <a:buChar char="v"/>
          <a:tabLst/>
          <a:defRPr kumimoji="0" lang="zh-CN" altLang="en-US" sz="2400" b="0" i="0" u="none" strike="noStrike" cap="none" normalizeH="0" baseline="0" smtClean="0">
            <a:ln>
              <a:noFill/>
            </a:ln>
            <a:solidFill>
              <a:schemeClr val="tx1"/>
            </a:solidFill>
            <a:effectLst/>
            <a:latin typeface="宋体" pitchFamily="2" charset="-122"/>
            <a:ea typeface="宋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Mountain Top</Template>
  <TotalTime>4215</TotalTime>
  <Words>4129</Words>
  <Application>Microsoft Office PowerPoint</Application>
  <PresentationFormat>全屏显示(4:3)</PresentationFormat>
  <Paragraphs>313</Paragraphs>
  <Slides>34</Slides>
  <Notes>0</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2</vt:i4>
      </vt:variant>
      <vt:variant>
        <vt:lpstr>幻灯片标题</vt:lpstr>
      </vt:variant>
      <vt:variant>
        <vt:i4>34</vt:i4>
      </vt:variant>
    </vt:vector>
  </HeadingPairs>
  <TitlesOfParts>
    <vt:vector size="45" baseType="lpstr">
      <vt:lpstr>黑体</vt:lpstr>
      <vt:lpstr>华文楷体</vt:lpstr>
      <vt:lpstr>华文中宋</vt:lpstr>
      <vt:lpstr>宋体</vt:lpstr>
      <vt:lpstr>Arial</vt:lpstr>
      <vt:lpstr>Times New Roman</vt:lpstr>
      <vt:lpstr>Wingdings</vt:lpstr>
      <vt:lpstr>Ripple</vt:lpstr>
      <vt:lpstr>Soaring</vt:lpstr>
      <vt:lpstr>Visio</vt:lpstr>
      <vt:lpstr>位图图像</vt:lpstr>
      <vt:lpstr>第十一章 差错控制编码</vt:lpstr>
      <vt:lpstr>第十一章 差错控制编码</vt:lpstr>
      <vt:lpstr>11.1 一、差错控制编码的几种方式</vt:lpstr>
      <vt:lpstr>11.1 一、差错控制编码的几种方式</vt:lpstr>
      <vt:lpstr>11.1 二、信道发生差错的几种模式</vt:lpstr>
      <vt:lpstr>11.1 三、差错控制编码的作用的举例</vt:lpstr>
      <vt:lpstr>11.1 四、差错控制编码的分类(1)</vt:lpstr>
      <vt:lpstr>11.1 四、差错控制编码的分类(2)</vt:lpstr>
      <vt:lpstr>11.2 一、基本概念</vt:lpstr>
      <vt:lpstr>11.2 二、最小码距与码的纠检错能力</vt:lpstr>
      <vt:lpstr>11.3  信道编码定理（山农编码定理）</vt:lpstr>
      <vt:lpstr>11.4 一、对纠错编码的基本要求</vt:lpstr>
      <vt:lpstr>11.4 二、常用的简单编码 </vt:lpstr>
      <vt:lpstr>11.4 二、常用的简单编码 </vt:lpstr>
      <vt:lpstr>11.4 二、常用的简单编码</vt:lpstr>
      <vt:lpstr>11.4 二、常用的简单编码</vt:lpstr>
      <vt:lpstr>11.5 一、线性分组码（n，k）的性质</vt:lpstr>
      <vt:lpstr>11.5 二、码的校验矩阵和生成矩阵</vt:lpstr>
      <vt:lpstr>11.5 二、码的校验矩阵和生成矩阵</vt:lpstr>
      <vt:lpstr>11.5 二、码的校验矩阵和生成矩阵</vt:lpstr>
      <vt:lpstr>11.5 二、码的校验矩阵和生成矩阵</vt:lpstr>
      <vt:lpstr>11.5  二、码的校验矩阵和生成矩阵</vt:lpstr>
      <vt:lpstr>11.5 二、码的校验矩阵和生成矩阵</vt:lpstr>
      <vt:lpstr>11.6 一、循环码原理(1)</vt:lpstr>
      <vt:lpstr>11.6 一、循环码原理(2)</vt:lpstr>
      <vt:lpstr>11.6 一、循环码原理(3)</vt:lpstr>
      <vt:lpstr>11.6 一、循环码原理(4)</vt:lpstr>
      <vt:lpstr>11.6 一、循环码原理(5)</vt:lpstr>
      <vt:lpstr>11.6 一、循环码原理(6)</vt:lpstr>
      <vt:lpstr>11.6 二、循环码的编码方法(1)</vt:lpstr>
      <vt:lpstr>11.6 二、循环码的编码方法(2)</vt:lpstr>
      <vt:lpstr>11.6 二、循环码的编码方法(3)</vt:lpstr>
      <vt:lpstr>11.6 三、循环码的译码方法</vt:lpstr>
      <vt:lpstr>PowerPoint 演示文稿</vt:lpstr>
    </vt:vector>
  </TitlesOfParts>
  <Company>Wuhan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通信原理 （第四版） </dc:title>
  <dc:creator>Chenzz</dc:creator>
  <cp:lastModifiedBy>X1</cp:lastModifiedBy>
  <cp:revision>69</cp:revision>
  <dcterms:created xsi:type="dcterms:W3CDTF">2005-02-20T17:34:55Z</dcterms:created>
  <dcterms:modified xsi:type="dcterms:W3CDTF">2023-09-08T03:56:29Z</dcterms:modified>
</cp:coreProperties>
</file>