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64"/>
  </p:notesMasterIdLst>
  <p:sldIdLst>
    <p:sldId id="318" r:id="rId2"/>
    <p:sldId id="372" r:id="rId3"/>
    <p:sldId id="316" r:id="rId4"/>
    <p:sldId id="331" r:id="rId5"/>
    <p:sldId id="271" r:id="rId6"/>
    <p:sldId id="269" r:id="rId7"/>
    <p:sldId id="274" r:id="rId8"/>
    <p:sldId id="366" r:id="rId9"/>
    <p:sldId id="367" r:id="rId10"/>
    <p:sldId id="368" r:id="rId11"/>
    <p:sldId id="276" r:id="rId12"/>
    <p:sldId id="369" r:id="rId13"/>
    <p:sldId id="370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0" r:id="rId26"/>
    <p:sldId id="291" r:id="rId27"/>
    <p:sldId id="292" r:id="rId28"/>
    <p:sldId id="293" r:id="rId29"/>
    <p:sldId id="295" r:id="rId30"/>
    <p:sldId id="296" r:id="rId31"/>
    <p:sldId id="297" r:id="rId32"/>
    <p:sldId id="320" r:id="rId33"/>
    <p:sldId id="299" r:id="rId34"/>
    <p:sldId id="300" r:id="rId35"/>
    <p:sldId id="301" r:id="rId36"/>
    <p:sldId id="321" r:id="rId37"/>
    <p:sldId id="303" r:id="rId38"/>
    <p:sldId id="304" r:id="rId39"/>
    <p:sldId id="322" r:id="rId40"/>
    <p:sldId id="324" r:id="rId41"/>
    <p:sldId id="325" r:id="rId42"/>
    <p:sldId id="308" r:id="rId43"/>
    <p:sldId id="309" r:id="rId44"/>
    <p:sldId id="310" r:id="rId45"/>
    <p:sldId id="311" r:id="rId46"/>
    <p:sldId id="312" r:id="rId47"/>
    <p:sldId id="327" r:id="rId48"/>
    <p:sldId id="326" r:id="rId49"/>
    <p:sldId id="328" r:id="rId50"/>
    <p:sldId id="329" r:id="rId51"/>
    <p:sldId id="352" r:id="rId52"/>
    <p:sldId id="353" r:id="rId53"/>
    <p:sldId id="354" r:id="rId54"/>
    <p:sldId id="355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71" r:id="rId63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65000"/>
      <a:buFont typeface="Wingdings" pitchFamily="2" charset="2"/>
      <a:buChar char="v"/>
      <a:defRPr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65000"/>
      <a:buFont typeface="Wingdings" pitchFamily="2" charset="2"/>
      <a:buChar char="v"/>
      <a:defRPr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65000"/>
      <a:buFont typeface="Wingdings" pitchFamily="2" charset="2"/>
      <a:buChar char="v"/>
      <a:defRPr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65000"/>
      <a:buFont typeface="Wingdings" pitchFamily="2" charset="2"/>
      <a:buChar char="v"/>
      <a:defRPr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65000"/>
      <a:buFont typeface="Wingdings" pitchFamily="2" charset="2"/>
      <a:buChar char="v"/>
      <a:defRPr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17E92B"/>
    <a:srgbClr val="00FFFF"/>
    <a:srgbClr val="FFFF66"/>
    <a:srgbClr val="FF3300"/>
    <a:srgbClr val="00FF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1" autoAdjust="0"/>
    <p:restoredTop sz="94660"/>
  </p:normalViewPr>
  <p:slideViewPr>
    <p:cSldViewPr>
      <p:cViewPr varScale="1">
        <p:scale>
          <a:sx n="83" d="100"/>
          <a:sy n="83" d="100"/>
        </p:scale>
        <p:origin x="1385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wmf"/><Relationship Id="rId1" Type="http://schemas.openxmlformats.org/officeDocument/2006/relationships/image" Target="../media/image47.png"/><Relationship Id="rId4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wmf"/><Relationship Id="rId1" Type="http://schemas.openxmlformats.org/officeDocument/2006/relationships/image" Target="../media/image54.png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1.png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0.wmf"/><Relationship Id="rId5" Type="http://schemas.openxmlformats.org/officeDocument/2006/relationships/image" Target="../media/image1.png"/><Relationship Id="rId4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82.png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85.png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88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91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9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6.wmf"/><Relationship Id="rId6" Type="http://schemas.openxmlformats.org/officeDocument/2006/relationships/image" Target="../media/image1.png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10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112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.png"/><Relationship Id="rId4" Type="http://schemas.openxmlformats.org/officeDocument/2006/relationships/image" Target="../media/image118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12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5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5.png"/><Relationship Id="rId7" Type="http://schemas.openxmlformats.org/officeDocument/2006/relationships/image" Target="../media/image138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.png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1.png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png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.png"/><Relationship Id="rId5" Type="http://schemas.openxmlformats.org/officeDocument/2006/relationships/image" Target="../media/image6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20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wmf"/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6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46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6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301875A1-E63E-4A56-9FED-64D11FA12E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336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54EDE-F359-4DC6-9B95-0E6D481166B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349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F199CE-1390-43A7-8A1A-59415EC1EAF2}" type="slidenum">
              <a:rPr lang="en-US" altLang="zh-CN" smtClean="0">
                <a:ea typeface="宋体" pitchFamily="2" charset="-122"/>
              </a:rPr>
              <a:pPr/>
              <a:t>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53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81EB9-1A7C-4B3B-880E-2E32946A2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65150-4F77-4D42-A6FC-B1794CDD81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E2DD5-4D24-419D-962A-087716D6B3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892E4-AB0D-4D22-86D8-A496EBFC5A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BDD8A-71C8-4132-A765-81133DF700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DA57E-9F85-4696-BE88-540BBD3EA5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532D7-B232-4B85-85F5-707960553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18BFB-BC24-43C0-B511-6CAD1AEEE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E3CCB-FEE3-4EA0-B999-70474BEEB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29823-33C0-4306-8769-7404C821A9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91B3E-495C-420B-95ED-539D509A51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770E7-5088-48B8-B56E-3C026935A4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0500B-4C59-488F-A359-C14C203E03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9EC40-92F9-4E3E-863B-55F1A2898B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CDFAE-FCFF-4B6F-A577-B46D289086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42B53-FB2B-49C1-8902-869FB7CD43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smtClean="0">
                <a:latin typeface="+mn-lt"/>
              </a:defRPr>
            </a:lvl1pPr>
          </a:lstStyle>
          <a:p>
            <a:pPr>
              <a:defRPr/>
            </a:pPr>
            <a:fld id="{983C1579-8958-4A79-B6F1-6426323ED6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.jpeg"/><Relationship Id="rId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40.wmf"/><Relationship Id="rId9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46.wmf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4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47.png"/><Relationship Id="rId9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1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2.jpe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oleObject" Target="../embeddings/oleObject46.bin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11" Type="http://schemas.openxmlformats.org/officeDocument/2006/relationships/image" Target="../media/image57.png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1.png"/><Relationship Id="rId4" Type="http://schemas.openxmlformats.org/officeDocument/2006/relationships/image" Target="../media/image54.png"/><Relationship Id="rId9" Type="http://schemas.openxmlformats.org/officeDocument/2006/relationships/oleObject" Target="../embeddings/oleObject4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50.bin"/><Relationship Id="rId15" Type="http://schemas.openxmlformats.org/officeDocument/2006/relationships/image" Target="../media/image63.png"/><Relationship Id="rId10" Type="http://schemas.openxmlformats.org/officeDocument/2006/relationships/oleObject" Target="../embeddings/oleObject52.bin"/><Relationship Id="rId4" Type="http://schemas.openxmlformats.org/officeDocument/2006/relationships/image" Target="../media/image58.wmf"/><Relationship Id="rId9" Type="http://schemas.openxmlformats.org/officeDocument/2006/relationships/image" Target="../media/image2.jpe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1.png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png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4.wmf"/><Relationship Id="rId11" Type="http://schemas.openxmlformats.org/officeDocument/2006/relationships/image" Target="../media/image2.jpeg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68.png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oleObject" Target="../embeddings/oleObject59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2.jpeg"/><Relationship Id="rId4" Type="http://schemas.openxmlformats.org/officeDocument/2006/relationships/image" Target="../media/image70.wmf"/><Relationship Id="rId9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oleObject" Target="../embeddings/oleObject61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2.jpeg"/><Relationship Id="rId4" Type="http://schemas.openxmlformats.org/officeDocument/2006/relationships/image" Target="../media/image73.wmf"/><Relationship Id="rId9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63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2.jpeg"/><Relationship Id="rId4" Type="http://schemas.openxmlformats.org/officeDocument/2006/relationships/image" Target="../media/image7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5.bin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9.png"/><Relationship Id="rId11" Type="http://schemas.openxmlformats.org/officeDocument/2006/relationships/image" Target="../media/image81.png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80.png"/><Relationship Id="rId4" Type="http://schemas.openxmlformats.org/officeDocument/2006/relationships/image" Target="../media/image78.png"/><Relationship Id="rId9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oleObject" Target="../embeddings/oleObject68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2.jpeg"/><Relationship Id="rId4" Type="http://schemas.openxmlformats.org/officeDocument/2006/relationships/image" Target="../media/image82.png"/><Relationship Id="rId9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oleObject" Target="../embeddings/oleObject70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2.jpeg"/><Relationship Id="rId4" Type="http://schemas.openxmlformats.org/officeDocument/2006/relationships/image" Target="../media/image85.png"/><Relationship Id="rId9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oleObject" Target="../embeddings/oleObject72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2.jpeg"/><Relationship Id="rId4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74.bin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2.jpeg"/><Relationship Id="rId4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7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7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7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8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81.bin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4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8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3.bin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98.png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97.png"/><Relationship Id="rId4" Type="http://schemas.openxmlformats.org/officeDocument/2006/relationships/image" Target="../media/image96.wmf"/><Relationship Id="rId9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2.jpeg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png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image" Target="../media/image1.png"/><Relationship Id="rId10" Type="http://schemas.openxmlformats.org/officeDocument/2006/relationships/image" Target="../media/image101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0.bin"/><Relationship Id="rId14" Type="http://schemas.openxmlformats.org/officeDocument/2006/relationships/oleObject" Target="../embeddings/oleObject9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04.wmf"/><Relationship Id="rId5" Type="http://schemas.openxmlformats.org/officeDocument/2006/relationships/image" Target="../media/image1.png"/><Relationship Id="rId4" Type="http://schemas.openxmlformats.org/officeDocument/2006/relationships/oleObject" Target="../embeddings/oleObject9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6.wmf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2.jpeg"/><Relationship Id="rId4" Type="http://schemas.openxmlformats.org/officeDocument/2006/relationships/image" Target="../media/image10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image" Target="../media/image110.wmf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11.wmf"/><Relationship Id="rId9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3.wmf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.jpeg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1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6.wmf"/><Relationship Id="rId11" Type="http://schemas.openxmlformats.org/officeDocument/2006/relationships/image" Target="../media/image118.wmf"/><Relationship Id="rId5" Type="http://schemas.openxmlformats.org/officeDocument/2006/relationships/oleObject" Target="../embeddings/oleObject100.bin"/><Relationship Id="rId15" Type="http://schemas.openxmlformats.org/officeDocument/2006/relationships/image" Target="../media/image119.png"/><Relationship Id="rId10" Type="http://schemas.openxmlformats.org/officeDocument/2006/relationships/oleObject" Target="../embeddings/oleObject103.bin"/><Relationship Id="rId4" Type="http://schemas.openxmlformats.org/officeDocument/2006/relationships/image" Target="../media/image115.wmf"/><Relationship Id="rId9" Type="http://schemas.openxmlformats.org/officeDocument/2006/relationships/image" Target="../media/image117.wmf"/><Relationship Id="rId1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oleObject" Target="../embeddings/oleObject105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2.jpeg"/><Relationship Id="rId4" Type="http://schemas.openxmlformats.org/officeDocument/2006/relationships/image" Target="../media/image120.wmf"/><Relationship Id="rId9" Type="http://schemas.openxmlformats.org/officeDocument/2006/relationships/image" Target="../media/image12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127.png"/><Relationship Id="rId3" Type="http://schemas.openxmlformats.org/officeDocument/2006/relationships/oleObject" Target="../embeddings/oleObject107.bin"/><Relationship Id="rId7" Type="http://schemas.openxmlformats.org/officeDocument/2006/relationships/image" Target="../media/image126.wmf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.png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0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2.jpeg"/><Relationship Id="rId4" Type="http://schemas.openxmlformats.org/officeDocument/2006/relationships/image" Target="../media/image13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32.wmf"/><Relationship Id="rId5" Type="http://schemas.openxmlformats.org/officeDocument/2006/relationships/image" Target="../media/image1.png"/><Relationship Id="rId4" Type="http://schemas.openxmlformats.org/officeDocument/2006/relationships/oleObject" Target="../embeddings/oleObject1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4.bin"/><Relationship Id="rId21" Type="http://schemas.openxmlformats.org/officeDocument/2006/relationships/image" Target="../media/image10.wmf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.png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1.bin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image" Target="../media/image8.wmf"/><Relationship Id="rId14" Type="http://schemas.openxmlformats.org/officeDocument/2006/relationships/image" Target="../media/image2.jpeg"/><Relationship Id="rId22" Type="http://schemas.openxmlformats.org/officeDocument/2006/relationships/oleObject" Target="../embeddings/oleObject14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36.wmf"/><Relationship Id="rId18" Type="http://schemas.openxmlformats.org/officeDocument/2006/relationships/oleObject" Target="../embeddings/oleObject122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1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34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116.bin"/><Relationship Id="rId15" Type="http://schemas.openxmlformats.org/officeDocument/2006/relationships/image" Target="../media/image137.wmf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139.wmf"/><Relationship Id="rId4" Type="http://schemas.openxmlformats.org/officeDocument/2006/relationships/image" Target="../media/image133.wmf"/><Relationship Id="rId9" Type="http://schemas.openxmlformats.org/officeDocument/2006/relationships/image" Target="../media/image2.jpeg"/><Relationship Id="rId14" Type="http://schemas.openxmlformats.org/officeDocument/2006/relationships/oleObject" Target="../embeddings/oleObject120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23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hyperlink" Target="https://baike.baidu.com/item/%E5%9B%BE%E5%83%8F" TargetMode="External"/><Relationship Id="rId5" Type="http://schemas.openxmlformats.org/officeDocument/2006/relationships/hyperlink" Target="https://baike.baidu.com/item/%E5%8E%8B%E7%BC%A9%E7%8E%87" TargetMode="External"/><Relationship Id="rId4" Type="http://schemas.openxmlformats.org/officeDocument/2006/relationships/image" Target="../media/image1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25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26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6.wmf"/><Relationship Id="rId18" Type="http://schemas.openxmlformats.org/officeDocument/2006/relationships/image" Target="../media/image19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147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148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5.bin"/><Relationship Id="rId3" Type="http://schemas.openxmlformats.org/officeDocument/2006/relationships/image" Target="../media/image22.wmf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24.wmf"/><Relationship Id="rId10" Type="http://schemas.openxmlformats.org/officeDocument/2006/relationships/image" Target="../media/image15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.jpe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30.png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e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31.png"/><Relationship Id="rId9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67544" y="1556792"/>
            <a:ext cx="7993062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12800" indent="-8128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一、目的及意义，核心？ </a:t>
            </a:r>
          </a:p>
          <a:p>
            <a:pPr marL="812800" indent="-8128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二、理论依据 </a:t>
            </a:r>
          </a:p>
          <a:p>
            <a:pPr marL="812800" indent="-8128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三、关键技术</a:t>
            </a:r>
          </a:p>
          <a:p>
            <a:pPr marL="812800" indent="-8128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四、各种方法及性能比较</a:t>
            </a:r>
          </a:p>
          <a:p>
            <a:pPr marL="812800" indent="-8128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五、时分复用和多路数字电话系统</a:t>
            </a:r>
          </a:p>
          <a:p>
            <a:pPr marL="812800" indent="-8128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六、语音与图像压缩编码</a:t>
            </a:r>
          </a:p>
        </p:txBody>
      </p:sp>
      <p:grpSp>
        <p:nvGrpSpPr>
          <p:cNvPr id="1028" name="Group 5"/>
          <p:cNvGrpSpPr>
            <a:grpSpLocks/>
          </p:cNvGrpSpPr>
          <p:nvPr/>
        </p:nvGrpSpPr>
        <p:grpSpPr bwMode="auto">
          <a:xfrm>
            <a:off x="34925" y="260350"/>
            <a:ext cx="3203575" cy="1008063"/>
            <a:chOff x="0" y="119"/>
            <a:chExt cx="2018" cy="635"/>
          </a:xfrm>
        </p:grpSpPr>
        <p:pic>
          <p:nvPicPr>
            <p:cNvPr id="1030" name="Picture 6" descr="whu10"/>
            <p:cNvPicPr>
              <a:picLocks noChangeAspect="1" noChangeArrowheads="1"/>
            </p:cNvPicPr>
            <p:nvPr/>
          </p:nvPicPr>
          <p:blipFill>
            <a:blip r:embed="rId3">
              <a:lum bright="6000"/>
            </a:blip>
            <a:srcRect/>
            <a:stretch>
              <a:fillRect/>
            </a:stretch>
          </p:blipFill>
          <p:spPr bwMode="auto">
            <a:xfrm>
              <a:off x="204" y="119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026" name="Object 7"/>
            <p:cNvGraphicFramePr>
              <a:graphicFrameLocks noChangeAspect="1"/>
            </p:cNvGraphicFramePr>
            <p:nvPr/>
          </p:nvGraphicFramePr>
          <p:xfrm>
            <a:off x="839" y="208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Photo Editor 照片" r:id="rId4" imgW="1552792" imgH="476316" progId="">
                    <p:embed/>
                  </p:oleObj>
                </mc:Choice>
                <mc:Fallback>
                  <p:oleObj name="Photo Editor 照片" r:id="rId4" imgW="1552792" imgH="476316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08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" name="Line 8"/>
            <p:cNvSpPr>
              <a:spLocks noChangeShapeType="1"/>
            </p:cNvSpPr>
            <p:nvPr/>
          </p:nvSpPr>
          <p:spPr bwMode="auto">
            <a:xfrm>
              <a:off x="0" y="754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29" name="Rectangle 11"/>
          <p:cNvSpPr>
            <a:spLocks noChangeArrowheads="1"/>
          </p:cNvSpPr>
          <p:nvPr/>
        </p:nvSpPr>
        <p:spPr bwMode="auto">
          <a:xfrm>
            <a:off x="3779838" y="453737"/>
            <a:ext cx="47529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第十章 信源编码</a:t>
            </a:r>
            <a:endParaRPr lang="zh-CN" altLang="en-US" sz="3200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06"/>
          <a:stretch>
            <a:fillRect/>
          </a:stretch>
        </p:blipFill>
        <p:spPr bwMode="auto">
          <a:xfrm>
            <a:off x="1571625" y="2368252"/>
            <a:ext cx="3430588" cy="19431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05" b="10185"/>
          <a:stretch>
            <a:fillRect/>
          </a:stretch>
        </p:blipFill>
        <p:spPr bwMode="auto">
          <a:xfrm>
            <a:off x="4714875" y="2296815"/>
            <a:ext cx="3632200" cy="1285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71488" y="1596727"/>
            <a:ext cx="452913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抽样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恢复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原理框图</a:t>
            </a:r>
            <a:r>
              <a:rPr lang="zh-CN" altLang="en-US" sz="2400" b="1" kern="0" dirty="0">
                <a:latin typeface="+mn-ea"/>
                <a:ea typeface="+mn-ea"/>
              </a:rPr>
              <a:t>：</a:t>
            </a:r>
            <a:endParaRPr lang="zh-CN" altLang="en-US" sz="2400" b="1" kern="0" dirty="0"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8" t="62068" r="33386"/>
          <a:stretch>
            <a:fillRect/>
          </a:stretch>
        </p:blipFill>
        <p:spPr bwMode="auto">
          <a:xfrm>
            <a:off x="2214563" y="5835352"/>
            <a:ext cx="36020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4597102"/>
            <a:ext cx="786765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14" name="Picture 56" descr="whu10"/>
            <p:cNvPicPr>
              <a:picLocks noChangeAspect="1" noChangeArrowheads="1"/>
            </p:cNvPicPr>
            <p:nvPr/>
          </p:nvPicPr>
          <p:blipFill>
            <a:blip r:embed="rId6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5" name="Object 57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2" name="Photo Editor 照片" r:id="rId7" imgW="1552792" imgH="476316" progId="">
                    <p:embed/>
                  </p:oleObj>
                </mc:Choice>
                <mc:Fallback>
                  <p:oleObj name="Photo Editor 照片" r:id="rId7" imgW="1552792" imgH="47631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58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" name="Rectangle 59"/>
          <p:cNvSpPr>
            <a:spLocks noChangeArrowheads="1"/>
          </p:cNvSpPr>
          <p:nvPr/>
        </p:nvSpPr>
        <p:spPr bwMode="auto">
          <a:xfrm>
            <a:off x="3346450" y="476250"/>
            <a:ext cx="5724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一、低通信号均匀抽样定理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84521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6" name="Rectangle 84"/>
          <p:cNvSpPr>
            <a:spLocks noChangeArrowheads="1"/>
          </p:cNvSpPr>
          <p:nvPr/>
        </p:nvSpPr>
        <p:spPr bwMode="auto">
          <a:xfrm>
            <a:off x="3346450" y="547688"/>
            <a:ext cx="5724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二、带通信号均匀抽样定理</a:t>
            </a:r>
            <a:endParaRPr lang="en-US" altLang="zh-CN" sz="3200" dirty="0">
              <a:solidFill>
                <a:schemeClr val="tx2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187" name="Rectangle 5"/>
          <p:cNvSpPr>
            <a:spLocks noChangeArrowheads="1"/>
          </p:cNvSpPr>
          <p:nvPr/>
        </p:nvSpPr>
        <p:spPr bwMode="auto">
          <a:xfrm>
            <a:off x="539750" y="1454150"/>
            <a:ext cx="5518150" cy="895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buSzTx/>
              <a:buFont typeface="Wingdings" pitchFamily="2" charset="2"/>
              <a:buChar char="l"/>
            </a:pPr>
            <a:r>
              <a:rPr lang="zh-CN" altLang="en-US" dirty="0"/>
              <a:t>带通信号均匀抽样定理：</a:t>
            </a:r>
          </a:p>
          <a:p>
            <a:pPr>
              <a:lnSpc>
                <a:spcPct val="100000"/>
              </a:lnSpc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、问题来源：软件无线电的应用和发展</a:t>
            </a:r>
          </a:p>
        </p:txBody>
      </p:sp>
      <p:grpSp>
        <p:nvGrpSpPr>
          <p:cNvPr id="7205" name="Group 80"/>
          <p:cNvGrpSpPr>
            <a:grpSpLocks/>
          </p:cNvGrpSpPr>
          <p:nvPr/>
        </p:nvGrpSpPr>
        <p:grpSpPr bwMode="auto">
          <a:xfrm>
            <a:off x="34925" y="260350"/>
            <a:ext cx="3203575" cy="1008063"/>
            <a:chOff x="46" y="164"/>
            <a:chExt cx="2018" cy="635"/>
          </a:xfrm>
        </p:grpSpPr>
        <p:pic>
          <p:nvPicPr>
            <p:cNvPr id="7206" name="Picture 81" descr="whu10"/>
            <p:cNvPicPr>
              <a:picLocks noChangeAspect="1" noChangeArrowheads="1"/>
            </p:cNvPicPr>
            <p:nvPr/>
          </p:nvPicPr>
          <p:blipFill>
            <a:blip r:embed="rId3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7184" name="Object 82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9" name="Photo Editor 照片" r:id="rId4" imgW="1552792" imgH="476316" progId="">
                    <p:embed/>
                  </p:oleObj>
                </mc:Choice>
                <mc:Fallback>
                  <p:oleObj name="Photo Editor 照片" r:id="rId4" imgW="1552792" imgH="476316" progId="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7" name="Line 83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13"/>
          <a:stretch>
            <a:fillRect/>
          </a:stretch>
        </p:blipFill>
        <p:spPr bwMode="auto">
          <a:xfrm>
            <a:off x="361950" y="2348880"/>
            <a:ext cx="83439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528638" y="2361580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定理</a:t>
            </a:r>
            <a:r>
              <a:rPr lang="zh-CN" altLang="en-US" sz="2400" b="1" kern="0" dirty="0">
                <a:latin typeface="+mn-ea"/>
                <a:ea typeface="+mn-ea"/>
              </a:rPr>
              <a:t>：</a:t>
            </a:r>
            <a:endParaRPr lang="zh-CN" altLang="en-US" sz="2400" kern="0" dirty="0"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42" name="Picture 1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4" t="42287" r="52079" b="32513"/>
          <a:stretch/>
        </p:blipFill>
        <p:spPr bwMode="auto">
          <a:xfrm>
            <a:off x="1763689" y="4149080"/>
            <a:ext cx="252028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13"/>
          <a:stretch>
            <a:fillRect/>
          </a:stretch>
        </p:blipFill>
        <p:spPr bwMode="auto">
          <a:xfrm>
            <a:off x="285750" y="5877272"/>
            <a:ext cx="83439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2" t="32863" r="4618" b="23038"/>
          <a:stretch/>
        </p:blipFill>
        <p:spPr bwMode="auto">
          <a:xfrm>
            <a:off x="5220072" y="3717032"/>
            <a:ext cx="2808312" cy="20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Box 41"/>
          <p:cNvSpPr txBox="1">
            <a:spLocks noChangeArrowheads="1"/>
          </p:cNvSpPr>
          <p:nvPr/>
        </p:nvSpPr>
        <p:spPr bwMode="auto">
          <a:xfrm>
            <a:off x="571500" y="500063"/>
            <a:ext cx="178593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lphaLcParenBoth"/>
            </a:pPr>
            <a:r>
              <a:rPr lang="en-US" altLang="zh-CN" sz="2000" b="1" i="1" dirty="0" err="1">
                <a:solidFill>
                  <a:srgbClr val="0000CC"/>
                </a:solidFill>
                <a:cs typeface="Arial" panose="020B0604020202020204" pitchFamily="34" charset="0"/>
              </a:rPr>
              <a:t>f</a:t>
            </a:r>
            <a:r>
              <a:rPr lang="en-US" altLang="zh-CN" sz="2000" b="1" i="1" baseline="-25000" dirty="0" err="1">
                <a:solidFill>
                  <a:srgbClr val="0000CC"/>
                </a:solidFill>
                <a:cs typeface="Arial" panose="020B0604020202020204" pitchFamily="34" charset="0"/>
              </a:rPr>
              <a:t>H</a:t>
            </a:r>
            <a:r>
              <a:rPr lang="en-US" altLang="zh-CN" sz="2000" b="1" dirty="0">
                <a:solidFill>
                  <a:srgbClr val="0000CC"/>
                </a:solidFill>
                <a:cs typeface="Arial" panose="020B0604020202020204" pitchFamily="34" charset="0"/>
              </a:rPr>
              <a:t> = </a:t>
            </a:r>
            <a:r>
              <a:rPr lang="en-US" altLang="zh-CN" sz="2000" b="1" dirty="0" err="1">
                <a:solidFill>
                  <a:srgbClr val="0000CC"/>
                </a:solidFill>
                <a:cs typeface="Arial" panose="020B0604020202020204" pitchFamily="34" charset="0"/>
              </a:rPr>
              <a:t>n</a:t>
            </a:r>
            <a:r>
              <a:rPr lang="en-US" altLang="zh-CN" sz="2000" b="1" i="1" dirty="0" err="1">
                <a:solidFill>
                  <a:srgbClr val="0000CC"/>
                </a:solidFill>
                <a:cs typeface="Arial" panose="020B0604020202020204" pitchFamily="34" charset="0"/>
              </a:rPr>
              <a:t>B</a:t>
            </a:r>
            <a:endParaRPr lang="en-US" altLang="zh-CN" sz="2000" b="1" i="1" dirty="0">
              <a:solidFill>
                <a:srgbClr val="0000CC"/>
              </a:solidFill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i="1" dirty="0">
                <a:cs typeface="Arial" panose="020B0604020202020204" pitchFamily="34" charset="0"/>
              </a:rPr>
              <a:t>      </a:t>
            </a:r>
            <a:r>
              <a:rPr lang="en-US" altLang="zh-CN" sz="2000" b="1" i="1" dirty="0" err="1">
                <a:cs typeface="Arial" panose="020B0604020202020204" pitchFamily="34" charset="0"/>
              </a:rPr>
              <a:t>f</a:t>
            </a:r>
            <a:r>
              <a:rPr lang="en-US" altLang="zh-CN" sz="2000" b="1" i="1" baseline="-25000" dirty="0" err="1">
                <a:cs typeface="Arial" panose="020B0604020202020204" pitchFamily="34" charset="0"/>
              </a:rPr>
              <a:t>H</a:t>
            </a:r>
            <a:r>
              <a:rPr lang="en-US" altLang="zh-CN" sz="2000" b="1" dirty="0">
                <a:cs typeface="Arial" panose="020B0604020202020204" pitchFamily="34" charset="0"/>
              </a:rPr>
              <a:t> = 3</a:t>
            </a:r>
            <a:r>
              <a:rPr lang="en-US" altLang="zh-CN" sz="2000" b="1" i="1" dirty="0">
                <a:cs typeface="Arial" panose="020B0604020202020204" pitchFamily="34" charset="0"/>
              </a:rPr>
              <a:t>B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i="1" dirty="0">
                <a:cs typeface="Arial" panose="020B0604020202020204" pitchFamily="34" charset="0"/>
              </a:rPr>
              <a:t>     f</a:t>
            </a:r>
            <a:r>
              <a:rPr lang="en-US" altLang="zh-CN" sz="2000" b="1" i="1" baseline="-25000" dirty="0">
                <a:cs typeface="Arial" panose="020B0604020202020204" pitchFamily="34" charset="0"/>
              </a:rPr>
              <a:t>s</a:t>
            </a:r>
            <a:r>
              <a:rPr lang="en-US" altLang="zh-CN" sz="2000" b="1" dirty="0">
                <a:cs typeface="Arial" panose="020B0604020202020204" pitchFamily="34" charset="0"/>
              </a:rPr>
              <a:t> =  2</a:t>
            </a:r>
            <a:r>
              <a:rPr lang="en-US" altLang="zh-CN" sz="2000" b="1" i="1" dirty="0">
                <a:cs typeface="Arial" panose="020B0604020202020204" pitchFamily="34" charset="0"/>
              </a:rPr>
              <a:t>B</a:t>
            </a:r>
            <a:r>
              <a:rPr lang="en-US" altLang="zh-CN" sz="2000" b="1" dirty="0">
                <a:cs typeface="Arial" panose="020B0604020202020204" pitchFamily="34" charset="0"/>
              </a:rPr>
              <a:t> </a:t>
            </a:r>
            <a:endParaRPr lang="zh-CN" altLang="zh-CN" sz="2000" b="1" dirty="0">
              <a:cs typeface="Arial" panose="020B0604020202020204" pitchFamily="34" charset="0"/>
            </a:endParaRPr>
          </a:p>
        </p:txBody>
      </p:sp>
      <p:sp>
        <p:nvSpPr>
          <p:cNvPr id="178" name="Text Box 145"/>
          <p:cNvSpPr txBox="1">
            <a:spLocks noChangeArrowheads="1"/>
          </p:cNvSpPr>
          <p:nvPr/>
        </p:nvSpPr>
        <p:spPr bwMode="auto">
          <a:xfrm>
            <a:off x="438150" y="3071813"/>
            <a:ext cx="2516188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Tx/>
              <a:buAutoNum type="alphaLcParenBoth" startAt="2"/>
            </a:pPr>
            <a:r>
              <a:rPr lang="en-US" altLang="zh-CN" sz="2000" b="1" i="1" dirty="0" err="1">
                <a:solidFill>
                  <a:srgbClr val="0000CC"/>
                </a:solidFill>
                <a:cs typeface="Arial" panose="020B0604020202020204" pitchFamily="34" charset="0"/>
              </a:rPr>
              <a:t>f</a:t>
            </a:r>
            <a:r>
              <a:rPr lang="en-US" altLang="zh-CN" sz="2000" b="1" i="1" baseline="-25000" dirty="0" err="1">
                <a:solidFill>
                  <a:srgbClr val="0000CC"/>
                </a:solidFill>
                <a:cs typeface="Arial" panose="020B0604020202020204" pitchFamily="34" charset="0"/>
              </a:rPr>
              <a:t>H</a:t>
            </a:r>
            <a:r>
              <a:rPr lang="en-US" altLang="zh-CN" sz="2000" b="1" dirty="0">
                <a:solidFill>
                  <a:srgbClr val="0000CC"/>
                </a:solidFill>
                <a:cs typeface="Arial" panose="020B0604020202020204" pitchFamily="34" charset="0"/>
              </a:rPr>
              <a:t> = </a:t>
            </a:r>
            <a:r>
              <a:rPr lang="en-US" altLang="zh-CN" sz="2000" b="1" dirty="0" err="1">
                <a:solidFill>
                  <a:srgbClr val="0000CC"/>
                </a:solidFill>
                <a:cs typeface="Arial" panose="020B0604020202020204" pitchFamily="34" charset="0"/>
              </a:rPr>
              <a:t>n</a:t>
            </a:r>
            <a:r>
              <a:rPr lang="en-US" altLang="zh-CN" sz="2000" b="1" i="1" dirty="0" err="1">
                <a:solidFill>
                  <a:srgbClr val="0000CC"/>
                </a:solidFill>
                <a:cs typeface="Arial" panose="020B0604020202020204" pitchFamily="34" charset="0"/>
              </a:rPr>
              <a:t>B</a:t>
            </a:r>
            <a:r>
              <a:rPr lang="en-US" altLang="zh-CN" sz="2000" b="1" dirty="0" err="1">
                <a:solidFill>
                  <a:srgbClr val="0000CC"/>
                </a:solidFill>
                <a:cs typeface="Arial" panose="020B0604020202020204" pitchFamily="34" charset="0"/>
              </a:rPr>
              <a:t>+</a:t>
            </a:r>
            <a:r>
              <a:rPr lang="en-US" altLang="zh-CN" sz="2000" b="1" i="1" dirty="0" err="1">
                <a:solidFill>
                  <a:srgbClr val="0000CC"/>
                </a:solidFill>
                <a:cs typeface="Arial" panose="020B0604020202020204" pitchFamily="34" charset="0"/>
              </a:rPr>
              <a:t>kB</a:t>
            </a:r>
            <a:endParaRPr lang="en-US" altLang="zh-CN" sz="2000" b="1" i="1" dirty="0">
              <a:solidFill>
                <a:srgbClr val="0000CC"/>
              </a:solidFill>
              <a:cs typeface="Arial" panose="020B0604020202020204" pitchFamily="34" charset="0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000" b="1" i="1" dirty="0">
                <a:cs typeface="Arial" panose="020B0604020202020204" pitchFamily="34" charset="0"/>
              </a:rPr>
              <a:t>     </a:t>
            </a:r>
            <a:r>
              <a:rPr lang="en-US" altLang="zh-CN" sz="2000" b="1" i="1" dirty="0" err="1">
                <a:cs typeface="Arial" panose="020B0604020202020204" pitchFamily="34" charset="0"/>
              </a:rPr>
              <a:t>f</a:t>
            </a:r>
            <a:r>
              <a:rPr lang="en-US" altLang="zh-CN" sz="2000" b="1" i="1" baseline="-25000" dirty="0" err="1">
                <a:cs typeface="Arial" panose="020B0604020202020204" pitchFamily="34" charset="0"/>
              </a:rPr>
              <a:t>H</a:t>
            </a:r>
            <a:r>
              <a:rPr lang="en-US" altLang="zh-CN" sz="2000" b="1" dirty="0">
                <a:cs typeface="Arial" panose="020B0604020202020204" pitchFamily="34" charset="0"/>
              </a:rPr>
              <a:t> = </a:t>
            </a:r>
            <a:r>
              <a:rPr lang="en-US" altLang="zh-CN" sz="2000" b="1" dirty="0">
                <a:solidFill>
                  <a:srgbClr val="FF0000"/>
                </a:solidFill>
                <a:cs typeface="Arial" panose="020B0604020202020204" pitchFamily="34" charset="0"/>
              </a:rPr>
              <a:t>3</a:t>
            </a:r>
            <a:r>
              <a:rPr lang="en-US" altLang="zh-CN" sz="2000" b="1" i="1" dirty="0">
                <a:cs typeface="Arial" panose="020B0604020202020204" pitchFamily="34" charset="0"/>
              </a:rPr>
              <a:t>B</a:t>
            </a:r>
            <a:r>
              <a:rPr lang="en-US" altLang="zh-CN" sz="2000" b="1" dirty="0">
                <a:cs typeface="Arial" panose="020B0604020202020204" pitchFamily="34" charset="0"/>
              </a:rPr>
              <a:t>+</a:t>
            </a:r>
            <a:r>
              <a:rPr lang="en-US" altLang="zh-CN" sz="2000" b="1" i="1" dirty="0">
                <a:cs typeface="Arial" panose="020B0604020202020204" pitchFamily="34" charset="0"/>
              </a:rPr>
              <a:t>kB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000" b="1" i="1" dirty="0"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cs typeface="Arial" panose="020B0604020202020204" pitchFamily="34" charset="0"/>
              </a:rPr>
              <a:t>2(</a:t>
            </a:r>
            <a:r>
              <a:rPr lang="en-US" altLang="zh-CN" sz="2000" b="1" dirty="0">
                <a:solidFill>
                  <a:srgbClr val="FF0000"/>
                </a:solidFill>
                <a:cs typeface="Arial" panose="020B0604020202020204" pitchFamily="34" charset="0"/>
              </a:rPr>
              <a:t>3</a:t>
            </a:r>
            <a:r>
              <a:rPr lang="en-US" altLang="zh-CN" sz="2000" b="1" dirty="0">
                <a:cs typeface="Arial" panose="020B0604020202020204" pitchFamily="34" charset="0"/>
              </a:rPr>
              <a:t>+</a:t>
            </a:r>
            <a:r>
              <a:rPr lang="en-US" altLang="zh-CN" sz="2000" b="1" i="1" dirty="0">
                <a:cs typeface="Arial" panose="020B0604020202020204" pitchFamily="34" charset="0"/>
              </a:rPr>
              <a:t>k</a:t>
            </a:r>
            <a:r>
              <a:rPr lang="en-US" altLang="zh-CN" sz="2000" b="1" dirty="0">
                <a:cs typeface="Arial" panose="020B0604020202020204" pitchFamily="34" charset="0"/>
              </a:rPr>
              <a:t>) </a:t>
            </a:r>
            <a:r>
              <a:rPr lang="en-US" altLang="zh-CN" sz="2000" b="1" i="1" dirty="0">
                <a:cs typeface="Arial" panose="020B0604020202020204" pitchFamily="34" charset="0"/>
              </a:rPr>
              <a:t>B</a:t>
            </a:r>
            <a:r>
              <a:rPr lang="en-US" altLang="zh-CN" sz="2000" b="1" dirty="0">
                <a:cs typeface="Arial" panose="020B0604020202020204" pitchFamily="34" charset="0"/>
              </a:rPr>
              <a:t>= </a:t>
            </a:r>
            <a:r>
              <a:rPr lang="en-US" altLang="zh-CN" sz="2000" b="1" dirty="0">
                <a:solidFill>
                  <a:srgbClr val="FF0000"/>
                </a:solidFill>
                <a:cs typeface="Arial" panose="020B0604020202020204" pitchFamily="34" charset="0"/>
              </a:rPr>
              <a:t>3</a:t>
            </a:r>
            <a:r>
              <a:rPr lang="en-US" altLang="zh-CN" sz="2000" b="1" i="1" dirty="0">
                <a:cs typeface="Arial" panose="020B0604020202020204" pitchFamily="34" charset="0"/>
              </a:rPr>
              <a:t>f</a:t>
            </a:r>
            <a:r>
              <a:rPr lang="en-US" altLang="zh-CN" sz="2000" b="1" i="1" baseline="-25000" dirty="0">
                <a:cs typeface="Arial" panose="020B0604020202020204" pitchFamily="34" charset="0"/>
              </a:rPr>
              <a:t>s</a:t>
            </a:r>
            <a:endParaRPr lang="zh-CN" altLang="zh-CN" sz="2000" b="1" dirty="0">
              <a:cs typeface="Arial" panose="020B0604020202020204" pitchFamily="34" charset="0"/>
            </a:endParaRPr>
          </a:p>
          <a:p>
            <a:pPr algn="just" eaLnBrk="1" hangingPunct="1">
              <a:buFontTx/>
              <a:buAutoNum type="alphaLcParenBoth" startAt="2"/>
            </a:pPr>
            <a:endParaRPr lang="en-US" altLang="zh-CN" sz="2000" b="1" i="1" dirty="0">
              <a:cs typeface="Arial" panose="020B0604020202020204" pitchFamily="34" charset="0"/>
            </a:endParaRPr>
          </a:p>
          <a:p>
            <a:pPr algn="just" eaLnBrk="1" hangingPunct="1">
              <a:buFontTx/>
              <a:buAutoNum type="alphaLcParenBoth" startAt="2"/>
            </a:pPr>
            <a:endParaRPr lang="zh-CN" altLang="zh-CN" sz="2000" b="1" dirty="0">
              <a:cs typeface="Arial" panose="020B0604020202020204" pitchFamily="34" charset="0"/>
            </a:endParaRPr>
          </a:p>
        </p:txBody>
      </p:sp>
      <p:sp>
        <p:nvSpPr>
          <p:cNvPr id="179" name="Text Box 145"/>
          <p:cNvSpPr txBox="1">
            <a:spLocks noChangeArrowheads="1"/>
          </p:cNvSpPr>
          <p:nvPr/>
        </p:nvSpPr>
        <p:spPr bwMode="auto">
          <a:xfrm>
            <a:off x="438150" y="4929188"/>
            <a:ext cx="242728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ts val="3200"/>
              </a:lnSpc>
              <a:buNone/>
            </a:pPr>
            <a:r>
              <a:rPr lang="zh-CN" altLang="en-US" sz="2000" b="1" dirty="0">
                <a:cs typeface="Arial" panose="020B0604020202020204" pitchFamily="34" charset="0"/>
              </a:rPr>
              <a:t>推广：</a:t>
            </a:r>
            <a:endParaRPr lang="en-US" altLang="zh-CN" sz="2000" b="1" dirty="0">
              <a:cs typeface="Arial" panose="020B0604020202020204" pitchFamily="34" charset="0"/>
            </a:endParaRPr>
          </a:p>
          <a:p>
            <a:pPr marL="0" indent="0" algn="just" eaLnBrk="1" hangingPunct="1">
              <a:lnSpc>
                <a:spcPts val="3200"/>
              </a:lnSpc>
              <a:buNone/>
            </a:pPr>
            <a:r>
              <a:rPr lang="en-US" altLang="zh-CN" sz="2000" b="1" dirty="0">
                <a:solidFill>
                  <a:srgbClr val="0000CC"/>
                </a:solidFill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cs typeface="Arial" panose="020B0604020202020204" pitchFamily="34" charset="0"/>
              </a:rPr>
              <a:t>n=</a:t>
            </a:r>
            <a:r>
              <a:rPr lang="zh-CN" alt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任意整数</a:t>
            </a:r>
            <a:endParaRPr lang="en-US" altLang="zh-CN" sz="2000" b="1" dirty="0">
              <a:solidFill>
                <a:srgbClr val="0000CC"/>
              </a:solidFill>
              <a:cs typeface="Arial" panose="020B0604020202020204" pitchFamily="34" charset="0"/>
            </a:endParaRPr>
          </a:p>
          <a:p>
            <a:pPr marL="0" indent="0" algn="just" eaLnBrk="1" hangingPunct="1">
              <a:lnSpc>
                <a:spcPts val="3200"/>
              </a:lnSpc>
              <a:buNone/>
            </a:pPr>
            <a:r>
              <a:rPr lang="en-US" altLang="zh-CN" sz="2000" b="1" dirty="0">
                <a:cs typeface="Arial" panose="020B0604020202020204" pitchFamily="34" charset="0"/>
              </a:rPr>
              <a:t>   2(</a:t>
            </a:r>
            <a:r>
              <a:rPr lang="en-US" altLang="zh-CN" sz="2000" b="1" dirty="0" err="1">
                <a:solidFill>
                  <a:srgbClr val="FF0000"/>
                </a:solidFill>
                <a:cs typeface="Arial" panose="020B0604020202020204" pitchFamily="34" charset="0"/>
              </a:rPr>
              <a:t>n</a:t>
            </a:r>
            <a:r>
              <a:rPr lang="en-US" altLang="zh-CN" sz="2000" b="1" dirty="0" err="1">
                <a:cs typeface="Arial" panose="020B0604020202020204" pitchFamily="34" charset="0"/>
              </a:rPr>
              <a:t>+</a:t>
            </a:r>
            <a:r>
              <a:rPr lang="en-US" altLang="zh-CN" sz="2000" b="1" i="1" dirty="0" err="1">
                <a:cs typeface="Arial" panose="020B0604020202020204" pitchFamily="34" charset="0"/>
              </a:rPr>
              <a:t>k</a:t>
            </a:r>
            <a:r>
              <a:rPr lang="en-US" altLang="zh-CN" sz="2000" b="1" dirty="0">
                <a:cs typeface="Arial" panose="020B0604020202020204" pitchFamily="34" charset="0"/>
              </a:rPr>
              <a:t>)</a:t>
            </a:r>
            <a:r>
              <a:rPr lang="en-US" altLang="zh-CN" sz="2000" b="1" i="1" dirty="0">
                <a:cs typeface="Arial" panose="020B0604020202020204" pitchFamily="34" charset="0"/>
              </a:rPr>
              <a:t> B</a:t>
            </a:r>
            <a:r>
              <a:rPr lang="en-US" altLang="zh-CN" sz="2000" b="1" dirty="0">
                <a:cs typeface="Arial" panose="020B0604020202020204" pitchFamily="34" charset="0"/>
              </a:rPr>
              <a:t>= </a:t>
            </a:r>
            <a:r>
              <a:rPr lang="en-US" altLang="zh-CN" sz="2000" b="1" dirty="0" err="1">
                <a:solidFill>
                  <a:srgbClr val="FF0000"/>
                </a:solidFill>
                <a:cs typeface="Arial" panose="020B0604020202020204" pitchFamily="34" charset="0"/>
              </a:rPr>
              <a:t>n</a:t>
            </a:r>
            <a:r>
              <a:rPr lang="en-US" altLang="zh-CN" sz="2000" b="1" i="1" dirty="0" err="1">
                <a:cs typeface="Arial" panose="020B0604020202020204" pitchFamily="34" charset="0"/>
              </a:rPr>
              <a:t>f</a:t>
            </a:r>
            <a:r>
              <a:rPr lang="en-US" altLang="zh-CN" sz="2000" b="1" i="1" baseline="-25000" dirty="0" err="1">
                <a:cs typeface="Arial" panose="020B0604020202020204" pitchFamily="34" charset="0"/>
              </a:rPr>
              <a:t>s</a:t>
            </a:r>
            <a:endParaRPr lang="zh-CN" altLang="zh-CN" sz="2000" b="1" dirty="0">
              <a:cs typeface="Arial" panose="020B0604020202020204" pitchFamily="34" charset="0"/>
            </a:endParaRPr>
          </a:p>
        </p:txBody>
      </p:sp>
      <p:pic>
        <p:nvPicPr>
          <p:cNvPr id="180" name="图片 1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079" y="146075"/>
            <a:ext cx="5645385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0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1825" y="1195041"/>
            <a:ext cx="4527550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571500" y="428625"/>
            <a:ext cx="2301875" cy="5238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2800" b="1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f</a:t>
            </a:r>
            <a:r>
              <a:rPr lang="en-US" altLang="zh-CN" sz="2800" b="1" baseline="-25000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 sz="2800" b="1" baseline="-25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4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与 </a:t>
            </a:r>
            <a:r>
              <a:rPr lang="en-US" altLang="zh-CN" sz="2800" b="1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f</a:t>
            </a:r>
            <a:r>
              <a:rPr lang="en-US" altLang="zh-CN" sz="2800" b="1" baseline="-25000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L</a:t>
            </a:r>
            <a:r>
              <a:rPr lang="zh-CN" altLang="en-US" sz="24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4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关系 </a:t>
            </a:r>
            <a:endParaRPr lang="zh-CN" altLang="en-US" sz="24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14563" y="2955578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n=1</a:t>
            </a:r>
            <a:endParaRPr lang="zh-CN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786063" y="2968278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n=2</a:t>
            </a:r>
            <a:endParaRPr lang="zh-CN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362325" y="2968278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n=3</a:t>
            </a:r>
            <a:endParaRPr lang="zh-CN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933825" y="2968278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n=4</a:t>
            </a:r>
            <a:endParaRPr lang="zh-CN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505325" y="2968278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n=5</a:t>
            </a:r>
            <a:endParaRPr lang="zh-CN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072063" y="2968278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n=6</a:t>
            </a:r>
            <a:endParaRPr lang="zh-CN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86" b="14705"/>
          <a:stretch>
            <a:fillRect/>
          </a:stretch>
        </p:blipFill>
        <p:spPr bwMode="auto">
          <a:xfrm>
            <a:off x="1500188" y="4409728"/>
            <a:ext cx="550068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9" r="19479" b="76472"/>
          <a:stretch>
            <a:fillRect/>
          </a:stretch>
        </p:blipFill>
        <p:spPr bwMode="auto">
          <a:xfrm>
            <a:off x="3173413" y="980728"/>
            <a:ext cx="2714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1"/>
          <a:stretch>
            <a:fillRect/>
          </a:stretch>
        </p:blipFill>
        <p:spPr bwMode="auto">
          <a:xfrm>
            <a:off x="1504950" y="5124103"/>
            <a:ext cx="55006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323850" y="5846763"/>
            <a:ext cx="8208963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3300"/>
                </a:solidFill>
              </a:rPr>
              <a:t>●</a:t>
            </a:r>
            <a:r>
              <a:rPr lang="zh-CN" altLang="en-US" dirty="0"/>
              <a:t>可以证明：从统计观点看，对频带受限的广义平稳随机信号进行抽样，也服从抽样定理。</a:t>
            </a:r>
          </a:p>
        </p:txBody>
      </p:sp>
    </p:spTree>
    <p:extLst>
      <p:ext uri="{BB962C8B-B14F-4D97-AF65-F5344CB8AC3E}">
        <p14:creationId xmlns:p14="http://schemas.microsoft.com/office/powerpoint/2010/main" val="45843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23850" y="1284754"/>
            <a:ext cx="8478838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1</a:t>
            </a:r>
            <a:r>
              <a:rPr lang="zh-CN" altLang="en-US" dirty="0"/>
              <a:t>、脉冲调制：用基带信号去改变</a:t>
            </a:r>
            <a:r>
              <a:rPr lang="zh-CN" altLang="en-US" b="1" dirty="0"/>
              <a:t>脉冲</a:t>
            </a:r>
            <a:r>
              <a:rPr lang="zh-CN" altLang="en-US" dirty="0"/>
              <a:t>的某些参数，称为脉冲调制。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2</a:t>
            </a:r>
            <a:r>
              <a:rPr lang="zh-CN" altLang="en-US" dirty="0"/>
              <a:t>、按基带信号改变脉冲参数</a:t>
            </a:r>
            <a:r>
              <a:rPr lang="en-US" altLang="zh-CN" dirty="0"/>
              <a:t>(</a:t>
            </a:r>
            <a:r>
              <a:rPr lang="zh-CN" altLang="en-US" dirty="0"/>
              <a:t>幅度、宽度、时间位置</a:t>
            </a:r>
            <a:r>
              <a:rPr lang="en-US" altLang="zh-CN" dirty="0"/>
              <a:t>)</a:t>
            </a:r>
            <a:r>
              <a:rPr lang="zh-CN" altLang="en-US" dirty="0"/>
              <a:t>的不同，把脉冲调制又分为脉幅调制</a:t>
            </a:r>
            <a:r>
              <a:rPr lang="en-US" altLang="zh-CN" dirty="0"/>
              <a:t>(PAM)</a:t>
            </a:r>
            <a:r>
              <a:rPr lang="zh-CN" altLang="en-US" dirty="0"/>
              <a:t>、脉宽调制</a:t>
            </a:r>
            <a:r>
              <a:rPr lang="en-US" altLang="zh-CN" dirty="0"/>
              <a:t>(PDM)</a:t>
            </a:r>
            <a:r>
              <a:rPr lang="zh-CN" altLang="en-US" dirty="0"/>
              <a:t>和脉位调制</a:t>
            </a:r>
            <a:r>
              <a:rPr lang="en-US" altLang="zh-CN" dirty="0"/>
              <a:t>(PPM)</a:t>
            </a:r>
            <a:r>
              <a:rPr lang="zh-CN" altLang="en-US" dirty="0"/>
              <a:t>等，其调制波形如图</a:t>
            </a:r>
            <a:r>
              <a:rPr lang="en-US" altLang="zh-CN" dirty="0"/>
              <a:t>10-5</a:t>
            </a:r>
            <a:r>
              <a:rPr lang="zh-CN" altLang="en-US" dirty="0"/>
              <a:t>所示。 </a:t>
            </a:r>
          </a:p>
        </p:txBody>
      </p:sp>
      <p:graphicFrame>
        <p:nvGraphicFramePr>
          <p:cNvPr id="9218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761712"/>
              </p:ext>
            </p:extLst>
          </p:nvPr>
        </p:nvGraphicFramePr>
        <p:xfrm>
          <a:off x="1879600" y="3138488"/>
          <a:ext cx="4951413" cy="367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BMP 图像" r:id="rId3" imgW="5505480" imgH="4086360" progId="Paint.Picture">
                  <p:embed/>
                </p:oleObj>
              </mc:Choice>
              <mc:Fallback>
                <p:oleObj name="BMP 图像" r:id="rId3" imgW="5505480" imgH="408636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38488"/>
                        <a:ext cx="4951413" cy="367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346450" y="473581"/>
            <a:ext cx="55467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三、模拟脉冲调制</a:t>
            </a:r>
            <a:r>
              <a:rPr lang="en-US" altLang="zh-CN" sz="320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(PAM)(1)</a:t>
            </a:r>
          </a:p>
        </p:txBody>
      </p:sp>
      <p:grpSp>
        <p:nvGrpSpPr>
          <p:cNvPr id="9222" name="Group 8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9223" name="Picture 9" descr="whu10"/>
            <p:cNvPicPr>
              <a:picLocks noChangeAspect="1" noChangeArrowheads="1"/>
            </p:cNvPicPr>
            <p:nvPr/>
          </p:nvPicPr>
          <p:blipFill>
            <a:blip r:embed="rId5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219" name="Object 10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" name="Photo Editor 照片" r:id="rId6" imgW="1552792" imgH="476316" progId="">
                    <p:embed/>
                  </p:oleObj>
                </mc:Choice>
                <mc:Fallback>
                  <p:oleObj name="Photo Editor 照片" r:id="rId6" imgW="1552792" imgH="476316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4" name="Line 11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4"/>
          <p:cNvSpPr>
            <a:spLocks noChangeArrowheads="1"/>
          </p:cNvSpPr>
          <p:nvPr/>
        </p:nvSpPr>
        <p:spPr bwMode="auto">
          <a:xfrm>
            <a:off x="323850" y="1268413"/>
            <a:ext cx="8064500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3</a:t>
            </a:r>
            <a:r>
              <a:rPr lang="zh-CN" altLang="en-US"/>
              <a:t>、讨论脉冲振幅调制</a:t>
            </a:r>
            <a:r>
              <a:rPr lang="en-US" altLang="zh-CN"/>
              <a:t>(PAM)</a:t>
            </a:r>
            <a:r>
              <a:rPr lang="zh-CN" altLang="en-US"/>
              <a:t>：脉冲载波的幅度随基带信号变化的一种调制方式。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4</a:t>
            </a:r>
            <a:r>
              <a:rPr lang="zh-CN" altLang="en-US"/>
              <a:t>、如果脉冲载波由冲激脉冲组成的，则前述理想低通抽样定理，就是脉冲振幅调制的原理。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5</a:t>
            </a:r>
            <a:r>
              <a:rPr lang="zh-CN" altLang="en-US"/>
              <a:t>、曲顶抽样（自然抽样）：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   已抽样信号的脉冲“顶部”是随</a:t>
            </a:r>
            <a:r>
              <a:rPr lang="en-US" altLang="zh-CN"/>
              <a:t>m(t)</a:t>
            </a:r>
            <a:r>
              <a:rPr lang="zh-CN" altLang="en-US"/>
              <a:t>变化的。 </a:t>
            </a:r>
          </a:p>
        </p:txBody>
      </p:sp>
      <p:sp>
        <p:nvSpPr>
          <p:cNvPr id="10250" name="Rectangle 7"/>
          <p:cNvSpPr>
            <a:spLocks noChangeArrowheads="1"/>
          </p:cNvSpPr>
          <p:nvPr/>
        </p:nvSpPr>
        <p:spPr bwMode="auto">
          <a:xfrm>
            <a:off x="250825" y="3932238"/>
            <a:ext cx="5822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形脉冲串组成。其中</a:t>
            </a:r>
            <a:r>
              <a:rPr lang="en-US" altLang="zh-CN"/>
              <a:t>T</a:t>
            </a:r>
            <a:r>
              <a:rPr lang="zh-CN" altLang="en-US"/>
              <a:t>按抽样定理确定，即</a:t>
            </a:r>
          </a:p>
        </p:txBody>
      </p:sp>
      <p:sp>
        <p:nvSpPr>
          <p:cNvPr id="10251" name="Rectangle 16"/>
          <p:cNvSpPr>
            <a:spLocks noChangeArrowheads="1"/>
          </p:cNvSpPr>
          <p:nvPr/>
        </p:nvSpPr>
        <p:spPr bwMode="auto">
          <a:xfrm>
            <a:off x="250825" y="3500438"/>
            <a:ext cx="2012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1)</a:t>
            </a:r>
            <a:r>
              <a:rPr lang="zh-CN" altLang="en-US"/>
              <a:t>、脉冲载波</a:t>
            </a:r>
          </a:p>
        </p:txBody>
      </p:sp>
      <p:graphicFrame>
        <p:nvGraphicFramePr>
          <p:cNvPr id="10242" name="Object 17"/>
          <p:cNvGraphicFramePr>
            <a:graphicFrameLocks noChangeAspect="1"/>
          </p:cNvGraphicFramePr>
          <p:nvPr/>
        </p:nvGraphicFramePr>
        <p:xfrm>
          <a:off x="2195513" y="3662363"/>
          <a:ext cx="3587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公式" r:id="rId3" imgW="266469" imgH="203024" progId="Equation.3">
                  <p:embed/>
                </p:oleObj>
              </mc:Choice>
              <mc:Fallback>
                <p:oleObj name="公式" r:id="rId3" imgW="266469" imgH="20302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62363"/>
                        <a:ext cx="358775" cy="2698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9"/>
          <p:cNvSpPr>
            <a:spLocks noChangeArrowheads="1"/>
          </p:cNvSpPr>
          <p:nvPr/>
        </p:nvSpPr>
        <p:spPr bwMode="auto">
          <a:xfrm>
            <a:off x="2508250" y="3500438"/>
            <a:ext cx="292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由幅度为</a:t>
            </a:r>
            <a:r>
              <a:rPr lang="en-US" altLang="zh-CN"/>
              <a:t>A</a:t>
            </a:r>
            <a:r>
              <a:rPr lang="zh-CN" altLang="en-US"/>
              <a:t>、脉宽为 </a:t>
            </a:r>
          </a:p>
        </p:txBody>
      </p:sp>
      <p:graphicFrame>
        <p:nvGraphicFramePr>
          <p:cNvPr id="10243" name="Object 20"/>
          <p:cNvGraphicFramePr>
            <a:graphicFrameLocks noChangeAspect="1"/>
          </p:cNvGraphicFramePr>
          <p:nvPr/>
        </p:nvGraphicFramePr>
        <p:xfrm>
          <a:off x="5186363" y="3644900"/>
          <a:ext cx="2492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公式" r:id="rId5" imgW="126835" imgH="139518" progId="Equation.3">
                  <p:embed/>
                </p:oleObj>
              </mc:Choice>
              <mc:Fallback>
                <p:oleObj name="公式" r:id="rId5" imgW="126835" imgH="13951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3644900"/>
                        <a:ext cx="249237" cy="2873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22"/>
          <p:cNvSpPr>
            <a:spLocks noChangeArrowheads="1"/>
          </p:cNvSpPr>
          <p:nvPr/>
        </p:nvSpPr>
        <p:spPr bwMode="auto">
          <a:xfrm>
            <a:off x="5364163" y="3500438"/>
            <a:ext cx="36004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秒、重复周期为</a:t>
            </a:r>
            <a:r>
              <a:rPr lang="en-US" altLang="zh-CN"/>
              <a:t>T</a:t>
            </a:r>
            <a:r>
              <a:rPr lang="zh-CN" altLang="en-US"/>
              <a:t>秒的矩</a:t>
            </a:r>
          </a:p>
        </p:txBody>
      </p:sp>
      <p:graphicFrame>
        <p:nvGraphicFramePr>
          <p:cNvPr id="10244" name="Object 24"/>
          <p:cNvGraphicFramePr>
            <a:graphicFrameLocks noChangeAspect="1"/>
          </p:cNvGraphicFramePr>
          <p:nvPr/>
        </p:nvGraphicFramePr>
        <p:xfrm>
          <a:off x="6011863" y="3960813"/>
          <a:ext cx="27368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公式" r:id="rId7" imgW="1549400" imgH="228600" progId="Equation.3">
                  <p:embed/>
                </p:oleObj>
              </mc:Choice>
              <mc:Fallback>
                <p:oleObj name="公式" r:id="rId7" imgW="15494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960813"/>
                        <a:ext cx="2736850" cy="4032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Rectangle 28"/>
          <p:cNvSpPr>
            <a:spLocks noChangeArrowheads="1"/>
          </p:cNvSpPr>
          <p:nvPr/>
        </p:nvSpPr>
        <p:spPr bwMode="auto">
          <a:xfrm>
            <a:off x="250825" y="5084763"/>
            <a:ext cx="3079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2)</a:t>
            </a:r>
            <a:r>
              <a:rPr lang="zh-CN" altLang="en-US"/>
              <a:t>、</a:t>
            </a:r>
            <a:r>
              <a:rPr lang="en-US" altLang="zh-CN"/>
              <a:t>PAM</a:t>
            </a:r>
            <a:r>
              <a:rPr lang="zh-CN" altLang="en-US"/>
              <a:t>调制的原理：</a:t>
            </a:r>
          </a:p>
        </p:txBody>
      </p:sp>
      <p:sp>
        <p:nvSpPr>
          <p:cNvPr id="10255" name="Rectangle 31"/>
          <p:cNvSpPr>
            <a:spLocks noChangeArrowheads="1"/>
          </p:cNvSpPr>
          <p:nvPr/>
        </p:nvSpPr>
        <p:spPr bwMode="auto">
          <a:xfrm>
            <a:off x="250825" y="5851525"/>
            <a:ext cx="3232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3)</a:t>
            </a:r>
            <a:r>
              <a:rPr lang="zh-CN" altLang="en-US"/>
              <a:t>、巳抽样信号频谱：</a:t>
            </a:r>
          </a:p>
        </p:txBody>
      </p:sp>
      <p:sp>
        <p:nvSpPr>
          <p:cNvPr id="10256" name="Rectangle 34"/>
          <p:cNvSpPr>
            <a:spLocks noChangeArrowheads="1"/>
          </p:cNvSpPr>
          <p:nvPr/>
        </p:nvSpPr>
        <p:spPr bwMode="auto">
          <a:xfrm>
            <a:off x="179388" y="6235056"/>
            <a:ext cx="387798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各波形及频谱示于图</a:t>
            </a:r>
            <a:r>
              <a:rPr lang="en-US" altLang="zh-CN" dirty="0"/>
              <a:t>10-6</a:t>
            </a:r>
            <a:r>
              <a:rPr lang="zh-CN" altLang="en-US" dirty="0"/>
              <a:t>。</a:t>
            </a:r>
          </a:p>
        </p:txBody>
      </p:sp>
      <p:sp>
        <p:nvSpPr>
          <p:cNvPr id="10257" name="Rectangle 36"/>
          <p:cNvSpPr>
            <a:spLocks noChangeArrowheads="1"/>
          </p:cNvSpPr>
          <p:nvPr/>
        </p:nvSpPr>
        <p:spPr bwMode="auto">
          <a:xfrm>
            <a:off x="3346450" y="476250"/>
            <a:ext cx="5546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二、脉冲振幅调制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(PAM)(2)</a:t>
            </a:r>
          </a:p>
        </p:txBody>
      </p:sp>
      <p:grpSp>
        <p:nvGrpSpPr>
          <p:cNvPr id="10258" name="Group 37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10259" name="Picture 38" descr="whu10"/>
            <p:cNvPicPr>
              <a:picLocks noChangeAspect="1" noChangeArrowheads="1"/>
            </p:cNvPicPr>
            <p:nvPr/>
          </p:nvPicPr>
          <p:blipFill>
            <a:blip r:embed="rId9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0248" name="Object 39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6" name="Photo Editor 照片" r:id="rId10" imgW="1552792" imgH="476316" progId="">
                    <p:embed/>
                  </p:oleObj>
                </mc:Choice>
                <mc:Fallback>
                  <p:oleObj name="Photo Editor 照片" r:id="rId10" imgW="1552792" imgH="476316" progId="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" name="Line 40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10261" name="Picture 21"/>
          <p:cNvPicPr>
            <a:picLocks noChangeAspect="1" noChangeArrowheads="1"/>
          </p:cNvPicPr>
          <p:nvPr/>
        </p:nvPicPr>
        <p:blipFill rotWithShape="1">
          <a:blip r:embed="rId12"/>
          <a:srcRect b="40066"/>
          <a:stretch/>
        </p:blipFill>
        <p:spPr bwMode="auto">
          <a:xfrm>
            <a:off x="714348" y="4405334"/>
            <a:ext cx="7818437" cy="125591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19" name="Picture 21"/>
          <p:cNvPicPr>
            <a:picLocks noChangeAspect="1" noChangeArrowheads="1"/>
          </p:cNvPicPr>
          <p:nvPr/>
        </p:nvPicPr>
        <p:blipFill rotWithShape="1">
          <a:blip r:embed="rId12"/>
          <a:srcRect l="37105" t="68146" r="8556"/>
          <a:stretch/>
        </p:blipFill>
        <p:spPr bwMode="auto">
          <a:xfrm>
            <a:off x="3563888" y="5785841"/>
            <a:ext cx="4248472" cy="6674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2" name="矩形 1"/>
          <p:cNvSpPr/>
          <p:nvPr/>
        </p:nvSpPr>
        <p:spPr>
          <a:xfrm>
            <a:off x="7668344" y="5949280"/>
            <a:ext cx="141577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(10.3-1)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68538" y="1341438"/>
            <a:ext cx="6804025" cy="4108450"/>
          </a:xfrm>
          <a:solidFill>
            <a:srgbClr val="00FFFF"/>
          </a:solidFill>
        </p:spPr>
      </p:pic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2268538" y="5414963"/>
            <a:ext cx="64801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一般频域要求带宽小、时域要求脉宽小。采用低通就可以从</a:t>
            </a:r>
          </a:p>
        </p:txBody>
      </p:sp>
      <p:graphicFrame>
        <p:nvGraphicFramePr>
          <p:cNvPr id="11266" name="Object 9"/>
          <p:cNvGraphicFramePr>
            <a:graphicFrameLocks noChangeAspect="1"/>
          </p:cNvGraphicFramePr>
          <p:nvPr/>
        </p:nvGraphicFramePr>
        <p:xfrm>
          <a:off x="4283075" y="5832475"/>
          <a:ext cx="7207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公式" r:id="rId4" imgW="495085" imgH="228501" progId="Equation.3">
                  <p:embed/>
                </p:oleObj>
              </mc:Choice>
              <mc:Fallback>
                <p:oleObj name="公式" r:id="rId4" imgW="495085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5832475"/>
                        <a:ext cx="720725" cy="3333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11"/>
          <p:cNvSpPr>
            <a:spLocks noChangeArrowheads="1"/>
          </p:cNvSpPr>
          <p:nvPr/>
        </p:nvSpPr>
        <p:spPr bwMode="auto">
          <a:xfrm>
            <a:off x="4932363" y="5780088"/>
            <a:ext cx="2165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中解调原频谱 </a:t>
            </a:r>
          </a:p>
        </p:txBody>
      </p:sp>
      <p:graphicFrame>
        <p:nvGraphicFramePr>
          <p:cNvPr id="11267" name="Object 12"/>
          <p:cNvGraphicFramePr>
            <a:graphicFrameLocks noChangeAspect="1"/>
          </p:cNvGraphicFramePr>
          <p:nvPr/>
        </p:nvGraphicFramePr>
        <p:xfrm>
          <a:off x="6875463" y="5902325"/>
          <a:ext cx="6477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公式" r:id="rId6" imgW="418918" imgH="203112" progId="Equation.3">
                  <p:embed/>
                </p:oleObj>
              </mc:Choice>
              <mc:Fallback>
                <p:oleObj name="公式" r:id="rId6" imgW="418918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5902325"/>
                        <a:ext cx="647700" cy="3095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14"/>
          <p:cNvSpPr>
            <a:spLocks noChangeArrowheads="1"/>
          </p:cNvSpPr>
          <p:nvPr/>
        </p:nvSpPr>
        <p:spPr bwMode="auto">
          <a:xfrm>
            <a:off x="395288" y="6165850"/>
            <a:ext cx="8566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该例表明，脉冲振幅调制及其解调过程与理想抽样时的一样。 </a:t>
            </a:r>
          </a:p>
        </p:txBody>
      </p:sp>
      <p:grpSp>
        <p:nvGrpSpPr>
          <p:cNvPr id="11273" name="Group 15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11276" name="Picture 16" descr="whu10"/>
            <p:cNvPicPr>
              <a:picLocks noChangeAspect="1" noChangeArrowheads="1"/>
            </p:cNvPicPr>
            <p:nvPr/>
          </p:nvPicPr>
          <p:blipFill>
            <a:blip r:embed="rId8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268" name="Object 17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6" name="Photo Editor 照片" r:id="rId9" imgW="1552792" imgH="476316" progId="">
                    <p:embed/>
                  </p:oleObj>
                </mc:Choice>
                <mc:Fallback>
                  <p:oleObj name="Photo Editor 照片" r:id="rId9" imgW="1552792" imgH="476316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Line 18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274" name="Rectangle 19"/>
          <p:cNvSpPr>
            <a:spLocks noChangeArrowheads="1"/>
          </p:cNvSpPr>
          <p:nvPr/>
        </p:nvSpPr>
        <p:spPr bwMode="auto">
          <a:xfrm>
            <a:off x="3635375" y="692150"/>
            <a:ext cx="3232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巳抽样信号波形及频谱</a:t>
            </a:r>
          </a:p>
        </p:txBody>
      </p:sp>
      <p:sp>
        <p:nvSpPr>
          <p:cNvPr id="11275" name="Rectangle 21"/>
          <p:cNvSpPr>
            <a:spLocks noChangeArrowheads="1"/>
          </p:cNvSpPr>
          <p:nvPr/>
        </p:nvSpPr>
        <p:spPr bwMode="auto">
          <a:xfrm>
            <a:off x="179388" y="1254125"/>
            <a:ext cx="2233612" cy="4838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说明：用矩形窄脉冲抽样的频谱与用冲激脉冲抽样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理想抽样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的频谱很类似。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区别仅在于其包络按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Sa(x)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函数逐渐衰减，带宽有限，脉宽越宽，带宽越小。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508625" y="2133600"/>
          <a:ext cx="31083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位图图像" r:id="rId3" imgW="3180952" imgH="1695687" progId="PBrush">
                  <p:embed/>
                </p:oleObj>
              </mc:Choice>
              <mc:Fallback>
                <p:oleObj name="位图图像" r:id="rId3" imgW="3180952" imgH="1695687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133600"/>
                        <a:ext cx="3108325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4"/>
          <p:cNvSpPr>
            <a:spLocks noChangeArrowheads="1"/>
          </p:cNvSpPr>
          <p:nvPr/>
        </p:nvSpPr>
        <p:spPr bwMode="auto">
          <a:xfrm>
            <a:off x="250825" y="1313289"/>
            <a:ext cx="813593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6</a:t>
            </a:r>
            <a:r>
              <a:rPr lang="zh-CN" altLang="en-US" dirty="0"/>
              <a:t>、平顶抽样：每一抽样脉冲的幅度正比于瞬时抽样值，但其形状都相同。图</a:t>
            </a:r>
            <a:r>
              <a:rPr lang="en-US" altLang="zh-CN" dirty="0"/>
              <a:t>10—7/8</a:t>
            </a:r>
            <a:r>
              <a:rPr lang="zh-CN" altLang="en-US" dirty="0"/>
              <a:t>。 </a:t>
            </a:r>
          </a:p>
        </p:txBody>
      </p:sp>
      <p:sp>
        <p:nvSpPr>
          <p:cNvPr id="12298" name="Rectangle 15"/>
          <p:cNvSpPr>
            <a:spLocks noChangeArrowheads="1"/>
          </p:cNvSpPr>
          <p:nvPr/>
        </p:nvSpPr>
        <p:spPr bwMode="auto">
          <a:xfrm>
            <a:off x="395288" y="3789363"/>
            <a:ext cx="628015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1)</a:t>
            </a:r>
            <a:r>
              <a:rPr lang="zh-CN" altLang="en-US"/>
              <a:t>、如何形成？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  将理想抽样信号，再通过</a:t>
            </a:r>
            <a:r>
              <a:rPr lang="en-US" altLang="zh-CN"/>
              <a:t>—</a:t>
            </a:r>
            <a:r>
              <a:rPr lang="zh-CN" altLang="en-US"/>
              <a:t>个脉冲形成电路</a:t>
            </a:r>
          </a:p>
        </p:txBody>
      </p:sp>
      <p:graphicFrame>
        <p:nvGraphicFramePr>
          <p:cNvPr id="12291" name="Object 16"/>
          <p:cNvGraphicFramePr>
            <a:graphicFrameLocks noChangeAspect="1"/>
          </p:cNvGraphicFramePr>
          <p:nvPr/>
        </p:nvGraphicFramePr>
        <p:xfrm>
          <a:off x="6661150" y="4248150"/>
          <a:ext cx="6477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公式" r:id="rId5" imgW="393529" imgH="203112" progId="Equation.3">
                  <p:embed/>
                </p:oleObj>
              </mc:Choice>
              <mc:Fallback>
                <p:oleObj name="公式" r:id="rId5" imgW="393529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4248150"/>
                        <a:ext cx="647700" cy="3317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18"/>
          <p:cNvSpPr>
            <a:spLocks noChangeArrowheads="1"/>
          </p:cNvSpPr>
          <p:nvPr/>
        </p:nvSpPr>
        <p:spPr bwMode="auto">
          <a:xfrm>
            <a:off x="395288" y="4581525"/>
            <a:ext cx="292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dirty="0"/>
              <a:t>理想抽样</a:t>
            </a:r>
            <a:r>
              <a:rPr lang="zh-CN" altLang="en-US" dirty="0"/>
              <a:t>输出</a:t>
            </a:r>
            <a:r>
              <a:rPr lang="zh-CN" altLang="zh-CN" dirty="0"/>
              <a:t>后得</a:t>
            </a:r>
            <a:r>
              <a:rPr lang="zh-CN" altLang="en-US" dirty="0"/>
              <a:t>：</a:t>
            </a:r>
          </a:p>
        </p:txBody>
      </p:sp>
      <p:sp>
        <p:nvSpPr>
          <p:cNvPr id="12300" name="Rectangle 21"/>
          <p:cNvSpPr>
            <a:spLocks noChangeArrowheads="1"/>
          </p:cNvSpPr>
          <p:nvPr/>
        </p:nvSpPr>
        <p:spPr bwMode="auto">
          <a:xfrm>
            <a:off x="395288" y="5205413"/>
            <a:ext cx="2012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脉冲形成电路</a:t>
            </a:r>
          </a:p>
        </p:txBody>
      </p:sp>
      <p:graphicFrame>
        <p:nvGraphicFramePr>
          <p:cNvPr id="12294" name="Object 26"/>
          <p:cNvGraphicFramePr>
            <a:graphicFrameLocks noGrp="1" noChangeAspect="1"/>
          </p:cNvGraphicFramePr>
          <p:nvPr>
            <p:ph sz="half" idx="1"/>
          </p:nvPr>
        </p:nvGraphicFramePr>
        <p:xfrm>
          <a:off x="684213" y="2133600"/>
          <a:ext cx="4608512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位图图像" r:id="rId7" imgW="2895238" imgH="1076475" progId="PBrush">
                  <p:embed/>
                </p:oleObj>
              </mc:Choice>
              <mc:Fallback>
                <p:oleObj name="位图图像" r:id="rId7" imgW="2895238" imgH="1076475" progId="PBrush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4608512" cy="171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31"/>
          <p:cNvSpPr>
            <a:spLocks noChangeArrowheads="1"/>
          </p:cNvSpPr>
          <p:nvPr/>
        </p:nvSpPr>
        <p:spPr bwMode="auto">
          <a:xfrm>
            <a:off x="412750" y="5827713"/>
            <a:ext cx="1403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最后得：</a:t>
            </a:r>
          </a:p>
        </p:txBody>
      </p:sp>
      <p:sp>
        <p:nvSpPr>
          <p:cNvPr id="12302" name="Rectangle 34"/>
          <p:cNvSpPr>
            <a:spLocks noChangeArrowheads="1"/>
          </p:cNvSpPr>
          <p:nvPr/>
        </p:nvSpPr>
        <p:spPr bwMode="auto">
          <a:xfrm>
            <a:off x="246063" y="6308725"/>
            <a:ext cx="8718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用窄脉冲抽样代替理想抽样，用抽样保持电路代替脉冲形成电路</a:t>
            </a:r>
          </a:p>
        </p:txBody>
      </p:sp>
      <p:sp>
        <p:nvSpPr>
          <p:cNvPr id="12303" name="Rectangle 36"/>
          <p:cNvSpPr>
            <a:spLocks noChangeArrowheads="1"/>
          </p:cNvSpPr>
          <p:nvPr/>
        </p:nvSpPr>
        <p:spPr bwMode="auto">
          <a:xfrm>
            <a:off x="3346450" y="476250"/>
            <a:ext cx="5546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二、脉冲振幅调制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(PAM)(3)</a:t>
            </a:r>
          </a:p>
        </p:txBody>
      </p:sp>
      <p:grpSp>
        <p:nvGrpSpPr>
          <p:cNvPr id="12304" name="Group 37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12305" name="Picture 38" descr="whu10"/>
            <p:cNvPicPr>
              <a:picLocks noChangeAspect="1" noChangeArrowheads="1"/>
            </p:cNvPicPr>
            <p:nvPr/>
          </p:nvPicPr>
          <p:blipFill>
            <a:blip r:embed="rId9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2296" name="Object 39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4" name="Photo Editor 照片" r:id="rId10" imgW="1552792" imgH="476316" progId="">
                    <p:embed/>
                  </p:oleObj>
                </mc:Choice>
                <mc:Fallback>
                  <p:oleObj name="Photo Editor 照片" r:id="rId10" imgW="1552792" imgH="476316" progId="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Line 40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12307" name="Picture 1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771662" y="4572008"/>
            <a:ext cx="4514850" cy="17240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0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357562"/>
            <a:ext cx="3810000" cy="24955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13331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3429000"/>
            <a:ext cx="3810000" cy="24955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13321" name="Rectangle 4"/>
          <p:cNvSpPr>
            <a:spLocks noChangeArrowheads="1"/>
          </p:cNvSpPr>
          <p:nvPr/>
        </p:nvSpPr>
        <p:spPr bwMode="auto">
          <a:xfrm>
            <a:off x="142844" y="1214422"/>
            <a:ext cx="5670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2)</a:t>
            </a:r>
            <a:r>
              <a:rPr lang="zh-CN" altLang="en-US" dirty="0"/>
              <a:t>、脉冲形成电路的输出信号频谱应为</a:t>
            </a:r>
            <a:r>
              <a:rPr lang="en-US" altLang="zh-CN" dirty="0"/>
              <a:t>: </a:t>
            </a:r>
          </a:p>
        </p:txBody>
      </p:sp>
      <p:sp>
        <p:nvSpPr>
          <p:cNvPr id="13322" name="Rectangle 6"/>
          <p:cNvSpPr>
            <a:spLocks noChangeArrowheads="1"/>
          </p:cNvSpPr>
          <p:nvPr/>
        </p:nvSpPr>
        <p:spPr bwMode="auto">
          <a:xfrm>
            <a:off x="361950" y="1763052"/>
            <a:ext cx="418576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利用理想抽样结果</a:t>
            </a:r>
            <a:r>
              <a:rPr lang="en-US" altLang="zh-CN" dirty="0"/>
              <a:t>(10.2-5)</a:t>
            </a:r>
            <a:r>
              <a:rPr lang="zh-CN" altLang="en-US" dirty="0"/>
              <a:t>：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09562" y="2174859"/>
            <a:ext cx="488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而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334962" y="2917809"/>
            <a:ext cx="488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则</a:t>
            </a:r>
          </a:p>
        </p:txBody>
      </p:sp>
      <p:sp>
        <p:nvSpPr>
          <p:cNvPr id="13325" name="Rectangle 18"/>
          <p:cNvSpPr>
            <a:spLocks noChangeArrowheads="1"/>
          </p:cNvSpPr>
          <p:nvPr/>
        </p:nvSpPr>
        <p:spPr bwMode="auto">
          <a:xfrm>
            <a:off x="3346450" y="476250"/>
            <a:ext cx="5546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二、脉冲振幅调制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(PAM)(4)</a:t>
            </a:r>
          </a:p>
        </p:txBody>
      </p:sp>
      <p:grpSp>
        <p:nvGrpSpPr>
          <p:cNvPr id="13326" name="Group 19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13327" name="Picture 20" descr="whu10"/>
            <p:cNvPicPr>
              <a:picLocks noChangeAspect="1" noChangeArrowheads="1"/>
            </p:cNvPicPr>
            <p:nvPr/>
          </p:nvPicPr>
          <p:blipFill>
            <a:blip r:embed="rId5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3320" name="Object 21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8" name="Photo Editor 照片" r:id="rId6" imgW="1552792" imgH="476316" progId="">
                    <p:embed/>
                  </p:oleObj>
                </mc:Choice>
                <mc:Fallback>
                  <p:oleObj name="Photo Editor 照片" r:id="rId6" imgW="1552792" imgH="476316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Line 22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13329" name="Picture 17"/>
          <p:cNvPicPr>
            <a:picLocks noChangeAspect="1" noChangeArrowheads="1"/>
          </p:cNvPicPr>
          <p:nvPr/>
        </p:nvPicPr>
        <p:blipFill rotWithShape="1">
          <a:blip r:embed="rId8"/>
          <a:srcRect l="41496" t="18060" r="19258" b="52613"/>
          <a:stretch/>
        </p:blipFill>
        <p:spPr bwMode="auto">
          <a:xfrm>
            <a:off x="4283968" y="1700808"/>
            <a:ext cx="3240360" cy="64807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57158" y="5945191"/>
            <a:ext cx="835824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求和式中的每一项都被</a:t>
            </a:r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)</a:t>
            </a:r>
            <a:r>
              <a:rPr lang="zh-CN" altLang="en-US" dirty="0"/>
              <a:t>加权。因此，不能用低通滤波器恢复（解调）原始模拟信号</a:t>
            </a:r>
          </a:p>
        </p:txBody>
      </p:sp>
      <p:pic>
        <p:nvPicPr>
          <p:cNvPr id="15" name="Picture 17"/>
          <p:cNvPicPr>
            <a:picLocks noChangeAspect="1" noChangeArrowheads="1"/>
          </p:cNvPicPr>
          <p:nvPr/>
        </p:nvPicPr>
        <p:blipFill rotWithShape="1">
          <a:blip r:embed="rId8"/>
          <a:srcRect l="58433" r="11915" b="82688"/>
          <a:stretch/>
        </p:blipFill>
        <p:spPr bwMode="auto">
          <a:xfrm>
            <a:off x="5652120" y="1268760"/>
            <a:ext cx="2448272" cy="3825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16" name="Picture 17"/>
          <p:cNvPicPr>
            <a:picLocks noChangeAspect="1" noChangeArrowheads="1"/>
          </p:cNvPicPr>
          <p:nvPr/>
        </p:nvPicPr>
        <p:blipFill rotWithShape="1">
          <a:blip r:embed="rId8"/>
          <a:srcRect t="40444" r="79435" b="32154"/>
          <a:stretch/>
        </p:blipFill>
        <p:spPr bwMode="auto">
          <a:xfrm>
            <a:off x="787739" y="2252034"/>
            <a:ext cx="1697946" cy="60552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17" name="Picture 17"/>
          <p:cNvPicPr>
            <a:picLocks noChangeAspect="1" noChangeArrowheads="1"/>
          </p:cNvPicPr>
          <p:nvPr/>
        </p:nvPicPr>
        <p:blipFill rotWithShape="1">
          <a:blip r:embed="rId8"/>
          <a:srcRect t="71536" r="50717"/>
          <a:stretch/>
        </p:blipFill>
        <p:spPr bwMode="auto">
          <a:xfrm>
            <a:off x="755576" y="2913115"/>
            <a:ext cx="4069116" cy="62899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2" name="矩形 1"/>
          <p:cNvSpPr/>
          <p:nvPr/>
        </p:nvSpPr>
        <p:spPr>
          <a:xfrm>
            <a:off x="4740404" y="3030882"/>
            <a:ext cx="141577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(10.3-3)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5"/>
          <p:cNvGraphicFramePr>
            <a:graphicFrameLocks noGrp="1" noChangeAspect="1"/>
          </p:cNvGraphicFramePr>
          <p:nvPr>
            <p:ph sz="half" idx="1"/>
          </p:nvPr>
        </p:nvGraphicFramePr>
        <p:xfrm>
          <a:off x="4500563" y="4725988"/>
          <a:ext cx="424815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位图图像" r:id="rId3" imgW="5172797" imgH="1085714" progId="PBrush">
                  <p:embed/>
                </p:oleObj>
              </mc:Choice>
              <mc:Fallback>
                <p:oleObj name="位图图像" r:id="rId3" imgW="5172797" imgH="1085714" progId="PBrush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725988"/>
                        <a:ext cx="4248150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398433" y="1411287"/>
            <a:ext cx="521335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3)</a:t>
            </a:r>
            <a:r>
              <a:rPr lang="zh-CN" altLang="en-US" dirty="0"/>
              <a:t>、如何提取？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：在接收端低通滤波前用特性为</a:t>
            </a:r>
          </a:p>
        </p:txBody>
      </p:sp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5583208" y="1879599"/>
          <a:ext cx="8191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公式" r:id="rId5" imgW="533169" imgH="203112" progId="Equation.3">
                  <p:embed/>
                </p:oleObj>
              </mc:Choice>
              <mc:Fallback>
                <p:oleObj name="公式" r:id="rId5" imgW="533169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08" y="1879599"/>
                        <a:ext cx="819150" cy="3238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6373783" y="1771649"/>
            <a:ext cx="2622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的网络加以修正。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98433" y="2276474"/>
            <a:ext cx="4756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则低通滤波器输入信号的频谱变成</a:t>
            </a:r>
          </a:p>
        </p:txBody>
      </p:sp>
      <p:sp>
        <p:nvSpPr>
          <p:cNvPr id="14346" name="Rectangle 13"/>
          <p:cNvSpPr>
            <a:spLocks noChangeArrowheads="1"/>
          </p:cNvSpPr>
          <p:nvPr/>
        </p:nvSpPr>
        <p:spPr bwMode="auto">
          <a:xfrm>
            <a:off x="428596" y="3500438"/>
            <a:ext cx="82073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、对接收到平顶抽样脉冲再进行一次理想抽样．然后用理想低通滤波器滤出。其框图如右下：</a:t>
            </a:r>
          </a:p>
        </p:txBody>
      </p:sp>
      <p:pic>
        <p:nvPicPr>
          <p:cNvPr id="14347" name="Picture 17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/>
          <a:srcRect/>
          <a:stretch>
            <a:fillRect/>
          </a:stretch>
        </p:blipFill>
        <p:spPr>
          <a:xfrm>
            <a:off x="468313" y="4730750"/>
            <a:ext cx="3810000" cy="1506538"/>
          </a:xfrm>
          <a:solidFill>
            <a:srgbClr val="00FFFF"/>
          </a:solidFill>
        </p:spPr>
      </p:pic>
      <p:sp>
        <p:nvSpPr>
          <p:cNvPr id="14348" name="Rectangle 19"/>
          <p:cNvSpPr>
            <a:spLocks noChangeArrowheads="1"/>
          </p:cNvSpPr>
          <p:nvPr/>
        </p:nvSpPr>
        <p:spPr bwMode="auto">
          <a:xfrm>
            <a:off x="398433" y="2851149"/>
            <a:ext cx="2012950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zh-CN" altLang="en-US"/>
              <a:t>其框图如左下</a:t>
            </a:r>
          </a:p>
        </p:txBody>
      </p:sp>
      <p:sp>
        <p:nvSpPr>
          <p:cNvPr id="14349" name="Rectangle 21"/>
          <p:cNvSpPr>
            <a:spLocks noChangeArrowheads="1"/>
          </p:cNvSpPr>
          <p:nvPr/>
        </p:nvSpPr>
        <p:spPr bwMode="auto">
          <a:xfrm>
            <a:off x="3346450" y="476250"/>
            <a:ext cx="5546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二、脉冲振幅调制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(PAM)(5)</a:t>
            </a:r>
          </a:p>
        </p:txBody>
      </p:sp>
      <p:grpSp>
        <p:nvGrpSpPr>
          <p:cNvPr id="14350" name="Group 22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14351" name="Picture 23" descr="whu10"/>
            <p:cNvPicPr>
              <a:picLocks noChangeAspect="1" noChangeArrowheads="1"/>
            </p:cNvPicPr>
            <p:nvPr/>
          </p:nvPicPr>
          <p:blipFill>
            <a:blip r:embed="rId8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4341" name="Object 24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9" name="Photo Editor 照片" r:id="rId9" imgW="1552792" imgH="476316" progId="">
                    <p:embed/>
                  </p:oleObj>
                </mc:Choice>
                <mc:Fallback>
                  <p:oleObj name="Photo Editor 照片" r:id="rId9" imgW="1552792" imgH="476316" progId="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Line 25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143504" y="2285992"/>
            <a:ext cx="30289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539751" y="1536700"/>
            <a:ext cx="7993062" cy="467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12800" indent="-81280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一、低通及带通信号均匀抽样定理   </a:t>
            </a:r>
          </a:p>
          <a:p>
            <a:pPr marL="812800" indent="-81280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二、振幅调制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(PAM)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：理想抽样、曲顶抽样（自然抽样）、平顶抽样、巳抽样信号频谱 </a:t>
            </a:r>
          </a:p>
          <a:p>
            <a:pPr marL="812800" indent="-81280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三、均匀量化、非均匀量化</a:t>
            </a:r>
          </a:p>
          <a:p>
            <a:pPr marL="812800" indent="-81280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四、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PCM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系统框图、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13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折线的编码方法 </a:t>
            </a:r>
          </a:p>
          <a:p>
            <a:pPr marL="812800" indent="-81280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五、增量调制</a:t>
            </a:r>
          </a:p>
          <a:p>
            <a:pPr marL="812800" indent="-81280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六、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PCM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ΔM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的性能比较</a:t>
            </a:r>
          </a:p>
          <a:p>
            <a:pPr marL="812800" indent="-81280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七、增量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差分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脉冲编码调制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(DPCM)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系统</a:t>
            </a:r>
          </a:p>
          <a:p>
            <a:pPr marL="812800" indent="-81280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八、时分复用和多路数字电话系统 </a:t>
            </a:r>
            <a:endParaRPr lang="en-US" altLang="zh-CN" dirty="0">
              <a:latin typeface="华文中宋" pitchFamily="2" charset="-122"/>
              <a:ea typeface="华文中宋" pitchFamily="2" charset="-122"/>
            </a:endParaRPr>
          </a:p>
          <a:p>
            <a:pPr marL="812800" indent="-81280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九、语音与图像压缩编码</a:t>
            </a:r>
            <a:endParaRPr lang="zh-CN" altLang="en-US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1028" name="Group 5"/>
          <p:cNvGrpSpPr>
            <a:grpSpLocks/>
          </p:cNvGrpSpPr>
          <p:nvPr/>
        </p:nvGrpSpPr>
        <p:grpSpPr bwMode="auto">
          <a:xfrm>
            <a:off x="34925" y="260350"/>
            <a:ext cx="3203575" cy="1008063"/>
            <a:chOff x="0" y="119"/>
            <a:chExt cx="2018" cy="635"/>
          </a:xfrm>
        </p:grpSpPr>
        <p:pic>
          <p:nvPicPr>
            <p:cNvPr id="1030" name="Picture 6" descr="whu10"/>
            <p:cNvPicPr>
              <a:picLocks noChangeAspect="1" noChangeArrowheads="1"/>
            </p:cNvPicPr>
            <p:nvPr/>
          </p:nvPicPr>
          <p:blipFill>
            <a:blip r:embed="rId3">
              <a:lum bright="6000"/>
            </a:blip>
            <a:srcRect/>
            <a:stretch>
              <a:fillRect/>
            </a:stretch>
          </p:blipFill>
          <p:spPr bwMode="auto">
            <a:xfrm>
              <a:off x="204" y="119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026" name="Object 7"/>
            <p:cNvGraphicFramePr>
              <a:graphicFrameLocks noChangeAspect="1"/>
            </p:cNvGraphicFramePr>
            <p:nvPr/>
          </p:nvGraphicFramePr>
          <p:xfrm>
            <a:off x="839" y="208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99" name="Photo Editor 照片" r:id="rId4" imgW="1552792" imgH="476316" progId="">
                    <p:embed/>
                  </p:oleObj>
                </mc:Choice>
                <mc:Fallback>
                  <p:oleObj name="Photo Editor 照片" r:id="rId4" imgW="1552792" imgH="476316" progId="">
                    <p:embed/>
                    <p:pic>
                      <p:nvPicPr>
                        <p:cNvPr id="102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08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" name="Line 8"/>
            <p:cNvSpPr>
              <a:spLocks noChangeShapeType="1"/>
            </p:cNvSpPr>
            <p:nvPr/>
          </p:nvSpPr>
          <p:spPr bwMode="auto">
            <a:xfrm>
              <a:off x="0" y="754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29" name="Rectangle 11"/>
          <p:cNvSpPr>
            <a:spLocks noChangeArrowheads="1"/>
          </p:cNvSpPr>
          <p:nvPr/>
        </p:nvSpPr>
        <p:spPr bwMode="auto">
          <a:xfrm>
            <a:off x="3779838" y="453737"/>
            <a:ext cx="47529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第十章 信源编码</a:t>
            </a:r>
            <a:endParaRPr lang="zh-CN" altLang="en-US" sz="32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707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2" name="Rectangle 4"/>
          <p:cNvSpPr>
            <a:spLocks noChangeArrowheads="1"/>
          </p:cNvSpPr>
          <p:nvPr/>
        </p:nvSpPr>
        <p:spPr bwMode="auto">
          <a:xfrm>
            <a:off x="323850" y="1244600"/>
            <a:ext cx="8418513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/>
              <a:t>量化：</a:t>
            </a:r>
            <a:r>
              <a:rPr lang="zh-CN" altLang="en-US"/>
              <a:t>利用预先规定的有限个电平来表示模拟抽样值的过程。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使幅度上离散。</a:t>
            </a:r>
          </a:p>
        </p:txBody>
      </p:sp>
      <p:sp>
        <p:nvSpPr>
          <p:cNvPr id="1537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3" name="Object 13"/>
          <p:cNvGraphicFramePr>
            <a:graphicFrameLocks noChangeAspect="1"/>
          </p:cNvGraphicFramePr>
          <p:nvPr/>
        </p:nvGraphicFramePr>
        <p:xfrm>
          <a:off x="7572396" y="1714488"/>
          <a:ext cx="7207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公式" r:id="rId3" imgW="495085" imgH="228501" progId="Equation.3">
                  <p:embed/>
                </p:oleObj>
              </mc:Choice>
              <mc:Fallback>
                <p:oleObj name="公式" r:id="rId3" imgW="495085" imgH="2285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1714488"/>
                        <a:ext cx="720725" cy="3333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357158" y="2000240"/>
            <a:ext cx="61863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/>
              <a:t>表示成</a:t>
            </a:r>
            <a:r>
              <a:rPr lang="en-US" altLang="zh-CN" dirty="0"/>
              <a:t>M</a:t>
            </a:r>
            <a:r>
              <a:rPr lang="zh-CN" altLang="en-US" dirty="0"/>
              <a:t>个电平</a:t>
            </a:r>
            <a:r>
              <a:rPr lang="en-US" altLang="zh-CN" dirty="0"/>
              <a:t>(</a:t>
            </a:r>
            <a:r>
              <a:rPr lang="zh-CN" altLang="en-US" dirty="0"/>
              <a:t>量化级</a:t>
            </a:r>
            <a:r>
              <a:rPr lang="en-US" altLang="zh-CN" dirty="0"/>
              <a:t>)</a:t>
            </a:r>
            <a:r>
              <a:rPr lang="zh-CN" altLang="en-US" dirty="0"/>
              <a:t>中的</a:t>
            </a:r>
            <a:r>
              <a:rPr lang="en-US" altLang="zh-CN" dirty="0"/>
              <a:t>—</a:t>
            </a:r>
            <a:r>
              <a:rPr lang="zh-CN" altLang="en-US" dirty="0"/>
              <a:t>个。如图</a:t>
            </a:r>
            <a:r>
              <a:rPr lang="en-US" altLang="zh-CN" dirty="0"/>
              <a:t>10-9</a:t>
            </a:r>
            <a:endParaRPr lang="zh-CN" altLang="en-US" dirty="0"/>
          </a:p>
        </p:txBody>
      </p:sp>
      <p:sp>
        <p:nvSpPr>
          <p:cNvPr id="15378" name="Rectangle 19"/>
          <p:cNvSpPr>
            <a:spLocks noChangeArrowheads="1"/>
          </p:cNvSpPr>
          <p:nvPr/>
        </p:nvSpPr>
        <p:spPr bwMode="auto">
          <a:xfrm>
            <a:off x="323850" y="3405187"/>
            <a:ext cx="1708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可以规定：</a:t>
            </a:r>
          </a:p>
        </p:txBody>
      </p:sp>
      <p:sp>
        <p:nvSpPr>
          <p:cNvPr id="15379" name="Rectangle 22"/>
          <p:cNvSpPr>
            <a:spLocks noChangeArrowheads="1"/>
          </p:cNvSpPr>
          <p:nvPr/>
        </p:nvSpPr>
        <p:spPr bwMode="auto">
          <a:xfrm>
            <a:off x="214283" y="3929066"/>
            <a:ext cx="4429156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并且量化器以阶梯电压的形式输出。则</a:t>
            </a:r>
          </a:p>
        </p:txBody>
      </p:sp>
      <p:sp>
        <p:nvSpPr>
          <p:cNvPr id="15380" name="Rectangle 25"/>
          <p:cNvSpPr>
            <a:spLocks noChangeArrowheads="1"/>
          </p:cNvSpPr>
          <p:nvPr/>
        </p:nvSpPr>
        <p:spPr bwMode="auto">
          <a:xfrm>
            <a:off x="265099" y="4857760"/>
            <a:ext cx="2012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量化后的信号</a:t>
            </a:r>
          </a:p>
        </p:txBody>
      </p:sp>
      <p:graphicFrame>
        <p:nvGraphicFramePr>
          <p:cNvPr id="15367" name="Object 26"/>
          <p:cNvGraphicFramePr>
            <a:graphicFrameLocks noChangeAspect="1"/>
          </p:cNvGraphicFramePr>
          <p:nvPr/>
        </p:nvGraphicFramePr>
        <p:xfrm>
          <a:off x="2209787" y="4930785"/>
          <a:ext cx="5762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公式" r:id="rId5" imgW="380835" imgH="241195" progId="Equation.3">
                  <p:embed/>
                </p:oleObj>
              </mc:Choice>
              <mc:Fallback>
                <p:oleObj name="公式" r:id="rId5" imgW="380835" imgH="24119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787" y="4930785"/>
                        <a:ext cx="576262" cy="36036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Rectangle 28"/>
          <p:cNvSpPr>
            <a:spLocks noChangeArrowheads="1"/>
          </p:cNvSpPr>
          <p:nvPr/>
        </p:nvSpPr>
        <p:spPr bwMode="auto">
          <a:xfrm>
            <a:off x="2714612" y="4857760"/>
            <a:ext cx="1403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与原信号</a:t>
            </a:r>
          </a:p>
        </p:txBody>
      </p:sp>
      <p:graphicFrame>
        <p:nvGraphicFramePr>
          <p:cNvPr id="15368" name="Object 29"/>
          <p:cNvGraphicFramePr>
            <a:graphicFrameLocks noChangeAspect="1"/>
          </p:cNvGraphicFramePr>
          <p:nvPr/>
        </p:nvGraphicFramePr>
        <p:xfrm>
          <a:off x="4010012" y="4930785"/>
          <a:ext cx="431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公式" r:id="rId7" imgW="317225" imgH="203024" progId="Equation.3">
                  <p:embed/>
                </p:oleObj>
              </mc:Choice>
              <mc:Fallback>
                <p:oleObj name="公式" r:id="rId7" imgW="317225" imgH="20302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12" y="4930785"/>
                        <a:ext cx="431800" cy="3460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Rectangle 31"/>
          <p:cNvSpPr>
            <a:spLocks noChangeArrowheads="1"/>
          </p:cNvSpPr>
          <p:nvPr/>
        </p:nvSpPr>
        <p:spPr bwMode="auto">
          <a:xfrm>
            <a:off x="285720" y="5214950"/>
            <a:ext cx="4429156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/>
              <a:t>近似</a:t>
            </a:r>
            <a:r>
              <a:rPr lang="en-US" altLang="zh-CN" dirty="0"/>
              <a:t>,</a:t>
            </a:r>
            <a:r>
              <a:rPr lang="zh-CN" altLang="en-US" dirty="0"/>
              <a:t>存在固有量化误差，将其看成噪声，成为量化噪声。</a:t>
            </a:r>
          </a:p>
        </p:txBody>
      </p:sp>
      <p:sp>
        <p:nvSpPr>
          <p:cNvPr id="15387" name="Rectangle 42"/>
          <p:cNvSpPr>
            <a:spLocks noChangeArrowheads="1"/>
          </p:cNvSpPr>
          <p:nvPr/>
        </p:nvSpPr>
        <p:spPr bwMode="auto">
          <a:xfrm>
            <a:off x="3346450" y="474663"/>
            <a:ext cx="5546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三、模拟信号的量化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(1)</a:t>
            </a:r>
          </a:p>
        </p:txBody>
      </p:sp>
      <p:grpSp>
        <p:nvGrpSpPr>
          <p:cNvPr id="15388" name="Group 43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15389" name="Picture 44" descr="whu10"/>
            <p:cNvPicPr>
              <a:picLocks noChangeAspect="1" noChangeArrowheads="1"/>
            </p:cNvPicPr>
            <p:nvPr/>
          </p:nvPicPr>
          <p:blipFill>
            <a:blip r:embed="rId9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5371" name="Object 45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7" name="Photo Editor 照片" r:id="rId10" imgW="1552792" imgH="476316" progId="">
                    <p:embed/>
                  </p:oleObj>
                </mc:Choice>
                <mc:Fallback>
                  <p:oleObj name="Photo Editor 照片" r:id="rId10" imgW="1552792" imgH="476316" progId="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" name="Line 46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31" name="Picture 4"/>
          <p:cNvPicPr>
            <a:picLocks noGrp="1" noChangeAspect="1" noChangeArrowheads="1"/>
          </p:cNvPicPr>
          <p:nvPr>
            <p:ph/>
          </p:nvPr>
        </p:nvPicPr>
        <p:blipFill>
          <a:blip r:embed="rId12"/>
          <a:srcRect/>
          <a:stretch>
            <a:fillRect/>
          </a:stretch>
        </p:blipFill>
        <p:spPr>
          <a:xfrm>
            <a:off x="4857752" y="2428868"/>
            <a:ext cx="4007028" cy="3501151"/>
          </a:xfrm>
          <a:solidFill>
            <a:srgbClr val="00FFFF"/>
          </a:solidFill>
        </p:spPr>
      </p:pic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28596" y="6215082"/>
            <a:ext cx="300039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/>
              <a:t>信号量化噪声功率比</a:t>
            </a:r>
            <a:endParaRPr lang="zh-CN" altLang="en-US" dirty="0"/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2339997" y="1614478"/>
            <a:ext cx="2012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设以</a:t>
            </a:r>
            <a:r>
              <a:rPr lang="en-US" altLang="zh-CN" dirty="0"/>
              <a:t>Ts</a:t>
            </a:r>
            <a:r>
              <a:rPr lang="zh-CN" altLang="en-US" dirty="0"/>
              <a:t>间隔对</a:t>
            </a:r>
          </a:p>
        </p:txBody>
      </p:sp>
      <p:graphicFrame>
        <p:nvGraphicFramePr>
          <p:cNvPr id="40" name="Object 10"/>
          <p:cNvGraphicFramePr>
            <a:graphicFrameLocks noChangeAspect="1"/>
          </p:cNvGraphicFramePr>
          <p:nvPr/>
        </p:nvGraphicFramePr>
        <p:xfrm>
          <a:off x="4284684" y="1687503"/>
          <a:ext cx="5032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公式" r:id="rId13" imgW="317225" imgH="203024" progId="Equation.3">
                  <p:embed/>
                </p:oleObj>
              </mc:Choice>
              <mc:Fallback>
                <p:oleObj name="公式" r:id="rId13" imgW="317225" imgH="2030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84" y="1687503"/>
                        <a:ext cx="503238" cy="3206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4716484" y="1614478"/>
            <a:ext cx="292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采样，规定将抽样值</a:t>
            </a:r>
          </a:p>
        </p:txBody>
      </p:sp>
      <p:pic>
        <p:nvPicPr>
          <p:cNvPr id="15394" name="Picture 34"/>
          <p:cNvPicPr>
            <a:picLocks noChangeAspect="1" noChangeArrowheads="1"/>
          </p:cNvPicPr>
          <p:nvPr/>
        </p:nvPicPr>
        <p:blipFill rotWithShape="1">
          <a:blip r:embed="rId14"/>
          <a:srcRect t="38339"/>
          <a:stretch/>
        </p:blipFill>
        <p:spPr bwMode="auto">
          <a:xfrm>
            <a:off x="380999" y="2996952"/>
            <a:ext cx="4048125" cy="79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95" name="Picture 35"/>
          <p:cNvPicPr>
            <a:picLocks noChangeAspect="1" noChangeArrowheads="1"/>
          </p:cNvPicPr>
          <p:nvPr/>
        </p:nvPicPr>
        <p:blipFill rotWithShape="1">
          <a:blip r:embed="rId15"/>
          <a:srcRect b="61154"/>
          <a:stretch/>
        </p:blipFill>
        <p:spPr bwMode="auto">
          <a:xfrm>
            <a:off x="1500166" y="4357695"/>
            <a:ext cx="5362575" cy="94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34"/>
          <p:cNvPicPr>
            <a:picLocks noChangeAspect="1" noChangeArrowheads="1"/>
          </p:cNvPicPr>
          <p:nvPr/>
        </p:nvPicPr>
        <p:blipFill rotWithShape="1">
          <a:blip r:embed="rId14"/>
          <a:srcRect r="17816" b="68185"/>
          <a:stretch/>
        </p:blipFill>
        <p:spPr bwMode="auto">
          <a:xfrm>
            <a:off x="380999" y="2512810"/>
            <a:ext cx="3326905" cy="41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矩形 25"/>
          <p:cNvSpPr/>
          <p:nvPr/>
        </p:nvSpPr>
        <p:spPr>
          <a:xfrm>
            <a:off x="3563888" y="2495449"/>
            <a:ext cx="141577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(10.4-1)</a:t>
            </a:r>
            <a:endParaRPr lang="zh-CN" altLang="en-US" dirty="0"/>
          </a:p>
        </p:txBody>
      </p:sp>
      <p:pic>
        <p:nvPicPr>
          <p:cNvPr id="27" name="Picture 35"/>
          <p:cNvPicPr>
            <a:picLocks noChangeAspect="1" noChangeArrowheads="1"/>
          </p:cNvPicPr>
          <p:nvPr/>
        </p:nvPicPr>
        <p:blipFill rotWithShape="1">
          <a:blip r:embed="rId15"/>
          <a:srcRect l="35196" t="68132" r="15120"/>
          <a:stretch/>
        </p:blipFill>
        <p:spPr bwMode="auto">
          <a:xfrm>
            <a:off x="3346450" y="6021288"/>
            <a:ext cx="2664296" cy="77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4"/>
          <p:cNvSpPr>
            <a:spLocks noChangeArrowheads="1"/>
          </p:cNvSpPr>
          <p:nvPr/>
        </p:nvSpPr>
        <p:spPr bwMode="auto">
          <a:xfrm>
            <a:off x="466725" y="1341438"/>
            <a:ext cx="488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设</a:t>
            </a: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900113" y="1412875"/>
          <a:ext cx="5032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公式" r:id="rId3" imgW="317225" imgH="203024" progId="Equation.3">
                  <p:embed/>
                </p:oleObj>
              </mc:Choice>
              <mc:Fallback>
                <p:oleObj name="公式" r:id="rId3" imgW="317225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12875"/>
                        <a:ext cx="503237" cy="3206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Rectangle 6"/>
          <p:cNvSpPr>
            <a:spLocks noChangeArrowheads="1"/>
          </p:cNvSpPr>
          <p:nvPr/>
        </p:nvSpPr>
        <p:spPr bwMode="auto">
          <a:xfrm>
            <a:off x="1331913" y="1341438"/>
            <a:ext cx="3536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是均值为零、概率密度为</a:t>
            </a:r>
          </a:p>
        </p:txBody>
      </p:sp>
      <p:sp>
        <p:nvSpPr>
          <p:cNvPr id="16400" name="Rectangle 8"/>
          <p:cNvSpPr>
            <a:spLocks noChangeArrowheads="1"/>
          </p:cNvSpPr>
          <p:nvPr/>
        </p:nvSpPr>
        <p:spPr bwMode="auto">
          <a:xfrm>
            <a:off x="1331913" y="1844675"/>
            <a:ext cx="793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表示</a:t>
            </a:r>
          </a:p>
        </p:txBody>
      </p:sp>
      <p:graphicFrame>
        <p:nvGraphicFramePr>
          <p:cNvPr id="16388" name="Object 9"/>
          <p:cNvGraphicFramePr>
            <a:graphicFrameLocks noChangeAspect="1"/>
          </p:cNvGraphicFramePr>
          <p:nvPr/>
        </p:nvGraphicFramePr>
        <p:xfrm>
          <a:off x="4787900" y="1436688"/>
          <a:ext cx="5762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name="公式" r:id="rId5" imgW="342751" imgH="203112" progId="Equation.3">
                  <p:embed/>
                </p:oleObj>
              </mc:Choice>
              <mc:Fallback>
                <p:oleObj name="公式" r:id="rId5" imgW="34275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436688"/>
                        <a:ext cx="576263" cy="3365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Rectangle 11"/>
          <p:cNvSpPr>
            <a:spLocks noChangeArrowheads="1"/>
          </p:cNvSpPr>
          <p:nvPr/>
        </p:nvSpPr>
        <p:spPr bwMode="auto">
          <a:xfrm>
            <a:off x="5292725" y="1341438"/>
            <a:ext cx="3536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的平稳随机过程，分别用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300788" y="1844675"/>
            <a:ext cx="2317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为量化噪声功率</a:t>
            </a:r>
          </a:p>
        </p:txBody>
      </p:sp>
      <p:sp>
        <p:nvSpPr>
          <p:cNvPr id="16403" name="Rectangle 18"/>
          <p:cNvSpPr>
            <a:spLocks noChangeArrowheads="1"/>
          </p:cNvSpPr>
          <p:nvPr/>
        </p:nvSpPr>
        <p:spPr bwMode="auto">
          <a:xfrm>
            <a:off x="3779838" y="1844675"/>
            <a:ext cx="1403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均方误差</a:t>
            </a:r>
          </a:p>
        </p:txBody>
      </p:sp>
      <p:sp>
        <p:nvSpPr>
          <p:cNvPr id="16404" name="Rectangle 19"/>
          <p:cNvSpPr>
            <a:spLocks noChangeArrowheads="1"/>
          </p:cNvSpPr>
          <p:nvPr/>
        </p:nvSpPr>
        <p:spPr bwMode="auto">
          <a:xfrm>
            <a:off x="323850" y="2341563"/>
            <a:ext cx="8640763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l"/>
            </a:pPr>
            <a:r>
              <a:rPr lang="zh-CN" altLang="en-US" b="1"/>
              <a:t>均匀量化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en-US" altLang="zh-CN"/>
              <a:t>1</a:t>
            </a:r>
            <a:r>
              <a:rPr lang="zh-CN" altLang="en-US"/>
              <a:t>、输入信号的取值域按等距离分割，在时间上均匀划分。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、假如输入信号的最小值和最大值分别用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表示，量化电平数为</a:t>
            </a:r>
            <a:r>
              <a:rPr lang="en-US" altLang="zh-CN"/>
              <a:t>M</a:t>
            </a:r>
            <a:r>
              <a:rPr lang="zh-CN" altLang="en-US"/>
              <a:t>，则那么均匀量化时的量化间隔</a:t>
            </a:r>
          </a:p>
        </p:txBody>
      </p:sp>
      <p:sp>
        <p:nvSpPr>
          <p:cNvPr id="16405" name="Rectangle 22"/>
          <p:cNvSpPr>
            <a:spLocks noChangeArrowheads="1"/>
          </p:cNvSpPr>
          <p:nvPr/>
        </p:nvSpPr>
        <p:spPr bwMode="auto">
          <a:xfrm>
            <a:off x="323850" y="4005263"/>
            <a:ext cx="765175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3</a:t>
            </a:r>
            <a:r>
              <a:rPr lang="zh-CN" altLang="en-US"/>
              <a:t>、规定每个量化区间的量化电平均取在各区间的中点。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则量化器输出为</a:t>
            </a:r>
            <a:r>
              <a:rPr lang="en-US" altLang="zh-CN"/>
              <a:t>:</a:t>
            </a:r>
          </a:p>
        </p:txBody>
      </p:sp>
      <p:sp>
        <p:nvSpPr>
          <p:cNvPr id="16406" name="Rectangle 25"/>
          <p:cNvSpPr>
            <a:spLocks noChangeArrowheads="1"/>
          </p:cNvSpPr>
          <p:nvPr/>
        </p:nvSpPr>
        <p:spPr bwMode="auto">
          <a:xfrm>
            <a:off x="539750" y="4940300"/>
            <a:ext cx="1098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式中：</a:t>
            </a:r>
          </a:p>
        </p:txBody>
      </p:sp>
      <p:graphicFrame>
        <p:nvGraphicFramePr>
          <p:cNvPr id="16393" name="Object 26"/>
          <p:cNvGraphicFramePr>
            <a:graphicFrameLocks noChangeAspect="1"/>
          </p:cNvGraphicFramePr>
          <p:nvPr/>
        </p:nvGraphicFramePr>
        <p:xfrm>
          <a:off x="1403350" y="5013325"/>
          <a:ext cx="3603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公式" r:id="rId7" imgW="190500" imgH="228600" progId="Equation.3">
                  <p:embed/>
                </p:oleObj>
              </mc:Choice>
              <mc:Fallback>
                <p:oleObj name="公式" r:id="rId7" imgW="1905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013325"/>
                        <a:ext cx="360363" cy="4333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7" name="Rectangle 28"/>
          <p:cNvSpPr>
            <a:spLocks noChangeArrowheads="1"/>
          </p:cNvSpPr>
          <p:nvPr/>
        </p:nvSpPr>
        <p:spPr bwMode="auto">
          <a:xfrm>
            <a:off x="1692275" y="5013325"/>
            <a:ext cx="4908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是第</a:t>
            </a:r>
            <a:r>
              <a:rPr lang="en-US" altLang="zh-CN"/>
              <a:t>i</a:t>
            </a:r>
            <a:r>
              <a:rPr lang="zh-CN" altLang="en-US"/>
              <a:t>个量化区间的终点，可写成：</a:t>
            </a:r>
          </a:p>
        </p:txBody>
      </p:sp>
      <p:graphicFrame>
        <p:nvGraphicFramePr>
          <p:cNvPr id="16395" name="Object 31"/>
          <p:cNvGraphicFramePr>
            <a:graphicFrameLocks noChangeAspect="1"/>
          </p:cNvGraphicFramePr>
          <p:nvPr/>
        </p:nvGraphicFramePr>
        <p:xfrm>
          <a:off x="323850" y="5516563"/>
          <a:ext cx="2397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公式" r:id="rId9" imgW="152334" imgH="228501" progId="Equation.3">
                  <p:embed/>
                </p:oleObj>
              </mc:Choice>
              <mc:Fallback>
                <p:oleObj name="公式" r:id="rId9" imgW="152334" imgH="22850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516563"/>
                        <a:ext cx="239713" cy="36036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Rectangle 33"/>
          <p:cNvSpPr>
            <a:spLocks noChangeArrowheads="1"/>
          </p:cNvSpPr>
          <p:nvPr/>
        </p:nvSpPr>
        <p:spPr bwMode="auto">
          <a:xfrm>
            <a:off x="468313" y="5445125"/>
            <a:ext cx="5518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是第</a:t>
            </a:r>
            <a:r>
              <a:rPr lang="en-US" altLang="zh-CN"/>
              <a:t>i</a:t>
            </a:r>
            <a:r>
              <a:rPr lang="zh-CN" altLang="en-US"/>
              <a:t>个量化区间的量化电平，可表示为</a:t>
            </a:r>
          </a:p>
        </p:txBody>
      </p:sp>
      <p:sp>
        <p:nvSpPr>
          <p:cNvPr id="16409" name="Rectangle 37"/>
          <p:cNvSpPr>
            <a:spLocks noChangeArrowheads="1"/>
          </p:cNvSpPr>
          <p:nvPr/>
        </p:nvSpPr>
        <p:spPr bwMode="auto">
          <a:xfrm>
            <a:off x="3346450" y="474663"/>
            <a:ext cx="5546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三、模拟信号的量化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(2)</a:t>
            </a:r>
          </a:p>
        </p:txBody>
      </p:sp>
      <p:grpSp>
        <p:nvGrpSpPr>
          <p:cNvPr id="16410" name="Group 38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16411" name="Picture 39" descr="whu10"/>
            <p:cNvPicPr>
              <a:picLocks noChangeAspect="1" noChangeArrowheads="1"/>
            </p:cNvPicPr>
            <p:nvPr/>
          </p:nvPicPr>
          <p:blipFill>
            <a:blip r:embed="rId11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6397" name="Object 40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2" name="Photo Editor 照片" r:id="rId12" imgW="1552792" imgH="476316" progId="">
                    <p:embed/>
                  </p:oleObj>
                </mc:Choice>
                <mc:Fallback>
                  <p:oleObj name="Photo Editor 照片" r:id="rId12" imgW="1552792" imgH="476316" progId="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2" name="Line 41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2" name="Picture 14"/>
          <p:cNvPicPr>
            <a:picLocks noChangeAspect="1" noChangeArrowheads="1"/>
          </p:cNvPicPr>
          <p:nvPr/>
        </p:nvPicPr>
        <p:blipFill rotWithShape="1">
          <a:blip r:embed="rId14"/>
          <a:srcRect r="32274" b="371"/>
          <a:stretch/>
        </p:blipFill>
        <p:spPr bwMode="auto">
          <a:xfrm>
            <a:off x="5481662" y="3500438"/>
            <a:ext cx="1754634" cy="3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15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42910" y="1857364"/>
            <a:ext cx="5762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16"/>
          <p:cNvPicPr>
            <a:picLocks noChangeAspect="1" noChangeArrowheads="1"/>
          </p:cNvPicPr>
          <p:nvPr/>
        </p:nvPicPr>
        <p:blipFill rotWithShape="1">
          <a:blip r:embed="rId16"/>
          <a:srcRect l="16117" r="38695" b="76620"/>
          <a:stretch/>
        </p:blipFill>
        <p:spPr bwMode="auto">
          <a:xfrm>
            <a:off x="2771800" y="4414858"/>
            <a:ext cx="3240360" cy="45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矩形 24"/>
          <p:cNvSpPr/>
          <p:nvPr/>
        </p:nvSpPr>
        <p:spPr>
          <a:xfrm>
            <a:off x="7179240" y="3486844"/>
            <a:ext cx="141577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(10.4-2)</a:t>
            </a:r>
            <a:endParaRPr lang="zh-CN" altLang="en-US" dirty="0"/>
          </a:p>
        </p:txBody>
      </p:sp>
      <p:pic>
        <p:nvPicPr>
          <p:cNvPr id="26" name="Picture 16"/>
          <p:cNvPicPr>
            <a:picLocks noChangeAspect="1" noChangeArrowheads="1"/>
          </p:cNvPicPr>
          <p:nvPr/>
        </p:nvPicPr>
        <p:blipFill rotWithShape="1">
          <a:blip r:embed="rId16"/>
          <a:srcRect t="77224" r="37369" b="-338"/>
          <a:stretch/>
        </p:blipFill>
        <p:spPr bwMode="auto">
          <a:xfrm>
            <a:off x="1089025" y="6004190"/>
            <a:ext cx="4491087" cy="44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16"/>
          <p:cNvPicPr>
            <a:picLocks noChangeAspect="1" noChangeArrowheads="1"/>
          </p:cNvPicPr>
          <p:nvPr/>
        </p:nvPicPr>
        <p:blipFill rotWithShape="1">
          <a:blip r:embed="rId16"/>
          <a:srcRect l="66106" t="32077" r="12814" b="44032"/>
          <a:stretch/>
        </p:blipFill>
        <p:spPr bwMode="auto">
          <a:xfrm>
            <a:off x="6300788" y="5053012"/>
            <a:ext cx="1511572" cy="46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矩形 28"/>
          <p:cNvSpPr/>
          <p:nvPr/>
        </p:nvSpPr>
        <p:spPr>
          <a:xfrm>
            <a:off x="5510118" y="6034863"/>
            <a:ext cx="141577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(10.4-4)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715740" y="5082727"/>
            <a:ext cx="141577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(10.4-3)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Rectangle 4"/>
          <p:cNvSpPr>
            <a:spLocks noChangeArrowheads="1"/>
          </p:cNvSpPr>
          <p:nvPr/>
        </p:nvSpPr>
        <p:spPr bwMode="auto">
          <a:xfrm>
            <a:off x="468313" y="1268413"/>
            <a:ext cx="4756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4</a:t>
            </a:r>
            <a:r>
              <a:rPr lang="zh-CN" altLang="en-US"/>
              <a:t>、量化器输出的量化噪声功率： </a:t>
            </a:r>
          </a:p>
        </p:txBody>
      </p:sp>
      <p:sp>
        <p:nvSpPr>
          <p:cNvPr id="17422" name="Rectangle 7"/>
          <p:cNvSpPr>
            <a:spLocks noChangeArrowheads="1"/>
          </p:cNvSpPr>
          <p:nvPr/>
        </p:nvSpPr>
        <p:spPr bwMode="auto">
          <a:xfrm>
            <a:off x="468313" y="2492375"/>
            <a:ext cx="4451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5</a:t>
            </a:r>
            <a:r>
              <a:rPr lang="zh-CN" altLang="en-US"/>
              <a:t>、量化器输出的信号功率为： </a:t>
            </a:r>
          </a:p>
        </p:txBody>
      </p:sp>
      <p:sp>
        <p:nvSpPr>
          <p:cNvPr id="17423" name="Rectangle 12"/>
          <p:cNvSpPr>
            <a:spLocks noChangeArrowheads="1"/>
          </p:cNvSpPr>
          <p:nvPr/>
        </p:nvSpPr>
        <p:spPr bwMode="auto">
          <a:xfrm>
            <a:off x="468313" y="3062199"/>
            <a:ext cx="82804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en-US" b="1" dirty="0">
                <a:solidFill>
                  <a:srgbClr val="FF0000"/>
                </a:solidFill>
              </a:rPr>
              <a:t>例10</a:t>
            </a:r>
            <a:r>
              <a:rPr lang="en-US" altLang="zh-CN" b="1" dirty="0">
                <a:solidFill>
                  <a:srgbClr val="FF0000"/>
                </a:solidFill>
              </a:rPr>
              <a:t>.1:</a:t>
            </a:r>
            <a:r>
              <a:rPr lang="en-US" altLang="en-US" dirty="0"/>
              <a:t>设一</a:t>
            </a:r>
            <a:r>
              <a:rPr lang="en-US" altLang="zh-CN" dirty="0"/>
              <a:t>M</a:t>
            </a:r>
            <a:r>
              <a:rPr lang="zh-CN" altLang="en-US" dirty="0"/>
              <a:t>个量化电平的均匀量化器</a:t>
            </a:r>
            <a:r>
              <a:rPr lang="en-US" altLang="en-US" dirty="0"/>
              <a:t>，</a:t>
            </a:r>
            <a:r>
              <a:rPr lang="zh-CN" altLang="en-US" dirty="0"/>
              <a:t>其输入信号抽样值在区间</a:t>
            </a:r>
            <a:r>
              <a:rPr lang="en-US" altLang="zh-CN" dirty="0"/>
              <a:t>[-</a:t>
            </a:r>
            <a:r>
              <a:rPr lang="en-US" altLang="zh-CN" dirty="0" err="1"/>
              <a:t>a,+a</a:t>
            </a:r>
            <a:r>
              <a:rPr lang="en-US" altLang="zh-CN" dirty="0"/>
              <a:t>]</a:t>
            </a:r>
            <a:r>
              <a:rPr lang="zh-CN" altLang="en-US" dirty="0"/>
              <a:t>具有均匀概率密度函数，试求该量化器输出端的平均信号功率与量化噪声功率比</a:t>
            </a:r>
            <a:r>
              <a:rPr lang="en-US" altLang="zh-CN" dirty="0"/>
              <a:t>(</a:t>
            </a:r>
            <a:r>
              <a:rPr lang="zh-CN" altLang="en-US" dirty="0"/>
              <a:t>量化信噪比</a:t>
            </a:r>
            <a:r>
              <a:rPr lang="en-US" altLang="zh-CN" dirty="0"/>
              <a:t>)?</a:t>
            </a:r>
          </a:p>
        </p:txBody>
      </p:sp>
      <p:sp>
        <p:nvSpPr>
          <p:cNvPr id="17424" name="Rectangle 13"/>
          <p:cNvSpPr>
            <a:spLocks noChangeArrowheads="1"/>
          </p:cNvSpPr>
          <p:nvPr/>
        </p:nvSpPr>
        <p:spPr bwMode="auto">
          <a:xfrm>
            <a:off x="539750" y="4290368"/>
            <a:ext cx="710963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此时          代入到</a:t>
            </a:r>
            <a:r>
              <a:rPr lang="en-US" altLang="zh-CN" dirty="0"/>
              <a:t>(10.4-5)</a:t>
            </a:r>
            <a:r>
              <a:rPr lang="zh-CN" altLang="en-US" dirty="0"/>
              <a:t>和 </a:t>
            </a:r>
            <a:r>
              <a:rPr lang="en-US" altLang="zh-CN" dirty="0"/>
              <a:t>(10.4-6)</a:t>
            </a:r>
            <a:r>
              <a:rPr lang="zh-CN" altLang="en-US" dirty="0"/>
              <a:t>中，得</a:t>
            </a:r>
          </a:p>
        </p:txBody>
      </p:sp>
      <p:sp>
        <p:nvSpPr>
          <p:cNvPr id="17425" name="Rectangle 28"/>
          <p:cNvSpPr>
            <a:spLocks noChangeArrowheads="1"/>
          </p:cNvSpPr>
          <p:nvPr/>
        </p:nvSpPr>
        <p:spPr bwMode="auto">
          <a:xfrm>
            <a:off x="539750" y="5516563"/>
            <a:ext cx="488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当</a:t>
            </a:r>
          </a:p>
        </p:txBody>
      </p:sp>
      <p:graphicFrame>
        <p:nvGraphicFramePr>
          <p:cNvPr id="17417" name="Object 29"/>
          <p:cNvGraphicFramePr>
            <a:graphicFrameLocks noChangeAspect="1"/>
          </p:cNvGraphicFramePr>
          <p:nvPr/>
        </p:nvGraphicFramePr>
        <p:xfrm>
          <a:off x="971550" y="5667375"/>
          <a:ext cx="8636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公式" r:id="rId3" imgW="494870" imgH="164957" progId="Equation.3">
                  <p:embed/>
                </p:oleObj>
              </mc:Choice>
              <mc:Fallback>
                <p:oleObj name="公式" r:id="rId3" imgW="494870" imgH="16495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667375"/>
                        <a:ext cx="863600" cy="2825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Rectangle 31"/>
          <p:cNvSpPr>
            <a:spLocks noChangeArrowheads="1"/>
          </p:cNvSpPr>
          <p:nvPr/>
        </p:nvSpPr>
        <p:spPr bwMode="auto">
          <a:xfrm>
            <a:off x="1763713" y="5564188"/>
            <a:ext cx="793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时，</a:t>
            </a:r>
          </a:p>
        </p:txBody>
      </p:sp>
      <p:sp>
        <p:nvSpPr>
          <p:cNvPr id="17427" name="Rectangle 32"/>
          <p:cNvSpPr>
            <a:spLocks noChangeArrowheads="1"/>
          </p:cNvSpPr>
          <p:nvPr/>
        </p:nvSpPr>
        <p:spPr bwMode="auto">
          <a:xfrm>
            <a:off x="468313" y="6165850"/>
            <a:ext cx="2165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对于二进制： </a:t>
            </a:r>
          </a:p>
        </p:txBody>
      </p:sp>
      <p:sp>
        <p:nvSpPr>
          <p:cNvPr id="17428" name="Rectangle 38"/>
          <p:cNvSpPr>
            <a:spLocks noChangeArrowheads="1"/>
          </p:cNvSpPr>
          <p:nvPr/>
        </p:nvSpPr>
        <p:spPr bwMode="auto">
          <a:xfrm>
            <a:off x="3346450" y="474663"/>
            <a:ext cx="5546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三、模拟信号的量化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(3)</a:t>
            </a:r>
          </a:p>
        </p:txBody>
      </p:sp>
      <p:grpSp>
        <p:nvGrpSpPr>
          <p:cNvPr id="17429" name="Group 39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17430" name="Picture 40" descr="whu10"/>
            <p:cNvPicPr>
              <a:picLocks noChangeAspect="1" noChangeArrowheads="1"/>
            </p:cNvPicPr>
            <p:nvPr/>
          </p:nvPicPr>
          <p:blipFill>
            <a:blip r:embed="rId5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7420" name="Object 41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6" name="Photo Editor 照片" r:id="rId6" imgW="1552792" imgH="476316" progId="">
                    <p:embed/>
                  </p:oleObj>
                </mc:Choice>
                <mc:Fallback>
                  <p:oleObj name="Photo Editor 照片" r:id="rId6" imgW="1552792" imgH="476316" progId="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1" name="Line 42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17432" name="Picture 24"/>
          <p:cNvPicPr>
            <a:picLocks noChangeAspect="1" noChangeArrowheads="1"/>
          </p:cNvPicPr>
          <p:nvPr/>
        </p:nvPicPr>
        <p:blipFill rotWithShape="1">
          <a:blip r:embed="rId8"/>
          <a:srcRect r="12078" b="51027"/>
          <a:stretch/>
        </p:blipFill>
        <p:spPr bwMode="auto">
          <a:xfrm>
            <a:off x="571473" y="1714488"/>
            <a:ext cx="7024864" cy="63439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" name="Picture 13"/>
          <p:cNvPicPr>
            <a:picLocks noChangeAspect="1" noChangeArrowheads="1"/>
          </p:cNvPicPr>
          <p:nvPr/>
        </p:nvPicPr>
        <p:blipFill rotWithShape="1">
          <a:blip r:embed="rId9"/>
          <a:srcRect t="19120"/>
          <a:stretch/>
        </p:blipFill>
        <p:spPr bwMode="auto">
          <a:xfrm>
            <a:off x="960090" y="4781922"/>
            <a:ext cx="5772150" cy="18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4"/>
          <p:cNvPicPr>
            <a:picLocks noChangeAspect="1" noChangeArrowheads="1"/>
          </p:cNvPicPr>
          <p:nvPr/>
        </p:nvPicPr>
        <p:blipFill rotWithShape="1">
          <a:blip r:embed="rId8"/>
          <a:srcRect l="49567" t="53884" r="9877"/>
          <a:stretch/>
        </p:blipFill>
        <p:spPr bwMode="auto">
          <a:xfrm>
            <a:off x="4572001" y="2471576"/>
            <a:ext cx="3240360" cy="5973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>
          <a:xfrm>
            <a:off x="7655036" y="2609575"/>
            <a:ext cx="141577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(10.4-6)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477403" y="1785439"/>
            <a:ext cx="141577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(10.4-5)</a:t>
            </a:r>
            <a:endParaRPr lang="zh-CN" altLang="en-US" dirty="0"/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 rotWithShape="1">
          <a:blip r:embed="rId9"/>
          <a:srcRect l="4331" r="69471" b="82813"/>
          <a:stretch/>
        </p:blipFill>
        <p:spPr bwMode="auto">
          <a:xfrm>
            <a:off x="1223371" y="4348700"/>
            <a:ext cx="1512168" cy="40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Rectangle 4"/>
          <p:cNvSpPr>
            <a:spLocks noChangeArrowheads="1"/>
          </p:cNvSpPr>
          <p:nvPr/>
        </p:nvSpPr>
        <p:spPr bwMode="auto">
          <a:xfrm>
            <a:off x="179388" y="1916113"/>
            <a:ext cx="8713787" cy="2647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7</a:t>
            </a:r>
            <a:r>
              <a:rPr lang="zh-CN" altLang="en-US"/>
              <a:t>、特点：均匀量化器的输出信噪比随量化电平数</a:t>
            </a:r>
            <a:r>
              <a:rPr lang="en-US" altLang="zh-CN"/>
              <a:t>M</a:t>
            </a:r>
            <a:r>
              <a:rPr lang="zh-CN" altLang="en-US"/>
              <a:t>的增加而提高。无论抽样值大小如何，量化噪声的均方根值都固定不变。因此，当信号较小，量化信噪比也就很小，故对于弱信号时的量化信噪比就难以达到给定的要求。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   往往采用非均匀量化克服这个缺点。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8</a:t>
            </a:r>
            <a:r>
              <a:rPr lang="zh-CN" altLang="en-US"/>
              <a:t>、把满足信噪比要求的输入信号取值范围定义为</a:t>
            </a:r>
            <a:r>
              <a:rPr lang="zh-CN" altLang="en-US" b="1"/>
              <a:t>动态范围</a:t>
            </a:r>
            <a:endParaRPr lang="zh-CN" altLang="en-US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9</a:t>
            </a:r>
            <a:r>
              <a:rPr lang="zh-CN" altLang="en-US"/>
              <a:t>、一般采用正弦测试信号， </a:t>
            </a:r>
            <a:r>
              <a:rPr lang="en-US" altLang="en-US"/>
              <a:t>其输入信号在区</a:t>
            </a:r>
            <a:r>
              <a:rPr lang="zh-CN" altLang="en-US"/>
              <a:t>间</a:t>
            </a:r>
            <a:r>
              <a:rPr lang="en-US" altLang="zh-CN"/>
              <a:t>[-a,+a]</a:t>
            </a:r>
            <a:r>
              <a:rPr lang="zh-CN" altLang="en-US"/>
              <a:t>，此时</a:t>
            </a:r>
          </a:p>
        </p:txBody>
      </p:sp>
      <p:sp>
        <p:nvSpPr>
          <p:cNvPr id="18446" name="Rectangle 15"/>
          <p:cNvSpPr>
            <a:spLocks noChangeArrowheads="1"/>
          </p:cNvSpPr>
          <p:nvPr/>
        </p:nvSpPr>
        <p:spPr bwMode="auto">
          <a:xfrm>
            <a:off x="4284663" y="4581525"/>
            <a:ext cx="2012950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zh-CN" altLang="en-US"/>
              <a:t>平均信号功率</a:t>
            </a:r>
          </a:p>
        </p:txBody>
      </p:sp>
      <p:sp>
        <p:nvSpPr>
          <p:cNvPr id="18447" name="Rectangle 18"/>
          <p:cNvSpPr>
            <a:spLocks noChangeArrowheads="1"/>
          </p:cNvSpPr>
          <p:nvPr/>
        </p:nvSpPr>
        <p:spPr bwMode="auto">
          <a:xfrm>
            <a:off x="395288" y="5157788"/>
            <a:ext cx="3841750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zh-CN" altLang="en-US"/>
              <a:t>假设不出现过载噪声，此时</a:t>
            </a:r>
          </a:p>
        </p:txBody>
      </p:sp>
      <p:sp>
        <p:nvSpPr>
          <p:cNvPr id="18448" name="Rectangle 22"/>
          <p:cNvSpPr>
            <a:spLocks noChangeArrowheads="1"/>
          </p:cNvSpPr>
          <p:nvPr/>
        </p:nvSpPr>
        <p:spPr bwMode="auto">
          <a:xfrm>
            <a:off x="539750" y="5761038"/>
            <a:ext cx="488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则</a:t>
            </a:r>
          </a:p>
        </p:txBody>
      </p:sp>
      <p:sp>
        <p:nvSpPr>
          <p:cNvPr id="18449" name="Rectangle 29"/>
          <p:cNvSpPr>
            <a:spLocks noChangeArrowheads="1"/>
          </p:cNvSpPr>
          <p:nvPr/>
        </p:nvSpPr>
        <p:spPr bwMode="auto">
          <a:xfrm>
            <a:off x="179388" y="6280150"/>
            <a:ext cx="1098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10</a:t>
            </a:r>
            <a:r>
              <a:rPr lang="zh-CN" altLang="en-US"/>
              <a:t>、若</a:t>
            </a:r>
          </a:p>
        </p:txBody>
      </p:sp>
      <p:graphicFrame>
        <p:nvGraphicFramePr>
          <p:cNvPr id="18443" name="Object 30"/>
          <p:cNvGraphicFramePr>
            <a:graphicFrameLocks noChangeAspect="1"/>
          </p:cNvGraphicFramePr>
          <p:nvPr/>
        </p:nvGraphicFramePr>
        <p:xfrm>
          <a:off x="1258888" y="6353175"/>
          <a:ext cx="11525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公式" r:id="rId3" imgW="520560" imgH="203040" progId="Equation.3">
                  <p:embed/>
                </p:oleObj>
              </mc:Choice>
              <mc:Fallback>
                <p:oleObj name="公式" r:id="rId3" imgW="520560" imgH="2030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353175"/>
                        <a:ext cx="1152525" cy="3698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Rectangle 32"/>
          <p:cNvSpPr>
            <a:spLocks noChangeArrowheads="1"/>
          </p:cNvSpPr>
          <p:nvPr/>
        </p:nvSpPr>
        <p:spPr bwMode="auto">
          <a:xfrm>
            <a:off x="2354263" y="6291263"/>
            <a:ext cx="488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则</a:t>
            </a:r>
          </a:p>
        </p:txBody>
      </p:sp>
      <p:sp>
        <p:nvSpPr>
          <p:cNvPr id="18451" name="Rectangle 34"/>
          <p:cNvSpPr>
            <a:spLocks noChangeArrowheads="1"/>
          </p:cNvSpPr>
          <p:nvPr/>
        </p:nvSpPr>
        <p:spPr bwMode="auto">
          <a:xfrm>
            <a:off x="3346450" y="474663"/>
            <a:ext cx="5546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三、模拟信号的量化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(4)</a:t>
            </a:r>
          </a:p>
        </p:txBody>
      </p:sp>
      <p:grpSp>
        <p:nvGrpSpPr>
          <p:cNvPr id="18452" name="Group 35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18453" name="Picture 36" descr="whu10"/>
            <p:cNvPicPr>
              <a:picLocks noChangeAspect="1" noChangeArrowheads="1"/>
            </p:cNvPicPr>
            <p:nvPr/>
          </p:nvPicPr>
          <p:blipFill>
            <a:blip r:embed="rId5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8444" name="Object 37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6" name="Photo Editor 照片" r:id="rId6" imgW="1552792" imgH="476316" progId="">
                    <p:embed/>
                  </p:oleObj>
                </mc:Choice>
                <mc:Fallback>
                  <p:oleObj name="Photo Editor 照片" r:id="rId6" imgW="1552792" imgH="476316" progId="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4" name="Line 38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2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5786" y="1304915"/>
            <a:ext cx="7199313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6913" y="4576786"/>
            <a:ext cx="778986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250825" y="1223963"/>
            <a:ext cx="2095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l"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非均匀量化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250825" y="1605184"/>
            <a:ext cx="8748713" cy="39333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、基本思想：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根据信号幅度的不同区间来确定量化间隔的。信号取值小的区间，其量化间隔也小；反之，量化间隔就大 </a:t>
            </a:r>
          </a:p>
          <a:p>
            <a:pPr>
              <a:lnSpc>
                <a:spcPct val="10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、优点：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其一</a:t>
            </a:r>
            <a:r>
              <a:rPr lang="zh-CN" altLang="en-US" u="sng">
                <a:latin typeface="华文楷体" panose="02010600040101010101" pitchFamily="2" charset="-122"/>
                <a:ea typeface="华文楷体" panose="02010600040101010101" pitchFamily="2" charset="-122"/>
              </a:rPr>
              <a:t>实际输入信号具有非均匀分布的概率密度时，非均匀量化器的输出端可以得到较高的平均信号量化噪声功率比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>
              <a:lnSpc>
                <a:spcPct val="10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其次，量化噪声功率的均方根值基本上与信号抽样值成比例。因此量化噪声对大、小信号的影响大致相同，即改善了小信号时的量化信噪比。</a:t>
            </a:r>
          </a:p>
          <a:p>
            <a:pPr>
              <a:lnSpc>
                <a:spcPct val="10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、实现方法：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将发送端对抽样值通过压缩再进行均匀量化。接收端进行扩张 </a:t>
            </a:r>
          </a:p>
          <a:p>
            <a:pPr>
              <a:lnSpc>
                <a:spcPct val="10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压缩：用一个非线性变换电路将输入变量变换成另一变量即：  </a:t>
            </a:r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2051050" y="5440789"/>
            <a:ext cx="66976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可认为是非线性放大：对于小信号，放大量大；对于大信号，放大量小</a:t>
            </a:r>
          </a:p>
        </p:txBody>
      </p:sp>
      <p:sp>
        <p:nvSpPr>
          <p:cNvPr id="19464" name="Rectangle 11"/>
          <p:cNvSpPr>
            <a:spLocks noChangeArrowheads="1"/>
          </p:cNvSpPr>
          <p:nvPr/>
        </p:nvSpPr>
        <p:spPr bwMode="auto">
          <a:xfrm>
            <a:off x="323850" y="6267450"/>
            <a:ext cx="1860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扩张恢复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p:graphicFrame>
        <p:nvGraphicFramePr>
          <p:cNvPr id="19459" name="Object 12"/>
          <p:cNvGraphicFramePr>
            <a:graphicFrameLocks noChangeAspect="1"/>
          </p:cNvGraphicFramePr>
          <p:nvPr/>
        </p:nvGraphicFramePr>
        <p:xfrm>
          <a:off x="1979613" y="6267450"/>
          <a:ext cx="10826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公式" r:id="rId3" imgW="685800" imgH="228600" progId="Equation.3">
                  <p:embed/>
                </p:oleObj>
              </mc:Choice>
              <mc:Fallback>
                <p:oleObj name="公式" r:id="rId3" imgW="6858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6267450"/>
                        <a:ext cx="1082675" cy="4762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15"/>
          <p:cNvSpPr>
            <a:spLocks noChangeArrowheads="1"/>
          </p:cNvSpPr>
          <p:nvPr/>
        </p:nvSpPr>
        <p:spPr bwMode="auto">
          <a:xfrm>
            <a:off x="3346450" y="474663"/>
            <a:ext cx="5546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三、模拟信号的量化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(5)</a:t>
            </a:r>
          </a:p>
        </p:txBody>
      </p:sp>
      <p:grpSp>
        <p:nvGrpSpPr>
          <p:cNvPr id="19466" name="Group 16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19467" name="Picture 17" descr="whu10"/>
            <p:cNvPicPr>
              <a:picLocks noChangeAspect="1" noChangeArrowheads="1"/>
            </p:cNvPicPr>
            <p:nvPr/>
          </p:nvPicPr>
          <p:blipFill>
            <a:blip r:embed="rId5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9460" name="Object 18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3" name="Photo Editor 照片" r:id="rId6" imgW="1552792" imgH="476316" progId="">
                    <p:embed/>
                  </p:oleObj>
                </mc:Choice>
                <mc:Fallback>
                  <p:oleObj name="Photo Editor 照片" r:id="rId6" imgW="1552792" imgH="476316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8" name="Line 19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8"/>
          <a:srcRect r="42001" b="19243"/>
          <a:stretch/>
        </p:blipFill>
        <p:spPr>
          <a:xfrm>
            <a:off x="690731" y="5710451"/>
            <a:ext cx="993438" cy="29167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4"/>
          <p:cNvGraphicFramePr>
            <a:graphicFrameLocks noGrp="1" noChangeAspect="1"/>
          </p:cNvGraphicFramePr>
          <p:nvPr>
            <p:ph sz="half" idx="1"/>
          </p:nvPr>
        </p:nvGraphicFramePr>
        <p:xfrm>
          <a:off x="6659563" y="1989138"/>
          <a:ext cx="2376487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位图图像" r:id="rId3" imgW="2161905" imgH="1971950" progId="PBrush">
                  <p:embed/>
                </p:oleObj>
              </mc:Choice>
              <mc:Fallback>
                <p:oleObj name="位图图像" r:id="rId3" imgW="2161905" imgH="1971950" progId="PBrus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989138"/>
                        <a:ext cx="2376487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4"/>
          <p:cNvSpPr>
            <a:spLocks noChangeArrowheads="1"/>
          </p:cNvSpPr>
          <p:nvPr/>
        </p:nvSpPr>
        <p:spPr bwMode="auto">
          <a:xfrm>
            <a:off x="320675" y="1341438"/>
            <a:ext cx="43227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/>
              <a:t>4</a:t>
            </a:r>
            <a:r>
              <a:rPr lang="zh-CN" altLang="en-US" b="1"/>
              <a:t>、</a:t>
            </a:r>
            <a:r>
              <a:rPr lang="el-GR" altLang="zh-CN" b="1"/>
              <a:t>μ</a:t>
            </a:r>
            <a:r>
              <a:rPr lang="zh-CN" altLang="en-US" b="1"/>
              <a:t>压缩律</a:t>
            </a:r>
            <a:r>
              <a:rPr lang="en-US" altLang="zh-CN" b="1"/>
              <a:t>(</a:t>
            </a:r>
            <a:r>
              <a:rPr lang="zh-CN" altLang="en-US" b="1"/>
              <a:t>北美国、日本</a:t>
            </a:r>
            <a:r>
              <a:rPr lang="en-US" altLang="zh-CN" b="1"/>
              <a:t>)</a:t>
            </a:r>
            <a:r>
              <a:rPr lang="zh-CN" altLang="en-US" b="1"/>
              <a:t>：</a:t>
            </a:r>
            <a:endParaRPr lang="zh-CN" altLang="en-US"/>
          </a:p>
        </p:txBody>
      </p:sp>
      <p:sp>
        <p:nvSpPr>
          <p:cNvPr id="20490" name="Rectangle 7"/>
          <p:cNvSpPr>
            <a:spLocks noChangeArrowheads="1"/>
          </p:cNvSpPr>
          <p:nvPr/>
        </p:nvSpPr>
        <p:spPr bwMode="auto">
          <a:xfrm>
            <a:off x="323850" y="1989138"/>
            <a:ext cx="4032250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分别是归一化压缩器输入、输出电压。</a:t>
            </a:r>
            <a:r>
              <a:rPr lang="en-US" altLang="zh-CN"/>
              <a:t>μ</a:t>
            </a:r>
            <a:r>
              <a:rPr lang="zh-CN" altLang="en-US"/>
              <a:t>表示压缩的程度。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1)</a:t>
            </a:r>
            <a:r>
              <a:rPr lang="zh-CN" altLang="en-US"/>
              <a:t>、</a:t>
            </a:r>
            <a:r>
              <a:rPr lang="en-US" altLang="zh-CN"/>
              <a:t>μ=0</a:t>
            </a:r>
            <a:r>
              <a:rPr lang="zh-CN" altLang="en-US"/>
              <a:t>，</a:t>
            </a:r>
            <a:r>
              <a:rPr lang="en-US" altLang="zh-CN"/>
              <a:t>y=x,</a:t>
            </a:r>
            <a:r>
              <a:rPr lang="zh-CN" altLang="en-US"/>
              <a:t>无压缩作用；</a:t>
            </a:r>
            <a:r>
              <a:rPr lang="en-US" altLang="zh-CN"/>
              <a:t>μ</a:t>
            </a:r>
            <a:r>
              <a:rPr lang="zh-CN" altLang="en-US"/>
              <a:t>越大，压缩作用越明显。</a:t>
            </a:r>
            <a:r>
              <a:rPr lang="zh-CN" altLang="en-US" b="1"/>
              <a:t>建议</a:t>
            </a:r>
            <a:r>
              <a:rPr lang="en-US" altLang="zh-CN"/>
              <a:t>μ=255 </a:t>
            </a:r>
          </a:p>
        </p:txBody>
      </p:sp>
      <p:graphicFrame>
        <p:nvGraphicFramePr>
          <p:cNvPr id="20484" name="Object 2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40200" y="1844675"/>
          <a:ext cx="2405063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位图图像" r:id="rId5" imgW="1924319" imgH="1952898" progId="PBrush">
                  <p:embed/>
                </p:oleObj>
              </mc:Choice>
              <mc:Fallback>
                <p:oleObj name="位图图像" r:id="rId5" imgW="1924319" imgH="1952898" progId="PBrush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844675"/>
                        <a:ext cx="2405063" cy="253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28"/>
          <p:cNvSpPr>
            <a:spLocks noChangeArrowheads="1"/>
          </p:cNvSpPr>
          <p:nvPr/>
        </p:nvSpPr>
        <p:spPr bwMode="auto">
          <a:xfrm>
            <a:off x="395288" y="4868863"/>
            <a:ext cx="5184775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3)</a:t>
            </a:r>
            <a:r>
              <a:rPr lang="zh-CN" altLang="en-US"/>
              <a:t>、如何计算小信号的改善量？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A</a:t>
            </a:r>
            <a:r>
              <a:rPr lang="zh-CN" altLang="en-US"/>
              <a:t>、当量化级较多时，在每一量化级中压缩特性曲线均可看作直线，故 </a:t>
            </a:r>
          </a:p>
        </p:txBody>
      </p:sp>
      <p:sp>
        <p:nvSpPr>
          <p:cNvPr id="20492" name="Rectangle 29"/>
          <p:cNvSpPr>
            <a:spLocks noChangeArrowheads="1"/>
          </p:cNvSpPr>
          <p:nvPr/>
        </p:nvSpPr>
        <p:spPr bwMode="auto">
          <a:xfrm>
            <a:off x="393700" y="4365625"/>
            <a:ext cx="793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2)</a:t>
            </a:r>
            <a:r>
              <a:rPr lang="zh-CN" altLang="en-US"/>
              <a:t>、</a:t>
            </a:r>
          </a:p>
        </p:txBody>
      </p:sp>
      <p:sp>
        <p:nvSpPr>
          <p:cNvPr id="20493" name="Rectangle 32"/>
          <p:cNvSpPr>
            <a:spLocks noChangeArrowheads="1"/>
          </p:cNvSpPr>
          <p:nvPr/>
        </p:nvSpPr>
        <p:spPr bwMode="auto">
          <a:xfrm>
            <a:off x="381733" y="6090593"/>
            <a:ext cx="28023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B</a:t>
            </a:r>
            <a:r>
              <a:rPr lang="zh-CN" altLang="en-US" dirty="0"/>
              <a:t>、由</a:t>
            </a:r>
            <a:r>
              <a:rPr lang="en-US" altLang="zh-CN" dirty="0"/>
              <a:t>(10.4-23)</a:t>
            </a:r>
            <a:r>
              <a:rPr lang="zh-CN" altLang="en-US" b="1" dirty="0"/>
              <a:t>：</a:t>
            </a:r>
            <a:r>
              <a:rPr lang="zh-CN" altLang="en-US" dirty="0"/>
              <a:t> </a:t>
            </a:r>
          </a:p>
        </p:txBody>
      </p:sp>
      <p:sp>
        <p:nvSpPr>
          <p:cNvPr id="20494" name="Rectangle 36"/>
          <p:cNvSpPr>
            <a:spLocks noChangeArrowheads="1"/>
          </p:cNvSpPr>
          <p:nvPr/>
        </p:nvSpPr>
        <p:spPr bwMode="auto">
          <a:xfrm>
            <a:off x="3346450" y="474663"/>
            <a:ext cx="5546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三、模拟信号的量化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(6)</a:t>
            </a:r>
          </a:p>
        </p:txBody>
      </p:sp>
      <p:grpSp>
        <p:nvGrpSpPr>
          <p:cNvPr id="20495" name="Group 37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20496" name="Picture 38" descr="whu10"/>
            <p:cNvPicPr>
              <a:picLocks noChangeAspect="1" noChangeArrowheads="1"/>
            </p:cNvPicPr>
            <p:nvPr/>
          </p:nvPicPr>
          <p:blipFill>
            <a:blip r:embed="rId7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0488" name="Object 39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9" name="Photo Editor 照片" r:id="rId8" imgW="1552792" imgH="476316" progId="">
                    <p:embed/>
                  </p:oleObj>
                </mc:Choice>
                <mc:Fallback>
                  <p:oleObj name="Photo Editor 照片" r:id="rId8" imgW="1552792" imgH="476316" progId="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7" name="Line 40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2" name="Picture 9"/>
          <p:cNvPicPr>
            <a:picLocks noChangeAspect="1" noChangeArrowheads="1"/>
          </p:cNvPicPr>
          <p:nvPr/>
        </p:nvPicPr>
        <p:blipFill rotWithShape="1">
          <a:blip r:embed="rId10"/>
          <a:srcRect r="27832" b="2532"/>
          <a:stretch/>
        </p:blipFill>
        <p:spPr bwMode="auto">
          <a:xfrm>
            <a:off x="4429124" y="1362064"/>
            <a:ext cx="2447132" cy="48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71600" y="4429132"/>
            <a:ext cx="56864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6876256" y="1386493"/>
            <a:ext cx="1569660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(10.4-23)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Rectangle 4"/>
          <p:cNvSpPr>
            <a:spLocks noChangeArrowheads="1"/>
          </p:cNvSpPr>
          <p:nvPr/>
        </p:nvSpPr>
        <p:spPr bwMode="auto">
          <a:xfrm>
            <a:off x="539750" y="1431925"/>
            <a:ext cx="2317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C</a:t>
            </a:r>
            <a:r>
              <a:rPr lang="zh-CN" altLang="en-US"/>
              <a:t>、量化误差为 </a:t>
            </a:r>
          </a:p>
        </p:txBody>
      </p:sp>
      <p:sp>
        <p:nvSpPr>
          <p:cNvPr id="21515" name="Rectangle 7"/>
          <p:cNvSpPr>
            <a:spLocks noChangeArrowheads="1"/>
          </p:cNvSpPr>
          <p:nvPr/>
        </p:nvSpPr>
        <p:spPr bwMode="auto">
          <a:xfrm>
            <a:off x="539750" y="2152650"/>
            <a:ext cx="3232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D</a:t>
            </a:r>
            <a:r>
              <a:rPr lang="zh-CN" altLang="en-US"/>
              <a:t>、信噪比改善程度： </a:t>
            </a:r>
          </a:p>
        </p:txBody>
      </p:sp>
      <p:sp>
        <p:nvSpPr>
          <p:cNvPr id="21516" name="Rectangle 10"/>
          <p:cNvSpPr>
            <a:spLocks noChangeArrowheads="1"/>
          </p:cNvSpPr>
          <p:nvPr/>
        </p:nvSpPr>
        <p:spPr bwMode="auto">
          <a:xfrm>
            <a:off x="539750" y="2774950"/>
            <a:ext cx="1098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E</a:t>
            </a:r>
            <a:r>
              <a:rPr lang="zh-CN" altLang="en-US"/>
              <a:t>、当 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3059113" y="2800350"/>
            <a:ext cx="793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时，</a:t>
            </a:r>
          </a:p>
        </p:txBody>
      </p:sp>
      <p:sp>
        <p:nvSpPr>
          <p:cNvPr id="21518" name="Rectangle 20"/>
          <p:cNvSpPr>
            <a:spLocks noChangeArrowheads="1"/>
          </p:cNvSpPr>
          <p:nvPr/>
        </p:nvSpPr>
        <p:spPr bwMode="auto">
          <a:xfrm>
            <a:off x="541338" y="3732213"/>
            <a:ext cx="1098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</a:t>
            </a:r>
            <a:r>
              <a:rPr lang="zh-CN" altLang="en-US"/>
              <a:t>、当 </a:t>
            </a:r>
          </a:p>
        </p:txBody>
      </p:sp>
      <p:sp>
        <p:nvSpPr>
          <p:cNvPr id="21519" name="Rectangle 22"/>
          <p:cNvSpPr>
            <a:spLocks noChangeArrowheads="1"/>
          </p:cNvSpPr>
          <p:nvPr/>
        </p:nvSpPr>
        <p:spPr bwMode="auto">
          <a:xfrm>
            <a:off x="2843213" y="3757613"/>
            <a:ext cx="793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时，</a:t>
            </a:r>
          </a:p>
        </p:txBody>
      </p:sp>
      <p:sp>
        <p:nvSpPr>
          <p:cNvPr id="21520" name="Rectangle 24"/>
          <p:cNvSpPr>
            <a:spLocks noChangeArrowheads="1"/>
          </p:cNvSpPr>
          <p:nvPr/>
        </p:nvSpPr>
        <p:spPr bwMode="auto">
          <a:xfrm>
            <a:off x="684213" y="4570879"/>
            <a:ext cx="3671887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计算式</a:t>
            </a:r>
            <a:r>
              <a:rPr lang="en-US" altLang="zh-CN" dirty="0"/>
              <a:t>(10.4-23)</a:t>
            </a:r>
            <a:r>
              <a:rPr lang="zh-CN" altLang="en-US" dirty="0"/>
              <a:t>，得出右图。可见采用压扩技术提高了小信号的信噪比，从而相当于扩大了输入信号的动态范围。</a:t>
            </a:r>
          </a:p>
        </p:txBody>
      </p:sp>
      <p:graphicFrame>
        <p:nvGraphicFramePr>
          <p:cNvPr id="21512" name="Object 27"/>
          <p:cNvGraphicFramePr>
            <a:graphicFrameLocks noGrp="1" noChangeAspect="1"/>
          </p:cNvGraphicFramePr>
          <p:nvPr>
            <p:ph sz="half" idx="2"/>
          </p:nvPr>
        </p:nvGraphicFramePr>
        <p:xfrm>
          <a:off x="4211638" y="2924175"/>
          <a:ext cx="4681537" cy="353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位图图像" r:id="rId3" imgW="3048426" imgH="2352381" progId="PBrush">
                  <p:embed/>
                </p:oleObj>
              </mc:Choice>
              <mc:Fallback>
                <p:oleObj name="位图图像" r:id="rId3" imgW="3048426" imgH="2352381" progId="PBrush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924175"/>
                        <a:ext cx="4681537" cy="353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Rectangle 31"/>
          <p:cNvSpPr>
            <a:spLocks noChangeArrowheads="1"/>
          </p:cNvSpPr>
          <p:nvPr/>
        </p:nvSpPr>
        <p:spPr bwMode="auto">
          <a:xfrm>
            <a:off x="3346450" y="474663"/>
            <a:ext cx="5546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三、模拟信号的量化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(7)</a:t>
            </a:r>
          </a:p>
        </p:txBody>
      </p:sp>
      <p:grpSp>
        <p:nvGrpSpPr>
          <p:cNvPr id="21522" name="Group 32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21523" name="Picture 33" descr="whu10"/>
            <p:cNvPicPr>
              <a:picLocks noChangeAspect="1" noChangeArrowheads="1"/>
            </p:cNvPicPr>
            <p:nvPr/>
          </p:nvPicPr>
          <p:blipFill>
            <a:blip r:embed="rId5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1513" name="Object 34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7" name="Photo Editor 照片" r:id="rId6" imgW="1552792" imgH="476316" progId="">
                    <p:embed/>
                  </p:oleObj>
                </mc:Choice>
                <mc:Fallback>
                  <p:oleObj name="Photo Editor 照片" r:id="rId6" imgW="1552792" imgH="476316" progId="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4" name="Line 35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43174" y="1357298"/>
            <a:ext cx="48196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42976" y="2857496"/>
            <a:ext cx="27241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395288" y="1341438"/>
            <a:ext cx="43227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压缩律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我国和欧洲采用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395288" y="2412396"/>
            <a:ext cx="568960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分别是归一化的压缩器输入、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输出电压。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表示压缩的程度。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、图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10-12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A=1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y=x,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无压缩作用；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越大，压缩作用越明显。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建议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A=87.6 </a:t>
            </a:r>
          </a:p>
        </p:txBody>
      </p:sp>
      <p:graphicFrame>
        <p:nvGraphicFramePr>
          <p:cNvPr id="22531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5724525" y="1125538"/>
          <a:ext cx="3024188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位图图像" r:id="rId3" imgW="1867161" imgH="1647619" progId="PBrush">
                  <p:embed/>
                </p:oleObj>
              </mc:Choice>
              <mc:Fallback>
                <p:oleObj name="位图图像" r:id="rId3" imgW="1867161" imgH="1647619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125538"/>
                        <a:ext cx="3024188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13"/>
          <p:cNvSpPr>
            <a:spLocks noChangeArrowheads="1"/>
          </p:cNvSpPr>
          <p:nvPr/>
        </p:nvSpPr>
        <p:spPr bwMode="auto">
          <a:xfrm>
            <a:off x="395288" y="3908425"/>
            <a:ext cx="3841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、小信号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(x&lt;&lt;1)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的放大量</a:t>
            </a:r>
          </a:p>
        </p:txBody>
      </p:sp>
      <p:sp>
        <p:nvSpPr>
          <p:cNvPr id="22538" name="Rectangle 17"/>
          <p:cNvSpPr>
            <a:spLocks noChangeArrowheads="1"/>
          </p:cNvSpPr>
          <p:nvPr/>
        </p:nvSpPr>
        <p:spPr bwMode="auto">
          <a:xfrm>
            <a:off x="395288" y="4365625"/>
            <a:ext cx="3689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、大信号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(x=1)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的放大量</a:t>
            </a:r>
          </a:p>
        </p:txBody>
      </p:sp>
      <p:sp>
        <p:nvSpPr>
          <p:cNvPr id="22539" name="Rectangle 20"/>
          <p:cNvSpPr>
            <a:spLocks noChangeArrowheads="1"/>
          </p:cNvSpPr>
          <p:nvPr/>
        </p:nvSpPr>
        <p:spPr bwMode="auto">
          <a:xfrm>
            <a:off x="395288" y="4740742"/>
            <a:ext cx="8351837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l-GR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μ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律压扩特性连续非线性曲线，要求完全配对，电路实现非常困难。实际中，往往采用数字压扩技术，以便于用数字电路实现。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、数字压扩技术：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用若干条折线来近似于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律或律压扩特性。一般有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折线的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律压扩和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折线的律压扩。 </a:t>
            </a:r>
          </a:p>
        </p:txBody>
      </p:sp>
      <p:sp>
        <p:nvSpPr>
          <p:cNvPr id="22540" name="Rectangle 22"/>
          <p:cNvSpPr>
            <a:spLocks noChangeArrowheads="1"/>
          </p:cNvSpPr>
          <p:nvPr/>
        </p:nvSpPr>
        <p:spPr bwMode="auto">
          <a:xfrm>
            <a:off x="3346450" y="474663"/>
            <a:ext cx="5546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三、模拟信号的量化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(8)</a:t>
            </a:r>
          </a:p>
        </p:txBody>
      </p:sp>
      <p:grpSp>
        <p:nvGrpSpPr>
          <p:cNvPr id="22541" name="Group 23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22542" name="Picture 24" descr="whu10"/>
            <p:cNvPicPr>
              <a:picLocks noChangeAspect="1" noChangeArrowheads="1"/>
            </p:cNvPicPr>
            <p:nvPr/>
          </p:nvPicPr>
          <p:blipFill>
            <a:blip r:embed="rId5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2534" name="Object 25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8" name="Photo Editor 照片" r:id="rId6" imgW="1552792" imgH="476316" progId="">
                    <p:embed/>
                  </p:oleObj>
                </mc:Choice>
                <mc:Fallback>
                  <p:oleObj name="Photo Editor 照片" r:id="rId6" imgW="1552792" imgH="476316" progId="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3" name="Line 26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2" name="Picture 7"/>
          <p:cNvPicPr>
            <a:picLocks noChangeAspect="1" noChangeArrowheads="1"/>
          </p:cNvPicPr>
          <p:nvPr/>
        </p:nvPicPr>
        <p:blipFill rotWithShape="1">
          <a:blip r:embed="rId8"/>
          <a:srcRect r="23328"/>
          <a:stretch/>
        </p:blipFill>
        <p:spPr bwMode="auto">
          <a:xfrm>
            <a:off x="928662" y="1857364"/>
            <a:ext cx="306727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000496" y="4000504"/>
            <a:ext cx="48958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3851920" y="1974414"/>
            <a:ext cx="1531188" cy="399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(10.4-18ab)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395288" y="1326585"/>
            <a:ext cx="5400675" cy="2677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折线的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律压扩方法？如图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10-14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轴（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）一分为二，取（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1/2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）作为第八段；将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轴（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1/2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）一分为二，取（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1/4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1/2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）作为第七段；将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轴（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1/4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）一分为二，取（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1/8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1/4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）作为第六段；依此划分，直到最后（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1/128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）作为第一段</a:t>
            </a:r>
          </a:p>
        </p:txBody>
      </p:sp>
      <p:graphicFrame>
        <p:nvGraphicFramePr>
          <p:cNvPr id="23554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5724525" y="1196975"/>
          <a:ext cx="3317875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位图图像" r:id="rId3" imgW="2695951" imgH="3029373" progId="PBrush">
                  <p:embed/>
                </p:oleObj>
              </mc:Choice>
              <mc:Fallback>
                <p:oleObj name="位图图像" r:id="rId3" imgW="2695951" imgH="3029373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196975"/>
                        <a:ext cx="3317875" cy="345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10"/>
          <p:cNvSpPr>
            <a:spLocks noChangeArrowheads="1"/>
          </p:cNvSpPr>
          <p:nvPr/>
        </p:nvSpPr>
        <p:spPr bwMode="auto">
          <a:xfrm>
            <a:off x="395288" y="3948579"/>
            <a:ext cx="82804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、对于（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）同样划分。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、将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轴（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）均匀分为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段。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4)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、将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轴、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轴的划分点相连，形成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条折线。其中靠近原点的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条折线的斜率相同，故共有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条不同斜率的折线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5)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、第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条折线的斜率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即放大量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</a:p>
        </p:txBody>
      </p:sp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384175" y="5949950"/>
            <a:ext cx="5213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6)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、第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条折线的斜率（即放大量）为</a:t>
            </a:r>
          </a:p>
        </p:txBody>
      </p:sp>
      <p:sp>
        <p:nvSpPr>
          <p:cNvPr id="23561" name="Rectangle 17"/>
          <p:cNvSpPr>
            <a:spLocks noChangeArrowheads="1"/>
          </p:cNvSpPr>
          <p:nvPr/>
        </p:nvSpPr>
        <p:spPr bwMode="auto">
          <a:xfrm>
            <a:off x="3346450" y="474663"/>
            <a:ext cx="5546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三、模拟信号的量化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(9)</a:t>
            </a:r>
          </a:p>
        </p:txBody>
      </p:sp>
      <p:grpSp>
        <p:nvGrpSpPr>
          <p:cNvPr id="23562" name="Group 18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23563" name="Picture 19" descr="whu10"/>
            <p:cNvPicPr>
              <a:picLocks noChangeAspect="1" noChangeArrowheads="1"/>
            </p:cNvPicPr>
            <p:nvPr/>
          </p:nvPicPr>
          <p:blipFill>
            <a:blip r:embed="rId5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3557" name="Object 20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1" name="Photo Editor 照片" r:id="rId6" imgW="1552792" imgH="476316" progId="">
                    <p:embed/>
                  </p:oleObj>
                </mc:Choice>
                <mc:Fallback>
                  <p:oleObj name="Photo Editor 照片" r:id="rId6" imgW="1552792" imgH="476316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4" name="Line 21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34068" y="5500702"/>
            <a:ext cx="32956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250825" y="1342460"/>
            <a:ext cx="4249738" cy="2677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、脉冲编码调制原理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l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组成框图如图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10-17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。输入的模拟信号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m(t)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经抽样、量化、编码后变成数字信号。经信道传输到达接收端，先由译码器恢复出抽样值，再经低通滤波器滤出模拟基带信号。</a:t>
            </a:r>
          </a:p>
        </p:txBody>
      </p:sp>
      <p:pic>
        <p:nvPicPr>
          <p:cNvPr id="2458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00563" y="1268413"/>
            <a:ext cx="4464050" cy="2808287"/>
          </a:xfrm>
          <a:noFill/>
        </p:spPr>
      </p:pic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287338" y="4006285"/>
            <a:ext cx="8677275" cy="2677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l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将抽样、量化与编码的组合称为模／数变换器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(A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／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变换器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l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而译码与低通滤波的组合标为数／模变换器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(D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／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变换器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l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抽样：低通抽样定理和带通抽样定理、均匀抽样和非均匀抽样、理想抽样、平顶抽样和自然抽样。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l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量化：均匀量化和非量化抽样。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l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编码：各种码型及方法。种类众多，积分型、逐次比较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反馈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型、并行闪烁型、流水线型、改进型等 </a:t>
            </a:r>
          </a:p>
        </p:txBody>
      </p:sp>
      <p:sp>
        <p:nvSpPr>
          <p:cNvPr id="24582" name="Rectangle 13"/>
          <p:cNvSpPr>
            <a:spLocks noChangeArrowheads="1"/>
          </p:cNvSpPr>
          <p:nvPr/>
        </p:nvSpPr>
        <p:spPr bwMode="auto">
          <a:xfrm>
            <a:off x="3346450" y="115888"/>
            <a:ext cx="5546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四、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PCM</a:t>
            </a: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系统及</a:t>
            </a:r>
            <a:b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13</a:t>
            </a: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折线的编码方法 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(1)</a:t>
            </a:r>
          </a:p>
        </p:txBody>
      </p:sp>
      <p:grpSp>
        <p:nvGrpSpPr>
          <p:cNvPr id="24583" name="Group 14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24584" name="Picture 15" descr="whu10"/>
            <p:cNvPicPr>
              <a:picLocks noChangeAspect="1" noChangeArrowheads="1"/>
            </p:cNvPicPr>
            <p:nvPr/>
          </p:nvPicPr>
          <p:blipFill>
            <a:blip r:embed="rId4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4578" name="Object 16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5" name="Photo Editor 照片" r:id="rId5" imgW="1552792" imgH="476316" progId="">
                    <p:embed/>
                  </p:oleObj>
                </mc:Choice>
                <mc:Fallback>
                  <p:oleObj name="Photo Editor 照片" r:id="rId5" imgW="1552792" imgH="476316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5" name="Line 17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10"/>
          <p:cNvGrpSpPr>
            <a:grpSpLocks/>
          </p:cNvGrpSpPr>
          <p:nvPr/>
        </p:nvGrpSpPr>
        <p:grpSpPr bwMode="auto">
          <a:xfrm>
            <a:off x="0" y="188913"/>
            <a:ext cx="3203575" cy="1008062"/>
            <a:chOff x="0" y="119"/>
            <a:chExt cx="2018" cy="635"/>
          </a:xfrm>
        </p:grpSpPr>
        <p:pic>
          <p:nvPicPr>
            <p:cNvPr id="2056" name="Picture 2" descr="whu10"/>
            <p:cNvPicPr>
              <a:picLocks noChangeAspect="1" noChangeArrowheads="1"/>
            </p:cNvPicPr>
            <p:nvPr/>
          </p:nvPicPr>
          <p:blipFill>
            <a:blip r:embed="rId5">
              <a:lum bright="6000"/>
            </a:blip>
            <a:srcRect/>
            <a:stretch>
              <a:fillRect/>
            </a:stretch>
          </p:blipFill>
          <p:spPr bwMode="auto">
            <a:xfrm>
              <a:off x="204" y="119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050" name="Object 3"/>
            <p:cNvGraphicFramePr>
              <a:graphicFrameLocks noChangeAspect="1"/>
            </p:cNvGraphicFramePr>
            <p:nvPr/>
          </p:nvGraphicFramePr>
          <p:xfrm>
            <a:off x="839" y="208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Photo Editor 照片" r:id="rId6" imgW="1552792" imgH="476316" progId="">
                    <p:embed/>
                  </p:oleObj>
                </mc:Choice>
                <mc:Fallback>
                  <p:oleObj name="Photo Editor 照片" r:id="rId6" imgW="1552792" imgH="476316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08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7" name="Line 4"/>
            <p:cNvSpPr>
              <a:spLocks noChangeShapeType="1"/>
            </p:cNvSpPr>
            <p:nvPr/>
          </p:nvSpPr>
          <p:spPr bwMode="auto">
            <a:xfrm>
              <a:off x="0" y="754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4643438" y="476250"/>
            <a:ext cx="1536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引   言</a:t>
            </a: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323850" y="1271588"/>
            <a:ext cx="8496300" cy="28253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lnSpc>
                <a:spcPct val="100000"/>
              </a:lnSpc>
              <a:buSzTx/>
              <a:buFont typeface="Wingdings" pitchFamily="2" charset="2"/>
              <a:buChar char="Ø"/>
              <a:tabLst>
                <a:tab pos="533400" algn="l"/>
              </a:tabLst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为什么要用数字方式传送模拟信号？</a:t>
            </a:r>
          </a:p>
          <a:p>
            <a:pPr marL="342900" indent="-342900">
              <a:lnSpc>
                <a:spcPct val="100000"/>
              </a:lnSpc>
              <a:buSzTx/>
              <a:buFont typeface="Wingdings" pitchFamily="2" charset="2"/>
              <a:buChar char="Ø"/>
              <a:tabLst>
                <a:tab pos="533400" algn="l"/>
              </a:tabLst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如何用数字方式传送模拟信号？</a:t>
            </a:r>
          </a:p>
          <a:p>
            <a:pPr marL="342900" indent="-342900">
              <a:lnSpc>
                <a:spcPct val="100000"/>
              </a:lnSpc>
              <a:buSzTx/>
              <a:buFont typeface="Wingdings" pitchFamily="2" charset="2"/>
              <a:buNone/>
              <a:tabLst>
                <a:tab pos="533400" algn="l"/>
              </a:tabLst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     发送端先将模拟消息</a:t>
            </a: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抽样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，使其成为一系列时间上离散的抽样值，然后再将抽样值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模拟量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量化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为相应的量化值，使其幅度上也离散，最后经</a:t>
            </a: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编码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变成数字信号，用数字通信方式传输。在接收端则相应地将接收到的数字信号恢复成模拟消息</a:t>
            </a: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pic>
        <p:nvPicPr>
          <p:cNvPr id="205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4348" y="4143380"/>
            <a:ext cx="7848600" cy="1944687"/>
          </a:xfrm>
          <a:prstGeom prst="rect">
            <a:avLst/>
          </a:prstGeom>
          <a:solidFill>
            <a:srgbClr val="00FFFF"/>
          </a:solidFill>
          <a:ln w="9525" algn="ctr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8313" y="1220183"/>
            <a:ext cx="8424862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、常用编码码型：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自然二进制码：码组直接表示量化电平。正、负两部分的码型无任何相似之处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折叠二进制码：码组的最高位表示量化电平极性，其余位</a:t>
            </a:r>
          </a:p>
        </p:txBody>
      </p:sp>
      <p:sp>
        <p:nvSpPr>
          <p:cNvPr id="25605" name="Rectangle 98"/>
          <p:cNvSpPr>
            <a:spLocks noChangeArrowheads="1"/>
          </p:cNvSpPr>
          <p:nvPr/>
        </p:nvSpPr>
        <p:spPr bwMode="auto">
          <a:xfrm>
            <a:off x="755650" y="2755900"/>
            <a:ext cx="4103688" cy="4006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5000"/>
              </a:lnSpc>
              <a:buClrTx/>
              <a:buSz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表示量化电平的绝对值。它除去最高位外，正、负两部分呈倒影关系</a:t>
            </a:r>
          </a:p>
          <a:p>
            <a:pPr>
              <a:lnSpc>
                <a:spcPct val="105000"/>
              </a:lnSpc>
              <a:buClrTx/>
              <a:buSz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特点：编码简单；在传输过程中如果出现误码，对小信号影响较小，对大信号影响较大，而话音信号小幅度出现的概率比大幅度的大，故在话音信号编码中用拆叠二进码比用自然二进码优越。 </a:t>
            </a:r>
          </a:p>
        </p:txBody>
      </p:sp>
      <p:graphicFrame>
        <p:nvGraphicFramePr>
          <p:cNvPr id="25602" name="Object 106"/>
          <p:cNvGraphicFramePr>
            <a:graphicFrameLocks noGrp="1" noChangeAspect="1"/>
          </p:cNvGraphicFramePr>
          <p:nvPr>
            <p:ph idx="1"/>
          </p:nvPr>
        </p:nvGraphicFramePr>
        <p:xfrm>
          <a:off x="4643438" y="2852738"/>
          <a:ext cx="4354512" cy="3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位图图像" r:id="rId3" imgW="3428571" imgH="2914286" progId="PBrush">
                  <p:embed/>
                </p:oleObj>
              </mc:Choice>
              <mc:Fallback>
                <p:oleObj name="位图图像" r:id="rId3" imgW="3428571" imgH="2914286" progId="PBrush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852738"/>
                        <a:ext cx="4354512" cy="396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109"/>
          <p:cNvSpPr>
            <a:spLocks noChangeArrowheads="1"/>
          </p:cNvSpPr>
          <p:nvPr/>
        </p:nvSpPr>
        <p:spPr bwMode="auto">
          <a:xfrm>
            <a:off x="3346450" y="115888"/>
            <a:ext cx="5546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四、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PCM</a:t>
            </a: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系统及</a:t>
            </a:r>
            <a:b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13</a:t>
            </a: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折线的编码方法 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(2)</a:t>
            </a:r>
          </a:p>
        </p:txBody>
      </p:sp>
      <p:grpSp>
        <p:nvGrpSpPr>
          <p:cNvPr id="25607" name="Group 110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25608" name="Picture 111" descr="whu10"/>
            <p:cNvPicPr>
              <a:picLocks noChangeAspect="1" noChangeArrowheads="1"/>
            </p:cNvPicPr>
            <p:nvPr/>
          </p:nvPicPr>
          <p:blipFill>
            <a:blip r:embed="rId5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5603" name="Object 112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5" name="Photo Editor 照片" r:id="rId6" imgW="1552792" imgH="476316" progId="">
                    <p:embed/>
                  </p:oleObj>
                </mc:Choice>
                <mc:Fallback>
                  <p:oleObj name="Photo Editor 照片" r:id="rId6" imgW="1552792" imgH="476316" progId="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9" name="Line 113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09600" y="1212920"/>
            <a:ext cx="8066088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、码位数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的选择：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在一个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内要传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位码，故码位数越多，虽然量化分层越细，量化噪声就越小，通信质量就更好。但码元宽度就越小，占用带宽就越宽，要求总的传输码率增加，设备也更复杂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律 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折线的编码方法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折线法中，无论输入信号是正还是负，均按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段折线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个段落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进行编码。若用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位折叠二进制码来表示输入信号的抽样量化值时，其中用第一位表示量化值的极性，其余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第二位至第八位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则可表示抽样绝化值的绝对大小。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具体做法是：用第二至第四位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段落码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种可能状态来分别代表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个段落的起点电平，其他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段内码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种可能状态用来分别代表每一段落的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个均匀划分的量化级。这样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个段落便被划分成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128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个量化级。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段落码和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个段落之间的关系如表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10-5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所示；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段内码与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个量化级之间的关系见表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10-6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3346450" y="115888"/>
            <a:ext cx="5546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四、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PCM</a:t>
            </a: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系统及</a:t>
            </a:r>
            <a:b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13</a:t>
            </a: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折线的编码方法 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(2)</a:t>
            </a:r>
          </a:p>
        </p:txBody>
      </p:sp>
      <p:grpSp>
        <p:nvGrpSpPr>
          <p:cNvPr id="26629" name="Group 7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26630" name="Picture 8" descr="whu10"/>
            <p:cNvPicPr>
              <a:picLocks noChangeAspect="1" noChangeArrowheads="1"/>
            </p:cNvPicPr>
            <p:nvPr/>
          </p:nvPicPr>
          <p:blipFill>
            <a:blip r:embed="rId3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6626" name="Object 9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3" name="Photo Editor 照片" r:id="rId4" imgW="1552792" imgH="476316" progId="">
                    <p:embed/>
                  </p:oleObj>
                </mc:Choice>
                <mc:Fallback>
                  <p:oleObj name="Photo Editor 照片" r:id="rId4" imgW="1552792" imgH="476316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1" name="Line 10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395288" y="1165295"/>
            <a:ext cx="8496300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4500" algn="l"/>
              </a:tabLs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10-2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设输入信号抽样值的归一化动态范围在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+1V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之间，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4500" algn="l"/>
              </a:tabLst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最小量化间隔为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个量化单位。输入幅度为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0.62V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时，编码器的输出即误差？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4500" algn="l"/>
              </a:tabLst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0.62V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化为量化单位，即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0.62V/1V * 2048=1270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个量化单位。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4500" algn="l"/>
              </a:tabLst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、采用逐次比较型编码将它按照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折线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律特性编成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位码。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4500" algn="l"/>
              </a:tabLst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设8位码分别用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c1c2c3c4c5c6c7c8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编码过程如下：    	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确定极性码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输入信号抽样值为正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c1=1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4500" algn="l"/>
              </a:tabLst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(2)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确定段落码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c2c3c4: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4500" algn="l"/>
              </a:tabLst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+1024&lt;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抽样值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&lt;+2048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，故处于第八段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正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，此时不论是用自然二进制码还是折叠二进制码，都有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c2c3c4=111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4500" algn="l"/>
              </a:tabLst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确定段内码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c5c6c7c8: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将第八段均匀分为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级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(0-15)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4500" algn="l"/>
              </a:tabLst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此时量化间隔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=(2048-1024)/16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l-GR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=64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l-GR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Δ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4500" algn="l"/>
              </a:tabLst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1024+i·64&lt;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1270&lt; 1024+(i+1)·64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值，得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4500" algn="l"/>
              </a:tabLst>
            </a:pP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=3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。说明输入信号处于第八段中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量化级。则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c5c6c7c8=0011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4500" algn="l"/>
              </a:tabLst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最后结果：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c1c2c3c4c5c6c7c8=11110011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346450" y="-27384"/>
            <a:ext cx="5546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四、</a:t>
            </a:r>
            <a:r>
              <a:rPr lang="en-US" altLang="zh-CN" sz="320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PCM</a:t>
            </a:r>
            <a:r>
              <a:rPr lang="zh-CN" altLang="en-US" sz="320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系统及</a:t>
            </a:r>
            <a:br>
              <a:rPr lang="zh-CN" altLang="en-US" sz="320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en-US" altLang="zh-CN" sz="320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13</a:t>
            </a:r>
            <a:r>
              <a:rPr lang="zh-CN" altLang="en-US" sz="320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折线的编码方法 </a:t>
            </a:r>
            <a:r>
              <a:rPr lang="en-US" altLang="zh-CN" sz="320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(3)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144289" y="116632"/>
            <a:ext cx="3203575" cy="1008062"/>
            <a:chOff x="46" y="164"/>
            <a:chExt cx="2018" cy="635"/>
          </a:xfrm>
        </p:grpSpPr>
        <p:pic>
          <p:nvPicPr>
            <p:cNvPr id="27654" name="Picture 5" descr="whu10"/>
            <p:cNvPicPr>
              <a:picLocks noChangeAspect="1" noChangeArrowheads="1"/>
            </p:cNvPicPr>
            <p:nvPr/>
          </p:nvPicPr>
          <p:blipFill>
            <a:blip r:embed="rId3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7650" name="Object 6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8" name="Photo Editor 照片" r:id="rId4" imgW="1552792" imgH="476316" progId="">
                    <p:embed/>
                  </p:oleObj>
                </mc:Choice>
                <mc:Fallback>
                  <p:oleObj name="Photo Editor 照片" r:id="rId4" imgW="1552792" imgH="476316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23850" y="1484313"/>
            <a:ext cx="8569325" cy="432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注意事项：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10000"/>
              </a:lnSpc>
              <a:buClrTx/>
              <a:buSzTx/>
              <a:buFontTx/>
              <a:buAutoNum type="circleNumDbPlain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若量化电平取每级中点，则量化电平：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1024+3·64+64/2=1248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。量化误差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=22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l-GR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Δ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342900" indent="-342900">
              <a:lnSpc>
                <a:spcPct val="110000"/>
              </a:lnSpc>
              <a:buClrTx/>
              <a:buSzTx/>
              <a:buFontTx/>
              <a:buAutoNum type="circleNumDbPlain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对于同样的输入信号抽样值，采用自然二进制码和折叠二进制码时，得到的段落码不一样，必须注意要求。</a:t>
            </a:r>
          </a:p>
          <a:p>
            <a:pPr marL="342900" indent="-342900">
              <a:lnSpc>
                <a:spcPct val="110000"/>
              </a:lnSpc>
              <a:buClrTx/>
              <a:buSzTx/>
              <a:buFontTx/>
              <a:buAutoNum type="circleNumDbPlain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段内码均采用自然二进制码。</a:t>
            </a:r>
          </a:p>
          <a:p>
            <a:pPr marL="342900" indent="-342900">
              <a:lnSpc>
                <a:spcPct val="110000"/>
              </a:lnSpc>
              <a:buClrTx/>
              <a:buSzTx/>
              <a:buFontTx/>
              <a:buAutoNum type="circleNumDbPlain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折线的编码中，规一化的最小量化电平为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1/2048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，若采用均匀量化，得需要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位绝对值编码，另加一位符号位，共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位编码才能与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折线的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位编码等效。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3346450" y="115888"/>
            <a:ext cx="5546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四、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PCM</a:t>
            </a: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系统及</a:t>
            </a:r>
            <a:b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13</a:t>
            </a: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折线的编码方法 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(4)</a:t>
            </a:r>
          </a:p>
        </p:txBody>
      </p:sp>
      <p:grpSp>
        <p:nvGrpSpPr>
          <p:cNvPr id="28678" name="Group 9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28679" name="Picture 10" descr="whu10"/>
            <p:cNvPicPr>
              <a:picLocks noChangeAspect="1" noChangeArrowheads="1"/>
            </p:cNvPicPr>
            <p:nvPr/>
          </p:nvPicPr>
          <p:blipFill>
            <a:blip r:embed="rId3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8674" name="Object 11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0" name="Photo Editor 照片" r:id="rId4" imgW="1552792" imgH="476316" progId="">
                    <p:embed/>
                  </p:oleObj>
                </mc:Choice>
                <mc:Fallback>
                  <p:oleObj name="Photo Editor 照片" r:id="rId4" imgW="1552792" imgH="476316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0" name="Line 12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1484313"/>
            <a:ext cx="8137525" cy="1944687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 typeface="Wingdings" pitchFamily="2" charset="2"/>
              <a:buAutoNum type="circleNumDbPlain" startAt="5"/>
            </a:pPr>
            <a:r>
              <a:rPr lang="en-US" altLang="zh-CN" sz="2400">
                <a:latin typeface="宋体" pitchFamily="2" charset="-122"/>
              </a:rPr>
              <a:t>13</a:t>
            </a:r>
            <a:r>
              <a:rPr lang="zh-CN" altLang="en-US" sz="2400">
                <a:latin typeface="宋体" pitchFamily="2" charset="-122"/>
              </a:rPr>
              <a:t>折线的</a:t>
            </a:r>
            <a:r>
              <a:rPr lang="en-US" altLang="zh-CN" sz="2400">
                <a:latin typeface="宋体" pitchFamily="2" charset="-122"/>
              </a:rPr>
              <a:t>8</a:t>
            </a:r>
            <a:r>
              <a:rPr lang="zh-CN" altLang="en-US" sz="2400">
                <a:latin typeface="宋体" pitchFamily="2" charset="-122"/>
              </a:rPr>
              <a:t>位编码如何转换为</a:t>
            </a:r>
            <a:r>
              <a:rPr lang="en-US" altLang="zh-CN" sz="2400">
                <a:latin typeface="宋体" pitchFamily="2" charset="-122"/>
              </a:rPr>
              <a:t>12</a:t>
            </a:r>
            <a:r>
              <a:rPr lang="zh-CN" altLang="en-US" sz="2400">
                <a:latin typeface="宋体" pitchFamily="2" charset="-122"/>
              </a:rPr>
              <a:t>位线性</a:t>
            </a:r>
            <a:r>
              <a:rPr lang="en-US" altLang="zh-CN" sz="2400">
                <a:latin typeface="宋体" pitchFamily="2" charset="-122"/>
              </a:rPr>
              <a:t>(</a:t>
            </a:r>
            <a:r>
              <a:rPr lang="zh-CN" altLang="en-US" sz="2400">
                <a:latin typeface="宋体" pitchFamily="2" charset="-122"/>
              </a:rPr>
              <a:t>均匀量化</a:t>
            </a:r>
            <a:r>
              <a:rPr lang="en-US" altLang="zh-CN" sz="2400">
                <a:latin typeface="宋体" pitchFamily="2" charset="-122"/>
              </a:rPr>
              <a:t>)</a:t>
            </a:r>
            <a:r>
              <a:rPr lang="zh-CN" altLang="en-US" sz="2400">
                <a:latin typeface="宋体" pitchFamily="2" charset="-122"/>
              </a:rPr>
              <a:t>码组</a:t>
            </a:r>
            <a:r>
              <a:rPr lang="en-US" altLang="zh-CN" sz="2400">
                <a:latin typeface="宋体" pitchFamily="2" charset="-122"/>
              </a:rPr>
              <a:t>?</a:t>
            </a:r>
          </a:p>
          <a:p>
            <a:pPr marL="609600" indent="-609600" eaLnBrk="1" hangingPunct="1"/>
            <a:r>
              <a:rPr lang="en-US" altLang="zh-CN" sz="2400">
                <a:latin typeface="宋体" pitchFamily="2" charset="-122"/>
              </a:rPr>
              <a:t>PCM</a:t>
            </a:r>
            <a:r>
              <a:rPr lang="zh-CN" altLang="en-US" sz="2400">
                <a:latin typeface="宋体" pitchFamily="2" charset="-122"/>
              </a:rPr>
              <a:t>中的符号位对应线性</a:t>
            </a:r>
            <a:r>
              <a:rPr lang="en-US" altLang="zh-CN" sz="2400">
                <a:latin typeface="宋体" pitchFamily="2" charset="-122"/>
              </a:rPr>
              <a:t>(</a:t>
            </a:r>
            <a:r>
              <a:rPr lang="zh-CN" altLang="en-US" sz="2400">
                <a:latin typeface="宋体" pitchFamily="2" charset="-122"/>
              </a:rPr>
              <a:t>均匀量化</a:t>
            </a:r>
            <a:r>
              <a:rPr lang="en-US" altLang="zh-CN" sz="2400">
                <a:latin typeface="宋体" pitchFamily="2" charset="-122"/>
              </a:rPr>
              <a:t>)</a:t>
            </a:r>
            <a:r>
              <a:rPr lang="zh-CN" altLang="en-US" sz="2400">
                <a:latin typeface="宋体" pitchFamily="2" charset="-122"/>
              </a:rPr>
              <a:t>码组中的符号位。</a:t>
            </a:r>
          </a:p>
          <a:p>
            <a:pPr marL="609600" indent="-609600" eaLnBrk="1" hangingPunct="1"/>
            <a:r>
              <a:rPr lang="en-US" altLang="zh-CN" sz="2400">
                <a:latin typeface="宋体" pitchFamily="2" charset="-122"/>
              </a:rPr>
              <a:t>PCM</a:t>
            </a:r>
            <a:r>
              <a:rPr lang="zh-CN" altLang="en-US" sz="2400">
                <a:latin typeface="宋体" pitchFamily="2" charset="-122"/>
              </a:rPr>
              <a:t>中的其余</a:t>
            </a:r>
            <a:r>
              <a:rPr lang="en-US" altLang="zh-CN" sz="2400">
                <a:latin typeface="宋体" pitchFamily="2" charset="-122"/>
              </a:rPr>
              <a:t>7</a:t>
            </a:r>
            <a:r>
              <a:rPr lang="zh-CN" altLang="en-US" sz="2400">
                <a:latin typeface="宋体" pitchFamily="2" charset="-122"/>
              </a:rPr>
              <a:t>位如何对应线性</a:t>
            </a:r>
            <a:r>
              <a:rPr lang="en-US" altLang="zh-CN" sz="2400">
                <a:latin typeface="宋体" pitchFamily="2" charset="-122"/>
              </a:rPr>
              <a:t>(</a:t>
            </a:r>
            <a:r>
              <a:rPr lang="zh-CN" altLang="en-US" sz="2400">
                <a:latin typeface="宋体" pitchFamily="2" charset="-122"/>
              </a:rPr>
              <a:t>均匀量化</a:t>
            </a:r>
            <a:r>
              <a:rPr lang="en-US" altLang="zh-CN" sz="2400">
                <a:latin typeface="宋体" pitchFamily="2" charset="-122"/>
              </a:rPr>
              <a:t>)</a:t>
            </a:r>
            <a:r>
              <a:rPr lang="zh-CN" altLang="en-US" sz="2400">
                <a:latin typeface="宋体" pitchFamily="2" charset="-122"/>
              </a:rPr>
              <a:t>码组中</a:t>
            </a:r>
            <a:r>
              <a:rPr lang="en-US" altLang="zh-CN" sz="2400">
                <a:latin typeface="宋体" pitchFamily="2" charset="-122"/>
              </a:rPr>
              <a:t>11</a:t>
            </a:r>
            <a:r>
              <a:rPr lang="zh-CN" altLang="en-US" sz="2400">
                <a:latin typeface="宋体" pitchFamily="2" charset="-122"/>
              </a:rPr>
              <a:t>位？</a:t>
            </a:r>
          </a:p>
          <a:p>
            <a:pPr marL="609600" indent="-609600" eaLnBrk="1" hangingPunct="1"/>
            <a:r>
              <a:rPr lang="zh-CN" altLang="en-US" sz="2400">
                <a:latin typeface="宋体" pitchFamily="2" charset="-122"/>
              </a:rPr>
              <a:t>根据下式算出系数即可。</a:t>
            </a: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684213" y="4248150"/>
            <a:ext cx="8186857" cy="18651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/>
            <a:r>
              <a:rPr lang="zh-CN" altLang="en-US" dirty="0"/>
              <a:t>例</a:t>
            </a:r>
            <a:r>
              <a:rPr lang="en-US" altLang="zh-CN" dirty="0"/>
              <a:t>10.2</a:t>
            </a:r>
            <a:r>
              <a:rPr lang="zh-CN" altLang="en-US" dirty="0"/>
              <a:t>中：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dirty="0"/>
              <a:t>当输入信号抽样值为十</a:t>
            </a:r>
            <a:r>
              <a:rPr lang="en-US" altLang="zh-CN" dirty="0"/>
              <a:t>1270</a:t>
            </a:r>
            <a:r>
              <a:rPr lang="zh-CN" altLang="en-US" dirty="0"/>
              <a:t>个量化单位，</a:t>
            </a:r>
            <a:r>
              <a:rPr lang="en-US" altLang="zh-CN" dirty="0"/>
              <a:t>11</a:t>
            </a:r>
            <a:r>
              <a:rPr lang="zh-CN" altLang="en-US" dirty="0"/>
              <a:t>位均匀量化为：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dirty="0"/>
              <a:t>			</a:t>
            </a:r>
            <a:r>
              <a:rPr lang="en-US" altLang="zh-CN" dirty="0"/>
              <a:t>10011110110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dirty="0"/>
              <a:t>1248</a:t>
            </a:r>
            <a:r>
              <a:rPr lang="zh-CN" altLang="en-US" dirty="0"/>
              <a:t>个量化电平用</a:t>
            </a:r>
            <a:r>
              <a:rPr lang="en-US" altLang="zh-CN" dirty="0"/>
              <a:t>11</a:t>
            </a:r>
            <a:r>
              <a:rPr lang="zh-CN" altLang="en-US" dirty="0"/>
              <a:t>位表示为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dirty="0"/>
              <a:t>			</a:t>
            </a:r>
            <a:r>
              <a:rPr lang="en-US" altLang="zh-CN" dirty="0"/>
              <a:t>10011100000</a:t>
            </a:r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3346450" y="115888"/>
            <a:ext cx="5546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四、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PCM</a:t>
            </a: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系统及</a:t>
            </a:r>
            <a:b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13</a:t>
            </a: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折线的编码方法 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(5)</a:t>
            </a:r>
          </a:p>
        </p:txBody>
      </p:sp>
      <p:grpSp>
        <p:nvGrpSpPr>
          <p:cNvPr id="29703" name="Group 10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29704" name="Picture 11" descr="whu10"/>
            <p:cNvPicPr>
              <a:picLocks noChangeAspect="1" noChangeArrowheads="1"/>
            </p:cNvPicPr>
            <p:nvPr/>
          </p:nvPicPr>
          <p:blipFill>
            <a:blip r:embed="rId3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9699" name="Object 12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6" name="Photo Editor 照片" r:id="rId4" imgW="1552792" imgH="476316" progId="">
                    <p:embed/>
                  </p:oleObj>
                </mc:Choice>
                <mc:Fallback>
                  <p:oleObj name="Photo Editor 照片" r:id="rId4" imgW="1552792" imgH="476316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5" name="Line 13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3357562"/>
            <a:ext cx="27908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835150" y="1989138"/>
            <a:ext cx="5545138" cy="2520950"/>
          </a:xfrm>
          <a:noFill/>
        </p:spPr>
      </p:pic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395288" y="1412875"/>
            <a:ext cx="26908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Arial" charset="0"/>
                <a:cs typeface="Times New Roman" pitchFamily="18" charset="0"/>
              </a:rPr>
              <a:t>PCM</a:t>
            </a:r>
            <a:r>
              <a:rPr lang="zh-CN" altLang="en-US">
                <a:latin typeface="Arial" charset="0"/>
                <a:cs typeface="Times New Roman" pitchFamily="18" charset="0"/>
              </a:rPr>
              <a:t>通信系统框图</a:t>
            </a:r>
            <a:endParaRPr lang="zh-CN" altLang="en-US">
              <a:latin typeface="Arial" charset="0"/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3717925" y="3540125"/>
            <a:ext cx="222250" cy="260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100">
                <a:latin typeface="Arial" charset="0"/>
              </a:rPr>
              <a:t> </a:t>
            </a:r>
            <a:endParaRPr lang="en-US" altLang="zh-CN" sz="1800">
              <a:latin typeface="Arial" charset="0"/>
            </a:endParaRP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1042988" y="5059363"/>
            <a:ext cx="6584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其中：输出噪声由量化噪声和信道加性噪声引起</a:t>
            </a: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468313" y="5734050"/>
            <a:ext cx="4603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定义：系统输出端总的信噪比为 </a:t>
            </a:r>
          </a:p>
        </p:txBody>
      </p:sp>
      <p:sp>
        <p:nvSpPr>
          <p:cNvPr id="30730" name="Rectangle 14"/>
          <p:cNvSpPr>
            <a:spLocks noChangeArrowheads="1"/>
          </p:cNvSpPr>
          <p:nvPr/>
        </p:nvSpPr>
        <p:spPr bwMode="auto">
          <a:xfrm>
            <a:off x="3382963" y="549275"/>
            <a:ext cx="5581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四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PCM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系统抗噪声性能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(1)</a:t>
            </a:r>
          </a:p>
        </p:txBody>
      </p:sp>
      <p:grpSp>
        <p:nvGrpSpPr>
          <p:cNvPr id="30731" name="Group 15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30733" name="Picture 16" descr="whu10"/>
            <p:cNvPicPr>
              <a:picLocks noChangeAspect="1" noChangeArrowheads="1"/>
            </p:cNvPicPr>
            <p:nvPr/>
          </p:nvPicPr>
          <p:blipFill>
            <a:blip r:embed="rId4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0724" name="Object 17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0" name="Photo Editor 照片" r:id="rId5" imgW="1552792" imgH="476316" progId="">
                    <p:embed/>
                  </p:oleObj>
                </mc:Choice>
                <mc:Fallback>
                  <p:oleObj name="Photo Editor 照片" r:id="rId5" imgW="1552792" imgH="476316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4" name="Line 18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732" name="Rectangle 19"/>
          <p:cNvSpPr>
            <a:spLocks noChangeArrowheads="1"/>
          </p:cNvSpPr>
          <p:nvPr/>
        </p:nvSpPr>
        <p:spPr bwMode="auto">
          <a:xfrm>
            <a:off x="611188" y="4581525"/>
            <a:ext cx="3841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Arial" charset="0"/>
                <a:cs typeface="Times New Roman" pitchFamily="18" charset="0"/>
              </a:rPr>
              <a:t>接收端低通滤波器的输出为</a:t>
            </a:r>
            <a:endParaRPr lang="zh-CN" altLang="en-US">
              <a:latin typeface="Arial" charset="0"/>
            </a:endParaRPr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76759" y="4643446"/>
            <a:ext cx="32670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3"/>
          <p:cNvSpPr>
            <a:spLocks noChangeArrowheads="1"/>
          </p:cNvSpPr>
          <p:nvPr/>
        </p:nvSpPr>
        <p:spPr bwMode="auto">
          <a:xfrm>
            <a:off x="323850" y="1377425"/>
            <a:ext cx="8424863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 dirty="0"/>
              <a:t>首先分析</a:t>
            </a:r>
            <a:r>
              <a:rPr lang="zh-CN" altLang="en-US" b="1" dirty="0"/>
              <a:t>仅考虑量化噪声</a:t>
            </a:r>
            <a:r>
              <a:rPr lang="zh-CN" altLang="en-US" dirty="0"/>
              <a:t>的系统性能（均匀量化）：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zh-CN" altLang="en-US" dirty="0"/>
              <a:t>假设发送端采样速率为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若采用</a:t>
            </a:r>
            <a:r>
              <a:rPr lang="en-US" altLang="zh-CN" dirty="0"/>
              <a:t>N</a:t>
            </a:r>
            <a:r>
              <a:rPr lang="zh-CN" altLang="en-US" dirty="0"/>
              <a:t>位编码，则量化电平数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此时码元速率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	在无码间干扰和采用理想低通时，传输</a:t>
            </a:r>
            <a:r>
              <a:rPr lang="en-US" altLang="zh-CN" dirty="0"/>
              <a:t>PCM</a:t>
            </a:r>
            <a:r>
              <a:rPr lang="zh-CN" altLang="en-US" dirty="0"/>
              <a:t>信号所需的最小信道带宽为：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	由例</a:t>
            </a:r>
            <a:r>
              <a:rPr lang="en-US" altLang="zh-CN" dirty="0"/>
              <a:t>10.1</a:t>
            </a:r>
            <a:r>
              <a:rPr lang="zh-CN" altLang="en-US" dirty="0"/>
              <a:t>知：若输入信号有均匀分布的概率密度，并对它均匀量化，则</a:t>
            </a:r>
            <a:r>
              <a:rPr lang="en-US" altLang="zh-CN" dirty="0"/>
              <a:t>PCM</a:t>
            </a:r>
            <a:r>
              <a:rPr lang="zh-CN" altLang="en-US" dirty="0"/>
              <a:t>系统输出端平均量化信噪比为：</a:t>
            </a:r>
          </a:p>
        </p:txBody>
      </p:sp>
      <p:sp>
        <p:nvSpPr>
          <p:cNvPr id="31753" name="Rectangle 15"/>
          <p:cNvSpPr>
            <a:spLocks noChangeArrowheads="1"/>
          </p:cNvSpPr>
          <p:nvPr/>
        </p:nvSpPr>
        <p:spPr bwMode="auto">
          <a:xfrm>
            <a:off x="3382963" y="549275"/>
            <a:ext cx="5581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四、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PCM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系统抗噪声性能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(2)</a:t>
            </a:r>
          </a:p>
        </p:txBody>
      </p:sp>
      <p:grpSp>
        <p:nvGrpSpPr>
          <p:cNvPr id="31754" name="Group 16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31755" name="Picture 17" descr="whu10"/>
            <p:cNvPicPr>
              <a:picLocks noChangeAspect="1" noChangeArrowheads="1"/>
            </p:cNvPicPr>
            <p:nvPr/>
          </p:nvPicPr>
          <p:blipFill>
            <a:blip r:embed="rId3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1751" name="Object 18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8" name="Photo Editor 照片" r:id="rId4" imgW="1552792" imgH="476316" progId="">
                    <p:embed/>
                  </p:oleObj>
                </mc:Choice>
                <mc:Fallback>
                  <p:oleObj name="Photo Editor 照片" r:id="rId4" imgW="1552792" imgH="476316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6" name="Line 19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5984" y="1857364"/>
            <a:ext cx="31718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9"/>
          <p:cNvPicPr>
            <a:picLocks noChangeAspect="1" noChangeArrowheads="1"/>
          </p:cNvPicPr>
          <p:nvPr/>
        </p:nvPicPr>
        <p:blipFill rotWithShape="1">
          <a:blip r:embed="rId7"/>
          <a:srcRect b="80780"/>
          <a:stretch/>
        </p:blipFill>
        <p:spPr bwMode="auto">
          <a:xfrm>
            <a:off x="2143108" y="3645024"/>
            <a:ext cx="420052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7"/>
          <a:srcRect t="57660" r="24573"/>
          <a:stretch/>
        </p:blipFill>
        <p:spPr bwMode="auto">
          <a:xfrm>
            <a:off x="2302669" y="5230201"/>
            <a:ext cx="3168352" cy="95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5479988" y="5470760"/>
            <a:ext cx="141577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(10.5-8)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8" name="Rectangle 4"/>
          <p:cNvSpPr>
            <a:spLocks noChangeArrowheads="1"/>
          </p:cNvSpPr>
          <p:nvPr/>
        </p:nvSpPr>
        <p:spPr bwMode="auto">
          <a:xfrm>
            <a:off x="468313" y="1417638"/>
            <a:ext cx="7775575" cy="3524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 b="1"/>
              <a:t>分析由误码噪声引起的误码信噪功率比</a:t>
            </a:r>
            <a:r>
              <a:rPr lang="zh-CN" altLang="en-US"/>
              <a:t> </a:t>
            </a:r>
          </a:p>
          <a:p>
            <a:pPr>
              <a:lnSpc>
                <a:spcPct val="100000"/>
              </a:lnSpc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zh-CN" altLang="en-US"/>
              <a:t>设系统误码率为</a:t>
            </a:r>
          </a:p>
          <a:p>
            <a:pPr>
              <a:lnSpc>
                <a:spcPct val="100000"/>
              </a:lnSpc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zh-CN" altLang="en-US"/>
              <a:t>经分析得</a:t>
            </a:r>
          </a:p>
          <a:p>
            <a:pPr>
              <a:lnSpc>
                <a:spcPct val="100000"/>
              </a:lnSpc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zh-CN" altLang="en-US"/>
              <a:t>当   可正可负且采用自然二进制码： </a:t>
            </a:r>
          </a:p>
          <a:p>
            <a:pPr>
              <a:lnSpc>
                <a:spcPct val="100000"/>
              </a:lnSpc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zh-CN" altLang="en-US"/>
              <a:t>当   为正且采用自然二进制码： </a:t>
            </a:r>
          </a:p>
          <a:p>
            <a:pPr>
              <a:lnSpc>
                <a:spcPct val="100000"/>
              </a:lnSpc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zh-CN" altLang="en-US"/>
              <a:t>当   可正可负且采用折叠二进制码：</a:t>
            </a:r>
          </a:p>
          <a:p>
            <a:pPr>
              <a:lnSpc>
                <a:spcPct val="100000"/>
              </a:lnSpc>
              <a:buClr>
                <a:srgbClr val="FF0000"/>
              </a:buClr>
              <a:buSzTx/>
              <a:buFont typeface="Wingdings" pitchFamily="2" charset="2"/>
              <a:buNone/>
            </a:pPr>
            <a:endParaRPr lang="zh-CN" altLang="en-US"/>
          </a:p>
          <a:p>
            <a:pPr>
              <a:lnSpc>
                <a:spcPct val="100000"/>
              </a:lnSpc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/>
              <a:t>系统输出端总的信噪比为  </a:t>
            </a:r>
          </a:p>
        </p:txBody>
      </p:sp>
      <p:graphicFrame>
        <p:nvGraphicFramePr>
          <p:cNvPr id="32770" name="Object 15"/>
          <p:cNvGraphicFramePr>
            <a:graphicFrameLocks noGrp="1" noChangeAspect="1"/>
          </p:cNvGraphicFramePr>
          <p:nvPr>
            <p:ph sz="half" idx="1"/>
          </p:nvPr>
        </p:nvGraphicFramePr>
        <p:xfrm>
          <a:off x="898525" y="3638550"/>
          <a:ext cx="4333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8" name="公式" r:id="rId3" imgW="279279" imgH="203112" progId="Equation.3">
                  <p:embed/>
                </p:oleObj>
              </mc:Choice>
              <mc:Fallback>
                <p:oleObj name="公式" r:id="rId3" imgW="279279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638550"/>
                        <a:ext cx="433388" cy="3667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1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00113" y="3260725"/>
          <a:ext cx="4318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9" name="公式" r:id="rId5" imgW="279279" imgH="203112" progId="Equation.3">
                  <p:embed/>
                </p:oleObj>
              </mc:Choice>
              <mc:Fallback>
                <p:oleObj name="公式" r:id="rId5" imgW="279279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60725"/>
                        <a:ext cx="431800" cy="3127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5"/>
          <p:cNvGraphicFramePr>
            <a:graphicFrameLocks noChangeAspect="1"/>
          </p:cNvGraphicFramePr>
          <p:nvPr/>
        </p:nvGraphicFramePr>
        <p:xfrm>
          <a:off x="900113" y="2828925"/>
          <a:ext cx="4318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0" name="公式" r:id="rId6" imgW="279279" imgH="203112" progId="Equation.3">
                  <p:embed/>
                </p:oleObj>
              </mc:Choice>
              <mc:Fallback>
                <p:oleObj name="公式" r:id="rId6" imgW="279279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28925"/>
                        <a:ext cx="431800" cy="3127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23"/>
          <p:cNvSpPr>
            <a:spLocks noChangeArrowheads="1"/>
          </p:cNvSpPr>
          <p:nvPr/>
        </p:nvSpPr>
        <p:spPr bwMode="auto">
          <a:xfrm>
            <a:off x="3382963" y="549275"/>
            <a:ext cx="5581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四、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PCM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系统抗噪声性能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(3)</a:t>
            </a:r>
          </a:p>
        </p:txBody>
      </p:sp>
      <p:grpSp>
        <p:nvGrpSpPr>
          <p:cNvPr id="32780" name="Group 24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32781" name="Picture 25" descr="whu10"/>
            <p:cNvPicPr>
              <a:picLocks noChangeAspect="1" noChangeArrowheads="1"/>
            </p:cNvPicPr>
            <p:nvPr/>
          </p:nvPicPr>
          <p:blipFill>
            <a:blip r:embed="rId7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2777" name="Object 26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1" name="Photo Editor 照片" r:id="rId8" imgW="1552792" imgH="476316" progId="">
                    <p:embed/>
                  </p:oleObj>
                </mc:Choice>
                <mc:Fallback>
                  <p:oleObj name="Photo Editor 照片" r:id="rId8" imgW="1552792" imgH="476316" progId="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2" name="Line 27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57752" y="2786058"/>
            <a:ext cx="22383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71538" y="5000636"/>
            <a:ext cx="6694487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Rectangle 4"/>
          <p:cNvSpPr>
            <a:spLocks noChangeArrowheads="1"/>
          </p:cNvSpPr>
          <p:nvPr/>
        </p:nvSpPr>
        <p:spPr bwMode="auto">
          <a:xfrm>
            <a:off x="644525" y="1414463"/>
            <a:ext cx="16525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 b="1"/>
              <a:t>性能比较</a:t>
            </a:r>
          </a:p>
        </p:txBody>
      </p:sp>
      <p:graphicFrame>
        <p:nvGraphicFramePr>
          <p:cNvPr id="33794" name="Object 5"/>
          <p:cNvGraphicFramePr>
            <a:graphicFrameLocks noChangeAspect="1"/>
          </p:cNvGraphicFramePr>
          <p:nvPr/>
        </p:nvGraphicFramePr>
        <p:xfrm>
          <a:off x="1147763" y="2062163"/>
          <a:ext cx="5032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" name="公式" r:id="rId3" imgW="279279" imgH="203112" progId="Equation.3">
                  <p:embed/>
                </p:oleObj>
              </mc:Choice>
              <mc:Fallback>
                <p:oleObj name="公式" r:id="rId3" imgW="279279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2062163"/>
                        <a:ext cx="503237" cy="3651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7"/>
          <p:cNvSpPr>
            <a:spLocks noChangeArrowheads="1"/>
          </p:cNvSpPr>
          <p:nvPr/>
        </p:nvSpPr>
        <p:spPr bwMode="auto">
          <a:xfrm>
            <a:off x="644525" y="2565400"/>
            <a:ext cx="488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当</a:t>
            </a:r>
          </a:p>
        </p:txBody>
      </p:sp>
      <p:graphicFrame>
        <p:nvGraphicFramePr>
          <p:cNvPr id="33795" name="Object 8"/>
          <p:cNvGraphicFramePr>
            <a:graphicFrameLocks noChangeAspect="1"/>
          </p:cNvGraphicFramePr>
          <p:nvPr/>
        </p:nvGraphicFramePr>
        <p:xfrm>
          <a:off x="1076325" y="2674938"/>
          <a:ext cx="11525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9" name="公式" r:id="rId5" imgW="647419" imgH="177723" progId="Equation.3">
                  <p:embed/>
                </p:oleObj>
              </mc:Choice>
              <mc:Fallback>
                <p:oleObj name="公式" r:id="rId5" imgW="647419" imgH="17772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2674938"/>
                        <a:ext cx="1152525" cy="32226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Rectangle 11"/>
          <p:cNvSpPr>
            <a:spLocks noChangeArrowheads="1"/>
          </p:cNvSpPr>
          <p:nvPr/>
        </p:nvSpPr>
        <p:spPr bwMode="auto">
          <a:xfrm>
            <a:off x="2155825" y="2563168"/>
            <a:ext cx="26468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cs typeface="Times New Roman" pitchFamily="18" charset="0"/>
              </a:rPr>
              <a:t>时，由</a:t>
            </a:r>
            <a:r>
              <a:rPr lang="en-US" altLang="zh-CN" dirty="0">
                <a:cs typeface="Times New Roman" pitchFamily="18" charset="0"/>
              </a:rPr>
              <a:t>(10.5-3)</a:t>
            </a:r>
            <a:r>
              <a:rPr lang="zh-CN" altLang="en-US" dirty="0">
                <a:cs typeface="Times New Roman" pitchFamily="18" charset="0"/>
              </a:rPr>
              <a:t>：</a:t>
            </a:r>
            <a:endParaRPr lang="zh-CN" altLang="en-US" dirty="0"/>
          </a:p>
        </p:txBody>
      </p:sp>
      <p:sp>
        <p:nvSpPr>
          <p:cNvPr id="33805" name="Rectangle 12"/>
          <p:cNvSpPr>
            <a:spLocks noChangeArrowheads="1"/>
          </p:cNvSpPr>
          <p:nvPr/>
        </p:nvSpPr>
        <p:spPr bwMode="auto">
          <a:xfrm>
            <a:off x="3524250" y="3673475"/>
            <a:ext cx="222250" cy="260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100">
                <a:latin typeface="Arial" charset="0"/>
              </a:rPr>
              <a:t> </a:t>
            </a:r>
            <a:endParaRPr lang="en-US" altLang="zh-CN" sz="1800">
              <a:latin typeface="Arial" charset="0"/>
            </a:endParaRPr>
          </a:p>
        </p:txBody>
      </p:sp>
      <p:sp>
        <p:nvSpPr>
          <p:cNvPr id="33806" name="Rectangle 13"/>
          <p:cNvSpPr>
            <a:spLocks noChangeArrowheads="1"/>
          </p:cNvSpPr>
          <p:nvPr/>
        </p:nvSpPr>
        <p:spPr bwMode="auto">
          <a:xfrm>
            <a:off x="617538" y="3070225"/>
            <a:ext cx="488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当</a:t>
            </a:r>
          </a:p>
        </p:txBody>
      </p:sp>
      <p:graphicFrame>
        <p:nvGraphicFramePr>
          <p:cNvPr id="33797" name="Object 14"/>
          <p:cNvGraphicFramePr>
            <a:graphicFrameLocks noChangeAspect="1"/>
          </p:cNvGraphicFramePr>
          <p:nvPr/>
        </p:nvGraphicFramePr>
        <p:xfrm>
          <a:off x="1049338" y="3141663"/>
          <a:ext cx="1584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" name="公式" r:id="rId7" imgW="1040948" imgH="241195" progId="Equation.3">
                  <p:embed/>
                </p:oleObj>
              </mc:Choice>
              <mc:Fallback>
                <p:oleObj name="公式" r:id="rId7" imgW="1040948" imgH="24119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141663"/>
                        <a:ext cx="1584325" cy="4191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Rectangle 18"/>
          <p:cNvSpPr>
            <a:spLocks noChangeArrowheads="1"/>
          </p:cNvSpPr>
          <p:nvPr/>
        </p:nvSpPr>
        <p:spPr bwMode="auto">
          <a:xfrm>
            <a:off x="2632075" y="3116263"/>
            <a:ext cx="793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得：</a:t>
            </a:r>
          </a:p>
        </p:txBody>
      </p:sp>
      <p:sp>
        <p:nvSpPr>
          <p:cNvPr id="33808" name="Rectangle 21"/>
          <p:cNvSpPr>
            <a:spLocks noChangeArrowheads="1"/>
          </p:cNvSpPr>
          <p:nvPr/>
        </p:nvSpPr>
        <p:spPr bwMode="auto">
          <a:xfrm>
            <a:off x="500063" y="3903663"/>
            <a:ext cx="368935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 b="1" dirty="0"/>
              <a:t>结论：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此时两种信噪比差不多。 </a:t>
            </a:r>
          </a:p>
        </p:txBody>
      </p:sp>
      <p:sp>
        <p:nvSpPr>
          <p:cNvPr id="33809" name="Rectangle 22"/>
          <p:cNvSpPr>
            <a:spLocks noChangeArrowheads="1"/>
          </p:cNvSpPr>
          <p:nvPr/>
        </p:nvSpPr>
        <p:spPr bwMode="auto">
          <a:xfrm>
            <a:off x="1652588" y="2062163"/>
            <a:ext cx="4756150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zh-CN" altLang="en-US"/>
              <a:t>可正可负且采用折叠二进制码为例</a:t>
            </a:r>
          </a:p>
        </p:txBody>
      </p:sp>
      <p:sp>
        <p:nvSpPr>
          <p:cNvPr id="33810" name="Rectangle 23"/>
          <p:cNvSpPr>
            <a:spLocks noChangeArrowheads="1"/>
          </p:cNvSpPr>
          <p:nvPr/>
        </p:nvSpPr>
        <p:spPr bwMode="auto">
          <a:xfrm>
            <a:off x="715963" y="1989138"/>
            <a:ext cx="488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以</a:t>
            </a:r>
          </a:p>
        </p:txBody>
      </p:sp>
      <p:sp>
        <p:nvSpPr>
          <p:cNvPr id="33811" name="Rectangle 24"/>
          <p:cNvSpPr>
            <a:spLocks noChangeArrowheads="1"/>
          </p:cNvSpPr>
          <p:nvPr/>
        </p:nvSpPr>
        <p:spPr bwMode="auto">
          <a:xfrm>
            <a:off x="500063" y="4725988"/>
            <a:ext cx="488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当</a:t>
            </a:r>
          </a:p>
        </p:txBody>
      </p:sp>
      <p:graphicFrame>
        <p:nvGraphicFramePr>
          <p:cNvPr id="33799" name="Object 25"/>
          <p:cNvGraphicFramePr>
            <a:graphicFrameLocks noChangeAspect="1"/>
          </p:cNvGraphicFramePr>
          <p:nvPr/>
        </p:nvGraphicFramePr>
        <p:xfrm>
          <a:off x="931863" y="4797425"/>
          <a:ext cx="9366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" name="公式" r:id="rId9" imgW="609336" imgH="241195" progId="Equation.3">
                  <p:embed/>
                </p:oleObj>
              </mc:Choice>
              <mc:Fallback>
                <p:oleObj name="公式" r:id="rId9" imgW="609336" imgH="24119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4797425"/>
                        <a:ext cx="936625" cy="3651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Rectangle 27"/>
          <p:cNvSpPr>
            <a:spLocks noChangeArrowheads="1"/>
          </p:cNvSpPr>
          <p:nvPr/>
        </p:nvSpPr>
        <p:spPr bwMode="auto">
          <a:xfrm>
            <a:off x="1795463" y="4725988"/>
            <a:ext cx="673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时，误码信噪比</a:t>
            </a:r>
            <a:r>
              <a:rPr lang="en-US" altLang="zh-CN"/>
              <a:t>&gt;</a:t>
            </a:r>
            <a:r>
              <a:rPr lang="zh-CN" altLang="en-US"/>
              <a:t>量化信噪比，减小量化噪声为主</a:t>
            </a:r>
          </a:p>
        </p:txBody>
      </p:sp>
      <p:sp>
        <p:nvSpPr>
          <p:cNvPr id="33813" name="Rectangle 28"/>
          <p:cNvSpPr>
            <a:spLocks noChangeArrowheads="1"/>
          </p:cNvSpPr>
          <p:nvPr/>
        </p:nvSpPr>
        <p:spPr bwMode="auto">
          <a:xfrm>
            <a:off x="500063" y="5445125"/>
            <a:ext cx="488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当</a:t>
            </a:r>
          </a:p>
        </p:txBody>
      </p:sp>
      <p:graphicFrame>
        <p:nvGraphicFramePr>
          <p:cNvPr id="33800" name="Object 29"/>
          <p:cNvGraphicFramePr>
            <a:graphicFrameLocks noChangeAspect="1"/>
          </p:cNvGraphicFramePr>
          <p:nvPr/>
        </p:nvGraphicFramePr>
        <p:xfrm>
          <a:off x="931863" y="5518150"/>
          <a:ext cx="9350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" name="公式" r:id="rId11" imgW="609336" imgH="241195" progId="Equation.3">
                  <p:embed/>
                </p:oleObj>
              </mc:Choice>
              <mc:Fallback>
                <p:oleObj name="公式" r:id="rId11" imgW="609336" imgH="24119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5518150"/>
                        <a:ext cx="935037" cy="3651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4" name="Rectangle 31"/>
          <p:cNvSpPr>
            <a:spLocks noChangeArrowheads="1"/>
          </p:cNvSpPr>
          <p:nvPr/>
        </p:nvSpPr>
        <p:spPr bwMode="auto">
          <a:xfrm>
            <a:off x="1795463" y="5492750"/>
            <a:ext cx="673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时，量化信噪比</a:t>
            </a:r>
            <a:r>
              <a:rPr lang="en-US" altLang="zh-CN"/>
              <a:t>&gt;</a:t>
            </a:r>
            <a:r>
              <a:rPr lang="zh-CN" altLang="en-US"/>
              <a:t>误码信噪比，减小误码噪声为主</a:t>
            </a:r>
          </a:p>
        </p:txBody>
      </p:sp>
      <p:sp>
        <p:nvSpPr>
          <p:cNvPr id="33815" name="Rectangle 33"/>
          <p:cNvSpPr>
            <a:spLocks noChangeArrowheads="1"/>
          </p:cNvSpPr>
          <p:nvPr/>
        </p:nvSpPr>
        <p:spPr bwMode="auto">
          <a:xfrm>
            <a:off x="3382963" y="549275"/>
            <a:ext cx="5581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四、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PCM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系统抗噪声性能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(4)</a:t>
            </a:r>
          </a:p>
        </p:txBody>
      </p:sp>
      <p:grpSp>
        <p:nvGrpSpPr>
          <p:cNvPr id="33816" name="Group 34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33817" name="Picture 35" descr="whu10"/>
            <p:cNvPicPr>
              <a:picLocks noChangeAspect="1" noChangeArrowheads="1"/>
            </p:cNvPicPr>
            <p:nvPr/>
          </p:nvPicPr>
          <p:blipFill>
            <a:blip r:embed="rId13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3801" name="Object 36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3" name="Photo Editor 照片" r:id="rId14" imgW="1552792" imgH="476316" progId="">
                    <p:embed/>
                  </p:oleObj>
                </mc:Choice>
                <mc:Fallback>
                  <p:oleObj name="Photo Editor 照片" r:id="rId14" imgW="1552792" imgH="476316" progId="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8" name="Line 37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214678" y="2643182"/>
            <a:ext cx="43148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468313" y="1341438"/>
            <a:ext cx="8280400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/>
              <a:t>问题的提出：传输速率、带宽、同步、设备复杂性等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/>
              <a:t>优点：而</a:t>
            </a:r>
            <a:r>
              <a:rPr lang="en-US" altLang="zh-CN"/>
              <a:t>AM</a:t>
            </a:r>
            <a:r>
              <a:rPr lang="zh-CN" altLang="en-US"/>
              <a:t>是将模拟信号变换成仅由一位二进制码组成的数字信号序列，并且在接收端也只需要用一个线性网络，便可复制出原模拟信号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 b="1"/>
              <a:t>调制原理</a:t>
            </a:r>
            <a:r>
              <a:rPr lang="zh-CN" altLang="en-US"/>
              <a:t>：如下图</a:t>
            </a:r>
          </a:p>
        </p:txBody>
      </p:sp>
      <p:sp>
        <p:nvSpPr>
          <p:cNvPr id="34820" name="Rectangle 12"/>
          <p:cNvSpPr>
            <a:spLocks noChangeArrowheads="1"/>
          </p:cNvSpPr>
          <p:nvPr/>
        </p:nvSpPr>
        <p:spPr bwMode="auto">
          <a:xfrm>
            <a:off x="3382963" y="549275"/>
            <a:ext cx="5581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五、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增量调制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(ΔM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或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DM)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(1)</a:t>
            </a:r>
          </a:p>
        </p:txBody>
      </p:sp>
      <p:grpSp>
        <p:nvGrpSpPr>
          <p:cNvPr id="34821" name="Group 13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34826" name="Picture 14" descr="whu10"/>
            <p:cNvPicPr>
              <a:picLocks noChangeAspect="1" noChangeArrowheads="1"/>
            </p:cNvPicPr>
            <p:nvPr/>
          </p:nvPicPr>
          <p:blipFill>
            <a:blip r:embed="rId3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4818" name="Object 15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4" name="Photo Editor 照片" r:id="rId4" imgW="1552792" imgH="476316" progId="">
                    <p:embed/>
                  </p:oleObj>
                </mc:Choice>
                <mc:Fallback>
                  <p:oleObj name="Photo Editor 照片" r:id="rId4" imgW="1552792" imgH="476316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Line 16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34822" name="Picture 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16013" y="3325813"/>
            <a:ext cx="6440487" cy="1782762"/>
          </a:xfrm>
          <a:prstGeom prst="rect">
            <a:avLst/>
          </a:prstGeom>
          <a:solidFill>
            <a:srgbClr val="00FFFF">
              <a:alpha val="30196"/>
            </a:srgbClr>
          </a:solidFill>
          <a:ln w="9525" algn="ctr">
            <a:solidFill>
              <a:srgbClr val="00FFFF"/>
            </a:solidFill>
            <a:miter lim="800000"/>
            <a:headEnd/>
            <a:tailEnd/>
          </a:ln>
        </p:spPr>
      </p:pic>
      <p:grpSp>
        <p:nvGrpSpPr>
          <p:cNvPr id="34823" name="Group 22"/>
          <p:cNvGrpSpPr>
            <a:grpSpLocks noChangeAspect="1"/>
          </p:cNvGrpSpPr>
          <p:nvPr/>
        </p:nvGrpSpPr>
        <p:grpSpPr bwMode="auto">
          <a:xfrm>
            <a:off x="1116013" y="5126038"/>
            <a:ext cx="7104062" cy="1543050"/>
            <a:chOff x="703" y="3229"/>
            <a:chExt cx="4475" cy="972"/>
          </a:xfrm>
        </p:grpSpPr>
        <p:sp>
          <p:nvSpPr>
            <p:cNvPr id="34824" name="AutoShape 21"/>
            <p:cNvSpPr>
              <a:spLocks noChangeAspect="1" noChangeArrowheads="1" noTextEdit="1"/>
            </p:cNvSpPr>
            <p:nvPr/>
          </p:nvSpPr>
          <p:spPr bwMode="auto">
            <a:xfrm>
              <a:off x="703" y="3229"/>
              <a:ext cx="4475" cy="972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4825" name="Picture 2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03" y="3229"/>
              <a:ext cx="4481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D79A73-6508-4B79-962D-9A6CC4FEF9E3}" type="slidenum">
              <a:rPr lang="en-US" altLang="zh-CN" smtClean="0">
                <a:ea typeface="宋体" pitchFamily="2" charset="-122"/>
              </a:rPr>
              <a:pPr/>
              <a:t>4</a:t>
            </a:fld>
            <a:endParaRPr lang="en-US" altLang="zh-CN">
              <a:ea typeface="宋体" pitchFamily="2" charset="-122"/>
            </a:endParaRP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642910" y="1357298"/>
            <a:ext cx="7516812" cy="4349750"/>
            <a:chOff x="584" y="1395"/>
            <a:chExt cx="4933" cy="2740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593" y="1395"/>
              <a:ext cx="4693" cy="1119"/>
              <a:chOff x="1803" y="6620"/>
              <a:chExt cx="6462" cy="2145"/>
            </a:xfrm>
          </p:grpSpPr>
          <p:pic>
            <p:nvPicPr>
              <p:cNvPr id="4174" name="Picture 10" descr="抽样信号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803" y="6620"/>
                <a:ext cx="6405" cy="2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75" name="Text Box 11"/>
              <p:cNvSpPr txBox="1">
                <a:spLocks noChangeArrowheads="1"/>
              </p:cNvSpPr>
              <p:nvPr/>
            </p:nvSpPr>
            <p:spPr bwMode="auto">
              <a:xfrm>
                <a:off x="7215" y="7381"/>
                <a:ext cx="1050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600">
                    <a:latin typeface="Times New Roman" pitchFamily="18" charset="0"/>
                  </a:rPr>
                  <a:t>抽样信号</a:t>
                </a:r>
                <a:endParaRPr lang="zh-CN" altLang="en-US" sz="3200"/>
              </a:p>
            </p:txBody>
          </p:sp>
          <p:sp>
            <p:nvSpPr>
              <p:cNvPr id="4176" name="Line 12"/>
              <p:cNvSpPr>
                <a:spLocks noChangeShapeType="1"/>
              </p:cNvSpPr>
              <p:nvPr/>
            </p:nvSpPr>
            <p:spPr bwMode="auto">
              <a:xfrm flipH="1">
                <a:off x="7139" y="7696"/>
                <a:ext cx="196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87"/>
            <p:cNvGrpSpPr>
              <a:grpSpLocks/>
            </p:cNvGrpSpPr>
            <p:nvPr/>
          </p:nvGrpSpPr>
          <p:grpSpPr bwMode="auto">
            <a:xfrm>
              <a:off x="584" y="2360"/>
              <a:ext cx="4868" cy="1181"/>
              <a:chOff x="919" y="2305"/>
              <a:chExt cx="2680" cy="905"/>
            </a:xfrm>
          </p:grpSpPr>
          <p:pic>
            <p:nvPicPr>
              <p:cNvPr id="4154" name="Picture 13" descr="量化信号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919" y="2352"/>
                <a:ext cx="2561" cy="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1063" y="2305"/>
                <a:ext cx="2536" cy="756"/>
                <a:chOff x="2221" y="9315"/>
                <a:chExt cx="6342" cy="1890"/>
              </a:xfrm>
            </p:grpSpPr>
            <p:grpSp>
              <p:nvGrpSpPr>
                <p:cNvPr id="6" name="Group 16"/>
                <p:cNvGrpSpPr>
                  <a:grpSpLocks/>
                </p:cNvGrpSpPr>
                <p:nvPr/>
              </p:nvGrpSpPr>
              <p:grpSpPr bwMode="auto">
                <a:xfrm>
                  <a:off x="7215" y="9315"/>
                  <a:ext cx="1274" cy="525"/>
                  <a:chOff x="7185" y="9750"/>
                  <a:chExt cx="1274" cy="525"/>
                </a:xfrm>
              </p:grpSpPr>
              <p:sp>
                <p:nvSpPr>
                  <p:cNvPr id="4172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79" y="9750"/>
                    <a:ext cx="1080" cy="3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 sz="1600">
                        <a:latin typeface="Times New Roman" pitchFamily="18" charset="0"/>
                      </a:rPr>
                      <a:t>抽样信号</a:t>
                    </a:r>
                    <a:endParaRPr lang="zh-CN" altLang="en-US" sz="3200"/>
                  </a:p>
                </p:txBody>
              </p:sp>
              <p:sp>
                <p:nvSpPr>
                  <p:cNvPr id="4173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185" y="10020"/>
                    <a:ext cx="254" cy="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57" name="Rectangle 19"/>
                <p:cNvSpPr>
                  <a:spLocks noChangeArrowheads="1"/>
                </p:cNvSpPr>
                <p:nvPr/>
              </p:nvSpPr>
              <p:spPr bwMode="auto">
                <a:xfrm>
                  <a:off x="2713" y="10335"/>
                  <a:ext cx="62" cy="85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20"/>
                <p:cNvGrpSpPr>
                  <a:grpSpLocks/>
                </p:cNvGrpSpPr>
                <p:nvPr/>
              </p:nvGrpSpPr>
              <p:grpSpPr bwMode="auto">
                <a:xfrm>
                  <a:off x="2221" y="10050"/>
                  <a:ext cx="5370" cy="870"/>
                  <a:chOff x="2235" y="10050"/>
                  <a:chExt cx="5370" cy="870"/>
                </a:xfrm>
              </p:grpSpPr>
              <p:sp>
                <p:nvSpPr>
                  <p:cNvPr id="416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235" y="10920"/>
                    <a:ext cx="53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6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235" y="10620"/>
                    <a:ext cx="53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0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235" y="10335"/>
                    <a:ext cx="53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235" y="10050"/>
                    <a:ext cx="53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59" name="Rectangle 25"/>
                <p:cNvSpPr>
                  <a:spLocks noChangeArrowheads="1"/>
                </p:cNvSpPr>
                <p:nvPr/>
              </p:nvSpPr>
              <p:spPr bwMode="auto">
                <a:xfrm>
                  <a:off x="3449" y="10050"/>
                  <a:ext cx="74" cy="115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0" name="Rectangle 26"/>
                <p:cNvSpPr>
                  <a:spLocks noChangeArrowheads="1"/>
                </p:cNvSpPr>
                <p:nvPr/>
              </p:nvSpPr>
              <p:spPr bwMode="auto">
                <a:xfrm>
                  <a:off x="4215" y="10050"/>
                  <a:ext cx="76" cy="115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1" name="Rectangle 27"/>
                <p:cNvSpPr>
                  <a:spLocks noChangeArrowheads="1"/>
                </p:cNvSpPr>
                <p:nvPr/>
              </p:nvSpPr>
              <p:spPr bwMode="auto">
                <a:xfrm flipH="1">
                  <a:off x="4981" y="10335"/>
                  <a:ext cx="88" cy="87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2" name="Rectangle 28"/>
                <p:cNvSpPr>
                  <a:spLocks noChangeArrowheads="1"/>
                </p:cNvSpPr>
                <p:nvPr/>
              </p:nvSpPr>
              <p:spPr bwMode="auto">
                <a:xfrm flipH="1">
                  <a:off x="5701" y="10335"/>
                  <a:ext cx="88" cy="87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3" name="Rectangle 29"/>
                <p:cNvSpPr>
                  <a:spLocks noChangeArrowheads="1"/>
                </p:cNvSpPr>
                <p:nvPr/>
              </p:nvSpPr>
              <p:spPr bwMode="auto">
                <a:xfrm flipH="1">
                  <a:off x="6451" y="10050"/>
                  <a:ext cx="88" cy="115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4" name="Rectangle 30"/>
                <p:cNvSpPr>
                  <a:spLocks noChangeArrowheads="1"/>
                </p:cNvSpPr>
                <p:nvPr/>
              </p:nvSpPr>
              <p:spPr bwMode="auto">
                <a:xfrm flipH="1">
                  <a:off x="7215" y="10050"/>
                  <a:ext cx="88" cy="115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7289" y="9720"/>
                  <a:ext cx="1274" cy="525"/>
                  <a:chOff x="7185" y="9750"/>
                  <a:chExt cx="1274" cy="525"/>
                </a:xfrm>
              </p:grpSpPr>
              <p:sp>
                <p:nvSpPr>
                  <p:cNvPr id="416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79" y="9750"/>
                    <a:ext cx="1080" cy="3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 sz="1600">
                        <a:latin typeface="Times New Roman" pitchFamily="18" charset="0"/>
                      </a:rPr>
                      <a:t>量化信号</a:t>
                    </a:r>
                    <a:endParaRPr lang="zh-CN" altLang="en-US" sz="3200"/>
                  </a:p>
                </p:txBody>
              </p:sp>
              <p:sp>
                <p:nvSpPr>
                  <p:cNvPr id="4167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185" y="10020"/>
                    <a:ext cx="254" cy="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747" y="3540"/>
              <a:ext cx="4770" cy="595"/>
              <a:chOff x="3228" y="10128"/>
              <a:chExt cx="6566" cy="1140"/>
            </a:xfrm>
          </p:grpSpPr>
          <p:sp>
            <p:nvSpPr>
              <p:cNvPr id="4105" name="Text Box 37"/>
              <p:cNvSpPr txBox="1">
                <a:spLocks noChangeArrowheads="1"/>
              </p:cNvSpPr>
              <p:nvPr/>
            </p:nvSpPr>
            <p:spPr bwMode="auto">
              <a:xfrm>
                <a:off x="9108" y="10893"/>
                <a:ext cx="55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>
                    <a:latin typeface="Times New Roman" pitchFamily="18" charset="0"/>
                  </a:rPr>
                  <a:t>t</a:t>
                </a:r>
                <a:endParaRPr lang="en-US" altLang="zh-CN" sz="3200"/>
              </a:p>
            </p:txBody>
          </p:sp>
          <p:grpSp>
            <p:nvGrpSpPr>
              <p:cNvPr id="10" name="Group 38"/>
              <p:cNvGrpSpPr>
                <a:grpSpLocks/>
              </p:cNvGrpSpPr>
              <p:nvPr/>
            </p:nvGrpSpPr>
            <p:grpSpPr bwMode="auto">
              <a:xfrm>
                <a:off x="3572" y="10128"/>
                <a:ext cx="5116" cy="420"/>
                <a:chOff x="2459" y="12450"/>
                <a:chExt cx="5116" cy="420"/>
              </a:xfrm>
            </p:grpSpPr>
            <p:sp>
              <p:nvSpPr>
                <p:cNvPr id="414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459" y="12450"/>
                  <a:ext cx="674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011</a:t>
                  </a:r>
                  <a:endParaRPr lang="en-US" altLang="zh-CN" sz="3200"/>
                </a:p>
              </p:txBody>
            </p:sp>
            <p:sp>
              <p:nvSpPr>
                <p:cNvPr id="414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767" y="12450"/>
                  <a:ext cx="674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011</a:t>
                  </a:r>
                  <a:endParaRPr lang="en-US" altLang="zh-CN" sz="3200"/>
                </a:p>
              </p:txBody>
            </p:sp>
            <p:sp>
              <p:nvSpPr>
                <p:cNvPr id="414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441" y="12450"/>
                  <a:ext cx="674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011</a:t>
                  </a:r>
                  <a:endParaRPr lang="en-US" altLang="zh-CN" sz="3200"/>
                </a:p>
              </p:txBody>
            </p:sp>
            <p:sp>
              <p:nvSpPr>
                <p:cNvPr id="415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207" y="12450"/>
                  <a:ext cx="572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100</a:t>
                  </a:r>
                  <a:endParaRPr lang="en-US" altLang="zh-CN" sz="3200"/>
                </a:p>
              </p:txBody>
            </p:sp>
            <p:sp>
              <p:nvSpPr>
                <p:cNvPr id="415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973" y="12450"/>
                  <a:ext cx="572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100</a:t>
                  </a:r>
                  <a:endParaRPr lang="en-US" altLang="zh-CN" sz="3200"/>
                </a:p>
              </p:txBody>
            </p:sp>
            <p:sp>
              <p:nvSpPr>
                <p:cNvPr id="415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6209" y="12450"/>
                  <a:ext cx="572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100</a:t>
                  </a:r>
                  <a:endParaRPr lang="en-US" altLang="zh-CN" sz="3200"/>
                </a:p>
              </p:txBody>
            </p:sp>
            <p:sp>
              <p:nvSpPr>
                <p:cNvPr id="415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003" y="12450"/>
                  <a:ext cx="572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100</a:t>
                  </a:r>
                  <a:endParaRPr lang="en-US" altLang="zh-CN" sz="3200"/>
                </a:p>
              </p:txBody>
            </p:sp>
          </p:grpSp>
          <p:grpSp>
            <p:nvGrpSpPr>
              <p:cNvPr id="11" name="Group 46"/>
              <p:cNvGrpSpPr>
                <a:grpSpLocks/>
              </p:cNvGrpSpPr>
              <p:nvPr/>
            </p:nvGrpSpPr>
            <p:grpSpPr bwMode="auto">
              <a:xfrm>
                <a:off x="8552" y="10278"/>
                <a:ext cx="1242" cy="525"/>
                <a:chOff x="7425" y="12525"/>
                <a:chExt cx="1242" cy="525"/>
              </a:xfrm>
            </p:grpSpPr>
            <p:sp>
              <p:nvSpPr>
                <p:cNvPr id="414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7603" y="12525"/>
                  <a:ext cx="1064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zh-CN" altLang="en-US" sz="1600">
                      <a:latin typeface="Times New Roman" pitchFamily="18" charset="0"/>
                    </a:rPr>
                    <a:t>编码信号</a:t>
                  </a:r>
                  <a:endParaRPr lang="zh-CN" altLang="en-US" sz="3200"/>
                </a:p>
              </p:txBody>
            </p:sp>
            <p:sp>
              <p:nvSpPr>
                <p:cNvPr id="414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7425" y="12795"/>
                  <a:ext cx="254" cy="2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49"/>
              <p:cNvGrpSpPr>
                <a:grpSpLocks/>
              </p:cNvGrpSpPr>
              <p:nvPr/>
            </p:nvGrpSpPr>
            <p:grpSpPr bwMode="auto">
              <a:xfrm>
                <a:off x="3228" y="10503"/>
                <a:ext cx="5940" cy="645"/>
                <a:chOff x="3228" y="10503"/>
                <a:chExt cx="5940" cy="645"/>
              </a:xfrm>
            </p:grpSpPr>
            <p:sp>
              <p:nvSpPr>
                <p:cNvPr id="4109" name="Line 50"/>
                <p:cNvSpPr>
                  <a:spLocks noChangeShapeType="1"/>
                </p:cNvSpPr>
                <p:nvPr/>
              </p:nvSpPr>
              <p:spPr bwMode="auto">
                <a:xfrm>
                  <a:off x="3228" y="11148"/>
                  <a:ext cx="594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3" name="Group 51"/>
                <p:cNvGrpSpPr>
                  <a:grpSpLocks/>
                </p:cNvGrpSpPr>
                <p:nvPr/>
              </p:nvGrpSpPr>
              <p:grpSpPr bwMode="auto">
                <a:xfrm>
                  <a:off x="3766" y="10503"/>
                  <a:ext cx="192" cy="615"/>
                  <a:chOff x="3466" y="11613"/>
                  <a:chExt cx="192" cy="615"/>
                </a:xfrm>
              </p:grpSpPr>
              <p:grpSp>
                <p:nvGrpSpPr>
                  <p:cNvPr id="14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466" y="11613"/>
                    <a:ext cx="192" cy="615"/>
                    <a:chOff x="2579" y="12780"/>
                    <a:chExt cx="192" cy="615"/>
                  </a:xfrm>
                </p:grpSpPr>
                <p:sp>
                  <p:nvSpPr>
                    <p:cNvPr id="4143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9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4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3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142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538" y="11613"/>
                    <a:ext cx="58" cy="615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56"/>
                <p:cNvGrpSpPr>
                  <a:grpSpLocks/>
                </p:cNvGrpSpPr>
                <p:nvPr/>
              </p:nvGrpSpPr>
              <p:grpSpPr bwMode="auto">
                <a:xfrm>
                  <a:off x="4500" y="10533"/>
                  <a:ext cx="192" cy="615"/>
                  <a:chOff x="3344" y="11613"/>
                  <a:chExt cx="192" cy="615"/>
                </a:xfrm>
              </p:grpSpPr>
              <p:grpSp>
                <p:nvGrpSpPr>
                  <p:cNvPr id="16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3344" y="11613"/>
                    <a:ext cx="192" cy="615"/>
                    <a:chOff x="2579" y="12780"/>
                    <a:chExt cx="192" cy="615"/>
                  </a:xfrm>
                </p:grpSpPr>
                <p:sp>
                  <p:nvSpPr>
                    <p:cNvPr id="4139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9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0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3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13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1161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" name="Group 61"/>
                <p:cNvGrpSpPr>
                  <a:grpSpLocks/>
                </p:cNvGrpSpPr>
                <p:nvPr/>
              </p:nvGrpSpPr>
              <p:grpSpPr bwMode="auto">
                <a:xfrm>
                  <a:off x="5280" y="10518"/>
                  <a:ext cx="192" cy="615"/>
                  <a:chOff x="3344" y="11613"/>
                  <a:chExt cx="192" cy="615"/>
                </a:xfrm>
              </p:grpSpPr>
              <p:grpSp>
                <p:nvGrpSpPr>
                  <p:cNvPr id="18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3344" y="11613"/>
                    <a:ext cx="192" cy="615"/>
                    <a:chOff x="2579" y="12780"/>
                    <a:chExt cx="192" cy="615"/>
                  </a:xfrm>
                </p:grpSpPr>
                <p:sp>
                  <p:nvSpPr>
                    <p:cNvPr id="4135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9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36" name="Rectangl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3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134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1161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" name="Group 66"/>
                <p:cNvGrpSpPr>
                  <a:grpSpLocks/>
                </p:cNvGrpSpPr>
                <p:nvPr/>
              </p:nvGrpSpPr>
              <p:grpSpPr bwMode="auto">
                <a:xfrm>
                  <a:off x="6046" y="10518"/>
                  <a:ext cx="192" cy="615"/>
                  <a:chOff x="3466" y="11613"/>
                  <a:chExt cx="192" cy="615"/>
                </a:xfrm>
              </p:grpSpPr>
              <p:grpSp>
                <p:nvGrpSpPr>
                  <p:cNvPr id="20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3466" y="11613"/>
                    <a:ext cx="192" cy="615"/>
                    <a:chOff x="2579" y="12780"/>
                    <a:chExt cx="192" cy="615"/>
                  </a:xfrm>
                </p:grpSpPr>
                <p:sp>
                  <p:nvSpPr>
                    <p:cNvPr id="4131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9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32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3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130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3538" y="11613"/>
                    <a:ext cx="58" cy="615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" name="Group 71"/>
                <p:cNvGrpSpPr>
                  <a:grpSpLocks/>
                </p:cNvGrpSpPr>
                <p:nvPr/>
              </p:nvGrpSpPr>
              <p:grpSpPr bwMode="auto">
                <a:xfrm>
                  <a:off x="6750" y="10533"/>
                  <a:ext cx="192" cy="615"/>
                  <a:chOff x="3466" y="11613"/>
                  <a:chExt cx="192" cy="615"/>
                </a:xfrm>
              </p:grpSpPr>
              <p:grpSp>
                <p:nvGrpSpPr>
                  <p:cNvPr id="22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3466" y="11613"/>
                    <a:ext cx="192" cy="615"/>
                    <a:chOff x="2579" y="12780"/>
                    <a:chExt cx="192" cy="615"/>
                  </a:xfrm>
                </p:grpSpPr>
                <p:sp>
                  <p:nvSpPr>
                    <p:cNvPr id="4127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9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28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3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126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538" y="11613"/>
                    <a:ext cx="58" cy="615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3" name="Group 76"/>
                <p:cNvGrpSpPr>
                  <a:grpSpLocks/>
                </p:cNvGrpSpPr>
                <p:nvPr/>
              </p:nvGrpSpPr>
              <p:grpSpPr bwMode="auto">
                <a:xfrm>
                  <a:off x="7514" y="10533"/>
                  <a:ext cx="192" cy="615"/>
                  <a:chOff x="3344" y="11613"/>
                  <a:chExt cx="192" cy="615"/>
                </a:xfrm>
              </p:grpSpPr>
              <p:grpSp>
                <p:nvGrpSpPr>
                  <p:cNvPr id="24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3344" y="11613"/>
                    <a:ext cx="192" cy="615"/>
                    <a:chOff x="2579" y="12780"/>
                    <a:chExt cx="192" cy="615"/>
                  </a:xfrm>
                </p:grpSpPr>
                <p:sp>
                  <p:nvSpPr>
                    <p:cNvPr id="4123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9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24" name="Rectangl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3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122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1161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" name="Group 81"/>
                <p:cNvGrpSpPr>
                  <a:grpSpLocks/>
                </p:cNvGrpSpPr>
                <p:nvPr/>
              </p:nvGrpSpPr>
              <p:grpSpPr bwMode="auto">
                <a:xfrm>
                  <a:off x="8324" y="10518"/>
                  <a:ext cx="192" cy="615"/>
                  <a:chOff x="3344" y="11613"/>
                  <a:chExt cx="192" cy="615"/>
                </a:xfrm>
              </p:grpSpPr>
              <p:grpSp>
                <p:nvGrpSpPr>
                  <p:cNvPr id="26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3344" y="11613"/>
                    <a:ext cx="192" cy="615"/>
                    <a:chOff x="2579" y="12780"/>
                    <a:chExt cx="192" cy="615"/>
                  </a:xfrm>
                </p:grpSpPr>
                <p:sp>
                  <p:nvSpPr>
                    <p:cNvPr id="4119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9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20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3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118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1161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82" name="Group 10"/>
          <p:cNvGrpSpPr>
            <a:grpSpLocks/>
          </p:cNvGrpSpPr>
          <p:nvPr/>
        </p:nvGrpSpPr>
        <p:grpSpPr bwMode="auto">
          <a:xfrm>
            <a:off x="0" y="188913"/>
            <a:ext cx="3203575" cy="1008062"/>
            <a:chOff x="0" y="119"/>
            <a:chExt cx="2018" cy="635"/>
          </a:xfrm>
        </p:grpSpPr>
        <p:pic>
          <p:nvPicPr>
            <p:cNvPr id="83" name="Picture 2" descr="whu10"/>
            <p:cNvPicPr>
              <a:picLocks noChangeAspect="1" noChangeArrowheads="1"/>
            </p:cNvPicPr>
            <p:nvPr/>
          </p:nvPicPr>
          <p:blipFill>
            <a:blip r:embed="rId6">
              <a:lum bright="6000"/>
            </a:blip>
            <a:srcRect/>
            <a:stretch>
              <a:fillRect/>
            </a:stretch>
          </p:blipFill>
          <p:spPr bwMode="auto">
            <a:xfrm>
              <a:off x="204" y="119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84" name="Object 3"/>
            <p:cNvGraphicFramePr>
              <a:graphicFrameLocks noChangeAspect="1"/>
            </p:cNvGraphicFramePr>
            <p:nvPr/>
          </p:nvGraphicFramePr>
          <p:xfrm>
            <a:off x="839" y="208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26" name="Photo Editor 照片" r:id="rId7" imgW="1552792" imgH="476316" progId="">
                    <p:embed/>
                  </p:oleObj>
                </mc:Choice>
                <mc:Fallback>
                  <p:oleObj name="Photo Editor 照片" r:id="rId7" imgW="1552792" imgH="476316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08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Line 4"/>
            <p:cNvSpPr>
              <a:spLocks noChangeShapeType="1"/>
            </p:cNvSpPr>
            <p:nvPr/>
          </p:nvSpPr>
          <p:spPr bwMode="auto">
            <a:xfrm>
              <a:off x="0" y="754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4643438" y="476250"/>
            <a:ext cx="277992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数字化</a:t>
            </a:r>
            <a:r>
              <a:rPr lang="en-US" altLang="zh-CN" sz="360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360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步骤</a:t>
            </a:r>
          </a:p>
        </p:txBody>
      </p:sp>
      <p:sp>
        <p:nvSpPr>
          <p:cNvPr id="89" name="矩形 88"/>
          <p:cNvSpPr/>
          <p:nvPr/>
        </p:nvSpPr>
        <p:spPr>
          <a:xfrm>
            <a:off x="571472" y="5741275"/>
            <a:ext cx="8072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Tx/>
              <a:buNone/>
              <a:tabLst>
                <a:tab pos="533400" algn="l"/>
              </a:tabLst>
            </a:pPr>
            <a:r>
              <a:rPr lang="zh-CN" altLang="en-US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问题：能否用数字方式传送模拟信号？即该数字信号能否完全表示待传的模拟信号？（低通、带通）抽样定理</a:t>
            </a:r>
            <a:r>
              <a:rPr lang="zh-CN" altLang="en-US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endParaRPr lang="zh-CN" altLang="en-US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27088" y="5662613"/>
            <a:ext cx="2808287" cy="1008062"/>
          </a:xfrm>
          <a:solidFill>
            <a:srgbClr val="00FFFF"/>
          </a:solidFill>
        </p:spPr>
      </p:pic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755650" y="2478088"/>
            <a:ext cx="7416800" cy="2757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30000"/>
              </a:spcBef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/>
              <a:t>译码规则：接收端每收到一个“</a:t>
            </a:r>
            <a:r>
              <a:rPr lang="en-US" altLang="zh-CN"/>
              <a:t>1”</a:t>
            </a:r>
            <a:r>
              <a:rPr lang="zh-CN" altLang="en-US"/>
              <a:t>码就使输出上升一个</a:t>
            </a:r>
            <a:r>
              <a:rPr lang="el-GR" altLang="zh-CN"/>
              <a:t>σ</a:t>
            </a:r>
            <a:r>
              <a:rPr lang="zh-CN" altLang="en-US"/>
              <a:t>值，每收到一个“</a:t>
            </a:r>
            <a:r>
              <a:rPr lang="en-US" altLang="zh-CN"/>
              <a:t>0”</a:t>
            </a:r>
            <a:r>
              <a:rPr lang="zh-CN" altLang="en-US"/>
              <a:t>码就使输出下降</a:t>
            </a:r>
            <a:r>
              <a:rPr lang="en-US" altLang="zh-CN"/>
              <a:t>—</a:t>
            </a:r>
            <a:r>
              <a:rPr lang="zh-CN" altLang="en-US"/>
              <a:t>个</a:t>
            </a:r>
            <a:r>
              <a:rPr lang="el-GR" altLang="zh-CN">
                <a:latin typeface="Arial" charset="0"/>
              </a:rPr>
              <a:t>σ</a:t>
            </a:r>
            <a:r>
              <a:rPr lang="en-US" altLang="zh-CN"/>
              <a:t> </a:t>
            </a:r>
            <a:r>
              <a:rPr lang="zh-CN" altLang="en-US"/>
              <a:t>值；连续收到“</a:t>
            </a:r>
            <a:r>
              <a:rPr lang="en-US" altLang="zh-CN"/>
              <a:t>1”</a:t>
            </a:r>
            <a:r>
              <a:rPr lang="zh-CN" altLang="en-US"/>
              <a:t>码</a:t>
            </a:r>
            <a:r>
              <a:rPr lang="en-US" altLang="zh-CN"/>
              <a:t>(</a:t>
            </a:r>
            <a:r>
              <a:rPr lang="zh-CN" altLang="en-US"/>
              <a:t>或“</a:t>
            </a:r>
            <a:r>
              <a:rPr lang="en-US" altLang="zh-CN"/>
              <a:t>0”</a:t>
            </a:r>
            <a:r>
              <a:rPr lang="zh-CN" altLang="en-US"/>
              <a:t>码</a:t>
            </a:r>
            <a:r>
              <a:rPr lang="en-US" altLang="zh-CN"/>
              <a:t>)</a:t>
            </a:r>
            <a:r>
              <a:rPr lang="zh-CN" altLang="en-US"/>
              <a:t>就使输出一直上升</a:t>
            </a:r>
            <a:r>
              <a:rPr lang="en-US" altLang="zh-CN"/>
              <a:t>(</a:t>
            </a:r>
            <a:r>
              <a:rPr lang="zh-CN" altLang="en-US"/>
              <a:t>或下降</a:t>
            </a:r>
            <a:r>
              <a:rPr lang="en-US" altLang="zh-CN"/>
              <a:t>)</a:t>
            </a:r>
            <a:r>
              <a:rPr lang="zh-CN" altLang="en-US"/>
              <a:t>，这样就可以近似地复制出阶梯波形</a:t>
            </a:r>
            <a:r>
              <a:rPr lang="en-US" altLang="zh-CN"/>
              <a:t>m(t)</a:t>
            </a:r>
            <a:r>
              <a:rPr lang="zh-CN" altLang="en-US"/>
              <a:t>。</a:t>
            </a:r>
          </a:p>
          <a:p>
            <a:pPr>
              <a:lnSpc>
                <a:spcPct val="100000"/>
              </a:lnSpc>
              <a:spcBef>
                <a:spcPct val="30000"/>
              </a:spcBef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/>
              <a:t>实际，为了获得较好的频率特性，通常进行平滑的上升</a:t>
            </a:r>
            <a:r>
              <a:rPr lang="en-US" altLang="zh-CN"/>
              <a:t>(</a:t>
            </a:r>
            <a:r>
              <a:rPr lang="zh-CN" altLang="en-US"/>
              <a:t>或下降</a:t>
            </a:r>
            <a:r>
              <a:rPr lang="en-US" altLang="zh-CN"/>
              <a:t>) —</a:t>
            </a:r>
            <a:r>
              <a:rPr lang="zh-CN" altLang="en-US"/>
              <a:t>个</a:t>
            </a:r>
            <a:r>
              <a:rPr lang="el-GR" altLang="zh-CN"/>
              <a:t>σ</a:t>
            </a:r>
            <a:r>
              <a:rPr lang="zh-CN" altLang="en-US"/>
              <a:t>。即可以在一个采样周期内近视线性地上升</a:t>
            </a:r>
            <a:r>
              <a:rPr lang="en-US" altLang="zh-CN"/>
              <a:t>(</a:t>
            </a:r>
            <a:r>
              <a:rPr lang="zh-CN" altLang="en-US"/>
              <a:t>或下降</a:t>
            </a:r>
            <a:r>
              <a:rPr lang="en-US" altLang="zh-CN"/>
              <a:t>) —</a:t>
            </a:r>
            <a:r>
              <a:rPr lang="zh-CN" altLang="en-US"/>
              <a:t>个</a:t>
            </a:r>
            <a:r>
              <a:rPr lang="el-GR" altLang="zh-CN"/>
              <a:t>σ</a:t>
            </a:r>
            <a:r>
              <a:rPr lang="zh-CN" altLang="en-US"/>
              <a:t>，这正是积分器的特性。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755650" y="5157788"/>
            <a:ext cx="3170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/>
              <a:t>编码器、译码器框图</a:t>
            </a:r>
          </a:p>
        </p:txBody>
      </p:sp>
      <p:pic>
        <p:nvPicPr>
          <p:cNvPr id="35847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4787900" y="5662613"/>
            <a:ext cx="2663825" cy="1008062"/>
          </a:xfrm>
          <a:solidFill>
            <a:srgbClr val="00FFFF"/>
          </a:solidFill>
        </p:spPr>
      </p:pic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3382963" y="549275"/>
            <a:ext cx="5581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五、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增量调制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(ΔM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或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DM)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(2)</a:t>
            </a:r>
          </a:p>
        </p:txBody>
      </p:sp>
      <p:grpSp>
        <p:nvGrpSpPr>
          <p:cNvPr id="35849" name="Group 9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35852" name="Picture 10" descr="whu10"/>
            <p:cNvPicPr>
              <a:picLocks noChangeAspect="1" noChangeArrowheads="1"/>
            </p:cNvPicPr>
            <p:nvPr/>
          </p:nvPicPr>
          <p:blipFill>
            <a:blip r:embed="rId5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5843" name="Object 11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9" name="Photo Editor 照片" r:id="rId6" imgW="1552792" imgH="476316" progId="">
                    <p:embed/>
                  </p:oleObj>
                </mc:Choice>
                <mc:Fallback>
                  <p:oleObj name="Photo Editor 照片" r:id="rId6" imgW="1552792" imgH="476316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3" name="Line 12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850" name="Rectangle 13"/>
          <p:cNvSpPr>
            <a:spLocks noChangeArrowheads="1"/>
          </p:cNvSpPr>
          <p:nvPr/>
        </p:nvSpPr>
        <p:spPr bwMode="auto">
          <a:xfrm>
            <a:off x="684213" y="1412875"/>
            <a:ext cx="2255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/>
              <a:t>编码规则：当</a:t>
            </a:r>
          </a:p>
        </p:txBody>
      </p:sp>
      <p:sp>
        <p:nvSpPr>
          <p:cNvPr id="35851" name="Rectangle 15"/>
          <p:cNvSpPr>
            <a:spLocks noChangeArrowheads="1"/>
          </p:cNvSpPr>
          <p:nvPr/>
        </p:nvSpPr>
        <p:spPr bwMode="auto">
          <a:xfrm>
            <a:off x="684213" y="1917700"/>
            <a:ext cx="6889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则判决器输出”</a:t>
            </a:r>
            <a:r>
              <a:rPr lang="en-US" altLang="zh-CN"/>
              <a:t>1”</a:t>
            </a:r>
            <a:r>
              <a:rPr lang="zh-CN" altLang="en-US"/>
              <a:t>码，否则判决器输出”</a:t>
            </a:r>
            <a:r>
              <a:rPr lang="en-US" altLang="zh-CN"/>
              <a:t>0”</a:t>
            </a:r>
            <a:r>
              <a:rPr lang="zh-CN" altLang="en-US"/>
              <a:t>码。</a:t>
            </a:r>
          </a:p>
        </p:txBody>
      </p:sp>
      <p:pic>
        <p:nvPicPr>
          <p:cNvPr id="35854" name="Picture 1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28926" y="1428736"/>
            <a:ext cx="302895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11188" y="3860800"/>
            <a:ext cx="2447925" cy="1295400"/>
          </a:xfrm>
          <a:solidFill>
            <a:srgbClr val="00FFFF"/>
          </a:solidFill>
        </p:spPr>
      </p:pic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539750" y="1182122"/>
            <a:ext cx="8137525" cy="2677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 dirty="0"/>
              <a:t>量化噪声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、过载量化噪声：当模拟信号斜率陡变时，由于台阶</a:t>
            </a:r>
            <a:r>
              <a:rPr lang="en-US" altLang="zh-CN" dirty="0"/>
              <a:t>σ</a:t>
            </a:r>
            <a:r>
              <a:rPr lang="zh-CN" altLang="en-US" dirty="0"/>
              <a:t>是固定的，阶梯电压波形可能跟不上信号的变化，形成了很大失真的阶梯电压波形，称为过载现象，形成过载量化噪声，如图</a:t>
            </a:r>
            <a:r>
              <a:rPr lang="en-US" altLang="zh-CN" dirty="0"/>
              <a:t>10-27(b)</a:t>
            </a:r>
            <a:r>
              <a:rPr lang="zh-CN" altLang="en-US" dirty="0"/>
              <a:t>所示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、如果无过载噪声发生，则模拟信号与阶梯波形之间的误差就是一般量化噪声，如图</a:t>
            </a:r>
            <a:r>
              <a:rPr lang="en-US" altLang="zh-CN" dirty="0"/>
              <a:t>10-27(a)</a:t>
            </a:r>
            <a:r>
              <a:rPr lang="zh-CN" altLang="en-US" dirty="0"/>
              <a:t>所示。 </a:t>
            </a:r>
          </a:p>
        </p:txBody>
      </p:sp>
      <p:pic>
        <p:nvPicPr>
          <p:cNvPr id="36870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611188" y="5229225"/>
            <a:ext cx="2438400" cy="1439863"/>
          </a:xfrm>
          <a:solidFill>
            <a:srgbClr val="00FFFF"/>
          </a:solidFill>
        </p:spPr>
      </p:pic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3203575" y="3860800"/>
            <a:ext cx="3841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3</a:t>
            </a:r>
            <a:r>
              <a:rPr lang="zh-CN" altLang="en-US"/>
              <a:t>、译码器的最大跟踪斜率 </a:t>
            </a:r>
          </a:p>
        </p:txBody>
      </p:sp>
      <p:graphicFrame>
        <p:nvGraphicFramePr>
          <p:cNvPr id="36866" name="Object 8"/>
          <p:cNvGraphicFramePr>
            <a:graphicFrameLocks noChangeAspect="1"/>
          </p:cNvGraphicFramePr>
          <p:nvPr/>
        </p:nvGraphicFramePr>
        <p:xfrm>
          <a:off x="6877050" y="3933825"/>
          <a:ext cx="16557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公式" r:id="rId5" imgW="1028700" imgH="228600" progId="Equation.3">
                  <p:embed/>
                </p:oleObj>
              </mc:Choice>
              <mc:Fallback>
                <p:oleObj name="公式" r:id="rId5" imgW="10287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3933825"/>
                        <a:ext cx="1655763" cy="3683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3203575" y="4314825"/>
            <a:ext cx="5940425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4</a:t>
            </a:r>
            <a:r>
              <a:rPr lang="zh-CN" altLang="en-US"/>
              <a:t>、当信号实际斜率超过这个最大跟踪斜率时，则将造成过载噪声。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σ</a:t>
            </a:r>
            <a:r>
              <a:rPr lang="zh-CN" altLang="en-US"/>
              <a:t>大则一般量化噪声大，但不易过载；        </a:t>
            </a:r>
            <a:r>
              <a:rPr lang="en-US" altLang="zh-CN"/>
              <a:t>σ</a:t>
            </a:r>
            <a:r>
              <a:rPr lang="zh-CN" altLang="en-US"/>
              <a:t>小则一般量化噪声小，易过载。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6</a:t>
            </a:r>
            <a:r>
              <a:rPr lang="zh-CN" altLang="en-US"/>
              <a:t>、应适当选取</a:t>
            </a:r>
            <a:r>
              <a:rPr lang="en-US" altLang="zh-CN"/>
              <a:t>σ</a:t>
            </a:r>
            <a:r>
              <a:rPr lang="zh-CN" altLang="en-US"/>
              <a:t>值；也可增加采样频率来防止过载。</a:t>
            </a:r>
          </a:p>
        </p:txBody>
      </p:sp>
      <p:sp>
        <p:nvSpPr>
          <p:cNvPr id="36873" name="Rectangle 11"/>
          <p:cNvSpPr>
            <a:spLocks noChangeArrowheads="1"/>
          </p:cNvSpPr>
          <p:nvPr/>
        </p:nvSpPr>
        <p:spPr bwMode="auto">
          <a:xfrm>
            <a:off x="3382963" y="549275"/>
            <a:ext cx="5581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五、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增量调制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(ΔM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或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DM)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(3)</a:t>
            </a:r>
          </a:p>
        </p:txBody>
      </p:sp>
      <p:grpSp>
        <p:nvGrpSpPr>
          <p:cNvPr id="36874" name="Group 12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36875" name="Picture 13" descr="whu10"/>
            <p:cNvPicPr>
              <a:picLocks noChangeAspect="1" noChangeArrowheads="1"/>
            </p:cNvPicPr>
            <p:nvPr/>
          </p:nvPicPr>
          <p:blipFill>
            <a:blip r:embed="rId7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6867" name="Object 14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1" name="Photo Editor 照片" r:id="rId8" imgW="1552792" imgH="476316" progId="">
                    <p:embed/>
                  </p:oleObj>
                </mc:Choice>
                <mc:Fallback>
                  <p:oleObj name="Photo Editor 照片" r:id="rId8" imgW="1552792" imgH="476316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6" name="Line 15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468313" y="1481138"/>
            <a:ext cx="5637212" cy="895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en-US" altLang="zh-CN" b="1"/>
              <a:t>DM</a:t>
            </a:r>
            <a:r>
              <a:rPr lang="zh-CN" altLang="en-US" b="1"/>
              <a:t>系统中的一般量化噪声功率及信噪比</a:t>
            </a:r>
          </a:p>
          <a:p>
            <a:pPr>
              <a:lnSpc>
                <a:spcPct val="100000"/>
              </a:lnSpc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en-US" altLang="zh-CN"/>
              <a:t>1</a:t>
            </a:r>
            <a:r>
              <a:rPr lang="zh-CN" altLang="en-US"/>
              <a:t>、系统的组成方框图</a:t>
            </a:r>
          </a:p>
        </p:txBody>
      </p:sp>
      <p:pic>
        <p:nvPicPr>
          <p:cNvPr id="37894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9750" y="2420938"/>
            <a:ext cx="8353425" cy="2520950"/>
          </a:xfrm>
          <a:solidFill>
            <a:srgbClr val="00FFFF"/>
          </a:solidFill>
        </p:spPr>
      </p:pic>
      <p:sp>
        <p:nvSpPr>
          <p:cNvPr id="37895" name="Rectangle 11"/>
          <p:cNvSpPr>
            <a:spLocks noChangeArrowheads="1"/>
          </p:cNvSpPr>
          <p:nvPr/>
        </p:nvSpPr>
        <p:spPr bwMode="auto">
          <a:xfrm>
            <a:off x="323850" y="5013325"/>
            <a:ext cx="8718550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、设信道加性信噪声很小，不造成误码，且不发生过载现象。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量化误差波形              是一随机过程，设其在内</a:t>
            </a:r>
            <a:r>
              <a:rPr lang="en-US" altLang="zh-CN"/>
              <a:t>(-σ,σ)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均匀分布。即一维概率密度函数为： </a:t>
            </a:r>
          </a:p>
        </p:txBody>
      </p:sp>
      <p:graphicFrame>
        <p:nvGraphicFramePr>
          <p:cNvPr id="37890" name="Object 12"/>
          <p:cNvGraphicFramePr>
            <a:graphicFrameLocks noChangeAspect="1"/>
          </p:cNvGraphicFramePr>
          <p:nvPr/>
        </p:nvGraphicFramePr>
        <p:xfrm>
          <a:off x="5148263" y="5805488"/>
          <a:ext cx="28813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公式" r:id="rId4" imgW="1778000" imgH="241300" progId="Equation.3">
                  <p:embed/>
                </p:oleObj>
              </mc:Choice>
              <mc:Fallback>
                <p:oleObj name="公式" r:id="rId4" imgW="17780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805488"/>
                        <a:ext cx="2881312" cy="431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20"/>
          <p:cNvSpPr>
            <a:spLocks noChangeArrowheads="1"/>
          </p:cNvSpPr>
          <p:nvPr/>
        </p:nvSpPr>
        <p:spPr bwMode="auto">
          <a:xfrm>
            <a:off x="3382963" y="549275"/>
            <a:ext cx="5581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五、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增量调制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(ΔM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或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DM)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(4)</a:t>
            </a:r>
          </a:p>
        </p:txBody>
      </p:sp>
      <p:grpSp>
        <p:nvGrpSpPr>
          <p:cNvPr id="37897" name="Group 21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37898" name="Picture 22" descr="whu10"/>
            <p:cNvPicPr>
              <a:picLocks noChangeAspect="1" noChangeArrowheads="1"/>
            </p:cNvPicPr>
            <p:nvPr/>
          </p:nvPicPr>
          <p:blipFill>
            <a:blip r:embed="rId6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7892" name="Object 23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4" name="Photo Editor 照片" r:id="rId7" imgW="1552792" imgH="476316" progId="">
                    <p:embed/>
                  </p:oleObj>
                </mc:Choice>
                <mc:Fallback>
                  <p:oleObj name="Photo Editor 照片" r:id="rId7" imgW="1552792" imgH="476316" progId="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9" name="Line 24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37900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85984" y="5429264"/>
            <a:ext cx="1943100" cy="352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3" name="Rectangle 4"/>
          <p:cNvSpPr>
            <a:spLocks noChangeArrowheads="1"/>
          </p:cNvSpPr>
          <p:nvPr/>
        </p:nvSpPr>
        <p:spPr bwMode="auto">
          <a:xfrm>
            <a:off x="468313" y="2684463"/>
            <a:ext cx="7042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4</a:t>
            </a:r>
            <a:r>
              <a:rPr lang="zh-CN" altLang="en-US" dirty="0"/>
              <a:t>、认为    的平均功率近似均匀地分布在频率范围</a:t>
            </a:r>
          </a:p>
        </p:txBody>
      </p:sp>
      <p:graphicFrame>
        <p:nvGraphicFramePr>
          <p:cNvPr id="38914" name="Object 5"/>
          <p:cNvGraphicFramePr>
            <a:graphicFrameLocks noChangeAspect="1"/>
          </p:cNvGraphicFramePr>
          <p:nvPr/>
        </p:nvGraphicFramePr>
        <p:xfrm>
          <a:off x="1692275" y="2755900"/>
          <a:ext cx="5762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9" name="公式" r:id="rId3" imgW="342751" imgH="241195" progId="Equation.3">
                  <p:embed/>
                </p:oleObj>
              </mc:Choice>
              <mc:Fallback>
                <p:oleObj name="公式" r:id="rId3" imgW="342751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55900"/>
                        <a:ext cx="576263" cy="3587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7"/>
          <p:cNvGraphicFramePr>
            <a:graphicFrameLocks noChangeAspect="1"/>
          </p:cNvGraphicFramePr>
          <p:nvPr/>
        </p:nvGraphicFramePr>
        <p:xfrm>
          <a:off x="7451725" y="2747963"/>
          <a:ext cx="7207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0" name="公式" r:id="rId5" imgW="444307" imgH="228501" progId="Equation.3">
                  <p:embed/>
                </p:oleObj>
              </mc:Choice>
              <mc:Fallback>
                <p:oleObj name="公式" r:id="rId5" imgW="444307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747963"/>
                        <a:ext cx="720725" cy="3683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Rectangle 9"/>
          <p:cNvSpPr>
            <a:spLocks noChangeArrowheads="1"/>
          </p:cNvSpPr>
          <p:nvPr/>
        </p:nvSpPr>
        <p:spPr bwMode="auto">
          <a:xfrm>
            <a:off x="865188" y="3116263"/>
            <a:ext cx="1403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之内。则</a:t>
            </a:r>
          </a:p>
        </p:txBody>
      </p:sp>
      <p:graphicFrame>
        <p:nvGraphicFramePr>
          <p:cNvPr id="38916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2208213" y="3160713"/>
          <a:ext cx="5635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" name="公式" r:id="rId7" imgW="342751" imgH="241195" progId="Equation.3">
                  <p:embed/>
                </p:oleObj>
              </mc:Choice>
              <mc:Fallback>
                <p:oleObj name="公式" r:id="rId7" imgW="342751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160713"/>
                        <a:ext cx="563562" cy="4127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2700338" y="3162300"/>
            <a:ext cx="3232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的单边功率谱密度为：</a:t>
            </a:r>
          </a:p>
        </p:txBody>
      </p:sp>
      <p:sp>
        <p:nvSpPr>
          <p:cNvPr id="38926" name="Rectangle 16"/>
          <p:cNvSpPr>
            <a:spLocks noChangeArrowheads="1"/>
          </p:cNvSpPr>
          <p:nvPr/>
        </p:nvSpPr>
        <p:spPr bwMode="auto">
          <a:xfrm>
            <a:off x="488950" y="4310063"/>
            <a:ext cx="83312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5</a:t>
            </a:r>
            <a:r>
              <a:rPr lang="zh-CN" altLang="en-US"/>
              <a:t>、经过截止频率为</a:t>
            </a:r>
            <a:r>
              <a:rPr lang="en-US" altLang="zh-CN"/>
              <a:t>x(t)</a:t>
            </a:r>
            <a:r>
              <a:rPr lang="zh-CN" altLang="en-US"/>
              <a:t>的最高频率   的理想低通后的量化噪声功率： </a:t>
            </a:r>
          </a:p>
        </p:txBody>
      </p:sp>
      <p:graphicFrame>
        <p:nvGraphicFramePr>
          <p:cNvPr id="38918" name="Object 18"/>
          <p:cNvGraphicFramePr>
            <a:graphicFrameLocks noChangeAspect="1"/>
          </p:cNvGraphicFramePr>
          <p:nvPr/>
        </p:nvGraphicFramePr>
        <p:xfrm>
          <a:off x="5410200" y="4411663"/>
          <a:ext cx="3143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" name="公式" r:id="rId8" imgW="203112" imgH="228501" progId="Equation.3">
                  <p:embed/>
                </p:oleObj>
              </mc:Choice>
              <mc:Fallback>
                <p:oleObj name="公式" r:id="rId8" imgW="203112" imgH="22850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11663"/>
                        <a:ext cx="314325" cy="3587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Rectangle 22"/>
          <p:cNvSpPr>
            <a:spLocks noChangeArrowheads="1"/>
          </p:cNvSpPr>
          <p:nvPr/>
        </p:nvSpPr>
        <p:spPr bwMode="auto">
          <a:xfrm>
            <a:off x="539750" y="5851525"/>
            <a:ext cx="292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说明：减小</a:t>
            </a:r>
            <a:r>
              <a:rPr lang="en-US" altLang="zh-CN"/>
              <a:t>σ</a:t>
            </a:r>
            <a:r>
              <a:rPr lang="zh-CN" altLang="en-US"/>
              <a:t>或增大</a:t>
            </a:r>
          </a:p>
        </p:txBody>
      </p:sp>
      <p:sp>
        <p:nvSpPr>
          <p:cNvPr id="38928" name="Rectangle 27"/>
          <p:cNvSpPr>
            <a:spLocks noChangeArrowheads="1"/>
          </p:cNvSpPr>
          <p:nvPr/>
        </p:nvSpPr>
        <p:spPr bwMode="auto">
          <a:xfrm>
            <a:off x="3635375" y="5851525"/>
            <a:ext cx="3841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，都可减小量化噪声功率。</a:t>
            </a:r>
          </a:p>
        </p:txBody>
      </p:sp>
      <p:graphicFrame>
        <p:nvGraphicFramePr>
          <p:cNvPr id="38920" name="Object 28"/>
          <p:cNvGraphicFramePr>
            <a:graphicFrameLocks noChangeAspect="1"/>
          </p:cNvGraphicFramePr>
          <p:nvPr/>
        </p:nvGraphicFramePr>
        <p:xfrm>
          <a:off x="3422650" y="5922963"/>
          <a:ext cx="2857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3" name="公式" r:id="rId10" imgW="177646" imgH="228402" progId="Equation.3">
                  <p:embed/>
                </p:oleObj>
              </mc:Choice>
              <mc:Fallback>
                <p:oleObj name="公式" r:id="rId10" imgW="177646" imgH="22840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5922963"/>
                        <a:ext cx="285750" cy="36036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9" name="Rectangle 31"/>
          <p:cNvSpPr>
            <a:spLocks noChangeArrowheads="1"/>
          </p:cNvSpPr>
          <p:nvPr/>
        </p:nvSpPr>
        <p:spPr bwMode="auto">
          <a:xfrm>
            <a:off x="468313" y="1484313"/>
            <a:ext cx="3994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3</a:t>
            </a:r>
            <a:r>
              <a:rPr lang="zh-CN" altLang="en-US"/>
              <a:t>、量化误差波形的平均功率</a:t>
            </a:r>
          </a:p>
        </p:txBody>
      </p:sp>
      <p:sp>
        <p:nvSpPr>
          <p:cNvPr id="38930" name="Rectangle 34"/>
          <p:cNvSpPr>
            <a:spLocks noChangeArrowheads="1"/>
          </p:cNvSpPr>
          <p:nvPr/>
        </p:nvSpPr>
        <p:spPr bwMode="auto">
          <a:xfrm>
            <a:off x="3382963" y="549275"/>
            <a:ext cx="5581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五、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增量调制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(ΔM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或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DM)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(5)</a:t>
            </a:r>
          </a:p>
        </p:txBody>
      </p:sp>
      <p:grpSp>
        <p:nvGrpSpPr>
          <p:cNvPr id="38931" name="Group 35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38932" name="Picture 36" descr="whu10"/>
            <p:cNvPicPr>
              <a:picLocks noChangeAspect="1" noChangeArrowheads="1"/>
            </p:cNvPicPr>
            <p:nvPr/>
          </p:nvPicPr>
          <p:blipFill>
            <a:blip r:embed="rId12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8922" name="Object 37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4" name="Photo Editor 照片" r:id="rId13" imgW="1552792" imgH="476316" progId="">
                    <p:embed/>
                  </p:oleObj>
                </mc:Choice>
                <mc:Fallback>
                  <p:oleObj name="Photo Editor 照片" r:id="rId13" imgW="1552792" imgH="476316" progId="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3" name="Line 38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38934" name="Picture 22"/>
          <p:cNvPicPr>
            <a:picLocks noChangeAspect="1" noChangeArrowheads="1"/>
          </p:cNvPicPr>
          <p:nvPr/>
        </p:nvPicPr>
        <p:blipFill rotWithShape="1">
          <a:blip r:embed="rId15"/>
          <a:srcRect r="20687" b="85120"/>
          <a:stretch/>
        </p:blipFill>
        <p:spPr bwMode="auto">
          <a:xfrm>
            <a:off x="1500167" y="1928802"/>
            <a:ext cx="3935930" cy="56409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0" name="Picture 22"/>
          <p:cNvPicPr>
            <a:picLocks noChangeAspect="1" noChangeArrowheads="1"/>
          </p:cNvPicPr>
          <p:nvPr/>
        </p:nvPicPr>
        <p:blipFill rotWithShape="1">
          <a:blip r:embed="rId15"/>
          <a:srcRect t="22714" b="44789"/>
          <a:stretch/>
        </p:blipFill>
        <p:spPr bwMode="auto">
          <a:xfrm>
            <a:off x="1516466" y="2845123"/>
            <a:ext cx="4962525" cy="12319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1" name="Picture 22"/>
          <p:cNvPicPr>
            <a:picLocks noChangeAspect="1" noChangeArrowheads="1"/>
          </p:cNvPicPr>
          <p:nvPr/>
        </p:nvPicPr>
        <p:blipFill rotWithShape="1">
          <a:blip r:embed="rId15"/>
          <a:srcRect t="77104" r="20847"/>
          <a:stretch/>
        </p:blipFill>
        <p:spPr bwMode="auto">
          <a:xfrm>
            <a:off x="1508125" y="4841876"/>
            <a:ext cx="3927971" cy="867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2" name="矩形 1"/>
          <p:cNvSpPr/>
          <p:nvPr/>
        </p:nvSpPr>
        <p:spPr>
          <a:xfrm>
            <a:off x="5410200" y="2033206"/>
            <a:ext cx="141577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(10.7-3)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410200" y="5132388"/>
            <a:ext cx="141577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(10.7-5)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" name="Rectangle 4"/>
          <p:cNvSpPr>
            <a:spLocks noChangeArrowheads="1"/>
          </p:cNvSpPr>
          <p:nvPr/>
        </p:nvSpPr>
        <p:spPr bwMode="auto">
          <a:xfrm>
            <a:off x="395288" y="1238250"/>
            <a:ext cx="6432550" cy="895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/>
              <a:t>6</a:t>
            </a:r>
            <a:r>
              <a:rPr lang="zh-CN" altLang="en-US"/>
              <a:t>、求输出信号的功率：已经假设不发生过载。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/>
              <a:t>以正弦型信号为例。设输入信号为 </a:t>
            </a:r>
          </a:p>
        </p:txBody>
      </p:sp>
      <p:graphicFrame>
        <p:nvGraphicFramePr>
          <p:cNvPr id="39938" name="Object 5"/>
          <p:cNvGraphicFramePr>
            <a:graphicFrameLocks noChangeAspect="1"/>
          </p:cNvGraphicFramePr>
          <p:nvPr/>
        </p:nvGraphicFramePr>
        <p:xfrm>
          <a:off x="5075238" y="1714500"/>
          <a:ext cx="19446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公式" r:id="rId3" imgW="1016000" imgH="228600" progId="Equation.3">
                  <p:embed/>
                </p:oleObj>
              </mc:Choice>
              <mc:Fallback>
                <p:oleObj name="公式" r:id="rId3" imgW="1016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714500"/>
                        <a:ext cx="1944687" cy="4365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422275" y="2125663"/>
            <a:ext cx="8108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不过载条件：实际信号最大斜率不超过最大跟踪斜率。故：</a:t>
            </a:r>
          </a:p>
        </p:txBody>
      </p:sp>
      <p:sp>
        <p:nvSpPr>
          <p:cNvPr id="39946" name="Rectangle 11"/>
          <p:cNvSpPr>
            <a:spLocks noChangeArrowheads="1"/>
          </p:cNvSpPr>
          <p:nvPr/>
        </p:nvSpPr>
        <p:spPr bwMode="auto">
          <a:xfrm>
            <a:off x="539750" y="3087688"/>
            <a:ext cx="2317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临界的过载振幅</a:t>
            </a:r>
          </a:p>
        </p:txBody>
      </p:sp>
      <p:sp>
        <p:nvSpPr>
          <p:cNvPr id="39947" name="Rectangle 14"/>
          <p:cNvSpPr>
            <a:spLocks noChangeArrowheads="1"/>
          </p:cNvSpPr>
          <p:nvPr/>
        </p:nvSpPr>
        <p:spPr bwMode="auto">
          <a:xfrm>
            <a:off x="539750" y="3663950"/>
            <a:ext cx="5975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在临界条件下，系统最大的输出信号功率为</a:t>
            </a:r>
          </a:p>
        </p:txBody>
      </p:sp>
      <p:sp>
        <p:nvSpPr>
          <p:cNvPr id="39948" name="Rectangle 17"/>
          <p:cNvSpPr>
            <a:spLocks noChangeArrowheads="1"/>
          </p:cNvSpPr>
          <p:nvPr/>
        </p:nvSpPr>
        <p:spPr bwMode="auto">
          <a:xfrm>
            <a:off x="466725" y="4579293"/>
            <a:ext cx="80329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7</a:t>
            </a:r>
            <a:r>
              <a:rPr lang="zh-CN" altLang="en-US" dirty="0"/>
              <a:t>、由</a:t>
            </a:r>
            <a:r>
              <a:rPr lang="en-US" altLang="zh-CN" dirty="0"/>
              <a:t>(10.7-5)</a:t>
            </a:r>
            <a:r>
              <a:rPr lang="zh-CN" altLang="en-US" dirty="0"/>
              <a:t>和</a:t>
            </a:r>
            <a:r>
              <a:rPr lang="en-US" altLang="zh-CN" dirty="0"/>
              <a:t>(10.7-10)</a:t>
            </a:r>
            <a:r>
              <a:rPr lang="zh-CN" altLang="en-US" dirty="0"/>
              <a:t>得临界条件下最大的信噪比： </a:t>
            </a:r>
          </a:p>
        </p:txBody>
      </p:sp>
      <p:sp>
        <p:nvSpPr>
          <p:cNvPr id="39949" name="Rectangle 20"/>
          <p:cNvSpPr>
            <a:spLocks noChangeArrowheads="1"/>
          </p:cNvSpPr>
          <p:nvPr/>
        </p:nvSpPr>
        <p:spPr bwMode="auto">
          <a:xfrm>
            <a:off x="466725" y="5805488"/>
            <a:ext cx="813752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8</a:t>
            </a:r>
            <a:r>
              <a:rPr lang="zh-CN" altLang="en-US"/>
              <a:t>、说明：对于</a:t>
            </a:r>
            <a:r>
              <a:rPr lang="en-US" altLang="zh-CN"/>
              <a:t>ΔM</a:t>
            </a:r>
            <a:r>
              <a:rPr lang="zh-CN" altLang="en-US"/>
              <a:t>系统而言，提高抽样频率将能明显地提高信号与量化噪声的功率比。 </a:t>
            </a:r>
          </a:p>
        </p:txBody>
      </p:sp>
      <p:sp>
        <p:nvSpPr>
          <p:cNvPr id="39950" name="Rectangle 22"/>
          <p:cNvSpPr>
            <a:spLocks noChangeArrowheads="1"/>
          </p:cNvSpPr>
          <p:nvPr/>
        </p:nvSpPr>
        <p:spPr bwMode="auto">
          <a:xfrm>
            <a:off x="3382963" y="549275"/>
            <a:ext cx="5581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五、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增量调制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(ΔM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或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DM)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(6)</a:t>
            </a:r>
          </a:p>
        </p:txBody>
      </p:sp>
      <p:grpSp>
        <p:nvGrpSpPr>
          <p:cNvPr id="39951" name="Group 23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39952" name="Picture 24" descr="whu10"/>
            <p:cNvPicPr>
              <a:picLocks noChangeAspect="1" noChangeArrowheads="1"/>
            </p:cNvPicPr>
            <p:nvPr/>
          </p:nvPicPr>
          <p:blipFill>
            <a:blip r:embed="rId5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9943" name="Object 25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7" name="Photo Editor 照片" r:id="rId6" imgW="1552792" imgH="476316" progId="">
                    <p:embed/>
                  </p:oleObj>
                </mc:Choice>
                <mc:Fallback>
                  <p:oleObj name="Photo Editor 照片" r:id="rId6" imgW="1552792" imgH="476316" progId="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3" name="Line 26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39954" name="Picture 18"/>
          <p:cNvPicPr>
            <a:picLocks noChangeAspect="1" noChangeArrowheads="1"/>
          </p:cNvPicPr>
          <p:nvPr/>
        </p:nvPicPr>
        <p:blipFill rotWithShape="1">
          <a:blip r:embed="rId8"/>
          <a:srcRect r="24363" b="73888"/>
          <a:stretch/>
        </p:blipFill>
        <p:spPr bwMode="auto">
          <a:xfrm>
            <a:off x="2071671" y="4143380"/>
            <a:ext cx="3292418" cy="43774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" name="Picture 8"/>
          <p:cNvPicPr>
            <a:picLocks noChangeAspect="1" noChangeArrowheads="1"/>
          </p:cNvPicPr>
          <p:nvPr/>
        </p:nvPicPr>
        <p:blipFill rotWithShape="1">
          <a:blip r:embed="rId9"/>
          <a:srcRect b="49811"/>
          <a:stretch/>
        </p:blipFill>
        <p:spPr bwMode="auto">
          <a:xfrm>
            <a:off x="2352686" y="2562226"/>
            <a:ext cx="3790950" cy="50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 rotWithShape="1">
          <a:blip r:embed="rId9"/>
          <a:srcRect t="56920" r="28644" b="288"/>
          <a:stretch/>
        </p:blipFill>
        <p:spPr bwMode="auto">
          <a:xfrm>
            <a:off x="2397170" y="3177853"/>
            <a:ext cx="2705095" cy="43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8"/>
          <p:cNvPicPr>
            <a:picLocks noChangeAspect="1" noChangeArrowheads="1"/>
          </p:cNvPicPr>
          <p:nvPr/>
        </p:nvPicPr>
        <p:blipFill rotWithShape="1">
          <a:blip r:embed="rId8"/>
          <a:srcRect t="49666" r="49699"/>
          <a:stretch/>
        </p:blipFill>
        <p:spPr bwMode="auto">
          <a:xfrm>
            <a:off x="2066766" y="4988397"/>
            <a:ext cx="2189576" cy="84380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>
          <a:xfrm>
            <a:off x="5046638" y="2619455"/>
            <a:ext cx="141577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(10.7-8)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14511" y="3222104"/>
            <a:ext cx="141577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(10.7-9)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292080" y="4193293"/>
            <a:ext cx="1569660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(10.7-10)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258299" y="5232679"/>
            <a:ext cx="1569660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(10.7-11)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9" name="Rectangle 4"/>
          <p:cNvSpPr>
            <a:spLocks noChangeArrowheads="1"/>
          </p:cNvSpPr>
          <p:nvPr/>
        </p:nvSpPr>
        <p:spPr bwMode="auto">
          <a:xfrm>
            <a:off x="323850" y="1430338"/>
            <a:ext cx="8108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设</a:t>
            </a:r>
            <a:r>
              <a:rPr lang="en-US" altLang="zh-CN"/>
              <a:t>PCM</a:t>
            </a:r>
            <a:r>
              <a:rPr lang="zh-CN" altLang="en-US"/>
              <a:t>和</a:t>
            </a:r>
            <a:r>
              <a:rPr lang="en-US" altLang="zh-CN"/>
              <a:t>ΔM</a:t>
            </a:r>
            <a:r>
              <a:rPr lang="zh-CN" altLang="en-US"/>
              <a:t>系统具有相同的信道带宽，即有相同的传输速率</a:t>
            </a:r>
          </a:p>
        </p:txBody>
      </p:sp>
      <p:graphicFrame>
        <p:nvGraphicFramePr>
          <p:cNvPr id="40962" name="Object 5"/>
          <p:cNvGraphicFramePr>
            <a:graphicFrameLocks noChangeAspect="1"/>
          </p:cNvGraphicFramePr>
          <p:nvPr/>
        </p:nvGraphicFramePr>
        <p:xfrm>
          <a:off x="8388350" y="1501775"/>
          <a:ext cx="2857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name="公式" r:id="rId3" imgW="177646" imgH="228402" progId="Equation.3">
                  <p:embed/>
                </p:oleObj>
              </mc:Choice>
              <mc:Fallback>
                <p:oleObj name="公式" r:id="rId3" imgW="177646" imgH="2284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1501775"/>
                        <a:ext cx="285750" cy="3603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Rectangle 7"/>
          <p:cNvSpPr>
            <a:spLocks noChangeArrowheads="1"/>
          </p:cNvSpPr>
          <p:nvPr/>
        </p:nvSpPr>
        <p:spPr bwMode="auto">
          <a:xfrm>
            <a:off x="395288" y="2924175"/>
            <a:ext cx="2317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在</a:t>
            </a:r>
            <a:r>
              <a:rPr lang="en-US" altLang="zh-CN"/>
              <a:t>ΔM</a:t>
            </a:r>
            <a:r>
              <a:rPr lang="zh-CN" altLang="en-US"/>
              <a:t>系统中， </a:t>
            </a:r>
          </a:p>
        </p:txBody>
      </p:sp>
      <p:graphicFrame>
        <p:nvGraphicFramePr>
          <p:cNvPr id="40963" name="Object 8"/>
          <p:cNvGraphicFramePr>
            <a:graphicFrameLocks noChangeAspect="1"/>
          </p:cNvGraphicFramePr>
          <p:nvPr/>
        </p:nvGraphicFramePr>
        <p:xfrm>
          <a:off x="2339975" y="3028950"/>
          <a:ext cx="7207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2" name="公式" r:id="rId5" imgW="508000" imgH="228600" progId="Equation.3">
                  <p:embed/>
                </p:oleObj>
              </mc:Choice>
              <mc:Fallback>
                <p:oleObj name="公式" r:id="rId5" imgW="508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028950"/>
                        <a:ext cx="720725" cy="3270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Rectangle 19"/>
          <p:cNvSpPr>
            <a:spLocks noChangeArrowheads="1"/>
          </p:cNvSpPr>
          <p:nvPr/>
        </p:nvSpPr>
        <p:spPr bwMode="auto">
          <a:xfrm>
            <a:off x="395288" y="3879850"/>
            <a:ext cx="5184775" cy="2574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/>
              <a:t>如右图所示。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/>
              <a:t>当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/>
              <a:t>且相同的信道传输速率下，有：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N</a:t>
            </a:r>
            <a:r>
              <a:rPr lang="zh-CN" altLang="en-US"/>
              <a:t>小于</a:t>
            </a:r>
            <a:r>
              <a:rPr lang="en-US" altLang="zh-CN"/>
              <a:t>4</a:t>
            </a:r>
            <a:r>
              <a:rPr lang="zh-CN" altLang="en-US"/>
              <a:t>时，</a:t>
            </a:r>
            <a:r>
              <a:rPr lang="en-US" altLang="zh-CN"/>
              <a:t>PCM</a:t>
            </a:r>
            <a:r>
              <a:rPr lang="zh-CN" altLang="en-US"/>
              <a:t>的性能比</a:t>
            </a:r>
            <a:r>
              <a:rPr lang="en-US" altLang="zh-CN"/>
              <a:t>ΔM</a:t>
            </a:r>
            <a:r>
              <a:rPr lang="zh-CN" altLang="en-US"/>
              <a:t>差；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N</a:t>
            </a:r>
            <a:r>
              <a:rPr lang="zh-CN" altLang="en-US"/>
              <a:t>大于</a:t>
            </a:r>
            <a:r>
              <a:rPr lang="en-US" altLang="zh-CN"/>
              <a:t>4</a:t>
            </a:r>
            <a:r>
              <a:rPr lang="zh-CN" altLang="en-US"/>
              <a:t>时，随</a:t>
            </a:r>
            <a:r>
              <a:rPr lang="en-US" altLang="zh-CN"/>
              <a:t>N</a:t>
            </a:r>
            <a:r>
              <a:rPr lang="zh-CN" altLang="en-US"/>
              <a:t>的增大，</a:t>
            </a:r>
            <a:r>
              <a:rPr lang="en-US" altLang="zh-CN"/>
              <a:t>PCM</a:t>
            </a:r>
            <a:r>
              <a:rPr lang="zh-CN" altLang="en-US"/>
              <a:t>相对于</a:t>
            </a:r>
            <a:r>
              <a:rPr lang="en-US" altLang="zh-CN"/>
              <a:t>ΔM</a:t>
            </a:r>
            <a:r>
              <a:rPr lang="zh-CN" altLang="en-US"/>
              <a:t>来说，其性能将越来越好。 </a:t>
            </a:r>
          </a:p>
        </p:txBody>
      </p:sp>
      <p:pic>
        <p:nvPicPr>
          <p:cNvPr id="40973" name="Picture 20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5219700" y="3716338"/>
            <a:ext cx="3887788" cy="2852737"/>
          </a:xfrm>
          <a:solidFill>
            <a:srgbClr val="00FFFF"/>
          </a:solidFill>
        </p:spPr>
      </p:pic>
      <p:sp>
        <p:nvSpPr>
          <p:cNvPr id="40974" name="Rectangle 25"/>
          <p:cNvSpPr>
            <a:spLocks noChangeArrowheads="1"/>
          </p:cNvSpPr>
          <p:nvPr/>
        </p:nvSpPr>
        <p:spPr bwMode="auto">
          <a:xfrm>
            <a:off x="3382963" y="549275"/>
            <a:ext cx="5581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六</a:t>
            </a: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PCM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ΔM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的性能比较</a:t>
            </a:r>
          </a:p>
        </p:txBody>
      </p:sp>
      <p:grpSp>
        <p:nvGrpSpPr>
          <p:cNvPr id="40975" name="Group 26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40976" name="Picture 27" descr="whu10"/>
            <p:cNvPicPr>
              <a:picLocks noChangeAspect="1" noChangeArrowheads="1"/>
            </p:cNvPicPr>
            <p:nvPr/>
          </p:nvPicPr>
          <p:blipFill>
            <a:blip r:embed="rId8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0966" name="Object 28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3" name="Photo Editor 照片" r:id="rId9" imgW="1552792" imgH="476316" progId="">
                    <p:embed/>
                  </p:oleObj>
                </mc:Choice>
                <mc:Fallback>
                  <p:oleObj name="Photo Editor 照片" r:id="rId9" imgW="1552792" imgH="476316" progId="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7" name="Line 29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0965" name="Object 32"/>
          <p:cNvGraphicFramePr>
            <a:graphicFrameLocks noChangeAspect="1"/>
          </p:cNvGraphicFramePr>
          <p:nvPr/>
        </p:nvGraphicFramePr>
        <p:xfrm>
          <a:off x="828675" y="4365625"/>
          <a:ext cx="26638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4" name="公式" r:id="rId11" imgW="1663560" imgH="228600" progId="Equation.3">
                  <p:embed/>
                </p:oleObj>
              </mc:Choice>
              <mc:Fallback>
                <p:oleObj name="公式" r:id="rId11" imgW="166356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365625"/>
                        <a:ext cx="2663825" cy="3683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79" name="Picture 19"/>
          <p:cNvPicPr>
            <a:picLocks noChangeAspect="1" noChangeArrowheads="1"/>
          </p:cNvPicPr>
          <p:nvPr/>
        </p:nvPicPr>
        <p:blipFill rotWithShape="1">
          <a:blip r:embed="rId13"/>
          <a:srcRect r="11704" b="57760"/>
          <a:stretch/>
        </p:blipFill>
        <p:spPr bwMode="auto">
          <a:xfrm>
            <a:off x="214282" y="1928802"/>
            <a:ext cx="7670086" cy="70811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15" name="Picture 19"/>
          <p:cNvPicPr>
            <a:picLocks noChangeAspect="1" noChangeArrowheads="1"/>
          </p:cNvPicPr>
          <p:nvPr/>
        </p:nvPicPr>
        <p:blipFill rotWithShape="1">
          <a:blip r:embed="rId13"/>
          <a:srcRect l="33986" t="47249" r="12962" b="-675"/>
          <a:stretch/>
        </p:blipFill>
        <p:spPr bwMode="auto">
          <a:xfrm>
            <a:off x="3238500" y="2800424"/>
            <a:ext cx="4608512" cy="89563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7684411" y="3017584"/>
            <a:ext cx="1569660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(10.7-11)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468313" y="1507100"/>
            <a:ext cx="8467725" cy="16435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 dirty="0"/>
              <a:t>吸收</a:t>
            </a:r>
            <a:r>
              <a:rPr lang="en-US" altLang="zh-CN" dirty="0"/>
              <a:t>ΔM</a:t>
            </a:r>
            <a:r>
              <a:rPr lang="zh-CN" altLang="en-US" dirty="0"/>
              <a:t>和</a:t>
            </a:r>
            <a:r>
              <a:rPr lang="en-US" altLang="zh-CN" dirty="0"/>
              <a:t>PCM</a:t>
            </a:r>
            <a:r>
              <a:rPr lang="zh-CN" altLang="en-US" dirty="0"/>
              <a:t>的优点：使增量的数值</a:t>
            </a:r>
            <a:r>
              <a:rPr lang="en-US" altLang="zh-CN" dirty="0"/>
              <a:t>σ</a:t>
            </a:r>
            <a:r>
              <a:rPr lang="zh-CN" altLang="en-US" dirty="0"/>
              <a:t>随误差信号</a:t>
            </a:r>
            <a:r>
              <a:rPr lang="en-US" altLang="zh-CN" dirty="0"/>
              <a:t>e(t)</a:t>
            </a:r>
            <a:r>
              <a:rPr lang="zh-CN" altLang="en-US" dirty="0"/>
              <a:t>的变化量化成</a:t>
            </a:r>
            <a:r>
              <a:rPr lang="en-US" altLang="zh-CN" dirty="0"/>
              <a:t>M</a:t>
            </a:r>
            <a:r>
              <a:rPr lang="zh-CN" altLang="en-US" dirty="0"/>
              <a:t>个电平之一，然后再进行编码，即对误差信号进行脉冲编码调制，以改善系统的性能。故称它为</a:t>
            </a:r>
            <a:r>
              <a:rPr lang="en-US" altLang="zh-CN" dirty="0"/>
              <a:t>DPCM</a:t>
            </a:r>
            <a:r>
              <a:rPr lang="zh-CN" altLang="en-US" dirty="0"/>
              <a:t>。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dirty="0"/>
              <a:t>组成方框图如图</a:t>
            </a:r>
            <a:r>
              <a:rPr lang="en-US" altLang="zh-CN" dirty="0"/>
              <a:t>10-23</a:t>
            </a:r>
            <a:r>
              <a:rPr lang="zh-CN" altLang="en-US" dirty="0"/>
              <a:t>。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539750" y="5589588"/>
            <a:ext cx="8353425" cy="895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en-US" altLang="zh-CN"/>
              <a:t>ΔM</a:t>
            </a:r>
            <a:r>
              <a:rPr lang="zh-CN" altLang="en-US"/>
              <a:t>是</a:t>
            </a:r>
            <a:r>
              <a:rPr lang="en-US" altLang="zh-CN"/>
              <a:t>DPCM</a:t>
            </a:r>
            <a:r>
              <a:rPr lang="zh-CN" altLang="en-US"/>
              <a:t>系统的一种。</a:t>
            </a:r>
          </a:p>
          <a:p>
            <a:pPr>
              <a:lnSpc>
                <a:spcPct val="100000"/>
              </a:lnSpc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/>
              <a:t>经分析得：当</a:t>
            </a:r>
            <a:r>
              <a:rPr lang="en-US" altLang="zh-CN"/>
              <a:t>N</a:t>
            </a:r>
            <a:r>
              <a:rPr lang="zh-CN" altLang="en-US"/>
              <a:t>和</a:t>
            </a:r>
            <a:r>
              <a:rPr lang="en-US" altLang="zh-CN"/>
              <a:t>fs/fk</a:t>
            </a:r>
            <a:r>
              <a:rPr lang="zh-CN" altLang="en-US"/>
              <a:t>比较大时，</a:t>
            </a:r>
            <a:r>
              <a:rPr lang="en-US" altLang="zh-CN"/>
              <a:t>DPCM</a:t>
            </a:r>
            <a:r>
              <a:rPr lang="zh-CN" altLang="en-US"/>
              <a:t>的性能要优于</a:t>
            </a:r>
            <a:r>
              <a:rPr lang="en-US" altLang="zh-CN"/>
              <a:t>PCM</a:t>
            </a:r>
            <a:r>
              <a:rPr lang="zh-CN" altLang="en-US"/>
              <a:t>。  </a:t>
            </a:r>
          </a:p>
        </p:txBody>
      </p:sp>
      <p:pic>
        <p:nvPicPr>
          <p:cNvPr id="4198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9750" y="3213100"/>
            <a:ext cx="8353425" cy="2160588"/>
          </a:xfrm>
          <a:solidFill>
            <a:srgbClr val="00FFFF"/>
          </a:solidFill>
        </p:spPr>
      </p:pic>
      <p:sp>
        <p:nvSpPr>
          <p:cNvPr id="41990" name="Rectangle 9"/>
          <p:cNvSpPr>
            <a:spLocks noChangeArrowheads="1"/>
          </p:cNvSpPr>
          <p:nvPr/>
        </p:nvSpPr>
        <p:spPr bwMode="auto">
          <a:xfrm>
            <a:off x="3382963" y="306388"/>
            <a:ext cx="5581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七、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增量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差分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脉冲编码调制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(DPCM)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系统</a:t>
            </a:r>
          </a:p>
        </p:txBody>
      </p:sp>
      <p:grpSp>
        <p:nvGrpSpPr>
          <p:cNvPr id="41991" name="Group 10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41992" name="Picture 11" descr="whu10"/>
            <p:cNvPicPr>
              <a:picLocks noChangeAspect="1" noChangeArrowheads="1"/>
            </p:cNvPicPr>
            <p:nvPr/>
          </p:nvPicPr>
          <p:blipFill>
            <a:blip r:embed="rId4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1986" name="Object 12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2" name="Photo Editor 照片" r:id="rId5" imgW="1552792" imgH="476316" progId="">
                    <p:embed/>
                  </p:oleObj>
                </mc:Choice>
                <mc:Fallback>
                  <p:oleObj name="Photo Editor 照片" r:id="rId5" imgW="1552792" imgH="476316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3" name="Line 13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2138" y="2997200"/>
            <a:ext cx="5976937" cy="1963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323850" y="1341438"/>
            <a:ext cx="8640763" cy="199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 b="1"/>
              <a:t>多路通信：</a:t>
            </a:r>
            <a:r>
              <a:rPr lang="zh-CN" altLang="en-US"/>
              <a:t>把多个不同信源所发出的信号</a:t>
            </a:r>
            <a:r>
              <a:rPr lang="en-US" altLang="zh-CN"/>
              <a:t>(</a:t>
            </a:r>
            <a:r>
              <a:rPr lang="zh-CN" altLang="en-US"/>
              <a:t>譬如话音</a:t>
            </a:r>
            <a:r>
              <a:rPr lang="en-US" altLang="zh-CN"/>
              <a:t>)</a:t>
            </a:r>
            <a:r>
              <a:rPr lang="zh-CN" altLang="en-US"/>
              <a:t>组合成一个群信号，并经由同一信道进行传出。在收端再将它分离并被相应接收。</a:t>
            </a:r>
          </a:p>
          <a:p>
            <a:pPr>
              <a:lnSpc>
                <a:spcPct val="100000"/>
              </a:lnSpc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 b="1"/>
              <a:t>时分复用</a:t>
            </a:r>
            <a:r>
              <a:rPr lang="en-US" altLang="zh-CN" b="1"/>
              <a:t>(TDM)</a:t>
            </a:r>
            <a:r>
              <a:rPr lang="zh-CN" altLang="en-US"/>
              <a:t>：利用抽样脉冲之间的时间空隙来传输其他信号的抽样值。</a:t>
            </a:r>
          </a:p>
        </p:txBody>
      </p:sp>
      <p:pic>
        <p:nvPicPr>
          <p:cNvPr id="4301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 l="3505" r="8487"/>
          <a:stretch>
            <a:fillRect/>
          </a:stretch>
        </p:blipFill>
        <p:spPr>
          <a:xfrm>
            <a:off x="2771775" y="5445125"/>
            <a:ext cx="6337300" cy="1216025"/>
          </a:xfrm>
          <a:solidFill>
            <a:srgbClr val="00FFFF"/>
          </a:solidFill>
        </p:spPr>
      </p:pic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454400" y="130175"/>
            <a:ext cx="5581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八、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时分复用和</a:t>
            </a:r>
            <a:b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多路数字电话系统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(1)</a:t>
            </a:r>
          </a:p>
        </p:txBody>
      </p:sp>
      <p:grpSp>
        <p:nvGrpSpPr>
          <p:cNvPr id="43015" name="Group 6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43017" name="Picture 7" descr="whu10"/>
            <p:cNvPicPr>
              <a:picLocks noChangeAspect="1" noChangeArrowheads="1"/>
            </p:cNvPicPr>
            <p:nvPr/>
          </p:nvPicPr>
          <p:blipFill>
            <a:blip r:embed="rId5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3010" name="Object 8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6" name="Photo Editor 照片" r:id="rId6" imgW="1552792" imgH="476316" progId="">
                    <p:embed/>
                  </p:oleObj>
                </mc:Choice>
                <mc:Fallback>
                  <p:oleObj name="Photo Editor 照片" r:id="rId6" imgW="1552792" imgH="476316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8" name="Line 9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3016" name="Rectangle 11"/>
          <p:cNvSpPr>
            <a:spLocks noChangeArrowheads="1"/>
          </p:cNvSpPr>
          <p:nvPr/>
        </p:nvSpPr>
        <p:spPr bwMode="auto">
          <a:xfrm>
            <a:off x="323850" y="3544723"/>
            <a:ext cx="3095625" cy="20497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3000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en-US" altLang="zh-CN" dirty="0"/>
              <a:t>N</a:t>
            </a:r>
            <a:r>
              <a:rPr lang="zh-CN" altLang="en-US" dirty="0"/>
              <a:t>路时分复用系统如图</a:t>
            </a:r>
            <a:r>
              <a:rPr lang="en-US" altLang="zh-CN" dirty="0"/>
              <a:t>10-28a</a:t>
            </a:r>
            <a:r>
              <a:rPr lang="zh-CN" altLang="en-US" dirty="0"/>
              <a:t>。</a:t>
            </a:r>
          </a:p>
          <a:p>
            <a:pPr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b="1" dirty="0"/>
              <a:t>时隙：</a:t>
            </a:r>
            <a:r>
              <a:rPr lang="zh-CN" altLang="en-US" dirty="0"/>
              <a:t>每路信号占用的时间间隔。</a:t>
            </a:r>
            <a:r>
              <a:rPr lang="en-US" altLang="zh-CN" dirty="0"/>
              <a:t>N</a:t>
            </a:r>
            <a:r>
              <a:rPr lang="zh-CN" altLang="en-US" dirty="0"/>
              <a:t>个时隙的总时间称为一帧。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538" y="3173413"/>
            <a:ext cx="6257925" cy="3568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468313" y="1341438"/>
            <a:ext cx="8280400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/>
              <a:t>对于小容量、短距离脉码调制（</a:t>
            </a:r>
            <a:r>
              <a:rPr lang="en-US" altLang="zh-CN"/>
              <a:t>PCM</a:t>
            </a:r>
            <a:r>
              <a:rPr lang="zh-CN" altLang="en-US"/>
              <a:t>）的多路数字电话，国际上已建议的有两种标准化制式： </a:t>
            </a:r>
            <a:r>
              <a:rPr lang="en-US" altLang="zh-CN"/>
              <a:t>PCM30</a:t>
            </a:r>
            <a:r>
              <a:rPr lang="zh-CN" altLang="en-US"/>
              <a:t>／</a:t>
            </a:r>
            <a:r>
              <a:rPr lang="en-US" altLang="zh-CN"/>
              <a:t>32</a:t>
            </a:r>
            <a:r>
              <a:rPr lang="zh-CN" altLang="en-US"/>
              <a:t>路</a:t>
            </a:r>
            <a:r>
              <a:rPr lang="en-US" altLang="zh-CN"/>
              <a:t>(A</a:t>
            </a:r>
            <a:r>
              <a:rPr lang="zh-CN" altLang="en-US"/>
              <a:t>律压扩特性</a:t>
            </a:r>
            <a:r>
              <a:rPr lang="en-US" altLang="zh-CN"/>
              <a:t>)</a:t>
            </a:r>
            <a:r>
              <a:rPr lang="zh-CN" altLang="en-US"/>
              <a:t>制式</a:t>
            </a:r>
            <a:r>
              <a:rPr lang="en-US" altLang="zh-CN"/>
              <a:t>(</a:t>
            </a:r>
            <a:r>
              <a:rPr lang="zh-CN" altLang="en-US"/>
              <a:t>我国和欧洲规定采用</a:t>
            </a:r>
            <a:r>
              <a:rPr lang="en-US" altLang="zh-CN"/>
              <a:t>)</a:t>
            </a:r>
            <a:r>
              <a:rPr lang="zh-CN" altLang="en-US"/>
              <a:t>和</a:t>
            </a:r>
            <a:r>
              <a:rPr lang="en-US" altLang="zh-CN"/>
              <a:t>PCM24</a:t>
            </a:r>
            <a:r>
              <a:rPr lang="zh-CN" altLang="en-US"/>
              <a:t>路</a:t>
            </a:r>
            <a:r>
              <a:rPr lang="en-US" altLang="zh-CN"/>
              <a:t>(μ</a:t>
            </a:r>
            <a:r>
              <a:rPr lang="zh-CN" altLang="en-US"/>
              <a:t>律压扩特性北美和日本</a:t>
            </a:r>
            <a:r>
              <a:rPr lang="en-US" altLang="zh-CN"/>
              <a:t>)</a:t>
            </a:r>
            <a:r>
              <a:rPr lang="zh-CN" altLang="en-US"/>
              <a:t>制式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/>
              <a:t>时分多路数字电话通信系统组成框图如下图。 </a:t>
            </a:r>
          </a:p>
        </p:txBody>
      </p:sp>
      <p:sp>
        <p:nvSpPr>
          <p:cNvPr id="44037" name="Rectangle 7"/>
          <p:cNvSpPr>
            <a:spLocks noChangeArrowheads="1"/>
          </p:cNvSpPr>
          <p:nvPr/>
        </p:nvSpPr>
        <p:spPr bwMode="auto">
          <a:xfrm>
            <a:off x="3454400" y="130175"/>
            <a:ext cx="5581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八、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时分复用和</a:t>
            </a:r>
            <a:b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多路数字电话系统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(2)</a:t>
            </a:r>
          </a:p>
        </p:txBody>
      </p:sp>
      <p:grpSp>
        <p:nvGrpSpPr>
          <p:cNvPr id="44038" name="Group 8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44040" name="Picture 9" descr="whu10"/>
            <p:cNvPicPr>
              <a:picLocks noChangeAspect="1" noChangeArrowheads="1"/>
            </p:cNvPicPr>
            <p:nvPr/>
          </p:nvPicPr>
          <p:blipFill>
            <a:blip r:embed="rId4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4034" name="Object 10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0" name="Photo Editor 照片" r:id="rId5" imgW="1552792" imgH="476316" progId="">
                    <p:embed/>
                  </p:oleObj>
                </mc:Choice>
                <mc:Fallback>
                  <p:oleObj name="Photo Editor 照片" r:id="rId5" imgW="1552792" imgH="476316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1" name="Line 11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039" name="Rectangle 14"/>
          <p:cNvSpPr>
            <a:spLocks noChangeArrowheads="1"/>
          </p:cNvSpPr>
          <p:nvPr/>
        </p:nvSpPr>
        <p:spPr bwMode="auto">
          <a:xfrm>
            <a:off x="1042988" y="4076700"/>
            <a:ext cx="12954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3000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zh-CN" altLang="en-US" b="1"/>
              <a:t>群：</a:t>
            </a:r>
          </a:p>
          <a:p>
            <a:pPr>
              <a:lnSpc>
                <a:spcPct val="100000"/>
              </a:lnSpc>
              <a:spcBef>
                <a:spcPct val="3000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zh-CN" altLang="en-US" b="1"/>
              <a:t>复接：</a:t>
            </a:r>
          </a:p>
          <a:p>
            <a:pPr>
              <a:lnSpc>
                <a:spcPct val="100000"/>
              </a:lnSpc>
              <a:spcBef>
                <a:spcPct val="3000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zh-CN" altLang="en-US" b="1"/>
              <a:t>分接：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68313" y="1289612"/>
            <a:ext cx="8496300" cy="16435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 dirty="0"/>
              <a:t>数字电话系统的数码率：</a:t>
            </a:r>
          </a:p>
          <a:p>
            <a:pPr>
              <a:lnSpc>
                <a:spcPct val="100000"/>
              </a:lnSpc>
              <a:buClr>
                <a:srgbClr val="FF0000"/>
              </a:buClr>
              <a:buSzTx/>
              <a:buFont typeface="Wingdings" pitchFamily="2" charset="2"/>
              <a:buChar char="u"/>
            </a:pPr>
            <a:r>
              <a:rPr lang="zh-CN" altLang="en-US" dirty="0"/>
              <a:t>对于</a:t>
            </a:r>
            <a:r>
              <a:rPr lang="en-US" altLang="zh-CN" dirty="0"/>
              <a:t>PCM30</a:t>
            </a:r>
            <a:r>
              <a:rPr lang="zh-CN" altLang="en-US" dirty="0"/>
              <a:t>／</a:t>
            </a:r>
            <a:r>
              <a:rPr lang="en-US" altLang="zh-CN" dirty="0"/>
              <a:t>32</a:t>
            </a:r>
            <a:r>
              <a:rPr lang="zh-CN" altLang="en-US" dirty="0"/>
              <a:t>路，如图</a:t>
            </a:r>
            <a:r>
              <a:rPr lang="en-US" altLang="zh-CN" dirty="0"/>
              <a:t>10-30</a:t>
            </a:r>
            <a:r>
              <a:rPr lang="zh-CN" altLang="en-US" dirty="0"/>
              <a:t>。每帧分为</a:t>
            </a:r>
            <a:r>
              <a:rPr lang="en-US" altLang="zh-CN" dirty="0"/>
              <a:t>32</a:t>
            </a:r>
            <a:r>
              <a:rPr lang="zh-CN" altLang="en-US" dirty="0"/>
              <a:t>个时隙。其中</a:t>
            </a:r>
            <a:r>
              <a:rPr lang="en-US" altLang="zh-CN" dirty="0"/>
              <a:t>TS0</a:t>
            </a:r>
            <a:r>
              <a:rPr lang="zh-CN" altLang="en-US" dirty="0"/>
              <a:t>和</a:t>
            </a:r>
            <a:r>
              <a:rPr lang="en-US" altLang="zh-CN" dirty="0"/>
              <a:t>TS16</a:t>
            </a:r>
            <a:r>
              <a:rPr lang="zh-CN" altLang="en-US" dirty="0"/>
              <a:t>时隙用来传送帧同步码和各话路的信令</a:t>
            </a:r>
            <a:r>
              <a:rPr lang="en-US" altLang="zh-CN" dirty="0"/>
              <a:t>(</a:t>
            </a:r>
            <a:r>
              <a:rPr lang="zh-CN" altLang="en-US" dirty="0"/>
              <a:t>如拨号脉冲、被叫摘机、主叫挂机等</a:t>
            </a:r>
            <a:r>
              <a:rPr lang="en-US" altLang="zh-CN" dirty="0"/>
              <a:t>)</a:t>
            </a:r>
            <a:r>
              <a:rPr lang="zh-CN" altLang="en-US" dirty="0"/>
              <a:t>，其余</a:t>
            </a:r>
            <a:r>
              <a:rPr lang="en-US" altLang="zh-CN" dirty="0"/>
              <a:t>30</a:t>
            </a:r>
            <a:r>
              <a:rPr lang="zh-CN" altLang="en-US" dirty="0"/>
              <a:t>个时隙用来传送</a:t>
            </a:r>
            <a:r>
              <a:rPr lang="en-US" altLang="zh-CN" dirty="0"/>
              <a:t>30</a:t>
            </a:r>
            <a:r>
              <a:rPr lang="zh-CN" altLang="en-US" dirty="0"/>
              <a:t>路电话。</a:t>
            </a:r>
          </a:p>
        </p:txBody>
      </p:sp>
      <p:sp>
        <p:nvSpPr>
          <p:cNvPr id="45060" name="Rectangle 16"/>
          <p:cNvSpPr>
            <a:spLocks noChangeArrowheads="1"/>
          </p:cNvSpPr>
          <p:nvPr/>
        </p:nvSpPr>
        <p:spPr bwMode="auto">
          <a:xfrm>
            <a:off x="3454400" y="130175"/>
            <a:ext cx="5581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八、</a:t>
            </a:r>
            <a:r>
              <a:rPr lang="zh-CN" altLang="en-US" sz="3200" b="1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时分复用和</a:t>
            </a:r>
            <a:br>
              <a:rPr lang="zh-CN" altLang="en-US" sz="3200" b="1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zh-CN" altLang="en-US" sz="3200" b="1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多路数字电话系统</a:t>
            </a:r>
            <a:r>
              <a:rPr lang="en-US" altLang="zh-CN" sz="3200" b="1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(3)</a:t>
            </a:r>
          </a:p>
        </p:txBody>
      </p:sp>
      <p:grpSp>
        <p:nvGrpSpPr>
          <p:cNvPr id="45061" name="Group 17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45064" name="Picture 18" descr="whu10"/>
            <p:cNvPicPr>
              <a:picLocks noChangeAspect="1" noChangeArrowheads="1"/>
            </p:cNvPicPr>
            <p:nvPr/>
          </p:nvPicPr>
          <p:blipFill>
            <a:blip r:embed="rId3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5058" name="Object 19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4" name="Photo Editor 照片" r:id="rId4" imgW="1552792" imgH="476316" progId="">
                    <p:embed/>
                  </p:oleObj>
                </mc:Choice>
                <mc:Fallback>
                  <p:oleObj name="Photo Editor 照片" r:id="rId4" imgW="1552792" imgH="476316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5" name="Line 20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45062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1550" y="2924175"/>
            <a:ext cx="7343775" cy="3397250"/>
          </a:xfrm>
          <a:prstGeom prst="rect">
            <a:avLst/>
          </a:prstGeom>
          <a:solidFill>
            <a:srgbClr val="00FFFF"/>
          </a:solidFill>
          <a:ln w="9525" algn="ctr">
            <a:noFill/>
            <a:miter lim="800000"/>
            <a:headEnd/>
            <a:tailEnd/>
          </a:ln>
        </p:spPr>
      </p:pic>
      <p:sp>
        <p:nvSpPr>
          <p:cNvPr id="45063" name="Rectangle 23"/>
          <p:cNvSpPr>
            <a:spLocks noChangeArrowheads="1"/>
          </p:cNvSpPr>
          <p:nvPr/>
        </p:nvSpPr>
        <p:spPr bwMode="auto">
          <a:xfrm>
            <a:off x="2627313" y="6235056"/>
            <a:ext cx="460898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zh-CN" altLang="en-US" dirty="0"/>
              <a:t>图</a:t>
            </a:r>
            <a:r>
              <a:rPr lang="en-US" altLang="zh-CN" dirty="0"/>
              <a:t>10-30  PCM</a:t>
            </a:r>
            <a:r>
              <a:rPr lang="zh-CN" altLang="en-US" dirty="0"/>
              <a:t>一次群的帧结构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6"/>
          <p:cNvSpPr>
            <a:spLocks noGrp="1" noChangeArrowheads="1"/>
          </p:cNvSpPr>
          <p:nvPr>
            <p:ph type="title"/>
          </p:nvPr>
        </p:nvSpPr>
        <p:spPr>
          <a:xfrm>
            <a:off x="3419475" y="476250"/>
            <a:ext cx="5472113" cy="579438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一、低通信号均匀抽样定理</a:t>
            </a:r>
            <a:r>
              <a:rPr lang="en-US" altLang="zh-CN" sz="3200">
                <a:latin typeface="华文中宋" pitchFamily="2" charset="-122"/>
                <a:ea typeface="华文中宋" pitchFamily="2" charset="-122"/>
              </a:rPr>
              <a:t>(1)</a:t>
            </a:r>
          </a:p>
        </p:txBody>
      </p:sp>
      <p:graphicFrame>
        <p:nvGraphicFramePr>
          <p:cNvPr id="3074" name="Object 58"/>
          <p:cNvGraphicFramePr>
            <a:graphicFrameLocks noGrp="1" noChangeAspect="1"/>
          </p:cNvGraphicFramePr>
          <p:nvPr>
            <p:ph sz="half" idx="1"/>
          </p:nvPr>
        </p:nvGraphicFramePr>
        <p:xfrm>
          <a:off x="1390650" y="3902075"/>
          <a:ext cx="5889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公式" r:id="rId3" imgW="317225" imgH="203024" progId="Equation.3">
                  <p:embed/>
                </p:oleObj>
              </mc:Choice>
              <mc:Fallback>
                <p:oleObj name="公式" r:id="rId3" imgW="317225" imgH="203024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3902075"/>
                        <a:ext cx="588963" cy="3905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Rectangle 13"/>
          <p:cNvSpPr>
            <a:spLocks noChangeArrowheads="1"/>
          </p:cNvSpPr>
          <p:nvPr/>
        </p:nvSpPr>
        <p:spPr bwMode="auto">
          <a:xfrm>
            <a:off x="358775" y="1387475"/>
            <a:ext cx="25447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l"/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—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个频带限制在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090" name="Rectangle 22"/>
          <p:cNvSpPr>
            <a:spLocks noChangeArrowheads="1"/>
          </p:cNvSpPr>
          <p:nvPr/>
        </p:nvSpPr>
        <p:spPr bwMode="auto">
          <a:xfrm>
            <a:off x="2878138" y="3910013"/>
            <a:ext cx="228600" cy="260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100">
                <a:latin typeface="华文中宋" pitchFamily="2" charset="-122"/>
                <a:ea typeface="华文中宋" pitchFamily="2" charset="-122"/>
              </a:rPr>
              <a:t> </a:t>
            </a:r>
            <a:endParaRPr lang="en-US" altLang="zh-CN" sz="18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091" name="Rectangle 31"/>
          <p:cNvSpPr>
            <a:spLocks noChangeArrowheads="1"/>
          </p:cNvSpPr>
          <p:nvPr/>
        </p:nvSpPr>
        <p:spPr bwMode="auto">
          <a:xfrm>
            <a:off x="7240588" y="1460500"/>
            <a:ext cx="1403350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609600" indent="-609600" algn="ctr">
              <a:buFont typeface="Wingdings" pitchFamily="2" charset="2"/>
              <a:buNone/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，如果以</a:t>
            </a:r>
            <a:endParaRPr lang="zh-CN" altLang="en-US" sz="32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092" name="Rectangle 32"/>
          <p:cNvSpPr>
            <a:spLocks noChangeArrowheads="1"/>
          </p:cNvSpPr>
          <p:nvPr/>
        </p:nvSpPr>
        <p:spPr bwMode="auto">
          <a:xfrm>
            <a:off x="3132138" y="5514331"/>
            <a:ext cx="6832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、</a:t>
            </a:r>
            <a:endParaRPr lang="zh-CN" altLang="en-US" sz="32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3075" name="Object 37"/>
          <p:cNvGraphicFramePr>
            <a:graphicFrameLocks noChangeAspect="1"/>
          </p:cNvGraphicFramePr>
          <p:nvPr/>
        </p:nvGraphicFramePr>
        <p:xfrm>
          <a:off x="2771775" y="1484313"/>
          <a:ext cx="6492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公式" r:id="rId5" imgW="469696" imgH="215806" progId="Equation.3">
                  <p:embed/>
                </p:oleObj>
              </mc:Choice>
              <mc:Fallback>
                <p:oleObj name="公式" r:id="rId5" imgW="469696" imgH="21580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484313"/>
                        <a:ext cx="649288" cy="304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Rectangle 39"/>
          <p:cNvSpPr>
            <a:spLocks noChangeArrowheads="1"/>
          </p:cNvSpPr>
          <p:nvPr/>
        </p:nvSpPr>
        <p:spPr bwMode="auto">
          <a:xfrm>
            <a:off x="3348038" y="1387475"/>
            <a:ext cx="3536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内的低通型时间连续信号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3076" name="Object 40"/>
          <p:cNvGraphicFramePr>
            <a:graphicFrameLocks noChangeAspect="1"/>
          </p:cNvGraphicFramePr>
          <p:nvPr/>
        </p:nvGraphicFramePr>
        <p:xfrm>
          <a:off x="6804025" y="1484313"/>
          <a:ext cx="5048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公式" r:id="rId7" imgW="317225" imgH="203024" progId="Equation.3">
                  <p:embed/>
                </p:oleObj>
              </mc:Choice>
              <mc:Fallback>
                <p:oleObj name="公式" r:id="rId7" imgW="317225" imgH="20302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484313"/>
                        <a:ext cx="504825" cy="3206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42"/>
          <p:cNvGraphicFramePr>
            <a:graphicFrameLocks noChangeAspect="1"/>
          </p:cNvGraphicFramePr>
          <p:nvPr/>
        </p:nvGraphicFramePr>
        <p:xfrm>
          <a:off x="611188" y="1844675"/>
          <a:ext cx="11239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公式" r:id="rId8" imgW="672840" imgH="215640" progId="Equation.3">
                  <p:embed/>
                </p:oleObj>
              </mc:Choice>
              <mc:Fallback>
                <p:oleObj name="公式" r:id="rId8" imgW="672840" imgH="2156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44675"/>
                        <a:ext cx="1123950" cy="3683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Rectangle 44"/>
          <p:cNvSpPr>
            <a:spLocks noChangeArrowheads="1"/>
          </p:cNvSpPr>
          <p:nvPr/>
        </p:nvSpPr>
        <p:spPr bwMode="auto">
          <a:xfrm>
            <a:off x="1676400" y="1844675"/>
            <a:ext cx="4756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秒的间隔对它进行等间隔抽样，则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3078" name="Object 45"/>
          <p:cNvGraphicFramePr>
            <a:graphicFrameLocks noChangeAspect="1"/>
          </p:cNvGraphicFramePr>
          <p:nvPr/>
        </p:nvGraphicFramePr>
        <p:xfrm>
          <a:off x="6356350" y="1917700"/>
          <a:ext cx="57626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公式" r:id="rId10" imgW="317225" imgH="203024" progId="Equation.3">
                  <p:embed/>
                </p:oleObj>
              </mc:Choice>
              <mc:Fallback>
                <p:oleObj name="公式" r:id="rId10" imgW="317225" imgH="203024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1917700"/>
                        <a:ext cx="576263" cy="3667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Rectangle 47"/>
          <p:cNvSpPr>
            <a:spLocks noChangeArrowheads="1"/>
          </p:cNvSpPr>
          <p:nvPr/>
        </p:nvSpPr>
        <p:spPr bwMode="auto">
          <a:xfrm>
            <a:off x="484188" y="2278063"/>
            <a:ext cx="8120062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的抽值完全确定。即在信号最高频率分量的每一个周期内起码应抽样两次。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096" name="Rectangle 49"/>
          <p:cNvSpPr>
            <a:spLocks noChangeArrowheads="1"/>
          </p:cNvSpPr>
          <p:nvPr/>
        </p:nvSpPr>
        <p:spPr bwMode="auto">
          <a:xfrm>
            <a:off x="6861175" y="1844675"/>
            <a:ext cx="1708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将被所得到</a:t>
            </a:r>
            <a:endParaRPr lang="zh-CN" altLang="en-US" sz="3200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097" name="Rectangle 50"/>
          <p:cNvSpPr>
            <a:spLocks noChangeArrowheads="1"/>
          </p:cNvSpPr>
          <p:nvPr/>
        </p:nvSpPr>
        <p:spPr bwMode="auto">
          <a:xfrm>
            <a:off x="538163" y="3068638"/>
            <a:ext cx="1098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证明：</a:t>
            </a:r>
            <a:endParaRPr lang="zh-CN" altLang="en-US" sz="3200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098" name="Rectangle 51"/>
          <p:cNvSpPr>
            <a:spLocks noChangeArrowheads="1"/>
          </p:cNvSpPr>
          <p:nvPr/>
        </p:nvSpPr>
        <p:spPr bwMode="auto">
          <a:xfrm>
            <a:off x="538163" y="3429000"/>
            <a:ext cx="31162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、设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—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个频带限制在</a:t>
            </a:r>
            <a:endParaRPr lang="zh-CN" altLang="en-US" sz="3200" b="1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3079" name="Object 54"/>
          <p:cNvGraphicFramePr>
            <a:graphicFrameLocks noChangeAspect="1"/>
          </p:cNvGraphicFramePr>
          <p:nvPr/>
        </p:nvGraphicFramePr>
        <p:xfrm>
          <a:off x="3563938" y="3556000"/>
          <a:ext cx="6492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公式" r:id="rId11" imgW="469696" imgH="215806" progId="Equation.3">
                  <p:embed/>
                </p:oleObj>
              </mc:Choice>
              <mc:Fallback>
                <p:oleObj name="公式" r:id="rId11" imgW="469696" imgH="215806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556000"/>
                        <a:ext cx="649287" cy="304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9" name="Rectangle 55"/>
          <p:cNvSpPr>
            <a:spLocks noChangeArrowheads="1"/>
          </p:cNvSpPr>
          <p:nvPr/>
        </p:nvSpPr>
        <p:spPr bwMode="auto">
          <a:xfrm>
            <a:off x="4138613" y="3476625"/>
            <a:ext cx="3536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内的低通型时间连续信号</a:t>
            </a:r>
            <a:endParaRPr lang="zh-CN" altLang="en-US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3080" name="Object 56"/>
          <p:cNvGraphicFramePr>
            <a:graphicFrameLocks noChangeAspect="1"/>
          </p:cNvGraphicFramePr>
          <p:nvPr/>
        </p:nvGraphicFramePr>
        <p:xfrm>
          <a:off x="7596188" y="3573463"/>
          <a:ext cx="5048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公式" r:id="rId12" imgW="317225" imgH="203024" progId="Equation.3">
                  <p:embed/>
                </p:oleObj>
              </mc:Choice>
              <mc:Fallback>
                <p:oleObj name="公式" r:id="rId12" imgW="317225" imgH="203024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3573463"/>
                        <a:ext cx="504825" cy="3206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0" name="Rectangle 57"/>
          <p:cNvSpPr>
            <a:spLocks noChangeArrowheads="1"/>
          </p:cNvSpPr>
          <p:nvPr/>
        </p:nvSpPr>
        <p:spPr bwMode="auto">
          <a:xfrm>
            <a:off x="538163" y="3860800"/>
            <a:ext cx="9826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、对</a:t>
            </a:r>
            <a:endParaRPr lang="zh-CN" altLang="en-US" sz="3200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101" name="Rectangle 60"/>
          <p:cNvSpPr>
            <a:spLocks noChangeArrowheads="1"/>
          </p:cNvSpPr>
          <p:nvPr/>
        </p:nvSpPr>
        <p:spPr bwMode="auto">
          <a:xfrm>
            <a:off x="1906588" y="3860800"/>
            <a:ext cx="4451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理想抽样，如图所示。得输出：</a:t>
            </a:r>
          </a:p>
        </p:txBody>
      </p:sp>
      <p:pic>
        <p:nvPicPr>
          <p:cNvPr id="3102" name="Picture 65"/>
          <p:cNvPicPr>
            <a:picLocks noGrp="1" noChangeAspect="1" noChangeArrowheads="1"/>
          </p:cNvPicPr>
          <p:nvPr>
            <p:ph sz="half" idx="2"/>
          </p:nvPr>
        </p:nvPicPr>
        <p:blipFill>
          <a:blip r:embed="rId13"/>
          <a:srcRect/>
          <a:stretch>
            <a:fillRect/>
          </a:stretch>
        </p:blipFill>
        <p:spPr>
          <a:xfrm>
            <a:off x="179388" y="4437063"/>
            <a:ext cx="2951162" cy="1673225"/>
          </a:xfrm>
          <a:solidFill>
            <a:srgbClr val="00FFFF"/>
          </a:solidFill>
        </p:spPr>
      </p:pic>
      <p:grpSp>
        <p:nvGrpSpPr>
          <p:cNvPr id="3104" name="Group 80"/>
          <p:cNvGrpSpPr>
            <a:grpSpLocks/>
          </p:cNvGrpSpPr>
          <p:nvPr/>
        </p:nvGrpSpPr>
        <p:grpSpPr bwMode="auto">
          <a:xfrm>
            <a:off x="0" y="188913"/>
            <a:ext cx="3203575" cy="1008062"/>
            <a:chOff x="0" y="119"/>
            <a:chExt cx="2018" cy="635"/>
          </a:xfrm>
        </p:grpSpPr>
        <p:pic>
          <p:nvPicPr>
            <p:cNvPr id="3105" name="Picture 77" descr="whu10"/>
            <p:cNvPicPr>
              <a:picLocks noChangeAspect="1" noChangeArrowheads="1"/>
            </p:cNvPicPr>
            <p:nvPr/>
          </p:nvPicPr>
          <p:blipFill>
            <a:blip r:embed="rId14">
              <a:lum bright="6000"/>
            </a:blip>
            <a:srcRect/>
            <a:stretch>
              <a:fillRect/>
            </a:stretch>
          </p:blipFill>
          <p:spPr bwMode="auto">
            <a:xfrm>
              <a:off x="204" y="119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087" name="Object 78"/>
            <p:cNvGraphicFramePr>
              <a:graphicFrameLocks noChangeAspect="1"/>
            </p:cNvGraphicFramePr>
            <p:nvPr/>
          </p:nvGraphicFramePr>
          <p:xfrm>
            <a:off x="839" y="208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" name="Photo Editor 照片" r:id="rId15" imgW="1552792" imgH="476316" progId="">
                    <p:embed/>
                  </p:oleObj>
                </mc:Choice>
                <mc:Fallback>
                  <p:oleObj name="Photo Editor 照片" r:id="rId15" imgW="1552792" imgH="476316" progId="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08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6" name="Line 79"/>
            <p:cNvSpPr>
              <a:spLocks noChangeShapeType="1"/>
            </p:cNvSpPr>
            <p:nvPr/>
          </p:nvSpPr>
          <p:spPr bwMode="auto">
            <a:xfrm>
              <a:off x="0" y="754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3107" name="Picture 35"/>
          <p:cNvPicPr>
            <a:picLocks noChangeAspect="1" noChangeArrowheads="1"/>
          </p:cNvPicPr>
          <p:nvPr/>
        </p:nvPicPr>
        <p:blipFill rotWithShape="1">
          <a:blip r:embed="rId17"/>
          <a:srcRect t="48625" b="33397"/>
          <a:stretch/>
        </p:blipFill>
        <p:spPr bwMode="auto">
          <a:xfrm>
            <a:off x="3323063" y="5514331"/>
            <a:ext cx="5305425" cy="4349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graphicFrame>
        <p:nvGraphicFramePr>
          <p:cNvPr id="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407406"/>
              </p:ext>
            </p:extLst>
          </p:nvPr>
        </p:nvGraphicFramePr>
        <p:xfrm>
          <a:off x="4197351" y="4308492"/>
          <a:ext cx="37449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Equation" r:id="rId18" imgW="1638000" imgH="203040" progId="Equation.DSMT4">
                  <p:embed/>
                </p:oleObj>
              </mc:Choice>
              <mc:Fallback>
                <p:oleObj name="Equation" r:id="rId18" imgW="1638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1" y="4308492"/>
                        <a:ext cx="374491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876527"/>
              </p:ext>
            </p:extLst>
          </p:nvPr>
        </p:nvGraphicFramePr>
        <p:xfrm>
          <a:off x="4186238" y="4761705"/>
          <a:ext cx="2401986" cy="735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Equation" r:id="rId20" imgW="1180800" imgH="393480" progId="Equation.DSMT4">
                  <p:embed/>
                </p:oleObj>
              </mc:Choice>
              <mc:Fallback>
                <p:oleObj name="Equation" r:id="rId20" imgW="1180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38" y="4761705"/>
                        <a:ext cx="2401986" cy="735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269908"/>
              </p:ext>
            </p:extLst>
          </p:nvPr>
        </p:nvGraphicFramePr>
        <p:xfrm>
          <a:off x="3550978" y="6220468"/>
          <a:ext cx="42751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Equation" r:id="rId22" imgW="1993680" imgH="203040" progId="Equation.DSMT4">
                  <p:embed/>
                </p:oleObj>
              </mc:Choice>
              <mc:Fallback>
                <p:oleObj name="Equation" r:id="rId22" imgW="1993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978" y="6220468"/>
                        <a:ext cx="427513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0" name="Rectangle 3"/>
          <p:cNvSpPr>
            <a:spLocks noChangeArrowheads="1"/>
          </p:cNvSpPr>
          <p:nvPr/>
        </p:nvSpPr>
        <p:spPr bwMode="auto">
          <a:xfrm>
            <a:off x="323850" y="1308100"/>
            <a:ext cx="84963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u"/>
            </a:pPr>
            <a:r>
              <a:rPr lang="zh-CN" altLang="en-US"/>
              <a:t>对于</a:t>
            </a:r>
            <a:r>
              <a:rPr lang="en-US" altLang="zh-CN"/>
              <a:t>PCM30</a:t>
            </a:r>
            <a:r>
              <a:rPr lang="zh-CN" altLang="en-US"/>
              <a:t>／</a:t>
            </a:r>
            <a:r>
              <a:rPr lang="en-US" altLang="zh-CN"/>
              <a:t>32</a:t>
            </a:r>
            <a:r>
              <a:rPr lang="zh-CN" altLang="en-US"/>
              <a:t>路，设每路采样速率为</a:t>
            </a:r>
            <a:r>
              <a:rPr lang="en-US" altLang="zh-CN"/>
              <a:t>8kHz</a:t>
            </a:r>
            <a:r>
              <a:rPr lang="zh-CN" altLang="en-US"/>
              <a:t>，两个相邻抽样值间隔（即每帧）为</a:t>
            </a:r>
            <a:r>
              <a:rPr lang="en-US" altLang="zh-CN"/>
              <a:t>125</a:t>
            </a:r>
            <a:r>
              <a:rPr lang="el-GR" altLang="zh-CN"/>
              <a:t>μ</a:t>
            </a:r>
            <a:r>
              <a:rPr lang="en-US" altLang="zh-CN"/>
              <a:t>s</a:t>
            </a:r>
            <a:r>
              <a:rPr lang="zh-CN" altLang="en-US"/>
              <a:t>。故每一时隙为</a:t>
            </a:r>
          </a:p>
        </p:txBody>
      </p:sp>
      <p:graphicFrame>
        <p:nvGraphicFramePr>
          <p:cNvPr id="46082" name="Object 4"/>
          <p:cNvGraphicFramePr>
            <a:graphicFrameLocks noChangeAspect="1"/>
          </p:cNvGraphicFramePr>
          <p:nvPr/>
        </p:nvGraphicFramePr>
        <p:xfrm>
          <a:off x="6227763" y="1755775"/>
          <a:ext cx="1709737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0" name="公式" r:id="rId3" imgW="1143000" imgH="203040" progId="Equation.3">
                  <p:embed/>
                </p:oleObj>
              </mc:Choice>
              <mc:Fallback>
                <p:oleObj name="公式" r:id="rId3" imgW="11430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755775"/>
                        <a:ext cx="1709737" cy="3000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Rectangle 5"/>
          <p:cNvSpPr>
            <a:spLocks noChangeArrowheads="1"/>
          </p:cNvSpPr>
          <p:nvPr/>
        </p:nvSpPr>
        <p:spPr bwMode="auto">
          <a:xfrm>
            <a:off x="358775" y="3284538"/>
            <a:ext cx="6127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每一时隙均按</a:t>
            </a:r>
            <a:r>
              <a:rPr lang="en-US" altLang="zh-CN"/>
              <a:t>8</a:t>
            </a:r>
            <a:r>
              <a:rPr lang="zh-CN" altLang="en-US"/>
              <a:t>位编码，则每一码元的宽度为</a:t>
            </a:r>
          </a:p>
        </p:txBody>
      </p:sp>
      <p:graphicFrame>
        <p:nvGraphicFramePr>
          <p:cNvPr id="46083" name="Object 8"/>
          <p:cNvGraphicFramePr>
            <a:graphicFrameLocks noChangeAspect="1"/>
          </p:cNvGraphicFramePr>
          <p:nvPr/>
        </p:nvGraphicFramePr>
        <p:xfrm>
          <a:off x="2146300" y="3775075"/>
          <a:ext cx="24257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1" name="公式" r:id="rId5" imgW="1612800" imgH="228600" progId="Equation.3">
                  <p:embed/>
                </p:oleObj>
              </mc:Choice>
              <mc:Fallback>
                <p:oleObj name="公式" r:id="rId5" imgW="1612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775075"/>
                        <a:ext cx="2425700" cy="3730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Rectangle 9"/>
          <p:cNvSpPr>
            <a:spLocks noChangeArrowheads="1"/>
          </p:cNvSpPr>
          <p:nvPr/>
        </p:nvSpPr>
        <p:spPr bwMode="auto">
          <a:xfrm>
            <a:off x="395288" y="4149725"/>
            <a:ext cx="8351837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u"/>
            </a:pPr>
            <a:r>
              <a:rPr lang="zh-CN" altLang="en-US"/>
              <a:t>在</a:t>
            </a:r>
            <a:r>
              <a:rPr lang="en-US" altLang="zh-CN"/>
              <a:t>32</a:t>
            </a:r>
            <a:r>
              <a:rPr lang="zh-CN" altLang="en-US"/>
              <a:t>路增量调制系统中，设每路采样速率为</a:t>
            </a:r>
            <a:r>
              <a:rPr lang="en-US" altLang="zh-CN"/>
              <a:t>32kHz</a:t>
            </a:r>
            <a:r>
              <a:rPr lang="zh-CN" altLang="en-US"/>
              <a:t>，两个相邻抽样值间隔</a:t>
            </a:r>
            <a:r>
              <a:rPr lang="en-US" altLang="zh-CN"/>
              <a:t>(</a:t>
            </a:r>
            <a:r>
              <a:rPr lang="zh-CN" altLang="en-US"/>
              <a:t>即每帧</a:t>
            </a:r>
            <a:r>
              <a:rPr lang="en-US" altLang="zh-CN"/>
              <a:t>)</a:t>
            </a:r>
            <a:r>
              <a:rPr lang="zh-CN" altLang="en-US"/>
              <a:t>为</a:t>
            </a:r>
            <a:r>
              <a:rPr lang="en-US" altLang="zh-CN"/>
              <a:t>31.25</a:t>
            </a:r>
            <a:r>
              <a:rPr lang="el-GR" altLang="zh-CN"/>
              <a:t>μ</a:t>
            </a:r>
            <a:r>
              <a:rPr lang="en-US" altLang="zh-CN"/>
              <a:t>s</a:t>
            </a:r>
            <a:r>
              <a:rPr lang="zh-CN" altLang="en-US"/>
              <a:t>。故每一时隙为：</a:t>
            </a:r>
          </a:p>
        </p:txBody>
      </p:sp>
      <p:graphicFrame>
        <p:nvGraphicFramePr>
          <p:cNvPr id="46084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827088" y="2116138"/>
          <a:ext cx="7488237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2" name="位图图像" r:id="rId7" imgW="5885714" imgH="714286" progId="PBrush">
                  <p:embed/>
                </p:oleObj>
              </mc:Choice>
              <mc:Fallback>
                <p:oleObj name="位图图像" r:id="rId7" imgW="5885714" imgH="714286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16138"/>
                        <a:ext cx="7488237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Rectangle 14"/>
          <p:cNvSpPr>
            <a:spLocks noChangeArrowheads="1"/>
          </p:cNvSpPr>
          <p:nvPr/>
        </p:nvSpPr>
        <p:spPr bwMode="auto">
          <a:xfrm>
            <a:off x="468313" y="6163618"/>
            <a:ext cx="310854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PCM</a:t>
            </a:r>
            <a:r>
              <a:rPr lang="zh-CN" altLang="en-US" dirty="0"/>
              <a:t>的高次群：表</a:t>
            </a:r>
            <a:r>
              <a:rPr lang="en-US" altLang="zh-CN" dirty="0"/>
              <a:t>10-8</a:t>
            </a:r>
          </a:p>
        </p:txBody>
      </p:sp>
      <p:sp>
        <p:nvSpPr>
          <p:cNvPr id="46094" name="Rectangle 16"/>
          <p:cNvSpPr>
            <a:spLocks noChangeArrowheads="1"/>
          </p:cNvSpPr>
          <p:nvPr/>
        </p:nvSpPr>
        <p:spPr bwMode="auto">
          <a:xfrm>
            <a:off x="3454400" y="130175"/>
            <a:ext cx="5581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八、</a:t>
            </a: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时分复用和</a:t>
            </a:r>
            <a:b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zh-CN" altLang="en-US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多路数字电话系统</a:t>
            </a:r>
            <a:r>
              <a:rPr lang="en-US" altLang="zh-CN"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(4)</a:t>
            </a:r>
          </a:p>
        </p:txBody>
      </p:sp>
      <p:grpSp>
        <p:nvGrpSpPr>
          <p:cNvPr id="46095" name="Group 17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46100" name="Picture 18" descr="whu10"/>
            <p:cNvPicPr>
              <a:picLocks noChangeAspect="1" noChangeArrowheads="1"/>
            </p:cNvPicPr>
            <p:nvPr/>
          </p:nvPicPr>
          <p:blipFill>
            <a:blip r:embed="rId9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6089" name="Object 19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3" name="Photo Editor 照片" r:id="rId10" imgW="1552792" imgH="476316" progId="">
                    <p:embed/>
                  </p:oleObj>
                </mc:Choice>
                <mc:Fallback>
                  <p:oleObj name="Photo Editor 照片" r:id="rId10" imgW="1552792" imgH="476316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1" name="Line 20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6085" name="Object 24"/>
          <p:cNvGraphicFramePr>
            <a:graphicFrameLocks noChangeAspect="1"/>
          </p:cNvGraphicFramePr>
          <p:nvPr/>
        </p:nvGraphicFramePr>
        <p:xfrm>
          <a:off x="6443663" y="3368675"/>
          <a:ext cx="231298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4" name="公式" r:id="rId12" imgW="1536480" imgH="228600" progId="Equation.3">
                  <p:embed/>
                </p:oleObj>
              </mc:Choice>
              <mc:Fallback>
                <p:oleObj name="公式" r:id="rId12" imgW="153648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368675"/>
                        <a:ext cx="2312987" cy="3730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6" name="Rectangle 26"/>
          <p:cNvSpPr>
            <a:spLocks noChangeArrowheads="1"/>
          </p:cNvSpPr>
          <p:nvPr/>
        </p:nvSpPr>
        <p:spPr bwMode="auto">
          <a:xfrm>
            <a:off x="323850" y="3716338"/>
            <a:ext cx="2012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则码元速率：</a:t>
            </a:r>
          </a:p>
        </p:txBody>
      </p:sp>
      <p:sp>
        <p:nvSpPr>
          <p:cNvPr id="46097" name="Rectangle 28"/>
          <p:cNvSpPr>
            <a:spLocks noChangeArrowheads="1"/>
          </p:cNvSpPr>
          <p:nvPr/>
        </p:nvSpPr>
        <p:spPr bwMode="auto">
          <a:xfrm>
            <a:off x="4175125" y="3200400"/>
            <a:ext cx="793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u"/>
            </a:pPr>
            <a:endParaRPr lang="zh-CN" altLang="zh-CN"/>
          </a:p>
        </p:txBody>
      </p:sp>
      <p:graphicFrame>
        <p:nvGraphicFramePr>
          <p:cNvPr id="46086" name="Object 30"/>
          <p:cNvGraphicFramePr>
            <a:graphicFrameLocks noChangeAspect="1"/>
          </p:cNvGraphicFramePr>
          <p:nvPr/>
        </p:nvGraphicFramePr>
        <p:xfrm>
          <a:off x="3059113" y="4941888"/>
          <a:ext cx="25622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5" name="公式" r:id="rId14" imgW="1701720" imgH="228600" progId="Equation.3">
                  <p:embed/>
                </p:oleObj>
              </mc:Choice>
              <mc:Fallback>
                <p:oleObj name="公式" r:id="rId14" imgW="170172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941888"/>
                        <a:ext cx="2562225" cy="37306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Rectangle 32"/>
          <p:cNvSpPr>
            <a:spLocks noChangeArrowheads="1"/>
          </p:cNvSpPr>
          <p:nvPr/>
        </p:nvSpPr>
        <p:spPr bwMode="auto">
          <a:xfrm>
            <a:off x="468313" y="5300663"/>
            <a:ext cx="5822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每时隙均按</a:t>
            </a:r>
            <a:r>
              <a:rPr lang="en-US" altLang="zh-CN"/>
              <a:t>1</a:t>
            </a:r>
            <a:r>
              <a:rPr lang="zh-CN" altLang="en-US"/>
              <a:t>位编码，则每一码元的宽度为</a:t>
            </a:r>
          </a:p>
        </p:txBody>
      </p:sp>
      <p:graphicFrame>
        <p:nvGraphicFramePr>
          <p:cNvPr id="46087" name="Object 37"/>
          <p:cNvGraphicFramePr>
            <a:graphicFrameLocks noChangeAspect="1"/>
          </p:cNvGraphicFramePr>
          <p:nvPr/>
        </p:nvGraphicFramePr>
        <p:xfrm>
          <a:off x="6227763" y="5373688"/>
          <a:ext cx="25622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6" name="公式" r:id="rId16" imgW="1701720" imgH="228600" progId="Equation.3">
                  <p:embed/>
                </p:oleObj>
              </mc:Choice>
              <mc:Fallback>
                <p:oleObj name="公式" r:id="rId16" imgW="170172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373688"/>
                        <a:ext cx="2562225" cy="37306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9" name="Rectangle 38"/>
          <p:cNvSpPr>
            <a:spLocks noChangeArrowheads="1"/>
          </p:cNvSpPr>
          <p:nvPr/>
        </p:nvSpPr>
        <p:spPr bwMode="auto">
          <a:xfrm>
            <a:off x="468313" y="5661025"/>
            <a:ext cx="2012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则码元速率：</a:t>
            </a:r>
          </a:p>
        </p:txBody>
      </p:sp>
      <p:graphicFrame>
        <p:nvGraphicFramePr>
          <p:cNvPr id="46088" name="Object 39"/>
          <p:cNvGraphicFramePr>
            <a:graphicFrameLocks noChangeAspect="1"/>
          </p:cNvGraphicFramePr>
          <p:nvPr/>
        </p:nvGraphicFramePr>
        <p:xfrm>
          <a:off x="2278063" y="5734050"/>
          <a:ext cx="24066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7" name="公式" r:id="rId18" imgW="1600200" imgH="228600" progId="Equation.3">
                  <p:embed/>
                </p:oleObj>
              </mc:Choice>
              <mc:Fallback>
                <p:oleObj name="公式" r:id="rId18" imgW="160020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5734050"/>
                        <a:ext cx="2406650" cy="3730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/>
          <p:cNvSpPr txBox="1">
            <a:spLocks noChangeArrowheads="1"/>
          </p:cNvSpPr>
          <p:nvPr/>
        </p:nvSpPr>
        <p:spPr bwMode="gray">
          <a:xfrm>
            <a:off x="1907704" y="1683618"/>
            <a:ext cx="5572125" cy="174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buNone/>
            </a:pPr>
            <a:r>
              <a:rPr lang="zh-CN" altLang="en-US" sz="4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语音、图像及数据</a:t>
            </a:r>
            <a:endParaRPr lang="en-US" altLang="zh-CN" sz="4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buNone/>
            </a:pPr>
            <a:r>
              <a:rPr lang="zh-CN" altLang="en-US" sz="4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压缩编码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969696"/>
              </a:buClr>
              <a:buSzPct val="65000"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45059" name="矩形 4"/>
          <p:cNvSpPr>
            <a:spLocks noChangeArrowheads="1"/>
          </p:cNvSpPr>
          <p:nvPr/>
        </p:nvSpPr>
        <p:spPr bwMode="auto">
          <a:xfrm>
            <a:off x="642938" y="620688"/>
            <a:ext cx="30604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b="1" u="sng" dirty="0">
                <a:solidFill>
                  <a:srgbClr val="800080"/>
                </a:solidFill>
              </a:rPr>
              <a:t>§</a:t>
            </a:r>
            <a:r>
              <a:rPr lang="en-US" altLang="en-US" sz="4000" b="1" u="sng" dirty="0">
                <a:solidFill>
                  <a:srgbClr val="800080"/>
                </a:solidFill>
                <a:ea typeface="微软雅黑" pitchFamily="34" charset="-122"/>
                <a:cs typeface="Arial" charset="0"/>
              </a:rPr>
              <a:t>10</a:t>
            </a:r>
            <a:r>
              <a:rPr lang="en-US" altLang="zh-CN" sz="4000" b="1" u="sng" dirty="0">
                <a:solidFill>
                  <a:srgbClr val="800080"/>
                </a:solidFill>
                <a:ea typeface="微软雅黑" pitchFamily="34" charset="-122"/>
                <a:cs typeface="Arial" charset="0"/>
              </a:rPr>
              <a:t>.10-12</a:t>
            </a:r>
            <a:endParaRPr lang="zh-CN" altLang="en-US" sz="4000" b="1" u="sng" dirty="0">
              <a:solidFill>
                <a:srgbClr val="80008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2938" y="3717032"/>
            <a:ext cx="75262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问题来源：模拟信号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数字化占用较大的带宽和存储空间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 核心：</a:t>
            </a:r>
            <a:r>
              <a:rPr lang="zh-CN" altLang="en-US" b="1" dirty="0">
                <a:ea typeface="楷体_GB2312" pitchFamily="49" charset="-122"/>
              </a:rPr>
              <a:t>研究编码算法，用尽可能低的数码率获得尽可能好的语音和图像质量</a:t>
            </a:r>
            <a:endParaRPr lang="zh-CN" altLang="en-US" sz="2400" b="1" dirty="0">
              <a:latin typeface="宋体" panose="02010600030101010101" pitchFamily="2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988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17738" y="1660178"/>
            <a:ext cx="14160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波形编码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4563" y="2231678"/>
            <a:ext cx="14160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参量编码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17738" y="2831753"/>
            <a:ext cx="14160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混合编码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477" name="矩形 7"/>
          <p:cNvSpPr>
            <a:spLocks noChangeArrowheads="1"/>
          </p:cNvSpPr>
          <p:nvPr/>
        </p:nvSpPr>
        <p:spPr bwMode="auto">
          <a:xfrm>
            <a:off x="785813" y="2198340"/>
            <a:ext cx="122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分类</a:t>
            </a:r>
          </a:p>
        </p:txBody>
      </p:sp>
      <p:sp>
        <p:nvSpPr>
          <p:cNvPr id="105478" name="矩形 8"/>
          <p:cNvSpPr>
            <a:spLocks noChangeArrowheads="1"/>
          </p:cNvSpPr>
          <p:nvPr/>
        </p:nvSpPr>
        <p:spPr bwMode="auto">
          <a:xfrm>
            <a:off x="785813" y="4522440"/>
            <a:ext cx="122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要求</a:t>
            </a:r>
          </a:p>
        </p:txBody>
      </p:sp>
      <p:sp>
        <p:nvSpPr>
          <p:cNvPr id="105479" name="矩形 9"/>
          <p:cNvSpPr>
            <a:spLocks noChangeArrowheads="1"/>
          </p:cNvSpPr>
          <p:nvPr/>
        </p:nvSpPr>
        <p:spPr bwMode="auto">
          <a:xfrm>
            <a:off x="2860675" y="4000153"/>
            <a:ext cx="480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保持语音波形不变，或使波形失真尽量小</a:t>
            </a:r>
            <a:endParaRPr lang="zh-CN" altLang="en-US" sz="2000"/>
          </a:p>
        </p:txBody>
      </p:sp>
      <p:sp>
        <p:nvSpPr>
          <p:cNvPr id="105480" name="矩形 10"/>
          <p:cNvSpPr>
            <a:spLocks noChangeArrowheads="1"/>
          </p:cNvSpPr>
          <p:nvPr/>
        </p:nvSpPr>
        <p:spPr bwMode="auto">
          <a:xfrm>
            <a:off x="2855913" y="4555778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保持语音的可懂度和清晰度尽量高</a:t>
            </a:r>
            <a:endParaRPr lang="zh-CN" altLang="en-US" sz="2000"/>
          </a:p>
        </p:txBody>
      </p:sp>
      <p:sp>
        <p:nvSpPr>
          <p:cNvPr id="105481" name="矩形 11"/>
          <p:cNvSpPr>
            <a:spLocks noChangeArrowheads="1"/>
          </p:cNvSpPr>
          <p:nvPr/>
        </p:nvSpPr>
        <p:spPr bwMode="auto">
          <a:xfrm>
            <a:off x="2860675" y="5155853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保持语音的可懂度和清晰度尽量高</a:t>
            </a:r>
            <a:endParaRPr lang="zh-CN" altLang="en-US" sz="2000"/>
          </a:p>
        </p:txBody>
      </p:sp>
      <p:sp>
        <p:nvSpPr>
          <p:cNvPr id="13" name="矩形 12"/>
          <p:cNvSpPr/>
          <p:nvPr/>
        </p:nvSpPr>
        <p:spPr>
          <a:xfrm>
            <a:off x="4148138" y="2141190"/>
            <a:ext cx="385762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均属于</a:t>
            </a:r>
            <a:r>
              <a:rPr lang="zh-CN" altLang="en-US" sz="2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有损</a:t>
            </a:r>
            <a:r>
              <a:rPr lang="zh-CN" altLang="en-US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压缩编码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1984375" y="1833215"/>
            <a:ext cx="214313" cy="121443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1928813" y="4198590"/>
            <a:ext cx="214312" cy="121443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214563" y="3955703"/>
            <a:ext cx="7270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波</a:t>
            </a:r>
            <a:r>
              <a:rPr lang="en-US" altLang="zh-CN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~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11388" y="4527203"/>
            <a:ext cx="72548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参</a:t>
            </a:r>
            <a:r>
              <a:rPr lang="en-US" altLang="zh-CN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~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4563" y="5127278"/>
            <a:ext cx="7270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混</a:t>
            </a:r>
            <a:r>
              <a:rPr lang="en-US" altLang="zh-CN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~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673799" y="350425"/>
            <a:ext cx="5294311" cy="4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10.10</a:t>
            </a: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、语音压缩编码</a:t>
            </a:r>
          </a:p>
        </p:txBody>
      </p:sp>
      <p:pic>
        <p:nvPicPr>
          <p:cNvPr id="22" name="Picture 18" descr="whu10"/>
          <p:cNvPicPr>
            <a:picLocks noChangeAspect="1" noChangeArrowheads="1"/>
          </p:cNvPicPr>
          <p:nvPr/>
        </p:nvPicPr>
        <p:blipFill>
          <a:blip r:embed="rId3">
            <a:lum bright="6000"/>
          </a:blip>
          <a:srcRect/>
          <a:stretch>
            <a:fillRect/>
          </a:stretch>
        </p:blipFill>
        <p:spPr bwMode="auto">
          <a:xfrm>
            <a:off x="358775" y="44624"/>
            <a:ext cx="8540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480691"/>
              </p:ext>
            </p:extLst>
          </p:nvPr>
        </p:nvGraphicFramePr>
        <p:xfrm>
          <a:off x="1366838" y="188640"/>
          <a:ext cx="1871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Photo Editor 照片" r:id="rId4" imgW="1552792" imgH="476316" progId="">
                  <p:embed/>
                </p:oleObj>
              </mc:Choice>
              <mc:Fallback>
                <p:oleObj name="Photo Editor 照片" r:id="rId4" imgW="1552792" imgH="47631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188640"/>
                        <a:ext cx="18716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34925" y="980728"/>
            <a:ext cx="3203575" cy="0"/>
          </a:xfrm>
          <a:prstGeom prst="line">
            <a:avLst/>
          </a:prstGeom>
          <a:noFill/>
          <a:ln w="76200" cap="sq" cmpd="tri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58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436563" y="188640"/>
            <a:ext cx="4014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楷体_GB2312" pitchFamily="49" charset="-122"/>
              </a:rPr>
              <a:t>几种音频压缩编码的比较： </a:t>
            </a:r>
          </a:p>
        </p:txBody>
      </p:sp>
      <p:graphicFrame>
        <p:nvGraphicFramePr>
          <p:cNvPr id="229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960423"/>
              </p:ext>
            </p:extLst>
          </p:nvPr>
        </p:nvGraphicFramePr>
        <p:xfrm>
          <a:off x="323528" y="620688"/>
          <a:ext cx="8104188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位图图像" r:id="rId3" imgW="8104762" imgH="3761905" progId="Paint.Picture">
                  <p:embed/>
                </p:oleObj>
              </mc:Choice>
              <mc:Fallback>
                <p:oleObj name="位图图像" r:id="rId3" imgW="8104762" imgH="37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20688"/>
                        <a:ext cx="8104188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4437112"/>
            <a:ext cx="8188325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MPEG（Moving Picture Experts Group，动态图像专家组），针对运动图像和语音压缩制定国际标准的组织。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MPEG-1</a:t>
            </a:r>
            <a:r>
              <a:rPr lang="zh-CN" altLang="en-US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层</a:t>
            </a:r>
            <a:r>
              <a:rPr lang="en-US" altLang="zh-CN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 </a:t>
            </a:r>
            <a:r>
              <a:rPr lang="zh-CN" altLang="en-US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数字盒式录音带</a:t>
            </a:r>
          </a:p>
          <a:p>
            <a:r>
              <a:rPr lang="en-US" altLang="zh-CN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MPEG-1</a:t>
            </a:r>
            <a:r>
              <a:rPr lang="zh-CN" altLang="en-US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层</a:t>
            </a:r>
            <a:r>
              <a:rPr lang="en-US" altLang="zh-CN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数字音频广播（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DAB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）和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VCD</a:t>
            </a:r>
          </a:p>
          <a:p>
            <a:r>
              <a:rPr lang="en-US" altLang="zh-CN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MPEG-1</a:t>
            </a:r>
            <a:r>
              <a:rPr lang="zh-CN" altLang="en-US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层</a:t>
            </a:r>
            <a:r>
              <a:rPr lang="en-US" altLang="zh-CN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编码复杂</a:t>
            </a:r>
            <a:r>
              <a:rPr lang="en-US" altLang="zh-CN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MP3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音乐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6282421"/>
            <a:ext cx="861580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MPEG-4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高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压缩率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和高的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hlinkClick r:id="rId6"/>
              </a:rPr>
              <a:t>图像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还原质量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511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8720" y="3516040"/>
            <a:ext cx="14224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/>
              <a:t>有损压缩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5708" y="4335190"/>
            <a:ext cx="1420812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/>
              <a:t>无损压缩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668" name="矩形 7"/>
          <p:cNvSpPr>
            <a:spLocks noChangeArrowheads="1"/>
          </p:cNvSpPr>
          <p:nvPr/>
        </p:nvSpPr>
        <p:spPr bwMode="auto">
          <a:xfrm>
            <a:off x="251520" y="3906565"/>
            <a:ext cx="144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分类</a:t>
            </a:r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1692970" y="3722415"/>
            <a:ext cx="295275" cy="89852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72370" y="4892561"/>
            <a:ext cx="20415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/>
              <a:t>静止图像压缩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72370" y="5678374"/>
            <a:ext cx="20415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/>
              <a:t>动态图像压缩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672" name="矩形 20"/>
          <p:cNvSpPr>
            <a:spLocks noChangeArrowheads="1"/>
          </p:cNvSpPr>
          <p:nvPr/>
        </p:nvSpPr>
        <p:spPr bwMode="auto">
          <a:xfrm>
            <a:off x="251520" y="5249749"/>
            <a:ext cx="144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分类</a:t>
            </a:r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1743770" y="5098936"/>
            <a:ext cx="228600" cy="82708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73799" y="350425"/>
            <a:ext cx="5294311" cy="4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10.11</a:t>
            </a: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、图像压缩编码</a:t>
            </a:r>
          </a:p>
        </p:txBody>
      </p:sp>
      <p:pic>
        <p:nvPicPr>
          <p:cNvPr id="11" name="Picture 18" descr="whu10"/>
          <p:cNvPicPr>
            <a:picLocks noChangeAspect="1" noChangeArrowheads="1"/>
          </p:cNvPicPr>
          <p:nvPr/>
        </p:nvPicPr>
        <p:blipFill>
          <a:blip r:embed="rId3">
            <a:lum bright="6000"/>
          </a:blip>
          <a:srcRect/>
          <a:stretch>
            <a:fillRect/>
          </a:stretch>
        </p:blipFill>
        <p:spPr bwMode="auto">
          <a:xfrm>
            <a:off x="358775" y="44624"/>
            <a:ext cx="8540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89690"/>
              </p:ext>
            </p:extLst>
          </p:nvPr>
        </p:nvGraphicFramePr>
        <p:xfrm>
          <a:off x="1366838" y="188640"/>
          <a:ext cx="1871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Photo Editor 照片" r:id="rId4" imgW="1552792" imgH="476316" progId="">
                  <p:embed/>
                </p:oleObj>
              </mc:Choice>
              <mc:Fallback>
                <p:oleObj name="Photo Editor 照片" r:id="rId4" imgW="1552792" imgH="47631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188640"/>
                        <a:ext cx="18716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34925" y="980728"/>
            <a:ext cx="3203575" cy="0"/>
          </a:xfrm>
          <a:prstGeom prst="line">
            <a:avLst/>
          </a:prstGeom>
          <a:noFill/>
          <a:ln w="76200" cap="sq" cmpd="tri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9512" y="1052736"/>
            <a:ext cx="800335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机理：</a:t>
            </a:r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一、图像信号中存在着大量的冗余度可供压缩，这种冗余度在解码之后可无失真地恢复；</a:t>
            </a:r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二、利用人眼的视觉特性，在不被主观视觉察觉的容限内，通过减少信号的精度，以一定的客观失真换取数据压缩。</a:t>
            </a:r>
          </a:p>
        </p:txBody>
      </p: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4355976" y="3329697"/>
            <a:ext cx="440722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静止图像压缩利用了邻近像素之间的相关性，并且常常在变换域中进行有损压缩。最广泛应用的静止图像压缩国际标准是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JPEG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4427984" y="4797152"/>
            <a:ext cx="412029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动态图像压缩利用了邻近帧的像素之间的相关性，在静止图像压缩的基础上再设法减小邻帧像素间的相关性。最广泛应用的动态图像压缩国际标准是</a:t>
            </a:r>
            <a:r>
              <a:rPr lang="en-US" altLang="zh-CN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MPEG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6498851"/>
            <a:ext cx="802005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JPEG(Joint Photographic Experts Group)</a:t>
            </a:r>
            <a:r>
              <a:rPr lang="zh-CN" altLang="en-US" sz="18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是联合专家组</a:t>
            </a:r>
          </a:p>
        </p:txBody>
      </p:sp>
    </p:spTree>
    <p:extLst>
      <p:ext uri="{BB962C8B-B14F-4D97-AF65-F5344CB8AC3E}">
        <p14:creationId xmlns:p14="http://schemas.microsoft.com/office/powerpoint/2010/main" val="2697077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矩形 3"/>
          <p:cNvSpPr>
            <a:spLocks noChangeArrowheads="1"/>
          </p:cNvSpPr>
          <p:nvPr/>
        </p:nvSpPr>
        <p:spPr bwMode="auto">
          <a:xfrm>
            <a:off x="857250" y="1223963"/>
            <a:ext cx="738505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100"/>
              </a:lnSpc>
              <a:buClr>
                <a:srgbClr val="0000FF"/>
              </a:buClr>
              <a:buSzPct val="65000"/>
              <a:buFont typeface="Wingdings" panose="05000000000000000000" pitchFamily="2" charset="2"/>
              <a:buChar char="u"/>
            </a:pPr>
            <a:r>
              <a:rPr lang="en-US" altLang="zh-CN" sz="2000" b="1">
                <a:solidFill>
                  <a:srgbClr val="0000C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数据压缩不允许有任何损失，</a:t>
            </a:r>
            <a:r>
              <a:rPr lang="zh-CN" altLang="en-US" sz="2000">
                <a:ea typeface="微软雅黑" panose="020B0503020204020204" pitchFamily="34" charset="-122"/>
                <a:cs typeface="Arial" panose="020B0604020202020204" pitchFamily="34" charset="0"/>
              </a:rPr>
              <a:t>因此</a:t>
            </a:r>
            <a:r>
              <a:rPr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只能采用</a:t>
            </a:r>
            <a:r>
              <a:rPr lang="zh-CN" altLang="en-US" sz="2000" b="1">
                <a:ea typeface="微软雅黑" panose="020B0503020204020204" pitchFamily="34" charset="-122"/>
                <a:cs typeface="Arial" panose="020B0604020202020204" pitchFamily="34" charset="0"/>
              </a:rPr>
              <a:t>无损压缩</a:t>
            </a:r>
            <a:r>
              <a:rPr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方法。</a:t>
            </a:r>
            <a:endParaRPr lang="en-US" altLang="zh-CN" sz="2000">
              <a:solidFill>
                <a:srgbClr val="0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7764" name="矩形 4"/>
          <p:cNvSpPr>
            <a:spLocks noChangeArrowheads="1"/>
          </p:cNvSpPr>
          <p:nvPr/>
        </p:nvSpPr>
        <p:spPr bwMode="auto">
          <a:xfrm>
            <a:off x="857250" y="1827213"/>
            <a:ext cx="7745413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100"/>
              </a:lnSpc>
              <a:buClr>
                <a:srgbClr val="0000FF"/>
              </a:buClr>
              <a:buSzPct val="65000"/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这就需要选用一种高效的编码表示信源数据，以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减小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信源数据的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冗余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度，</a:t>
            </a:r>
            <a:endParaRPr lang="zh-CN" altLang="en-US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7765" name="矩形 5"/>
          <p:cNvSpPr>
            <a:spLocks noChangeArrowheads="1"/>
          </p:cNvSpPr>
          <p:nvPr/>
        </p:nvSpPr>
        <p:spPr bwMode="auto">
          <a:xfrm>
            <a:off x="857250" y="2827338"/>
            <a:ext cx="7643813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100"/>
              </a:lnSpc>
              <a:buClr>
                <a:srgbClr val="0000FF"/>
              </a:buClr>
              <a:buSzPct val="65000"/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由于有限离散信源中各字符的信息含量不同，为了压缩，通常采用</a:t>
            </a:r>
            <a:r>
              <a:rPr lang="zh-CN" altLang="en-US" sz="2000" b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变长码</a:t>
            </a:r>
            <a:r>
              <a:rPr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7766" name="矩形 6"/>
          <p:cNvSpPr>
            <a:spLocks noChangeArrowheads="1"/>
          </p:cNvSpPr>
          <p:nvPr/>
        </p:nvSpPr>
        <p:spPr bwMode="auto">
          <a:xfrm>
            <a:off x="857250" y="3857625"/>
            <a:ext cx="707231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100"/>
              </a:lnSpc>
              <a:buClr>
                <a:srgbClr val="0000FF"/>
              </a:buClr>
              <a:buSzPct val="65000"/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为了确定</a:t>
            </a:r>
            <a:r>
              <a:rPr lang="zh-CN" altLang="en-US" sz="2000" b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变长码</a:t>
            </a:r>
            <a:r>
              <a:rPr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每个字符的分界，需要采用</a:t>
            </a:r>
            <a:r>
              <a:rPr lang="zh-CN" altLang="en-US" sz="2000" b="1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唯一可译码</a:t>
            </a:r>
            <a:r>
              <a:rPr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7767" name="矩形 7"/>
          <p:cNvSpPr>
            <a:spLocks noChangeArrowheads="1"/>
          </p:cNvSpPr>
          <p:nvPr/>
        </p:nvSpPr>
        <p:spPr bwMode="auto">
          <a:xfrm>
            <a:off x="3036888" y="4441825"/>
            <a:ext cx="41783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100"/>
              </a:lnSpc>
              <a:buClr>
                <a:srgbClr val="0000FF"/>
              </a:buClr>
              <a:buSzPct val="65000"/>
            </a:pPr>
            <a:r>
              <a:rPr lang="zh-CN" altLang="en-US" sz="2000" b="1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即时可译码（</a:t>
            </a:r>
            <a:r>
              <a:rPr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又称</a:t>
            </a:r>
            <a:r>
              <a:rPr lang="zh-CN" altLang="en-US" sz="2000" b="1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无前缀码</a:t>
            </a:r>
            <a:r>
              <a:rPr lang="zh-CN" altLang="en-US" b="1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zh-CN" altLang="en-US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7768" name="矩形 8"/>
          <p:cNvSpPr>
            <a:spLocks noChangeArrowheads="1"/>
          </p:cNvSpPr>
          <p:nvPr/>
        </p:nvSpPr>
        <p:spPr bwMode="auto">
          <a:xfrm>
            <a:off x="3025775" y="4938713"/>
            <a:ext cx="1724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100"/>
              </a:lnSpc>
              <a:buClr>
                <a:srgbClr val="0000FF"/>
              </a:buClr>
              <a:buSzPct val="65000"/>
            </a:pPr>
            <a:r>
              <a:rPr lang="zh-CN" altLang="en-US" sz="2000" b="1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非即时可译码</a:t>
            </a:r>
            <a:endParaRPr lang="zh-CN" altLang="en-US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7769" name="矩形 10"/>
          <p:cNvSpPr>
            <a:spLocks noChangeArrowheads="1"/>
          </p:cNvSpPr>
          <p:nvPr/>
        </p:nvSpPr>
        <p:spPr bwMode="auto">
          <a:xfrm>
            <a:off x="857250" y="5653088"/>
            <a:ext cx="817086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100"/>
              </a:lnSpc>
              <a:buClr>
                <a:srgbClr val="0000FF"/>
              </a:buClr>
              <a:buSzPct val="65000"/>
              <a:buFont typeface="Wingdings" panose="05000000000000000000" pitchFamily="2" charset="2"/>
              <a:buChar char="u"/>
            </a:pPr>
            <a:r>
              <a:rPr lang="zh-CN" altLang="en-US" sz="2000" b="1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霍夫曼码</a:t>
            </a:r>
            <a:r>
              <a:rPr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是一种常用的</a:t>
            </a:r>
            <a:r>
              <a:rPr lang="zh-CN" altLang="en-US" sz="2000" b="1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无前缀</a:t>
            </a:r>
            <a:r>
              <a:rPr lang="zh-CN" altLang="en-US" sz="2000" b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变长码</a:t>
            </a:r>
            <a:r>
              <a:rPr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，它在最小码长意义上是最佳码。</a:t>
            </a:r>
            <a:endParaRPr lang="zh-CN" altLang="en-US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2822575" y="4643438"/>
            <a:ext cx="188913" cy="5715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673799" y="350425"/>
            <a:ext cx="5294311" cy="4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10.12</a:t>
            </a: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、数字数据压缩编码</a:t>
            </a:r>
          </a:p>
        </p:txBody>
      </p:sp>
      <p:pic>
        <p:nvPicPr>
          <p:cNvPr id="13" name="Picture 18" descr="whu10"/>
          <p:cNvPicPr>
            <a:picLocks noChangeAspect="1" noChangeArrowheads="1"/>
          </p:cNvPicPr>
          <p:nvPr/>
        </p:nvPicPr>
        <p:blipFill>
          <a:blip r:embed="rId3">
            <a:lum bright="6000"/>
          </a:blip>
          <a:srcRect/>
          <a:stretch>
            <a:fillRect/>
          </a:stretch>
        </p:blipFill>
        <p:spPr bwMode="auto">
          <a:xfrm>
            <a:off x="358775" y="44624"/>
            <a:ext cx="8540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46820"/>
              </p:ext>
            </p:extLst>
          </p:nvPr>
        </p:nvGraphicFramePr>
        <p:xfrm>
          <a:off x="1366838" y="188640"/>
          <a:ext cx="1871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Photo Editor 照片" r:id="rId4" imgW="1552792" imgH="476316" progId="">
                  <p:embed/>
                </p:oleObj>
              </mc:Choice>
              <mc:Fallback>
                <p:oleObj name="Photo Editor 照片" r:id="rId4" imgW="1552792" imgH="47631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188640"/>
                        <a:ext cx="18716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34925" y="980728"/>
            <a:ext cx="3203575" cy="0"/>
          </a:xfrm>
          <a:prstGeom prst="line">
            <a:avLst/>
          </a:prstGeom>
          <a:noFill/>
          <a:ln w="76200" cap="sq" cmpd="tri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266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/>
          <p:cNvSpPr>
            <a:spLocks noChangeArrowheads="1"/>
          </p:cNvSpPr>
          <p:nvPr/>
        </p:nvSpPr>
        <p:spPr bwMode="auto">
          <a:xfrm>
            <a:off x="285750" y="428625"/>
            <a:ext cx="5286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10.12.2</a:t>
            </a:r>
            <a:r>
              <a:rPr lang="en-US" altLang="zh-CN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霍夫曼码</a:t>
            </a:r>
            <a:endParaRPr lang="zh-CN" altLang="en-US" sz="320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75" y="3429000"/>
            <a:ext cx="4703763" cy="738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latin typeface="Arial" pitchFamily="34" charset="0"/>
                <a:ea typeface="微软雅黑" pitchFamily="34" charset="-122"/>
                <a:cs typeface="Arial" pitchFamily="34" charset="0"/>
              </a:rPr>
              <a:t>霍夫曼码的编码过程</a:t>
            </a:r>
            <a:endParaRPr lang="en-US" altLang="zh-CN" sz="2400" b="1" kern="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7250" y="5815013"/>
            <a:ext cx="74295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下面，以有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个字符的信源字符表来说明霍夫曼码的编码步骤：</a:t>
            </a:r>
          </a:p>
        </p:txBody>
      </p:sp>
      <p:sp>
        <p:nvSpPr>
          <p:cNvPr id="8" name="矩形 7"/>
          <p:cNvSpPr/>
          <p:nvPr/>
        </p:nvSpPr>
        <p:spPr>
          <a:xfrm>
            <a:off x="1371600" y="4429125"/>
            <a:ext cx="54324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第</a:t>
            </a:r>
            <a:r>
              <a:rPr lang="en-US" altLang="zh-CN" sz="2400" b="1" kern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2400" b="1" kern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步</a:t>
            </a:r>
            <a:r>
              <a:rPr lang="zh-CN" altLang="en-US" sz="24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减少信源字符的数量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371600" y="5072063"/>
            <a:ext cx="52689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第</a:t>
            </a:r>
            <a:r>
              <a:rPr lang="en-US" altLang="zh-CN" sz="2400" b="1" kern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2400" b="1" kern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步</a:t>
            </a:r>
            <a:r>
              <a:rPr lang="zh-CN" altLang="en-US" sz="24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为字符分配码字</a:t>
            </a:r>
            <a:endParaRPr lang="zh-CN" altLang="en-US" sz="2400" dirty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/>
          <a:srcRect r="4009"/>
          <a:stretch>
            <a:fillRect/>
          </a:stretch>
        </p:blipFill>
        <p:spPr bwMode="auto">
          <a:xfrm>
            <a:off x="944563" y="1339850"/>
            <a:ext cx="7450137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0139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846" name="Picture 102"/>
          <p:cNvPicPr>
            <a:picLocks noChangeAspect="1" noChangeArrowheads="1"/>
          </p:cNvPicPr>
          <p:nvPr/>
        </p:nvPicPr>
        <p:blipFill>
          <a:blip r:embed="rId2"/>
          <a:srcRect b="10345"/>
          <a:stretch>
            <a:fillRect/>
          </a:stretch>
        </p:blipFill>
        <p:spPr bwMode="auto">
          <a:xfrm>
            <a:off x="822325" y="285750"/>
            <a:ext cx="75723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3"/>
          <a:srcRect r="1605" b="4972"/>
          <a:stretch>
            <a:fillRect/>
          </a:stretch>
        </p:blipFill>
        <p:spPr bwMode="auto">
          <a:xfrm>
            <a:off x="660400" y="4140200"/>
            <a:ext cx="77247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7647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2"/>
          <p:cNvPicPr>
            <a:picLocks noChangeAspect="1" noChangeArrowheads="1"/>
          </p:cNvPicPr>
          <p:nvPr/>
        </p:nvPicPr>
        <p:blipFill>
          <a:blip r:embed="rId2"/>
          <a:srcRect b="5173"/>
          <a:stretch>
            <a:fillRect/>
          </a:stretch>
        </p:blipFill>
        <p:spPr bwMode="auto">
          <a:xfrm>
            <a:off x="866775" y="285750"/>
            <a:ext cx="7572375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 r="3478"/>
          <a:stretch>
            <a:fillRect/>
          </a:stretch>
        </p:blipFill>
        <p:spPr bwMode="auto">
          <a:xfrm>
            <a:off x="527050" y="4265613"/>
            <a:ext cx="7929563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8351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2"/>
          <p:cNvPicPr>
            <a:picLocks noChangeAspect="1" noChangeArrowheads="1"/>
          </p:cNvPicPr>
          <p:nvPr/>
        </p:nvPicPr>
        <p:blipFill>
          <a:blip r:embed="rId2"/>
          <a:srcRect b="5173"/>
          <a:stretch>
            <a:fillRect/>
          </a:stretch>
        </p:blipFill>
        <p:spPr bwMode="auto">
          <a:xfrm>
            <a:off x="838200" y="285750"/>
            <a:ext cx="7572375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直接连接符 13"/>
          <p:cNvCxnSpPr/>
          <p:nvPr/>
        </p:nvCxnSpPr>
        <p:spPr>
          <a:xfrm>
            <a:off x="1504950" y="2214563"/>
            <a:ext cx="2643188" cy="158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48138" y="2214563"/>
            <a:ext cx="928687" cy="35718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76825" y="2571750"/>
            <a:ext cx="428625" cy="158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400000" flipH="1" flipV="1">
            <a:off x="5434806" y="2499519"/>
            <a:ext cx="1428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5505450" y="2357438"/>
            <a:ext cx="571500" cy="7143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 flipH="1" flipV="1">
            <a:off x="5934869" y="221376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076950" y="2071688"/>
            <a:ext cx="571500" cy="158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 flipH="1" flipV="1">
            <a:off x="5899150" y="1320800"/>
            <a:ext cx="1500188" cy="158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48450" y="571500"/>
            <a:ext cx="857250" cy="158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5" name="Picture 15"/>
          <p:cNvPicPr>
            <a:picLocks noChangeAspect="1" noChangeArrowheads="1"/>
          </p:cNvPicPr>
          <p:nvPr/>
        </p:nvPicPr>
        <p:blipFill>
          <a:blip r:embed="rId3"/>
          <a:srcRect r="2416"/>
          <a:stretch>
            <a:fillRect/>
          </a:stretch>
        </p:blipFill>
        <p:spPr bwMode="auto">
          <a:xfrm>
            <a:off x="577850" y="4318000"/>
            <a:ext cx="78613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456" name="Picture 16"/>
          <p:cNvPicPr>
            <a:picLocks noChangeAspect="1" noChangeArrowheads="1"/>
          </p:cNvPicPr>
          <p:nvPr/>
        </p:nvPicPr>
        <p:blipFill>
          <a:blip r:embed="rId4"/>
          <a:srcRect r="1754"/>
          <a:stretch>
            <a:fillRect/>
          </a:stretch>
        </p:blipFill>
        <p:spPr bwMode="auto">
          <a:xfrm>
            <a:off x="561975" y="5384800"/>
            <a:ext cx="78771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346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75"/>
          <p:cNvSpPr>
            <a:spLocks noChangeArrowheads="1"/>
          </p:cNvSpPr>
          <p:nvPr/>
        </p:nvSpPr>
        <p:spPr bwMode="auto">
          <a:xfrm>
            <a:off x="611188" y="1520825"/>
            <a:ext cx="155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4</a:t>
            </a:r>
            <a:r>
              <a:rPr lang="zh-CN" altLang="en-US"/>
              <a:t>、因为：</a:t>
            </a:r>
          </a:p>
        </p:txBody>
      </p:sp>
      <p:sp>
        <p:nvSpPr>
          <p:cNvPr id="4114" name="Rectangle 78"/>
          <p:cNvSpPr>
            <a:spLocks noChangeArrowheads="1"/>
          </p:cNvSpPr>
          <p:nvPr/>
        </p:nvSpPr>
        <p:spPr bwMode="auto">
          <a:xfrm>
            <a:off x="1044575" y="2168525"/>
            <a:ext cx="793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其中</a:t>
            </a:r>
            <a:endParaRPr lang="zh-CN" altLang="en-US" sz="3200"/>
          </a:p>
        </p:txBody>
      </p:sp>
      <p:sp>
        <p:nvSpPr>
          <p:cNvPr id="4115" name="Rectangle 83"/>
          <p:cNvSpPr>
            <a:spLocks noChangeArrowheads="1"/>
          </p:cNvSpPr>
          <p:nvPr/>
        </p:nvSpPr>
        <p:spPr bwMode="auto">
          <a:xfrm>
            <a:off x="1042988" y="2900363"/>
            <a:ext cx="488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故</a:t>
            </a:r>
            <a:endParaRPr lang="zh-CN" altLang="en-US" sz="3200"/>
          </a:p>
        </p:txBody>
      </p:sp>
      <p:sp>
        <p:nvSpPr>
          <p:cNvPr id="4116" name="Rectangle 86"/>
          <p:cNvSpPr>
            <a:spLocks noChangeArrowheads="1"/>
          </p:cNvSpPr>
          <p:nvPr/>
        </p:nvSpPr>
        <p:spPr bwMode="auto">
          <a:xfrm>
            <a:off x="906463" y="3655293"/>
            <a:ext cx="2317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说明：已抽样信</a:t>
            </a:r>
            <a:endParaRPr lang="zh-CN" altLang="en-US" sz="3200"/>
          </a:p>
        </p:txBody>
      </p:sp>
      <p:graphicFrame>
        <p:nvGraphicFramePr>
          <p:cNvPr id="4102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882866"/>
              </p:ext>
            </p:extLst>
          </p:nvPr>
        </p:nvGraphicFramePr>
        <p:xfrm>
          <a:off x="3138488" y="3739431"/>
          <a:ext cx="5762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公式" r:id="rId3" imgW="381000" imgH="228600" progId="Equation.3">
                  <p:embed/>
                </p:oleObj>
              </mc:Choice>
              <mc:Fallback>
                <p:oleObj name="公式" r:id="rId3" imgW="381000" imgH="22860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3739431"/>
                        <a:ext cx="576262" cy="3460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" name="Rectangle 89"/>
          <p:cNvSpPr>
            <a:spLocks noChangeArrowheads="1"/>
          </p:cNvSpPr>
          <p:nvPr/>
        </p:nvSpPr>
        <p:spPr bwMode="auto">
          <a:xfrm>
            <a:off x="3643313" y="3667993"/>
            <a:ext cx="1098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的频谱</a:t>
            </a:r>
            <a:endParaRPr lang="zh-CN" altLang="en-US" sz="3200"/>
          </a:p>
        </p:txBody>
      </p:sp>
      <p:graphicFrame>
        <p:nvGraphicFramePr>
          <p:cNvPr id="4103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088950"/>
              </p:ext>
            </p:extLst>
          </p:nvPr>
        </p:nvGraphicFramePr>
        <p:xfrm>
          <a:off x="4651375" y="3739431"/>
          <a:ext cx="7191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公式" r:id="rId5" imgW="495085" imgH="228501" progId="Equation.3">
                  <p:embed/>
                </p:oleObj>
              </mc:Choice>
              <mc:Fallback>
                <p:oleObj name="公式" r:id="rId5" imgW="495085" imgH="228501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3739431"/>
                        <a:ext cx="719138" cy="3317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8" name="Rectangle 92"/>
          <p:cNvSpPr>
            <a:spLocks noChangeArrowheads="1"/>
          </p:cNvSpPr>
          <p:nvPr/>
        </p:nvSpPr>
        <p:spPr bwMode="auto">
          <a:xfrm>
            <a:off x="5299075" y="3667993"/>
            <a:ext cx="292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是由无穷多个间隔为</a:t>
            </a:r>
          </a:p>
        </p:txBody>
      </p:sp>
      <p:graphicFrame>
        <p:nvGraphicFramePr>
          <p:cNvPr id="4104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481101"/>
              </p:ext>
            </p:extLst>
          </p:nvPr>
        </p:nvGraphicFramePr>
        <p:xfrm>
          <a:off x="8172450" y="3718793"/>
          <a:ext cx="3540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公式" r:id="rId7" imgW="203112" imgH="228501" progId="Equation.3">
                  <p:embed/>
                </p:oleObj>
              </mc:Choice>
              <mc:Fallback>
                <p:oleObj name="公式" r:id="rId7" imgW="203112" imgH="228501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3718793"/>
                        <a:ext cx="354013" cy="4048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9" name="Rectangle 99"/>
          <p:cNvSpPr>
            <a:spLocks noChangeArrowheads="1"/>
          </p:cNvSpPr>
          <p:nvPr/>
        </p:nvSpPr>
        <p:spPr bwMode="auto">
          <a:xfrm>
            <a:off x="401638" y="4026768"/>
            <a:ext cx="488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的</a:t>
            </a:r>
          </a:p>
        </p:txBody>
      </p:sp>
      <p:graphicFrame>
        <p:nvGraphicFramePr>
          <p:cNvPr id="4105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057996"/>
              </p:ext>
            </p:extLst>
          </p:nvPr>
        </p:nvGraphicFramePr>
        <p:xfrm>
          <a:off x="817563" y="4096618"/>
          <a:ext cx="6477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公式" r:id="rId9" imgW="418918" imgH="203112" progId="Equation.3">
                  <p:embed/>
                </p:oleObj>
              </mc:Choice>
              <mc:Fallback>
                <p:oleObj name="公式" r:id="rId9" imgW="418918" imgH="203112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4096618"/>
                        <a:ext cx="647700" cy="3333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0" name="Rectangle 102"/>
          <p:cNvSpPr>
            <a:spLocks noChangeArrowheads="1"/>
          </p:cNvSpPr>
          <p:nvPr/>
        </p:nvSpPr>
        <p:spPr bwMode="auto">
          <a:xfrm>
            <a:off x="1393825" y="4026768"/>
            <a:ext cx="2012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相迭加而成。</a:t>
            </a:r>
          </a:p>
        </p:txBody>
      </p:sp>
      <p:graphicFrame>
        <p:nvGraphicFramePr>
          <p:cNvPr id="4106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755922"/>
              </p:ext>
            </p:extLst>
          </p:nvPr>
        </p:nvGraphicFramePr>
        <p:xfrm>
          <a:off x="971550" y="4555406"/>
          <a:ext cx="5762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公式" r:id="rId11" imgW="381000" imgH="228600" progId="Equation.3">
                  <p:embed/>
                </p:oleObj>
              </mc:Choice>
              <mc:Fallback>
                <p:oleObj name="公式" r:id="rId11" imgW="381000" imgH="22860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55406"/>
                        <a:ext cx="576263" cy="3460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" name="Rectangle 112"/>
          <p:cNvSpPr>
            <a:spLocks noChangeArrowheads="1"/>
          </p:cNvSpPr>
          <p:nvPr/>
        </p:nvSpPr>
        <p:spPr bwMode="auto">
          <a:xfrm>
            <a:off x="1457325" y="4483968"/>
            <a:ext cx="1098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中包含</a:t>
            </a:r>
          </a:p>
        </p:txBody>
      </p:sp>
      <p:graphicFrame>
        <p:nvGraphicFramePr>
          <p:cNvPr id="4107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815456"/>
              </p:ext>
            </p:extLst>
          </p:nvPr>
        </p:nvGraphicFramePr>
        <p:xfrm>
          <a:off x="2482850" y="4555406"/>
          <a:ext cx="5048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公式" r:id="rId12" imgW="317225" imgH="203024" progId="Equation.3">
                  <p:embed/>
                </p:oleObj>
              </mc:Choice>
              <mc:Fallback>
                <p:oleObj name="公式" r:id="rId12" imgW="317225" imgH="203024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4555406"/>
                        <a:ext cx="504825" cy="3206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2" name="Rectangle 119"/>
          <p:cNvSpPr>
            <a:spLocks noChangeArrowheads="1"/>
          </p:cNvSpPr>
          <p:nvPr/>
        </p:nvSpPr>
        <p:spPr bwMode="auto">
          <a:xfrm>
            <a:off x="2916238" y="4481736"/>
            <a:ext cx="357020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的全部信息。如图</a:t>
            </a:r>
            <a:r>
              <a:rPr lang="en-US" altLang="zh-CN" dirty="0"/>
              <a:t>10-2</a:t>
            </a:r>
            <a:r>
              <a:rPr lang="zh-CN" altLang="en-US" dirty="0"/>
              <a:t>。</a:t>
            </a:r>
          </a:p>
        </p:txBody>
      </p:sp>
      <p:grpSp>
        <p:nvGrpSpPr>
          <p:cNvPr id="4128" name="Group 136"/>
          <p:cNvGrpSpPr>
            <a:grpSpLocks/>
          </p:cNvGrpSpPr>
          <p:nvPr/>
        </p:nvGrpSpPr>
        <p:grpSpPr bwMode="auto">
          <a:xfrm>
            <a:off x="0" y="188913"/>
            <a:ext cx="3203575" cy="1008062"/>
            <a:chOff x="0" y="119"/>
            <a:chExt cx="2018" cy="635"/>
          </a:xfrm>
        </p:grpSpPr>
        <p:pic>
          <p:nvPicPr>
            <p:cNvPr id="4130" name="Picture 137" descr="whu10"/>
            <p:cNvPicPr>
              <a:picLocks noChangeAspect="1" noChangeArrowheads="1"/>
            </p:cNvPicPr>
            <p:nvPr/>
          </p:nvPicPr>
          <p:blipFill>
            <a:blip r:embed="rId14">
              <a:lum bright="6000"/>
            </a:blip>
            <a:srcRect/>
            <a:stretch>
              <a:fillRect/>
            </a:stretch>
          </p:blipFill>
          <p:spPr bwMode="auto">
            <a:xfrm>
              <a:off x="204" y="119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112" name="Object 138"/>
            <p:cNvGraphicFramePr>
              <a:graphicFrameLocks noChangeAspect="1"/>
            </p:cNvGraphicFramePr>
            <p:nvPr/>
          </p:nvGraphicFramePr>
          <p:xfrm>
            <a:off x="839" y="208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3" name="Photo Editor 照片" r:id="rId15" imgW="1552792" imgH="476316" progId="">
                    <p:embed/>
                  </p:oleObj>
                </mc:Choice>
                <mc:Fallback>
                  <p:oleObj name="Photo Editor 照片" r:id="rId15" imgW="1552792" imgH="476316" progId="">
                    <p:embed/>
                    <p:pic>
                      <p:nvPicPr>
                        <p:cNvPr id="0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08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1" name="Line 139"/>
            <p:cNvSpPr>
              <a:spLocks noChangeShapeType="1"/>
            </p:cNvSpPr>
            <p:nvPr/>
          </p:nvSpPr>
          <p:spPr bwMode="auto">
            <a:xfrm>
              <a:off x="0" y="754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29" name="Rectangle 141"/>
          <p:cNvSpPr>
            <a:spLocks noGrp="1" noChangeArrowheads="1"/>
          </p:cNvSpPr>
          <p:nvPr>
            <p:ph type="title"/>
          </p:nvPr>
        </p:nvSpPr>
        <p:spPr>
          <a:xfrm>
            <a:off x="3311525" y="476250"/>
            <a:ext cx="5724525" cy="579438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一、低通信号均匀抽样定理</a:t>
            </a:r>
            <a:r>
              <a:rPr lang="en-US" altLang="zh-CN" sz="3200">
                <a:latin typeface="华文中宋" pitchFamily="2" charset="-122"/>
                <a:ea typeface="华文中宋" pitchFamily="2" charset="-122"/>
              </a:rPr>
              <a:t>(2)</a:t>
            </a:r>
          </a:p>
        </p:txBody>
      </p:sp>
      <p:pic>
        <p:nvPicPr>
          <p:cNvPr id="4132" name="Picture 36"/>
          <p:cNvPicPr>
            <a:picLocks noChangeAspect="1" noChangeArrowheads="1"/>
          </p:cNvPicPr>
          <p:nvPr/>
        </p:nvPicPr>
        <p:blipFill rotWithShape="1">
          <a:blip r:embed="rId17"/>
          <a:srcRect b="35632"/>
          <a:stretch/>
        </p:blipFill>
        <p:spPr bwMode="auto">
          <a:xfrm>
            <a:off x="1643042" y="1481138"/>
            <a:ext cx="6589713" cy="129979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31" name="Picture 2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49"/>
          <a:stretch>
            <a:fillRect/>
          </a:stretch>
        </p:blipFill>
        <p:spPr bwMode="auto">
          <a:xfrm>
            <a:off x="4124532" y="2782000"/>
            <a:ext cx="2664296" cy="72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17"/>
          <a:stretch>
            <a:fillRect/>
          </a:stretch>
        </p:blipFill>
        <p:spPr bwMode="auto">
          <a:xfrm>
            <a:off x="1500318" y="2780928"/>
            <a:ext cx="2542324" cy="741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34"/>
          <p:cNvSpPr/>
          <p:nvPr/>
        </p:nvSpPr>
        <p:spPr>
          <a:xfrm>
            <a:off x="6802122" y="2969194"/>
            <a:ext cx="1354858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(10.2-5)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4375" y="1047750"/>
            <a:ext cx="4703763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压缩编码性能指标</a:t>
            </a:r>
            <a:endParaRPr lang="en-US" altLang="zh-CN" sz="2400" b="1" kern="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8688" y="1752600"/>
            <a:ext cx="1604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）压缩比</a:t>
            </a:r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7313" y="2214563"/>
            <a:ext cx="7143750" cy="1016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——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压缩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前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（采用等长码）每个字符的</a:t>
            </a:r>
            <a:r>
              <a:rPr lang="zh-CN" altLang="en-US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平均码长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与压缩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后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每个字符的</a:t>
            </a:r>
            <a:r>
              <a:rPr lang="zh-CN" altLang="en-US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平均码长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之比。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5875" y="3356992"/>
            <a:ext cx="7286625" cy="14382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                     当采用二进制码字表示信源中的字符时，若字符</a:t>
            </a:r>
            <a:r>
              <a:rPr lang="en-US" sz="2400" b="1" i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x</a:t>
            </a:r>
            <a:r>
              <a:rPr lang="en-US" sz="2400" b="1" i="1" baseline="-25000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的二进制码长等于</a:t>
            </a:r>
            <a:r>
              <a:rPr lang="en-US" sz="2400" b="1" i="1" dirty="0" err="1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n</a:t>
            </a:r>
            <a:r>
              <a:rPr lang="en-US" sz="2400" b="1" i="1" baseline="-25000" dirty="0" err="1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，则信源字符表</a:t>
            </a:r>
            <a:r>
              <a:rPr lang="en-US" sz="2000" b="1" i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X</a:t>
            </a:r>
            <a:r>
              <a:rPr lang="en-US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(</a:t>
            </a:r>
            <a:r>
              <a:rPr lang="en-US" sz="2000" b="1" i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N</a:t>
            </a:r>
            <a:r>
              <a:rPr lang="en-US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的二进制码字的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平均码长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等于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311275" y="3426842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9900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平均码长：</a:t>
            </a:r>
            <a:endParaRPr lang="zh-CN" altLang="en-US" b="1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624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550172"/>
              </p:ext>
            </p:extLst>
          </p:nvPr>
        </p:nvGraphicFramePr>
        <p:xfrm>
          <a:off x="3429000" y="4468242"/>
          <a:ext cx="20018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Equation" r:id="rId3" imgW="927100" imgH="431800" progId="Equation.DSMT4">
                  <p:embed/>
                </p:oleObj>
              </mc:Choice>
              <mc:Fallback>
                <p:oleObj name="Equation" r:id="rId3" imgW="927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68242"/>
                        <a:ext cx="2001838" cy="92868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580112" y="4753992"/>
            <a:ext cx="3094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比特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字符     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(10.12-1)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357313" y="5431855"/>
            <a:ext cx="3608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式中：</a:t>
            </a:r>
            <a:r>
              <a:rPr lang="en-US" altLang="zh-CN" sz="2000" b="1" i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000" b="1" i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en-US" altLang="zh-CN" sz="2000" b="1" i="1" baseline="-2500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 </a:t>
            </a:r>
            <a:r>
              <a:rPr lang="en-US" altLang="zh-CN" sz="2400" b="1" i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en-US" altLang="zh-CN" sz="2400" b="1" i="1" baseline="-2500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 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出现的概率。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311275" y="6308155"/>
            <a:ext cx="4027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在上例中，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压缩比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3 /2.75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=1.09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103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矩形 4"/>
          <p:cNvSpPr>
            <a:spLocks noChangeArrowheads="1"/>
          </p:cNvSpPr>
          <p:nvPr/>
        </p:nvSpPr>
        <p:spPr bwMode="auto">
          <a:xfrm>
            <a:off x="928688" y="1143000"/>
            <a:ext cx="1895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zh-CN" altLang="en-US" sz="2400" b="1">
                <a:solidFill>
                  <a:srgbClr val="0000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编码效率</a:t>
            </a:r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7313" y="1785938"/>
            <a:ext cx="7000875" cy="4000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ea typeface="微软雅黑" pitchFamily="34" charset="-122"/>
                <a:cs typeface="Arial" charset="0"/>
              </a:rPr>
              <a:t>——</a:t>
            </a:r>
            <a:r>
              <a:rPr lang="zh-CN" altLang="en-US" sz="2000" dirty="0">
                <a:ea typeface="微软雅黑" pitchFamily="34" charset="-122"/>
                <a:cs typeface="Arial" charset="0"/>
              </a:rPr>
              <a:t>编码后的字符平均信息量（熵）与编码平均码长之比。</a:t>
            </a:r>
            <a:endParaRPr lang="zh-CN" altLang="en-US" sz="2000" dirty="0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143000" y="5056188"/>
            <a:ext cx="7286625" cy="153888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ea typeface="微软雅黑" pitchFamily="34" charset="-122"/>
                <a:cs typeface="Arial" charset="0"/>
              </a:rPr>
              <a:t>当字符表中字符数目较少和出现概率差别不很大时，为了提高编码效果，可以采用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扩展字符表</a:t>
            </a:r>
            <a:r>
              <a:rPr lang="zh-CN" altLang="en-US" sz="2000" dirty="0">
                <a:ea typeface="微软雅黑" pitchFamily="34" charset="-122"/>
                <a:cs typeface="Arial" charset="0"/>
              </a:rPr>
              <a:t>的方法，提高编码效率。</a:t>
            </a:r>
            <a:endParaRPr lang="en-US" altLang="zh-CN" sz="2000" dirty="0">
              <a:ea typeface="微软雅黑" pitchFamily="34" charset="-122"/>
              <a:cs typeface="Arial" charset="0"/>
            </a:endParaRPr>
          </a:p>
          <a:p>
            <a:pPr>
              <a:lnSpc>
                <a:spcPct val="150000"/>
              </a:lnSpc>
              <a:buNone/>
              <a:defRPr/>
            </a:pPr>
            <a:r>
              <a:rPr lang="en-US" altLang="zh-CN" sz="2000" b="1" dirty="0">
                <a:ea typeface="微软雅黑" pitchFamily="34" charset="-122"/>
                <a:cs typeface="Arial" charset="0"/>
              </a:rPr>
              <a:t>P323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页：例子</a:t>
            </a: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428750" y="3171825"/>
          <a:ext cx="678656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4" name="Equation" r:id="rId3" imgW="3784320" imgH="457200" progId="Equation.DSMT4">
                  <p:embed/>
                </p:oleObj>
              </mc:Choice>
              <mc:Fallback>
                <p:oleObj name="Equation" r:id="rId3" imgW="3784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171825"/>
                        <a:ext cx="6786563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矩形 9"/>
          <p:cNvSpPr>
            <a:spLocks noChangeArrowheads="1"/>
          </p:cNvSpPr>
          <p:nvPr/>
        </p:nvSpPr>
        <p:spPr bwMode="auto">
          <a:xfrm>
            <a:off x="1357313" y="2500313"/>
            <a:ext cx="6643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在上例中，编码后的字符平均信息量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熵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等于：</a:t>
            </a:r>
          </a:p>
        </p:txBody>
      </p:sp>
      <p:sp>
        <p:nvSpPr>
          <p:cNvPr id="30728" name="矩形 10"/>
          <p:cNvSpPr>
            <a:spLocks noChangeArrowheads="1"/>
          </p:cNvSpPr>
          <p:nvPr/>
        </p:nvSpPr>
        <p:spPr bwMode="auto">
          <a:xfrm>
            <a:off x="1357313" y="4243388"/>
            <a:ext cx="6929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它和编码平均码长相等。所以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编码效率 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100%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33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内容占位符 2"/>
          <p:cNvSpPr>
            <a:spLocks noGrp="1"/>
          </p:cNvSpPr>
          <p:nvPr>
            <p:ph idx="4294967295"/>
          </p:nvPr>
        </p:nvSpPr>
        <p:spPr>
          <a:xfrm>
            <a:off x="323528" y="4941168"/>
            <a:ext cx="8183563" cy="1371601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altLang="zh-CN" sz="3200" b="1" dirty="0">
                <a:latin typeface="+mn-ea"/>
              </a:rPr>
              <a:t>	</a:t>
            </a:r>
            <a:r>
              <a:rPr lang="zh-CN" altLang="en-US" sz="4000" b="1" dirty="0">
                <a:latin typeface="+mn-ea"/>
              </a:rPr>
              <a:t>思考题：</a:t>
            </a:r>
            <a:r>
              <a:rPr lang="en-US" altLang="zh-CN" sz="4000" b="1" dirty="0">
                <a:latin typeface="+mn-ea"/>
              </a:rPr>
              <a:t>10</a:t>
            </a:r>
            <a:r>
              <a:rPr lang="en-US" altLang="en-US" sz="4000" b="1" dirty="0">
                <a:latin typeface="+mn-ea"/>
              </a:rPr>
              <a:t>-1</a:t>
            </a:r>
            <a:r>
              <a:rPr lang="zh-CN" altLang="en-US" sz="4000" b="1" dirty="0">
                <a:latin typeface="+mn-ea"/>
              </a:rPr>
              <a:t>，</a:t>
            </a:r>
            <a:r>
              <a:rPr lang="en-US" altLang="zh-CN" sz="4000" b="1" dirty="0">
                <a:latin typeface="+mn-ea"/>
              </a:rPr>
              <a:t>10</a:t>
            </a:r>
            <a:r>
              <a:rPr lang="en-US" altLang="en-US" sz="4000" b="1" dirty="0">
                <a:latin typeface="+mn-ea"/>
              </a:rPr>
              <a:t>-7</a:t>
            </a:r>
            <a:r>
              <a:rPr lang="zh-CN" altLang="en-US" sz="4000" b="1" dirty="0">
                <a:latin typeface="+mn-ea"/>
              </a:rPr>
              <a:t>，</a:t>
            </a:r>
            <a:r>
              <a:rPr lang="en-US" altLang="zh-CN" sz="4000" b="1" dirty="0">
                <a:latin typeface="+mn-ea"/>
              </a:rPr>
              <a:t>10-18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sz="4000" b="1" dirty="0">
                <a:latin typeface="+mn-ea"/>
              </a:rPr>
              <a:t> 习  题：</a:t>
            </a:r>
            <a:r>
              <a:rPr lang="en-US" altLang="zh-CN" sz="4000" b="1" dirty="0">
                <a:latin typeface="+mn-ea"/>
              </a:rPr>
              <a:t>10</a:t>
            </a:r>
            <a:r>
              <a:rPr lang="en-US" altLang="en-US" sz="4000" b="1" dirty="0">
                <a:latin typeface="+mn-ea"/>
              </a:rPr>
              <a:t>-2</a:t>
            </a:r>
            <a:r>
              <a:rPr lang="zh-CN" altLang="en-US" sz="4000" b="1" dirty="0">
                <a:latin typeface="+mn-ea"/>
              </a:rPr>
              <a:t>，</a:t>
            </a:r>
            <a:r>
              <a:rPr lang="en-US" altLang="zh-CN" sz="4000" b="1" dirty="0">
                <a:latin typeface="+mn-ea"/>
              </a:rPr>
              <a:t>10</a:t>
            </a:r>
            <a:r>
              <a:rPr lang="en-US" altLang="en-US" sz="4000" b="1" dirty="0">
                <a:latin typeface="+mn-ea"/>
              </a:rPr>
              <a:t>-9</a:t>
            </a:r>
            <a:r>
              <a:rPr lang="zh-CN" altLang="en-US" sz="4000" b="1" dirty="0">
                <a:latin typeface="+mn-ea"/>
              </a:rPr>
              <a:t>， </a:t>
            </a:r>
            <a:r>
              <a:rPr lang="en-US" altLang="zh-CN" sz="4000" b="1" dirty="0">
                <a:latin typeface="+mn-ea"/>
              </a:rPr>
              <a:t>10</a:t>
            </a:r>
            <a:r>
              <a:rPr lang="en-US" altLang="en-US" sz="4000" b="1" dirty="0">
                <a:latin typeface="+mn-ea"/>
              </a:rPr>
              <a:t>-16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300509" y="535258"/>
            <a:ext cx="8229600" cy="704875"/>
          </a:xfrm>
          <a:prstGeom prst="rect">
            <a:avLst/>
          </a:prstGeom>
        </p:spPr>
        <p:txBody>
          <a:bodyPr/>
          <a:lstStyle/>
          <a:p>
            <a:pPr algn="ctr">
              <a:buClr>
                <a:srgbClr val="009999"/>
              </a:buClr>
              <a:buFont typeface="Wingdings" pitchFamily="2" charset="2"/>
              <a:buNone/>
              <a:defRPr/>
            </a:pPr>
            <a:r>
              <a:rPr kumimoji="1" lang="zh-CN" altLang="en-US" sz="44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第十章	 总结及作业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241F7C-FEEC-4D1E-9B73-6CC7EBF87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484784"/>
            <a:ext cx="7486501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2800" indent="-8128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一、目的及意义，核心？ </a:t>
            </a:r>
          </a:p>
          <a:p>
            <a:pPr marL="812800" indent="-8128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二、理论依据 </a:t>
            </a:r>
          </a:p>
          <a:p>
            <a:pPr marL="812800" indent="-8128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三、关键技术</a:t>
            </a:r>
          </a:p>
          <a:p>
            <a:pPr marL="812800" indent="-8128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四、各种方法及性能比较</a:t>
            </a:r>
          </a:p>
          <a:p>
            <a:pPr marL="812800" indent="-8128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五、时分复用和多路数字电话系统</a:t>
            </a:r>
          </a:p>
          <a:p>
            <a:pPr marL="812800" indent="-8128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六、语音与图像压缩编码</a:t>
            </a:r>
          </a:p>
        </p:txBody>
      </p:sp>
    </p:spTree>
    <p:extLst>
      <p:ext uri="{BB962C8B-B14F-4D97-AF65-F5344CB8AC3E}">
        <p14:creationId xmlns:p14="http://schemas.microsoft.com/office/powerpoint/2010/main" val="57843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0019" y="642918"/>
            <a:ext cx="5329237" cy="1512887"/>
          </a:xfrm>
          <a:solidFill>
            <a:srgbClr val="00FFFF"/>
          </a:solidFill>
        </p:spPr>
      </p:pic>
      <p:pic>
        <p:nvPicPr>
          <p:cNvPr id="5124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71446" y="2217739"/>
            <a:ext cx="5429248" cy="1425575"/>
          </a:xfrm>
          <a:solidFill>
            <a:srgbClr val="00FFFF"/>
          </a:solidFill>
        </p:spPr>
      </p:pic>
      <p:pic>
        <p:nvPicPr>
          <p:cNvPr id="5125" name="Picture 1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/>
          <a:srcRect/>
          <a:stretch>
            <a:fillRect/>
          </a:stretch>
        </p:blipFill>
        <p:spPr>
          <a:xfrm>
            <a:off x="71406" y="3702063"/>
            <a:ext cx="5565775" cy="1584325"/>
          </a:xfrm>
          <a:solidFill>
            <a:srgbClr val="00FFFF"/>
          </a:solidFill>
        </p:spPr>
      </p:pic>
      <p:pic>
        <p:nvPicPr>
          <p:cNvPr id="5126" name="Picture 1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/>
          <a:srcRect/>
          <a:stretch>
            <a:fillRect/>
          </a:stretch>
        </p:blipFill>
        <p:spPr>
          <a:xfrm>
            <a:off x="5643570" y="3902952"/>
            <a:ext cx="3428993" cy="1216739"/>
          </a:xfrm>
          <a:solidFill>
            <a:srgbClr val="00FFFF"/>
          </a:solidFill>
        </p:spPr>
      </p:pic>
      <p:sp>
        <p:nvSpPr>
          <p:cNvPr id="5128" name="Rectangle 2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7"/>
          </a:xfr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一、低通信号均匀抽样定理</a:t>
            </a:r>
            <a:r>
              <a:rPr lang="en-US" altLang="zh-CN" sz="3200" dirty="0">
                <a:latin typeface="华文中宋" pitchFamily="2" charset="-122"/>
                <a:ea typeface="华文中宋" pitchFamily="2" charset="-122"/>
              </a:rPr>
              <a:t>(3)</a:t>
            </a:r>
          </a:p>
        </p:txBody>
      </p:sp>
      <p:sp>
        <p:nvSpPr>
          <p:cNvPr id="11" name="Rectangle 120"/>
          <p:cNvSpPr>
            <a:spLocks noChangeArrowheads="1"/>
          </p:cNvSpPr>
          <p:nvPr/>
        </p:nvSpPr>
        <p:spPr bwMode="auto">
          <a:xfrm>
            <a:off x="714348" y="5286388"/>
            <a:ext cx="3232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从图中可以看出：只要</a:t>
            </a:r>
            <a:endParaRPr lang="zh-CN" altLang="en-US" sz="3200" dirty="0"/>
          </a:p>
        </p:txBody>
      </p:sp>
      <p:graphicFrame>
        <p:nvGraphicFramePr>
          <p:cNvPr id="12" name="Object 121"/>
          <p:cNvGraphicFramePr>
            <a:graphicFrameLocks noChangeAspect="1"/>
          </p:cNvGraphicFramePr>
          <p:nvPr/>
        </p:nvGraphicFramePr>
        <p:xfrm>
          <a:off x="3882998" y="5319726"/>
          <a:ext cx="33845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公式" r:id="rId7" imgW="1943100" imgH="228600" progId="Equation.3">
                  <p:embed/>
                </p:oleObj>
              </mc:Choice>
              <mc:Fallback>
                <p:oleObj name="公式" r:id="rId7" imgW="1943100" imgH="228600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998" y="5319726"/>
                        <a:ext cx="3384550" cy="39846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6"/>
          <p:cNvGraphicFramePr>
            <a:graphicFrameLocks noChangeAspect="1"/>
          </p:cNvGraphicFramePr>
          <p:nvPr/>
        </p:nvGraphicFramePr>
        <p:xfrm>
          <a:off x="7772373" y="5357826"/>
          <a:ext cx="71913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公式" r:id="rId9" imgW="495085" imgH="228501" progId="Equation.3">
                  <p:embed/>
                </p:oleObj>
              </mc:Choice>
              <mc:Fallback>
                <p:oleObj name="公式" r:id="rId9" imgW="495085" imgH="228501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373" y="5357826"/>
                        <a:ext cx="719137" cy="3317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9"/>
          <p:cNvGraphicFramePr>
            <a:graphicFrameLocks noChangeAspect="1"/>
          </p:cNvGraphicFramePr>
          <p:nvPr/>
        </p:nvGraphicFramePr>
        <p:xfrm>
          <a:off x="1077885" y="5791213"/>
          <a:ext cx="6477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公式" r:id="rId11" imgW="418918" imgH="203112" progId="Equation.3">
                  <p:embed/>
                </p:oleObj>
              </mc:Choice>
              <mc:Fallback>
                <p:oleObj name="公式" r:id="rId11" imgW="418918" imgH="203112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885" y="5791213"/>
                        <a:ext cx="647700" cy="3333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0"/>
          <p:cNvSpPr>
            <a:spLocks noChangeArrowheads="1"/>
          </p:cNvSpPr>
          <p:nvPr/>
        </p:nvSpPr>
        <p:spPr bwMode="auto">
          <a:xfrm>
            <a:off x="7338985" y="5286388"/>
            <a:ext cx="488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则</a:t>
            </a:r>
          </a:p>
        </p:txBody>
      </p:sp>
      <p:sp>
        <p:nvSpPr>
          <p:cNvPr id="16" name="Rectangle 131"/>
          <p:cNvSpPr>
            <a:spLocks noChangeArrowheads="1"/>
          </p:cNvSpPr>
          <p:nvPr/>
        </p:nvSpPr>
        <p:spPr bwMode="auto">
          <a:xfrm>
            <a:off x="355573" y="5718188"/>
            <a:ext cx="793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中的</a:t>
            </a:r>
            <a:endParaRPr lang="zh-CN" altLang="en-US" sz="3200"/>
          </a:p>
        </p:txBody>
      </p:sp>
      <p:sp>
        <p:nvSpPr>
          <p:cNvPr id="17" name="Rectangle 132"/>
          <p:cNvSpPr>
            <a:spLocks noChangeArrowheads="1"/>
          </p:cNvSpPr>
          <p:nvPr/>
        </p:nvSpPr>
        <p:spPr bwMode="auto">
          <a:xfrm>
            <a:off x="1654148" y="5718188"/>
            <a:ext cx="7194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周期性地重复而不重叠。否则存在重叠</a:t>
            </a:r>
            <a:r>
              <a:rPr lang="en-US" altLang="zh-CN" dirty="0"/>
              <a:t>(</a:t>
            </a:r>
            <a:r>
              <a:rPr lang="zh-CN" altLang="en-US" dirty="0"/>
              <a:t>亦称混迭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8" name="Object 133"/>
          <p:cNvGraphicFramePr>
            <a:graphicFrameLocks noChangeAspect="1"/>
          </p:cNvGraphicFramePr>
          <p:nvPr/>
        </p:nvGraphicFramePr>
        <p:xfrm>
          <a:off x="571473" y="6249906"/>
          <a:ext cx="1214446" cy="38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公式" r:id="rId13" imgW="685502" imgH="215806" progId="Equation.3">
                  <p:embed/>
                </p:oleObj>
              </mc:Choice>
              <mc:Fallback>
                <p:oleObj name="公式" r:id="rId13" imgW="685502" imgH="215806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3" y="6249906"/>
                        <a:ext cx="1214446" cy="387439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5"/>
          <p:cNvSpPr>
            <a:spLocks noChangeArrowheads="1"/>
          </p:cNvSpPr>
          <p:nvPr/>
        </p:nvSpPr>
        <p:spPr bwMode="auto">
          <a:xfrm>
            <a:off x="1785918" y="6180146"/>
            <a:ext cx="5975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是抽样的最大间隔，被称为奈奎斯特间隔。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534070"/>
            <a:ext cx="3538537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321345"/>
            <a:ext cx="28860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重建原信号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kern="0" dirty="0">
                <a:latin typeface="+mn-ea"/>
                <a:ea typeface="+mn-ea"/>
              </a:rPr>
              <a:t>：</a:t>
            </a:r>
            <a:endParaRPr lang="zh-CN" altLang="en-US" sz="2400" b="1" kern="0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4627563" y="2048420"/>
            <a:ext cx="571500" cy="819150"/>
          </a:xfrm>
          <a:prstGeom prst="rect">
            <a:avLst/>
          </a:prstGeom>
          <a:noFill/>
          <a:ln w="28575">
            <a:solidFill>
              <a:srgbClr val="CC0099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5857875" y="1392783"/>
            <a:ext cx="2547938" cy="500062"/>
          </a:xfrm>
          <a:prstGeom prst="borderCallout1">
            <a:avLst>
              <a:gd name="adj1" fmla="val 47775"/>
              <a:gd name="adj2" fmla="val 32"/>
              <a:gd name="adj3" fmla="val 121208"/>
              <a:gd name="adj4" fmla="val -31124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低通滤波器</a:t>
            </a:r>
            <a:r>
              <a:rPr lang="en-US" sz="2000" b="1" i="1" dirty="0">
                <a:solidFill>
                  <a:srgbClr val="CC00CC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2000" b="1" baseline="-25000" dirty="0">
                <a:solidFill>
                  <a:srgbClr val="CC00CC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b="1" dirty="0">
                <a:solidFill>
                  <a:srgbClr val="CC00CC"/>
                </a:solidFill>
                <a:latin typeface="Arial" pitchFamily="34" charset="0"/>
                <a:cs typeface="Arial" pitchFamily="34" charset="0"/>
              </a:rPr>
              <a:t>( </a:t>
            </a:r>
            <a:r>
              <a:rPr lang="en-US" sz="2000" b="1" i="1" dirty="0">
                <a:solidFill>
                  <a:srgbClr val="CC00CC"/>
                </a:solidFill>
                <a:cs typeface="Times New Roman" pitchFamily="18" charset="0"/>
              </a:rPr>
              <a:t>f </a:t>
            </a:r>
            <a:r>
              <a:rPr lang="en-US" sz="2000" b="1" dirty="0">
                <a:solidFill>
                  <a:srgbClr val="CC00CC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zh-CN" altLang="en-US" sz="2000" b="1" dirty="0">
              <a:solidFill>
                <a:srgbClr val="CC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 rot="20270422" flipV="1">
            <a:off x="617538" y="4977358"/>
            <a:ext cx="1141412" cy="1608137"/>
          </a:xfrm>
          <a:custGeom>
            <a:avLst/>
            <a:gdLst>
              <a:gd name="T0" fmla="*/ 464 w 1612"/>
              <a:gd name="T1" fmla="*/ 966 h 1618"/>
              <a:gd name="T2" fmla="*/ 378 w 1612"/>
              <a:gd name="T3" fmla="*/ 822 h 1618"/>
              <a:gd name="T4" fmla="*/ 310 w 1612"/>
              <a:gd name="T5" fmla="*/ 690 h 1618"/>
              <a:gd name="T6" fmla="*/ 256 w 1612"/>
              <a:gd name="T7" fmla="*/ 572 h 1618"/>
              <a:gd name="T8" fmla="*/ 214 w 1612"/>
              <a:gd name="T9" fmla="*/ 472 h 1618"/>
              <a:gd name="T10" fmla="*/ 166 w 1612"/>
              <a:gd name="T11" fmla="*/ 328 h 1618"/>
              <a:gd name="T12" fmla="*/ 152 w 1612"/>
              <a:gd name="T13" fmla="*/ 276 h 1618"/>
              <a:gd name="T14" fmla="*/ 34 w 1612"/>
              <a:gd name="T15" fmla="*/ 0 h 1618"/>
              <a:gd name="T16" fmla="*/ 82 w 1612"/>
              <a:gd name="T17" fmla="*/ 294 h 1618"/>
              <a:gd name="T18" fmla="*/ 86 w 1612"/>
              <a:gd name="T19" fmla="*/ 308 h 1618"/>
              <a:gd name="T20" fmla="*/ 120 w 1612"/>
              <a:gd name="T21" fmla="*/ 414 h 1618"/>
              <a:gd name="T22" fmla="*/ 174 w 1612"/>
              <a:gd name="T23" fmla="*/ 550 h 1618"/>
              <a:gd name="T24" fmla="*/ 228 w 1612"/>
              <a:gd name="T25" fmla="*/ 662 h 1618"/>
              <a:gd name="T26" fmla="*/ 296 w 1612"/>
              <a:gd name="T27" fmla="*/ 788 h 1618"/>
              <a:gd name="T28" fmla="*/ 382 w 1612"/>
              <a:gd name="T29" fmla="*/ 926 h 1618"/>
              <a:gd name="T30" fmla="*/ 430 w 1612"/>
              <a:gd name="T31" fmla="*/ 998 h 1618"/>
              <a:gd name="T32" fmla="*/ 514 w 1612"/>
              <a:gd name="T33" fmla="*/ 1104 h 1618"/>
              <a:gd name="T34" fmla="*/ 602 w 1612"/>
              <a:gd name="T35" fmla="*/ 1196 h 1618"/>
              <a:gd name="T36" fmla="*/ 696 w 1612"/>
              <a:gd name="T37" fmla="*/ 1278 h 1618"/>
              <a:gd name="T38" fmla="*/ 794 w 1612"/>
              <a:gd name="T39" fmla="*/ 1348 h 1618"/>
              <a:gd name="T40" fmla="*/ 892 w 1612"/>
              <a:gd name="T41" fmla="*/ 1408 h 1618"/>
              <a:gd name="T42" fmla="*/ 990 w 1612"/>
              <a:gd name="T43" fmla="*/ 1458 h 1618"/>
              <a:gd name="T44" fmla="*/ 1086 w 1612"/>
              <a:gd name="T45" fmla="*/ 1500 h 1618"/>
              <a:gd name="T46" fmla="*/ 1180 w 1612"/>
              <a:gd name="T47" fmla="*/ 1534 h 1618"/>
              <a:gd name="T48" fmla="*/ 1268 w 1612"/>
              <a:gd name="T49" fmla="*/ 1560 h 1618"/>
              <a:gd name="T50" fmla="*/ 1424 w 1612"/>
              <a:gd name="T51" fmla="*/ 1596 h 1618"/>
              <a:gd name="T52" fmla="*/ 1540 w 1612"/>
              <a:gd name="T53" fmla="*/ 1612 h 1618"/>
              <a:gd name="T54" fmla="*/ 1612 w 1612"/>
              <a:gd name="T55" fmla="*/ 1618 h 1618"/>
              <a:gd name="T56" fmla="*/ 1580 w 1612"/>
              <a:gd name="T57" fmla="*/ 1616 h 1618"/>
              <a:gd name="T58" fmla="*/ 1488 w 1612"/>
              <a:gd name="T59" fmla="*/ 1606 h 1618"/>
              <a:gd name="T60" fmla="*/ 1354 w 1612"/>
              <a:gd name="T61" fmla="*/ 1578 h 1618"/>
              <a:gd name="T62" fmla="*/ 1230 w 1612"/>
              <a:gd name="T63" fmla="*/ 1544 h 1618"/>
              <a:gd name="T64" fmla="*/ 1142 w 1612"/>
              <a:gd name="T65" fmla="*/ 1512 h 1618"/>
              <a:gd name="T66" fmla="*/ 1048 w 1612"/>
              <a:gd name="T67" fmla="*/ 1474 h 1618"/>
              <a:gd name="T68" fmla="*/ 954 w 1612"/>
              <a:gd name="T69" fmla="*/ 1426 h 1618"/>
              <a:gd name="T70" fmla="*/ 858 w 1612"/>
              <a:gd name="T71" fmla="*/ 1368 h 1618"/>
              <a:gd name="T72" fmla="*/ 764 w 1612"/>
              <a:gd name="T73" fmla="*/ 1300 h 1618"/>
              <a:gd name="T74" fmla="*/ 672 w 1612"/>
              <a:gd name="T75" fmla="*/ 1220 h 1618"/>
              <a:gd name="T76" fmla="*/ 584 w 1612"/>
              <a:gd name="T77" fmla="*/ 1128 h 1618"/>
              <a:gd name="T78" fmla="*/ 502 w 1612"/>
              <a:gd name="T79" fmla="*/ 1024 h 1618"/>
              <a:gd name="T80" fmla="*/ 464 w 1612"/>
              <a:gd name="T81" fmla="*/ 966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lnTo>
                  <a:pt x="464" y="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1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44"/>
          <a:stretch>
            <a:fillRect/>
          </a:stretch>
        </p:blipFill>
        <p:spPr bwMode="auto">
          <a:xfrm>
            <a:off x="744538" y="3321595"/>
            <a:ext cx="76962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7" t="30000" b="46428"/>
          <a:stretch>
            <a:fillRect/>
          </a:stretch>
        </p:blipFill>
        <p:spPr bwMode="auto">
          <a:xfrm>
            <a:off x="1357313" y="4321720"/>
            <a:ext cx="7011987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0" t="57857" r="58231"/>
          <a:stretch>
            <a:fillRect/>
          </a:stretch>
        </p:blipFill>
        <p:spPr bwMode="auto">
          <a:xfrm>
            <a:off x="1500188" y="5269458"/>
            <a:ext cx="2428875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9" t="57857" b="18571"/>
          <a:stretch>
            <a:fillRect/>
          </a:stretch>
        </p:blipFill>
        <p:spPr bwMode="auto">
          <a:xfrm>
            <a:off x="3929063" y="5269458"/>
            <a:ext cx="4481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9" t="81429"/>
          <a:stretch>
            <a:fillRect/>
          </a:stretch>
        </p:blipFill>
        <p:spPr bwMode="auto">
          <a:xfrm>
            <a:off x="3924300" y="6060033"/>
            <a:ext cx="448151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55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20" name="Picture 56" descr="whu10"/>
            <p:cNvPicPr>
              <a:picLocks noChangeAspect="1" noChangeArrowheads="1"/>
            </p:cNvPicPr>
            <p:nvPr/>
          </p:nvPicPr>
          <p:blipFill>
            <a:blip r:embed="rId5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2" name="Object 57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34" name="Photo Editor 照片" r:id="rId6" imgW="1552792" imgH="476316" progId="">
                    <p:embed/>
                  </p:oleObj>
                </mc:Choice>
                <mc:Fallback>
                  <p:oleObj name="Photo Editor 照片" r:id="rId6" imgW="1552792" imgH="47631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58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" name="Rectangle 59"/>
          <p:cNvSpPr>
            <a:spLocks noChangeArrowheads="1"/>
          </p:cNvSpPr>
          <p:nvPr/>
        </p:nvSpPr>
        <p:spPr bwMode="auto">
          <a:xfrm>
            <a:off x="3346450" y="476250"/>
            <a:ext cx="5724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一、低通信号均匀抽样定理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48084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1158875" y="2427436"/>
            <a:ext cx="64674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13373"/>
            <a:ext cx="4638675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286625" y="3710136"/>
            <a:ext cx="1357313" cy="431800"/>
          </a:xfrm>
          <a:prstGeom prst="wedgeRoundRectCallout">
            <a:avLst>
              <a:gd name="adj1" fmla="val -60947"/>
              <a:gd name="adj2" fmla="val -132720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内插公式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052296"/>
              </p:ext>
            </p:extLst>
          </p:nvPr>
        </p:nvGraphicFramePr>
        <p:xfrm>
          <a:off x="2743200" y="4227661"/>
          <a:ext cx="38576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4" name="Visio" r:id="rId5" imgW="3671977" imgH="1098124" progId="Visio.Drawing.11">
                  <p:embed/>
                </p:oleObj>
              </mc:Choice>
              <mc:Fallback>
                <p:oleObj name="Visio" r:id="rId5" imgW="3671977" imgH="10981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27661"/>
                        <a:ext cx="3857625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614615"/>
              </p:ext>
            </p:extLst>
          </p:nvPr>
        </p:nvGraphicFramePr>
        <p:xfrm>
          <a:off x="2719388" y="3519636"/>
          <a:ext cx="9286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5" name="Equation" r:id="rId7" imgW="406080" imgH="190440" progId="Equation.DSMT4">
                  <p:embed/>
                </p:oleObj>
              </mc:Choice>
              <mc:Fallback>
                <p:oleObj name="Equation" r:id="rId7" imgW="4060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3519636"/>
                        <a:ext cx="92868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457575" y="2427436"/>
            <a:ext cx="3643313" cy="92868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44"/>
          <a:stretch>
            <a:fillRect/>
          </a:stretch>
        </p:blipFill>
        <p:spPr bwMode="auto">
          <a:xfrm>
            <a:off x="1181100" y="1427311"/>
            <a:ext cx="64674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34925" y="188913"/>
            <a:ext cx="3203575" cy="1008062"/>
            <a:chOff x="46" y="164"/>
            <a:chExt cx="2018" cy="635"/>
          </a:xfrm>
        </p:grpSpPr>
        <p:pic>
          <p:nvPicPr>
            <p:cNvPr id="12" name="Picture 56" descr="whu10"/>
            <p:cNvPicPr>
              <a:picLocks noChangeAspect="1" noChangeArrowheads="1"/>
            </p:cNvPicPr>
            <p:nvPr/>
          </p:nvPicPr>
          <p:blipFill>
            <a:blip r:embed="rId9">
              <a:lum bright="6000"/>
            </a:blip>
            <a:srcRect/>
            <a:stretch>
              <a:fillRect/>
            </a:stretch>
          </p:blipFill>
          <p:spPr bwMode="auto">
            <a:xfrm>
              <a:off x="250" y="164"/>
              <a:ext cx="53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3" name="Object 57"/>
            <p:cNvGraphicFramePr>
              <a:graphicFrameLocks noChangeAspect="1"/>
            </p:cNvGraphicFramePr>
            <p:nvPr/>
          </p:nvGraphicFramePr>
          <p:xfrm>
            <a:off x="885" y="253"/>
            <a:ext cx="11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6" name="Photo Editor 照片" r:id="rId10" imgW="1552792" imgH="476316" progId="">
                    <p:embed/>
                  </p:oleObj>
                </mc:Choice>
                <mc:Fallback>
                  <p:oleObj name="Photo Editor 照片" r:id="rId10" imgW="1552792" imgH="47631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53"/>
                          <a:ext cx="117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58"/>
            <p:cNvSpPr>
              <a:spLocks noChangeShapeType="1"/>
            </p:cNvSpPr>
            <p:nvPr/>
          </p:nvSpPr>
          <p:spPr bwMode="auto">
            <a:xfrm>
              <a:off x="46" y="799"/>
              <a:ext cx="2018" cy="0"/>
            </a:xfrm>
            <a:prstGeom prst="line">
              <a:avLst/>
            </a:prstGeom>
            <a:noFill/>
            <a:ln w="76200" cap="sq" cmpd="tri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3346450" y="476250"/>
            <a:ext cx="5724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一、低通信号均匀抽样定理</a:t>
            </a:r>
            <a:r>
              <a:rPr lang="en-US" altLang="zh-CN"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547429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4030</TotalTime>
  <Words>5524</Words>
  <Application>Microsoft Office PowerPoint</Application>
  <PresentationFormat>全屏显示(4:3)</PresentationFormat>
  <Paragraphs>486</Paragraphs>
  <Slides>62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62</vt:i4>
      </vt:variant>
    </vt:vector>
  </HeadingPairs>
  <TitlesOfParts>
    <vt:vector size="80" baseType="lpstr">
      <vt:lpstr>黑体</vt:lpstr>
      <vt:lpstr>华文楷体</vt:lpstr>
      <vt:lpstr>华文中宋</vt:lpstr>
      <vt:lpstr>楷体_GB2312</vt:lpstr>
      <vt:lpstr>宋体</vt:lpstr>
      <vt:lpstr>微软雅黑</vt:lpstr>
      <vt:lpstr>arial</vt:lpstr>
      <vt:lpstr>arial</vt:lpstr>
      <vt:lpstr>Tahoma</vt:lpstr>
      <vt:lpstr>Times New Roman</vt:lpstr>
      <vt:lpstr>Wingdings</vt:lpstr>
      <vt:lpstr>默认设计模板</vt:lpstr>
      <vt:lpstr>Photo Editor 照片</vt:lpstr>
      <vt:lpstr>公式</vt:lpstr>
      <vt:lpstr>Equation</vt:lpstr>
      <vt:lpstr>Visio</vt:lpstr>
      <vt:lpstr>BMP 图像</vt:lpstr>
      <vt:lpstr>位图图像</vt:lpstr>
      <vt:lpstr>PowerPoint 演示文稿</vt:lpstr>
      <vt:lpstr>PowerPoint 演示文稿</vt:lpstr>
      <vt:lpstr>PowerPoint 演示文稿</vt:lpstr>
      <vt:lpstr>PowerPoint 演示文稿</vt:lpstr>
      <vt:lpstr>一、低通信号均匀抽样定理(1)</vt:lpstr>
      <vt:lpstr>一、低通信号均匀抽样定理(2)</vt:lpstr>
      <vt:lpstr>一、低通信号均匀抽样定理(3)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通信原理 （第四版） </dc:title>
  <dc:creator>Chenzz</dc:creator>
  <cp:lastModifiedBy>X1</cp:lastModifiedBy>
  <cp:revision>85</cp:revision>
  <dcterms:created xsi:type="dcterms:W3CDTF">2005-02-20T17:34:55Z</dcterms:created>
  <dcterms:modified xsi:type="dcterms:W3CDTF">2023-09-08T02:49:08Z</dcterms:modified>
</cp:coreProperties>
</file>