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9"/>
  </p:notesMasterIdLst>
  <p:sldIdLst>
    <p:sldId id="320" r:id="rId2"/>
    <p:sldId id="343" r:id="rId3"/>
    <p:sldId id="344" r:id="rId4"/>
    <p:sldId id="323" r:id="rId5"/>
    <p:sldId id="324" r:id="rId6"/>
    <p:sldId id="325" r:id="rId7"/>
    <p:sldId id="326" r:id="rId8"/>
    <p:sldId id="327" r:id="rId9"/>
    <p:sldId id="328" r:id="rId10"/>
    <p:sldId id="345" r:id="rId11"/>
    <p:sldId id="329" r:id="rId12"/>
    <p:sldId id="330" r:id="rId13"/>
    <p:sldId id="331" r:id="rId14"/>
    <p:sldId id="332" r:id="rId15"/>
    <p:sldId id="333" r:id="rId16"/>
    <p:sldId id="341" r:id="rId17"/>
    <p:sldId id="334" r:id="rId18"/>
    <p:sldId id="335" r:id="rId19"/>
    <p:sldId id="336" r:id="rId20"/>
    <p:sldId id="346" r:id="rId21"/>
    <p:sldId id="337" r:id="rId22"/>
    <p:sldId id="347" r:id="rId23"/>
    <p:sldId id="338" r:id="rId24"/>
    <p:sldId id="339" r:id="rId25"/>
    <p:sldId id="340" r:id="rId26"/>
    <p:sldId id="273" r:id="rId27"/>
    <p:sldId id="309" r:id="rId28"/>
    <p:sldId id="310" r:id="rId29"/>
    <p:sldId id="311" r:id="rId30"/>
    <p:sldId id="315" r:id="rId31"/>
    <p:sldId id="317" r:id="rId32"/>
    <p:sldId id="318" r:id="rId33"/>
    <p:sldId id="312" r:id="rId34"/>
    <p:sldId id="313" r:id="rId35"/>
    <p:sldId id="314" r:id="rId36"/>
    <p:sldId id="348" r:id="rId37"/>
    <p:sldId id="342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17E92B"/>
    <a:srgbClr val="00FFFF"/>
    <a:srgbClr val="FFFF66"/>
    <a:srgbClr val="FF3300"/>
    <a:srgbClr val="FEEDE4"/>
    <a:srgbClr val="FB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60"/>
  </p:normalViewPr>
  <p:slideViewPr>
    <p:cSldViewPr>
      <p:cViewPr varScale="1">
        <p:scale>
          <a:sx n="83" d="100"/>
          <a:sy n="83" d="100"/>
        </p:scale>
        <p:origin x="157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4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png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A27B9A9-0350-4DE2-9959-19FACB2FE693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6861596-6DB1-49EC-94D8-0183D7936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8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770DA6FF-7229-4374-8127-717660F0E4C5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067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v"/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6 w 21600"/>
                <a:gd name="T1" fmla="*/ 0 h 21231"/>
                <a:gd name="T2" fmla="*/ 32 w 21600"/>
                <a:gd name="T3" fmla="*/ 13 h 21231"/>
                <a:gd name="T4" fmla="*/ 0 w 21600"/>
                <a:gd name="T5" fmla="*/ 13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306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3F50D9-3EBB-4249-A809-1DE735B519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8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847DC-20AC-4E87-B507-47469D4576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61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57D77-0BA9-42A3-9BEA-AEA978641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30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A66C7-578E-4454-B157-0CC8EA41B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79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CBAAA-0F88-4059-ACE0-BE6554298B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8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08242-8BC3-490E-BF8B-63F5B7864B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15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7BD57-ABBE-4F75-A926-1486C3A3B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00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1B346-BAE3-47B9-B0C9-CF9B9B364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53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ED752-0058-4E9F-8EE1-FD28C8F39E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0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2F0D3-EFCD-436E-9A16-340CE7563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2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F7212-BB5B-41EF-A508-60B8BF5AC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74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A9FCC-19D0-408F-B5AE-2456ADE2C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55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CF81B-8885-4D4F-ABE7-50670CAF2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50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7203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v"/>
                <a:defRPr/>
              </a:pPr>
              <a:endParaRPr lang="zh-CN" alt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78 w 21600"/>
                <a:gd name="T3" fmla="*/ 34 h 21600"/>
                <a:gd name="T4" fmla="*/ 0 w 21600"/>
                <a:gd name="T5" fmla="*/ 3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20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3E34BD9-906A-4218-9F3A-DD72F5071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4.wmf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2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6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22686"/>
            <a:ext cx="7772400" cy="875184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第四章 信  道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3356992"/>
            <a:ext cx="7415213" cy="3078322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一、信道及其数学模型 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二、恒参信道 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三、随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参信道 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四、信道中的噪声 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五、信道容量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DDD042-D3B0-4BEC-81C1-EC223C69C8AA}"/>
              </a:ext>
            </a:extLst>
          </p:cNvPr>
          <p:cNvSpPr/>
          <p:nvPr/>
        </p:nvSpPr>
        <p:spPr>
          <a:xfrm>
            <a:off x="467544" y="1556792"/>
            <a:ext cx="84249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FFC000"/>
                </a:solidFill>
              </a:rPr>
              <a:t>什么是信道？哪些常见的信道？</a:t>
            </a:r>
            <a:endParaRPr lang="en-US" altLang="zh-CN" sz="2800" b="1" kern="0" dirty="0">
              <a:solidFill>
                <a:srgbClr val="FFC00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FFC000"/>
                </a:solidFill>
              </a:rPr>
              <a:t>怎么分类？如何描述？</a:t>
            </a:r>
            <a:endParaRPr lang="en-US" altLang="zh-CN" sz="2800" b="1" kern="0" dirty="0">
              <a:solidFill>
                <a:srgbClr val="FFC00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FFC000"/>
                </a:solidFill>
              </a:rPr>
              <a:t>怎么评价信道的优劣？</a:t>
            </a:r>
            <a:endParaRPr lang="en-US" altLang="zh-CN" sz="2800" b="1" kern="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00125"/>
            <a:ext cx="8424863" cy="5732463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/>
              <a:t>色散：指信号的群速度随频率或模式不同而引起的信号失真这种物理现象。</a:t>
            </a:r>
            <a:endParaRPr lang="en-US" altLang="zh-CN" sz="280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多模光纤的色散有三种：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、材料色散：由材料的折射指数随频率而变化引起的色散。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2</a:t>
            </a:r>
            <a:r>
              <a:rPr lang="zh-CN" altLang="en-US" sz="2800"/>
              <a:t>、模式色散：在多模光纤中，由于一个信号同时激发不同的模式，即使是同一频率，各模式的群速也是不同的。这样引起的色散称为模式色散。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3</a:t>
            </a:r>
            <a:r>
              <a:rPr lang="zh-CN" altLang="en-US" sz="2800"/>
              <a:t>、波导色散：对同一模式，不同的频谱分量有不同的群速，由此引起的色散。</a:t>
            </a:r>
          </a:p>
          <a:p>
            <a:pPr marL="609600" indent="-609600" eaLnBrk="1" hangingPunct="1"/>
            <a:r>
              <a:rPr lang="zh-CN" altLang="en-US" sz="2800"/>
              <a:t>光纤色散将会使信号产生畸变，它限制着通信容量和信号传输距离的增加。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750"/>
            <a:ext cx="326390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二、恒参信道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无线电视距中继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	指工作频率在超短波和微波波段，电磁波基本上沿视线传播，</a:t>
            </a:r>
            <a:r>
              <a:rPr lang="zh-CN" altLang="en-US" sz="2400"/>
              <a:t>当微波天线高度在</a:t>
            </a:r>
            <a:r>
              <a:rPr lang="en-US" altLang="zh-CN" sz="2400"/>
              <a:t>50m</a:t>
            </a:r>
            <a:r>
              <a:rPr lang="zh-CN" altLang="en-US" sz="2400"/>
              <a:t>左右，直视通信距离约为</a:t>
            </a:r>
            <a:r>
              <a:rPr lang="en-US" altLang="zh-CN" sz="2400"/>
              <a:t>50km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依靠中继方式延伸通信距离，它主要用于长途干线、移动通信网及某些数据收集。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无线电中继信道的构成如图</a:t>
            </a:r>
            <a:r>
              <a:rPr lang="en-US" altLang="zh-CN" sz="2400">
                <a:latin typeface="宋体" panose="02010600030101010101" pitchFamily="2" charset="-122"/>
              </a:rPr>
              <a:t>4-4</a:t>
            </a:r>
            <a:r>
              <a:rPr lang="zh-CN" altLang="en-US" sz="2400">
                <a:latin typeface="宋体" panose="02010600030101010101" pitchFamily="2" charset="-122"/>
              </a:rPr>
              <a:t>所示。它由终端站、中继站及各站间的电波传播路径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中继方式：直接中继、间接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</a:rPr>
              <a:t>再生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中继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传输容量大、发射功率小、通信稳定可靠，以及和同轴电缆相比，可以节省有色金属等优点，被广泛用来传输多路电话及电视。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750"/>
            <a:ext cx="326390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二、恒参信道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84238"/>
            <a:ext cx="8642350" cy="56165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卫星中继信道：</a:t>
            </a:r>
            <a:r>
              <a:rPr lang="zh-CN" altLang="en-US" sz="2400" dirty="0">
                <a:latin typeface="宋体" panose="02010600030101010101" pitchFamily="2" charset="-122"/>
              </a:rPr>
              <a:t>特殊形式的微波接力通信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zh-CN" altLang="en-US" sz="2400" dirty="0"/>
              <a:t>由通信卫星、地球站、上行线路及下行线路构成。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、无源卫星：只能反射无线电信号，现已被淘汰。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、有源卫星：可以转发无线电信号，是现在的主要发展对象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低地球轨道</a:t>
            </a:r>
            <a:r>
              <a:rPr lang="en-US" altLang="zh-CN" sz="2400" dirty="0">
                <a:latin typeface="宋体" panose="02010600030101010101" pitchFamily="2" charset="-122"/>
              </a:rPr>
              <a:t>LEO(Low Earth Orbit)</a:t>
            </a:r>
            <a:r>
              <a:rPr lang="zh-CN" altLang="en-US" sz="2400" dirty="0">
                <a:latin typeface="宋体" panose="02010600030101010101" pitchFamily="2" charset="-122"/>
              </a:rPr>
              <a:t>：距地面</a:t>
            </a:r>
            <a:r>
              <a:rPr lang="en-US" altLang="zh-CN" sz="2400" dirty="0">
                <a:latin typeface="宋体" panose="02010600030101010101" pitchFamily="2" charset="-122"/>
              </a:rPr>
              <a:t>500-5000km</a:t>
            </a:r>
            <a:r>
              <a:rPr lang="zh-CN" altLang="en-US" sz="2400" dirty="0">
                <a:latin typeface="宋体" panose="02010600030101010101" pitchFamily="2" charset="-122"/>
              </a:rPr>
              <a:t>，卫星运行周期在</a:t>
            </a:r>
            <a:r>
              <a:rPr lang="en-US" altLang="zh-CN" sz="2400" dirty="0">
                <a:latin typeface="宋体" panose="02010600030101010101" pitchFamily="2" charset="-122"/>
              </a:rPr>
              <a:t>2—4h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链路，如果轨道高度太低，，这样，卫星寿命受影响，。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中地球轨道</a:t>
            </a:r>
            <a:r>
              <a:rPr lang="en-US" altLang="zh-CN" sz="2400" dirty="0">
                <a:latin typeface="宋体" panose="02010600030101010101" pitchFamily="2" charset="-122"/>
              </a:rPr>
              <a:t>MEO</a:t>
            </a:r>
            <a:r>
              <a:rPr lang="zh-CN" altLang="en-US" sz="2400" dirty="0">
                <a:latin typeface="宋体" panose="02010600030101010101" pitchFamily="2" charset="-122"/>
              </a:rPr>
              <a:t>：距地面</a:t>
            </a:r>
            <a:r>
              <a:rPr lang="en-US" altLang="zh-CN" sz="2400" dirty="0">
                <a:latin typeface="宋体" panose="02010600030101010101" pitchFamily="2" charset="-122"/>
              </a:rPr>
              <a:t>5000-20000km</a:t>
            </a:r>
            <a:r>
              <a:rPr lang="zh-CN" altLang="en-US" sz="2400" dirty="0">
                <a:latin typeface="宋体" panose="02010600030101010101" pitchFamily="2" charset="-122"/>
              </a:rPr>
              <a:t>，运行周期</a:t>
            </a:r>
            <a:r>
              <a:rPr lang="en-US" altLang="zh-CN" sz="2400" dirty="0">
                <a:latin typeface="宋体" panose="02010600030101010101" pitchFamily="2" charset="-122"/>
              </a:rPr>
              <a:t>4-12h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静止轨道</a:t>
            </a:r>
            <a:r>
              <a:rPr lang="en-US" altLang="zh-CN" sz="2400" dirty="0">
                <a:latin typeface="宋体" panose="02010600030101010101" pitchFamily="2" charset="-122"/>
              </a:rPr>
              <a:t>GEO(Geostationary)</a:t>
            </a:r>
            <a:r>
              <a:rPr lang="zh-CN" altLang="en-US" sz="2400" dirty="0">
                <a:latin typeface="宋体" panose="02010600030101010101" pitchFamily="2" charset="-122"/>
              </a:rPr>
              <a:t>，距地面为</a:t>
            </a:r>
            <a:r>
              <a:rPr lang="en-US" altLang="zh-CN" sz="2400" dirty="0">
                <a:latin typeface="宋体" panose="02010600030101010101" pitchFamily="2" charset="-122"/>
              </a:rPr>
              <a:t>35786km</a:t>
            </a:r>
            <a:r>
              <a:rPr lang="zh-CN" altLang="en-US" sz="2400" dirty="0">
                <a:latin typeface="宋体" panose="02010600030101010101" pitchFamily="2" charset="-122"/>
              </a:rPr>
              <a:t>，卫星运行周期为</a:t>
            </a:r>
            <a:r>
              <a:rPr lang="en-US" altLang="zh-CN" sz="2400" dirty="0">
                <a:latin typeface="宋体" panose="02010600030101010101" pitchFamily="2" charset="-122"/>
              </a:rPr>
              <a:t>24h</a:t>
            </a:r>
            <a:r>
              <a:rPr lang="zh-CN" altLang="en-US" sz="2400" dirty="0">
                <a:latin typeface="宋体" panose="02010600030101010101" pitchFamily="2" charset="-122"/>
              </a:rPr>
              <a:t>。也叫</a:t>
            </a:r>
            <a:r>
              <a:rPr lang="zh-CN" altLang="en-US" sz="2400" b="1" dirty="0"/>
              <a:t>同步通信卫星。</a:t>
            </a:r>
            <a:r>
              <a:rPr lang="zh-CN" altLang="en-US" sz="2400" dirty="0"/>
              <a:t>如图</a:t>
            </a:r>
            <a:r>
              <a:rPr lang="en-US" altLang="zh-CN" sz="2400" dirty="0"/>
              <a:t>4-5</a:t>
            </a:r>
            <a:r>
              <a:rPr lang="zh-CN" altLang="en-US" sz="2400" dirty="0"/>
              <a:t>所示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卫星轨道越低：传输损耗小、时延小，受大气阻力影响大，会消耗更多燃料，器件腐蚀也较严重，寿命越短。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卫星轨道越高，对地面覆盖区域则愈大，所需卫星数越少，但传输损耗亦大、时延大。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特点：</a:t>
            </a:r>
            <a:r>
              <a:rPr lang="zh-CN" altLang="en-US" sz="2400" dirty="0"/>
              <a:t>传输距离远、覆盖地域广、信道特性稳定可靠、传输容量大。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750"/>
            <a:ext cx="326390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二、恒参信道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96975"/>
            <a:ext cx="7848600" cy="871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恒参信道可用一个非时变的线性网络来等效。用幅度</a:t>
            </a:r>
            <a:r>
              <a:rPr lang="en-US" altLang="zh-CN" sz="2400"/>
              <a:t>-</a:t>
            </a:r>
            <a:r>
              <a:rPr lang="zh-CN" altLang="en-US" sz="2400"/>
              <a:t>频率特性及相位</a:t>
            </a:r>
            <a:r>
              <a:rPr lang="en-US" altLang="zh-CN" sz="2400"/>
              <a:t>-</a:t>
            </a:r>
            <a:r>
              <a:rPr lang="zh-CN" altLang="en-US" sz="2400"/>
              <a:t>频率特性来表征。于是网络的传递函数及</a:t>
            </a:r>
            <a:r>
              <a:rPr lang="en-US" altLang="zh-CN" sz="2400"/>
              <a:t>H(ω)</a:t>
            </a:r>
            <a:r>
              <a:rPr lang="zh-CN" altLang="en-US" sz="2400"/>
              <a:t>可表示为：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341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3851275" y="1916113"/>
          <a:ext cx="25923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公式" r:id="rId3" imgW="1282700" imgH="254000" progId="Equation.3">
                  <p:embed/>
                </p:oleObj>
              </mc:Choice>
              <mc:Fallback>
                <p:oleObj name="公式" r:id="rId3" imgW="12827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16113"/>
                        <a:ext cx="2592388" cy="504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0" y="341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7414" name="Object 3"/>
          <p:cNvGraphicFramePr>
            <a:graphicFrameLocks noChangeAspect="1"/>
          </p:cNvGraphicFramePr>
          <p:nvPr/>
        </p:nvGraphicFramePr>
        <p:xfrm>
          <a:off x="1116013" y="2420938"/>
          <a:ext cx="792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公式" r:id="rId5" imgW="444114" imgH="253780" progId="Equation.3">
                  <p:embed/>
                </p:oleObj>
              </mc:Choice>
              <mc:Fallback>
                <p:oleObj name="公式" r:id="rId5" imgW="444114" imgH="2537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792162" cy="431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979613" y="2420938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为网络的幅度</a:t>
            </a:r>
            <a:r>
              <a:rPr kumimoji="0" lang="en-US" altLang="zh-CN" sz="2400">
                <a:latin typeface="宋体" panose="02010600030101010101" pitchFamily="2" charset="-122"/>
              </a:rPr>
              <a:t>-</a:t>
            </a:r>
            <a:r>
              <a:rPr kumimoji="0" lang="zh-CN" altLang="en-US" sz="2400">
                <a:latin typeface="宋体" panose="02010600030101010101" pitchFamily="2" charset="-122"/>
              </a:rPr>
              <a:t>频率特性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简称幅频特性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； 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0" y="3427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7417" name="Object 4"/>
          <p:cNvGraphicFramePr>
            <a:graphicFrameLocks noChangeAspect="1"/>
          </p:cNvGraphicFramePr>
          <p:nvPr/>
        </p:nvGraphicFramePr>
        <p:xfrm>
          <a:off x="1258888" y="2924175"/>
          <a:ext cx="5762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公式" r:id="rId7" imgW="355292" imgH="203024" progId="Equation.3">
                  <p:embed/>
                </p:oleObj>
              </mc:Choice>
              <mc:Fallback>
                <p:oleObj name="公式" r:id="rId7" imgW="355292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576262" cy="3730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1908175" y="2852738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为相位</a:t>
            </a:r>
            <a:r>
              <a:rPr kumimoji="0" lang="en-US" altLang="zh-CN" sz="2400">
                <a:latin typeface="宋体" panose="02010600030101010101" pitchFamily="2" charset="-122"/>
              </a:rPr>
              <a:t>-</a:t>
            </a:r>
            <a:r>
              <a:rPr kumimoji="0" lang="zh-CN" altLang="en-US" sz="2400">
                <a:latin typeface="宋体" panose="02010600030101010101" pitchFamily="2" charset="-122"/>
              </a:rPr>
              <a:t>频率特性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简称相频特性</a:t>
            </a:r>
            <a:r>
              <a:rPr kumimoji="0" lang="en-US" altLang="zh-CN" sz="2400">
                <a:latin typeface="宋体" panose="02010600030101010101" pitchFamily="2" charset="-122"/>
              </a:rPr>
              <a:t>) 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539750" y="3397250"/>
            <a:ext cx="735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>
                <a:latin typeface="宋体" panose="02010600030101010101" pitchFamily="2" charset="-122"/>
              </a:rPr>
              <a:t>理想信道的条件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即信号通过网络无畸变条件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为： </a:t>
            </a: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0" y="341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7421" name="Object 5"/>
          <p:cNvGraphicFramePr>
            <a:graphicFrameLocks noChangeAspect="1"/>
          </p:cNvGraphicFramePr>
          <p:nvPr/>
        </p:nvGraphicFramePr>
        <p:xfrm>
          <a:off x="955675" y="3902075"/>
          <a:ext cx="22034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公式" r:id="rId9" imgW="1040948" imgH="253890" progId="Equation.3">
                  <p:embed/>
                </p:oleObj>
              </mc:Choice>
              <mc:Fallback>
                <p:oleObj name="公式" r:id="rId9" imgW="1040948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902075"/>
                        <a:ext cx="2203450" cy="5032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0" y="3422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7423" name="Object 6"/>
          <p:cNvGraphicFramePr>
            <a:graphicFrameLocks noChangeAspect="1"/>
          </p:cNvGraphicFramePr>
          <p:nvPr/>
        </p:nvGraphicFramePr>
        <p:xfrm>
          <a:off x="3536950" y="3902075"/>
          <a:ext cx="41068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11" imgW="1307532" imgH="203112" progId="Equation.DSMT4">
                  <p:embed/>
                </p:oleObj>
              </mc:Choice>
              <mc:Fallback>
                <p:oleObj name="Equation" r:id="rId11" imgW="1307532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3902075"/>
                        <a:ext cx="4106863" cy="5270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611188" y="4598988"/>
            <a:ext cx="668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则理想信道的输出信号</a:t>
            </a:r>
            <a:r>
              <a:rPr kumimoji="0" lang="en-US" altLang="zh-CN" sz="2400">
                <a:latin typeface="宋体" panose="02010600030101010101" pitchFamily="2" charset="-122"/>
              </a:rPr>
              <a:t>υ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O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及其频谱分别为： </a:t>
            </a:r>
          </a:p>
        </p:txBody>
      </p:sp>
      <p:graphicFrame>
        <p:nvGraphicFramePr>
          <p:cNvPr id="17425" name="Object 7"/>
          <p:cNvGraphicFramePr>
            <a:graphicFrameLocks noChangeAspect="1"/>
          </p:cNvGraphicFramePr>
          <p:nvPr/>
        </p:nvGraphicFramePr>
        <p:xfrm>
          <a:off x="468313" y="5102225"/>
          <a:ext cx="38163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公式" r:id="rId13" imgW="2260600" imgH="228600" progId="Equation.3">
                  <p:embed/>
                </p:oleObj>
              </mc:Choice>
              <mc:Fallback>
                <p:oleObj name="公式" r:id="rId13" imgW="2260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02225"/>
                        <a:ext cx="3816350" cy="5032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Rectangle 21"/>
          <p:cNvSpPr>
            <a:spLocks noChangeArrowheads="1"/>
          </p:cNvSpPr>
          <p:nvPr/>
        </p:nvSpPr>
        <p:spPr bwMode="auto">
          <a:xfrm>
            <a:off x="0" y="3398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7427" name="Object 8"/>
          <p:cNvGraphicFramePr>
            <a:graphicFrameLocks noChangeAspect="1"/>
          </p:cNvGraphicFramePr>
          <p:nvPr/>
        </p:nvGraphicFramePr>
        <p:xfrm>
          <a:off x="4500563" y="5102225"/>
          <a:ext cx="4175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公式" r:id="rId15" imgW="1981200" imgH="228600" progId="Equation.3">
                  <p:embed/>
                </p:oleObj>
              </mc:Choice>
              <mc:Fallback>
                <p:oleObj name="公式" r:id="rId15" imgW="1981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02225"/>
                        <a:ext cx="4175125" cy="5032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Rectangle 22"/>
          <p:cNvSpPr>
            <a:spLocks noChangeArrowheads="1"/>
          </p:cNvSpPr>
          <p:nvPr/>
        </p:nvSpPr>
        <p:spPr bwMode="auto">
          <a:xfrm>
            <a:off x="468313" y="5822950"/>
            <a:ext cx="828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宋体" panose="02010600030101010101" pitchFamily="2" charset="-122"/>
              </a:rPr>
              <a:t>可见，信号通过理想恒参信道时其波形不失真，只是幅度上变为原来的</a:t>
            </a:r>
            <a:r>
              <a:rPr kumimoji="0" lang="en-US" altLang="zh-CN" sz="2400">
                <a:latin typeface="宋体" panose="02010600030101010101" pitchFamily="2" charset="-122"/>
              </a:rPr>
              <a:t>K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0 </a:t>
            </a:r>
            <a:r>
              <a:rPr kumimoji="0" lang="zh-CN" altLang="en-US" sz="2400">
                <a:latin typeface="宋体" panose="02010600030101010101" pitchFamily="2" charset="-122"/>
              </a:rPr>
              <a:t>，</a:t>
            </a:r>
            <a:r>
              <a:rPr kumimoji="0" lang="zh-CN" altLang="en-US" sz="2400" b="1">
                <a:latin typeface="宋体" panose="02010600030101010101" pitchFamily="2" charset="-122"/>
              </a:rPr>
              <a:t>时间上延迟了</a:t>
            </a:r>
          </a:p>
        </p:txBody>
      </p:sp>
      <p:graphicFrame>
        <p:nvGraphicFramePr>
          <p:cNvPr id="17429" name="Object 9"/>
          <p:cNvGraphicFramePr>
            <a:graphicFrameLocks noChangeAspect="1"/>
          </p:cNvGraphicFramePr>
          <p:nvPr/>
        </p:nvGraphicFramePr>
        <p:xfrm>
          <a:off x="4572000" y="6254750"/>
          <a:ext cx="504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公式" r:id="rId17" imgW="190417" imgH="152334" progId="Equation.3">
                  <p:embed/>
                </p:oleObj>
              </mc:Choice>
              <mc:Fallback>
                <p:oleObj name="公式" r:id="rId17" imgW="190417" imgH="15233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254750"/>
                        <a:ext cx="504825" cy="4603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750"/>
            <a:ext cx="326390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二、恒参信道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476250"/>
            <a:ext cx="4700588" cy="58578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二、恒参信道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(6)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：畸变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28750"/>
            <a:ext cx="4895850" cy="457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幅度</a:t>
            </a:r>
            <a:r>
              <a:rPr lang="en-US" altLang="zh-CN" sz="2400"/>
              <a:t>-</a:t>
            </a:r>
            <a:r>
              <a:rPr lang="zh-CN" altLang="en-US" sz="2400"/>
              <a:t>频率畸变：是</a:t>
            </a:r>
            <a:r>
              <a:rPr lang="en-US" altLang="zh-CN" sz="2400"/>
              <a:t>—</a:t>
            </a:r>
            <a:r>
              <a:rPr lang="zh-CN" altLang="en-US" sz="2400"/>
              <a:t>种线性畸变</a:t>
            </a:r>
          </a:p>
        </p:txBody>
      </p:sp>
      <p:graphicFrame>
        <p:nvGraphicFramePr>
          <p:cNvPr id="1843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92725" y="1428750"/>
          <a:ext cx="18716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3" imgW="888614" imgH="253890" progId="Equation.3">
                  <p:embed/>
                </p:oleObj>
              </mc:Choice>
              <mc:Fallback>
                <p:oleObj name="公式" r:id="rId3" imgW="888614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428750"/>
                        <a:ext cx="1871663" cy="5032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68313" y="1931988"/>
            <a:ext cx="82089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如何减小幅度</a:t>
            </a:r>
            <a:r>
              <a:rPr kumimoji="0" lang="en-US" altLang="zh-CN" sz="2400">
                <a:latin typeface="宋体" panose="02010600030101010101" pitchFamily="2" charset="-122"/>
              </a:rPr>
              <a:t>-</a:t>
            </a:r>
            <a:r>
              <a:rPr kumimoji="0" lang="zh-CN" altLang="en-US" sz="2400">
                <a:latin typeface="宋体" panose="02010600030101010101" pitchFamily="2" charset="-122"/>
              </a:rPr>
              <a:t>频率畸变：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1</a:t>
            </a:r>
            <a:r>
              <a:rPr kumimoji="0" lang="zh-CN" altLang="en-US" sz="2400">
                <a:latin typeface="宋体" panose="02010600030101010101" pitchFamily="2" charset="-122"/>
              </a:rPr>
              <a:t>、滤波：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2</a:t>
            </a:r>
            <a:r>
              <a:rPr kumimoji="0" lang="zh-CN" altLang="en-US" sz="2400">
                <a:latin typeface="宋体" panose="02010600030101010101" pitchFamily="2" charset="-122"/>
              </a:rPr>
              <a:t>、均衡：加线性补偿网络，使衰耗特性曲线变得平坦。</a:t>
            </a:r>
          </a:p>
        </p:txBody>
      </p:sp>
      <p:graphicFrame>
        <p:nvGraphicFramePr>
          <p:cNvPr id="18438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64163" y="3830638"/>
          <a:ext cx="3384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5" imgW="1511300" imgH="215900" progId="Equation.3">
                  <p:embed/>
                </p:oleObj>
              </mc:Choice>
              <mc:Fallback>
                <p:oleObj name="公式" r:id="rId5" imgW="15113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30638"/>
                        <a:ext cx="3384550" cy="431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539750" y="4360863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tabLst>
                <a:tab pos="2667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    </a:t>
            </a:r>
            <a:r>
              <a:rPr kumimoji="0" lang="zh-CN" altLang="en-US" sz="2400">
                <a:latin typeface="宋体" panose="02010600030101010101" pitchFamily="2" charset="-122"/>
              </a:rPr>
              <a:t>通常采群迟延</a:t>
            </a:r>
            <a:r>
              <a:rPr kumimoji="0" lang="en-US" altLang="zh-CN" sz="2400">
                <a:latin typeface="宋体" panose="02010600030101010101" pitchFamily="2" charset="-122"/>
              </a:rPr>
              <a:t>-</a:t>
            </a:r>
            <a:r>
              <a:rPr kumimoji="0" lang="zh-CN" altLang="en-US" sz="2400">
                <a:latin typeface="宋体" panose="02010600030101010101" pitchFamily="2" charset="-122"/>
              </a:rPr>
              <a:t>频率特性来衡量，即相位</a:t>
            </a:r>
            <a:r>
              <a:rPr kumimoji="0" lang="en-US" altLang="zh-CN" sz="2400">
                <a:latin typeface="宋体" panose="02010600030101010101" pitchFamily="2" charset="-122"/>
              </a:rPr>
              <a:t>-</a:t>
            </a:r>
            <a:r>
              <a:rPr kumimoji="0" lang="zh-CN" altLang="en-US" sz="2400">
                <a:latin typeface="宋体" panose="02010600030101010101" pitchFamily="2" charset="-122"/>
              </a:rPr>
              <a:t>频率特性对频率的导数。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    若相位</a:t>
            </a:r>
            <a:r>
              <a:rPr kumimoji="0" lang="en-US" altLang="zh-CN" sz="2400">
                <a:latin typeface="宋体" panose="02010600030101010101" pitchFamily="2" charset="-122"/>
              </a:rPr>
              <a:t>-</a:t>
            </a:r>
            <a:r>
              <a:rPr kumimoji="0" lang="zh-CN" altLang="en-US" sz="2400">
                <a:latin typeface="宋体" panose="02010600030101010101" pitchFamily="2" charset="-122"/>
              </a:rPr>
              <a:t>频率特性用</a:t>
            </a:r>
            <a:r>
              <a:rPr kumimoji="0" lang="en-US" altLang="zh-CN" sz="2400">
                <a:latin typeface="宋体" panose="02010600030101010101" pitchFamily="2" charset="-122"/>
              </a:rPr>
              <a:t>φ(ω)</a:t>
            </a:r>
            <a:r>
              <a:rPr kumimoji="0" lang="zh-CN" altLang="en-US" sz="2400">
                <a:latin typeface="宋体" panose="02010600030101010101" pitchFamily="2" charset="-122"/>
              </a:rPr>
              <a:t>来表示，则群迟延</a:t>
            </a:r>
            <a:r>
              <a:rPr kumimoji="0" lang="en-US" altLang="zh-CN" sz="2400">
                <a:latin typeface="宋体" panose="02010600030101010101" pitchFamily="2" charset="-122"/>
              </a:rPr>
              <a:t>-</a:t>
            </a:r>
            <a:r>
              <a:rPr kumimoji="0" lang="zh-CN" altLang="en-US" sz="2400">
                <a:latin typeface="宋体" panose="02010600030101010101" pitchFamily="2" charset="-122"/>
              </a:rPr>
              <a:t>频率特性</a:t>
            </a:r>
            <a:r>
              <a:rPr kumimoji="0" lang="en-US" altLang="zh-CN" sz="2400">
                <a:latin typeface="宋体" panose="02010600030101010101" pitchFamily="2" charset="-122"/>
              </a:rPr>
              <a:t>τ(ω)</a:t>
            </a:r>
            <a:r>
              <a:rPr kumimoji="0" lang="zh-CN" altLang="en-US" sz="2400">
                <a:latin typeface="宋体" panose="02010600030101010101" pitchFamily="2" charset="-122"/>
              </a:rPr>
              <a:t>为：</a:t>
            </a:r>
            <a:r>
              <a:rPr kumimoji="0" lang="en-US" altLang="zh-CN" sz="2400">
                <a:latin typeface="宋体" panose="02010600030101010101" pitchFamily="2" charset="-122"/>
              </a:rPr>
              <a:t>τ(ω)= φ(ω)/dω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采取均衡措施也可得到补偿。 </a:t>
            </a:r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468313" y="3757613"/>
            <a:ext cx="494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400">
                <a:latin typeface="宋体" panose="02010600030101010101" pitchFamily="2" charset="-122"/>
              </a:rPr>
              <a:t>相位</a:t>
            </a:r>
            <a:r>
              <a:rPr kumimoji="0" lang="en-US" altLang="zh-CN" sz="2400">
                <a:latin typeface="宋体" panose="02010600030101010101" pitchFamily="2" charset="-122"/>
              </a:rPr>
              <a:t>-</a:t>
            </a:r>
            <a:r>
              <a:rPr kumimoji="0" lang="zh-CN" altLang="en-US" sz="2400">
                <a:latin typeface="宋体" panose="02010600030101010101" pitchFamily="2" charset="-122"/>
              </a:rPr>
              <a:t>频率畸变：是</a:t>
            </a:r>
            <a:r>
              <a:rPr kumimoji="0" lang="en-US" altLang="zh-CN" sz="2400">
                <a:latin typeface="宋体" panose="02010600030101010101" pitchFamily="2" charset="-122"/>
              </a:rPr>
              <a:t>—</a:t>
            </a:r>
            <a:r>
              <a:rPr kumimoji="0" lang="zh-CN" altLang="en-US" sz="2400">
                <a:latin typeface="宋体" panose="02010600030101010101" pitchFamily="2" charset="-122"/>
              </a:rPr>
              <a:t>种线性畸变</a:t>
            </a:r>
            <a:endParaRPr lang="zh-CN" altLang="en-US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286750" cy="4857750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b="1"/>
              <a:t>非线性畸变：</a:t>
            </a:r>
            <a:r>
              <a:rPr lang="zh-CN" altLang="en-US" sz="2800"/>
              <a:t>主要由信道中元器件的振幅特性非线性引起的，它造成谐波失真及若干寄生频率等；</a:t>
            </a:r>
            <a:endParaRPr lang="en-US" altLang="zh-CN" sz="2800"/>
          </a:p>
          <a:p>
            <a:pPr marL="609600" indent="-609600" eaLnBrk="1" hangingPunct="1"/>
            <a:endParaRPr lang="zh-CN" altLang="en-US" sz="2800" b="1"/>
          </a:p>
          <a:p>
            <a:pPr marL="609600" indent="-609600" eaLnBrk="1" hangingPunct="1"/>
            <a:r>
              <a:rPr lang="zh-CN" altLang="en-US" sz="2800" b="1"/>
              <a:t>频率偏移：</a:t>
            </a:r>
            <a:r>
              <a:rPr lang="zh-CN" altLang="en-US" sz="2800"/>
              <a:t>通常是由于载波电话</a:t>
            </a:r>
            <a:r>
              <a:rPr lang="en-US" altLang="zh-CN" sz="2800"/>
              <a:t>(</a:t>
            </a:r>
            <a:r>
              <a:rPr lang="zh-CN" altLang="en-US" sz="2800"/>
              <a:t>单边带</a:t>
            </a:r>
            <a:r>
              <a:rPr lang="en-US" altLang="zh-CN" sz="2800"/>
              <a:t>) </a:t>
            </a:r>
            <a:r>
              <a:rPr lang="zh-CN" altLang="en-US" sz="2800"/>
              <a:t>信道中接收端解调载频与发送端调制载频之间有偏差造成的；</a:t>
            </a:r>
            <a:endParaRPr lang="en-US" altLang="zh-CN" sz="2800"/>
          </a:p>
          <a:p>
            <a:pPr marL="609600" indent="-609600" eaLnBrk="1" hangingPunct="1"/>
            <a:endParaRPr lang="zh-CN" altLang="en-US" sz="2800" b="1"/>
          </a:p>
          <a:p>
            <a:pPr marL="609600" indent="-609600" eaLnBrk="1" hangingPunct="1"/>
            <a:r>
              <a:rPr lang="zh-CN" altLang="en-US" sz="2800" b="1"/>
              <a:t>相位抖动：</a:t>
            </a:r>
            <a:r>
              <a:rPr lang="zh-CN" altLang="en-US" sz="2800"/>
              <a:t>也是由于调制和解调载频不稳定性造成的，这种抖动的结果相当于发送信号附加上一个小指数的调频。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476250"/>
            <a:ext cx="4700588" cy="58578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二、恒参信道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(7)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：畸变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214313"/>
            <a:ext cx="4813300" cy="585787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三、随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变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参信道（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00125"/>
            <a:ext cx="8496300" cy="5786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变参信道的参数</a:t>
            </a:r>
            <a:r>
              <a:rPr lang="en-US" altLang="zh-CN" sz="2800" dirty="0">
                <a:latin typeface="+mn-ea"/>
              </a:rPr>
              <a:t>k(t)</a:t>
            </a:r>
            <a:r>
              <a:rPr lang="zh-CN" altLang="en-US" sz="2800" dirty="0">
                <a:latin typeface="+mn-ea"/>
              </a:rPr>
              <a:t>随时间而变化，特性复杂。如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	短波电离层反射、超短波流星余迹散射、超短波及微波对流层散射、超短波电离层散射以及超短波超视距绕射调制信道 </a:t>
            </a: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短波、超短波、微波</a:t>
            </a: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传播路径：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、地波传播：沿地表面传播。距离近，限于几十千米范围。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、对流层散射：离地面</a:t>
            </a:r>
            <a:r>
              <a:rPr lang="en-US" altLang="zh-CN" sz="2800" dirty="0">
                <a:latin typeface="+mn-ea"/>
              </a:rPr>
              <a:t>10-12km</a:t>
            </a:r>
            <a:r>
              <a:rPr lang="zh-CN" altLang="en-US" sz="2800" dirty="0">
                <a:latin typeface="+mn-ea"/>
              </a:rPr>
              <a:t>以下的大气层。在对流层中，由于大气湍流运动等原因产生了不均匀性，引起电波散射。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、天波传播：由电离层反射传播。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71500"/>
            <a:ext cx="8893175" cy="62865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</a:rPr>
              <a:t>天波传播：由电离层反射传播。距离远（多次反射可传几千，乃至上万千米）。在天波和地波作用距离之间的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几十至一百多公里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区域内，短波信号很弱，称为寂静区。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zh-CN" altLang="en-US" sz="2400" dirty="0">
                <a:latin typeface="+mn-ea"/>
              </a:rPr>
              <a:t>电离层：离地面高</a:t>
            </a:r>
            <a:r>
              <a:rPr lang="en-US" altLang="zh-CN" sz="2400" dirty="0">
                <a:latin typeface="+mn-ea"/>
              </a:rPr>
              <a:t>60-600km</a:t>
            </a:r>
            <a:r>
              <a:rPr lang="zh-CN" altLang="en-US" sz="2400" dirty="0">
                <a:latin typeface="+mn-ea"/>
              </a:rPr>
              <a:t>的大气层。由分子、原于、离子及自由电子组成的。形成的主要原因是太阳辐射的紫外线和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射线。电离层可分为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F1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F2</a:t>
            </a:r>
            <a:r>
              <a:rPr lang="zh-CN" altLang="en-US" sz="2400" dirty="0">
                <a:latin typeface="+mn-ea"/>
              </a:rPr>
              <a:t>等四层，电子密度依此增加。 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层：离地面高度</a:t>
            </a:r>
            <a:r>
              <a:rPr lang="en-US" altLang="zh-CN" sz="2400" dirty="0">
                <a:latin typeface="+mn-ea"/>
              </a:rPr>
              <a:t>60</a:t>
            </a:r>
            <a:r>
              <a:rPr lang="zh-CN" altLang="en-US" sz="2400" dirty="0">
                <a:latin typeface="+mn-ea"/>
              </a:rPr>
              <a:t>一</a:t>
            </a:r>
            <a:r>
              <a:rPr lang="en-US" altLang="zh-CN" sz="2400" dirty="0">
                <a:latin typeface="+mn-ea"/>
              </a:rPr>
              <a:t>90km</a:t>
            </a:r>
            <a:r>
              <a:rPr lang="zh-CN" altLang="en-US" sz="2400" dirty="0">
                <a:latin typeface="+mn-ea"/>
              </a:rPr>
              <a:t>，夜间消失。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层不足以反射短波，但都给穿透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层的电波以较大约吸收损耗。所以又称为吸收层。随着频率的降低，吸收损耗加大。工作频率低于某一“最低可用频率”时，过大的吸收损耗将使通信中断。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层：高度</a:t>
            </a:r>
            <a:r>
              <a:rPr lang="en-US" altLang="zh-CN" sz="2400" dirty="0">
                <a:latin typeface="+mn-ea"/>
              </a:rPr>
              <a:t>l 00</a:t>
            </a:r>
            <a:r>
              <a:rPr lang="zh-CN" altLang="en-US" sz="2400" dirty="0">
                <a:latin typeface="+mn-ea"/>
              </a:rPr>
              <a:t>一</a:t>
            </a:r>
            <a:r>
              <a:rPr lang="en-US" altLang="zh-CN" sz="2400" dirty="0">
                <a:latin typeface="+mn-ea"/>
              </a:rPr>
              <a:t>120km</a:t>
            </a:r>
            <a:r>
              <a:rPr lang="zh-CN" altLang="en-US" sz="2400" dirty="0">
                <a:latin typeface="+mn-ea"/>
              </a:rPr>
              <a:t>。与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层一样，在太阳照射下形成，对短波起反射作用。但夜间</a:t>
            </a: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层近于消失，失去对短波的反射。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层：对短波有良好的反射作用，也称反射层。分为</a:t>
            </a:r>
            <a:r>
              <a:rPr lang="en-US" altLang="zh-CN" sz="2400" dirty="0">
                <a:latin typeface="+mn-ea"/>
              </a:rPr>
              <a:t>F1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F2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	 F1</a:t>
            </a:r>
            <a:r>
              <a:rPr lang="zh-CN" altLang="en-US" sz="2400" dirty="0">
                <a:latin typeface="+mn-ea"/>
              </a:rPr>
              <a:t>层：高度为</a:t>
            </a:r>
            <a:r>
              <a:rPr lang="en-US" altLang="zh-CN" sz="2400" dirty="0">
                <a:latin typeface="+mn-ea"/>
              </a:rPr>
              <a:t>170</a:t>
            </a:r>
            <a:r>
              <a:rPr lang="zh-CN" altLang="en-US" sz="2400" dirty="0">
                <a:latin typeface="+mn-ea"/>
              </a:rPr>
              <a:t>一</a:t>
            </a:r>
            <a:r>
              <a:rPr lang="en-US" altLang="zh-CN" sz="2400" dirty="0">
                <a:latin typeface="+mn-ea"/>
              </a:rPr>
              <a:t>220km</a:t>
            </a:r>
            <a:r>
              <a:rPr lang="zh-CN" altLang="en-US" sz="2400" dirty="0">
                <a:latin typeface="+mn-ea"/>
              </a:rPr>
              <a:t>，电子密度较夜晚明显减弱；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</a:rPr>
              <a:t>   </a:t>
            </a:r>
            <a:r>
              <a:rPr lang="en-US" altLang="zh-CN" sz="2400" dirty="0">
                <a:latin typeface="+mn-ea"/>
              </a:rPr>
              <a:t>F2</a:t>
            </a:r>
            <a:r>
              <a:rPr lang="zh-CN" altLang="en-US" sz="2400" dirty="0">
                <a:latin typeface="+mn-ea"/>
              </a:rPr>
              <a:t>层：高度在</a:t>
            </a:r>
            <a:r>
              <a:rPr lang="en-US" altLang="zh-CN" sz="2400" dirty="0">
                <a:latin typeface="+mn-ea"/>
              </a:rPr>
              <a:t>225—450km</a:t>
            </a:r>
            <a:r>
              <a:rPr lang="zh-CN" altLang="en-US" sz="2400" dirty="0">
                <a:latin typeface="+mn-ea"/>
              </a:rPr>
              <a:t>左右，夜间虽不完全消失，但电子密度较白天降低一个量级，保持了反射作用。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84213" y="57150"/>
            <a:ext cx="7772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三、随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参信道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(2):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短波电离层</a:t>
            </a:r>
            <a:r>
              <a:rPr lang="zh-CN" altLang="en-US" sz="2400" u="sng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反射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857625" y="3286125"/>
          <a:ext cx="2338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1079500" imgH="228600" progId="Equation.DSMT4">
                  <p:embed/>
                </p:oleObj>
              </mc:Choice>
              <mc:Fallback>
                <p:oleObj name="Equation" r:id="rId3" imgW="10795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286125"/>
                        <a:ext cx="2338388" cy="4953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755650" y="1000125"/>
            <a:ext cx="813593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、临界频率</a:t>
            </a:r>
            <a:r>
              <a:rPr lang="en-US" altLang="zh-CN" sz="2400">
                <a:latin typeface="宋体" panose="02010600030101010101" pitchFamily="2" charset="-122"/>
              </a:rPr>
              <a:t>f0</a:t>
            </a:r>
            <a:r>
              <a:rPr lang="zh-CN" altLang="en-US" sz="2400">
                <a:latin typeface="宋体" panose="02010600030101010101" pitchFamily="2" charset="-122"/>
              </a:rPr>
              <a:t>：能从电离层反射的最高频率。</a:t>
            </a: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低于此频率时，该层对垂直入射波的电波将起反射作用；</a:t>
            </a: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而当频率高于</a:t>
            </a:r>
            <a:r>
              <a:rPr lang="en-US" altLang="zh-CN" sz="2400">
                <a:latin typeface="宋体" panose="02010600030101010101" pitchFamily="2" charset="-122"/>
              </a:rPr>
              <a:t>f0</a:t>
            </a:r>
            <a:r>
              <a:rPr lang="zh-CN" altLang="en-US" sz="2400">
                <a:latin typeface="宋体" panose="02010600030101010101" pitchFamily="2" charset="-122"/>
              </a:rPr>
              <a:t>时，垂直入射的电波将穿出该层。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827088" y="2857500"/>
            <a:ext cx="79200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、最高可用频率</a:t>
            </a:r>
            <a:r>
              <a:rPr lang="en-US" altLang="zh-CN" sz="2400">
                <a:latin typeface="宋体" panose="02010600030101010101" pitchFamily="2" charset="-122"/>
              </a:rPr>
              <a:t>(MUF):</a:t>
            </a:r>
            <a:r>
              <a:rPr lang="zh-CN" altLang="en-US" sz="2400">
                <a:latin typeface="宋体" panose="02010600030101010101" pitchFamily="2" charset="-122"/>
              </a:rPr>
              <a:t>当电磁波以</a:t>
            </a:r>
            <a:r>
              <a:rPr lang="el-GR" altLang="zh-CN" sz="2400">
                <a:latin typeface="宋体" panose="02010600030101010101" pitchFamily="2" charset="-122"/>
              </a:rPr>
              <a:t>φ</a:t>
            </a:r>
            <a:r>
              <a:rPr lang="en-US" altLang="zh-CN" sz="2400" baseline="-25000">
                <a:latin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</a:rPr>
              <a:t>角入射时，能从电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离层反射的最高频率。</a:t>
            </a:r>
            <a:endParaRPr lang="zh-CN" altLang="el-GR" sz="2400">
              <a:latin typeface="宋体" panose="02010600030101010101" pitchFamily="2" charset="-122"/>
            </a:endParaRPr>
          </a:p>
        </p:txBody>
      </p:sp>
      <p:graphicFrame>
        <p:nvGraphicFramePr>
          <p:cNvPr id="2253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768600" y="2387600"/>
          <a:ext cx="2232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5" imgW="1205977" imgH="253890" progId="Equation.DSMT4">
                  <p:embed/>
                </p:oleObj>
              </mc:Choice>
              <mc:Fallback>
                <p:oleObj name="Equation" r:id="rId5" imgW="1205977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387600"/>
                        <a:ext cx="2232025" cy="4699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360363" y="3857625"/>
            <a:ext cx="8640762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zh-CN" altLang="en-US" sz="2400">
                <a:latin typeface="宋体" panose="02010600030101010101" pitchFamily="2" charset="-122"/>
              </a:rPr>
              <a:t>工作频率应采用按近于最高可用频率。</a:t>
            </a: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原因：低频率的电波将受到较大的吸收损耗；同时，电离层的各分层都可能对它产生反射，多径传输效应严重。</a:t>
            </a: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zh-CN" altLang="en-US" sz="2400">
                <a:latin typeface="宋体" panose="02010600030101010101" pitchFamily="2" charset="-122"/>
              </a:rPr>
              <a:t>整个电离层的最高可用频率实际上为电子密度最大的</a:t>
            </a:r>
            <a:r>
              <a:rPr kumimoji="0" lang="en-US" altLang="zh-CN" sz="2400">
                <a:latin typeface="宋体" panose="02010600030101010101" pitchFamily="2" charset="-122"/>
              </a:rPr>
              <a:t>F2</a:t>
            </a:r>
            <a:r>
              <a:rPr kumimoji="0" lang="zh-CN" altLang="en-US" sz="2400">
                <a:latin typeface="宋体" panose="02010600030101010101" pitchFamily="2" charset="-122"/>
              </a:rPr>
              <a:t>层的最高可用频率。此时，理论上只有一条传输路径。从而避免多径传输带来的种种弊端。</a:t>
            </a:r>
            <a:endParaRPr kumimoji="0" lang="en-US" altLang="zh-CN" sz="2400">
              <a:latin typeface="宋体" panose="02010600030101010101" pitchFamily="2" charset="-122"/>
            </a:endParaRP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zh-CN" altLang="en-US" sz="2400">
                <a:latin typeface="宋体" panose="02010600030101010101" pitchFamily="2" charset="-122"/>
              </a:rPr>
              <a:t>通常将工作频率取在</a:t>
            </a:r>
            <a:r>
              <a:rPr kumimoji="0" lang="en-US" altLang="zh-CN" sz="2400">
                <a:latin typeface="宋体" panose="02010600030101010101" pitchFamily="2" charset="-122"/>
              </a:rPr>
              <a:t>(0.8</a:t>
            </a:r>
            <a:r>
              <a:rPr kumimoji="0" lang="zh-CN" altLang="en-US" sz="2400">
                <a:latin typeface="宋体" panose="02010600030101010101" pitchFamily="2" charset="-122"/>
              </a:rPr>
              <a:t>一</a:t>
            </a:r>
            <a:r>
              <a:rPr kumimoji="0" lang="en-US" altLang="zh-CN" sz="2400">
                <a:latin typeface="宋体" panose="02010600030101010101" pitchFamily="2" charset="-122"/>
              </a:rPr>
              <a:t>0.9)MUF</a:t>
            </a:r>
            <a:r>
              <a:rPr kumimoji="0"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684213" y="271463"/>
            <a:ext cx="7772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三、随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参信道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(2):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短波电离层</a:t>
            </a:r>
            <a:r>
              <a:rPr lang="zh-CN" altLang="en-US" sz="2400" u="sng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反射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143000"/>
            <a:ext cx="8215313" cy="54292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</a:rPr>
              <a:t>多径传播：发端发射的电波通过多条途径传播到收端。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</a:rPr>
              <a:t>	  由于不同路径的长度及其对电波的延时不同，信号到达收端的时间有先有后，其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最大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时间差称为多径延时差。其大小决定了多径传播对通信系统性能影响的程度。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</a:rPr>
              <a:t>主要原因：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 1</a:t>
            </a:r>
            <a:r>
              <a:rPr lang="zh-CN" altLang="en-US" sz="2400" dirty="0">
                <a:latin typeface="+mn-ea"/>
              </a:rPr>
              <a:t>、电波经电离层的一次反射和多次反射；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 2</a:t>
            </a:r>
            <a:r>
              <a:rPr lang="zh-CN" altLang="en-US" sz="2400" dirty="0">
                <a:latin typeface="+mn-ea"/>
              </a:rPr>
              <a:t>、几个反射层高度不同；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 3</a:t>
            </a:r>
            <a:r>
              <a:rPr lang="zh-CN" altLang="en-US" sz="2400" dirty="0">
                <a:latin typeface="+mn-ea"/>
              </a:rPr>
              <a:t>、电离层不均匀性引起的漫射现象；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 4</a:t>
            </a:r>
            <a:r>
              <a:rPr lang="zh-CN" altLang="en-US" sz="2400" dirty="0">
                <a:latin typeface="+mn-ea"/>
              </a:rPr>
              <a:t>、地球磁场引起的电磁波束分裂成寻常波与非寻常波等。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</a:rPr>
              <a:t>多径效应引起：信号衰落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接收信号强度随机起伏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、频率弥散及频率选择性衰落。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84213" y="271463"/>
            <a:ext cx="7772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三、随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参信道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(2):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短波电离层</a:t>
            </a:r>
            <a:r>
              <a:rPr lang="zh-CN" altLang="en-US" sz="2400" u="sng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反射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5314950" cy="585787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一、信道及其数学模型（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357188" y="1462088"/>
            <a:ext cx="8572500" cy="4967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12800" indent="-8128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kern="0" dirty="0">
                <a:solidFill>
                  <a:srgbClr val="FFFF66"/>
                </a:solidFill>
                <a:latin typeface="华文中宋" pitchFamily="2" charset="-122"/>
                <a:ea typeface="华文中宋" pitchFamily="2" charset="-122"/>
              </a:rPr>
              <a:t>狭义信道：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信号的传输媒质</a:t>
            </a:r>
          </a:p>
          <a:p>
            <a:pPr marL="812800" indent="-8128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、有线信道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: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包括明线、对称电缆、同轴电缆及光缆等</a:t>
            </a:r>
          </a:p>
          <a:p>
            <a:pPr marL="812800" indent="-8128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、无线信道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: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地波传播、短波电离层反射、超短波或微波视距中继、人造卫星中继以及各种散射信道等</a:t>
            </a:r>
            <a:endParaRPr kumimoji="1" lang="en-US" altLang="zh-CN" kern="0" dirty="0">
              <a:latin typeface="华文中宋" pitchFamily="2" charset="-122"/>
              <a:ea typeface="华文中宋" pitchFamily="2" charset="-122"/>
            </a:endParaRPr>
          </a:p>
          <a:p>
            <a:pPr marL="812800" indent="-8128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kern="0" dirty="0">
              <a:latin typeface="华文中宋" pitchFamily="2" charset="-122"/>
              <a:ea typeface="华文中宋" pitchFamily="2" charset="-122"/>
            </a:endParaRPr>
          </a:p>
          <a:p>
            <a:pPr marL="812800" indent="-8128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kern="0" dirty="0">
                <a:solidFill>
                  <a:srgbClr val="FFFF66"/>
                </a:solidFill>
                <a:latin typeface="华文中宋" pitchFamily="2" charset="-122"/>
                <a:ea typeface="华文中宋" pitchFamily="2" charset="-122"/>
              </a:rPr>
              <a:t>广义信道：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除包括传输媒质外，还可以包括有关的变换装置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如发送设备、接收设备、馈线与天线、调制器、解调器等等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 marL="812800" indent="-8128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、调制信道：如图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4-15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所示，调制器输出端到解调器输入端的部分。用于研究调制和解调</a:t>
            </a:r>
          </a:p>
          <a:p>
            <a:pPr marL="812800" indent="-8128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、编码信道：如图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4-17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kern="0" dirty="0">
                <a:latin typeface="华文中宋" pitchFamily="2" charset="-122"/>
                <a:ea typeface="华文中宋" pitchFamily="2" charset="-122"/>
              </a:rPr>
              <a:t>4-18</a:t>
            </a:r>
            <a:r>
              <a:rPr kumimoji="1" lang="zh-CN" altLang="en-US" kern="0" dirty="0">
                <a:latin typeface="华文中宋" pitchFamily="2" charset="-122"/>
                <a:ea typeface="华文中宋" pitchFamily="2" charset="-122"/>
              </a:rPr>
              <a:t>，编码器输出端到译码器输入端的部分。用于研究信道编译码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63" y="1000125"/>
            <a:ext cx="8358187" cy="56435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	</a:t>
            </a:r>
            <a:r>
              <a:rPr lang="zh-CN" altLang="en-US" sz="2400" dirty="0">
                <a:latin typeface="+mn-ea"/>
              </a:rPr>
              <a:t>此外还会引起：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>
                <a:latin typeface="+mn-ea"/>
              </a:rPr>
              <a:t>快衰落：短波电离层多径干涉衰落的速率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每秒钟通过中值的次数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在每秒零点几到几次之间这种衰落。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>
                <a:latin typeface="+mn-ea"/>
              </a:rPr>
              <a:t>慢衰落：干涉衰落的周期为小时甚至更长的时间。如何克服快衰落的影响：一般采用分集接收。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</a:rPr>
              <a:t>优点：</a:t>
            </a:r>
            <a:r>
              <a:rPr lang="en-US" altLang="zh-CN" sz="2400" dirty="0">
                <a:latin typeface="+mn-ea"/>
              </a:rPr>
              <a:t>(1)</a:t>
            </a:r>
            <a:r>
              <a:rPr lang="zh-CN" altLang="en-US" sz="2400" dirty="0">
                <a:latin typeface="+mn-ea"/>
              </a:rPr>
              <a:t>要求的功率较小终端设备的成本较低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 		  (2) </a:t>
            </a:r>
            <a:r>
              <a:rPr lang="zh-CN" altLang="en-US" sz="2400" dirty="0">
                <a:latin typeface="+mn-ea"/>
              </a:rPr>
              <a:t>传播距离远；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 		  (3) </a:t>
            </a:r>
            <a:r>
              <a:rPr lang="zh-CN" altLang="en-US" sz="2400" dirty="0">
                <a:latin typeface="+mn-ea"/>
              </a:rPr>
              <a:t>受地形限制较小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	      (4) </a:t>
            </a:r>
            <a:r>
              <a:rPr lang="zh-CN" altLang="en-US" sz="2400" dirty="0">
                <a:latin typeface="+mn-ea"/>
              </a:rPr>
              <a:t>不易受到人为破坏。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</a:rPr>
              <a:t>缺点：</a:t>
            </a:r>
            <a:r>
              <a:rPr lang="en-US" altLang="zh-CN" sz="2400" dirty="0">
                <a:latin typeface="+mn-ea"/>
              </a:rPr>
              <a:t>(1)</a:t>
            </a:r>
            <a:r>
              <a:rPr lang="zh-CN" altLang="en-US" sz="2400" dirty="0">
                <a:latin typeface="+mn-ea"/>
              </a:rPr>
              <a:t>传输可靠性差 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 		  (2)</a:t>
            </a:r>
            <a:r>
              <a:rPr lang="zh-CN" altLang="en-US" sz="2400" dirty="0">
                <a:latin typeface="+mn-ea"/>
              </a:rPr>
              <a:t>由于电离层的变化，需要经常更换工作频率；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		  (3)</a:t>
            </a:r>
            <a:r>
              <a:rPr lang="zh-CN" altLang="en-US" sz="2400" dirty="0">
                <a:latin typeface="+mn-ea"/>
              </a:rPr>
              <a:t>存在快衰落与多径时延失真；</a:t>
            </a:r>
            <a:endParaRPr lang="en-US" altLang="zh-CN" sz="2400" dirty="0">
              <a:latin typeface="+mn-ea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		  (4)</a:t>
            </a:r>
            <a:r>
              <a:rPr lang="zh-CN" altLang="en-US" sz="2400" dirty="0">
                <a:latin typeface="+mn-ea"/>
              </a:rPr>
              <a:t>干扰电平高。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84213" y="271463"/>
            <a:ext cx="7772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三、随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参信道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(2):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短波电离层</a:t>
            </a:r>
            <a:r>
              <a:rPr lang="zh-CN" altLang="en-US" sz="2400" u="sng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反射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85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三、随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参信道（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对信号传输的影响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893175" cy="16256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随参信道的输媒质有三个特点：</a:t>
            </a:r>
            <a:r>
              <a:rPr lang="en-US" altLang="zh-CN" sz="2400">
                <a:latin typeface="宋体" panose="02010600030101010101" pitchFamily="2" charset="-122"/>
              </a:rPr>
              <a:t>(1)</a:t>
            </a:r>
            <a:r>
              <a:rPr lang="zh-CN" altLang="en-US" sz="2400">
                <a:latin typeface="宋体" panose="02010600030101010101" pitchFamily="2" charset="-122"/>
              </a:rPr>
              <a:t>对信号的衰耗随时间而变化</a:t>
            </a:r>
            <a:r>
              <a:rPr lang="en-US" altLang="zh-CN" sz="2400">
                <a:latin typeface="宋体" panose="02010600030101010101" pitchFamily="2" charset="-122"/>
              </a:rPr>
              <a:t>(2)</a:t>
            </a:r>
            <a:r>
              <a:rPr lang="zh-CN" altLang="en-US" sz="2400">
                <a:latin typeface="宋体" panose="02010600030101010101" pitchFamily="2" charset="-122"/>
              </a:rPr>
              <a:t>传输的时延随时间而变</a:t>
            </a:r>
            <a:r>
              <a:rPr lang="en-US" altLang="zh-CN" sz="2400">
                <a:latin typeface="宋体" panose="02010600030101010101" pitchFamily="2" charset="-122"/>
              </a:rPr>
              <a:t>(3)</a:t>
            </a:r>
            <a:r>
              <a:rPr lang="zh-CN" altLang="en-US" sz="2400">
                <a:latin typeface="宋体" panose="02010600030101010101" pitchFamily="2" charset="-122"/>
              </a:rPr>
              <a:t>多径传播（由发射端发出的信号可能通过多条路径到达接收点）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分析发射波</a:t>
            </a:r>
            <a:r>
              <a:rPr lang="en-US" altLang="zh-CN" sz="2400">
                <a:latin typeface="宋体" panose="02010600030101010101" pitchFamily="2" charset="-122"/>
              </a:rPr>
              <a:t>Acos(ω</a:t>
            </a:r>
            <a:r>
              <a:rPr lang="en-US" altLang="zh-CN" sz="2400" baseline="-25000">
                <a:latin typeface="宋体" panose="02010600030101010101" pitchFamily="2" charset="-122"/>
              </a:rPr>
              <a:t>0</a:t>
            </a:r>
            <a:r>
              <a:rPr lang="en-US" altLang="zh-CN" sz="2400">
                <a:latin typeface="宋体" panose="02010600030101010101" pitchFamily="2" charset="-122"/>
              </a:rPr>
              <a:t>t)</a:t>
            </a:r>
            <a:r>
              <a:rPr lang="zh-CN" altLang="en-US" sz="2400">
                <a:latin typeface="宋体" panose="02010600030101010101" pitchFamily="2" charset="-122"/>
              </a:rPr>
              <a:t>经</a:t>
            </a:r>
            <a:r>
              <a:rPr lang="en-US" altLang="zh-CN" sz="2400">
                <a:latin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</a:rPr>
              <a:t>条路径传播后的接收信号</a:t>
            </a:r>
            <a:r>
              <a:rPr lang="en-US" altLang="zh-CN" sz="2400">
                <a:latin typeface="宋体" panose="02010600030101010101" pitchFamily="2" charset="-122"/>
              </a:rPr>
              <a:t>R(t)</a:t>
            </a:r>
            <a:r>
              <a:rPr lang="zh-CN" altLang="en-US" sz="2400"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39750" y="3141663"/>
            <a:ext cx="831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μ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宋体" panose="02010600030101010101" pitchFamily="2" charset="-122"/>
              </a:rPr>
              <a:t>τ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分别为第</a:t>
            </a:r>
            <a:r>
              <a:rPr kumimoji="0" lang="en-US" altLang="zh-CN" sz="2400">
                <a:latin typeface="宋体" panose="02010600030101010101" pitchFamily="2" charset="-122"/>
              </a:rPr>
              <a:t>i</a:t>
            </a:r>
            <a:r>
              <a:rPr kumimoji="0" lang="zh-CN" altLang="en-US" sz="2400">
                <a:latin typeface="宋体" panose="02010600030101010101" pitchFamily="2" charset="-122"/>
              </a:rPr>
              <a:t>条路径的接收信号振幅、传输时延 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25608" name="Object 3"/>
          <p:cNvGraphicFramePr>
            <a:graphicFrameLocks noChangeAspect="1"/>
          </p:cNvGraphicFramePr>
          <p:nvPr/>
        </p:nvGraphicFramePr>
        <p:xfrm>
          <a:off x="2484438" y="3573463"/>
          <a:ext cx="26638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公式" r:id="rId3" imgW="952087" imgH="203112" progId="Equation.3">
                  <p:embed/>
                </p:oleObj>
              </mc:Choice>
              <mc:Fallback>
                <p:oleObj name="公式" r:id="rId3" imgW="95208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3463"/>
                        <a:ext cx="2663825" cy="4333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50825" y="5449888"/>
            <a:ext cx="85344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tabLst>
                <a:tab pos="2286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zh-CN" altLang="en-US" sz="2400">
                <a:latin typeface="宋体" panose="02010600030101010101" pitchFamily="2" charset="-122"/>
              </a:rPr>
              <a:t>一般，</a:t>
            </a:r>
            <a:r>
              <a:rPr kumimoji="0" lang="en-US" altLang="zh-CN" sz="2400">
                <a:latin typeface="宋体" panose="02010600030101010101" pitchFamily="2" charset="-122"/>
              </a:rPr>
              <a:t>μi (t)</a:t>
            </a:r>
            <a:r>
              <a:rPr kumimoji="0" lang="zh-CN" altLang="en-US" sz="2400">
                <a:latin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宋体" panose="02010600030101010101" pitchFamily="2" charset="-122"/>
              </a:rPr>
              <a:t>Φi(t) </a:t>
            </a:r>
            <a:r>
              <a:rPr kumimoji="0" lang="zh-CN" altLang="en-US" sz="2400">
                <a:latin typeface="宋体" panose="02010600030101010101" pitchFamily="2" charset="-122"/>
              </a:rPr>
              <a:t>的变化比与发射载频要缓慢得多，因而，</a:t>
            </a:r>
            <a:r>
              <a:rPr kumimoji="0" lang="en-US" altLang="zh-CN" sz="2400">
                <a:latin typeface="宋体" panose="02010600030101010101" pitchFamily="2" charset="-122"/>
              </a:rPr>
              <a:t>X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C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宋体" panose="02010600030101010101" pitchFamily="2" charset="-122"/>
              </a:rPr>
              <a:t>X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S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及包络</a:t>
            </a:r>
            <a:r>
              <a:rPr kumimoji="0" lang="en-US" altLang="zh-CN" sz="2400">
                <a:latin typeface="宋体" panose="02010600030101010101" pitchFamily="2" charset="-122"/>
              </a:rPr>
              <a:t>V(t)</a:t>
            </a:r>
            <a:r>
              <a:rPr kumimoji="0" lang="zh-CN" altLang="en-US" sz="2400">
                <a:latin typeface="宋体" panose="02010600030101010101" pitchFamily="2" charset="-122"/>
              </a:rPr>
              <a:t>、相位</a:t>
            </a:r>
            <a:r>
              <a:rPr kumimoji="0" lang="en-US" altLang="zh-CN" sz="2400">
                <a:latin typeface="宋体" panose="02010600030101010101" pitchFamily="2" charset="-122"/>
              </a:rPr>
              <a:t>Φ(t)</a:t>
            </a:r>
            <a:r>
              <a:rPr kumimoji="0" lang="zh-CN" altLang="en-US" sz="2400">
                <a:latin typeface="宋体" panose="02010600030101010101" pitchFamily="2" charset="-122"/>
              </a:rPr>
              <a:t>也是缓慢变化的。于是，</a:t>
            </a:r>
            <a:r>
              <a:rPr kumimoji="0" lang="en-US" altLang="zh-CN" sz="2400">
                <a:latin typeface="宋体" panose="02010600030101010101" pitchFamily="2" charset="-122"/>
              </a:rPr>
              <a:t>R(t)</a:t>
            </a:r>
            <a:r>
              <a:rPr kumimoji="0" lang="zh-CN" altLang="en-US" sz="2400">
                <a:latin typeface="宋体" panose="02010600030101010101" pitchFamily="2" charset="-122"/>
              </a:rPr>
              <a:t>可视为一个窄带过程。如图</a:t>
            </a:r>
            <a:r>
              <a:rPr kumimoji="0" lang="en-US" altLang="zh-CN" sz="2400">
                <a:latin typeface="宋体" panose="02010600030101010101" pitchFamily="2" charset="-122"/>
              </a:rPr>
              <a:t>4-21</a:t>
            </a:r>
            <a:r>
              <a:rPr kumimoji="0" lang="zh-CN" altLang="en-US" sz="2400">
                <a:latin typeface="宋体" panose="02010600030101010101" pitchFamily="2" charset="-122"/>
              </a:rPr>
              <a:t>所示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2562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17788"/>
            <a:ext cx="6624736" cy="54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46572"/>
              </p:ext>
            </p:extLst>
          </p:nvPr>
        </p:nvGraphicFramePr>
        <p:xfrm>
          <a:off x="400050" y="4077072"/>
          <a:ext cx="8591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公式" r:id="rId6" imgW="5003640" imgH="228600" progId="Equation.3">
                  <p:embed/>
                </p:oleObj>
              </mc:Choice>
              <mc:Fallback>
                <p:oleObj name="公式" r:id="rId6" imgW="500364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77072"/>
                        <a:ext cx="8591550" cy="3921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382153"/>
              </p:ext>
            </p:extLst>
          </p:nvPr>
        </p:nvGraphicFramePr>
        <p:xfrm>
          <a:off x="683568" y="4581128"/>
          <a:ext cx="4033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公式" r:id="rId8" imgW="2349360" imgH="444240" progId="Equation.3">
                  <p:embed/>
                </p:oleObj>
              </mc:Choice>
              <mc:Fallback>
                <p:oleObj name="公式" r:id="rId8" imgW="2349360" imgH="4442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81128"/>
                        <a:ext cx="4033838" cy="76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802634"/>
              </p:ext>
            </p:extLst>
          </p:nvPr>
        </p:nvGraphicFramePr>
        <p:xfrm>
          <a:off x="4932040" y="4581128"/>
          <a:ext cx="4033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公式" r:id="rId10" imgW="2349360" imgH="444240" progId="Equation.3">
                  <p:embed/>
                </p:oleObj>
              </mc:Choice>
              <mc:Fallback>
                <p:oleObj name="公式" r:id="rId10" imgW="2349360" imgH="44424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581128"/>
                        <a:ext cx="4033838" cy="76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85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三、随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参信道（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对信号传输的影响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893175" cy="46166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分析发射波</a:t>
            </a:r>
            <a:r>
              <a:rPr lang="en-US" altLang="zh-CN" sz="2400" dirty="0" err="1">
                <a:latin typeface="宋体" panose="02010600030101010101" pitchFamily="2" charset="-122"/>
              </a:rPr>
              <a:t>Acos</a:t>
            </a:r>
            <a:r>
              <a:rPr lang="en-US" altLang="zh-CN" sz="2400" dirty="0">
                <a:latin typeface="宋体" panose="02010600030101010101" pitchFamily="2" charset="-122"/>
              </a:rPr>
              <a:t>(ω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</a:rPr>
              <a:t>t)</a:t>
            </a:r>
            <a:r>
              <a:rPr lang="zh-CN" altLang="en-US" sz="2400" dirty="0">
                <a:latin typeface="宋体" panose="02010600030101010101" pitchFamily="2" charset="-122"/>
              </a:rPr>
              <a:t>经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条路径传播后的接收信号</a:t>
            </a:r>
            <a:r>
              <a:rPr lang="en-US" altLang="zh-CN" sz="2400" dirty="0">
                <a:latin typeface="宋体" panose="02010600030101010101" pitchFamily="2" charset="-122"/>
              </a:rPr>
              <a:t>R(t)</a:t>
            </a:r>
            <a:r>
              <a:rPr lang="zh-CN" altLang="en-US" sz="2400" dirty="0"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1859" y="2091631"/>
            <a:ext cx="831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μ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宋体" panose="02010600030101010101" pitchFamily="2" charset="-122"/>
              </a:rPr>
              <a:t>τ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分别为第</a:t>
            </a:r>
            <a:r>
              <a:rPr kumimoji="0" lang="en-US" altLang="zh-CN" sz="2400">
                <a:latin typeface="宋体" panose="02010600030101010101" pitchFamily="2" charset="-122"/>
              </a:rPr>
              <a:t>i</a:t>
            </a:r>
            <a:r>
              <a:rPr kumimoji="0" lang="zh-CN" altLang="en-US" sz="2400">
                <a:latin typeface="宋体" panose="02010600030101010101" pitchFamily="2" charset="-122"/>
              </a:rPr>
              <a:t>条路径的接收信号振幅、传输时延 </a:t>
            </a:r>
          </a:p>
        </p:txBody>
      </p:sp>
      <p:graphicFrame>
        <p:nvGraphicFramePr>
          <p:cNvPr id="256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928099"/>
              </p:ext>
            </p:extLst>
          </p:nvPr>
        </p:nvGraphicFramePr>
        <p:xfrm>
          <a:off x="2656547" y="2523431"/>
          <a:ext cx="26638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公式" r:id="rId3" imgW="952087" imgH="203112" progId="Equation.3">
                  <p:embed/>
                </p:oleObj>
              </mc:Choice>
              <mc:Fallback>
                <p:oleObj name="公式" r:id="rId3" imgW="95208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547" y="2523431"/>
                        <a:ext cx="2663825" cy="4333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48725" y="4559185"/>
            <a:ext cx="426729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tabLst>
                <a:tab pos="2286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latin typeface="宋体" panose="02010600030101010101" pitchFamily="2" charset="-122"/>
              </a:rPr>
              <a:t>一般，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μi</a:t>
            </a:r>
            <a:r>
              <a:rPr kumimoji="0" lang="en-US" altLang="zh-CN" sz="2400" dirty="0">
                <a:latin typeface="宋体" panose="02010600030101010101" pitchFamily="2" charset="-122"/>
              </a:rPr>
              <a:t> (t)</a:t>
            </a:r>
            <a:r>
              <a:rPr kumimoji="0" lang="zh-CN" altLang="en-US" sz="2400" dirty="0">
                <a:latin typeface="宋体" panose="02010600030101010101" pitchFamily="2" charset="-122"/>
              </a:rPr>
              <a:t>、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Φi</a:t>
            </a:r>
            <a:r>
              <a:rPr kumimoji="0" lang="en-US" altLang="zh-CN" sz="2400" dirty="0">
                <a:latin typeface="宋体" panose="02010600030101010101" pitchFamily="2" charset="-122"/>
              </a:rPr>
              <a:t>(t) </a:t>
            </a:r>
            <a:r>
              <a:rPr kumimoji="0" lang="zh-CN" altLang="en-US" sz="2400" dirty="0">
                <a:latin typeface="宋体" panose="02010600030101010101" pitchFamily="2" charset="-122"/>
              </a:rPr>
              <a:t>的变化比与发射载频要缓慢得多，因而，</a:t>
            </a:r>
            <a:r>
              <a:rPr kumimoji="0" lang="en-US" altLang="zh-CN" sz="2400" dirty="0">
                <a:latin typeface="宋体" panose="02010600030101010101" pitchFamily="2" charset="-122"/>
              </a:rPr>
              <a:t>X</a:t>
            </a:r>
            <a:r>
              <a:rPr kumimoji="0" lang="en-US" altLang="zh-CN" sz="2400" baseline="-25000" dirty="0">
                <a:latin typeface="宋体" panose="02010600030101010101" pitchFamily="2" charset="-122"/>
              </a:rPr>
              <a:t>C</a:t>
            </a:r>
            <a:r>
              <a:rPr kumimoji="0" lang="en-US" altLang="zh-CN" sz="2400" dirty="0">
                <a:latin typeface="宋体" panose="02010600030101010101" pitchFamily="2" charset="-122"/>
              </a:rPr>
              <a:t>(t)</a:t>
            </a:r>
            <a:r>
              <a:rPr kumimoji="0" lang="zh-CN" altLang="en-US" sz="2400" dirty="0">
                <a:latin typeface="宋体" panose="02010600030101010101" pitchFamily="2" charset="-122"/>
              </a:rPr>
              <a:t>、</a:t>
            </a:r>
            <a:r>
              <a:rPr kumimoji="0" lang="en-US" altLang="zh-CN" sz="2400" dirty="0">
                <a:latin typeface="宋体" panose="02010600030101010101" pitchFamily="2" charset="-122"/>
              </a:rPr>
              <a:t>X</a:t>
            </a:r>
            <a:r>
              <a:rPr kumimoji="0" lang="en-US" altLang="zh-CN" sz="2400" baseline="-25000" dirty="0">
                <a:latin typeface="宋体" panose="02010600030101010101" pitchFamily="2" charset="-122"/>
              </a:rPr>
              <a:t>S</a:t>
            </a:r>
            <a:r>
              <a:rPr kumimoji="0" lang="en-US" altLang="zh-CN" sz="2400" dirty="0">
                <a:latin typeface="宋体" panose="02010600030101010101" pitchFamily="2" charset="-122"/>
              </a:rPr>
              <a:t>(t)</a:t>
            </a:r>
            <a:r>
              <a:rPr kumimoji="0" lang="zh-CN" altLang="en-US" sz="2400" dirty="0">
                <a:latin typeface="宋体" panose="02010600030101010101" pitchFamily="2" charset="-122"/>
              </a:rPr>
              <a:t>及包络</a:t>
            </a:r>
            <a:r>
              <a:rPr kumimoji="0" lang="en-US" altLang="zh-CN" sz="2400" dirty="0">
                <a:latin typeface="宋体" panose="02010600030101010101" pitchFamily="2" charset="-122"/>
              </a:rPr>
              <a:t>V(t)</a:t>
            </a:r>
            <a:r>
              <a:rPr kumimoji="0" lang="zh-CN" altLang="en-US" sz="2400" dirty="0">
                <a:latin typeface="宋体" panose="02010600030101010101" pitchFamily="2" charset="-122"/>
              </a:rPr>
              <a:t>、相位</a:t>
            </a:r>
            <a:r>
              <a:rPr kumimoji="0" lang="en-US" altLang="zh-CN" sz="2400" dirty="0">
                <a:latin typeface="宋体" panose="02010600030101010101" pitchFamily="2" charset="-122"/>
              </a:rPr>
              <a:t>Φ(t)</a:t>
            </a:r>
            <a:r>
              <a:rPr kumimoji="0" lang="zh-CN" altLang="en-US" sz="2400" dirty="0">
                <a:latin typeface="宋体" panose="02010600030101010101" pitchFamily="2" charset="-122"/>
              </a:rPr>
              <a:t>也是缓慢变化的。于是，</a:t>
            </a:r>
            <a:r>
              <a:rPr kumimoji="0" lang="en-US" altLang="zh-CN" sz="2400" dirty="0">
                <a:latin typeface="宋体" panose="02010600030101010101" pitchFamily="2" charset="-122"/>
              </a:rPr>
              <a:t>R(t)</a:t>
            </a:r>
            <a:r>
              <a:rPr kumimoji="0" lang="zh-CN" altLang="en-US" sz="2400" dirty="0">
                <a:latin typeface="宋体" panose="02010600030101010101" pitchFamily="2" charset="-122"/>
              </a:rPr>
              <a:t>可视为一个窄带过程。如图</a:t>
            </a:r>
            <a:r>
              <a:rPr kumimoji="0" lang="en-US" altLang="zh-CN" sz="2400" dirty="0">
                <a:latin typeface="宋体" panose="02010600030101010101" pitchFamily="2" charset="-122"/>
              </a:rPr>
              <a:t>4-21</a:t>
            </a:r>
            <a:r>
              <a:rPr kumimoji="0" lang="zh-CN" altLang="en-US" sz="2400" dirty="0">
                <a:latin typeface="宋体" panose="02010600030101010101" pitchFamily="2" charset="-122"/>
              </a:rPr>
              <a:t>所示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2562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94" y="1484784"/>
            <a:ext cx="6624736" cy="54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49289"/>
              </p:ext>
            </p:extLst>
          </p:nvPr>
        </p:nvGraphicFramePr>
        <p:xfrm>
          <a:off x="572159" y="3027040"/>
          <a:ext cx="8591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公式" r:id="rId6" imgW="5003640" imgH="228600" progId="Equation.3">
                  <p:embed/>
                </p:oleObj>
              </mc:Choice>
              <mc:Fallback>
                <p:oleObj name="公式" r:id="rId6" imgW="5003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59" y="3027040"/>
                        <a:ext cx="8591550" cy="3921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15723"/>
              </p:ext>
            </p:extLst>
          </p:nvPr>
        </p:nvGraphicFramePr>
        <p:xfrm>
          <a:off x="855677" y="3531096"/>
          <a:ext cx="4033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公式" r:id="rId8" imgW="2349360" imgH="444240" progId="Equation.3">
                  <p:embed/>
                </p:oleObj>
              </mc:Choice>
              <mc:Fallback>
                <p:oleObj name="公式" r:id="rId8" imgW="2349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77" y="3531096"/>
                        <a:ext cx="4033838" cy="76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88685"/>
              </p:ext>
            </p:extLst>
          </p:nvPr>
        </p:nvGraphicFramePr>
        <p:xfrm>
          <a:off x="5104149" y="3531096"/>
          <a:ext cx="4033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公式" r:id="rId10" imgW="2349360" imgH="444240" progId="Equation.3">
                  <p:embed/>
                </p:oleObj>
              </mc:Choice>
              <mc:Fallback>
                <p:oleObj name="公式" r:id="rId10" imgW="2349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149" y="3531096"/>
                        <a:ext cx="4033838" cy="76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80" y="4581128"/>
            <a:ext cx="40005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73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768" y="916732"/>
            <a:ext cx="8280400" cy="108902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设多径传播的路径只有两条，且到达接收点的两路信号具有相同的增益</a:t>
            </a:r>
            <a:r>
              <a:rPr lang="en-US" altLang="zh-CN" sz="2400" dirty="0"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和一个相对时延差</a:t>
            </a:r>
            <a:r>
              <a:rPr lang="en-US" altLang="zh-CN" sz="2400" dirty="0">
                <a:latin typeface="宋体" panose="02010600030101010101" pitchFamily="2" charset="-122"/>
              </a:rPr>
              <a:t>τ</a:t>
            </a:r>
            <a:r>
              <a:rPr lang="zh-CN" altLang="en-US" sz="2400" dirty="0">
                <a:latin typeface="宋体" panose="02010600030101010101" pitchFamily="2" charset="-122"/>
              </a:rPr>
              <a:t>，用下图所示的模型来表示。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598311"/>
              </p:ext>
            </p:extLst>
          </p:nvPr>
        </p:nvGraphicFramePr>
        <p:xfrm>
          <a:off x="1043608" y="2256361"/>
          <a:ext cx="5977607" cy="1748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位图图像" r:id="rId3" imgW="5210902" imgH="1523810" progId="Paint.Picture">
                  <p:embed/>
                </p:oleObj>
              </mc:Choice>
              <mc:Fallback>
                <p:oleObj name="位图图像" r:id="rId3" imgW="5210902" imgH="152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56361"/>
                        <a:ext cx="5977607" cy="1748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727176" y="161994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设发射信号为</a:t>
            </a:r>
            <a:r>
              <a:rPr kumimoji="0" lang="en-US" altLang="zh-CN" sz="2400">
                <a:latin typeface="宋体" panose="02010600030101010101" pitchFamily="2" charset="-122"/>
              </a:rPr>
              <a:t>f(t)</a:t>
            </a:r>
            <a:r>
              <a:rPr kumimoji="0" lang="zh-CN" altLang="en-US" sz="2400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266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846217"/>
              </p:ext>
            </p:extLst>
          </p:nvPr>
        </p:nvGraphicFramePr>
        <p:xfrm>
          <a:off x="4464026" y="1673920"/>
          <a:ext cx="16573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公式" r:id="rId5" imgW="876300" imgH="203200" progId="Equation.3">
                  <p:embed/>
                </p:oleObj>
              </mc:Choice>
              <mc:Fallback>
                <p:oleObj name="公式" r:id="rId5" imgW="876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26" y="1673920"/>
                        <a:ext cx="1657350" cy="449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94603"/>
              </p:ext>
            </p:extLst>
          </p:nvPr>
        </p:nvGraphicFramePr>
        <p:xfrm>
          <a:off x="827584" y="4077444"/>
          <a:ext cx="382694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公式" r:id="rId7" imgW="1739900" imgH="266700" progId="Equation.3">
                  <p:embed/>
                </p:oleObj>
              </mc:Choice>
              <mc:Fallback>
                <p:oleObj name="公式" r:id="rId7" imgW="17399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77444"/>
                        <a:ext cx="3826942" cy="5540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4999"/>
              </p:ext>
            </p:extLst>
          </p:nvPr>
        </p:nvGraphicFramePr>
        <p:xfrm>
          <a:off x="4932040" y="4077444"/>
          <a:ext cx="3887986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公式" r:id="rId9" imgW="2145369" imgH="266584" progId="Equation.3">
                  <p:embed/>
                </p:oleObj>
              </mc:Choice>
              <mc:Fallback>
                <p:oleObj name="公式" r:id="rId9" imgW="2145369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077444"/>
                        <a:ext cx="3887986" cy="525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176833" y="4193268"/>
            <a:ext cx="793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则：</a:t>
            </a:r>
          </a:p>
        </p:txBody>
      </p:sp>
      <p:sp>
        <p:nvSpPr>
          <p:cNvPr id="26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6632"/>
            <a:ext cx="7772400" cy="585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三、随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参信道（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对信号传输的影响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65927"/>
              </p:ext>
            </p:extLst>
          </p:nvPr>
        </p:nvGraphicFramePr>
        <p:xfrm>
          <a:off x="827584" y="4798020"/>
          <a:ext cx="7013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公式" r:id="rId11" imgW="3365500" imgH="495300" progId="Equation.3">
                  <p:embed/>
                </p:oleObj>
              </mc:Choice>
              <mc:Fallback>
                <p:oleObj name="公式" r:id="rId11" imgW="33655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98020"/>
                        <a:ext cx="7013575" cy="863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39063"/>
              </p:ext>
            </p:extLst>
          </p:nvPr>
        </p:nvGraphicFramePr>
        <p:xfrm>
          <a:off x="1042714" y="5805636"/>
          <a:ext cx="48974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公式" r:id="rId13" imgW="3136900" imgH="482600" progId="Equation.3">
                  <p:embed/>
                </p:oleObj>
              </mc:Choice>
              <mc:Fallback>
                <p:oleObj name="公式" r:id="rId13" imgW="3136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714" y="5805636"/>
                        <a:ext cx="4897438" cy="647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08514" y="5897711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其中 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13190" y="5964952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如图</a:t>
            </a:r>
            <a:r>
              <a:rPr kumimoji="0" lang="en-US" altLang="zh-CN" sz="2400" dirty="0">
                <a:latin typeface="宋体" panose="02010600030101010101" pitchFamily="2" charset="-122"/>
              </a:rPr>
              <a:t>4-22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91672" y="1698450"/>
            <a:ext cx="252028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kern="0" dirty="0">
                <a:latin typeface="宋体" panose="02010600030101010101" pitchFamily="2" charset="-122"/>
              </a:rPr>
              <a:t>求其传输特性：</a:t>
            </a:r>
            <a:endParaRPr lang="zh-CN" altLang="en-US" sz="2400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567233"/>
              </p:ext>
            </p:extLst>
          </p:nvPr>
        </p:nvGraphicFramePr>
        <p:xfrm>
          <a:off x="611188" y="980728"/>
          <a:ext cx="4319959" cy="80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公式" r:id="rId3" imgW="3365500" imgH="495300" progId="Equation.3">
                  <p:embed/>
                </p:oleObj>
              </mc:Choice>
              <mc:Fallback>
                <p:oleObj name="公式" r:id="rId3" imgW="33655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80728"/>
                        <a:ext cx="4319959" cy="80679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276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62659"/>
              </p:ext>
            </p:extLst>
          </p:nvPr>
        </p:nvGraphicFramePr>
        <p:xfrm>
          <a:off x="116011" y="1906588"/>
          <a:ext cx="452799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公式" r:id="rId5" imgW="3365280" imgH="457200" progId="Equation.3">
                  <p:embed/>
                </p:oleObj>
              </mc:Choice>
              <mc:Fallback>
                <p:oleObj name="公式" r:id="rId5" imgW="33652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11" y="1906588"/>
                        <a:ext cx="4527997" cy="614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4544124" y="196188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图</a:t>
            </a:r>
            <a:r>
              <a:rPr kumimoji="0" lang="en-US" altLang="zh-CN" sz="2400" dirty="0">
                <a:latin typeface="宋体" panose="02010600030101010101" pitchFamily="2" charset="-122"/>
              </a:rPr>
              <a:t>4-22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77788" y="2744788"/>
            <a:ext cx="90662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、由图可看出：对于不同的频率，信道的衰减不相同。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2</a:t>
            </a:r>
            <a:r>
              <a:rPr kumimoji="0" lang="zh-CN" altLang="en-US" sz="2400" dirty="0">
                <a:latin typeface="宋体" panose="02010600030101010101" pitchFamily="2" charset="-122"/>
              </a:rPr>
              <a:t>、如果发送信号的频谱足够宽，包括零、极点所在的频率成分，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这些频率成分将受到不同程度的衰减产生严重的失真。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	这种现象类似于信号通过一个有选择性的衰耗网络，因此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称为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频率选择性衰落</a:t>
            </a:r>
            <a:r>
              <a:rPr kumimoji="0"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latin typeface="宋体" panose="02010600030101010101" pitchFamily="2" charset="-122"/>
              </a:rPr>
              <a:t>	</a:t>
            </a:r>
            <a:r>
              <a:rPr kumimoji="0" lang="zh-CN" altLang="en-US" sz="2400" dirty="0">
                <a:latin typeface="宋体" panose="02010600030101010101" pitchFamily="2" charset="-122"/>
              </a:rPr>
              <a:t>设最大多径时延差为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τm</a:t>
            </a:r>
            <a:r>
              <a:rPr kumimoji="0" lang="zh-CN" altLang="en-US" sz="2400" dirty="0">
                <a:latin typeface="宋体" panose="02010600030101010101" pitchFamily="2" charset="-122"/>
              </a:rPr>
              <a:t>，则定义相邻传输零点的频率间隔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(</a:t>
            </a:r>
            <a:r>
              <a:rPr kumimoji="0" lang="zh-CN" altLang="en-US" sz="2400" dirty="0">
                <a:latin typeface="宋体" panose="02010600030101010101" pitchFamily="2" charset="-122"/>
              </a:rPr>
              <a:t>通常称为多径传播媒质的相关带宽</a:t>
            </a:r>
            <a:r>
              <a:rPr kumimoji="0" lang="en-US" altLang="zh-CN" sz="2400" dirty="0"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latin typeface="宋体" panose="02010600030101010101" pitchFamily="2" charset="-122"/>
              </a:rPr>
              <a:t>为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Δf</a:t>
            </a:r>
            <a:r>
              <a:rPr kumimoji="0" lang="en-US" altLang="zh-CN" sz="2400" dirty="0">
                <a:latin typeface="宋体" panose="02010600030101010101" pitchFamily="2" charset="-122"/>
              </a:rPr>
              <a:t>=1/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τm</a:t>
            </a:r>
            <a:r>
              <a:rPr kumimoji="0"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latin typeface="宋体" panose="02010600030101010101" pitchFamily="2" charset="-122"/>
              </a:rPr>
              <a:t>	结论：为不引起明显的频率选择性衰落，传输信号的频带必须小于多径传输媒质的相关带宽</a:t>
            </a:r>
            <a:r>
              <a:rPr kumimoji="0" lang="en-US" altLang="zh-CN" sz="2400" b="1" dirty="0" err="1">
                <a:latin typeface="宋体" panose="02010600030101010101" pitchFamily="2" charset="-122"/>
              </a:rPr>
              <a:t>Δf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3</a:t>
            </a:r>
            <a:r>
              <a:rPr kumimoji="0" lang="zh-CN" altLang="en-US" sz="2400" dirty="0">
                <a:latin typeface="宋体" panose="02010600030101010101" pitchFamily="2" charset="-122"/>
              </a:rPr>
              <a:t>、多径传输原理一样：用最大多径时延差来估算传输零极点在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频率轴上的位置，从而确定传输信号的频带。</a:t>
            </a:r>
          </a:p>
        </p:txBody>
      </p:sp>
      <p:sp>
        <p:nvSpPr>
          <p:cNvPr id="27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85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三、随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参信道（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对信号传输的影响</a:t>
            </a:r>
          </a:p>
        </p:txBody>
      </p:sp>
      <p:pic>
        <p:nvPicPr>
          <p:cNvPr id="27666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49338"/>
            <a:ext cx="34671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404813"/>
            <a:ext cx="8207375" cy="76993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三、随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变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参信道（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dirty="0">
                <a:solidFill>
                  <a:srgbClr val="FFFF00"/>
                </a:solidFill>
                <a:effectLst/>
                <a:latin typeface="黑体" pitchFamily="2" charset="-122"/>
                <a:ea typeface="黑体" pitchFamily="2" charset="-122"/>
              </a:rPr>
              <a:t>随参信道特性的改善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23850" y="1285875"/>
            <a:ext cx="84963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zh-CN" altLang="en-US" sz="2400">
                <a:latin typeface="宋体" panose="02010600030101010101" pitchFamily="2" charset="-122"/>
              </a:rPr>
              <a:t>分集接收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分散接收，集中合并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：将接收端同时获得几个不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同路径的信号适当合并构成总的接收信号。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zh-CN" altLang="en-US" sz="2400">
                <a:latin typeface="宋体" panose="02010600030101010101" pitchFamily="2" charset="-122"/>
              </a:rPr>
              <a:t>分集目的：减小衰落的影响。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zh-CN" altLang="en-US" sz="2400">
                <a:latin typeface="宋体" panose="02010600030101010101" pitchFamily="2" charset="-122"/>
              </a:rPr>
              <a:t>分集要求：只要被分集的几个信号之间是统计独立的。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zh-CN" altLang="en-US" sz="2400">
                <a:latin typeface="宋体" panose="02010600030101010101" pitchFamily="2" charset="-122"/>
              </a:rPr>
              <a:t>分集接收的基本方法：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  </a:t>
            </a:r>
            <a:r>
              <a:rPr kumimoji="0" lang="en-US" altLang="zh-CN" sz="2400">
                <a:latin typeface="宋体" panose="02010600030101010101" pitchFamily="2" charset="-122"/>
              </a:rPr>
              <a:t>1</a:t>
            </a:r>
            <a:r>
              <a:rPr kumimoji="0" lang="zh-CN" altLang="en-US" sz="2400">
                <a:latin typeface="宋体" panose="02010600030101010101" pitchFamily="2" charset="-122"/>
              </a:rPr>
              <a:t>、空间分集：几副天线，并相距足够远。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  </a:t>
            </a:r>
            <a:r>
              <a:rPr kumimoji="0" lang="en-US" altLang="zh-CN" sz="2400">
                <a:latin typeface="宋体" panose="02010600030101010101" pitchFamily="2" charset="-122"/>
              </a:rPr>
              <a:t>2</a:t>
            </a:r>
            <a:r>
              <a:rPr kumimoji="0" lang="zh-CN" altLang="en-US" sz="2400">
                <a:latin typeface="宋体" panose="02010600030101010101" pitchFamily="2" charset="-122"/>
              </a:rPr>
              <a:t>、频率分集：多个不同载频，并相差足够大。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  </a:t>
            </a:r>
            <a:r>
              <a:rPr kumimoji="0" lang="en-US" altLang="zh-CN" sz="2400">
                <a:latin typeface="宋体" panose="02010600030101010101" pitchFamily="2" charset="-122"/>
              </a:rPr>
              <a:t>3</a:t>
            </a:r>
            <a:r>
              <a:rPr kumimoji="0" lang="zh-CN" altLang="en-US" sz="2400">
                <a:latin typeface="宋体" panose="02010600030101010101" pitchFamily="2" charset="-122"/>
              </a:rPr>
              <a:t>、角度分集：天线波束指向不同使信号不相关的原理。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  </a:t>
            </a:r>
            <a:r>
              <a:rPr kumimoji="0" lang="en-US" altLang="zh-CN" sz="2400">
                <a:latin typeface="宋体" panose="02010600030101010101" pitchFamily="2" charset="-122"/>
              </a:rPr>
              <a:t>4</a:t>
            </a:r>
            <a:r>
              <a:rPr kumimoji="0" lang="zh-CN" altLang="en-US" sz="2400">
                <a:latin typeface="宋体" panose="02010600030101010101" pitchFamily="2" charset="-122"/>
              </a:rPr>
              <a:t>、极化分集：分别接收水平极化和垂直极化波。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  </a:t>
            </a:r>
            <a:r>
              <a:rPr kumimoji="0" lang="en-US" altLang="zh-CN" sz="2400">
                <a:latin typeface="宋体" panose="02010600030101010101" pitchFamily="2" charset="-122"/>
              </a:rPr>
              <a:t>5</a:t>
            </a:r>
            <a:r>
              <a:rPr kumimoji="0" lang="zh-CN" altLang="en-US" sz="2400">
                <a:latin typeface="宋体" panose="02010600030101010101" pitchFamily="2" charset="-122"/>
              </a:rPr>
              <a:t>、时间分集：不同时间上重复发送同一信号波形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zh-CN" altLang="en-US" sz="2400">
                <a:latin typeface="宋体" panose="02010600030101010101" pitchFamily="2" charset="-122"/>
              </a:rPr>
              <a:t>信号合并的方法</a:t>
            </a:r>
            <a:r>
              <a:rPr kumimoji="0" lang="en-US" altLang="zh-CN" sz="2400">
                <a:latin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  1</a:t>
            </a:r>
            <a:r>
              <a:rPr kumimoji="0" lang="zh-CN" altLang="en-US" sz="2400">
                <a:latin typeface="宋体" panose="02010600030101010101" pitchFamily="2" charset="-122"/>
              </a:rPr>
              <a:t>、最佳选择式：选择其中信噪比最好的一个作为接收信号 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  </a:t>
            </a:r>
            <a:r>
              <a:rPr kumimoji="0" lang="en-US" altLang="zh-CN" sz="2400">
                <a:latin typeface="宋体" panose="02010600030101010101" pitchFamily="2" charset="-122"/>
              </a:rPr>
              <a:t>2</a:t>
            </a:r>
            <a:r>
              <a:rPr kumimoji="0" lang="zh-CN" altLang="en-US" sz="2400">
                <a:latin typeface="宋体" panose="02010600030101010101" pitchFamily="2" charset="-122"/>
              </a:rPr>
              <a:t>、等增益相加式：将各支路直接相加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  </a:t>
            </a:r>
            <a:r>
              <a:rPr kumimoji="0" lang="en-US" altLang="zh-CN" sz="2400">
                <a:latin typeface="宋体" panose="02010600030101010101" pitchFamily="2" charset="-122"/>
              </a:rPr>
              <a:t>3</a:t>
            </a:r>
            <a:r>
              <a:rPr kumimoji="0" lang="zh-CN" altLang="en-US" sz="2400">
                <a:latin typeface="宋体" panose="02010600030101010101" pitchFamily="2" charset="-122"/>
              </a:rPr>
              <a:t>、最大比值相加式：各支路加权相加。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5900" y="1071563"/>
            <a:ext cx="8713788" cy="5661025"/>
          </a:xfrm>
          <a:ln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加性噪声、乘性噪声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白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</a:rPr>
              <a:t>色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噪声、有色噪声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信道中加性噪声的来源的不同，</a:t>
            </a:r>
            <a:r>
              <a:rPr lang="en-US" altLang="zh-CN" sz="2400">
                <a:latin typeface="宋体" panose="02010600030101010101" pitchFamily="2" charset="-122"/>
              </a:rPr>
              <a:t>—</a:t>
            </a:r>
            <a:r>
              <a:rPr lang="zh-CN" altLang="en-US" sz="2400">
                <a:latin typeface="宋体" panose="02010600030101010101" pitchFamily="2" charset="-122"/>
              </a:rPr>
              <a:t>般分为：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无线电噪声：它来源于别的无线电发射机。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工业噪声：来源于各种电气设备。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自然噪声（天电噪声），指自然界存在的各种电磁波源。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内部噪声。内部噪声是系统设备本身产生的各种噪声。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按随机噪声的性质进行分类，可分为：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单频噪声：是一种连续波的干扰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</a:rPr>
              <a:t>如外台信号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，主要特点是占有极窄的频带，但在频率轴上的位置可以实测。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脉冲噪声：是在时间上无规则地突发的短促噪声，但持续时间短。从频谱上看，脉冲噪声通常有较宽的频谱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</a:rPr>
              <a:t>从甚低频到高频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，但频率越高，其频谱强度就越小。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起伏噪声：以热噪声、散弹噪声及宇宙噪声为代表的噪声。特点是，无论在时域内还是在频域内它们总是普遍存在和不可避免的。</a:t>
            </a:r>
          </a:p>
        </p:txBody>
      </p:sp>
      <p:sp>
        <p:nvSpPr>
          <p:cNvPr id="2969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14500" y="428625"/>
            <a:ext cx="4700588" cy="585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四、信道中的噪声（１）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57188" y="509588"/>
            <a:ext cx="8183562" cy="585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四、信道中的噪声（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r>
              <a:rPr lang="zh-CN" altLang="en-US" sz="28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起伏噪声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4313" y="1412875"/>
            <a:ext cx="8540750" cy="82232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latin typeface="宋体" panose="02010600030101010101" pitchFamily="2" charset="-122"/>
              </a:rPr>
              <a:t>热噪声：</a:t>
            </a:r>
            <a:r>
              <a:rPr lang="zh-CN" altLang="en-US" sz="2400">
                <a:latin typeface="宋体" panose="02010600030101010101" pitchFamily="2" charset="-122"/>
              </a:rPr>
              <a:t>导体中，自由电子的布朗运动引起的噪声。</a:t>
            </a:r>
            <a:r>
              <a:rPr lang="zh-CN" altLang="en-US" sz="2400" b="1">
                <a:latin typeface="宋体" panose="02010600030101010101" pitchFamily="2" charset="-122"/>
              </a:rPr>
              <a:t>服从高斯分布</a:t>
            </a:r>
            <a:r>
              <a:rPr lang="zh-CN" altLang="en-US" sz="2400">
                <a:latin typeface="宋体" panose="02010600030101010101" pitchFamily="2" charset="-122"/>
              </a:rPr>
              <a:t>，可以证明，</a:t>
            </a:r>
            <a:r>
              <a:rPr lang="zh-CN" altLang="en-US" sz="2400" b="1">
                <a:latin typeface="宋体" panose="02010600030101010101" pitchFamily="2" charset="-122"/>
              </a:rPr>
              <a:t>自由电子电流的功率密度谱</a:t>
            </a:r>
            <a:r>
              <a:rPr lang="zh-CN" altLang="en-US" sz="2400">
                <a:latin typeface="宋体" panose="02010600030101010101" pitchFamily="2" charset="-122"/>
              </a:rPr>
              <a:t>为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041400" y="2276475"/>
          <a:ext cx="25923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公式" r:id="rId3" imgW="1244600" imgH="431800" progId="Equation.3">
                  <p:embed/>
                </p:oleObj>
              </mc:Choice>
              <mc:Fallback>
                <p:oleObj name="公式" r:id="rId3" imgW="1244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276475"/>
                        <a:ext cx="2592388" cy="7207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825500" y="2924944"/>
            <a:ext cx="72739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a</a:t>
            </a:r>
            <a:r>
              <a:rPr kumimoji="0" lang="zh-CN" altLang="en-US" sz="2400" dirty="0">
                <a:latin typeface="宋体" panose="02010600030101010101" pitchFamily="2" charset="-122"/>
              </a:rPr>
              <a:t>是每秒钟</a:t>
            </a:r>
            <a:r>
              <a:rPr kumimoji="0" lang="en-US" altLang="zh-CN" sz="2400" dirty="0">
                <a:latin typeface="宋体" panose="02010600030101010101" pitchFamily="2" charset="-122"/>
              </a:rPr>
              <a:t>—</a:t>
            </a:r>
            <a:r>
              <a:rPr kumimoji="0" lang="zh-CN" altLang="en-US" sz="2400" dirty="0">
                <a:latin typeface="宋体" panose="02010600030101010101" pitchFamily="2" charset="-122"/>
              </a:rPr>
              <a:t>个电子平均碰撞的次数，</a:t>
            </a:r>
            <a:r>
              <a:rPr kumimoji="0" lang="en-US" altLang="zh-CN" sz="2400" dirty="0">
                <a:latin typeface="宋体" panose="02010600030101010101" pitchFamily="2" charset="-122"/>
              </a:rPr>
              <a:t>k</a:t>
            </a:r>
            <a:r>
              <a:rPr kumimoji="0" lang="zh-CN" altLang="en-US" sz="2400" dirty="0">
                <a:latin typeface="宋体" panose="02010600030101010101" pitchFamily="2" charset="-122"/>
              </a:rPr>
              <a:t>为玻尔兹曼常数</a:t>
            </a:r>
            <a:r>
              <a:rPr kumimoji="0" lang="en-US" altLang="zh-CN" sz="2400" dirty="0">
                <a:latin typeface="宋体" panose="02010600030101010101" pitchFamily="2" charset="-122"/>
              </a:rPr>
              <a:t>(k=1.3805 x 10-23J/K)</a:t>
            </a:r>
            <a:r>
              <a:rPr kumimoji="0" lang="zh-CN" altLang="en-US" sz="2400" dirty="0">
                <a:latin typeface="宋体" panose="02010600030101010101" pitchFamily="2" charset="-122"/>
              </a:rPr>
              <a:t>，</a:t>
            </a:r>
            <a:r>
              <a:rPr kumimoji="0" lang="en-US" altLang="zh-CN" sz="2400" dirty="0">
                <a:latin typeface="宋体" panose="02010600030101010101" pitchFamily="2" charset="-122"/>
              </a:rPr>
              <a:t>T</a:t>
            </a:r>
            <a:r>
              <a:rPr kumimoji="0" lang="zh-CN" altLang="en-US" sz="2400" dirty="0">
                <a:latin typeface="宋体" panose="02010600030101010101" pitchFamily="2" charset="-122"/>
              </a:rPr>
              <a:t>为热噪声源的绝对温度，</a:t>
            </a:r>
            <a:r>
              <a:rPr kumimoji="0" lang="en-US" altLang="zh-CN" sz="2400" dirty="0">
                <a:latin typeface="宋体" panose="02010600030101010101" pitchFamily="2" charset="-122"/>
              </a:rPr>
              <a:t>G</a:t>
            </a:r>
            <a:r>
              <a:rPr kumimoji="0" lang="zh-CN" altLang="en-US" sz="2400" dirty="0">
                <a:latin typeface="宋体" panose="02010600030101010101" pitchFamily="2" charset="-122"/>
              </a:rPr>
              <a:t>为电阻</a:t>
            </a:r>
            <a:r>
              <a:rPr kumimoji="0" lang="en-US" altLang="zh-CN" sz="2400" dirty="0">
                <a:latin typeface="宋体" panose="02010600030101010101" pitchFamily="2" charset="-122"/>
              </a:rPr>
              <a:t>R</a:t>
            </a:r>
            <a:r>
              <a:rPr kumimoji="0" lang="zh-CN" altLang="en-US" sz="2400" dirty="0">
                <a:latin typeface="宋体" panose="02010600030101010101" pitchFamily="2" charset="-122"/>
              </a:rPr>
              <a:t>的电导。</a:t>
            </a:r>
          </a:p>
        </p:txBody>
      </p:sp>
      <p:graphicFrame>
        <p:nvGraphicFramePr>
          <p:cNvPr id="307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74173"/>
              </p:ext>
            </p:extLst>
          </p:nvPr>
        </p:nvGraphicFramePr>
        <p:xfrm>
          <a:off x="3203848" y="4453235"/>
          <a:ext cx="1800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公式" r:id="rId5" imgW="914400" imgH="203200" progId="Equation.3">
                  <p:embed/>
                </p:oleObj>
              </mc:Choice>
              <mc:Fallback>
                <p:oleObj name="公式" r:id="rId5" imgW="9144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453235"/>
                        <a:ext cx="1800225" cy="4159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683568" y="5117802"/>
            <a:ext cx="799306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热噪声具有均匀的功率密度谱，称热噪声为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白噪声</a:t>
            </a:r>
            <a:r>
              <a:rPr kumimoji="0"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（通常我们认为热噪声是高斯白噪声）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endParaRPr kumimoji="0"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由上式，可以对单个噪声电阻描述如下：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825500" y="4384327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当</a:t>
            </a:r>
            <a:r>
              <a:rPr lang="en-US" altLang="zh-CN" dirty="0"/>
              <a:t>ω/a〈〈1</a:t>
            </a:r>
            <a:r>
              <a:rPr lang="zh-CN" altLang="en-US" dirty="0"/>
              <a:t>时，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357188" y="999710"/>
            <a:ext cx="8713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  噪声电阻</a:t>
            </a:r>
            <a:r>
              <a:rPr kumimoji="0" lang="en-US" altLang="zh-CN" sz="2400" dirty="0">
                <a:latin typeface="宋体" panose="02010600030101010101" pitchFamily="2" charset="-122"/>
              </a:rPr>
              <a:t>R</a:t>
            </a:r>
            <a:r>
              <a:rPr kumimoji="0" lang="zh-CN" altLang="en-US" sz="2400" dirty="0">
                <a:latin typeface="宋体" panose="02010600030101010101" pitchFamily="2" charset="-122"/>
              </a:rPr>
              <a:t>表示为无噪声电导</a:t>
            </a:r>
            <a:r>
              <a:rPr kumimoji="0" lang="en-US" altLang="zh-CN" sz="2400" dirty="0">
                <a:latin typeface="宋体" panose="02010600030101010101" pitchFamily="2" charset="-122"/>
              </a:rPr>
              <a:t>G(G</a:t>
            </a:r>
            <a:r>
              <a:rPr kumimoji="0" lang="zh-CN" altLang="en-US" sz="2400" dirty="0">
                <a:latin typeface="宋体" panose="02010600030101010101" pitchFamily="2" charset="-122"/>
              </a:rPr>
              <a:t>＝</a:t>
            </a:r>
            <a:r>
              <a:rPr kumimoji="0" lang="en-US" altLang="zh-CN" sz="2400" dirty="0">
                <a:latin typeface="宋体" panose="02010600030101010101" pitchFamily="2" charset="-122"/>
              </a:rPr>
              <a:t>1/R)</a:t>
            </a:r>
            <a:r>
              <a:rPr kumimoji="0" lang="zh-CN" altLang="en-US" sz="2400" dirty="0">
                <a:latin typeface="宋体" panose="02010600030101010101" pitchFamily="2" charset="-122"/>
              </a:rPr>
              <a:t>和功率谱密度为</a:t>
            </a:r>
            <a:r>
              <a:rPr kumimoji="0" lang="en-US" altLang="zh-CN" sz="2400" dirty="0">
                <a:latin typeface="宋体" panose="02010600030101010101" pitchFamily="2" charset="-122"/>
              </a:rPr>
              <a:t>2kTG</a:t>
            </a:r>
            <a:r>
              <a:rPr kumimoji="0" lang="zh-CN" altLang="en-US" sz="2400" dirty="0">
                <a:latin typeface="宋体" panose="02010600030101010101" pitchFamily="2" charset="-122"/>
              </a:rPr>
              <a:t>的噪声电流源的并联即诺顿等效电路。或无噪电阻与噪声电压源                串联的戴维南等效电路。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317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198334"/>
              </p:ext>
            </p:extLst>
          </p:nvPr>
        </p:nvGraphicFramePr>
        <p:xfrm>
          <a:off x="5601592" y="4449376"/>
          <a:ext cx="32908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公式" r:id="rId3" imgW="1676160" imgH="241200" progId="Equation.3">
                  <p:embed/>
                </p:oleObj>
              </mc:Choice>
              <mc:Fallback>
                <p:oleObj name="公式" r:id="rId3" imgW="16761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592" y="4449376"/>
                        <a:ext cx="3290888" cy="4746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107504" y="5325015"/>
            <a:ext cx="46081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  设噪声的电流源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宋体" panose="02010600030101010101" pitchFamily="2" charset="-122"/>
              </a:rPr>
              <a:t>(t)</a:t>
            </a:r>
            <a:r>
              <a:rPr kumimoji="0" lang="zh-CN" altLang="en-US" sz="2400" dirty="0">
                <a:latin typeface="宋体" panose="02010600030101010101" pitchFamily="2" charset="-122"/>
              </a:rPr>
              <a:t>及电压源</a:t>
            </a:r>
            <a:r>
              <a:rPr kumimoji="0" lang="en-US" altLang="zh-CN" sz="2400" dirty="0">
                <a:latin typeface="宋体" panose="02010600030101010101" pitchFamily="2" charset="-122"/>
              </a:rPr>
              <a:t>v(t)</a:t>
            </a:r>
            <a:r>
              <a:rPr kumimoji="0" lang="zh-CN" altLang="en-US" sz="2400" dirty="0">
                <a:latin typeface="宋体" panose="02010600030101010101" pitchFamily="2" charset="-122"/>
              </a:rPr>
              <a:t>的均方根值分别为</a:t>
            </a:r>
            <a:r>
              <a:rPr kumimoji="0" lang="en-US" altLang="zh-CN" sz="2400" dirty="0">
                <a:latin typeface="宋体" panose="02010600030101010101" pitchFamily="2" charset="-122"/>
              </a:rPr>
              <a:t>In</a:t>
            </a:r>
            <a:r>
              <a:rPr kumimoji="0" lang="zh-CN" altLang="en-US" sz="2400" dirty="0">
                <a:latin typeface="宋体" panose="02010600030101010101" pitchFamily="2" charset="-122"/>
              </a:rPr>
              <a:t>及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Vn</a:t>
            </a:r>
            <a:r>
              <a:rPr kumimoji="0" lang="zh-CN" altLang="en-US" sz="2400" dirty="0">
                <a:latin typeface="宋体" panose="02010600030101010101" pitchFamily="2" charset="-122"/>
              </a:rPr>
              <a:t>，则由功率谱密度定义： </a:t>
            </a:r>
          </a:p>
        </p:txBody>
      </p:sp>
      <p:sp>
        <p:nvSpPr>
          <p:cNvPr id="31753" name="Rectangle 1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317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261430"/>
              </p:ext>
            </p:extLst>
          </p:nvPr>
        </p:nvGraphicFramePr>
        <p:xfrm>
          <a:off x="4607719" y="5246645"/>
          <a:ext cx="3636689" cy="133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公式" r:id="rId5" imgW="1930320" imgH="685800" progId="Equation.3">
                  <p:embed/>
                </p:oleObj>
              </mc:Choice>
              <mc:Fallback>
                <p:oleObj name="公式" r:id="rId5" imgW="193032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719" y="5246645"/>
                        <a:ext cx="3636689" cy="133336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Rot="1" noChangeArrowheads="1"/>
          </p:cNvSpPr>
          <p:nvPr/>
        </p:nvSpPr>
        <p:spPr bwMode="auto">
          <a:xfrm>
            <a:off x="357188" y="214313"/>
            <a:ext cx="81835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四、信道中的噪声（</a:t>
            </a:r>
            <a:r>
              <a:rPr kumimoji="1" lang="en-US" altLang="zh-CN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2</a:t>
            </a:r>
            <a:r>
              <a:rPr kumimoji="1" lang="zh-CN" altLang="en-US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）：</a:t>
            </a:r>
            <a:r>
              <a:rPr kumimoji="1" lang="zh-CN" altLang="en-US" sz="28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起伏噪声</a:t>
            </a:r>
          </a:p>
        </p:txBody>
      </p:sp>
      <p:pic>
        <p:nvPicPr>
          <p:cNvPr id="31771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347913"/>
            <a:ext cx="6038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33152"/>
              </p:ext>
            </p:extLst>
          </p:nvPr>
        </p:nvGraphicFramePr>
        <p:xfrm>
          <a:off x="888702" y="1772816"/>
          <a:ext cx="22431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公式" r:id="rId8" imgW="1143000" imgH="228600" progId="Equation.3">
                  <p:embed/>
                </p:oleObj>
              </mc:Choice>
              <mc:Fallback>
                <p:oleObj name="公式" r:id="rId8" imgW="1143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702" y="1772816"/>
                        <a:ext cx="2243138" cy="4492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66552"/>
              </p:ext>
            </p:extLst>
          </p:nvPr>
        </p:nvGraphicFramePr>
        <p:xfrm>
          <a:off x="2123728" y="4461779"/>
          <a:ext cx="18462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公式" r:id="rId10" imgW="939600" imgH="228600" progId="Equation.3">
                  <p:embed/>
                </p:oleObj>
              </mc:Choice>
              <mc:Fallback>
                <p:oleObj name="公式" r:id="rId10" imgW="939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461779"/>
                        <a:ext cx="1846262" cy="4492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79512" y="4449376"/>
            <a:ext cx="2054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已知电流源的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995936" y="4449376"/>
            <a:ext cx="1872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则电压源的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71500" y="1357313"/>
            <a:ext cx="7848600" cy="464343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散弹噪声：由真空电子管和半导体器件中电子发射的不均匀性引起的。具有较宽的频谱。一般而言，在</a:t>
            </a:r>
            <a:r>
              <a:rPr lang="en-US" altLang="zh-CN" sz="2400">
                <a:latin typeface="宋体" panose="02010600030101010101" pitchFamily="2" charset="-122"/>
              </a:rPr>
              <a:t>100MHz</a:t>
            </a:r>
            <a:r>
              <a:rPr lang="zh-CN" altLang="en-US" sz="2400">
                <a:latin typeface="宋体" panose="02010600030101010101" pitchFamily="2" charset="-122"/>
              </a:rPr>
              <a:t>以下的频率范围内，散弹噪声的功率谱密度可认为是恒定值。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宇宙噪声：天体辐射波对接收机形成的噪声。它在整个空间的分布是不均匀的。实践证明宇宙噪声也是服从高斯分布律的，在一般的工作频率范围内，也具有平均的功率谱密度。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综上所述，这些起伏噪声都可认为是一种高斯噪声，且在相当宽的频率范围内具有平坦的功率谱密度，并服从高斯分布，被近似地表述成高斯白噪声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57188" y="342900"/>
            <a:ext cx="81835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四、信道中的噪声（</a:t>
            </a:r>
            <a:r>
              <a:rPr kumimoji="1" lang="en-US" altLang="zh-CN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2</a:t>
            </a:r>
            <a:r>
              <a:rPr kumimoji="1" lang="zh-CN" altLang="en-US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）：</a:t>
            </a:r>
            <a:r>
              <a:rPr kumimoji="1" lang="zh-CN" altLang="en-US" sz="28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起伏噪声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2339975" y="260350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波段划分及各波段传播特点</a:t>
            </a:r>
            <a:endParaRPr kumimoji="0" lang="en-US" altLang="zh-CN" sz="28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Group 343"/>
          <p:cNvGraphicFramePr>
            <a:graphicFrameLocks noGrp="1"/>
          </p:cNvGraphicFramePr>
          <p:nvPr/>
        </p:nvGraphicFramePr>
        <p:xfrm>
          <a:off x="323850" y="1052513"/>
          <a:ext cx="8496300" cy="5429283"/>
        </p:xfrm>
        <a:graphic>
          <a:graphicData uri="http://schemas.openxmlformats.org/drawingml/2006/table">
            <a:tbl>
              <a:tblPr/>
              <a:tblGrid>
                <a:gridCol w="97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极长波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极低频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3KHz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超长波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100000-10000m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甚低频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VLF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3-30KHz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长波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10000-1000m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低频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30-300KHz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近距离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300km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内：地表面波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远距离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2000km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：主要天波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1000-100m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中频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300-3000KHz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白天被电离层吸收，地表面波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晚上，天波参加，距离远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短波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100-10m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高频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3-30MHz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天波，地面吸收强，但海面较好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超短波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10-1m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（米波）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甚高频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VHF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30-300MHz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空间波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分米波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100-10cm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特高频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UHF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300-3000MHz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直视传播（微波）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厘米波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10-1cm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超高频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3-30GHz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直视传播（微波）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毫米波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10-1mm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极高频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EHF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30-300GHz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直视传播（微波）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亚毫米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1-0.75mm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超极高频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300-400GHz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直视传播（微波）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239" name="Rectangle 332"/>
          <p:cNvSpPr>
            <a:spLocks noChangeArrowheads="1"/>
          </p:cNvSpPr>
          <p:nvPr/>
        </p:nvSpPr>
        <p:spPr bwMode="auto">
          <a:xfrm>
            <a:off x="0" y="5449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Rot="1" noChangeAspect="1" noChangeArrowheads="1"/>
          </p:cNvSpPr>
          <p:nvPr/>
        </p:nvSpPr>
        <p:spPr bwMode="auto">
          <a:xfrm>
            <a:off x="301625" y="392113"/>
            <a:ext cx="85407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带宽定义</a:t>
            </a:r>
          </a:p>
        </p:txBody>
      </p:sp>
      <p:sp>
        <p:nvSpPr>
          <p:cNvPr id="33795" name="Rectangle 11"/>
          <p:cNvSpPr>
            <a:spLocks noChangeArrowheads="1"/>
          </p:cNvSpPr>
          <p:nvPr/>
        </p:nvSpPr>
        <p:spPr bwMode="auto">
          <a:xfrm>
            <a:off x="755650" y="1003300"/>
            <a:ext cx="7920038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dirty="0">
                <a:latin typeface="宋体" panose="02010600030101010101" pitchFamily="2" charset="-122"/>
              </a:rPr>
              <a:t>信号</a:t>
            </a:r>
            <a:r>
              <a:rPr kumimoji="0" lang="en-US" altLang="zh-CN" sz="2400" dirty="0">
                <a:latin typeface="宋体" panose="02010600030101010101" pitchFamily="2" charset="-122"/>
              </a:rPr>
              <a:t>(</a:t>
            </a:r>
            <a:r>
              <a:rPr kumimoji="0" lang="zh-CN" altLang="en-US" sz="2400" dirty="0">
                <a:latin typeface="宋体" panose="02010600030101010101" pitchFamily="2" charset="-122"/>
              </a:rPr>
              <a:t>或噪声</a:t>
            </a:r>
            <a:r>
              <a:rPr kumimoji="0" lang="en-US" altLang="zh-CN" sz="2400" dirty="0"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latin typeface="宋体" panose="02010600030101010101" pitchFamily="2" charset="-122"/>
              </a:rPr>
              <a:t>带宽：由信号</a:t>
            </a:r>
            <a:r>
              <a:rPr kumimoji="0" lang="en-US" altLang="zh-CN" sz="2400" dirty="0">
                <a:latin typeface="宋体" panose="02010600030101010101" pitchFamily="2" charset="-122"/>
              </a:rPr>
              <a:t>(</a:t>
            </a:r>
            <a:r>
              <a:rPr kumimoji="0" lang="zh-CN" altLang="en-US" sz="2400" dirty="0">
                <a:latin typeface="宋体" panose="02010600030101010101" pitchFamily="2" charset="-122"/>
              </a:rPr>
              <a:t>或噪声</a:t>
            </a:r>
            <a:r>
              <a:rPr kumimoji="0" lang="en-US" altLang="zh-CN" sz="2400" dirty="0"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latin typeface="宋体" panose="02010600030101010101" pitchFamily="2" charset="-122"/>
              </a:rPr>
              <a:t>能量谱密度或功率谱密度在频域的分布规律确定的。</a:t>
            </a:r>
          </a:p>
          <a:p>
            <a:pPr algn="just" eaLnBrk="1" hangingPunct="1">
              <a:spcBef>
                <a:spcPts val="6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dirty="0">
                <a:latin typeface="宋体" panose="02010600030101010101" pitchFamily="2" charset="-122"/>
              </a:rPr>
              <a:t>信道带宽：由传输电路的传输特性决定的。</a:t>
            </a:r>
          </a:p>
          <a:p>
            <a:pPr algn="just" eaLnBrk="1" hangingPunct="1">
              <a:spcBef>
                <a:spcPts val="6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  根据信号的通频带，对传输电路提出恰当的频带要求，尽量做到在信号不失真或失真不大的条件下提高信噪比。</a:t>
            </a:r>
          </a:p>
          <a:p>
            <a:pPr algn="just" eaLnBrk="1" hangingPunct="1">
              <a:spcBef>
                <a:spcPts val="6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  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常用以下三种方法定义信号</a:t>
            </a:r>
            <a:r>
              <a:rPr kumimoji="0" lang="en-US" altLang="zh-CN" sz="2400" b="1" dirty="0">
                <a:latin typeface="宋体" panose="02010600030101010101" pitchFamily="2" charset="-122"/>
              </a:rPr>
              <a:t>(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或噪声</a:t>
            </a:r>
            <a:r>
              <a:rPr kumimoji="0" lang="en-US" altLang="zh-CN" sz="2400" b="1" dirty="0">
                <a:latin typeface="宋体" panose="02010600030101010101" pitchFamily="2" charset="-122"/>
              </a:rPr>
              <a:t>)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带宽</a:t>
            </a:r>
            <a:r>
              <a:rPr kumimoji="0" lang="en-US" altLang="zh-CN" sz="2400" b="1" dirty="0">
                <a:latin typeface="宋体" panose="02010600030101010101" pitchFamily="2" charset="-122"/>
              </a:rPr>
              <a:t>B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：</a:t>
            </a:r>
          </a:p>
          <a:p>
            <a:pPr algn="just" eaLnBrk="1" hangingPunct="1">
              <a:spcBef>
                <a:spcPts val="6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宋体" panose="02010600030101010101" pitchFamily="2" charset="-122"/>
              </a:rPr>
              <a:t>  设</a:t>
            </a:r>
            <a:r>
              <a:rPr kumimoji="0"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带通型噪声</a:t>
            </a:r>
            <a:r>
              <a:rPr kumimoji="0" lang="zh-CN" altLang="en-US" sz="2400" dirty="0">
                <a:latin typeface="宋体" panose="02010600030101010101" pitchFamily="2" charset="-122"/>
              </a:rPr>
              <a:t>的功率谱密度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Pn</a:t>
            </a:r>
            <a:r>
              <a:rPr kumimoji="0" lang="en-US" altLang="zh-CN" sz="2400" dirty="0">
                <a:latin typeface="宋体" panose="02010600030101010101" pitchFamily="2" charset="-122"/>
              </a:rPr>
              <a:t>(ω)</a:t>
            </a:r>
            <a:r>
              <a:rPr kumimoji="0" lang="zh-CN" altLang="en-US" sz="2400" dirty="0">
                <a:latin typeface="宋体" panose="02010600030101010101" pitchFamily="2" charset="-122"/>
              </a:rPr>
              <a:t>如图所示，假设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Pn</a:t>
            </a:r>
            <a:r>
              <a:rPr kumimoji="0" lang="en-US" altLang="zh-CN" sz="2400" dirty="0">
                <a:latin typeface="宋体" panose="02010600030101010101" pitchFamily="2" charset="-122"/>
              </a:rPr>
              <a:t>(ω)</a:t>
            </a:r>
            <a:r>
              <a:rPr kumimoji="0" lang="zh-CN" altLang="en-US" sz="2400" dirty="0">
                <a:latin typeface="宋体" panose="02010600030101010101" pitchFamily="2" charset="-122"/>
              </a:rPr>
              <a:t>在</a:t>
            </a:r>
            <a:r>
              <a:rPr kumimoji="0" lang="en-US" altLang="zh-CN" sz="2400" dirty="0">
                <a:latin typeface="宋体" panose="02010600030101010101" pitchFamily="2" charset="-122"/>
              </a:rPr>
              <a:t>ω</a:t>
            </a:r>
            <a:r>
              <a:rPr kumimoji="0" lang="en-US" altLang="zh-CN" sz="2400" baseline="-25000" dirty="0">
                <a:latin typeface="宋体" panose="02010600030101010101" pitchFamily="2" charset="-122"/>
              </a:rPr>
              <a:t>0</a:t>
            </a:r>
            <a:r>
              <a:rPr kumimoji="0" lang="zh-CN" altLang="en-US" sz="2400" dirty="0">
                <a:latin typeface="宋体" panose="02010600030101010101" pitchFamily="2" charset="-122"/>
              </a:rPr>
              <a:t>及</a:t>
            </a:r>
            <a:r>
              <a:rPr kumimoji="0" lang="en-US" altLang="zh-CN" sz="2400" dirty="0">
                <a:latin typeface="宋体" panose="02010600030101010101" pitchFamily="2" charset="-122"/>
              </a:rPr>
              <a:t>-ω</a:t>
            </a:r>
            <a:r>
              <a:rPr kumimoji="0" lang="en-US" altLang="zh-CN" sz="2400" baseline="-25000" dirty="0">
                <a:latin typeface="宋体" panose="02010600030101010101" pitchFamily="2" charset="-122"/>
              </a:rPr>
              <a:t>0</a:t>
            </a:r>
            <a:r>
              <a:rPr kumimoji="0" lang="zh-CN" altLang="en-US" sz="2400" dirty="0">
                <a:latin typeface="宋体" panose="02010600030101010101" pitchFamily="2" charset="-122"/>
              </a:rPr>
              <a:t>处分别有最大值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Pn</a:t>
            </a:r>
            <a:r>
              <a:rPr kumimoji="0" lang="en-US" altLang="zh-CN" sz="2400" dirty="0">
                <a:latin typeface="宋体" panose="02010600030101010101" pitchFamily="2" charset="-122"/>
              </a:rPr>
              <a:t>(ω</a:t>
            </a:r>
            <a:r>
              <a:rPr kumimoji="0" lang="en-US" altLang="zh-CN" sz="2400" baseline="-25000" dirty="0">
                <a:latin typeface="宋体" panose="02010600030101010101" pitchFamily="2" charset="-122"/>
              </a:rPr>
              <a:t>0</a:t>
            </a:r>
            <a:r>
              <a:rPr kumimoji="0" lang="en-US" altLang="zh-CN" sz="2400" dirty="0"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latin typeface="宋体" panose="02010600030101010101" pitchFamily="2" charset="-122"/>
              </a:rPr>
              <a:t>及</a:t>
            </a:r>
            <a:r>
              <a:rPr kumimoji="0" lang="en-US" altLang="zh-CN" sz="2400" dirty="0" err="1">
                <a:latin typeface="宋体" panose="02010600030101010101" pitchFamily="2" charset="-122"/>
              </a:rPr>
              <a:t>Pn</a:t>
            </a:r>
            <a:r>
              <a:rPr kumimoji="0" lang="en-US" altLang="zh-CN" sz="2400" dirty="0">
                <a:latin typeface="宋体" panose="02010600030101010101" pitchFamily="2" charset="-122"/>
              </a:rPr>
              <a:t>(-ω</a:t>
            </a:r>
            <a:r>
              <a:rPr kumimoji="0" lang="en-US" altLang="zh-CN" sz="2400" baseline="-25000" dirty="0">
                <a:latin typeface="宋体" panose="02010600030101010101" pitchFamily="2" charset="-122"/>
              </a:rPr>
              <a:t>0</a:t>
            </a:r>
            <a:r>
              <a:rPr kumimoji="0" lang="en-US" altLang="zh-CN" sz="2400" dirty="0"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latin typeface="宋体" panose="02010600030101010101" pitchFamily="2" charset="-122"/>
              </a:rPr>
              <a:t>，</a:t>
            </a:r>
          </a:p>
        </p:txBody>
      </p:sp>
      <p:pic>
        <p:nvPicPr>
          <p:cNvPr id="3379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352925"/>
            <a:ext cx="5380038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spect="1" noChangeArrowheads="1"/>
          </p:cNvSpPr>
          <p:nvPr/>
        </p:nvSpPr>
        <p:spPr bwMode="auto">
          <a:xfrm>
            <a:off x="301625" y="392113"/>
            <a:ext cx="85407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信号带宽定义</a:t>
            </a:r>
          </a:p>
        </p:txBody>
      </p:sp>
      <p:graphicFrame>
        <p:nvGraphicFramePr>
          <p:cNvPr id="34819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14500" y="5214938"/>
          <a:ext cx="38877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公式" r:id="rId3" imgW="2413000" imgH="330200" progId="Equation.3">
                  <p:embed/>
                </p:oleObj>
              </mc:Choice>
              <mc:Fallback>
                <p:oleObj name="公式" r:id="rId3" imgW="24130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214938"/>
                        <a:ext cx="3887788" cy="5318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14500" y="5786438"/>
          <a:ext cx="27559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公式" r:id="rId5" imgW="1930400" imgH="546100" progId="Equation.3">
                  <p:embed/>
                </p:oleObj>
              </mc:Choice>
              <mc:Fallback>
                <p:oleObj name="公式" r:id="rId5" imgW="1930400" imgH="546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786438"/>
                        <a:ext cx="2755900" cy="7794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755650" y="1125538"/>
            <a:ext cx="295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1">
                <a:latin typeface="宋体" panose="02010600030101010101" pitchFamily="2" charset="-122"/>
              </a:rPr>
              <a:t>等效矩形带宽</a:t>
            </a: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755650" y="1557338"/>
            <a:ext cx="8062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  </a:t>
            </a:r>
            <a:r>
              <a:rPr kumimoji="0" lang="zh-CN" altLang="en-US" sz="2400">
                <a:latin typeface="宋体" panose="02010600030101010101" pitchFamily="2" charset="-122"/>
              </a:rPr>
              <a:t>用一个矩形的频谱代替信号的频谱，矩形频谱具有的能量与信号能量相等。矩形频谱的幅度为信号频谱峰值。</a:t>
            </a:r>
            <a:r>
              <a:rPr kumimoji="0" lang="zh-CN" altLang="en-US" sz="2400" b="1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4823" name="Rectangle 10"/>
          <p:cNvSpPr>
            <a:spLocks noChangeArrowheads="1"/>
          </p:cNvSpPr>
          <p:nvPr/>
        </p:nvSpPr>
        <p:spPr bwMode="auto">
          <a:xfrm>
            <a:off x="1203325" y="52292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由</a:t>
            </a:r>
            <a:endParaRPr kumimoji="0" lang="zh-CN" altLang="en-US" sz="2400" b="1">
              <a:latin typeface="宋体" panose="02010600030101010101" pitchFamily="2" charset="-122"/>
            </a:endParaRPr>
          </a:p>
        </p:txBody>
      </p:sp>
      <p:pic>
        <p:nvPicPr>
          <p:cNvPr id="34824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71738"/>
            <a:ext cx="5616575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Rectangle 23"/>
          <p:cNvSpPr>
            <a:spLocks noChangeArrowheads="1"/>
          </p:cNvSpPr>
          <p:nvPr/>
        </p:nvSpPr>
        <p:spPr bwMode="auto">
          <a:xfrm>
            <a:off x="1187450" y="59499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得</a:t>
            </a:r>
            <a:endParaRPr kumimoji="0"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27088" y="1098550"/>
            <a:ext cx="626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>
                <a:latin typeface="宋体" panose="02010600030101010101" pitchFamily="2" charset="-122"/>
              </a:rPr>
              <a:t>以集中一定百分比的能量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功率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来定义。</a:t>
            </a: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3579813" y="1603375"/>
          <a:ext cx="19827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公式" r:id="rId3" imgW="1129810" imgH="634725" progId="Equation.3">
                  <p:embed/>
                </p:oleObj>
              </mc:Choice>
              <mc:Fallback>
                <p:oleObj name="公式" r:id="rId3" imgW="1129810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1603375"/>
                        <a:ext cx="1982787" cy="1120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5"/>
          <p:cNvGraphicFramePr>
            <a:graphicFrameLocks noChangeAspect="1"/>
          </p:cNvGraphicFramePr>
          <p:nvPr/>
        </p:nvGraphicFramePr>
        <p:xfrm>
          <a:off x="1187450" y="2828925"/>
          <a:ext cx="2730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公式" r:id="rId5" imgW="126780" imgH="164814" progId="Equation.3">
                  <p:embed/>
                </p:oleObj>
              </mc:Choice>
              <mc:Fallback>
                <p:oleObj name="公式" r:id="rId5" imgW="126780" imgH="1648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28925"/>
                        <a:ext cx="273050" cy="358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1404938" y="2755900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可取</a:t>
            </a:r>
            <a:r>
              <a:rPr kumimoji="0" lang="en-US" altLang="zh-CN" sz="2400">
                <a:latin typeface="宋体" panose="02010600030101010101" pitchFamily="2" charset="-122"/>
                <a:cs typeface="Arial" panose="020B0604020202020204" pitchFamily="34" charset="0"/>
              </a:rPr>
              <a:t>90</a:t>
            </a:r>
            <a:r>
              <a:rPr kumimoji="0"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％、</a:t>
            </a:r>
            <a:r>
              <a:rPr kumimoji="0" lang="en-US" altLang="zh-CN" sz="2400">
                <a:latin typeface="宋体" panose="02010600030101010101" pitchFamily="2" charset="-122"/>
                <a:cs typeface="Arial" panose="020B0604020202020204" pitchFamily="34" charset="0"/>
              </a:rPr>
              <a:t>95</a:t>
            </a:r>
            <a:r>
              <a:rPr kumimoji="0" lang="zh-CN" altLang="en-US" sz="2400">
                <a:latin typeface="宋体" panose="02010600030101010101" pitchFamily="2" charset="-122"/>
              </a:rPr>
              <a:t>％</a:t>
            </a:r>
            <a:r>
              <a:rPr kumimoji="0"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或</a:t>
            </a:r>
            <a:r>
              <a:rPr kumimoji="0" lang="en-US" altLang="zh-CN" sz="2400">
                <a:latin typeface="宋体" panose="02010600030101010101" pitchFamily="2" charset="-122"/>
                <a:cs typeface="Arial" panose="020B0604020202020204" pitchFamily="34" charset="0"/>
              </a:rPr>
              <a:t>99</a:t>
            </a:r>
            <a:r>
              <a:rPr kumimoji="0" lang="zh-CN" altLang="en-US" sz="2400">
                <a:latin typeface="宋体" panose="02010600030101010101" pitchFamily="2" charset="-122"/>
                <a:cs typeface="Arial" panose="020B0604020202020204" pitchFamily="34" charset="0"/>
              </a:rPr>
              <a:t>％等。</a:t>
            </a:r>
            <a:r>
              <a:rPr kumimoji="0" lang="zh-CN" altLang="en-US" sz="24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1042988" y="1963738"/>
            <a:ext cx="2622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对能量信号，可由</a:t>
            </a: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5580063" y="1963738"/>
            <a:ext cx="1403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求出</a:t>
            </a:r>
            <a:r>
              <a:rPr kumimoji="0" lang="en-US" altLang="zh-CN" sz="2400">
                <a:latin typeface="宋体" panose="02010600030101010101" pitchFamily="2" charset="-122"/>
              </a:rPr>
              <a:t>Bn</a:t>
            </a:r>
            <a:r>
              <a:rPr kumimoji="0"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5848" name="Rectangle 13"/>
          <p:cNvSpPr>
            <a:spLocks noChangeArrowheads="1"/>
          </p:cNvSpPr>
          <p:nvPr/>
        </p:nvSpPr>
        <p:spPr bwMode="auto">
          <a:xfrm>
            <a:off x="900113" y="3357563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>
                <a:latin typeface="宋体" panose="02010600030101010101" pitchFamily="2" charset="-122"/>
              </a:rPr>
              <a:t>以能量谱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功率谱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密度下降</a:t>
            </a:r>
            <a:r>
              <a:rPr kumimoji="0" lang="en-US" altLang="zh-CN" sz="2400">
                <a:latin typeface="宋体" panose="02010600030101010101" pitchFamily="2" charset="-122"/>
              </a:rPr>
              <a:t>3dB</a:t>
            </a:r>
            <a:r>
              <a:rPr kumimoji="0" lang="zh-CN" altLang="en-US" sz="2400">
                <a:latin typeface="宋体" panose="02010600030101010101" pitchFamily="2" charset="-122"/>
              </a:rPr>
              <a:t>内的频率间隔作为带宽</a:t>
            </a:r>
          </a:p>
        </p:txBody>
      </p:sp>
      <p:sp>
        <p:nvSpPr>
          <p:cNvPr id="35849" name="Rectangle 14"/>
          <p:cNvSpPr>
            <a:spLocks noChangeArrowheads="1"/>
          </p:cNvSpPr>
          <p:nvPr/>
        </p:nvSpPr>
        <p:spPr bwMode="auto">
          <a:xfrm>
            <a:off x="900113" y="3860800"/>
            <a:ext cx="7416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   </a:t>
            </a:r>
            <a:r>
              <a:rPr kumimoji="0" lang="zh-CN" altLang="en-US" sz="2400">
                <a:latin typeface="宋体" panose="02010600030101010101" pitchFamily="2" charset="-122"/>
              </a:rPr>
              <a:t>对于信号能量谱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功率谱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密度具有明显单峰形状，且峰值位于</a:t>
            </a:r>
            <a:r>
              <a:rPr kumimoji="0" lang="en-US" altLang="zh-CN" sz="2400">
                <a:latin typeface="宋体" panose="02010600030101010101" pitchFamily="2" charset="-122"/>
              </a:rPr>
              <a:t>f=0</a:t>
            </a:r>
            <a:r>
              <a:rPr kumimoji="0" lang="zh-CN" altLang="en-US" sz="2400">
                <a:latin typeface="宋体" panose="02010600030101010101" pitchFamily="2" charset="-122"/>
              </a:rPr>
              <a:t>处，则信号带宽</a:t>
            </a:r>
            <a:r>
              <a:rPr kumimoji="0" lang="en-US" altLang="zh-CN" sz="2400">
                <a:latin typeface="宋体" panose="02010600030101010101" pitchFamily="2" charset="-122"/>
              </a:rPr>
              <a:t>B</a:t>
            </a:r>
            <a:r>
              <a:rPr kumimoji="0" lang="zh-CN" altLang="en-US" sz="2400">
                <a:latin typeface="宋体" panose="02010600030101010101" pitchFamily="2" charset="-122"/>
              </a:rPr>
              <a:t>为正频率轴上谱密度下降到</a:t>
            </a:r>
            <a:r>
              <a:rPr kumimoji="0" lang="en-US" altLang="zh-CN" sz="2400">
                <a:latin typeface="宋体" panose="02010600030101010101" pitchFamily="2" charset="-122"/>
              </a:rPr>
              <a:t>3dB(</a:t>
            </a:r>
            <a:r>
              <a:rPr kumimoji="0" lang="zh-CN" altLang="en-US" sz="2400">
                <a:latin typeface="宋体" panose="02010600030101010101" pitchFamily="2" charset="-122"/>
              </a:rPr>
              <a:t>半功率点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处的相应频率间隔。 </a:t>
            </a:r>
          </a:p>
        </p:txBody>
      </p:sp>
      <p:graphicFrame>
        <p:nvGraphicFramePr>
          <p:cNvPr id="35850" name="Object 15"/>
          <p:cNvGraphicFramePr>
            <a:graphicFrameLocks noChangeAspect="1"/>
          </p:cNvGraphicFramePr>
          <p:nvPr/>
        </p:nvGraphicFramePr>
        <p:xfrm>
          <a:off x="3178175" y="5862638"/>
          <a:ext cx="2041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公式" r:id="rId7" imgW="875920" imgH="253890" progId="Equation.3">
                  <p:embed/>
                </p:oleObj>
              </mc:Choice>
              <mc:Fallback>
                <p:oleObj name="公式" r:id="rId7" imgW="875920" imgH="2538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5862638"/>
                        <a:ext cx="2041525" cy="59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6"/>
          <p:cNvSpPr>
            <a:spLocks noChangeArrowheads="1"/>
          </p:cNvSpPr>
          <p:nvPr/>
        </p:nvSpPr>
        <p:spPr bwMode="auto">
          <a:xfrm>
            <a:off x="1187450" y="5876925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得信号带宽为</a:t>
            </a:r>
            <a:endParaRPr kumimoji="0" lang="zh-CN" altLang="en-US" sz="2400" b="1">
              <a:latin typeface="宋体" panose="02010600030101010101" pitchFamily="2" charset="-122"/>
            </a:endParaRPr>
          </a:p>
        </p:txBody>
      </p:sp>
      <p:graphicFrame>
        <p:nvGraphicFramePr>
          <p:cNvPr id="35852" name="Object 17"/>
          <p:cNvGraphicFramePr>
            <a:graphicFrameLocks noGrp="1" noChangeAspect="1"/>
          </p:cNvGraphicFramePr>
          <p:nvPr>
            <p:ph idx="4294967295"/>
          </p:nvPr>
        </p:nvGraphicFramePr>
        <p:xfrm>
          <a:off x="2286000" y="5143500"/>
          <a:ext cx="20161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公式" r:id="rId9" imgW="1205977" imgH="393529" progId="Equation.3">
                  <p:embed/>
                </p:oleObj>
              </mc:Choice>
              <mc:Fallback>
                <p:oleObj name="公式" r:id="rId9" imgW="1205977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43500"/>
                        <a:ext cx="2016125" cy="657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25"/>
          <p:cNvSpPr>
            <a:spLocks noChangeArrowheads="1"/>
          </p:cNvSpPr>
          <p:nvPr/>
        </p:nvSpPr>
        <p:spPr bwMode="auto">
          <a:xfrm>
            <a:off x="1357313" y="5286375"/>
            <a:ext cx="793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由式</a:t>
            </a:r>
          </a:p>
        </p:txBody>
      </p:sp>
      <p:sp>
        <p:nvSpPr>
          <p:cNvPr id="35854" name="Rectangle 2"/>
          <p:cNvSpPr>
            <a:spLocks noRot="1" noChangeAspect="1" noChangeArrowheads="1"/>
          </p:cNvSpPr>
          <p:nvPr/>
        </p:nvSpPr>
        <p:spPr bwMode="auto">
          <a:xfrm>
            <a:off x="301625" y="392113"/>
            <a:ext cx="85407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信号带宽定义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6063" y="509588"/>
            <a:ext cx="8540750" cy="585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五、信道容量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1268413"/>
            <a:ext cx="8540750" cy="3341687"/>
          </a:xfrm>
        </p:spPr>
        <p:txBody>
          <a:bodyPr/>
          <a:lstStyle/>
          <a:p>
            <a:pPr eaLnBrk="1" hangingPunct="1"/>
            <a:r>
              <a:rPr lang="zh-CN" altLang="en-US" sz="2400"/>
              <a:t>信息容量：单位时间内信道上所能传输的最大信息量。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/>
              <a:t>	实际信道中总存在于扰，此时如何计算信道容量？</a:t>
            </a:r>
          </a:p>
          <a:p>
            <a:pPr eaLnBrk="1" hangingPunct="1"/>
            <a:r>
              <a:rPr lang="zh-CN" altLang="en-US" sz="2400"/>
              <a:t>无记忆信道：每个输出符号只取决于当前的输入符号，而与其它输入符号无关。</a:t>
            </a:r>
          </a:p>
          <a:p>
            <a:pPr eaLnBrk="1" hangingPunct="1"/>
            <a:r>
              <a:rPr lang="zh-CN" altLang="en-US" sz="2400"/>
              <a:t>对称信道：信道的输入和输出分别具有相同集合的元素。</a:t>
            </a:r>
          </a:p>
          <a:p>
            <a:pPr eaLnBrk="1" hangingPunct="1"/>
            <a:r>
              <a:rPr lang="zh-CN" altLang="en-US" sz="2400" b="1"/>
              <a:t>有扰无记忆离散信道的信道容量</a:t>
            </a:r>
            <a:r>
              <a:rPr lang="zh-CN" altLang="en-US" sz="2400"/>
              <a:t>：如图</a:t>
            </a:r>
            <a:r>
              <a:rPr lang="en-US" altLang="zh-CN" sz="2400"/>
              <a:t>4-24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</a:rPr>
              <a:t>发送</a:t>
            </a:r>
            <a:r>
              <a:rPr lang="en-US" altLang="zh-CN" sz="2400">
                <a:latin typeface="宋体" panose="02010600030101010101" pitchFamily="2" charset="-122"/>
              </a:rPr>
              <a:t>xi</a:t>
            </a:r>
            <a:r>
              <a:rPr lang="zh-CN" altLang="en-US" sz="2400">
                <a:latin typeface="宋体" panose="02010600030101010101" pitchFamily="2" charset="-122"/>
              </a:rPr>
              <a:t>收到</a:t>
            </a:r>
            <a:r>
              <a:rPr lang="en-US" altLang="zh-CN" sz="2400">
                <a:latin typeface="宋体" panose="02010600030101010101" pitchFamily="2" charset="-122"/>
              </a:rPr>
              <a:t>yi</a:t>
            </a:r>
            <a:r>
              <a:rPr lang="zh-CN" altLang="en-US" sz="2400">
                <a:latin typeface="宋体" panose="02010600030101010101" pitchFamily="2" charset="-122"/>
              </a:rPr>
              <a:t>所得的信息量</a:t>
            </a:r>
            <a:r>
              <a:rPr lang="en-US" altLang="zh-CN" sz="2400">
                <a:latin typeface="宋体" panose="02010600030101010101" pitchFamily="2" charset="-122"/>
              </a:rPr>
              <a:t>= xi</a:t>
            </a:r>
            <a:r>
              <a:rPr lang="zh-CN" altLang="en-US" sz="2400">
                <a:latin typeface="宋体" panose="02010600030101010101" pitchFamily="2" charset="-122"/>
              </a:rPr>
              <a:t>所含信息量</a:t>
            </a:r>
            <a:r>
              <a:rPr lang="en-US" altLang="zh-CN" sz="2400">
                <a:latin typeface="宋体" panose="02010600030101010101" pitchFamily="2" charset="-122"/>
              </a:rPr>
              <a:t>-</a:t>
            </a:r>
            <a:r>
              <a:rPr lang="zh-CN" altLang="en-US" sz="2400">
                <a:latin typeface="宋体" panose="02010600030101010101" pitchFamily="2" charset="-122"/>
              </a:rPr>
              <a:t>收到</a:t>
            </a:r>
            <a:r>
              <a:rPr lang="en-US" altLang="zh-CN" sz="2400">
                <a:latin typeface="宋体" panose="02010600030101010101" pitchFamily="2" charset="-122"/>
              </a:rPr>
              <a:t>yi</a:t>
            </a:r>
            <a:r>
              <a:rPr lang="zh-CN" altLang="en-US" sz="2400">
                <a:latin typeface="宋体" panose="02010600030101010101" pitchFamily="2" charset="-122"/>
              </a:rPr>
              <a:t>后对</a:t>
            </a:r>
            <a:r>
              <a:rPr lang="en-US" altLang="zh-CN" sz="2400">
                <a:latin typeface="宋体" panose="02010600030101010101" pitchFamily="2" charset="-122"/>
              </a:rPr>
              <a:t>xi</a:t>
            </a:r>
            <a:r>
              <a:rPr lang="zh-CN" altLang="en-US" sz="2400">
                <a:latin typeface="宋体" panose="02010600030101010101" pitchFamily="2" charset="-122"/>
              </a:rPr>
              <a:t>的不确定程度</a:t>
            </a:r>
          </a:p>
          <a:p>
            <a:pPr eaLnBrk="1" hangingPunct="1"/>
            <a:endParaRPr lang="en-US" altLang="zh-CN" sz="240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846138" y="4724400"/>
          <a:ext cx="752316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公式" r:id="rId3" imgW="4749800" imgH="711200" progId="Equation.3">
                  <p:embed/>
                </p:oleObj>
              </mc:Choice>
              <mc:Fallback>
                <p:oleObj name="公式" r:id="rId3" imgW="47498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724400"/>
                        <a:ext cx="7523162" cy="1150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425450" y="6021388"/>
            <a:ext cx="81089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定义信息传输速率：信道在单位时间内所传输的平均信息量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1341438"/>
            <a:ext cx="8540750" cy="4572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设单位时间传送的符号数为</a:t>
            </a:r>
            <a:r>
              <a:rPr lang="en-US" altLang="zh-CN" sz="2400">
                <a:latin typeface="宋体" panose="02010600030101010101" pitchFamily="2" charset="-122"/>
              </a:rPr>
              <a:t>r</a:t>
            </a:r>
            <a:r>
              <a:rPr lang="zh-CN" altLang="en-US" sz="2400">
                <a:latin typeface="宋体" panose="02010600030101010101" pitchFamily="2" charset="-122"/>
              </a:rPr>
              <a:t>，则信息传输速率为：</a:t>
            </a:r>
          </a:p>
        </p:txBody>
      </p:sp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2428875" y="1844675"/>
          <a:ext cx="40703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公式" r:id="rId3" imgW="2349500" imgH="215900" progId="Equation.3">
                  <p:embed/>
                </p:oleObj>
              </mc:Choice>
              <mc:Fallback>
                <p:oleObj name="公式" r:id="rId3" imgW="23495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844675"/>
                        <a:ext cx="4070350" cy="3794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8"/>
          <p:cNvSpPr>
            <a:spLocks noRot="1" noChangeArrowheads="1"/>
          </p:cNvSpPr>
          <p:nvPr/>
        </p:nvSpPr>
        <p:spPr bwMode="auto">
          <a:xfrm>
            <a:off x="323850" y="2276475"/>
            <a:ext cx="85407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kumimoji="0" lang="en-US" altLang="zh-CN" sz="2400">
                <a:latin typeface="Tahoma" panose="020B0604030504040204" pitchFamily="34" charset="0"/>
              </a:rPr>
              <a:t>		r:</a:t>
            </a:r>
            <a:r>
              <a:rPr kumimoji="0" lang="zh-CN" altLang="en-US" sz="2400">
                <a:latin typeface="Tahoma" panose="020B0604030504040204" pitchFamily="34" charset="0"/>
              </a:rPr>
              <a:t>单位时间传送的符号数、</a:t>
            </a:r>
            <a:r>
              <a:rPr kumimoji="0" lang="en-US" altLang="zh-CN" sz="2400">
                <a:latin typeface="Tahoma" panose="020B0604030504040204" pitchFamily="34" charset="0"/>
              </a:rPr>
              <a:t>H(x):</a:t>
            </a:r>
            <a:r>
              <a:rPr kumimoji="0" lang="zh-CN" altLang="en-US" sz="2400">
                <a:latin typeface="Tahoma" panose="020B0604030504040204" pitchFamily="34" charset="0"/>
              </a:rPr>
              <a:t>每个符号平均信息量、</a:t>
            </a:r>
            <a:r>
              <a:rPr kumimoji="0" lang="en-US" altLang="zh-CN" sz="2400">
                <a:latin typeface="Tahoma" panose="020B0604030504040204" pitchFamily="34" charset="0"/>
              </a:rPr>
              <a:t>H(x/y):</a:t>
            </a:r>
            <a:r>
              <a:rPr kumimoji="0" lang="zh-CN" altLang="en-US" sz="2400">
                <a:latin typeface="Tahoma" panose="020B0604030504040204" pitchFamily="34" charset="0"/>
              </a:rPr>
              <a:t>发送符号在有噪声的信道中传输平均丢失的信息量</a:t>
            </a:r>
          </a:p>
          <a:p>
            <a:pPr eaLnBrk="1" hangingPunct="1">
              <a:buClr>
                <a:schemeClr val="hlink"/>
              </a:buClr>
              <a:buFont typeface="Arial" panose="020B0604020202020204" pitchFamily="34" charset="0"/>
              <a:buChar char="►"/>
            </a:pPr>
            <a:r>
              <a:rPr kumimoji="0" lang="zh-CN" altLang="en-US" sz="2400">
                <a:latin typeface="宋体" panose="02010600030101010101" pitchFamily="2" charset="-122"/>
              </a:rPr>
              <a:t>信息传输速率</a:t>
            </a:r>
            <a:r>
              <a:rPr kumimoji="0" lang="zh-CN" altLang="en-US" sz="2400">
                <a:latin typeface="Tahoma" panose="020B0604030504040204" pitchFamily="34" charset="0"/>
              </a:rPr>
              <a:t>与单位时间传送的符号目、信息源的概率分布以及信道干扰的概率分布有关。当信道一定时，干扰的概率分布是确定的。则</a:t>
            </a:r>
            <a:r>
              <a:rPr kumimoji="0" lang="zh-CN" altLang="en-US" sz="2400">
                <a:latin typeface="宋体" panose="02010600030101010101" pitchFamily="2" charset="-122"/>
              </a:rPr>
              <a:t>信息传输速率</a:t>
            </a:r>
            <a:r>
              <a:rPr kumimoji="0" lang="zh-CN" altLang="en-US" sz="2400">
                <a:latin typeface="Tahoma" panose="020B0604030504040204" pitchFamily="34" charset="0"/>
              </a:rPr>
              <a:t>仅与信息源的概率分布有关。</a:t>
            </a:r>
          </a:p>
          <a:p>
            <a:pPr eaLnBrk="1" hangingPunct="1">
              <a:buClr>
                <a:schemeClr val="hlink"/>
              </a:buClr>
              <a:buFont typeface="Arial" panose="020B0604020202020204" pitchFamily="34" charset="0"/>
              <a:buChar char="►"/>
            </a:pPr>
            <a:r>
              <a:rPr kumimoji="0" lang="zh-CN" altLang="en-US" sz="2400">
                <a:latin typeface="Tahoma" panose="020B0604030504040204" pitchFamily="34" charset="0"/>
              </a:rPr>
              <a:t>信道容量的定义：信道最大可能的传输信息的速率，即对于一切可能的信息源概率分布来说，信道传输信息的速率</a:t>
            </a:r>
            <a:r>
              <a:rPr kumimoji="0" lang="en-US" altLang="zh-CN" sz="2400">
                <a:latin typeface="Tahoma" panose="020B0604030504040204" pitchFamily="34" charset="0"/>
              </a:rPr>
              <a:t>R</a:t>
            </a:r>
            <a:r>
              <a:rPr kumimoji="0" lang="zh-CN" altLang="en-US" sz="2400">
                <a:latin typeface="Tahoma" panose="020B0604030504040204" pitchFamily="34" charset="0"/>
              </a:rPr>
              <a:t>的最大值称为</a:t>
            </a:r>
            <a:r>
              <a:rPr kumimoji="0" lang="zh-CN" altLang="en-US" sz="2400">
                <a:latin typeface="宋体" panose="02010600030101010101" pitchFamily="2" charset="-122"/>
              </a:rPr>
              <a:t>信道容量</a:t>
            </a:r>
            <a:r>
              <a:rPr kumimoji="0" lang="en-US" altLang="zh-CN" sz="2400">
                <a:latin typeface="宋体" panose="02010600030101010101" pitchFamily="2" charset="-122"/>
              </a:rPr>
              <a:t>C </a:t>
            </a:r>
            <a:r>
              <a:rPr kumimoji="0" lang="zh-CN" altLang="en-US" sz="2400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37893" name="Object 9"/>
          <p:cNvGraphicFramePr>
            <a:graphicFrameLocks noChangeAspect="1"/>
          </p:cNvGraphicFramePr>
          <p:nvPr/>
        </p:nvGraphicFramePr>
        <p:xfrm>
          <a:off x="1204913" y="5445125"/>
          <a:ext cx="58150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公式" r:id="rId5" imgW="2844800" imgH="292100" progId="Equation.3">
                  <p:embed/>
                </p:oleObj>
              </mc:Choice>
              <mc:Fallback>
                <p:oleObj name="公式" r:id="rId5" imgW="28448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445125"/>
                        <a:ext cx="5815012" cy="6477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Rot="1" noChangeArrowheads="1"/>
          </p:cNvSpPr>
          <p:nvPr/>
        </p:nvSpPr>
        <p:spPr bwMode="auto">
          <a:xfrm>
            <a:off x="246063" y="509588"/>
            <a:ext cx="85407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五、信道容量</a:t>
            </a:r>
            <a:r>
              <a:rPr kumimoji="1" lang="en-US" altLang="zh-CN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(2)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1341438"/>
            <a:ext cx="8540750" cy="11874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连续信道的信道容量 ：假设输入信道的加性高斯白噪声功率为</a:t>
            </a:r>
            <a:r>
              <a:rPr lang="en-US" altLang="zh-CN" sz="2400"/>
              <a:t>N(</a:t>
            </a:r>
            <a:r>
              <a:rPr lang="zh-CN" altLang="en-US" sz="2400"/>
              <a:t>瓦</a:t>
            </a:r>
            <a:r>
              <a:rPr lang="en-US" altLang="zh-CN" sz="2400"/>
              <a:t>W)</a:t>
            </a:r>
            <a:r>
              <a:rPr lang="zh-CN" altLang="en-US" sz="2400"/>
              <a:t>，信道的带宽为</a:t>
            </a:r>
            <a:r>
              <a:rPr lang="en-US" altLang="zh-CN" sz="2400"/>
              <a:t>B(Hz)</a:t>
            </a:r>
            <a:r>
              <a:rPr lang="zh-CN" altLang="en-US" sz="2400"/>
              <a:t>，信号功率为</a:t>
            </a:r>
            <a:r>
              <a:rPr lang="en-US" altLang="zh-CN" sz="2400"/>
              <a:t>S(</a:t>
            </a:r>
            <a:r>
              <a:rPr lang="zh-CN" altLang="en-US" sz="2400"/>
              <a:t>瓦</a:t>
            </a:r>
            <a:r>
              <a:rPr lang="en-US" altLang="zh-CN" sz="2400"/>
              <a:t>W)</a:t>
            </a:r>
            <a:r>
              <a:rPr lang="zh-CN" altLang="en-US" sz="2400"/>
              <a:t>，则可以证明，该信道的信道容量为：</a:t>
            </a: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5294313" y="2133600"/>
          <a:ext cx="3381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公式" r:id="rId3" imgW="2057400" imgH="393700" progId="Equation.3">
                  <p:embed/>
                </p:oleObj>
              </mc:Choice>
              <mc:Fallback>
                <p:oleObj name="公式" r:id="rId3" imgW="2057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3" y="2133600"/>
                        <a:ext cx="3381375" cy="6477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468313" y="2997200"/>
            <a:ext cx="8351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可见，连续信道的信道容量受“三要素”</a:t>
            </a:r>
            <a:r>
              <a:rPr kumimoji="0" lang="en-US" altLang="zh-CN" sz="2400">
                <a:latin typeface="宋体" panose="02010600030101010101" pitchFamily="2" charset="-122"/>
              </a:rPr>
              <a:t>——S</a:t>
            </a:r>
            <a:r>
              <a:rPr kumimoji="0" lang="zh-CN" altLang="en-US" sz="2400">
                <a:latin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宋体" panose="02010600030101010101" pitchFamily="2" charset="-122"/>
              </a:rPr>
              <a:t>N</a:t>
            </a:r>
            <a:r>
              <a:rPr kumimoji="0" lang="zh-CN" altLang="en-US" sz="2400">
                <a:latin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宋体" panose="02010600030101010101" pitchFamily="2" charset="-122"/>
              </a:rPr>
              <a:t>B</a:t>
            </a:r>
            <a:r>
              <a:rPr kumimoji="0" lang="zh-CN" altLang="en-US" sz="2400">
                <a:latin typeface="宋体" panose="02010600030101010101" pitchFamily="2" charset="-122"/>
              </a:rPr>
              <a:t>的限制。只要这三要素确定，则信道容量也就随之确定。</a:t>
            </a:r>
          </a:p>
        </p:txBody>
      </p:sp>
      <p:graphicFrame>
        <p:nvGraphicFramePr>
          <p:cNvPr id="38917" name="Object 7"/>
          <p:cNvGraphicFramePr>
            <a:graphicFrameLocks noChangeAspect="1"/>
          </p:cNvGraphicFramePr>
          <p:nvPr/>
        </p:nvGraphicFramePr>
        <p:xfrm>
          <a:off x="1646238" y="3933825"/>
          <a:ext cx="54911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公式" r:id="rId5" imgW="2476500" imgH="393700" progId="Equation.3">
                  <p:embed/>
                </p:oleObj>
              </mc:Choice>
              <mc:Fallback>
                <p:oleObj name="公式" r:id="rId5" imgW="24765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933825"/>
                        <a:ext cx="5491162" cy="7191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468313" y="4789488"/>
            <a:ext cx="83486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上式表明，保持</a:t>
            </a:r>
            <a:r>
              <a:rPr kumimoji="0" lang="en-US" altLang="zh-CN" sz="2400">
                <a:latin typeface="宋体" panose="02010600030101010101" pitchFamily="2" charset="-122"/>
              </a:rPr>
              <a:t>S/no</a:t>
            </a:r>
            <a:r>
              <a:rPr kumimoji="0" lang="zh-CN" altLang="en-US" sz="2400">
                <a:latin typeface="宋体" panose="02010600030101010101" pitchFamily="2" charset="-122"/>
              </a:rPr>
              <a:t>一定，即使信道带宽</a:t>
            </a:r>
            <a:r>
              <a:rPr kumimoji="0" lang="en-US" altLang="zh-CN" sz="2400">
                <a:latin typeface="宋体" panose="02010600030101010101" pitchFamily="2" charset="-122"/>
              </a:rPr>
              <a:t>B→∞</a:t>
            </a:r>
            <a:r>
              <a:rPr kumimoji="0" lang="zh-CN" altLang="en-US" sz="2400">
                <a:latin typeface="宋体" panose="02010600030101010101" pitchFamily="2" charset="-122"/>
              </a:rPr>
              <a:t>，信道容量</a:t>
            </a:r>
            <a:r>
              <a:rPr kumimoji="0" lang="en-US" altLang="zh-CN" sz="2400">
                <a:latin typeface="宋体" panose="02010600030101010101" pitchFamily="2" charset="-122"/>
              </a:rPr>
              <a:t>C</a:t>
            </a:r>
            <a:r>
              <a:rPr kumimoji="0" lang="zh-CN" altLang="en-US" sz="2400">
                <a:latin typeface="宋体" panose="02010600030101010101" pitchFamily="2" charset="-122"/>
              </a:rPr>
              <a:t>也是有限的，这是因为信道带宽</a:t>
            </a:r>
            <a:r>
              <a:rPr kumimoji="0" lang="en-US" altLang="zh-CN" sz="2400">
                <a:latin typeface="宋体" panose="02010600030101010101" pitchFamily="2" charset="-122"/>
              </a:rPr>
              <a:t>B→∞</a:t>
            </a:r>
            <a:r>
              <a:rPr kumimoji="0" lang="zh-CN" altLang="en-US" sz="2400">
                <a:latin typeface="宋体" panose="02010600030101010101" pitchFamily="2" charset="-122"/>
              </a:rPr>
              <a:t>时，噪声功率</a:t>
            </a:r>
            <a:r>
              <a:rPr kumimoji="0" lang="en-US" altLang="zh-CN" sz="2400">
                <a:latin typeface="宋体" panose="02010600030101010101" pitchFamily="2" charset="-122"/>
              </a:rPr>
              <a:t>N</a:t>
            </a:r>
            <a:r>
              <a:rPr kumimoji="0" lang="zh-CN" altLang="en-US" sz="2400">
                <a:latin typeface="宋体" panose="02010600030101010101" pitchFamily="2" charset="-122"/>
              </a:rPr>
              <a:t>也趋于无穷大。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宋体" panose="02010600030101010101" pitchFamily="2" charset="-122"/>
              </a:rPr>
              <a:t>[</a:t>
            </a:r>
            <a:r>
              <a:rPr kumimoji="0" lang="zh-CN" altLang="en-US" sz="2400" b="1">
                <a:latin typeface="宋体" panose="02010600030101010101" pitchFamily="2" charset="-122"/>
              </a:rPr>
              <a:t>例</a:t>
            </a:r>
            <a:r>
              <a:rPr kumimoji="0" lang="en-US" altLang="zh-CN" sz="2400" b="1">
                <a:latin typeface="宋体" panose="02010600030101010101" pitchFamily="2" charset="-122"/>
              </a:rPr>
              <a:t>4.3]</a:t>
            </a: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 bwMode="auto">
          <a:xfrm>
            <a:off x="246063" y="509588"/>
            <a:ext cx="85407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五、信道容量</a:t>
            </a:r>
            <a:r>
              <a:rPr kumimoji="1" lang="en-US" altLang="zh-CN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(3)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876474"/>
            <a:ext cx="8540750" cy="461665"/>
          </a:xfrm>
          <a:noFill/>
        </p:spPr>
        <p:txBody>
          <a:bodyPr>
            <a:spAutoFit/>
          </a:bodyPr>
          <a:lstStyle/>
          <a:p>
            <a:pPr marL="0" indent="0" eaLnBrk="1" hangingPunct="1">
              <a:buNone/>
            </a:pPr>
            <a:r>
              <a:rPr lang="zh-CN" altLang="en-US" sz="2400" dirty="0"/>
              <a:t>信道容量</a:t>
            </a: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39472"/>
              </p:ext>
            </p:extLst>
          </p:nvPr>
        </p:nvGraphicFramePr>
        <p:xfrm>
          <a:off x="2123728" y="837084"/>
          <a:ext cx="3381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公式" r:id="rId3" imgW="2057400" imgH="393700" progId="Equation.3">
                  <p:embed/>
                </p:oleObj>
              </mc:Choice>
              <mc:Fallback>
                <p:oleObj name="公式" r:id="rId3" imgW="2057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837084"/>
                        <a:ext cx="3381375" cy="6477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636778" y="1383134"/>
            <a:ext cx="8348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宋体" panose="02010600030101010101" pitchFamily="2" charset="-122"/>
              </a:rPr>
              <a:t>[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例</a:t>
            </a:r>
            <a:r>
              <a:rPr kumimoji="0" lang="en-US" altLang="zh-CN" sz="2400" b="1" dirty="0">
                <a:latin typeface="宋体" panose="02010600030101010101" pitchFamily="2" charset="-122"/>
              </a:rPr>
              <a:t>4.3]</a:t>
            </a: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 bwMode="auto">
          <a:xfrm>
            <a:off x="246063" y="44624"/>
            <a:ext cx="85407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五、信道容量</a:t>
            </a:r>
            <a:r>
              <a:rPr kumimoji="1" lang="en-US" altLang="zh-CN" sz="3200" kern="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(3)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2" y="1628800"/>
            <a:ext cx="60483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3" y="1915269"/>
            <a:ext cx="76676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 bwMode="auto">
          <a:xfrm>
            <a:off x="707843" y="4760168"/>
            <a:ext cx="763447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548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4294967295"/>
          </p:nvPr>
        </p:nvSpPr>
        <p:spPr>
          <a:xfrm>
            <a:off x="539552" y="3861048"/>
            <a:ext cx="7326312" cy="2160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章作业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3200" dirty="0">
                <a:latin typeface="+mn-ea"/>
              </a:rPr>
              <a:t>	</a:t>
            </a:r>
            <a:r>
              <a:rPr lang="zh-CN" altLang="en-US" sz="3600" dirty="0">
                <a:latin typeface="+mn-ea"/>
              </a:rPr>
              <a:t>思考题：</a:t>
            </a:r>
            <a:r>
              <a:rPr lang="en-US" altLang="zh-CN" sz="3600" dirty="0">
                <a:latin typeface="+mn-ea"/>
              </a:rPr>
              <a:t>4-2  4-8  4-18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3600" dirty="0">
                <a:latin typeface="+mn-ea"/>
              </a:rPr>
              <a:t>   习题：</a:t>
            </a:r>
            <a:r>
              <a:rPr lang="en-US" altLang="zh-CN" sz="3600" dirty="0">
                <a:latin typeface="+mn-ea"/>
              </a:rPr>
              <a:t>4-1  4-8  4-9</a:t>
            </a:r>
            <a:endParaRPr lang="zh-CN" altLang="en-US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01216"/>
            <a:ext cx="8229600" cy="13716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第四章	 总 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579944-2799-4B02-A070-5BFA32DCE245}"/>
              </a:ext>
            </a:extLst>
          </p:cNvPr>
          <p:cNvSpPr/>
          <p:nvPr/>
        </p:nvSpPr>
        <p:spPr>
          <a:xfrm>
            <a:off x="471620" y="1772816"/>
            <a:ext cx="84249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什么是信道？哪些常见的信道？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怎么分类？如何描述？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怎么评价信道的优劣？</a:t>
            </a:r>
            <a:endParaRPr lang="en-US" altLang="zh-CN" sz="2800" b="1" kern="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85875"/>
            <a:ext cx="8540750" cy="5286375"/>
          </a:xfrm>
        </p:spPr>
        <p:txBody>
          <a:bodyPr/>
          <a:lstStyle/>
          <a:p>
            <a:pPr eaLnBrk="1" hangingPunct="1"/>
            <a:r>
              <a:rPr lang="zh-CN" altLang="en-US" sz="2800"/>
              <a:t>信号通过信道时，一般受到两种类型的干扰或损害：</a:t>
            </a:r>
          </a:p>
          <a:p>
            <a:pPr lvl="1" eaLnBrk="1" hangingPunct="1"/>
            <a:r>
              <a:rPr lang="zh-CN" altLang="en-US">
                <a:solidFill>
                  <a:srgbClr val="FFFF00"/>
                </a:solidFill>
              </a:rPr>
              <a:t>信道对信号的确定性的干扰</a:t>
            </a:r>
          </a:p>
          <a:p>
            <a:pPr lvl="1" eaLnBrk="1" hangingPunct="1">
              <a:buFontTx/>
              <a:buNone/>
            </a:pPr>
            <a:r>
              <a:rPr lang="zh-CN" altLang="en-US"/>
              <a:t>产生原因：信道的幅度和相位传输特性不理想。如色散、频率偏移、信道非线性等。</a:t>
            </a:r>
          </a:p>
          <a:p>
            <a:pPr lvl="1" eaLnBrk="1" hangingPunct="1">
              <a:buFontTx/>
              <a:buNone/>
            </a:pPr>
            <a:r>
              <a:rPr lang="zh-CN" altLang="en-US"/>
              <a:t>解决方法：原则上可通过均衡方法解决。</a:t>
            </a:r>
            <a:endParaRPr lang="en-US" altLang="zh-CN"/>
          </a:p>
          <a:p>
            <a:pPr lvl="1" eaLnBrk="1" hangingPunct="1">
              <a:buFontTx/>
              <a:buNone/>
            </a:pPr>
            <a:endParaRPr lang="zh-CN" altLang="en-US"/>
          </a:p>
          <a:p>
            <a:pPr lvl="1" eaLnBrk="1" hangingPunct="1"/>
            <a:r>
              <a:rPr lang="zh-CN" altLang="en-US">
                <a:solidFill>
                  <a:srgbClr val="FFFF00"/>
                </a:solidFill>
              </a:rPr>
              <a:t>信道对信号的随机性的干扰</a:t>
            </a:r>
          </a:p>
          <a:p>
            <a:pPr lvl="1" eaLnBrk="1" hangingPunct="1">
              <a:buFontTx/>
              <a:buNone/>
            </a:pPr>
            <a:r>
              <a:rPr lang="zh-CN" altLang="en-US"/>
              <a:t>产生原因：各种加性和乘性噪声。如热噪声、脉冲噪声和短波及散射信道中的随机衰落现象等。</a:t>
            </a:r>
          </a:p>
          <a:p>
            <a:pPr lvl="1" eaLnBrk="1" hangingPunct="1">
              <a:buFontTx/>
              <a:buNone/>
            </a:pPr>
            <a:r>
              <a:rPr lang="zh-CN" altLang="en-US"/>
              <a:t>解决方法：通过选择合理的信号形式、最佳接收方法和适当的误差控制等加以限制。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428625"/>
            <a:ext cx="531495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一、信道及其数学模型（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38263"/>
            <a:ext cx="4318000" cy="584200"/>
          </a:xfrm>
        </p:spPr>
        <p:txBody>
          <a:bodyPr/>
          <a:lstStyle/>
          <a:p>
            <a:pPr eaLnBrk="1" hangingPunct="1"/>
            <a:r>
              <a:rPr lang="zh-CN" altLang="en-US" sz="2800"/>
              <a:t>调制信道模型： </a:t>
            </a:r>
          </a:p>
        </p:txBody>
      </p:sp>
      <p:graphicFrame>
        <p:nvGraphicFramePr>
          <p:cNvPr id="9219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36963" y="1346200"/>
          <a:ext cx="720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公式" r:id="rId3" imgW="304668" imgH="228501" progId="Equation.3">
                  <p:embed/>
                </p:oleObj>
              </mc:Choice>
              <mc:Fallback>
                <p:oleObj name="公式" r:id="rId3" imgW="304668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1346200"/>
                        <a:ext cx="7207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331913" y="3073400"/>
            <a:ext cx="12954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1331913" y="2281238"/>
            <a:ext cx="10795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1476375" y="2425700"/>
            <a:ext cx="122396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9223" name="Rectangle 18"/>
          <p:cNvSpPr>
            <a:spLocks noChangeArrowheads="1"/>
          </p:cNvSpPr>
          <p:nvPr/>
        </p:nvSpPr>
        <p:spPr bwMode="auto">
          <a:xfrm>
            <a:off x="4718050" y="1128713"/>
            <a:ext cx="576263" cy="1079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800">
                <a:latin typeface="宋体" panose="02010600030101010101" pitchFamily="2" charset="-122"/>
              </a:rPr>
              <a:t>信</a:t>
            </a:r>
          </a:p>
          <a:p>
            <a:pPr algn="ctr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800">
                <a:latin typeface="宋体" panose="02010600030101010101" pitchFamily="2" charset="-122"/>
              </a:rPr>
              <a:t>道</a:t>
            </a:r>
          </a:p>
        </p:txBody>
      </p:sp>
      <p:sp>
        <p:nvSpPr>
          <p:cNvPr id="9224" name="Line 19"/>
          <p:cNvSpPr>
            <a:spLocks noChangeShapeType="1"/>
          </p:cNvSpPr>
          <p:nvPr/>
        </p:nvSpPr>
        <p:spPr bwMode="auto">
          <a:xfrm>
            <a:off x="3852863" y="1346200"/>
            <a:ext cx="863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20"/>
          <p:cNvSpPr>
            <a:spLocks noChangeShapeType="1"/>
          </p:cNvSpPr>
          <p:nvPr/>
        </p:nvSpPr>
        <p:spPr bwMode="auto">
          <a:xfrm>
            <a:off x="3852863" y="1849438"/>
            <a:ext cx="8651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21"/>
          <p:cNvSpPr>
            <a:spLocks noChangeShapeType="1"/>
          </p:cNvSpPr>
          <p:nvPr/>
        </p:nvSpPr>
        <p:spPr bwMode="auto">
          <a:xfrm>
            <a:off x="5292725" y="1346200"/>
            <a:ext cx="7921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22"/>
          <p:cNvSpPr>
            <a:spLocks noChangeShapeType="1"/>
          </p:cNvSpPr>
          <p:nvPr/>
        </p:nvSpPr>
        <p:spPr bwMode="auto">
          <a:xfrm>
            <a:off x="5292725" y="1849438"/>
            <a:ext cx="7921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28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10213" y="1273175"/>
          <a:ext cx="5762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公式" r:id="rId5" imgW="330200" imgH="228600" progId="Equation.3">
                  <p:embed/>
                </p:oleObj>
              </mc:Choice>
              <mc:Fallback>
                <p:oleObj name="公式" r:id="rId5" imgW="330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1273175"/>
                        <a:ext cx="5762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28"/>
          <p:cNvSpPr txBox="1">
            <a:spLocks noChangeArrowheads="1"/>
          </p:cNvSpPr>
          <p:nvPr/>
        </p:nvSpPr>
        <p:spPr bwMode="auto">
          <a:xfrm>
            <a:off x="323850" y="2133600"/>
            <a:ext cx="856932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zh-CN" altLang="en-US" sz="2400">
                <a:latin typeface="宋体" panose="02010600030101010101" pitchFamily="2" charset="-122"/>
              </a:rPr>
              <a:t>特点：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1</a:t>
            </a:r>
            <a:r>
              <a:rPr kumimoji="0" lang="zh-CN" altLang="en-US" sz="2400">
                <a:latin typeface="宋体" panose="02010600030101010101" pitchFamily="2" charset="-122"/>
              </a:rPr>
              <a:t>、有一对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或多对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输入端和一对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或多对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输出端。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2</a:t>
            </a:r>
            <a:r>
              <a:rPr kumimoji="0" lang="zh-CN" altLang="en-US" sz="2400">
                <a:latin typeface="宋体" panose="02010600030101010101" pitchFamily="2" charset="-122"/>
              </a:rPr>
              <a:t>、绝大多数的信道都是线性的，即满足叠加原理。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3</a:t>
            </a:r>
            <a:r>
              <a:rPr kumimoji="0" lang="zh-CN" altLang="en-US" sz="2400">
                <a:latin typeface="宋体" panose="02010600030101010101" pitchFamily="2" charset="-122"/>
              </a:rPr>
              <a:t>、具有一定的迟延时间和固定的或时变的损耗。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4</a:t>
            </a:r>
            <a:r>
              <a:rPr kumimoji="0" lang="zh-CN" altLang="en-US" sz="2400">
                <a:latin typeface="宋体" panose="02010600030101010101" pitchFamily="2" charset="-122"/>
              </a:rPr>
              <a:t>、即使没有信号输入，在信道的输出端仍有一定的功率稳出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噪声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9230" name="Rectangle 29"/>
          <p:cNvSpPr>
            <a:spLocks noChangeArrowheads="1"/>
          </p:cNvSpPr>
          <p:nvPr/>
        </p:nvSpPr>
        <p:spPr bwMode="auto">
          <a:xfrm>
            <a:off x="323850" y="436562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其输出与输入的关系可以写成：</a:t>
            </a:r>
          </a:p>
        </p:txBody>
      </p:sp>
      <p:sp>
        <p:nvSpPr>
          <p:cNvPr id="9231" name="Rectangle 3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9232" name="Object 4"/>
          <p:cNvGraphicFramePr>
            <a:graphicFrameLocks noChangeAspect="1"/>
          </p:cNvGraphicFramePr>
          <p:nvPr/>
        </p:nvGraphicFramePr>
        <p:xfrm>
          <a:off x="1763713" y="5000625"/>
          <a:ext cx="50403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7" imgW="1752600" imgH="203200" progId="Equation.DSMT4">
                  <p:embed/>
                </p:oleObj>
              </mc:Choice>
              <mc:Fallback>
                <p:oleObj name="Equation" r:id="rId7" imgW="17526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00625"/>
                        <a:ext cx="5040312" cy="550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32"/>
          <p:cNvSpPr>
            <a:spLocks noChangeArrowheads="1"/>
          </p:cNvSpPr>
          <p:nvPr/>
        </p:nvSpPr>
        <p:spPr bwMode="auto">
          <a:xfrm>
            <a:off x="323850" y="5734050"/>
            <a:ext cx="83518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tabLst>
                <a:tab pos="2667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667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e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：输入的已调信号、</a:t>
            </a:r>
            <a:r>
              <a:rPr kumimoji="0" lang="en-US" altLang="zh-CN" sz="2400">
                <a:latin typeface="宋体" panose="02010600030101010101" pitchFamily="2" charset="-122"/>
              </a:rPr>
              <a:t>e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o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：信道总输出波形、</a:t>
            </a:r>
          </a:p>
          <a:p>
            <a:pPr algn="ctr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n(t)</a:t>
            </a:r>
            <a:r>
              <a:rPr kumimoji="0" lang="zh-CN" altLang="en-US" sz="2400">
                <a:latin typeface="宋体" panose="02010600030101010101" pitchFamily="2" charset="-122"/>
              </a:rPr>
              <a:t>：加性噪声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或称加性干扰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、设</a:t>
            </a:r>
            <a:r>
              <a:rPr kumimoji="0" lang="en-US" altLang="zh-CN" sz="2400">
                <a:latin typeface="宋体" panose="02010600030101010101" pitchFamily="2" charset="-122"/>
              </a:rPr>
              <a:t>n(t)</a:t>
            </a:r>
            <a:r>
              <a:rPr kumimoji="0" lang="zh-CN" altLang="en-US" sz="2400">
                <a:latin typeface="宋体" panose="02010600030101010101" pitchFamily="2" charset="-122"/>
              </a:rPr>
              <a:t>与</a:t>
            </a:r>
            <a:r>
              <a:rPr kumimoji="0" lang="en-US" altLang="zh-CN" sz="2400">
                <a:latin typeface="宋体" panose="02010600030101010101" pitchFamily="2" charset="-122"/>
              </a:rPr>
              <a:t>e</a:t>
            </a:r>
            <a:r>
              <a:rPr kumimoji="0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0" lang="en-US" altLang="zh-CN" sz="2400">
                <a:latin typeface="宋体" panose="02010600030101010101" pitchFamily="2" charset="-122"/>
              </a:rPr>
              <a:t>(t)</a:t>
            </a:r>
            <a:r>
              <a:rPr kumimoji="0" lang="zh-CN" altLang="en-US" sz="2400">
                <a:latin typeface="宋体" panose="02010600030101010101" pitchFamily="2" charset="-122"/>
              </a:rPr>
              <a:t>相互独立。</a:t>
            </a:r>
          </a:p>
        </p:txBody>
      </p:sp>
      <p:sp>
        <p:nvSpPr>
          <p:cNvPr id="9234" name="Rectangle 3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9235" name="Rectangle 3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923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428625"/>
            <a:ext cx="531495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一、信道及其数学模型（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58900"/>
            <a:ext cx="1593850" cy="519113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/>
              <a:t>假定：</a:t>
            </a:r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2124075" y="1430338"/>
          <a:ext cx="273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3" imgW="1129810" imgH="203112" progId="Equation.3">
                  <p:embed/>
                </p:oleObj>
              </mc:Choice>
              <mc:Fallback>
                <p:oleObj name="公式" r:id="rId3" imgW="112981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30338"/>
                        <a:ext cx="2736850" cy="4889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1763713" y="2078038"/>
          <a:ext cx="43926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2057400" imgH="215900" progId="Equation.DSMT4">
                  <p:embed/>
                </p:oleObj>
              </mc:Choice>
              <mc:Fallback>
                <p:oleObj name="Equation" r:id="rId5" imgW="20574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78038"/>
                        <a:ext cx="4392612" cy="503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468313" y="2571750"/>
            <a:ext cx="79565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5334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tabLst>
                <a:tab pos="5334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zh-CN" altLang="en-US" sz="2800">
                <a:latin typeface="宋体" panose="02010600030101010101" pitchFamily="2" charset="-122"/>
              </a:rPr>
              <a:t>信道对信号的影响：</a:t>
            </a: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800">
                <a:latin typeface="宋体" panose="02010600030101010101" pitchFamily="2" charset="-122"/>
              </a:rPr>
              <a:t>	</a:t>
            </a:r>
            <a:r>
              <a:rPr kumimoji="0" lang="en-US" altLang="zh-CN" sz="2400">
                <a:latin typeface="宋体" panose="02010600030101010101" pitchFamily="2" charset="-122"/>
              </a:rPr>
              <a:t>1</a:t>
            </a:r>
            <a:r>
              <a:rPr kumimoji="0" lang="zh-CN" altLang="en-US" sz="2400">
                <a:latin typeface="宋体" panose="02010600030101010101" pitchFamily="2" charset="-122"/>
              </a:rPr>
              <a:t>、乘性干扰</a:t>
            </a:r>
            <a:r>
              <a:rPr kumimoji="0" lang="en-US" altLang="zh-CN" sz="2400">
                <a:latin typeface="宋体" panose="02010600030101010101" pitchFamily="2" charset="-122"/>
              </a:rPr>
              <a:t>k(t)</a:t>
            </a:r>
            <a:r>
              <a:rPr kumimoji="0" lang="zh-CN" altLang="en-US" sz="2400">
                <a:latin typeface="宋体" panose="02010600030101010101" pitchFamily="2" charset="-122"/>
              </a:rPr>
              <a:t>，</a:t>
            </a: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	</a:t>
            </a:r>
            <a:r>
              <a:rPr kumimoji="0" lang="en-US" altLang="zh-CN" sz="2400">
                <a:latin typeface="宋体" panose="02010600030101010101" pitchFamily="2" charset="-122"/>
              </a:rPr>
              <a:t>2</a:t>
            </a:r>
            <a:r>
              <a:rPr kumimoji="0" lang="zh-CN" altLang="en-US" sz="2400">
                <a:latin typeface="宋体" panose="02010600030101010101" pitchFamily="2" charset="-122"/>
              </a:rPr>
              <a:t>、加性干扰</a:t>
            </a:r>
            <a:r>
              <a:rPr kumimoji="0" lang="en-US" altLang="zh-CN" sz="2400">
                <a:latin typeface="宋体" panose="02010600030101010101" pitchFamily="2" charset="-122"/>
              </a:rPr>
              <a:t>n(t)</a:t>
            </a:r>
            <a:r>
              <a:rPr kumimoji="0" lang="zh-CN" altLang="en-US" sz="2400">
                <a:latin typeface="宋体" panose="02010600030101010101" pitchFamily="2" charset="-122"/>
              </a:rPr>
              <a:t>。</a:t>
            </a:r>
            <a:endParaRPr kumimoji="0" lang="en-US" altLang="zh-CN" sz="2400">
              <a:latin typeface="宋体" panose="02010600030101010101" pitchFamily="2" charset="-122"/>
            </a:endParaRP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endParaRPr kumimoji="0" lang="zh-CN" altLang="en-US" sz="2400">
              <a:latin typeface="宋体" panose="02010600030101010101" pitchFamily="2" charset="-122"/>
            </a:endParaRP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800">
                <a:latin typeface="宋体" panose="02010600030101010101" pitchFamily="2" charset="-122"/>
              </a:rPr>
              <a:t>k(t)</a:t>
            </a:r>
            <a:r>
              <a:rPr kumimoji="0" lang="zh-CN" altLang="en-US" sz="2800">
                <a:latin typeface="宋体" panose="02010600030101010101" pitchFamily="2" charset="-122"/>
              </a:rPr>
              <a:t>及</a:t>
            </a:r>
            <a:r>
              <a:rPr kumimoji="0" lang="en-US" altLang="zh-CN" sz="2800">
                <a:latin typeface="宋体" panose="02010600030101010101" pitchFamily="2" charset="-122"/>
              </a:rPr>
              <a:t>n(t)</a:t>
            </a:r>
            <a:r>
              <a:rPr kumimoji="0" lang="zh-CN" altLang="en-US" sz="2800">
                <a:latin typeface="宋体" panose="02010600030101010101" pitchFamily="2" charset="-122"/>
              </a:rPr>
              <a:t>不同，信道的特性不同：</a:t>
            </a: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800">
                <a:latin typeface="宋体" panose="02010600030101010101" pitchFamily="2" charset="-122"/>
              </a:rPr>
              <a:t>	</a:t>
            </a:r>
            <a:r>
              <a:rPr kumimoji="0" lang="en-US" altLang="zh-CN" sz="2400">
                <a:latin typeface="宋体" panose="02010600030101010101" pitchFamily="2" charset="-122"/>
              </a:rPr>
              <a:t>1</a:t>
            </a:r>
            <a:r>
              <a:rPr kumimoji="0" lang="zh-CN" altLang="en-US" sz="2400">
                <a:latin typeface="宋体" panose="02010600030101010101" pitchFamily="2" charset="-122"/>
              </a:rPr>
              <a:t>、恒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定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参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量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信道，即</a:t>
            </a:r>
            <a:r>
              <a:rPr kumimoji="0" lang="en-US" altLang="zh-CN" sz="2400">
                <a:latin typeface="宋体" panose="02010600030101010101" pitchFamily="2" charset="-122"/>
              </a:rPr>
              <a:t>k(t)</a:t>
            </a:r>
            <a:r>
              <a:rPr kumimoji="0" lang="zh-CN" altLang="en-US" sz="2400">
                <a:latin typeface="宋体" panose="02010600030101010101" pitchFamily="2" charset="-122"/>
              </a:rPr>
              <a:t>可看成不随时间变化或基本不变化</a:t>
            </a:r>
          </a:p>
          <a:p>
            <a:pPr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	</a:t>
            </a:r>
            <a:r>
              <a:rPr kumimoji="0" lang="en-US" altLang="zh-CN" sz="2400">
                <a:latin typeface="宋体" panose="02010600030101010101" pitchFamily="2" charset="-122"/>
              </a:rPr>
              <a:t>2</a:t>
            </a:r>
            <a:r>
              <a:rPr kumimoji="0" lang="zh-CN" altLang="en-US" sz="2400">
                <a:latin typeface="宋体" panose="02010600030101010101" pitchFamily="2" charset="-122"/>
              </a:rPr>
              <a:t>、随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机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参</a:t>
            </a:r>
            <a:r>
              <a:rPr kumimoji="0" lang="en-US" altLang="zh-CN" sz="2400">
                <a:latin typeface="宋体" panose="02010600030101010101" pitchFamily="2" charset="-122"/>
              </a:rPr>
              <a:t>(</a:t>
            </a:r>
            <a:r>
              <a:rPr kumimoji="0" lang="zh-CN" altLang="en-US" sz="2400">
                <a:latin typeface="宋体" panose="02010600030101010101" pitchFamily="2" charset="-122"/>
              </a:rPr>
              <a:t>量</a:t>
            </a:r>
            <a:r>
              <a:rPr kumimoji="0" lang="en-US" altLang="zh-CN" sz="2400">
                <a:latin typeface="宋体" panose="02010600030101010101" pitchFamily="2" charset="-122"/>
              </a:rPr>
              <a:t>)</a:t>
            </a:r>
            <a:r>
              <a:rPr kumimoji="0" lang="zh-CN" altLang="en-US" sz="2400">
                <a:latin typeface="宋体" panose="02010600030101010101" pitchFamily="2" charset="-122"/>
              </a:rPr>
              <a:t>信道，它是非恒参信道的统称，</a:t>
            </a:r>
            <a:r>
              <a:rPr kumimoji="0" lang="en-US" altLang="zh-CN" sz="2400">
                <a:latin typeface="宋体" panose="02010600030101010101" pitchFamily="2" charset="-122"/>
              </a:rPr>
              <a:t>k(t)</a:t>
            </a:r>
            <a:r>
              <a:rPr kumimoji="0" lang="zh-CN" altLang="en-US" sz="2400">
                <a:latin typeface="宋体" panose="02010600030101010101" pitchFamily="2" charset="-122"/>
              </a:rPr>
              <a:t>随机快变化。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5003800" y="128587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/>
              <a:t>成立，则有</a:t>
            </a:r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428625"/>
            <a:ext cx="531495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一、信道及其数学模型（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143000"/>
            <a:ext cx="7772400" cy="2928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编码信道模型</a:t>
            </a:r>
            <a:r>
              <a:rPr lang="zh-CN" altLang="en-US" dirty="0"/>
              <a:t>：</a:t>
            </a:r>
            <a:r>
              <a:rPr lang="zh-CN" altLang="en-US" sz="2400" dirty="0">
                <a:latin typeface="宋体" pitchFamily="2" charset="-122"/>
              </a:rPr>
              <a:t>包含调制信道，故它要受调制信道的影响。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latin typeface="+mn-ea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+mn-ea"/>
              </a:rPr>
              <a:t>、无记忆</a:t>
            </a:r>
            <a:r>
              <a:rPr lang="zh-CN" altLang="en-US" sz="2800" dirty="0">
                <a:solidFill>
                  <a:srgbClr val="FFFF00"/>
                </a:solidFill>
                <a:latin typeface="宋体" pitchFamily="2" charset="-122"/>
              </a:rPr>
              <a:t>编码信道：</a:t>
            </a:r>
            <a:r>
              <a:rPr lang="zh-CN" altLang="en-US" sz="2400" dirty="0">
                <a:latin typeface="宋体" pitchFamily="2" charset="-122"/>
              </a:rPr>
              <a:t>一码元的差错与其前后码元是否发生差错无关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latin typeface="+mn-ea"/>
              </a:rPr>
              <a:t>、有记忆编码信道：</a:t>
            </a:r>
            <a:r>
              <a:rPr lang="zh-CN" altLang="en-US" sz="2400" dirty="0">
                <a:latin typeface="宋体" pitchFamily="2" charset="-122"/>
              </a:rPr>
              <a:t>一码元的差错与其前后码元是否发生差错有关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如常用到的二进制无记忆编码信道模型：</a:t>
            </a: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1116013" y="46609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1116013" y="4660900"/>
            <a:ext cx="23034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1116013" y="588486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V="1">
            <a:off x="1116013" y="4733925"/>
            <a:ext cx="2160587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619250" y="4300538"/>
            <a:ext cx="120015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P</a:t>
            </a:r>
            <a:r>
              <a:rPr lang="zh-CN" altLang="en-US" sz="2000" dirty="0"/>
              <a:t>（</a:t>
            </a:r>
            <a:r>
              <a:rPr lang="en-US" altLang="zh-CN" sz="2000" dirty="0"/>
              <a:t>0/0</a:t>
            </a:r>
            <a:r>
              <a:rPr lang="zh-CN" altLang="en-US" sz="2000" dirty="0"/>
              <a:t>）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3492500" y="4518025"/>
            <a:ext cx="31115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000"/>
              <a:t>0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1619250" y="5981700"/>
            <a:ext cx="120015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000"/>
              <a:t>P</a:t>
            </a:r>
            <a:r>
              <a:rPr lang="zh-CN" altLang="en-US" sz="2000"/>
              <a:t>（</a:t>
            </a:r>
            <a:r>
              <a:rPr lang="en-US" altLang="zh-CN" sz="2000"/>
              <a:t>1/1</a:t>
            </a:r>
            <a:r>
              <a:rPr lang="zh-CN" altLang="en-US" sz="2000"/>
              <a:t>）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755650" y="4518025"/>
            <a:ext cx="31115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000"/>
              <a:t>0</a:t>
            </a: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755650" y="5741988"/>
            <a:ext cx="31115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000"/>
              <a:t>1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3563938" y="5741988"/>
            <a:ext cx="31115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000"/>
              <a:t>1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4427538" y="4500563"/>
            <a:ext cx="3816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P(X/Y) </a:t>
            </a:r>
            <a:r>
              <a:rPr kumimoji="0" lang="zh-CN" altLang="en-US" sz="2400">
                <a:latin typeface="宋体" panose="02010600030101010101" pitchFamily="2" charset="-122"/>
              </a:rPr>
              <a:t>称为信道转移概率 </a:t>
            </a: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3995738" y="5021263"/>
            <a:ext cx="5148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P(0/0)=1-P(1/0)</a:t>
            </a:r>
            <a:r>
              <a:rPr kumimoji="0" lang="zh-CN" altLang="en-US" sz="2400">
                <a:latin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宋体" panose="02010600030101010101" pitchFamily="2" charset="-122"/>
              </a:rPr>
              <a:t>P(1/1)=1-P(0/1) 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4140200" y="5668963"/>
            <a:ext cx="4321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Pe=P(0)P(1/0)+P(1)P(0/1)</a:t>
            </a:r>
          </a:p>
        </p:txBody>
      </p:sp>
      <p:sp>
        <p:nvSpPr>
          <p:cNvPr id="1128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428625"/>
            <a:ext cx="531495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一、信道及其数学模型（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750"/>
            <a:ext cx="326390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二、恒参信道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000125"/>
            <a:ext cx="8135937" cy="5786438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其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</a:rPr>
              <a:t>k(t)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可看成不随时间变化或基本不变化。</a:t>
            </a:r>
            <a:r>
              <a:rPr lang="zh-CN" altLang="en-US" sz="2400" dirty="0">
                <a:latin typeface="宋体" pitchFamily="2" charset="-122"/>
              </a:rPr>
              <a:t>如：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	</a:t>
            </a:r>
            <a:r>
              <a:rPr lang="en-US" altLang="zh-CN" sz="2400" dirty="0">
                <a:latin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</a:rPr>
              <a:t>、有线：架空明线、电缆、光导纤维等。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	</a:t>
            </a:r>
            <a:r>
              <a:rPr lang="en-US" altLang="zh-CN" sz="2400" dirty="0">
                <a:latin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</a:rPr>
              <a:t>、无线：中长波地波传播、超短波及微波视距传播，人造卫星中继、光波视距传播等传输媒质构成的信道。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宋体" pitchFamily="2" charset="-122"/>
            </a:endParaRPr>
          </a:p>
          <a:p>
            <a:pPr marL="609600" indent="-609600" eaLnBrk="1" hangingPunct="1">
              <a:defRPr/>
            </a:pPr>
            <a:r>
              <a:rPr lang="zh-CN" altLang="en-US" sz="2400" dirty="0"/>
              <a:t> 几种有线信道：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、明线：与电缆相比，传输损耗低。但易受气候和天气的影响，并且对外界噪声干扰较敏感，频带窄。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2</a:t>
            </a:r>
            <a:r>
              <a:rPr lang="zh-CN" altLang="en-US" sz="2400" dirty="0"/>
              <a:t>、对称电缆：传输损耗比明线大得多，但其传输特性比较稳定，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3</a:t>
            </a:r>
            <a:r>
              <a:rPr lang="zh-CN" altLang="en-US" sz="2400" dirty="0"/>
              <a:t>、同轴电缆：传输特性稳定、频带宽、损耗大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zh-CN" altLang="en-US" sz="2400" dirty="0"/>
              <a:t>光纤信道：损耗低、频带宽、线径细、重量轻、可弯曲半径小、不怕腐蚀、节省有色金属以及不受电磁干扰等优点。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196975"/>
            <a:ext cx="8424863" cy="4875213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/>
              <a:t>光纤信道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组成：光源、光纤线路及光调制器</a:t>
            </a:r>
            <a:r>
              <a:rPr lang="en-US" altLang="zh-CN" sz="2800"/>
              <a:t>/</a:t>
            </a:r>
            <a:r>
              <a:rPr lang="zh-CN" altLang="en-US" sz="2800"/>
              <a:t>光电探测器。</a:t>
            </a:r>
            <a:endParaRPr lang="en-US" altLang="zh-CN" sz="280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800"/>
          </a:p>
          <a:p>
            <a:pPr marL="609600" indent="-609600" eaLnBrk="1" hangingPunct="1"/>
            <a:r>
              <a:rPr lang="zh-CN" altLang="en-US" sz="2800"/>
              <a:t>中继器。有两种类型：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lang="en-US" altLang="zh-CN" sz="2800"/>
              <a:t>1</a:t>
            </a:r>
            <a:r>
              <a:rPr lang="zh-CN" altLang="en-US" sz="2800"/>
              <a:t>、直接中继器：直接将光信号放大以补偿光纤的传输损耗。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lang="en-US" altLang="zh-CN" sz="2800"/>
              <a:t>2</a:t>
            </a:r>
            <a:r>
              <a:rPr lang="zh-CN" altLang="en-US" sz="2800"/>
              <a:t>、间接</a:t>
            </a:r>
            <a:r>
              <a:rPr lang="en-US" altLang="zh-CN" sz="2800"/>
              <a:t>(</a:t>
            </a:r>
            <a:r>
              <a:rPr lang="zh-CN" altLang="en-US" sz="2800"/>
              <a:t>再生</a:t>
            </a:r>
            <a:r>
              <a:rPr lang="en-US" altLang="zh-CN" sz="2800"/>
              <a:t>)</a:t>
            </a:r>
            <a:r>
              <a:rPr lang="zh-CN" altLang="en-US" sz="2800"/>
              <a:t>中继器：将光信号先解调为电信号，经放大或再生处理后，再调制到光载波上，利用光纤继续传输。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750"/>
            <a:ext cx="3263900" cy="585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二、恒参信道</a:t>
            </a:r>
            <a:r>
              <a:rPr lang="en-US" altLang="zh-CN" sz="320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1562</TotalTime>
  <Words>4801</Words>
  <Application>Microsoft Office PowerPoint</Application>
  <PresentationFormat>全屏显示(4:3)</PresentationFormat>
  <Paragraphs>354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黑体</vt:lpstr>
      <vt:lpstr>华文楷体</vt:lpstr>
      <vt:lpstr>华文中宋</vt:lpstr>
      <vt:lpstr>宋体</vt:lpstr>
      <vt:lpstr>Arial</vt:lpstr>
      <vt:lpstr>Calibri</vt:lpstr>
      <vt:lpstr>Tahoma</vt:lpstr>
      <vt:lpstr>Times New Roman</vt:lpstr>
      <vt:lpstr>Wingdings</vt:lpstr>
      <vt:lpstr>Soaring</vt:lpstr>
      <vt:lpstr>公式</vt:lpstr>
      <vt:lpstr>Equation</vt:lpstr>
      <vt:lpstr>位图图像</vt:lpstr>
      <vt:lpstr>第四章 信  道</vt:lpstr>
      <vt:lpstr>一、信道及其数学模型（1）</vt:lpstr>
      <vt:lpstr>PowerPoint 演示文稿</vt:lpstr>
      <vt:lpstr>一、信道及其数学模型（2）</vt:lpstr>
      <vt:lpstr>一、信道及其数学模型（3）</vt:lpstr>
      <vt:lpstr>一、信道及其数学模型（4）</vt:lpstr>
      <vt:lpstr>一、信道及其数学模型（5）</vt:lpstr>
      <vt:lpstr>二、恒参信道(1)</vt:lpstr>
      <vt:lpstr>二、恒参信道(2)</vt:lpstr>
      <vt:lpstr>二、恒参信道(2)</vt:lpstr>
      <vt:lpstr>二、恒参信道(3)</vt:lpstr>
      <vt:lpstr>二、恒参信道(4)</vt:lpstr>
      <vt:lpstr>二、恒参信道(5)</vt:lpstr>
      <vt:lpstr>二、恒参信道(6)：畸变 </vt:lpstr>
      <vt:lpstr>二、恒参信道(7)：畸变 </vt:lpstr>
      <vt:lpstr> 三、随(变)参信道（1） </vt:lpstr>
      <vt:lpstr>PowerPoint 演示文稿</vt:lpstr>
      <vt:lpstr>PowerPoint 演示文稿</vt:lpstr>
      <vt:lpstr>PowerPoint 演示文稿</vt:lpstr>
      <vt:lpstr>PowerPoint 演示文稿</vt:lpstr>
      <vt:lpstr>三、随(变)参信道（3）:对信号传输的影响</vt:lpstr>
      <vt:lpstr>三、随(变)参信道（3）:对信号传输的影响</vt:lpstr>
      <vt:lpstr>三、随(变)参信道（3）:对信号传输的影响</vt:lpstr>
      <vt:lpstr>三、随(变)参信道（3）:对信号传输的影响</vt:lpstr>
      <vt:lpstr>三、随(变)参信道（3）:随参信道特性的改善 </vt:lpstr>
      <vt:lpstr>四、信道中的噪声（１）</vt:lpstr>
      <vt:lpstr>四、信道中的噪声（2）：起伏噪声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五、信道容量(1)</vt:lpstr>
      <vt:lpstr>PowerPoint 演示文稿</vt:lpstr>
      <vt:lpstr>PowerPoint 演示文稿</vt:lpstr>
      <vt:lpstr>PowerPoint 演示文稿</vt:lpstr>
      <vt:lpstr>PowerPoint 演示文稿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 （第四版） </dc:title>
  <dc:creator>Chenzz</dc:creator>
  <cp:lastModifiedBy>X1</cp:lastModifiedBy>
  <cp:revision>53</cp:revision>
  <dcterms:created xsi:type="dcterms:W3CDTF">2005-02-20T17:34:55Z</dcterms:created>
  <dcterms:modified xsi:type="dcterms:W3CDTF">2023-09-07T03:05:40Z</dcterms:modified>
</cp:coreProperties>
</file>