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0"/>
  </p:handoutMasterIdLst>
  <p:sldIdLst>
    <p:sldId id="256" r:id="rId4"/>
    <p:sldId id="259" r:id="rId6"/>
    <p:sldId id="271" r:id="rId7"/>
    <p:sldId id="272" r:id="rId8"/>
    <p:sldId id="277" r:id="rId9"/>
    <p:sldId id="278" r:id="rId10"/>
    <p:sldId id="273" r:id="rId11"/>
    <p:sldId id="274" r:id="rId12"/>
    <p:sldId id="275" r:id="rId13"/>
    <p:sldId id="279" r:id="rId14"/>
    <p:sldId id="280" r:id="rId15"/>
    <p:sldId id="281" r:id="rId16"/>
    <p:sldId id="282" r:id="rId17"/>
    <p:sldId id="283" r:id="rId18"/>
    <p:sldId id="270"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17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1400"/>
              <a:t>阅读器通过发射天线发送一定频率的射频信号，当射频卡进入发射天线工作区域时产生感应电流，射频卡获得能量被激活;射频卡将自身编码等信息通过卡内置发送天线发送出去;系统接收天线接收到从射频卡发送来的载波信号，经天线调节器传送到阅读器，阅读器对接收的信号进行解调和解码然后送到后台主系统进行相关处理;主系统根据逻辑运算判断该卡的合法性，针对不同的设定做出相应的处理和控制，发出指令信号控制执行机构动作。</a:t>
            </a:r>
            <a:endParaRPr lang="zh-CN" altLang="en-US"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1400"/>
              <a:t>电磁波</a:t>
            </a:r>
            <a:r>
              <a:rPr lang="en-US" altLang="zh-CN" sz="1400"/>
              <a:t>   </a:t>
            </a:r>
            <a:r>
              <a:rPr lang="zh-CN" altLang="en-US" sz="1400"/>
              <a:t>半有源的</a:t>
            </a:r>
            <a:r>
              <a:rPr lang="en-US" altLang="zh-CN" sz="1400"/>
              <a:t>电池只供接收或传感电路进行工作</a:t>
            </a:r>
            <a:endParaRPr lang="en-US" altLang="zh-CN"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1400"/>
              <a:t>电磁波</a:t>
            </a:r>
            <a:r>
              <a:rPr lang="en-US" altLang="zh-CN" sz="1400"/>
              <a:t>   </a:t>
            </a:r>
            <a:r>
              <a:rPr lang="zh-CN" altLang="en-US" sz="1400"/>
              <a:t>半有源的</a:t>
            </a:r>
            <a:r>
              <a:rPr lang="en-US" altLang="zh-CN" sz="1400"/>
              <a:t>电池只供接收或传感电路进行工作</a:t>
            </a:r>
            <a:endParaRPr lang="en-US" altLang="zh-CN"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1400"/>
              <a:t>电磁波</a:t>
            </a:r>
            <a:r>
              <a:rPr lang="en-US" altLang="zh-CN" sz="1400"/>
              <a:t>   </a:t>
            </a:r>
            <a:r>
              <a:rPr lang="zh-CN" altLang="en-US" sz="1400"/>
              <a:t>半有源的</a:t>
            </a:r>
            <a:r>
              <a:rPr lang="en-US" altLang="zh-CN" sz="1400"/>
              <a:t>电池只供接收或传感电路进行工作</a:t>
            </a:r>
            <a:endParaRPr lang="en-US" altLang="zh-CN"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pitchFamily="34" charset="-122"/>
              </a:defRPr>
            </a:lvl1pPr>
            <a:lvl2pPr>
              <a:defRPr sz="1600" baseline="0">
                <a:solidFill>
                  <a:schemeClr val="tx1">
                    <a:lumMod val="75000"/>
                    <a:lumOff val="25000"/>
                  </a:schemeClr>
                </a:solidFill>
                <a:latin typeface="Arial" panose="020B0604020202020204" pitchFamily="34" charset="0"/>
                <a:ea typeface="微软雅黑" panose="020B0503020204020204" pitchFamily="34" charset="-122"/>
              </a:defRPr>
            </a:lvl2pPr>
            <a:lvl3pPr>
              <a:defRPr sz="1600" baseline="0">
                <a:solidFill>
                  <a:schemeClr val="tx1">
                    <a:lumMod val="75000"/>
                    <a:lumOff val="25000"/>
                  </a:schemeClr>
                </a:solidFill>
                <a:latin typeface="Arial" panose="020B0604020202020204" pitchFamily="34" charset="0"/>
                <a:ea typeface="微软雅黑" panose="020B0503020204020204" pitchFamily="34" charset="-122"/>
              </a:defRPr>
            </a:lvl3pPr>
            <a:lvl4pPr>
              <a:defRPr sz="1600" baseline="0">
                <a:solidFill>
                  <a:schemeClr val="tx1">
                    <a:lumMod val="75000"/>
                    <a:lumOff val="25000"/>
                  </a:schemeClr>
                </a:solidFill>
                <a:latin typeface="Arial" panose="020B0604020202020204" pitchFamily="34" charset="0"/>
                <a:ea typeface="微软雅黑" panose="020B0503020204020204" pitchFamily="34" charset="-122"/>
              </a:defRPr>
            </a:lvl4pPr>
            <a:lvl5pPr>
              <a:defRPr sz="1600"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vl2pPr>
              <a:defRPr baseline="0">
                <a:solidFill>
                  <a:schemeClr val="tx1">
                    <a:lumMod val="75000"/>
                    <a:lumOff val="25000"/>
                  </a:schemeClr>
                </a:solidFill>
                <a:latin typeface="Arial" panose="020B0604020202020204" pitchFamily="34" charset="0"/>
                <a:ea typeface="微软雅黑" panose="020B0503020204020204" pitchFamily="34" charset="-122"/>
              </a:defRPr>
            </a:lvl2pPr>
            <a:lvl3pPr>
              <a:defRPr baseline="0">
                <a:solidFill>
                  <a:schemeClr val="tx1">
                    <a:lumMod val="75000"/>
                    <a:lumOff val="25000"/>
                  </a:schemeClr>
                </a:solidFill>
                <a:latin typeface="Arial" panose="020B0604020202020204" pitchFamily="34" charset="0"/>
                <a:ea typeface="微软雅黑" panose="020B0503020204020204" pitchFamily="34" charset="-122"/>
              </a:defRPr>
            </a:lvl3pPr>
            <a:lvl4pPr>
              <a:defRPr baseline="0">
                <a:solidFill>
                  <a:schemeClr val="tx1">
                    <a:lumMod val="75000"/>
                    <a:lumOff val="25000"/>
                  </a:schemeClr>
                </a:solidFill>
                <a:latin typeface="Arial" panose="020B0604020202020204" pitchFamily="34" charset="0"/>
                <a:ea typeface="微软雅黑" panose="020B0503020204020204" pitchFamily="34" charset="-122"/>
              </a:defRPr>
            </a:lvl4pPr>
            <a:lvl5pPr>
              <a:defRPr baseline="0">
                <a:solidFill>
                  <a:schemeClr val="tx1">
                    <a:lumMod val="75000"/>
                    <a:lumOff val="2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8.xml"/><Relationship Id="rId3" Type="http://schemas.openxmlformats.org/officeDocument/2006/relationships/tags" Target="../tags/tag162.xml"/><Relationship Id="rId2" Type="http://schemas.openxmlformats.org/officeDocument/2006/relationships/image" Target="../media/image12.png"/><Relationship Id="rId1" Type="http://schemas.openxmlformats.org/officeDocument/2006/relationships/tags" Target="../tags/tag16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8.xml"/><Relationship Id="rId3" Type="http://schemas.openxmlformats.org/officeDocument/2006/relationships/tags" Target="../tags/tag164.xml"/><Relationship Id="rId2" Type="http://schemas.openxmlformats.org/officeDocument/2006/relationships/image" Target="../media/image13.png"/><Relationship Id="rId1" Type="http://schemas.openxmlformats.org/officeDocument/2006/relationships/tags" Target="../tags/tag16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8.xml"/><Relationship Id="rId3" Type="http://schemas.openxmlformats.org/officeDocument/2006/relationships/tags" Target="../tags/tag166.xml"/><Relationship Id="rId2" Type="http://schemas.openxmlformats.org/officeDocument/2006/relationships/image" Target="../media/image14.png"/><Relationship Id="rId1" Type="http://schemas.openxmlformats.org/officeDocument/2006/relationships/tags" Target="../tags/tag16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8.xml"/><Relationship Id="rId3" Type="http://schemas.openxmlformats.org/officeDocument/2006/relationships/tags" Target="../tags/tag168.xml"/><Relationship Id="rId2" Type="http://schemas.openxmlformats.org/officeDocument/2006/relationships/image" Target="../media/image15.png"/><Relationship Id="rId1" Type="http://schemas.openxmlformats.org/officeDocument/2006/relationships/tags" Target="../tags/tag167.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8.xml"/><Relationship Id="rId4" Type="http://schemas.openxmlformats.org/officeDocument/2006/relationships/tags" Target="../tags/tag170.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16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72.xml"/><Relationship Id="rId1" Type="http://schemas.openxmlformats.org/officeDocument/2006/relationships/tags" Target="../tags/tag171.xml"/></Relationships>
</file>

<file path=ppt/slides/_rels/slide2.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7" Type="http://schemas.openxmlformats.org/officeDocument/2006/relationships/notesSlide" Target="../notesSlides/notesSlide2.xml"/><Relationship Id="rId16" Type="http://schemas.openxmlformats.org/officeDocument/2006/relationships/slideLayout" Target="../slideLayouts/slideLayout18.xml"/><Relationship Id="rId15" Type="http://schemas.openxmlformats.org/officeDocument/2006/relationships/tags" Target="../tags/tag146.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8.xml"/><Relationship Id="rId3" Type="http://schemas.openxmlformats.org/officeDocument/2006/relationships/tags" Target="../tags/tag148.xml"/><Relationship Id="rId2" Type="http://schemas.openxmlformats.org/officeDocument/2006/relationships/image" Target="../media/image1.png"/><Relationship Id="rId1" Type="http://schemas.openxmlformats.org/officeDocument/2006/relationships/tags" Target="../tags/tag14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8.xml"/><Relationship Id="rId3" Type="http://schemas.openxmlformats.org/officeDocument/2006/relationships/tags" Target="../tags/tag150.xml"/><Relationship Id="rId2" Type="http://schemas.openxmlformats.org/officeDocument/2006/relationships/image" Target="../media/image2.png"/><Relationship Id="rId1" Type="http://schemas.openxmlformats.org/officeDocument/2006/relationships/tags" Target="../tags/tag14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8.xml"/><Relationship Id="rId3" Type="http://schemas.openxmlformats.org/officeDocument/2006/relationships/tags" Target="../tags/tag152.xml"/><Relationship Id="rId2" Type="http://schemas.openxmlformats.org/officeDocument/2006/relationships/image" Target="../media/image3.png"/><Relationship Id="rId1" Type="http://schemas.openxmlformats.org/officeDocument/2006/relationships/tags" Target="../tags/tag15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8.xml"/><Relationship Id="rId3" Type="http://schemas.openxmlformats.org/officeDocument/2006/relationships/tags" Target="../tags/tag154.xml"/><Relationship Id="rId2" Type="http://schemas.openxmlformats.org/officeDocument/2006/relationships/image" Target="../media/image4.png"/><Relationship Id="rId1" Type="http://schemas.openxmlformats.org/officeDocument/2006/relationships/tags" Target="../tags/tag153.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8.xml"/><Relationship Id="rId5" Type="http://schemas.openxmlformats.org/officeDocument/2006/relationships/tags" Target="../tags/tag156.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55.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8.xml"/><Relationship Id="rId5" Type="http://schemas.openxmlformats.org/officeDocument/2006/relationships/tags" Target="../tags/tag158.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5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8.xml"/><Relationship Id="rId3" Type="http://schemas.openxmlformats.org/officeDocument/2006/relationships/tags" Target="../tags/tag160.xml"/><Relationship Id="rId2" Type="http://schemas.openxmlformats.org/officeDocument/2006/relationships/image" Target="../media/image11.png"/><Relationship Id="rId1" Type="http://schemas.openxmlformats.org/officeDocument/2006/relationships/tags" Target="../tags/tag1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2141579" y="809127"/>
            <a:ext cx="9144000" cy="1896745"/>
          </a:xfrm>
        </p:spPr>
        <p:txBody>
          <a:bodyPr>
            <a:normAutofit/>
          </a:bodyPr>
          <a:lstStyle/>
          <a:p>
            <a:r>
              <a:rPr lang="en-US" altLang="zh-CN" dirty="0">
                <a:sym typeface="Arial" panose="020B0604020202020204" pitchFamily="34" charset="0"/>
              </a:rPr>
              <a:t>RFID</a:t>
            </a:r>
            <a:r>
              <a:rPr lang="zh-CN" altLang="en-US" dirty="0">
                <a:sym typeface="Arial" panose="020B0604020202020204" pitchFamily="34" charset="0"/>
              </a:rPr>
              <a:t>安全</a:t>
            </a:r>
            <a:endParaRPr lang="zh-CN" altLang="en-US" dirty="0">
              <a:sym typeface="Arial" panose="020B0604020202020204" pitchFamily="34" charset="0"/>
            </a:endParaRPr>
          </a:p>
        </p:txBody>
      </p:sp>
      <p:sp>
        <p:nvSpPr>
          <p:cNvPr id="4" name="文本占位符 3"/>
          <p:cNvSpPr>
            <a:spLocks noGrp="1"/>
          </p:cNvSpPr>
          <p:nvPr>
            <p:ph type="body" sz="quarter" idx="13"/>
            <p:custDataLst>
              <p:tags r:id="rId2"/>
            </p:custDataLst>
          </p:nvPr>
        </p:nvSpPr>
        <p:spPr/>
        <p:txBody>
          <a:bodyPr>
            <a:normAutofit fontScale="90000"/>
          </a:bodyPr>
          <a:lstStyle/>
          <a:p>
            <a:r>
              <a:rPr lang="zh-CN" altLang="en-US" dirty="0">
                <a:sym typeface="Arial" panose="020B0604020202020204" pitchFamily="34" charset="0"/>
              </a:rPr>
              <a:t>曾泽伟</a:t>
            </a:r>
            <a:r>
              <a:rPr lang="en-US" altLang="zh-CN" dirty="0">
                <a:sym typeface="Arial" panose="020B0604020202020204" pitchFamily="34" charset="0"/>
              </a:rPr>
              <a:t>2020300002050</a:t>
            </a:r>
            <a:endParaRPr lang="en-US" altLang="zh-CN" dirty="0">
              <a:sym typeface="Arial" panose="020B060402020202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sz="4000"/>
              <a:t>3.RFID</a:t>
            </a:r>
            <a:r>
              <a:rPr lang="zh-CN" altLang="en-US" sz="4000"/>
              <a:t>的攻击</a:t>
            </a:r>
            <a:r>
              <a:rPr lang="en-US" altLang="zh-CN" sz="4000"/>
              <a:t>--nested authentication 攻击</a:t>
            </a:r>
            <a:endParaRPr lang="en-US" altLang="zh-CN" sz="4000"/>
          </a:p>
        </p:txBody>
      </p:sp>
      <p:pic>
        <p:nvPicPr>
          <p:cNvPr id="5" name="图片 4"/>
          <p:cNvPicPr>
            <a:picLocks noChangeAspect="1"/>
          </p:cNvPicPr>
          <p:nvPr/>
        </p:nvPicPr>
        <p:blipFill>
          <a:blip r:embed="rId2"/>
          <a:stretch>
            <a:fillRect/>
          </a:stretch>
        </p:blipFill>
        <p:spPr>
          <a:xfrm>
            <a:off x="168275" y="1801495"/>
            <a:ext cx="6347460" cy="3404870"/>
          </a:xfrm>
          <a:prstGeom prst="rect">
            <a:avLst/>
          </a:prstGeom>
        </p:spPr>
      </p:pic>
      <p:sp>
        <p:nvSpPr>
          <p:cNvPr id="6" name="文本框 5"/>
          <p:cNvSpPr txBox="1"/>
          <p:nvPr/>
        </p:nvSpPr>
        <p:spPr>
          <a:xfrm>
            <a:off x="6515735" y="1999615"/>
            <a:ext cx="5625465" cy="2146300"/>
          </a:xfrm>
          <a:prstGeom prst="rect">
            <a:avLst/>
          </a:prstGeom>
          <a:noFill/>
        </p:spPr>
        <p:txBody>
          <a:bodyPr wrap="square" rtlCol="0" anchor="t">
            <a:noAutofit/>
          </a:bodyPr>
          <a:p>
            <a:r>
              <a:rPr lang="zh-CN" altLang="en-US" sz="2400">
                <a:ln/>
                <a:solidFill>
                  <a:schemeClr val="accent1"/>
                </a:solidFill>
                <a:effectLst>
                  <a:outerShdw blurRad="38100" dist="25400" dir="5400000" algn="ctr" rotWithShape="0">
                    <a:srgbClr val="6E747A">
                      <a:alpha val="43000"/>
                    </a:srgbClr>
                  </a:outerShdw>
                </a:effectLst>
              </a:rPr>
              <a:t>第一次验证成功之后，后面所有的数据交互都是密文，读其他扇区数据的时候，也需要验证，也是tag首先发送随机数nt，这个nt是个加密的数据，这个数据中就包含了这个扇区的密码信息</a:t>
            </a:r>
            <a:endParaRPr lang="zh-CN" altLang="en-US" sz="2400">
              <a:ln/>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374015" y="5397500"/>
            <a:ext cx="5608320" cy="1203960"/>
          </a:xfrm>
          <a:prstGeom prst="rect">
            <a:avLst/>
          </a:prstGeom>
          <a:noFill/>
        </p:spPr>
        <p:txBody>
          <a:bodyPr wrap="square" rtlCol="0">
            <a:noAutofit/>
            <a:scene3d>
              <a:camera prst="orthographicFront"/>
              <a:lightRig rig="threePt" dir="t"/>
            </a:scene3d>
          </a:bodyPr>
          <a:p>
            <a:r>
              <a:rPr lang="zh-CN" altLang="en-US" sz="3200">
                <a:ln/>
                <a:solidFill>
                  <a:schemeClr val="accent1"/>
                </a:solidFill>
                <a:effectLst>
                  <a:outerShdw blurRad="38100" dist="25400" dir="5400000" algn="ctr" rotWithShape="0">
                    <a:srgbClr val="6E747A">
                      <a:alpha val="43000"/>
                    </a:srgbClr>
                  </a:outerShdw>
                </a:effectLst>
              </a:rPr>
              <a:t>在</a:t>
            </a:r>
            <a:r>
              <a:rPr lang="en-US" altLang="zh-CN" sz="3200">
                <a:ln/>
                <a:solidFill>
                  <a:schemeClr val="accent1"/>
                </a:solidFill>
                <a:effectLst>
                  <a:outerShdw blurRad="38100" dist="25400" dir="5400000" algn="ctr" rotWithShape="0">
                    <a:srgbClr val="6E747A">
                      <a:alpha val="43000"/>
                    </a:srgbClr>
                  </a:outerShdw>
                </a:effectLst>
              </a:rPr>
              <a:t>2008</a:t>
            </a:r>
            <a:r>
              <a:rPr lang="zh-CN" altLang="en-US" sz="3200">
                <a:ln/>
                <a:solidFill>
                  <a:schemeClr val="accent1"/>
                </a:solidFill>
                <a:effectLst>
                  <a:outerShdw blurRad="38100" dist="25400" dir="5400000" algn="ctr" rotWithShape="0">
                    <a:srgbClr val="6E747A">
                      <a:alpha val="43000"/>
                    </a:srgbClr>
                  </a:outerShdw>
                </a:effectLst>
              </a:rPr>
              <a:t>年被揭露使用</a:t>
            </a:r>
            <a:r>
              <a:rPr lang="en-US" altLang="zh-CN" sz="3200">
                <a:ln/>
                <a:solidFill>
                  <a:schemeClr val="accent1"/>
                </a:solidFill>
                <a:effectLst>
                  <a:outerShdw blurRad="38100" dist="25400" dir="5400000" algn="ctr" rotWithShape="0">
                    <a:srgbClr val="6E747A">
                      <a:alpha val="43000"/>
                    </a:srgbClr>
                  </a:outerShdw>
                </a:effectLst>
              </a:rPr>
              <a:t>crypto-1</a:t>
            </a:r>
            <a:r>
              <a:rPr lang="zh-CN" altLang="en-US" sz="3200">
                <a:ln/>
                <a:solidFill>
                  <a:schemeClr val="accent1"/>
                </a:solidFill>
                <a:effectLst>
                  <a:outerShdw blurRad="38100" dist="25400" dir="5400000" algn="ctr" rotWithShape="0">
                    <a:srgbClr val="6E747A">
                      <a:alpha val="43000"/>
                    </a:srgbClr>
                  </a:outerShdw>
                </a:effectLst>
              </a:rPr>
              <a:t>算法</a:t>
            </a:r>
            <a:r>
              <a:rPr lang="zh-CN" altLang="en-US" sz="3200">
                <a:ln/>
                <a:solidFill>
                  <a:schemeClr val="accent1"/>
                </a:solidFill>
                <a:effectLst>
                  <a:outerShdw blurRad="38100" dist="25400" dir="5400000" algn="ctr" rotWithShape="0">
                    <a:srgbClr val="6E747A">
                      <a:alpha val="43000"/>
                    </a:srgbClr>
                  </a:outerShdw>
                </a:effectLst>
              </a:rPr>
              <a:t>加密。</a:t>
            </a:r>
            <a:endParaRPr lang="zh-CN" altLang="en-US" sz="3200">
              <a:ln/>
              <a:solidFill>
                <a:schemeClr val="accent1"/>
              </a:solidFill>
              <a:effectLst>
                <a:outerShdw blurRad="38100" dist="25400" dir="5400000" algn="ctr" rotWithShape="0">
                  <a:srgbClr val="6E747A">
                    <a:alpha val="43000"/>
                  </a:srgbClr>
                </a:outerShdw>
              </a:effectLst>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sz="4000"/>
              <a:t>3.RFID</a:t>
            </a:r>
            <a:r>
              <a:rPr lang="zh-CN" altLang="en-US" sz="4000"/>
              <a:t>的攻击</a:t>
            </a:r>
            <a:r>
              <a:rPr lang="en-US" altLang="zh-CN" sz="4000"/>
              <a:t>--darkside</a:t>
            </a:r>
            <a:r>
              <a:rPr lang="zh-CN" altLang="en-US" sz="4000"/>
              <a:t>攻击</a:t>
            </a:r>
            <a:endParaRPr lang="zh-CN" altLang="en-US" sz="4000"/>
          </a:p>
        </p:txBody>
      </p:sp>
      <p:pic>
        <p:nvPicPr>
          <p:cNvPr id="2" name="图片 1"/>
          <p:cNvPicPr>
            <a:picLocks noChangeAspect="1"/>
          </p:cNvPicPr>
          <p:nvPr/>
        </p:nvPicPr>
        <p:blipFill>
          <a:blip r:embed="rId2"/>
          <a:stretch>
            <a:fillRect/>
          </a:stretch>
        </p:blipFill>
        <p:spPr>
          <a:xfrm>
            <a:off x="290830" y="1140460"/>
            <a:ext cx="3556000" cy="2799080"/>
          </a:xfrm>
          <a:prstGeom prst="rect">
            <a:avLst/>
          </a:prstGeom>
        </p:spPr>
      </p:pic>
      <p:sp>
        <p:nvSpPr>
          <p:cNvPr id="3" name="文本框 2"/>
          <p:cNvSpPr txBox="1"/>
          <p:nvPr/>
        </p:nvSpPr>
        <p:spPr>
          <a:xfrm>
            <a:off x="4945380" y="1140460"/>
            <a:ext cx="6508115" cy="718185"/>
          </a:xfrm>
          <a:prstGeom prst="rect">
            <a:avLst/>
          </a:prstGeom>
          <a:noFill/>
        </p:spPr>
        <p:txBody>
          <a:bodyPr wrap="square" rtlCol="0">
            <a:noAutofit/>
            <a:scene3d>
              <a:camera prst="orthographicFront"/>
              <a:lightRig rig="threePt" dir="t"/>
            </a:scene3d>
          </a:bodyPr>
          <a:p>
            <a:r>
              <a:rPr lang="zh-CN" altLang="en-US" sz="3200">
                <a:ln/>
                <a:solidFill>
                  <a:schemeClr val="accent1"/>
                </a:solidFill>
                <a:effectLst>
                  <a:outerShdw blurRad="38100" dist="25400" dir="5400000" algn="ctr" rotWithShape="0">
                    <a:srgbClr val="6E747A">
                      <a:alpha val="43000"/>
                    </a:srgbClr>
                  </a:outerShdw>
                </a:effectLst>
              </a:rPr>
              <a:t>在没有密钥已知的情况下</a:t>
            </a:r>
            <a:r>
              <a:rPr lang="zh-CN" altLang="en-US" sz="3200">
                <a:ln/>
                <a:solidFill>
                  <a:schemeClr val="accent1"/>
                </a:solidFill>
                <a:effectLst>
                  <a:outerShdw blurRad="38100" dist="25400" dir="5400000" algn="ctr" rotWithShape="0">
                    <a:srgbClr val="6E747A">
                      <a:alpha val="43000"/>
                    </a:srgbClr>
                  </a:outerShdw>
                </a:effectLst>
              </a:rPr>
              <a:t>使用</a:t>
            </a:r>
            <a:endParaRPr lang="zh-CN" altLang="en-US" sz="3200">
              <a:ln/>
              <a:solidFill>
                <a:schemeClr val="accent1"/>
              </a:solidFill>
              <a:effectLst>
                <a:outerShdw blurRad="38100" dist="25400" dir="5400000" algn="ctr" rotWithShape="0">
                  <a:srgbClr val="6E747A">
                    <a:alpha val="43000"/>
                  </a:srgbClr>
                </a:outerShdw>
              </a:effectLst>
            </a:endParaRPr>
          </a:p>
          <a:p>
            <a:endParaRPr lang="zh-CN" altLang="en-US" sz="3200">
              <a:ln/>
              <a:solidFill>
                <a:schemeClr val="accent1"/>
              </a:solidFill>
              <a:effectLst>
                <a:outerShdw blurRad="38100" dist="25400" dir="5400000" algn="ctr" rotWithShape="0">
                  <a:srgbClr val="6E747A">
                    <a:alpha val="43000"/>
                  </a:srgbClr>
                </a:outerShdw>
              </a:effectLst>
            </a:endParaRPr>
          </a:p>
          <a:p>
            <a:r>
              <a:rPr lang="zh-CN" altLang="en-US" sz="3200">
                <a:ln/>
                <a:solidFill>
                  <a:schemeClr val="accent1"/>
                </a:solidFill>
                <a:effectLst>
                  <a:outerShdw blurRad="38100" dist="25400" dir="5400000" algn="ctr" rotWithShape="0">
                    <a:srgbClr val="6E747A">
                      <a:alpha val="43000"/>
                    </a:srgbClr>
                  </a:outerShdw>
                </a:effectLst>
              </a:rPr>
              <a:t>大量的测试之后，发现算法还存在这样一个漏洞，当读卡器发送的加密数据中的某8bit全部正确的时候tag会给读卡器发送一个加密的4bit的数据回复NACK，其他任何情况下tag都会直接停止交互</a:t>
            </a:r>
            <a:endParaRPr lang="zh-CN" altLang="en-US" sz="3200">
              <a:ln/>
              <a:solidFill>
                <a:schemeClr val="accent1"/>
              </a:solidFill>
              <a:effectLst>
                <a:outerShdw blurRad="38100" dist="25400" dir="5400000" algn="ctr" rotWithShape="0">
                  <a:srgbClr val="6E747A">
                    <a:alpha val="43000"/>
                  </a:srgbClr>
                </a:outerShdw>
              </a:effectLst>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sz="4000"/>
              <a:t>3.RFID</a:t>
            </a:r>
            <a:r>
              <a:rPr lang="zh-CN" altLang="en-US" sz="4000"/>
              <a:t>的攻击</a:t>
            </a:r>
            <a:r>
              <a:rPr lang="en-US" altLang="zh-CN" sz="4000"/>
              <a:t>--</a:t>
            </a:r>
            <a:r>
              <a:rPr lang="zh-CN" altLang="en-US" sz="4000"/>
              <a:t>嗅探</a:t>
            </a:r>
            <a:endParaRPr lang="zh-CN" altLang="en-US" sz="4000"/>
          </a:p>
        </p:txBody>
      </p:sp>
      <p:sp>
        <p:nvSpPr>
          <p:cNvPr id="3" name="文本框 2"/>
          <p:cNvSpPr txBox="1"/>
          <p:nvPr/>
        </p:nvSpPr>
        <p:spPr>
          <a:xfrm>
            <a:off x="4945380" y="1858645"/>
            <a:ext cx="6508115" cy="718185"/>
          </a:xfrm>
          <a:prstGeom prst="rect">
            <a:avLst/>
          </a:prstGeom>
          <a:noFill/>
        </p:spPr>
        <p:txBody>
          <a:bodyPr wrap="square" rtlCol="0">
            <a:noAutofit/>
            <a:scene3d>
              <a:camera prst="orthographicFront"/>
              <a:lightRig rig="threePt" dir="t"/>
            </a:scene3d>
          </a:bodyPr>
          <a:p>
            <a:r>
              <a:rPr lang="zh-CN" altLang="en-US" sz="3200">
                <a:solidFill>
                  <a:schemeClr val="accent1"/>
                </a:solidFill>
                <a:effectLst>
                  <a:outerShdw blurRad="38100" dist="25400" dir="5400000" algn="ctr" rotWithShape="0">
                    <a:srgbClr val="6E747A">
                      <a:alpha val="43000"/>
                    </a:srgbClr>
                  </a:outerShdw>
                </a:effectLst>
              </a:rPr>
              <a:t>使用硬件对卡片和读卡器见进行中间人攻击，目的在于获取卡片与读卡器三次认证中出传输的数据和UID号，再对Crypto-1算法进行逆向破解出真正的密钥。将全加密卡降为半加密卡，再进行嵌套认证攻击。</a:t>
            </a:r>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2"/>
          <a:stretch>
            <a:fillRect/>
          </a:stretch>
        </p:blipFill>
        <p:spPr>
          <a:xfrm>
            <a:off x="265430" y="1140460"/>
            <a:ext cx="4457065" cy="445706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sz="4000"/>
              <a:t>4.</a:t>
            </a:r>
            <a:r>
              <a:rPr lang="zh-CN" altLang="en-US" sz="4000"/>
              <a:t>防御方式</a:t>
            </a:r>
            <a:r>
              <a:rPr lang="en-US" altLang="zh-CN" sz="4000"/>
              <a:t>--</a:t>
            </a:r>
            <a:r>
              <a:rPr lang="zh-CN" altLang="en-US" sz="4000"/>
              <a:t>物理</a:t>
            </a:r>
            <a:r>
              <a:rPr lang="zh-CN" altLang="en-US" sz="4000"/>
              <a:t>方面</a:t>
            </a:r>
            <a:endParaRPr lang="zh-CN" altLang="en-US" sz="4000"/>
          </a:p>
        </p:txBody>
      </p:sp>
      <p:sp>
        <p:nvSpPr>
          <p:cNvPr id="3" name="文本框 2"/>
          <p:cNvSpPr txBox="1"/>
          <p:nvPr/>
        </p:nvSpPr>
        <p:spPr>
          <a:xfrm>
            <a:off x="5330825" y="1301750"/>
            <a:ext cx="6508115" cy="718185"/>
          </a:xfrm>
          <a:prstGeom prst="rect">
            <a:avLst/>
          </a:prstGeom>
          <a:noFill/>
        </p:spPr>
        <p:txBody>
          <a:bodyPr wrap="square" rtlCol="0">
            <a:noAutofit/>
            <a:scene3d>
              <a:camera prst="orthographicFront"/>
              <a:lightRig rig="threePt" dir="t"/>
            </a:scene3d>
          </a:bodyPr>
          <a:p>
            <a:r>
              <a:rPr lang="zh-CN" altLang="en-US" sz="3200">
                <a:solidFill>
                  <a:schemeClr val="accent1"/>
                </a:solidFill>
                <a:effectLst>
                  <a:outerShdw blurRad="38100" dist="25400" dir="5400000" algn="ctr" rotWithShape="0">
                    <a:srgbClr val="6E747A">
                      <a:alpha val="43000"/>
                    </a:srgbClr>
                  </a:outerShdw>
                </a:effectLst>
              </a:rPr>
              <a:t>①阻塞</a:t>
            </a:r>
            <a:r>
              <a:rPr lang="zh-CN" altLang="en-US" sz="3200">
                <a:solidFill>
                  <a:schemeClr val="accent1"/>
                </a:solidFill>
                <a:effectLst>
                  <a:outerShdw blurRad="38100" dist="25400" dir="5400000" algn="ctr" rotWithShape="0">
                    <a:srgbClr val="6E747A">
                      <a:alpha val="43000"/>
                    </a:srgbClr>
                  </a:outerShdw>
                </a:effectLst>
              </a:rPr>
              <a:t>标签：在标签附近增加一个假冒对象，即阻塞标签。阻塞标签实质上可以理解为真正标签的替身</a:t>
            </a:r>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a:p>
            <a:r>
              <a:rPr lang="zh-CN" altLang="en-US" sz="3200">
                <a:solidFill>
                  <a:schemeClr val="accent1"/>
                </a:solidFill>
                <a:effectLst>
                  <a:outerShdw blurRad="38100" dist="25400" dir="5400000" algn="ctr" rotWithShape="0">
                    <a:srgbClr val="6E747A">
                      <a:alpha val="43000"/>
                    </a:srgbClr>
                  </a:outerShdw>
                </a:effectLst>
              </a:rPr>
              <a:t>②</a:t>
            </a:r>
            <a:r>
              <a:rPr lang="zh-CN" altLang="en-US" sz="3200">
                <a:solidFill>
                  <a:schemeClr val="accent1"/>
                </a:solidFill>
                <a:effectLst>
                  <a:outerShdw blurRad="38100" dist="25400" dir="5400000" algn="ctr" rotWithShape="0">
                    <a:srgbClr val="6E747A">
                      <a:alpha val="43000"/>
                    </a:srgbClr>
                  </a:outerShdw>
                </a:effectLst>
              </a:rPr>
              <a:t>法拉第笼：阻隔屏蔽发送无线信号，即可以保证阻挡来自危险方发送的假冒信息或读取信号，也可以保证标签不会向假冒方发送关键数据</a:t>
            </a:r>
            <a:endParaRPr lang="zh-CN" altLang="en-US" sz="320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2"/>
          <a:stretch>
            <a:fillRect/>
          </a:stretch>
        </p:blipFill>
        <p:spPr>
          <a:xfrm>
            <a:off x="1005205" y="1301750"/>
            <a:ext cx="2819400" cy="279654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sz="4000"/>
              <a:t>4.</a:t>
            </a:r>
            <a:r>
              <a:rPr lang="zh-CN" altLang="en-US" sz="4000"/>
              <a:t>防御方式</a:t>
            </a:r>
            <a:r>
              <a:rPr lang="en-US" altLang="zh-CN" sz="4000"/>
              <a:t>--</a:t>
            </a:r>
            <a:r>
              <a:rPr lang="zh-CN" altLang="en-US" sz="4000"/>
              <a:t>密码</a:t>
            </a:r>
            <a:r>
              <a:rPr lang="zh-CN" altLang="en-US" sz="4000"/>
              <a:t>学方面</a:t>
            </a:r>
            <a:endParaRPr lang="zh-CN" altLang="en-US" sz="4000"/>
          </a:p>
        </p:txBody>
      </p:sp>
      <p:sp>
        <p:nvSpPr>
          <p:cNvPr id="3" name="文本框 2"/>
          <p:cNvSpPr txBox="1"/>
          <p:nvPr/>
        </p:nvSpPr>
        <p:spPr>
          <a:xfrm>
            <a:off x="5330825" y="1301750"/>
            <a:ext cx="6508115" cy="718185"/>
          </a:xfrm>
          <a:prstGeom prst="rect">
            <a:avLst/>
          </a:prstGeom>
          <a:noFill/>
        </p:spPr>
        <p:txBody>
          <a:bodyPr wrap="square" rtlCol="0">
            <a:noAutofit/>
            <a:scene3d>
              <a:camera prst="orthographicFront"/>
              <a:lightRig rig="threePt" dir="t"/>
            </a:scene3d>
          </a:bodyPr>
          <a:p>
            <a:r>
              <a:rPr lang="zh-CN" altLang="en-US" sz="3200">
                <a:solidFill>
                  <a:schemeClr val="accent1"/>
                </a:solidFill>
                <a:effectLst>
                  <a:outerShdw blurRad="38100" dist="25400" dir="5400000" algn="ctr" rotWithShape="0">
                    <a:srgbClr val="6E747A">
                      <a:alpha val="43000"/>
                    </a:srgbClr>
                  </a:outerShdw>
                </a:effectLst>
              </a:rPr>
              <a:t>①采用新的随机数产生</a:t>
            </a:r>
            <a:r>
              <a:rPr lang="zh-CN" altLang="en-US" sz="3200">
                <a:solidFill>
                  <a:schemeClr val="accent1"/>
                </a:solidFill>
                <a:effectLst>
                  <a:outerShdw blurRad="38100" dist="25400" dir="5400000" algn="ctr" rotWithShape="0">
                    <a:srgbClr val="6E747A">
                      <a:alpha val="43000"/>
                    </a:srgbClr>
                  </a:outerShdw>
                </a:effectLst>
              </a:rPr>
              <a:t>方式。</a:t>
            </a:r>
            <a:endParaRPr lang="zh-CN" altLang="en-US" sz="3200">
              <a:solidFill>
                <a:schemeClr val="accent1"/>
              </a:solidFill>
              <a:effectLst>
                <a:outerShdw blurRad="38100" dist="25400" dir="5400000" algn="ctr" rotWithShape="0">
                  <a:srgbClr val="6E747A">
                    <a:alpha val="43000"/>
                  </a:srgbClr>
                </a:outerShdw>
              </a:effectLst>
            </a:endParaRPr>
          </a:p>
          <a:p>
            <a:r>
              <a:rPr lang="zh-CN" altLang="en-US" sz="3200">
                <a:solidFill>
                  <a:schemeClr val="accent1"/>
                </a:solidFill>
                <a:effectLst>
                  <a:outerShdw blurRad="38100" dist="25400" dir="5400000" algn="ctr" rotWithShape="0">
                    <a:srgbClr val="6E747A">
                      <a:alpha val="43000"/>
                    </a:srgbClr>
                  </a:outerShdw>
                </a:effectLst>
              </a:rPr>
              <a:t>在之前的标准中随机数的发生函数已经被</a:t>
            </a:r>
            <a:r>
              <a:rPr lang="zh-CN" altLang="en-US" sz="3200">
                <a:solidFill>
                  <a:schemeClr val="accent1"/>
                </a:solidFill>
                <a:effectLst>
                  <a:outerShdw blurRad="38100" dist="25400" dir="5400000" algn="ctr" rotWithShape="0">
                    <a:srgbClr val="6E747A">
                      <a:alpha val="43000"/>
                    </a:srgbClr>
                  </a:outerShdw>
                </a:effectLst>
              </a:rPr>
              <a:t>揭露</a:t>
            </a:r>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a:p>
            <a:r>
              <a:rPr lang="zh-CN" altLang="en-US" sz="3200">
                <a:solidFill>
                  <a:schemeClr val="accent1"/>
                </a:solidFill>
                <a:effectLst>
                  <a:outerShdw blurRad="38100" dist="25400" dir="5400000" algn="ctr" rotWithShape="0">
                    <a:srgbClr val="6E747A">
                      <a:alpha val="43000"/>
                    </a:srgbClr>
                  </a:outerShdw>
                </a:effectLst>
              </a:rPr>
              <a:t>②采用新的认证的</a:t>
            </a:r>
            <a:r>
              <a:rPr lang="zh-CN" altLang="en-US" sz="3200">
                <a:solidFill>
                  <a:schemeClr val="accent1"/>
                </a:solidFill>
                <a:effectLst>
                  <a:outerShdw blurRad="38100" dist="25400" dir="5400000" algn="ctr" rotWithShape="0">
                    <a:srgbClr val="6E747A">
                      <a:alpha val="43000"/>
                    </a:srgbClr>
                  </a:outerShdw>
                </a:effectLst>
              </a:rPr>
              <a:t>方式</a:t>
            </a:r>
            <a:endParaRPr lang="zh-CN" altLang="en-US" sz="3200">
              <a:solidFill>
                <a:schemeClr val="accent1"/>
              </a:solidFill>
              <a:effectLst>
                <a:outerShdw blurRad="38100" dist="25400" dir="5400000" algn="ctr" rotWithShape="0">
                  <a:srgbClr val="6E747A">
                    <a:alpha val="43000"/>
                  </a:srgbClr>
                </a:outerShdw>
              </a:effectLst>
            </a:endParaRPr>
          </a:p>
          <a:p>
            <a:r>
              <a:rPr lang="zh-CN" altLang="en-US" sz="3200">
                <a:solidFill>
                  <a:schemeClr val="accent1"/>
                </a:solidFill>
                <a:effectLst>
                  <a:outerShdw blurRad="38100" dist="25400" dir="5400000" algn="ctr" rotWithShape="0">
                    <a:srgbClr val="6E747A">
                      <a:alpha val="43000"/>
                    </a:srgbClr>
                  </a:outerShdw>
                </a:effectLst>
              </a:rPr>
              <a:t>基于伪随机数方案的 RFID 认证协议，协议采取了异变每一轮参与加密数据的原则，混入了随机数进行加密，确保了数据的随机性，保障了数据的前向安全</a:t>
            </a:r>
            <a:endParaRPr lang="zh-CN" altLang="en-US" sz="320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2"/>
          <a:stretch>
            <a:fillRect/>
          </a:stretch>
        </p:blipFill>
        <p:spPr>
          <a:xfrm>
            <a:off x="288925" y="3903345"/>
            <a:ext cx="3342005" cy="2954655"/>
          </a:xfrm>
          <a:prstGeom prst="rect">
            <a:avLst/>
          </a:prstGeom>
        </p:spPr>
      </p:pic>
      <p:pic>
        <p:nvPicPr>
          <p:cNvPr id="5" name="图片 4"/>
          <p:cNvPicPr>
            <a:picLocks noChangeAspect="1"/>
          </p:cNvPicPr>
          <p:nvPr/>
        </p:nvPicPr>
        <p:blipFill>
          <a:blip r:embed="rId3"/>
          <a:stretch>
            <a:fillRect/>
          </a:stretch>
        </p:blipFill>
        <p:spPr>
          <a:xfrm>
            <a:off x="415290" y="803910"/>
            <a:ext cx="3089275" cy="3099435"/>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THANKS</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0" y="0"/>
            <a:ext cx="12192635" cy="1108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latin typeface="Arial" panose="020B0604020202020204" pitchFamily="34" charset="0"/>
              <a:ea typeface="微软雅黑" panose="020B0503020204020204" pitchFamily="34" charset="-122"/>
              <a:sym typeface="Arial" panose="020B0604020202020204" pitchFamily="34" charset="0"/>
            </a:endParaRPr>
          </a:p>
        </p:txBody>
      </p:sp>
      <p:sp>
        <p:nvSpPr>
          <p:cNvPr id="225" name="文本框 224"/>
          <p:cNvSpPr txBox="1"/>
          <p:nvPr>
            <p:custDataLst>
              <p:tags r:id="rId2"/>
            </p:custDataLst>
          </p:nvPr>
        </p:nvSpPr>
        <p:spPr>
          <a:xfrm>
            <a:off x="3410584" y="2862580"/>
            <a:ext cx="3240000" cy="963295"/>
          </a:xfrm>
          <a:prstGeom prst="rect">
            <a:avLst/>
          </a:prstGeom>
          <a:noFill/>
        </p:spPr>
        <p:txBody>
          <a:bodyPr wrap="square" rtlCol="0">
            <a:normAutofit/>
          </a:bodyPr>
          <a:lstStyle/>
          <a:p>
            <a:pPr algn="just">
              <a:lnSpc>
                <a:spcPct val="150000"/>
              </a:lnSpc>
              <a:spcAft>
                <a:spcPts val="2000"/>
              </a:spcAft>
            </a:pPr>
            <a:r>
              <a:rPr lang="zh-CN" altLang="en-US"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何为</a:t>
            </a:r>
            <a:r>
              <a:rPr lang="en-US" altLang="zh-CN"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RFID</a:t>
            </a:r>
            <a:endParaRPr lang="en-US" altLang="zh-CN"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222" name="文本框 221"/>
          <p:cNvSpPr txBox="1"/>
          <p:nvPr>
            <p:custDataLst>
              <p:tags r:id="rId3"/>
            </p:custDataLst>
          </p:nvPr>
        </p:nvSpPr>
        <p:spPr>
          <a:xfrm>
            <a:off x="3414085" y="1952083"/>
            <a:ext cx="815340" cy="768350"/>
          </a:xfrm>
          <a:prstGeom prst="rect">
            <a:avLst/>
          </a:prstGeom>
          <a:noFill/>
        </p:spPr>
        <p:txBody>
          <a:bodyPr wrap="square" rtlCol="0">
            <a:noAutofit/>
          </a:bodyPr>
          <a:lstStyle/>
          <a:p>
            <a:r>
              <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 name="直接连接符 17"/>
          <p:cNvCxnSpPr/>
          <p:nvPr>
            <p:custDataLst>
              <p:tags r:id="rId4"/>
            </p:custDataLst>
          </p:nvPr>
        </p:nvCxnSpPr>
        <p:spPr>
          <a:xfrm rot="10800000">
            <a:off x="3537910" y="2702653"/>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5"/>
            </p:custDataLst>
          </p:nvPr>
        </p:nvSpPr>
        <p:spPr>
          <a:xfrm>
            <a:off x="3411854" y="4941570"/>
            <a:ext cx="3240000" cy="996950"/>
          </a:xfrm>
          <a:prstGeom prst="rect">
            <a:avLst/>
          </a:prstGeom>
          <a:noFill/>
        </p:spPr>
        <p:txBody>
          <a:bodyPr wrap="square" rtlCol="0">
            <a:normAutofit/>
          </a:bodyPr>
          <a:lstStyle/>
          <a:p>
            <a:pPr algn="just">
              <a:lnSpc>
                <a:spcPct val="150000"/>
              </a:lnSpc>
              <a:spcAft>
                <a:spcPts val="2000"/>
              </a:spcAft>
            </a:pPr>
            <a:r>
              <a:rPr lang="en-US" altLang="zh-CN"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RFID</a:t>
            </a:r>
            <a:r>
              <a:rPr lang="zh-CN" altLang="en-US"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的应用</a:t>
            </a:r>
            <a:endParaRPr lang="zh-CN" altLang="en-US"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18" name="文本框 117"/>
          <p:cNvSpPr txBox="1"/>
          <p:nvPr>
            <p:custDataLst>
              <p:tags r:id="rId6"/>
            </p:custDataLst>
          </p:nvPr>
        </p:nvSpPr>
        <p:spPr>
          <a:xfrm>
            <a:off x="3421705" y="4040971"/>
            <a:ext cx="815340" cy="768350"/>
          </a:xfrm>
          <a:prstGeom prst="rect">
            <a:avLst/>
          </a:prstGeom>
          <a:noFill/>
        </p:spPr>
        <p:txBody>
          <a:bodyPr wrap="square" rtlCol="0">
            <a:noAutofit/>
          </a:bodyPr>
          <a:lstStyle/>
          <a:p>
            <a:r>
              <a:rPr lang="en-US" altLang="zh-CN" sz="4400" b="1">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en-US" altLang="zh-CN" sz="4400" b="1">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9" name="直接连接符 118"/>
          <p:cNvCxnSpPr/>
          <p:nvPr>
            <p:custDataLst>
              <p:tags r:id="rId7"/>
            </p:custDataLst>
          </p:nvPr>
        </p:nvCxnSpPr>
        <p:spPr>
          <a:xfrm rot="10800000">
            <a:off x="3545530" y="4784556"/>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custDataLst>
              <p:tags r:id="rId8"/>
            </p:custDataLst>
          </p:nvPr>
        </p:nvSpPr>
        <p:spPr>
          <a:xfrm>
            <a:off x="7539354" y="2862580"/>
            <a:ext cx="3240000" cy="963295"/>
          </a:xfrm>
          <a:prstGeom prst="rect">
            <a:avLst/>
          </a:prstGeom>
          <a:noFill/>
        </p:spPr>
        <p:txBody>
          <a:bodyPr wrap="square" rtlCol="0">
            <a:noAutofit/>
          </a:bodyPr>
          <a:lstStyle/>
          <a:p>
            <a:pPr algn="just">
              <a:lnSpc>
                <a:spcPct val="150000"/>
              </a:lnSpc>
              <a:spcAft>
                <a:spcPts val="2000"/>
              </a:spcAft>
            </a:pPr>
            <a:r>
              <a:rPr lang="en-US" altLang="zh-CN"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RFID</a:t>
            </a:r>
            <a:r>
              <a:rPr lang="zh-CN" altLang="en-US"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存在的风险</a:t>
            </a:r>
            <a:endParaRPr lang="zh-CN" altLang="en-US"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26" name="文本框 125"/>
          <p:cNvSpPr txBox="1"/>
          <p:nvPr>
            <p:custDataLst>
              <p:tags r:id="rId9"/>
            </p:custDataLst>
          </p:nvPr>
        </p:nvSpPr>
        <p:spPr>
          <a:xfrm>
            <a:off x="7542855" y="1961608"/>
            <a:ext cx="815340" cy="768350"/>
          </a:xfrm>
          <a:prstGeom prst="rect">
            <a:avLst/>
          </a:prstGeom>
          <a:noFill/>
        </p:spPr>
        <p:txBody>
          <a:bodyPr wrap="square" rtlCol="0">
            <a:noAutofit/>
          </a:bodyPr>
          <a:lstStyle/>
          <a:p>
            <a:r>
              <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7" name="直接连接符 126"/>
          <p:cNvCxnSpPr/>
          <p:nvPr>
            <p:custDataLst>
              <p:tags r:id="rId10"/>
            </p:custDataLst>
          </p:nvPr>
        </p:nvCxnSpPr>
        <p:spPr>
          <a:xfrm rot="10800000">
            <a:off x="7666680" y="2702653"/>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文本框 128"/>
          <p:cNvSpPr txBox="1"/>
          <p:nvPr>
            <p:custDataLst>
              <p:tags r:id="rId11"/>
            </p:custDataLst>
          </p:nvPr>
        </p:nvSpPr>
        <p:spPr>
          <a:xfrm>
            <a:off x="7540624" y="4934585"/>
            <a:ext cx="3240000" cy="996950"/>
          </a:xfrm>
          <a:prstGeom prst="rect">
            <a:avLst/>
          </a:prstGeom>
          <a:noFill/>
        </p:spPr>
        <p:txBody>
          <a:bodyPr wrap="square" rtlCol="0">
            <a:normAutofit/>
          </a:bodyPr>
          <a:lstStyle/>
          <a:p>
            <a:pPr algn="just">
              <a:lnSpc>
                <a:spcPct val="150000"/>
              </a:lnSpc>
              <a:spcAft>
                <a:spcPts val="2000"/>
              </a:spcAft>
            </a:pPr>
            <a:r>
              <a:rPr lang="zh-CN" altLang="en-US"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防御技术</a:t>
            </a:r>
            <a:endParaRPr lang="zh-CN" altLang="en-US" sz="3200" dirty="0">
              <a:solidFill>
                <a:schemeClr val="tx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30" name="文本框 129"/>
          <p:cNvSpPr txBox="1"/>
          <p:nvPr>
            <p:custDataLst>
              <p:tags r:id="rId12"/>
            </p:custDataLst>
          </p:nvPr>
        </p:nvSpPr>
        <p:spPr>
          <a:xfrm>
            <a:off x="7550475" y="4033986"/>
            <a:ext cx="815340" cy="768350"/>
          </a:xfrm>
          <a:prstGeom prst="rect">
            <a:avLst/>
          </a:prstGeom>
          <a:noFill/>
        </p:spPr>
        <p:txBody>
          <a:bodyPr wrap="square" rtlCol="0">
            <a:noAutofit/>
          </a:bodyPr>
          <a:lstStyle/>
          <a:p>
            <a:r>
              <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31" name="直接连接符 130"/>
          <p:cNvCxnSpPr/>
          <p:nvPr>
            <p:custDataLst>
              <p:tags r:id="rId13"/>
            </p:custDataLst>
          </p:nvPr>
        </p:nvCxnSpPr>
        <p:spPr>
          <a:xfrm rot="10800000">
            <a:off x="7674300" y="4784556"/>
            <a:ext cx="1080135" cy="6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14"/>
            </p:custDataLst>
          </p:nvPr>
        </p:nvSpPr>
        <p:spPr>
          <a:xfrm>
            <a:off x="755650" y="696595"/>
            <a:ext cx="1880235" cy="695325"/>
          </a:xfrm>
          <a:prstGeom prst="rect">
            <a:avLst/>
          </a:prstGeom>
          <a:solidFill>
            <a:schemeClr val="accent1"/>
          </a:solidFill>
          <a:ln>
            <a:noFill/>
          </a:ln>
          <a:effectLst/>
        </p:spPr>
        <p:txBody>
          <a:bodyPr vert="horz" wrap="square" lIns="91440" tIns="45720" rIns="91440" bIns="45720" rtlCol="0" anchor="ctr" anchorCtr="1">
            <a:normAutofit/>
          </a:bodyPr>
          <a:lstStyle/>
          <a:p>
            <a:pPr algn="ctr"/>
            <a:r>
              <a:rPr lang="zh-CN" altLang="en-US" sz="3200" b="1" spc="800" dirty="0">
                <a:ln>
                  <a:noFill/>
                </a:ln>
                <a:solidFill>
                  <a:schemeClr val="bg1"/>
                </a:solidFill>
                <a:uFillTx/>
                <a:latin typeface="Arial" panose="020B0604020202020204" pitchFamily="34" charset="0"/>
                <a:ea typeface="微软雅黑" panose="020B0503020204020204" pitchFamily="34" charset="-122"/>
                <a:cs typeface="+mj-lt"/>
                <a:sym typeface="Arial" panose="020B0604020202020204" pitchFamily="34" charset="0"/>
              </a:rPr>
              <a:t>目录</a:t>
            </a:r>
            <a:endParaRPr lang="zh-CN" altLang="en-US" sz="3200" b="1" spc="800" dirty="0">
              <a:ln>
                <a:noFill/>
              </a:ln>
              <a:solidFill>
                <a:schemeClr val="bg1"/>
              </a:solidFill>
              <a:uFillTx/>
              <a:latin typeface="Arial" panose="020B0604020202020204" pitchFamily="34" charset="0"/>
              <a:ea typeface="微软雅黑" panose="020B0503020204020204" pitchFamily="34" charset="-122"/>
              <a:cs typeface="+mj-lt"/>
              <a:sym typeface="Arial" panose="020B0604020202020204" pitchFamily="34" charset="0"/>
            </a:endParaRPr>
          </a:p>
        </p:txBody>
      </p:sp>
    </p:spTree>
    <p:custDataLst>
      <p:tags r:id="rId1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altLang="zh-CN" sz="4000"/>
              <a:t>1.</a:t>
            </a:r>
            <a:r>
              <a:rPr lang="zh-CN" altLang="en-US" sz="4000"/>
              <a:t>何为</a:t>
            </a:r>
            <a:r>
              <a:rPr lang="en-US" altLang="zh-CN" sz="4000"/>
              <a:t>RFID</a:t>
            </a:r>
            <a:endParaRPr lang="en-US" altLang="zh-CN" sz="4000"/>
          </a:p>
        </p:txBody>
      </p:sp>
      <p:pic>
        <p:nvPicPr>
          <p:cNvPr id="6" name="图片 5"/>
          <p:cNvPicPr>
            <a:picLocks noChangeAspect="1"/>
          </p:cNvPicPr>
          <p:nvPr/>
        </p:nvPicPr>
        <p:blipFill>
          <a:blip r:embed="rId2"/>
          <a:stretch>
            <a:fillRect/>
          </a:stretch>
        </p:blipFill>
        <p:spPr>
          <a:xfrm>
            <a:off x="168275" y="1616710"/>
            <a:ext cx="4472940" cy="3825240"/>
          </a:xfrm>
          <a:prstGeom prst="rect">
            <a:avLst/>
          </a:prstGeom>
        </p:spPr>
      </p:pic>
      <p:sp>
        <p:nvSpPr>
          <p:cNvPr id="7" name="文本框 6"/>
          <p:cNvSpPr txBox="1"/>
          <p:nvPr/>
        </p:nvSpPr>
        <p:spPr>
          <a:xfrm>
            <a:off x="4809490" y="1213485"/>
            <a:ext cx="7141845" cy="1587500"/>
          </a:xfrm>
          <a:prstGeom prst="rect">
            <a:avLst/>
          </a:prstGeom>
          <a:noFill/>
        </p:spPr>
        <p:txBody>
          <a:bodyPr wrap="square" rtlCol="0">
            <a:noAutofit/>
          </a:bodyPr>
          <a:p>
            <a:r>
              <a:rPr lang="en-US" altLang="zh-CN"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rPr>
              <a:t>radio-frequency identification</a:t>
            </a:r>
            <a:endParaRPr lang="en-US" altLang="zh-CN"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endParaRPr>
          </a:p>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rPr>
              <a:t>称为射频识别，通过无线电信号识别目标并读写相关数据</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endParaRPr>
          </a:p>
          <a:p>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endParaRPr>
          </a:p>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rPr>
              <a:t>由耦合线圈和芯片构成</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endParaRPr>
          </a:p>
          <a:p>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endParaRPr>
          </a:p>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rPr>
              <a:t>与读卡器以及应用合称为</a:t>
            </a:r>
            <a:r>
              <a:rPr lang="en-US" altLang="zh-CN"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rPr>
              <a:t>RFID</a:t>
            </a:r>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rPr>
              <a:t>系统</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endParaRPr>
          </a:p>
          <a:p>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endParaRPr>
          </a:p>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rPr>
              <a:t>优点：距离远、穿透性强、抗干扰</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endParaRPr>
          </a:p>
          <a:p>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sym typeface="金山云技术体"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altLang="zh-CN" sz="4000"/>
              <a:t>1.RFID</a:t>
            </a:r>
            <a:r>
              <a:rPr lang="zh-CN" altLang="en-US" sz="4000"/>
              <a:t>以供电方式</a:t>
            </a:r>
            <a:r>
              <a:rPr lang="zh-CN" altLang="en-US" sz="4000"/>
              <a:t>分类</a:t>
            </a:r>
            <a:endParaRPr lang="zh-CN" altLang="en-US" sz="4000"/>
          </a:p>
        </p:txBody>
      </p:sp>
      <p:pic>
        <p:nvPicPr>
          <p:cNvPr id="2" name="图片 1"/>
          <p:cNvPicPr>
            <a:picLocks noChangeAspect="1"/>
          </p:cNvPicPr>
          <p:nvPr/>
        </p:nvPicPr>
        <p:blipFill>
          <a:blip r:embed="rId2"/>
          <a:stretch>
            <a:fillRect/>
          </a:stretch>
        </p:blipFill>
        <p:spPr>
          <a:xfrm>
            <a:off x="0" y="1162685"/>
            <a:ext cx="6395720" cy="4909185"/>
          </a:xfrm>
          <a:prstGeom prst="rect">
            <a:avLst/>
          </a:prstGeom>
        </p:spPr>
      </p:pic>
      <p:sp>
        <p:nvSpPr>
          <p:cNvPr id="3" name="文本框 2"/>
          <p:cNvSpPr txBox="1"/>
          <p:nvPr/>
        </p:nvSpPr>
        <p:spPr>
          <a:xfrm>
            <a:off x="6533515" y="1162685"/>
            <a:ext cx="5436235" cy="1288415"/>
          </a:xfrm>
          <a:prstGeom prst="rect">
            <a:avLst/>
          </a:prstGeom>
          <a:noFill/>
        </p:spPr>
        <p:txBody>
          <a:bodyPr wrap="square" rtlCol="0">
            <a:noAutofit/>
          </a:bodyPr>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无源：寿命长、体积小、成本低</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a:p>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a:p>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有源：寿命短、体积大、成本高</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a:p>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半有源：寿命较短、体积较大、成本较低</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altLang="zh-CN" sz="4000"/>
              <a:t>1.ID</a:t>
            </a:r>
            <a:r>
              <a:rPr lang="zh-CN" altLang="en-US" sz="4000"/>
              <a:t>卡与</a:t>
            </a:r>
            <a:r>
              <a:rPr lang="en-US" altLang="zh-CN" sz="4000"/>
              <a:t>IC</a:t>
            </a:r>
            <a:r>
              <a:rPr lang="zh-CN" altLang="en-US" sz="4000"/>
              <a:t>卡</a:t>
            </a:r>
            <a:endParaRPr lang="zh-CN" altLang="en-US" sz="4000"/>
          </a:p>
        </p:txBody>
      </p:sp>
      <p:pic>
        <p:nvPicPr>
          <p:cNvPr id="6" name="图片 5"/>
          <p:cNvPicPr>
            <a:picLocks noChangeAspect="1"/>
          </p:cNvPicPr>
          <p:nvPr/>
        </p:nvPicPr>
        <p:blipFill>
          <a:blip r:embed="rId2"/>
          <a:stretch>
            <a:fillRect/>
          </a:stretch>
        </p:blipFill>
        <p:spPr>
          <a:xfrm>
            <a:off x="320675" y="944880"/>
            <a:ext cx="4175760" cy="3726180"/>
          </a:xfrm>
          <a:prstGeom prst="rect">
            <a:avLst/>
          </a:prstGeom>
        </p:spPr>
      </p:pic>
      <p:sp>
        <p:nvSpPr>
          <p:cNvPr id="7" name="文本框 6"/>
          <p:cNvSpPr txBox="1"/>
          <p:nvPr/>
        </p:nvSpPr>
        <p:spPr>
          <a:xfrm>
            <a:off x="4880610" y="1253490"/>
            <a:ext cx="6889750" cy="1139825"/>
          </a:xfrm>
          <a:prstGeom prst="rect">
            <a:avLst/>
          </a:prstGeom>
          <a:noFill/>
        </p:spPr>
        <p:txBody>
          <a:bodyPr wrap="square" rtlCol="0">
            <a:noAutofit/>
            <a:scene3d>
              <a:camera prst="orthographicFront"/>
              <a:lightRig rig="threePt" dir="t"/>
            </a:scene3d>
          </a:bodyPr>
          <a:p>
            <a:r>
              <a:rPr lang="en-US" altLang="zh-CN" sz="3200">
                <a:ln/>
                <a:solidFill>
                  <a:schemeClr val="accent1"/>
                </a:solidFill>
                <a:effectLst>
                  <a:outerShdw blurRad="38100" dist="25400" dir="5400000" algn="ctr" rotWithShape="0">
                    <a:srgbClr val="6E747A">
                      <a:alpha val="43000"/>
                    </a:srgbClr>
                  </a:outerShdw>
                </a:effectLst>
              </a:rPr>
              <a:t>ID</a:t>
            </a:r>
            <a:r>
              <a:rPr lang="zh-CN" altLang="en-US" sz="3200">
                <a:ln/>
                <a:solidFill>
                  <a:schemeClr val="accent1"/>
                </a:solidFill>
                <a:effectLst>
                  <a:outerShdw blurRad="38100" dist="25400" dir="5400000" algn="ctr" rotWithShape="0">
                    <a:srgbClr val="6E747A">
                      <a:alpha val="43000"/>
                    </a:srgbClr>
                  </a:outerShdw>
                </a:effectLst>
              </a:rPr>
              <a:t>卡：一般线圈为圆形，匝数多，只写</a:t>
            </a:r>
            <a:r>
              <a:rPr lang="en-US" altLang="zh-CN" sz="3200">
                <a:ln/>
                <a:solidFill>
                  <a:schemeClr val="accent1"/>
                </a:solidFill>
                <a:effectLst>
                  <a:outerShdw blurRad="38100" dist="25400" dir="5400000" algn="ctr" rotWithShape="0">
                    <a:srgbClr val="6E747A">
                      <a:alpha val="43000"/>
                    </a:srgbClr>
                  </a:outerShdw>
                </a:effectLst>
              </a:rPr>
              <a:t>ID</a:t>
            </a:r>
            <a:endParaRPr lang="en-US" altLang="zh-CN" sz="3200">
              <a:ln/>
              <a:solidFill>
                <a:schemeClr val="accent1"/>
              </a:solidFill>
              <a:effectLst>
                <a:outerShdw blurRad="38100" dist="25400" dir="5400000" algn="ctr" rotWithShape="0">
                  <a:srgbClr val="6E747A">
                    <a:alpha val="43000"/>
                  </a:srgbClr>
                </a:outerShdw>
              </a:effectLst>
            </a:endParaRPr>
          </a:p>
          <a:p>
            <a:r>
              <a:rPr lang="zh-CN" altLang="en-US" sz="3200">
                <a:ln/>
                <a:solidFill>
                  <a:schemeClr val="accent1"/>
                </a:solidFill>
                <a:effectLst>
                  <a:outerShdw blurRad="38100" dist="25400" dir="5400000" algn="ctr" rotWithShape="0">
                    <a:srgbClr val="6E747A">
                      <a:alpha val="43000"/>
                    </a:srgbClr>
                  </a:outerShdw>
                </a:effectLst>
              </a:rPr>
              <a:t>数据是明文存储的，所以ID卡其实毫无安全性可言，只需用合适的读卡器将数据读出再写入ID白卡</a:t>
            </a:r>
            <a:endParaRPr lang="zh-CN" altLang="en-US" sz="3200">
              <a:ln/>
              <a:solidFill>
                <a:schemeClr val="accent1"/>
              </a:solidFill>
              <a:effectLst>
                <a:outerShdw blurRad="38100" dist="25400" dir="5400000" algn="ctr" rotWithShape="0">
                  <a:srgbClr val="6E747A">
                    <a:alpha val="43000"/>
                  </a:srgbClr>
                </a:outerShdw>
              </a:effectLst>
            </a:endParaRPr>
          </a:p>
          <a:p>
            <a:endParaRPr lang="zh-CN" altLang="en-US" sz="3200">
              <a:ln/>
              <a:solidFill>
                <a:schemeClr val="accent1"/>
              </a:solidFill>
              <a:effectLst>
                <a:outerShdw blurRad="38100" dist="25400" dir="5400000" algn="ctr" rotWithShape="0">
                  <a:srgbClr val="6E747A">
                    <a:alpha val="43000"/>
                  </a:srgbClr>
                </a:outerShdw>
              </a:effectLst>
            </a:endParaRPr>
          </a:p>
          <a:p>
            <a:r>
              <a:rPr lang="zh-CN" altLang="en-US" sz="3200">
                <a:ln/>
                <a:solidFill>
                  <a:schemeClr val="accent1"/>
                </a:solidFill>
                <a:effectLst>
                  <a:outerShdw blurRad="38100" dist="25400" dir="5400000" algn="ctr" rotWithShape="0">
                    <a:srgbClr val="6E747A">
                      <a:alpha val="43000"/>
                    </a:srgbClr>
                  </a:outerShdw>
                </a:effectLst>
              </a:rPr>
              <a:t>ID卡卡面上通常标有一串数字，这串数字就是ID卡存储的数据。</a:t>
            </a:r>
            <a:endParaRPr lang="zh-CN" altLang="en-US" sz="3200">
              <a:ln/>
              <a:solidFill>
                <a:schemeClr val="accent1"/>
              </a:solidFill>
              <a:effectLst>
                <a:outerShdw blurRad="38100" dist="25400" dir="5400000" algn="ctr" rotWithShape="0">
                  <a:srgbClr val="6E747A">
                    <a:alpha val="43000"/>
                  </a:srgbClr>
                </a:outerShdw>
              </a:effectLst>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altLang="zh-CN" sz="4000"/>
              <a:t>1.ID</a:t>
            </a:r>
            <a:r>
              <a:rPr lang="zh-CN" altLang="en-US" sz="4000"/>
              <a:t>卡与</a:t>
            </a:r>
            <a:r>
              <a:rPr lang="en-US" altLang="zh-CN" sz="4000"/>
              <a:t>IC</a:t>
            </a:r>
            <a:r>
              <a:rPr lang="zh-CN" altLang="en-US" sz="4000"/>
              <a:t>卡</a:t>
            </a:r>
            <a:endParaRPr lang="zh-CN" altLang="en-US" sz="4000"/>
          </a:p>
        </p:txBody>
      </p:sp>
      <p:pic>
        <p:nvPicPr>
          <p:cNvPr id="8" name="图片 7"/>
          <p:cNvPicPr>
            <a:picLocks noChangeAspect="1"/>
          </p:cNvPicPr>
          <p:nvPr/>
        </p:nvPicPr>
        <p:blipFill>
          <a:blip r:embed="rId2"/>
          <a:stretch>
            <a:fillRect/>
          </a:stretch>
        </p:blipFill>
        <p:spPr>
          <a:xfrm>
            <a:off x="254000" y="1253490"/>
            <a:ext cx="3957955" cy="2473960"/>
          </a:xfrm>
          <a:prstGeom prst="rect">
            <a:avLst/>
          </a:prstGeom>
        </p:spPr>
      </p:pic>
      <p:sp>
        <p:nvSpPr>
          <p:cNvPr id="9" name="文本框 8"/>
          <p:cNvSpPr txBox="1"/>
          <p:nvPr/>
        </p:nvSpPr>
        <p:spPr>
          <a:xfrm>
            <a:off x="4516755" y="1253490"/>
            <a:ext cx="6889750" cy="1139825"/>
          </a:xfrm>
          <a:prstGeom prst="rect">
            <a:avLst/>
          </a:prstGeom>
          <a:noFill/>
        </p:spPr>
        <p:txBody>
          <a:bodyPr wrap="square" rtlCol="0">
            <a:noAutofit/>
            <a:scene3d>
              <a:camera prst="orthographicFront"/>
              <a:lightRig rig="threePt" dir="t"/>
            </a:scene3d>
          </a:bodyPr>
          <a:p>
            <a:r>
              <a:rPr lang="en-US" altLang="zh-CN" sz="3200">
                <a:solidFill>
                  <a:schemeClr val="accent1"/>
                </a:solidFill>
                <a:effectLst>
                  <a:outerShdw blurRad="38100" dist="25400" dir="5400000" algn="ctr" rotWithShape="0">
                    <a:srgbClr val="6E747A">
                      <a:alpha val="43000"/>
                    </a:srgbClr>
                  </a:outerShdw>
                </a:effectLst>
              </a:rPr>
              <a:t>IC</a:t>
            </a:r>
            <a:r>
              <a:rPr lang="zh-CN" altLang="en-US" sz="3200">
                <a:solidFill>
                  <a:schemeClr val="accent1"/>
                </a:solidFill>
                <a:effectLst>
                  <a:outerShdw blurRad="38100" dist="25400" dir="5400000" algn="ctr" rotWithShape="0">
                    <a:srgbClr val="6E747A">
                      <a:alpha val="43000"/>
                    </a:srgbClr>
                  </a:outerShdw>
                </a:effectLst>
              </a:rPr>
              <a:t>卡：一般线圈为方形，匝数</a:t>
            </a:r>
            <a:r>
              <a:rPr lang="zh-CN" altLang="en-US" sz="3200">
                <a:solidFill>
                  <a:schemeClr val="accent1"/>
                </a:solidFill>
                <a:effectLst>
                  <a:outerShdw blurRad="38100" dist="25400" dir="5400000" algn="ctr" rotWithShape="0">
                    <a:srgbClr val="6E747A">
                      <a:alpha val="43000"/>
                    </a:srgbClr>
                  </a:outerShdw>
                </a:effectLst>
              </a:rPr>
              <a:t>少，存储数据，不仅仅是ID</a:t>
            </a:r>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a:p>
            <a:r>
              <a:rPr lang="zh-CN" altLang="en-US" sz="3200">
                <a:solidFill>
                  <a:schemeClr val="accent1"/>
                </a:solidFill>
                <a:effectLst>
                  <a:outerShdw blurRad="38100" dist="25400" dir="5400000" algn="ctr" rotWithShape="0">
                    <a:srgbClr val="6E747A">
                      <a:alpha val="43000"/>
                    </a:srgbClr>
                  </a:outerShdw>
                </a:effectLst>
              </a:rPr>
              <a:t>IC 卡（S50）分为16个扇区（0-15），每个扇区又分为4个区域块（0-63）， 每个扇区都有独立的一对密码keyA和keyB，负责控制对每个扇区数据的读写操作</a:t>
            </a:r>
            <a:endParaRPr lang="zh-CN" altLang="en-US" sz="3200">
              <a:solidFill>
                <a:schemeClr val="accent1"/>
              </a:solidFill>
              <a:effectLst>
                <a:outerShdw blurRad="38100" dist="25400" dir="5400000" algn="ctr" rotWithShape="0">
                  <a:srgbClr val="6E747A">
                    <a:alpha val="43000"/>
                  </a:srgbClr>
                </a:outerShdw>
              </a:effectLst>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sz="4000"/>
              <a:t>2.RFID</a:t>
            </a:r>
            <a:r>
              <a:rPr lang="zh-CN" altLang="en-US" sz="4000"/>
              <a:t>的</a:t>
            </a:r>
            <a:r>
              <a:rPr lang="zh-CN" altLang="en-US" sz="4000"/>
              <a:t>应用</a:t>
            </a:r>
            <a:endParaRPr lang="zh-CN" altLang="en-US" sz="4000"/>
          </a:p>
        </p:txBody>
      </p:sp>
      <p:sp>
        <p:nvSpPr>
          <p:cNvPr id="3" name="文本框 2"/>
          <p:cNvSpPr txBox="1"/>
          <p:nvPr/>
        </p:nvSpPr>
        <p:spPr>
          <a:xfrm>
            <a:off x="6533515" y="1162685"/>
            <a:ext cx="5436235" cy="1288415"/>
          </a:xfrm>
          <a:prstGeom prst="rect">
            <a:avLst/>
          </a:prstGeom>
          <a:noFill/>
        </p:spPr>
        <p:txBody>
          <a:bodyPr wrap="square" rtlCol="0">
            <a:noAutofit/>
          </a:bodyPr>
          <a:p>
            <a:endParaRPr lang="zh-CN" altLang="en-US" sz="3200">
              <a:latin typeface="仿宋" panose="02010609060101010101" charset="-122"/>
              <a:ea typeface="仿宋" panose="02010609060101010101" charset="-122"/>
            </a:endParaRPr>
          </a:p>
        </p:txBody>
      </p:sp>
      <p:sp>
        <p:nvSpPr>
          <p:cNvPr id="4" name="文本框 3"/>
          <p:cNvSpPr txBox="1"/>
          <p:nvPr/>
        </p:nvSpPr>
        <p:spPr>
          <a:xfrm>
            <a:off x="491490" y="1137285"/>
            <a:ext cx="3399155" cy="583565"/>
          </a:xfrm>
          <a:prstGeom prst="rect">
            <a:avLst/>
          </a:prstGeom>
          <a:noFill/>
        </p:spPr>
        <p:txBody>
          <a:bodyPr wrap="square" rtlCol="0">
            <a:spAutoFit/>
          </a:bodyPr>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航空</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p:txBody>
      </p:sp>
      <p:pic>
        <p:nvPicPr>
          <p:cNvPr id="5" name="图片 4"/>
          <p:cNvPicPr>
            <a:picLocks noChangeAspect="1"/>
          </p:cNvPicPr>
          <p:nvPr/>
        </p:nvPicPr>
        <p:blipFill>
          <a:blip r:embed="rId2"/>
          <a:stretch>
            <a:fillRect/>
          </a:stretch>
        </p:blipFill>
        <p:spPr>
          <a:xfrm>
            <a:off x="1625600" y="1137285"/>
            <a:ext cx="3126105" cy="2599055"/>
          </a:xfrm>
          <a:prstGeom prst="rect">
            <a:avLst/>
          </a:prstGeom>
        </p:spPr>
      </p:pic>
      <p:sp>
        <p:nvSpPr>
          <p:cNvPr id="6" name="文本框 5"/>
          <p:cNvSpPr txBox="1"/>
          <p:nvPr/>
        </p:nvSpPr>
        <p:spPr>
          <a:xfrm>
            <a:off x="491490" y="4023995"/>
            <a:ext cx="3399155" cy="583565"/>
          </a:xfrm>
          <a:prstGeom prst="rect">
            <a:avLst/>
          </a:prstGeom>
          <a:noFill/>
        </p:spPr>
        <p:txBody>
          <a:bodyPr wrap="square" rtlCol="0">
            <a:spAutoFit/>
          </a:bodyPr>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交通</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p:txBody>
      </p:sp>
      <p:pic>
        <p:nvPicPr>
          <p:cNvPr id="7" name="图片 6"/>
          <p:cNvPicPr>
            <a:picLocks noChangeAspect="1"/>
          </p:cNvPicPr>
          <p:nvPr/>
        </p:nvPicPr>
        <p:blipFill>
          <a:blip r:embed="rId3"/>
          <a:stretch>
            <a:fillRect/>
          </a:stretch>
        </p:blipFill>
        <p:spPr>
          <a:xfrm>
            <a:off x="1483995" y="3928745"/>
            <a:ext cx="6577965" cy="2621915"/>
          </a:xfrm>
          <a:prstGeom prst="rect">
            <a:avLst/>
          </a:prstGeom>
        </p:spPr>
      </p:pic>
      <p:sp>
        <p:nvSpPr>
          <p:cNvPr id="9" name="文本框 8"/>
          <p:cNvSpPr txBox="1"/>
          <p:nvPr/>
        </p:nvSpPr>
        <p:spPr>
          <a:xfrm>
            <a:off x="5179060" y="1137285"/>
            <a:ext cx="3399155" cy="583565"/>
          </a:xfrm>
          <a:prstGeom prst="rect">
            <a:avLst/>
          </a:prstGeom>
          <a:noFill/>
        </p:spPr>
        <p:txBody>
          <a:bodyPr wrap="square" rtlCol="0">
            <a:spAutoFit/>
          </a:bodyPr>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仓储</a:t>
            </a:r>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物流</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p:txBody>
      </p:sp>
      <p:pic>
        <p:nvPicPr>
          <p:cNvPr id="10" name="图片 9"/>
          <p:cNvPicPr>
            <a:picLocks noChangeAspect="1"/>
          </p:cNvPicPr>
          <p:nvPr/>
        </p:nvPicPr>
        <p:blipFill>
          <a:blip r:embed="rId4"/>
          <a:stretch>
            <a:fillRect/>
          </a:stretch>
        </p:blipFill>
        <p:spPr>
          <a:xfrm>
            <a:off x="7245985" y="929005"/>
            <a:ext cx="3277235" cy="2807335"/>
          </a:xfrm>
          <a:prstGeom prst="rect">
            <a:avLst/>
          </a:prstGeom>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sz="4000"/>
              <a:t>3.RFID</a:t>
            </a:r>
            <a:r>
              <a:rPr lang="zh-CN" altLang="en-US" sz="4000"/>
              <a:t>的攻击</a:t>
            </a:r>
            <a:r>
              <a:rPr lang="en-US" altLang="zh-CN" sz="4000"/>
              <a:t>--</a:t>
            </a:r>
            <a:r>
              <a:rPr lang="zh-CN" altLang="en-US" sz="4000"/>
              <a:t>脆弱性</a:t>
            </a:r>
            <a:endParaRPr lang="zh-CN" altLang="en-US" sz="4000"/>
          </a:p>
        </p:txBody>
      </p:sp>
      <p:sp>
        <p:nvSpPr>
          <p:cNvPr id="2" name="文本框 1"/>
          <p:cNvSpPr txBox="1"/>
          <p:nvPr/>
        </p:nvSpPr>
        <p:spPr>
          <a:xfrm>
            <a:off x="4375785" y="1515110"/>
            <a:ext cx="3162300" cy="1914525"/>
          </a:xfrm>
          <a:prstGeom prst="rect">
            <a:avLst/>
          </a:prstGeom>
          <a:noFill/>
        </p:spPr>
        <p:txBody>
          <a:bodyPr wrap="square" rtlCol="0">
            <a:noAutofit/>
            <a:scene3d>
              <a:camera prst="orthographicFront"/>
              <a:lightRig rig="threePt" dir="t"/>
            </a:scene3d>
          </a:bodyPr>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②读卡采用非接触、无线，易被</a:t>
            </a:r>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截获。</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p:txBody>
      </p:sp>
      <p:sp>
        <p:nvSpPr>
          <p:cNvPr id="8" name="文本框 7"/>
          <p:cNvSpPr txBox="1"/>
          <p:nvPr/>
        </p:nvSpPr>
        <p:spPr>
          <a:xfrm>
            <a:off x="515620" y="1515110"/>
            <a:ext cx="3163570" cy="1042035"/>
          </a:xfrm>
          <a:prstGeom prst="rect">
            <a:avLst/>
          </a:prstGeom>
          <a:noFill/>
        </p:spPr>
        <p:txBody>
          <a:bodyPr wrap="square" rtlCol="0">
            <a:noAutofit/>
            <a:scene3d>
              <a:camera prst="orthographicFront"/>
              <a:lightRig rig="threePt" dir="t"/>
            </a:scene3d>
          </a:bodyPr>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①标签的计算能力和可编程序性</a:t>
            </a:r>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有限</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p:txBody>
      </p:sp>
      <p:pic>
        <p:nvPicPr>
          <p:cNvPr id="11" name="图片 10"/>
          <p:cNvPicPr>
            <a:picLocks noChangeAspect="1"/>
          </p:cNvPicPr>
          <p:nvPr/>
        </p:nvPicPr>
        <p:blipFill>
          <a:blip r:embed="rId2"/>
          <a:stretch>
            <a:fillRect/>
          </a:stretch>
        </p:blipFill>
        <p:spPr>
          <a:xfrm>
            <a:off x="4600575" y="3879850"/>
            <a:ext cx="2444750" cy="1810385"/>
          </a:xfrm>
          <a:prstGeom prst="rect">
            <a:avLst/>
          </a:prstGeom>
        </p:spPr>
      </p:pic>
      <p:pic>
        <p:nvPicPr>
          <p:cNvPr id="12" name="图片 11"/>
          <p:cNvPicPr>
            <a:picLocks noChangeAspect="1"/>
          </p:cNvPicPr>
          <p:nvPr/>
        </p:nvPicPr>
        <p:blipFill>
          <a:blip r:embed="rId3"/>
          <a:stretch>
            <a:fillRect/>
          </a:stretch>
        </p:blipFill>
        <p:spPr>
          <a:xfrm>
            <a:off x="515620" y="3879850"/>
            <a:ext cx="2478405" cy="2426335"/>
          </a:xfrm>
          <a:prstGeom prst="rect">
            <a:avLst/>
          </a:prstGeom>
        </p:spPr>
      </p:pic>
      <p:sp>
        <p:nvSpPr>
          <p:cNvPr id="14" name="文本框 13"/>
          <p:cNvSpPr txBox="1"/>
          <p:nvPr/>
        </p:nvSpPr>
        <p:spPr>
          <a:xfrm>
            <a:off x="8455025" y="1515110"/>
            <a:ext cx="3162300" cy="1914525"/>
          </a:xfrm>
          <a:prstGeom prst="rect">
            <a:avLst/>
          </a:prstGeom>
          <a:noFill/>
        </p:spPr>
        <p:txBody>
          <a:bodyPr wrap="square" rtlCol="0">
            <a:noAutofit/>
            <a:scene3d>
              <a:camera prst="orthographicFront"/>
              <a:lightRig rig="threePt" dir="t"/>
            </a:scene3d>
          </a:bodyPr>
          <a:p>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③读卡器在采集到数据之后会进行基础的</a:t>
            </a:r>
            <a:r>
              <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rPr>
              <a:t>处理。</a:t>
            </a:r>
            <a:endParaRPr lang="zh-CN" altLang="en-US" sz="3200">
              <a:solidFill>
                <a:schemeClr val="accent1"/>
              </a:solidFill>
              <a:effectLst>
                <a:outerShdw blurRad="38100" dist="25400" dir="5400000" algn="ctr" rotWithShape="0">
                  <a:srgbClr val="6E747A">
                    <a:alpha val="43000"/>
                  </a:srgbClr>
                </a:outerShdw>
              </a:effectLst>
              <a:latin typeface="仿宋" panose="02010609060101010101" charset="-122"/>
              <a:ea typeface="仿宋" panose="02010609060101010101" charset="-122"/>
            </a:endParaRPr>
          </a:p>
        </p:txBody>
      </p:sp>
      <p:pic>
        <p:nvPicPr>
          <p:cNvPr id="15" name="图片 14"/>
          <p:cNvPicPr>
            <a:picLocks noChangeAspect="1"/>
          </p:cNvPicPr>
          <p:nvPr/>
        </p:nvPicPr>
        <p:blipFill>
          <a:blip r:embed="rId4"/>
          <a:stretch>
            <a:fillRect/>
          </a:stretch>
        </p:blipFill>
        <p:spPr>
          <a:xfrm>
            <a:off x="8223885" y="3796030"/>
            <a:ext cx="3269615" cy="2310765"/>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custDataLst>
              <p:tags r:id="rId1"/>
            </p:custDataLst>
          </p:nvPr>
        </p:nvSpPr>
        <p:spPr>
          <a:xfrm>
            <a:off x="168275" y="193040"/>
            <a:ext cx="11449050" cy="751840"/>
          </a:xfrm>
        </p:spPr>
        <p:txBody>
          <a:bodyPr/>
          <a:lstStyle/>
          <a:p>
            <a:r>
              <a:rPr lang="en-US" sz="4000"/>
              <a:t>3.RFID</a:t>
            </a:r>
            <a:r>
              <a:rPr lang="zh-CN" altLang="en-US" sz="4000"/>
              <a:t>的攻击</a:t>
            </a:r>
            <a:r>
              <a:rPr lang="en-US" altLang="zh-CN" sz="4000"/>
              <a:t>--</a:t>
            </a:r>
            <a:r>
              <a:rPr lang="zh-CN" altLang="en-US" sz="4000"/>
              <a:t>使用</a:t>
            </a:r>
            <a:r>
              <a:rPr lang="zh-CN" altLang="en-US" sz="4000"/>
              <a:t>默认密码</a:t>
            </a:r>
            <a:endParaRPr lang="zh-CN" altLang="en-US" sz="4000"/>
          </a:p>
        </p:txBody>
      </p:sp>
      <p:sp>
        <p:nvSpPr>
          <p:cNvPr id="3" name="文本框 2"/>
          <p:cNvSpPr txBox="1"/>
          <p:nvPr/>
        </p:nvSpPr>
        <p:spPr>
          <a:xfrm>
            <a:off x="5788660" y="1537970"/>
            <a:ext cx="6096000" cy="1568450"/>
          </a:xfrm>
          <a:prstGeom prst="rect">
            <a:avLst/>
          </a:prstGeom>
          <a:noFill/>
        </p:spPr>
        <p:txBody>
          <a:bodyPr wrap="square" rtlCol="0" anchor="t">
            <a:spAutoFit/>
          </a:bodyPr>
          <a:p>
            <a:r>
              <a:rPr lang="zh-CN" altLang="en-US" sz="3200">
                <a:ln/>
                <a:solidFill>
                  <a:schemeClr val="accent1"/>
                </a:solidFill>
                <a:effectLst>
                  <a:outerShdw blurRad="38100" dist="25400" dir="5400000" algn="ctr" rotWithShape="0">
                    <a:srgbClr val="6E747A">
                      <a:alpha val="43000"/>
                    </a:srgbClr>
                  </a:outerShdw>
                </a:effectLst>
              </a:rPr>
              <a:t>很多应用IC卡都没有更改默认密码，所以导致可以直接使用默认密码来尝试接入IC卡，</a:t>
            </a:r>
            <a:endParaRPr lang="zh-CN" altLang="en-US" sz="3200">
              <a:ln/>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2"/>
          <a:stretch>
            <a:fillRect/>
          </a:stretch>
        </p:blipFill>
        <p:spPr>
          <a:xfrm>
            <a:off x="168275" y="1537970"/>
            <a:ext cx="5295265" cy="329946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 name="KSO_WM_SPECIAL_SOURCE" val="bdnull"/>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6915_4*i*1"/>
  <p:tag name="KSO_WM_TEMPLATE_CATEGORY" val="custom"/>
  <p:tag name="KSO_WM_TEMPLATE_INDEX" val="20206915"/>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3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6915_4*l_h_f*1_1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6915_4*l_h_i*1_1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6915_4*l_h_i*1_1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3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6915_4*l_h_f*1_3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6915_4*l_h_i*1_2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6915_4*l_h_i*1_2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3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4*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6915_4*l_h_i*1_3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6915_4*l_h_i*1_3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4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6915_4*l_h_f*1_4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 val="13"/>
  <p:tag name="KSO_WM_UNIT_TEXT_FILL_TYPE" val="1"/>
  <p:tag name="KSO_WM_UNIT_USESOURCEFORMAT_APPLY"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6915_4*l_h_i*1_4_1"/>
  <p:tag name="KSO_WM_TEMPLATE_CATEGORY" val="custom"/>
  <p:tag name="KSO_WM_TEMPLATE_INDEX" val="20206915"/>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6915_4*l_h_i*1_4_2"/>
  <p:tag name="KSO_WM_TEMPLATE_CATEGORY" val="custom"/>
  <p:tag name="KSO_WM_TEMPLATE_INDEX" val="20206915"/>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145.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6915_4*a*1"/>
  <p:tag name="KSO_WM_TEMPLATE_CATEGORY" val="custom"/>
  <p:tag name="KSO_WM_TEMPLATE_INDEX" val="20206915"/>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46.xml><?xml version="1.0" encoding="utf-8"?>
<p:tagLst xmlns:p="http://schemas.openxmlformats.org/presentationml/2006/main">
  <p:tag name="KSO_WM_BEAUTIFY_FLAG" val="#wm#"/>
  <p:tag name="KSO_WM_TEMPLATE_CATEGORY" val="custom"/>
  <p:tag name="KSO_WM_TEMPLATE_INDEX" val="20206915"/>
  <p:tag name="KSO_WM_SLIDE_ID" val="custom20206915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SLIDE_LAYOUT" val="a_l"/>
  <p:tag name="KSO_WM_SLIDE_LAYOUT_CNT" val="1_1"/>
  <p:tag name="KSO_WM_SPECIAL_SOURCE" val="bdnull"/>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48.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52.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54.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56.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58.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62.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64.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66.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68.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3*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0"/>
  <p:tag name="KSO_WM_UNIT_VALUE" val="42"/>
  <p:tag name="KSO_WM_UNIT_TYPE" val="a"/>
  <p:tag name="KSO_WM_UNIT_INDEX" val="1"/>
  <p:tag name="KSO_WM_UNIT_PRESET_TEXT" val="单击此处添加标题"/>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ID" val="custom20206915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6915"/>
  <p:tag name="KSO_WM_SLIDE_TYPE" val="text"/>
  <p:tag name="KSO_WM_SLIDE_SUBTYPE" val="picTxt"/>
  <p:tag name="KSO_WM_SLIDE_SIZE" val="869*425"/>
  <p:tag name="KSO_WM_SLIDE_POSITION" val="45*15"/>
  <p:tag name="KSO_WM_SLIDE_LAYOUT" val="a_d_f"/>
  <p:tag name="KSO_WM_SLIDE_LAYOUT_CNT" val="1_2_2"/>
  <p:tag name="KSO_WM_SPECIAL_SOURCE" val="bdnull"/>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Lst>
</file>

<file path=ppt/tags/tag172.xml><?xml version="1.0" encoding="utf-8"?>
<p:tagLst xmlns:p="http://schemas.openxmlformats.org/presentationml/2006/main">
  <p:tag name="KSO_WM_SLIDE_ID" val="custom2020691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6915"/>
  <p:tag name="KSO_WM_SLIDE_TYPE" val="endPage"/>
  <p:tag name="KSO_WM_SLIDE_SUBTYPE" val="pureTxt"/>
  <p:tag name="KSO_WM_SLIDE_LAYOUT" val="a"/>
  <p:tag name="KSO_WM_SLIDE_LAYOUT_CNT" val="1"/>
  <p:tag name="KSO_WM_SPECIAL_SOURCE" val="bdnull"/>
</p:tagLst>
</file>

<file path=ppt/tags/tag173.xml><?xml version="1.0" encoding="utf-8"?>
<p:tagLst xmlns:p="http://schemas.openxmlformats.org/presentationml/2006/main">
  <p:tag name="COMMONDATA" val="eyJoZGlkIjoiMjViYjdkNjFlMDAzNDFiZGNlYzQ0MDE1MGQyOTQ3MmMifQ=="/>
  <p:tag name="KSO_WPP_MARK_KEY" val="ebad36a9-cdea-4180-b437-d08cda752f3f"/>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1219</Words>
  <Application>WPS 演示</Application>
  <PresentationFormat>宽屏</PresentationFormat>
  <Paragraphs>110</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Arial</vt:lpstr>
      <vt:lpstr>宋体</vt:lpstr>
      <vt:lpstr>Wingdings</vt:lpstr>
      <vt:lpstr>微软雅黑</vt:lpstr>
      <vt:lpstr>仿宋</vt:lpstr>
      <vt:lpstr>金山云技术体</vt:lpstr>
      <vt:lpstr>Arial Unicode MS</vt:lpstr>
      <vt:lpstr>Calibri</vt:lpstr>
      <vt:lpstr>Office 主题</vt:lpstr>
      <vt:lpstr>1_Office 主题​​</vt:lpstr>
      <vt:lpstr>RFID的攻击与防御</vt:lpstr>
      <vt:lpstr>PowerPoint 演示文稿</vt:lpstr>
      <vt:lpstr>1.何为RFID</vt:lpstr>
      <vt:lpstr>1.RFID以供电方式分类</vt:lpstr>
      <vt:lpstr>1.RFID以供电方式分类</vt:lpstr>
      <vt:lpstr>1.ID卡与IC卡</vt:lpstr>
      <vt:lpstr>2.RFID的应用</vt:lpstr>
      <vt:lpstr>3.RFID的攻击--脆弱性</vt:lpstr>
      <vt:lpstr>3.RFID的攻击--脆弱性</vt:lpstr>
      <vt:lpstr>3.RFID的攻击--使用默认密码</vt:lpstr>
      <vt:lpstr>3.RFID的攻击--nested authentication 攻击</vt:lpstr>
      <vt:lpstr>3.RFID的攻击--darkside攻击</vt:lpstr>
      <vt:lpstr>3.RFID的攻击--嗅探</vt:lpstr>
      <vt:lpstr>4.防御方式--物理方面</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zewei zeng</dc:creator>
  <cp:lastModifiedBy>Mr.Bean</cp:lastModifiedBy>
  <cp:revision>13</cp:revision>
  <dcterms:created xsi:type="dcterms:W3CDTF">2023-05-07T10:38:00Z</dcterms:created>
  <dcterms:modified xsi:type="dcterms:W3CDTF">2023-05-08T05:31:06Z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9A811B6F442648678A212E336D9A4921</vt:lpwstr>
  </property>
  <property fmtid="{D5CDD505-2E9C-101B-9397-08002B2CF9AE}" pid="3" name="KSOProductBuildVer">
    <vt:lpwstr>2052-11.1.0.13012</vt:lpwstr>
  </property>
</Properties>
</file>