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74" r:id="rId11"/>
    <p:sldId id="261" r:id="rId12"/>
    <p:sldId id="275" r:id="rId13"/>
    <p:sldId id="266" r:id="rId14"/>
    <p:sldId id="269" r:id="rId15"/>
    <p:sldId id="270" r:id="rId16"/>
    <p:sldId id="271" r:id="rId17"/>
    <p:sldId id="272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5" autoAdjust="0"/>
    <p:restoredTop sz="87611" autoAdjust="0"/>
  </p:normalViewPr>
  <p:slideViewPr>
    <p:cSldViewPr snapToGrid="0">
      <p:cViewPr varScale="1">
        <p:scale>
          <a:sx n="102" d="100"/>
          <a:sy n="10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E130-55AD-4FC1-B041-F0E7A2A920B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174-6182-4F47-A01D-09992E4E4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6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8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8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1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9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2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01174-6182-4F47-A01D-09992E4E46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aliyun.com/ubuntu-releases/16.0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elvirangel/p/697458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实验主题：</a:t>
            </a:r>
            <a:r>
              <a:rPr lang="en-US" altLang="zh-CN" dirty="0"/>
              <a:t>buffer overflow</a:t>
            </a:r>
          </a:p>
          <a:p>
            <a:pPr algn="r"/>
            <a:r>
              <a:rPr lang="zh-CN" altLang="en-US" dirty="0"/>
              <a:t>助教：朱鑫杰，叶焘</a:t>
            </a:r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15FA9-0FB7-40C9-85C8-0AAF7DA0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44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编译命令，编译器关闭数据溢出保护</a:t>
            </a:r>
            <a:r>
              <a:rPr lang="en-US" altLang="zh-CN" dirty="0"/>
              <a:t>NX(DEP)</a:t>
            </a:r>
            <a:r>
              <a:rPr lang="zh-CN" altLang="en-US" dirty="0"/>
              <a:t>选项。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-z </a:t>
            </a:r>
            <a:r>
              <a:rPr lang="en-US" altLang="zh-CN" dirty="0" err="1"/>
              <a:t>execstack</a:t>
            </a:r>
            <a:r>
              <a:rPr lang="en-US" altLang="zh-CN" dirty="0"/>
              <a:t> -o test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关闭堆栈溢出保护，编译时禁用</a:t>
            </a:r>
            <a:r>
              <a:rPr lang="en-US" altLang="zh-CN" dirty="0"/>
              <a:t>SSP</a:t>
            </a:r>
            <a:r>
              <a:rPr lang="zh-CN" altLang="en-US" dirty="0"/>
              <a:t>机制</a:t>
            </a:r>
            <a:r>
              <a:rPr lang="en-US" altLang="zh-CN" dirty="0"/>
              <a:t>( Stack Smashing Protector )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-stack-protector</a:t>
            </a:r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关闭</a:t>
            </a:r>
            <a:r>
              <a:rPr lang="en-US" altLang="zh-CN" dirty="0"/>
              <a:t>ASLR(</a:t>
            </a:r>
            <a:r>
              <a:rPr lang="zh-CN" altLang="en-US" dirty="0"/>
              <a:t>地址随机化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echo 0 &gt; /proc/sys/kernel/</a:t>
            </a:r>
            <a:r>
              <a:rPr lang="en-US" altLang="zh-CN" dirty="0" err="1"/>
              <a:t>randomize_va_space</a:t>
            </a:r>
            <a:endParaRPr lang="en-US" altLang="zh-CN" dirty="0"/>
          </a:p>
          <a:p>
            <a:r>
              <a:rPr lang="zh-CN" altLang="en-US" dirty="0"/>
              <a:t>根据环境中</a:t>
            </a:r>
            <a:r>
              <a:rPr lang="en-US" altLang="zh-CN" dirty="0" err="1"/>
              <a:t>gcc</a:t>
            </a:r>
            <a:r>
              <a:rPr lang="zh-CN" altLang="en-US" dirty="0"/>
              <a:t>版本的不同</a:t>
            </a:r>
            <a:r>
              <a:rPr lang="en-US" altLang="zh-CN" dirty="0"/>
              <a:t>PIE</a:t>
            </a:r>
            <a:r>
              <a:rPr lang="zh-CN" altLang="en-US" dirty="0"/>
              <a:t>保护的默认设置也不同，可使用</a:t>
            </a:r>
            <a:r>
              <a:rPr lang="en-US" altLang="zh-CN" dirty="0"/>
              <a:t>-no-pie</a:t>
            </a:r>
            <a:r>
              <a:rPr lang="zh-CN" altLang="en-US" dirty="0"/>
              <a:t>自行关闭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B2BECC6-7F45-467F-8719-7EDAA527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2/4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084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3/4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595" cy="4610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gdb </a:t>
            </a:r>
            <a:r>
              <a:rPr lang="zh-CN" altLang="en-US" dirty="0"/>
              <a:t>常用命令：</a:t>
            </a:r>
          </a:p>
          <a:p>
            <a:pPr marL="0" indent="0">
              <a:buNone/>
            </a:pPr>
            <a:r>
              <a:rPr lang="en-US" altLang="zh-CN" dirty="0"/>
              <a:t>	1.set disassembly-flavor intel</a:t>
            </a:r>
          </a:p>
          <a:p>
            <a:pPr marL="0" indent="0">
              <a:buNone/>
            </a:pPr>
            <a:r>
              <a:rPr lang="en-US" altLang="zh-CN" dirty="0"/>
              <a:t>	2.disassemble </a:t>
            </a:r>
          </a:p>
          <a:p>
            <a:pPr marL="0" indent="0">
              <a:buNone/>
            </a:pPr>
            <a:r>
              <a:rPr lang="en-US" altLang="zh-CN" dirty="0"/>
              <a:t>	3.info register</a:t>
            </a:r>
          </a:p>
          <a:p>
            <a:pPr marL="0" indent="0">
              <a:buNone/>
            </a:pPr>
            <a:r>
              <a:rPr lang="en-US" altLang="zh-CN" dirty="0"/>
              <a:t>	4.break *0x80484e3/</a:t>
            </a:r>
            <a:r>
              <a:rPr lang="en-US" altLang="zh-CN" dirty="0" err="1"/>
              <a:t>strcpy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5.x/8wx 0x80484e3</a:t>
            </a:r>
          </a:p>
          <a:p>
            <a:pPr marL="0" indent="0">
              <a:buNone/>
            </a:pPr>
            <a:r>
              <a:rPr lang="en-US" altLang="zh-CN" dirty="0"/>
              <a:t>	6.catch exec</a:t>
            </a:r>
          </a:p>
          <a:p>
            <a:pPr marL="0" indent="0">
              <a:buNone/>
            </a:pPr>
            <a:r>
              <a:rPr lang="en-US" altLang="zh-CN" dirty="0"/>
              <a:t>	7.bt</a:t>
            </a:r>
          </a:p>
          <a:p>
            <a:pPr marL="0" indent="0">
              <a:buNone/>
            </a:pPr>
            <a:r>
              <a:rPr lang="en-US" altLang="zh-CN" dirty="0"/>
              <a:t>	8.gdb ./exploit1</a:t>
            </a:r>
          </a:p>
          <a:p>
            <a:pPr marL="0" indent="0">
              <a:buNone/>
            </a:pPr>
            <a:r>
              <a:rPr lang="en-US" altLang="zh-CN" dirty="0"/>
              <a:t>	9.i r $</a:t>
            </a:r>
            <a:r>
              <a:rPr lang="en-US" altLang="zh-CN" dirty="0" err="1"/>
              <a:t>ebp</a:t>
            </a:r>
            <a:r>
              <a:rPr lang="en-US" altLang="zh-CN" dirty="0"/>
              <a:t>/$esp...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EF20-C1BB-473C-AEE7-8D4BCA01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实验注意内容（</a:t>
            </a:r>
            <a:r>
              <a:rPr lang="en-US" altLang="zh-CN" dirty="0"/>
              <a:t>4/4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9B37-D7F0-4873-B33B-8226805D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建议安装</a:t>
            </a:r>
            <a:r>
              <a:rPr lang="en-US" altLang="zh-CN" dirty="0" err="1"/>
              <a:t>gdb-peda</a:t>
            </a:r>
            <a:r>
              <a:rPr lang="zh-CN" altLang="en-US" dirty="0"/>
              <a:t>插件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4F4F4F"/>
                </a:solidFill>
                <a:latin typeface="Source Code Pro"/>
              </a:rPr>
              <a:t>	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git clone https: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github.com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longld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peda.git</a:t>
            </a:r>
            <a:r>
              <a:rPr lang="en" altLang="zh-CN" sz="2400" dirty="0">
                <a:solidFill>
                  <a:srgbClr val="880000"/>
                </a:solidFill>
                <a:latin typeface="Source Code Pro"/>
              </a:rPr>
              <a:t> ~/</a:t>
            </a:r>
            <a:r>
              <a:rPr lang="en" altLang="zh-CN" sz="2400" dirty="0" err="1">
                <a:solidFill>
                  <a:srgbClr val="880000"/>
                </a:solidFill>
                <a:latin typeface="Source Code Pro"/>
              </a:rPr>
              <a:t>peda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 	echo 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"source ~/</a:t>
            </a:r>
            <a:r>
              <a:rPr lang="en" altLang="zh-CN" sz="2400" dirty="0" err="1">
                <a:solidFill>
                  <a:srgbClr val="009900"/>
                </a:solidFill>
                <a:latin typeface="Source Code Pro"/>
              </a:rPr>
              <a:t>peda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/</a:t>
            </a:r>
            <a:r>
              <a:rPr lang="en" altLang="zh-CN" sz="2400" dirty="0" err="1">
                <a:solidFill>
                  <a:srgbClr val="009900"/>
                </a:solidFill>
                <a:latin typeface="Source Code Pro"/>
              </a:rPr>
              <a:t>peda.py</a:t>
            </a:r>
            <a:r>
              <a:rPr lang="en" altLang="zh-CN" sz="2400" dirty="0">
                <a:solidFill>
                  <a:srgbClr val="009900"/>
                </a:solidFill>
                <a:latin typeface="Source Code Pro"/>
              </a:rPr>
              <a:t>"</a:t>
            </a:r>
            <a:r>
              <a:rPr lang="en" altLang="zh-CN" sz="2400" dirty="0">
                <a:solidFill>
                  <a:srgbClr val="4F4F4F"/>
                </a:solidFill>
                <a:latin typeface="Source Code Pro"/>
              </a:rPr>
              <a:t> &gt;&gt; ~/.</a:t>
            </a:r>
            <a:r>
              <a:rPr lang="en" altLang="zh-CN" sz="2400" dirty="0" err="1">
                <a:solidFill>
                  <a:srgbClr val="4F4F4F"/>
                </a:solidFill>
                <a:latin typeface="Source Code Pro"/>
              </a:rPr>
              <a:t>gdbinit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gdb</a:t>
            </a:r>
            <a:r>
              <a:rPr lang="en-US" altLang="zh-CN" dirty="0">
                <a:solidFill>
                  <a:schemeClr val="accent1"/>
                </a:solidFill>
              </a:rPr>
              <a:t> –e exploit1 –s /</a:t>
            </a:r>
            <a:r>
              <a:rPr lang="en-US" altLang="zh-CN" dirty="0" err="1">
                <a:solidFill>
                  <a:schemeClr val="accent1"/>
                </a:solidFill>
              </a:rPr>
              <a:t>tmp</a:t>
            </a:r>
            <a:r>
              <a:rPr lang="en-US" altLang="zh-CN" dirty="0">
                <a:solidFill>
                  <a:schemeClr val="accent1"/>
                </a:solidFill>
              </a:rPr>
              <a:t>/vul1</a:t>
            </a:r>
          </a:p>
          <a:p>
            <a:r>
              <a:rPr lang="zh-CN" altLang="en-US" dirty="0"/>
              <a:t>注意转换字节序</a:t>
            </a:r>
            <a:endParaRPr lang="en-US" altLang="zh-CN" dirty="0"/>
          </a:p>
          <a:p>
            <a:r>
              <a:rPr lang="en-US" altLang="zh-CN" dirty="0"/>
              <a:t>find 0xd231c931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9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三、实验提交要求（</a:t>
            </a:r>
            <a:r>
              <a:rPr lang="en-US" altLang="zh-CN" dirty="0"/>
              <a:t>1/4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提交时间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提交形式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2/4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提交时间</a:t>
            </a:r>
          </a:p>
          <a:p>
            <a:pPr marL="0" indent="0">
              <a:buNone/>
            </a:pPr>
            <a:r>
              <a:rPr lang="en-US" altLang="zh-CN" dirty="0"/>
              <a:t>2020-4-30 24:00 </a:t>
            </a:r>
            <a:r>
              <a:rPr lang="zh-CN" altLang="en-US" dirty="0"/>
              <a:t>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提交形式</a:t>
            </a:r>
          </a:p>
          <a:p>
            <a:pPr marL="0" indent="0">
              <a:buNone/>
            </a:pPr>
            <a:r>
              <a:rPr lang="zh-CN" altLang="en-US" dirty="0"/>
              <a:t>源代码</a:t>
            </a:r>
            <a:r>
              <a:rPr lang="en-US" altLang="zh-CN" dirty="0"/>
              <a:t>+</a:t>
            </a:r>
            <a:r>
              <a:rPr lang="zh-CN" altLang="en-US" dirty="0"/>
              <a:t>说明文档</a:t>
            </a:r>
          </a:p>
          <a:p>
            <a:pPr marL="0" indent="0">
              <a:buNone/>
            </a:pPr>
            <a:r>
              <a:rPr lang="zh-CN" altLang="en-US" dirty="0"/>
              <a:t>总文件夹命名方式：学号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-project1</a:t>
            </a:r>
          </a:p>
          <a:p>
            <a:pPr marL="0" indent="0">
              <a:buNone/>
            </a:pPr>
            <a:r>
              <a:rPr lang="zh-CN" altLang="en-US" dirty="0"/>
              <a:t>电子版：</a:t>
            </a:r>
            <a:r>
              <a:rPr lang="en-US" altLang="zh-CN" dirty="0"/>
              <a:t>zxjie00@qq.com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3/4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源代码提交要求</a:t>
            </a:r>
          </a:p>
          <a:p>
            <a:pPr marL="0" indent="0">
              <a:buNone/>
            </a:pPr>
            <a:r>
              <a:rPr lang="zh-CN" altLang="en-US" dirty="0"/>
              <a:t>源代码文件夹命名要求：</a:t>
            </a:r>
            <a:r>
              <a:rPr lang="en-US" altLang="zh-CN" dirty="0"/>
              <a:t>exploits</a:t>
            </a:r>
          </a:p>
          <a:p>
            <a:pPr marL="0" indent="0">
              <a:buNone/>
            </a:pPr>
            <a:r>
              <a:rPr lang="zh-CN" altLang="en-US" dirty="0"/>
              <a:t>提交内容</a:t>
            </a:r>
          </a:p>
          <a:p>
            <a:pPr marL="0" indent="0">
              <a:buNone/>
            </a:pPr>
            <a:r>
              <a:rPr lang="en-US" altLang="zh-CN" dirty="0"/>
              <a:t>	1.exploit[1-6].c</a:t>
            </a:r>
          </a:p>
          <a:p>
            <a:pPr marL="0" indent="0">
              <a:buNone/>
            </a:pPr>
            <a:r>
              <a:rPr lang="en-US" altLang="zh-CN" dirty="0"/>
              <a:t>	2.Makefile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实验提交要求（</a:t>
            </a:r>
            <a:r>
              <a:rPr lang="en-US" altLang="zh-CN">
                <a:sym typeface="+mn-ea"/>
              </a:rPr>
              <a:t>4/4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说明文档提交要求</a:t>
            </a:r>
          </a:p>
          <a:p>
            <a:pPr marL="0" indent="0">
              <a:buNone/>
            </a:pPr>
            <a:r>
              <a:rPr lang="zh-CN" altLang="en-US" dirty="0"/>
              <a:t>命名要求：学号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-project1.doc</a:t>
            </a:r>
          </a:p>
          <a:p>
            <a:pPr marL="0" indent="0">
              <a:buNone/>
            </a:pPr>
            <a:r>
              <a:rPr lang="zh-CN" altLang="en-US" dirty="0"/>
              <a:t>包含内容：</a:t>
            </a:r>
            <a:r>
              <a:rPr lang="en-US" altLang="zh-CN" dirty="0"/>
              <a:t>1.vul[1-6]</a:t>
            </a:r>
            <a:r>
              <a:rPr lang="zh-CN" altLang="en-US" dirty="0"/>
              <a:t>的简单描述</a:t>
            </a:r>
          </a:p>
          <a:p>
            <a:pPr marL="0" indent="0">
              <a:buNone/>
            </a:pPr>
            <a:r>
              <a:rPr lang="en-US" altLang="zh-CN" dirty="0"/>
              <a:t>		2.shellcode</a:t>
            </a:r>
            <a:r>
              <a:rPr lang="zh-CN" altLang="en-US" dirty="0"/>
              <a:t>（构造过程）</a:t>
            </a:r>
          </a:p>
          <a:p>
            <a:pPr marL="0" indent="0">
              <a:buNone/>
            </a:pPr>
            <a:r>
              <a:rPr lang="en-US" altLang="zh-CN" dirty="0"/>
              <a:t>		2.exploit[1-6]</a:t>
            </a:r>
            <a:r>
              <a:rPr lang="zh-CN" altLang="en-US" dirty="0"/>
              <a:t>攻击方式描述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（攻击原理，</a:t>
            </a:r>
            <a:r>
              <a:rPr lang="en-US" altLang="zh-CN" dirty="0"/>
              <a:t>payload</a:t>
            </a:r>
            <a:r>
              <a:rPr lang="zh-CN" altLang="en-US" dirty="0"/>
              <a:t>构造方式，攻击过程描述）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6100" y="2411730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一、网络安全实验介绍</a:t>
            </a:r>
          </a:p>
          <a:p>
            <a:r>
              <a:rPr lang="zh-CN" altLang="en-US" dirty="0"/>
              <a:t>二、实验注意内容</a:t>
            </a:r>
          </a:p>
          <a:p>
            <a:r>
              <a:rPr lang="zh-CN" altLang="en-US" dirty="0"/>
              <a:t>三、实验提交要求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一、网络安全实验介绍（</a:t>
            </a:r>
            <a:r>
              <a:rPr lang="en-US" altLang="zh-CN" dirty="0"/>
              <a:t>1/6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100082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 dirty="0"/>
              <a:t>实验目的：</a:t>
            </a:r>
            <a:r>
              <a:rPr lang="en-US" altLang="zh-CN" sz="3600" dirty="0"/>
              <a:t>	buffer overflow </a:t>
            </a:r>
            <a:r>
              <a:rPr lang="zh-CN" altLang="en-US" sz="3600" dirty="0"/>
              <a:t>漏洞利用实践</a:t>
            </a:r>
          </a:p>
          <a:p>
            <a:pPr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实验内容：</a:t>
            </a:r>
            <a:r>
              <a:rPr lang="en-US" altLang="zh-CN" sz="3600" dirty="0"/>
              <a:t>	</a:t>
            </a:r>
            <a:r>
              <a:rPr lang="zh-CN" altLang="en-US" sz="3600" dirty="0"/>
              <a:t>编写</a:t>
            </a:r>
            <a:r>
              <a:rPr lang="en-US" altLang="zh-CN" sz="3600" dirty="0"/>
              <a:t>exploits</a:t>
            </a:r>
            <a:r>
              <a:rPr lang="zh-CN" altLang="en-US" sz="3600" dirty="0"/>
              <a:t>攻击漏洞程序</a:t>
            </a:r>
          </a:p>
          <a:p>
            <a:pPr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实验结果： 获取具有</a:t>
            </a:r>
            <a:r>
              <a:rPr lang="en-US" altLang="zh-CN" sz="3600" dirty="0"/>
              <a:t>root</a:t>
            </a:r>
            <a:r>
              <a:rPr lang="zh-CN" altLang="en-US" sz="3600" dirty="0"/>
              <a:t>权限的</a:t>
            </a:r>
            <a:r>
              <a:rPr lang="en-US" altLang="zh-CN" sz="3600" dirty="0"/>
              <a:t>shell</a:t>
            </a:r>
          </a:p>
          <a:p>
            <a:pPr indent="0">
              <a:buNone/>
            </a:pPr>
            <a:r>
              <a:rPr lang="en-US" altLang="zh-CN" sz="3600" dirty="0"/>
              <a:t>4.</a:t>
            </a:r>
            <a:r>
              <a:rPr lang="zh-CN" altLang="en-US" sz="3600" dirty="0"/>
              <a:t>实验环境：</a:t>
            </a:r>
            <a:r>
              <a:rPr lang="en-US" altLang="zh-CN" sz="3600" dirty="0"/>
              <a:t>	Ubuntu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已有虚拟机的同学可以使用自己原有的，没有的同学可以下载下面的系统镜像。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</a:rPr>
              <a:t>	Ubuntu16.04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镜像：</a:t>
            </a:r>
            <a:r>
              <a:rPr lang="zh-CN" altLang="zh-CN" sz="2000" dirty="0">
                <a:solidFill>
                  <a:prstClr val="black"/>
                </a:solidFill>
                <a:latin typeface="Arial" panose="020B0604020202020204" pitchFamily="34" charset="0"/>
                <a:hlinkClick r:id="rId3"/>
              </a:rPr>
              <a:t>http://mirrors.aliyun.com/ubuntu-releases/16.04/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尽量使用自己的实验环境，如果虚拟机是从其他同学拷贝而来也请新建自己的用户。</a:t>
            </a:r>
            <a:endParaRPr lang="en-US" altLang="zh-CN" sz="2000" dirty="0"/>
          </a:p>
          <a:p>
            <a:pPr marL="800100" lvl="1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2/6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prelink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Vulnerables</a:t>
            </a:r>
            <a:r>
              <a:rPr lang="en-US" altLang="zh-CN" dirty="0"/>
              <a:t> </a:t>
            </a:r>
            <a:r>
              <a:rPr lang="zh-CN" altLang="en-US" dirty="0"/>
              <a:t>文件夹编译、安装说明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/home/user/proj1/</a:t>
            </a:r>
            <a:r>
              <a:rPr lang="en-US" altLang="zh-CN" dirty="0" err="1"/>
              <a:t>vulnerables</a:t>
            </a:r>
            <a:r>
              <a:rPr lang="zh-CN" altLang="en-US" dirty="0"/>
              <a:t>（漏洞程序）</a:t>
            </a:r>
          </a:p>
          <a:p>
            <a:pPr marL="0" indent="0">
              <a:buNone/>
            </a:pPr>
            <a:r>
              <a:rPr lang="en-US" altLang="zh-CN" dirty="0"/>
              <a:t>1.make</a:t>
            </a:r>
          </a:p>
          <a:p>
            <a:pPr marL="0" indent="0">
              <a:buNone/>
            </a:pPr>
            <a:r>
              <a:rPr lang="en-US" altLang="zh-CN" dirty="0"/>
              <a:t>2.sudo make 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exploits </a:t>
            </a:r>
            <a:r>
              <a:rPr lang="zh-CN" altLang="en-US" dirty="0"/>
              <a:t>文件夹编译说明 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/home/user/proj1/exploits</a:t>
            </a:r>
            <a:r>
              <a:rPr lang="zh-CN" altLang="en-US" dirty="0"/>
              <a:t>（攻击程序）</a:t>
            </a:r>
          </a:p>
          <a:p>
            <a:pPr marL="0" indent="0">
              <a:buNone/>
            </a:pPr>
            <a:r>
              <a:rPr lang="en-US" altLang="zh-CN" dirty="0"/>
              <a:t>1.make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网络安全实验介绍（</a:t>
            </a:r>
            <a:r>
              <a:rPr lang="en-US" altLang="zh-CN"/>
              <a:t>3/6</a:t>
            </a:r>
            <a:r>
              <a:rPr lang="zh-CN" altLang="en-US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160" y="1752600"/>
            <a:ext cx="2895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Vulnerables</a:t>
            </a:r>
            <a:r>
              <a:rPr lang="zh-CN" altLang="en-US" sz="2800" dirty="0"/>
              <a:t>文件夹编译，安装结果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1691005"/>
            <a:ext cx="7952105" cy="2821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80" y="4582795"/>
            <a:ext cx="727646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网络安全实验介绍（</a:t>
            </a:r>
            <a:r>
              <a:rPr lang="en-US" altLang="zh-CN">
                <a:sym typeface="+mn-ea"/>
              </a:rPr>
              <a:t>4/6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80" y="1737360"/>
            <a:ext cx="303276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exploits</a:t>
            </a:r>
            <a:r>
              <a:rPr lang="zh-CN" altLang="en-US" sz="2800">
                <a:sym typeface="+mn-ea"/>
              </a:rPr>
              <a:t>文件夹编译结果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40" y="1691005"/>
            <a:ext cx="712406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5/6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655"/>
          </a:xfrm>
        </p:spPr>
        <p:txBody>
          <a:bodyPr/>
          <a:lstStyle/>
          <a:p>
            <a:r>
              <a:rPr lang="en-US" altLang="zh-CN" dirty="0"/>
              <a:t>exploits</a:t>
            </a:r>
            <a:r>
              <a:rPr lang="zh-CN" altLang="en-US" dirty="0"/>
              <a:t>编写说明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89200"/>
            <a:ext cx="3609340" cy="3237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5" y="1691005"/>
            <a:ext cx="3761740" cy="4447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770" y="2498725"/>
            <a:ext cx="346646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网络安全实验介绍（</a:t>
            </a:r>
            <a:r>
              <a:rPr lang="en-US" altLang="zh-CN"/>
              <a:t>6/6</a:t>
            </a:r>
            <a:r>
              <a:rPr lang="zh-CN" altLang="en-US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095500"/>
            <a:ext cx="3947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实验结果：</a:t>
            </a:r>
          </a:p>
          <a:p>
            <a:r>
              <a:rPr lang="zh-CN" altLang="en-US" sz="2800" dirty="0"/>
              <a:t>获得一个具有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权限的</a:t>
            </a:r>
            <a:r>
              <a:rPr lang="en-US" altLang="zh-CN" sz="2800" dirty="0"/>
              <a:t>shell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70B915-51F4-2A45-974C-0B4A471B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1987232"/>
            <a:ext cx="6896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582" y="333339"/>
            <a:ext cx="10515600" cy="1325563"/>
          </a:xfrm>
        </p:spPr>
        <p:txBody>
          <a:bodyPr/>
          <a:lstStyle/>
          <a:p>
            <a:r>
              <a:rPr lang="zh-CN" altLang="en-US" dirty="0"/>
              <a:t>二、实验注意内容（</a:t>
            </a:r>
            <a:r>
              <a:rPr lang="en-US" altLang="zh-CN" dirty="0"/>
              <a:t>1/4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4031" y="1446728"/>
            <a:ext cx="8121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1.shellcode</a:t>
            </a:r>
            <a:r>
              <a:rPr lang="zh-CN" altLang="en-US" sz="3600" dirty="0"/>
              <a:t>模板</a:t>
            </a:r>
            <a:endParaRPr lang="en-US" altLang="zh-CN" sz="3600" dirty="0"/>
          </a:p>
          <a:p>
            <a:r>
              <a:rPr lang="zh-CN" altLang="en" sz="2800" dirty="0"/>
              <a:t>可参考</a:t>
            </a:r>
            <a:r>
              <a:rPr lang="zh-CN" altLang="en-US" sz="2800" dirty="0"/>
              <a:t>：</a:t>
            </a:r>
            <a:r>
              <a:rPr lang="en" altLang="zh-CN" sz="2800" dirty="0"/>
              <a:t>http://shell-</a:t>
            </a:r>
            <a:r>
              <a:rPr lang="en" altLang="zh-CN" sz="2800" dirty="0" err="1"/>
              <a:t>storm.org</a:t>
            </a:r>
            <a:r>
              <a:rPr lang="en" altLang="zh-CN" sz="2800" dirty="0"/>
              <a:t>/shellcode/</a:t>
            </a:r>
            <a:endParaRPr lang="zh-CN" altLang="en-US" sz="28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机器码中存在</a:t>
            </a:r>
            <a:r>
              <a:rPr lang="en-US" altLang="zh-CN" sz="3200" dirty="0"/>
              <a:t>/x00</a:t>
            </a:r>
            <a:r>
              <a:rPr lang="zh-CN" altLang="en-US" sz="3200" dirty="0"/>
              <a:t>字节（即</a:t>
            </a:r>
            <a:r>
              <a:rPr lang="en-US" altLang="zh-CN" sz="3200" dirty="0"/>
              <a:t>NULL</a:t>
            </a:r>
            <a:r>
              <a:rPr lang="zh-CN" altLang="en-US" sz="3200" dirty="0"/>
              <a:t>（</a:t>
            </a:r>
            <a:r>
              <a:rPr lang="en-US" altLang="zh-CN" sz="3200" dirty="0"/>
              <a:t>0</a:t>
            </a:r>
            <a:r>
              <a:rPr lang="zh-CN" altLang="en-US" sz="3200" dirty="0"/>
              <a:t>）字符），所有输入函数只要检测到</a:t>
            </a:r>
            <a:r>
              <a:rPr lang="en-US" altLang="zh-CN" sz="3200" dirty="0"/>
              <a:t>NULL</a:t>
            </a:r>
            <a:r>
              <a:rPr lang="zh-CN" altLang="en-US" sz="3200" dirty="0"/>
              <a:t>字符就会返回，所以避免出现</a:t>
            </a:r>
            <a:r>
              <a:rPr lang="en-US" altLang="zh-CN" sz="3200" dirty="0"/>
              <a:t>/x00</a:t>
            </a:r>
            <a:r>
              <a:rPr lang="zh-CN" altLang="en-US" sz="3200" dirty="0"/>
              <a:t>字节，</a:t>
            </a:r>
            <a:r>
              <a:rPr lang="en-US" altLang="zh-CN" sz="3200" dirty="0"/>
              <a:t>NULL</a:t>
            </a:r>
            <a:r>
              <a:rPr lang="zh-CN" altLang="en-US" sz="3200" dirty="0"/>
              <a:t>只能够出现在</a:t>
            </a:r>
            <a:r>
              <a:rPr lang="en-US" altLang="zh-CN" sz="3200" dirty="0"/>
              <a:t>shellcode</a:t>
            </a:r>
            <a:r>
              <a:rPr lang="zh-CN" altLang="en-US" sz="3200" dirty="0"/>
              <a:t>的结尾处。</a:t>
            </a:r>
            <a:endParaRPr lang="en-US" altLang="zh-CN" sz="3200" dirty="0"/>
          </a:p>
          <a:p>
            <a:r>
              <a:rPr lang="zh-CN" altLang="en-US" sz="3200" dirty="0"/>
              <a:t>尝试使用</a:t>
            </a:r>
            <a:r>
              <a:rPr lang="en-US" altLang="zh-CN" sz="3200" dirty="0" err="1"/>
              <a:t>xor</a:t>
            </a:r>
            <a:r>
              <a:rPr lang="zh-CN" altLang="en-US" sz="3200" dirty="0"/>
              <a:t>命令</a:t>
            </a:r>
            <a:r>
              <a:rPr lang="en-US" altLang="zh-CN" sz="3200" dirty="0"/>
              <a:t>(</a:t>
            </a:r>
            <a:r>
              <a:rPr lang="en-US" altLang="zh-CN" sz="3200" dirty="0" err="1"/>
              <a:t>xor</a:t>
            </a:r>
            <a:r>
              <a:rPr lang="en-US" altLang="zh-CN" sz="3200" dirty="0"/>
              <a:t> </a:t>
            </a:r>
            <a:r>
              <a:rPr lang="en-US" altLang="zh-CN" sz="3200" dirty="0" err="1"/>
              <a:t>eax,eax</a:t>
            </a:r>
            <a:r>
              <a:rPr lang="en-US" altLang="zh-CN" sz="3200" dirty="0"/>
              <a:t>)</a:t>
            </a:r>
          </a:p>
        </p:txBody>
      </p:sp>
      <p:pic>
        <p:nvPicPr>
          <p:cNvPr id="7" name="图片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805" y="1658902"/>
            <a:ext cx="2171700" cy="1855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709</Words>
  <Application>Microsoft Macintosh PowerPoint</Application>
  <PresentationFormat>宽屏</PresentationFormat>
  <Paragraphs>102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Source Code Pro</vt:lpstr>
      <vt:lpstr>Arial</vt:lpstr>
      <vt:lpstr>Calibri</vt:lpstr>
      <vt:lpstr>Calibri Light</vt:lpstr>
      <vt:lpstr>Office 主题</vt:lpstr>
      <vt:lpstr>Buffer Overflow</vt:lpstr>
      <vt:lpstr>主要内容</vt:lpstr>
      <vt:lpstr>一、网络安全实验介绍（1/6）</vt:lpstr>
      <vt:lpstr>网络安全实验介绍（2/6）</vt:lpstr>
      <vt:lpstr>PowerPoint 演示文稿</vt:lpstr>
      <vt:lpstr>网络安全实验介绍（4/6）</vt:lpstr>
      <vt:lpstr>网络安全实验介绍（5/6）</vt:lpstr>
      <vt:lpstr>网络安全实验介绍（6/6）</vt:lpstr>
      <vt:lpstr>二、实验注意内容（1/4）</vt:lpstr>
      <vt:lpstr>实验注意内容（2/4）</vt:lpstr>
      <vt:lpstr>实验注意内容（3/4）</vt:lpstr>
      <vt:lpstr>实验注意内容（4/4）</vt:lpstr>
      <vt:lpstr>三、实验提交要求（1/4）</vt:lpstr>
      <vt:lpstr>实验提交要求（2/4）</vt:lpstr>
      <vt:lpstr>实验提交要求（3/4）</vt:lpstr>
      <vt:lpstr>实验提交要求（4/4）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鑫杰 朱</cp:lastModifiedBy>
  <cp:revision>88</cp:revision>
  <dcterms:created xsi:type="dcterms:W3CDTF">2018-03-24T06:15:00Z</dcterms:created>
  <dcterms:modified xsi:type="dcterms:W3CDTF">2021-03-29T02:14:07Z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