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3" r:id="rId15"/>
    <p:sldId id="282" r:id="rId16"/>
    <p:sldId id="284" r:id="rId17"/>
    <p:sldId id="285" r:id="rId18"/>
    <p:sldId id="286" r:id="rId19"/>
    <p:sldId id="287" r:id="rId20"/>
    <p:sldId id="272" r:id="rId21"/>
  </p:sldIdLst>
  <p:sldSz cx="12192000" cy="6858000"/>
  <p:notesSz cx="7103745" cy="10234295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网络安全实验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实验主题：</a:t>
            </a:r>
            <a:r>
              <a:rPr lang="en-US" altLang="zh-CN" dirty="0"/>
              <a:t>Web Security</a:t>
            </a:r>
            <a:endParaRPr lang="zh-CN" altLang="en-US" dirty="0"/>
          </a:p>
          <a:p>
            <a:pPr algn="r"/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11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实验内容介绍</a:t>
            </a:r>
            <a:br>
              <a:rPr lang="zh-CN" altLang="en-US"/>
            </a:br>
            <a:r>
              <a:rPr lang="en-US" altLang="zh-CN" sz="2800"/>
              <a:t>Attack 3: Cross-site Request Forgery</a:t>
            </a:r>
            <a:endParaRPr lang="en-US" altLang="zh-CN" sz="2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9233" y="2818438"/>
            <a:ext cx="8192770" cy="2368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11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实验内容介绍</a:t>
            </a:r>
            <a:br>
              <a:rPr lang="zh-CN" altLang="en-US" dirty="0"/>
            </a:br>
            <a:r>
              <a:rPr lang="en-US" altLang="zh-CN" sz="2800" dirty="0"/>
              <a:t>Attack 4: Cross-site request forgery with user assistance</a:t>
            </a:r>
            <a:endParaRPr lang="en-US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97075"/>
            <a:ext cx="10515600" cy="4462780"/>
          </a:xfrm>
        </p:spPr>
        <p:txBody>
          <a:bodyPr>
            <a:normAutofit fontScale="87500" lnSpcReduction="10000"/>
          </a:bodyPr>
          <a:lstStyle/>
          <a:p>
            <a:r>
              <a:rPr lang="zh-CN" altLang="en-US" sz="2400" dirty="0"/>
              <a:t>你的答案是一个或者两个html页面，命名为bp.html，bp2.html(可选)</a:t>
            </a:r>
            <a:endParaRPr lang="zh-CN" altLang="en-US" sz="2400" dirty="0"/>
          </a:p>
          <a:p>
            <a:r>
              <a:rPr lang="zh-CN" altLang="en-US" sz="2400" dirty="0"/>
              <a:t>在打开bp.html前，系统中已经登录了</a:t>
            </a:r>
            <a:r>
              <a:rPr lang="en-US" altLang="zh-CN" sz="2400" dirty="0"/>
              <a:t>user1</a:t>
            </a:r>
            <a:endParaRPr lang="zh-CN" altLang="en-US" sz="2400" dirty="0"/>
          </a:p>
          <a:p>
            <a:r>
              <a:rPr lang="zh-CN" altLang="en-US" sz="2400" dirty="0"/>
              <a:t>接下来将在bp.html页面进行交互，因此bp.html的设置要合理。也就是说，如果在页面上有一个表格或者有一个按钮，并且在页面上有一些提示要求用户进行一些操作，引导用户依照这些提示执行。</a:t>
            </a:r>
            <a:endParaRPr lang="zh-CN" altLang="en-US" sz="2400" dirty="0"/>
          </a:p>
          <a:p>
            <a:r>
              <a:rPr lang="zh-CN" altLang="en-US" sz="2400" dirty="0"/>
              <a:t>在用户与bp.html页面进行交互后，10 bitbars将会从</a:t>
            </a:r>
            <a:r>
              <a:rPr lang="en-US" altLang="zh-CN" sz="2400" dirty="0"/>
              <a:t>user1</a:t>
            </a:r>
            <a:r>
              <a:rPr lang="zh-CN" altLang="en-US" sz="2400" dirty="0"/>
              <a:t>账户转到attacker的账户。当这个转账操作执行完成后，页面将重定向到www.baidu.com</a:t>
            </a:r>
            <a:endParaRPr lang="zh-CN" altLang="en-US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你的攻击必须要在与用户互动的前提下执行</a:t>
            </a:r>
            <a:r>
              <a:rPr lang="zh-CN" altLang="en-US" sz="2400" dirty="0"/>
              <a:t>（与</a:t>
            </a:r>
            <a:r>
              <a:rPr lang="en-US" altLang="zh-CN" sz="2400" dirty="0"/>
              <a:t>Attack 3</a:t>
            </a:r>
            <a:r>
              <a:rPr lang="zh-CN" altLang="en-US" sz="2400" dirty="0"/>
              <a:t>不同）。特别的要注意的是，</a:t>
            </a:r>
            <a:r>
              <a:rPr lang="zh-CN" altLang="en-US" sz="2400" dirty="0">
                <a:solidFill>
                  <a:srgbClr val="FF0000"/>
                </a:solidFill>
              </a:rPr>
              <a:t>你的攻击要针对的网址是http://localhost:3000/super_secure_transfer或者http://localhost:3000/super_secure_post_transfer。</a:t>
            </a:r>
            <a:r>
              <a:rPr lang="zh-CN" altLang="en-US" sz="2400" dirty="0"/>
              <a:t>这两个网址做了一些CSRF攻击的防护。在攻击的过程中，你不能直接与http://localhost:3000/transfer或者http://localhost:3000/post_transfer进行交互。</a:t>
            </a:r>
            <a:endParaRPr lang="zh-CN" altLang="en-US" sz="2400" dirty="0"/>
          </a:p>
          <a:p>
            <a:r>
              <a:rPr lang="zh-CN" altLang="en-US" sz="2400" dirty="0"/>
              <a:t>在你的攻击过程中，需要隐藏你的页面正从http://localhost:3000上下载内容的事实。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11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实验内容介绍</a:t>
            </a:r>
            <a:br>
              <a:rPr lang="zh-CN" altLang="en-US" dirty="0"/>
            </a:br>
            <a:r>
              <a:rPr lang="en-US" altLang="zh-CN" sz="2800" dirty="0"/>
              <a:t>Attack 4: Cross-site request forgery with user assistance</a:t>
            </a:r>
            <a:endParaRPr lang="en-US" altLang="zh-CN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5824" y="2126964"/>
            <a:ext cx="5587659" cy="38557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11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实验内容介绍</a:t>
            </a:r>
            <a:br>
              <a:rPr lang="zh-CN" altLang="en-US" dirty="0"/>
            </a:br>
            <a:r>
              <a:rPr lang="en-US" altLang="zh-CN" sz="2800" dirty="0"/>
              <a:t>Attack 5: Little Bobby Tables (aka SQL Injection)</a:t>
            </a:r>
            <a:endParaRPr lang="en-US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97075"/>
            <a:ext cx="10515600" cy="446278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你的答案是一个恶意的用户名。这个恶意的用户名允许你删除一个你不具有访问权限账户。</a:t>
            </a:r>
            <a:endParaRPr lang="zh-CN" altLang="en-US" sz="2400" dirty="0"/>
          </a:p>
          <a:p>
            <a:r>
              <a:rPr lang="zh-CN" altLang="en-US" sz="2400" dirty="0"/>
              <a:t>评分员将使用你提供的恶意用户名新建一个账户。并在“close”页面上确认删除该账户</a:t>
            </a:r>
            <a:endParaRPr lang="zh-CN" altLang="en-US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作为结果，新建的账户以及user3的账户将会被删除。其他的账户不变</a:t>
            </a:r>
            <a:endParaRPr lang="zh-CN" altLang="en-US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你可以在http://localhost:3000/view_users页面上查看所用的用户</a:t>
            </a:r>
            <a:endParaRPr lang="zh-CN" altLang="en-US" sz="2400" dirty="0"/>
          </a:p>
          <a:p>
            <a:r>
              <a:rPr lang="zh-CN" altLang="en-US" sz="2400" dirty="0"/>
              <a:t>如果数据库在测试攻击的过程中被破坏了，你可以停止Rails然后使用rake db:reset命令使数据库复原。</a:t>
            </a:r>
            <a:endParaRPr lang="zh-CN" altLang="en-US" sz="2400" dirty="0"/>
          </a:p>
          <a:p>
            <a:r>
              <a:rPr lang="zh-CN" altLang="en-US" sz="2400" dirty="0"/>
              <a:t>将你的最终答案写在</a:t>
            </a:r>
            <a:r>
              <a:rPr lang="en-US" altLang="zh-CN" sz="2400" dirty="0"/>
              <a:t>c</a:t>
            </a:r>
            <a:r>
              <a:rPr lang="zh-CN" altLang="en-US" sz="2400" dirty="0"/>
              <a:t>.txt中</a:t>
            </a:r>
            <a:endParaRPr lang="zh-CN" altLang="en-US" sz="2400" dirty="0"/>
          </a:p>
          <a:p>
            <a:r>
              <a:rPr lang="zh-CN" altLang="en-US" sz="2400" dirty="0"/>
              <a:t>提示：查看服务器删除用户时的操作。SQL注入；WHERE子句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11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实验内容介绍</a:t>
            </a:r>
            <a:br>
              <a:rPr lang="zh-CN" altLang="en-US"/>
            </a:br>
            <a:r>
              <a:rPr lang="en-US" altLang="zh-CN" sz="2800"/>
              <a:t>Attack 5: Little Bobby Tables (aka SQL Injection)</a:t>
            </a:r>
            <a:endParaRPr lang="en-US" altLang="zh-CN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996758"/>
            <a:ext cx="6393170" cy="38036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888" y="2864627"/>
            <a:ext cx="3728944" cy="17657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11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实验内容介绍</a:t>
            </a:r>
            <a:br>
              <a:rPr lang="zh-CN" altLang="en-US"/>
            </a:br>
            <a:r>
              <a:rPr lang="en-US" altLang="zh-CN" sz="2800"/>
              <a:t>Attack 6: Profile Worm</a:t>
            </a: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97075"/>
            <a:ext cx="10515600" cy="446278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你的答案是一个用户的profile（简况）。当其他用户阅读这个profile时，1个bitbar将会从当前账户转到attacker的账户，并且将当前用户的profile修改成该profile。因此，如果attacker将他的profile修改成你的答案，以下情况会发生：</a:t>
            </a:r>
            <a:endParaRPr lang="zh-CN" altLang="en-US" sz="2400" dirty="0"/>
          </a:p>
          <a:p>
            <a:pPr lvl="1"/>
            <a:r>
              <a:rPr lang="zh-CN" altLang="en-US" sz="2055" dirty="0"/>
              <a:t>如果user1浏览了attacker的profile，那么1 bitbar将从user1的账户转到attacker的账户，user1的profile修改成你答案中的profile</a:t>
            </a:r>
            <a:endParaRPr lang="zh-CN" altLang="en-US" sz="2055" dirty="0"/>
          </a:p>
          <a:p>
            <a:pPr lvl="1"/>
            <a:r>
              <a:rPr lang="zh-CN" altLang="en-US" sz="2055" dirty="0"/>
              <a:t>之后，如果user2浏览了user1的profile，那么1 bitbar将从user2的账户转到attacker的账户，user2的profile也被替换成你答案中profile</a:t>
            </a:r>
            <a:endParaRPr lang="zh-CN" altLang="en-US" sz="2055" dirty="0"/>
          </a:p>
          <a:p>
            <a:r>
              <a:rPr lang="zh-CN" altLang="en-US" sz="2400" dirty="0"/>
              <a:t>因此，你的profile worm将会很快扩散到全部的用户账户中</a:t>
            </a:r>
            <a:endParaRPr lang="zh-CN" altLang="en-US" sz="2400" dirty="0"/>
          </a:p>
          <a:p>
            <a:r>
              <a:rPr lang="zh-CN" altLang="en-US" sz="2400" dirty="0"/>
              <a:t>将你的恶意的profile写在d.txt中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11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实验内容介绍</a:t>
            </a:r>
            <a:br>
              <a:rPr lang="zh-CN" altLang="en-US"/>
            </a:br>
            <a:r>
              <a:rPr lang="en-US" altLang="zh-CN" sz="2800"/>
              <a:t>Attack 6: Profile Worm</a:t>
            </a: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97075"/>
            <a:ext cx="10515600" cy="446278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评分过程：将你提供的恶意profile复制到attacker的profile上。然后，使用多个账户浏览attacker的profile。检查是否正常进行转账以及profile的复制</a:t>
            </a:r>
            <a:endParaRPr lang="zh-CN" altLang="en-US" sz="2400" dirty="0"/>
          </a:p>
          <a:p>
            <a:r>
              <a:rPr lang="zh-CN" altLang="en-US" sz="2400" dirty="0"/>
              <a:t>转账和profile复制的过程应该控制在</a:t>
            </a:r>
            <a:r>
              <a:rPr lang="en-US" altLang="zh-CN" sz="2400" dirty="0"/>
              <a:t>15s</a:t>
            </a:r>
            <a:r>
              <a:rPr lang="zh-CN" altLang="en-US" sz="2400" dirty="0"/>
              <a:t>之内。</a:t>
            </a:r>
            <a:endParaRPr lang="zh-CN" altLang="en-US" sz="2400" dirty="0"/>
          </a:p>
          <a:p>
            <a:r>
              <a:rPr lang="zh-CN" altLang="en-US" sz="2400" dirty="0"/>
              <a:t>在转账和profile的复制过程中，浏览器的地址栏需要始终停留在http://localhost:3000/profile?username=x ，其中x是profile被浏览的用户名。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r>
              <a:rPr lang="zh-CN" altLang="en-US" sz="2400" dirty="0"/>
              <a:t>提示：MySpace vulnerability，存储型</a:t>
            </a:r>
            <a:r>
              <a:rPr lang="en-US" altLang="zh-CN" sz="2400" dirty="0"/>
              <a:t>XSS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实验提交要求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提交时间：1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周周一 6月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号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提交方式：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命名：学号-姓名</a:t>
            </a:r>
            <a:r>
              <a:rPr lang="en-US" altLang="zh-CN" sz="20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-project2</a:t>
            </a:r>
            <a:r>
              <a:rPr lang="zh-CN" altLang="en-US" sz="20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.rar</a:t>
            </a:r>
            <a:endParaRPr lang="zh-CN" altLang="en-US" sz="2055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邮箱：</a:t>
            </a:r>
            <a:endParaRPr lang="zh-CN" altLang="en-US" sz="2055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提交作业包括：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algn="l">
              <a:lnSpc>
                <a:spcPct val="100000"/>
              </a:lnSpc>
              <a:buClrTx/>
              <a:buSzTx/>
            </a:pPr>
            <a:r>
              <a:rPr lang="zh-CN" altLang="en-US" sz="20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攻击答案（answers文件夹）</a:t>
            </a:r>
            <a:endParaRPr lang="zh-CN" altLang="en-US" sz="2055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algn="l">
              <a:lnSpc>
                <a:spcPct val="100000"/>
              </a:lnSpc>
              <a:buClrTx/>
              <a:buSzTx/>
            </a:pPr>
            <a:r>
              <a:rPr lang="zh-CN" altLang="en-US" sz="20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实验报告（</a:t>
            </a:r>
            <a:r>
              <a:rPr lang="zh-CN" altLang="en-US" sz="20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学号-姓名-project2.doc</a:t>
            </a:r>
            <a:r>
              <a:rPr lang="en-US" altLang="zh-CN" sz="20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x</a:t>
            </a:r>
            <a:r>
              <a:rPr lang="zh-CN" altLang="en-US" sz="20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sz="176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实验报告要求：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algn="l">
              <a:lnSpc>
                <a:spcPct val="100000"/>
              </a:lnSpc>
              <a:buClrTx/>
              <a:buSzTx/>
            </a:pPr>
            <a:r>
              <a:rPr lang="zh-CN" altLang="en-US" sz="20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Attack 1-6漏洞分析</a:t>
            </a:r>
            <a:endParaRPr lang="zh-CN" altLang="en-US" sz="2055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algn="l">
              <a:lnSpc>
                <a:spcPct val="100000"/>
              </a:lnSpc>
              <a:buClrTx/>
              <a:buSzTx/>
            </a:pPr>
            <a:r>
              <a:rPr lang="zh-CN" altLang="en-US" sz="20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Attack 1-6攻击原理</a:t>
            </a:r>
            <a:endParaRPr lang="zh-CN" altLang="en-US" sz="2055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56100" y="2411730"/>
            <a:ext cx="3479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/>
              <a:t>Thank you</a:t>
            </a:r>
            <a:endParaRPr lang="en-US" altLang="zh-CN"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实验环境搭建</a:t>
            </a:r>
            <a:endParaRPr lang="zh-CN" altLang="en-US" dirty="0"/>
          </a:p>
          <a:p>
            <a:r>
              <a:rPr lang="zh-CN" altLang="en-US" dirty="0"/>
              <a:t>实验内容介绍</a:t>
            </a:r>
            <a:endParaRPr lang="zh-CN" altLang="en-US" dirty="0"/>
          </a:p>
          <a:p>
            <a:r>
              <a:rPr lang="zh-CN" altLang="en-US" dirty="0"/>
              <a:t>实验提交要求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实验环境搭建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8185" y="4037330"/>
            <a:ext cx="4201795" cy="1903730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/>
              <a:t>Project 2 主要探究对web的攻击，本次试验共有6个部分。</a:t>
            </a:r>
            <a:endParaRPr lang="zh-CN" altLang="en-US" sz="2000" dirty="0"/>
          </a:p>
          <a:p>
            <a:r>
              <a:rPr lang="zh-CN" altLang="en-US" sz="2000" dirty="0"/>
              <a:t>Project 2中攻击的是一个电子货币服务网站--bitbar（使用ruby 2.4和rails 5.0.2实现）。</a:t>
            </a:r>
            <a:endParaRPr lang="zh-CN" altLang="en-US" sz="2000" dirty="0"/>
          </a:p>
          <a:p>
            <a:r>
              <a:rPr lang="zh-CN" altLang="en-US" sz="2000" dirty="0"/>
              <a:t>接下来介绍bitbar网站的搭建。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9980" y="1603375"/>
            <a:ext cx="6433820" cy="43376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05" y="1788160"/>
            <a:ext cx="3202305" cy="20402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实验环境搭建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安装Ruby2.4和rails 5.0.2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http://gorails.com/setup/ubuntu/16.04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按照上面网址的布置安装Ruby 2.4和rail 5.0.2（安装正确的版本非常重要）。可以跳过MySQL和PostgreSQL部分。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下载实验提供的project 2源码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重定位到/bitbar目录下，执行bundle install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开启服务器 （rails server）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以上的步骤执行完后，可以在http://localhost:3000上访问bitbar。如果要关闭服务器，可以在终端上执行Ctrl+C。在攻击的过程中，不允许对网站的源码进行修改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11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实验内容介绍</a:t>
            </a:r>
            <a:br>
              <a:rPr lang="zh-CN" altLang="en-US"/>
            </a:br>
            <a:r>
              <a:rPr lang="en-US" altLang="zh-CN" sz="2800"/>
              <a:t>Attack  1： Warn-up exercise: Cookie Theft</a:t>
            </a: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97075"/>
            <a:ext cx="10515600" cy="4309745"/>
          </a:xfrm>
        </p:spPr>
        <p:txBody>
          <a:bodyPr>
            <a:normAutofit fontScale="87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开始网址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http://localhost:3000/profile?username=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将提前以user1的身份登录bitbar，然后打开以上的开始网址（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密码：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one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你的目标是偷取user1的会话cookie并且将cookie发送到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http://localhost:3000/steal_cookie?cookie=...cookie_data_here...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你可以在以下网址上查看最近被偷取的cookie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http://localhost:3000/view_stolen_cookie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请将你的答案写在warmup.txt中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提示：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XSS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漏洞 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&lt;script&gt;alert(/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xss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/)&lt;/script&gt;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11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实验内容介绍</a:t>
            </a:r>
            <a:br>
              <a:rPr lang="zh-CN" altLang="en-US"/>
            </a:br>
            <a:r>
              <a:rPr lang="en-US" altLang="zh-CN" sz="2800"/>
              <a:t>Attack  1： Warn-up exercise: Cookie Theft</a:t>
            </a:r>
            <a:endParaRPr lang="en-US" altLang="zh-CN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4673" y="1926603"/>
            <a:ext cx="10004696" cy="4602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11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实验内容介绍</a:t>
            </a:r>
            <a:br>
              <a:rPr lang="zh-CN" altLang="en-US"/>
            </a:br>
            <a:r>
              <a:rPr lang="en-US" altLang="zh-CN" sz="2800"/>
              <a:t>Attack 2: Session hijacking with Cookies</a:t>
            </a: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47995"/>
            <a:ext cx="10515600" cy="4114800"/>
          </a:xfrm>
        </p:spPr>
        <p:txBody>
          <a:bodyPr/>
          <a:lstStyle/>
          <a:p>
            <a:r>
              <a:rPr lang="zh-CN" altLang="en-US" sz="2400" dirty="0"/>
              <a:t>在本次试验中，你将会获得attacker的身份：用户名attacker，密码attacker。你的目的是伪装成用户user1登录系统。</a:t>
            </a:r>
            <a:endParaRPr lang="zh-CN" altLang="en-US" sz="2400" dirty="0"/>
          </a:p>
          <a:p>
            <a:r>
              <a:rPr lang="zh-CN" altLang="en-US" sz="2400" dirty="0"/>
              <a:t>你的答案应该是一个脚本。当这个脚本在JavaScript控制台中执行时，bitbar将误认为你是以user1。请将这个脚本写到a.sh中。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dirty="0"/>
              <a:t>提示：网站是如何保存会话的？网站是如何验证用户当前是否登录？网站是如何验证cookie的真实性的？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11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实验内容介绍</a:t>
            </a:r>
            <a:br>
              <a:rPr lang="zh-CN" altLang="en-US"/>
            </a:br>
            <a:r>
              <a:rPr lang="en-US" altLang="zh-CN" sz="2800"/>
              <a:t>Attack 2: Session hijacking with Cookies</a:t>
            </a:r>
            <a:endParaRPr lang="en-US" altLang="zh-CN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178050"/>
            <a:ext cx="8348345" cy="1762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94530"/>
            <a:ext cx="8343265" cy="14852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11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实验内容介绍</a:t>
            </a:r>
            <a:br>
              <a:rPr lang="zh-CN" altLang="en-US" dirty="0"/>
            </a:br>
            <a:r>
              <a:rPr lang="en-US" altLang="zh-CN" sz="2800" dirty="0"/>
              <a:t>Attack 3: Cross-site Request Forgery</a:t>
            </a:r>
            <a:endParaRPr lang="en-US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97075"/>
            <a:ext cx="10515600" cy="4114800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latin typeface="+mn-ea"/>
              </a:rPr>
              <a:t>你的答案是一个名字为b.html的html文件。</a:t>
            </a:r>
            <a:endParaRPr lang="zh-CN" altLang="en-US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将提前使用user1的身份登录到bitbar，然后打开</a:t>
            </a:r>
            <a:r>
              <a:rPr lang="en-US" altLang="zh-CN" sz="2400" dirty="0">
                <a:latin typeface="+mn-ea"/>
              </a:rPr>
              <a:t>b.html</a:t>
            </a:r>
            <a:r>
              <a:rPr lang="zh-CN" altLang="en-US" sz="2400" dirty="0">
                <a:latin typeface="+mn-ea"/>
              </a:rPr>
              <a:t>。</a:t>
            </a:r>
            <a:endParaRPr lang="zh-CN" altLang="en-US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打开b.html后，10个bitbar将从user1的账户转到attacker的账户，当转账结束时，页面重定向到www.baidu.com。</a:t>
            </a:r>
            <a:endParaRPr lang="zh-CN" altLang="en-US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你可以在http://localhost:3000/view_users 查看用户列表以及每个用户拥有的bitbar</a:t>
            </a:r>
            <a:endParaRPr lang="zh-CN" altLang="en-US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在攻击的过程中，浏览器的网址中不能出现localhost:3000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提示：</a:t>
            </a:r>
            <a:r>
              <a:rPr lang="zh-CN" altLang="zh-CN" sz="2400" dirty="0">
                <a:solidFill>
                  <a:srgbClr val="FF0000"/>
                </a:solidFill>
                <a:latin typeface="+mn-ea"/>
              </a:rPr>
              <a:t>构造一个自动执行的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html</a:t>
            </a:r>
            <a:r>
              <a:rPr lang="zh-CN" altLang="zh-CN" sz="2400" dirty="0">
                <a:solidFill>
                  <a:srgbClr val="FF0000"/>
                </a:solidFill>
                <a:latin typeface="+mn-ea"/>
              </a:rPr>
              <a:t>文件，通过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XMLHttpRequest</a:t>
            </a:r>
            <a:r>
              <a:rPr lang="zh-CN" altLang="zh-CN" sz="2400" dirty="0">
                <a:solidFill>
                  <a:srgbClr val="FF0000"/>
                </a:solidFill>
                <a:latin typeface="+mn-ea"/>
              </a:rPr>
              <a:t>，构造发送的数据包，在登陆过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User1</a:t>
            </a:r>
            <a:r>
              <a:rPr lang="zh-CN" altLang="zh-CN" sz="2400" dirty="0">
                <a:solidFill>
                  <a:srgbClr val="FF0000"/>
                </a:solidFill>
                <a:latin typeface="+mn-ea"/>
              </a:rPr>
              <a:t>的浏览器中执行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。</a:t>
            </a:r>
            <a:endParaRPr lang="zh-CN" altLang="en-US" sz="2400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d7460970-8151-4f83-9227-51f2ce28e906}"/>
  <p:tag name="KSO_WPP_MARK_KEY" val="ce42539e-1f03-4904-8534-07272c5423ff"/>
  <p:tag name="COMMONDATA" val="eyJoZGlkIjoiMmQxMmY5Nzg1NWI1NTJiYzgxYWM5M2Q4NzcyZDMxMTk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3352</Words>
  <Application>WPS 演示</Application>
  <PresentationFormat>宽屏</PresentationFormat>
  <Paragraphs>116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网络安全实验</vt:lpstr>
      <vt:lpstr>主要内容</vt:lpstr>
      <vt:lpstr>实验环境搭建</vt:lpstr>
      <vt:lpstr>实验环境搭建</vt:lpstr>
      <vt:lpstr>实验内容介绍 Attack  1： Warn-up exercise: Cookie Theft</vt:lpstr>
      <vt:lpstr>实验内容介绍 Attack  1： Warn-up exercise: Cookie Theft</vt:lpstr>
      <vt:lpstr>实验内容介绍 Attack 2: Session hijacking with Cookies</vt:lpstr>
      <vt:lpstr>实验内容介绍 Attack 2: Session hijacking with Cookies</vt:lpstr>
      <vt:lpstr>实验内容介绍 Attack 3: Cross-site Request Forgery</vt:lpstr>
      <vt:lpstr>实验内容介绍 Attack 3: Cross-site Request Forgery</vt:lpstr>
      <vt:lpstr>实验内容介绍 Attack 4: Cross-site request forgery with user assistance</vt:lpstr>
      <vt:lpstr>实验内容介绍 Attack 4: Cross-site request forgery with user assistance</vt:lpstr>
      <vt:lpstr>实验内容介绍 Attack 5: Little Bobby Tables (aka SQL Injection)</vt:lpstr>
      <vt:lpstr>实验内容介绍 Attack 5: Little Bobby Tables (aka SQL Injection)</vt:lpstr>
      <vt:lpstr>实验内容介绍 Attack 6: Profile Worm</vt:lpstr>
      <vt:lpstr>实验内容介绍 Attack 6: Profile Worm</vt:lpstr>
      <vt:lpstr>实验提交要求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笑对天下莫轻愁</cp:lastModifiedBy>
  <cp:revision>165</cp:revision>
  <dcterms:created xsi:type="dcterms:W3CDTF">2018-03-24T06:15:00Z</dcterms:created>
  <dcterms:modified xsi:type="dcterms:W3CDTF">2023-04-02T16:28:30Z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B22E09BE23CC4241AD1F5F6EE3283E59</vt:lpwstr>
  </property>
</Properties>
</file>