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546" r:id="rId2"/>
    <p:sldId id="560" r:id="rId3"/>
    <p:sldId id="590" r:id="rId4"/>
    <p:sldId id="588" r:id="rId5"/>
    <p:sldId id="589" r:id="rId6"/>
    <p:sldId id="591" r:id="rId7"/>
    <p:sldId id="592" r:id="rId8"/>
    <p:sldId id="593" r:id="rId9"/>
    <p:sldId id="535" r:id="rId10"/>
    <p:sldId id="563" r:id="rId11"/>
    <p:sldId id="596" r:id="rId12"/>
    <p:sldId id="595" r:id="rId13"/>
    <p:sldId id="565" r:id="rId14"/>
    <p:sldId id="566" r:id="rId15"/>
    <p:sldId id="567" r:id="rId16"/>
    <p:sldId id="568" r:id="rId17"/>
    <p:sldId id="569" r:id="rId18"/>
    <p:sldId id="577" r:id="rId19"/>
    <p:sldId id="578" r:id="rId20"/>
    <p:sldId id="579" r:id="rId21"/>
    <p:sldId id="597" r:id="rId22"/>
    <p:sldId id="598" r:id="rId23"/>
    <p:sldId id="580" r:id="rId24"/>
    <p:sldId id="581" r:id="rId25"/>
    <p:sldId id="582" r:id="rId26"/>
    <p:sldId id="583" r:id="rId27"/>
    <p:sldId id="594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9768" autoAdjust="0"/>
    <p:restoredTop sz="77969" autoAdjust="0"/>
  </p:normalViewPr>
  <p:slideViewPr>
    <p:cSldViewPr>
      <p:cViewPr varScale="1">
        <p:scale>
          <a:sx n="112" d="100"/>
          <a:sy n="112" d="100"/>
        </p:scale>
        <p:origin x="184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195880-300E-EE5C-1D24-12D069D11E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181C9B-9EE8-83E2-FE40-681DECFFE3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972A9D1-7FC3-9FE1-6361-D76C78BF54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702D01C-60BA-1181-F25D-05ECCE5761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67922B-ABB0-C142-957B-41B83455C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07464E0-662A-F9C3-B425-49EDE5184E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BD1BE30-4BA0-E348-8294-F4C91998B4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10B7EC2-0110-D4B0-4817-31B73EF0439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AB2144-210D-76B0-C450-581744181B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27F902C-C417-D3D2-38C8-23BF694784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1816892-A3B4-D7CF-90A9-F51C36A29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7FBDEB-E1BD-E349-A900-AF0E63B85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0B6F7582-2992-7652-0E2F-5DFC0A45FE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576401D9-A12E-6275-9C25-C7251C1A7F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05335B00-A345-03FC-C9F0-5994E3D2D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67B305-ABFF-A541-A1C7-1CF85A8FDC19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698C28F-2D55-FFDC-1AFC-5B94338A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5D391D8F-9FD8-2225-1569-C202A01EEC35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ECF39EB9-CE6F-70E3-41E6-EE00720D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76FC108-BF24-C919-4D11-195D141C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069299AA-58FC-F8EA-584B-E1FA06AA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3C105EE-F8C6-0B9E-0DC5-6433A2DE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8666CCA-F106-DB1F-9DFB-5C1C6F0A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347599E-884A-C5D6-CA9A-1E622B55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9E5A3259-3B46-7F6F-F917-3C0E2887E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7BC2107-ADDF-8E2D-002C-BB0E77F00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882B930-09B7-9DC0-7661-9148D028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166354B9-9E1F-BCBA-48F7-7C651C21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C85C821B-B9A5-8435-25B5-BC8757D77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0C345E22-B3FD-76AF-C819-E8943615B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4A6C9CAC-5AE0-68B2-75DB-81D1205A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5A8A813E-A277-9CDF-9AE7-318019B53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ACB80462-5411-75AF-C0C3-6717B1A4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32BF65F-9C46-3DA5-2734-D4FA62ED1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34BFFE5-5A1E-8454-AEC2-4CD5687FF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F08944CF-F4D8-B5A1-7E36-42588113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D2C86BB-EBED-FB31-4787-2C5472C22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F5FEFEE-6758-196B-7C55-EF1F7095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D383C703-C4F9-8947-942D-B54B0D910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743F628-5C41-0DAE-678B-583847751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9C16EB2D-B5DE-BACC-9A3A-F8873B10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68C5728-0CD3-87DA-7D56-11F994CC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657A3A51-7385-3795-5804-54D69B8D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DDFA6BA5-6711-A685-D3DE-42B1BDB0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75FE874E-F38E-70B7-6CDB-2BE62CFA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BA29FEDA-C59C-8633-51F6-90328B4AC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DB5328A8-F7EA-5818-0989-C3458E6FA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A275992A-B496-489F-A8BA-84ED45458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40A9473-26C6-FBD7-F202-E1DB6FDF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AFC95961-2676-B550-BF21-6EE847660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2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FD78045-1B45-13B8-D180-746CC31EB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9F880FA-D6C0-E24F-C03D-66FD1082FD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85697438-0FD2-AE3F-769A-7B21E4224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FF72-597A-6B41-B72F-E7939A42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99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06D066-F0AA-C127-BFE8-60653A769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01ADF32-60B9-4EB5-CD8D-EF191CB001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1593C2A-E0CB-E378-F91C-AB13A7428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8A3E4-F0CB-A549-90F9-8C77181A7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46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D8D4E9-733A-D317-AD18-BAC7A6F13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5C0251-B840-F69C-5236-19B07740BE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E1131B-9800-98FB-AC78-C1E2F110F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E4717-3A04-9247-86EC-888D7F3E0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79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9B6BC8-6AF7-3A90-468E-86C539992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D55D24-D717-165B-C491-87C1D8BC9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9271DC5-DD57-0D79-D537-25B553730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ECAB0-1249-5E40-A64F-86DE8725B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6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4A31E5-7BDF-3CC9-14B8-2C7995A8F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7E43EF-4001-49F8-19F5-C8A91B364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D85FD9-0ACD-B25C-11CA-9C6976755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6D5E6-ECC2-CA46-8705-896D355E5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08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716786-03A8-D4FE-275F-CCF90866D7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C5D133-287F-C4EA-F98D-61F041EDB8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61EE0C7-9CEB-D458-995B-012B05B5D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AE6A3-CD47-8F4D-83CF-1F33E235B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19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AEE49B-038B-88ED-0F1F-7958088A4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F0D1F9-4E50-E996-16B5-B0A474FD1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BD3ABD4-9A52-9B91-73B9-0AEF31CDD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7486E-55C9-794F-8824-51306F283A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5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E37CC3-D0A6-0269-4A89-52983C1B0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2B8036-C73E-9E5B-DF8E-C50D5798E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B794372-4BE3-97C1-394F-F4A559BC5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836F-5E6E-E64C-9083-D53114ABE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36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37E958-EAC7-20F0-5698-2BA0E2911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08387A5-7470-18D6-EB5C-0057954B2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49656B-D5E2-964F-7582-1CD3C318E7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B5586-174B-BD4E-BEBD-784DD2ED8F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00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74C4C86-81FF-186F-6187-D0789744EE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026DF2-0991-A5D4-A182-EB62B006D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4AAC132-4C14-F525-3C4C-FA02FBD55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AADCE-12F2-F940-9403-2D9B5C8C2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6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F68E99-3B02-801C-AFEC-C89D0E9E4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1DAFC1-743E-2FC8-3692-E97861BF5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C637E35-DD39-BE99-9C46-EA23A14E3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72214-66EA-2D4F-9A33-DF809734A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20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B28F41-C9B6-06E4-2F28-C1BC32BAA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785167-DC17-B73B-04E6-999C9ACC0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6AFA43-E5A5-08E0-5EF5-6077D9516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A1F7F-F577-DD43-8C76-5A3D167098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C6918A2-AA75-1CD8-AFAE-C79DB8BA8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11726F-5304-AC64-EE1C-EC1E8368BA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2238"/>
            <a:ext cx="7543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B3ACC4E-9E01-E14F-B0ED-2E19E5CD1F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F5D0A477-2341-E5DC-7A29-47FB858DED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654" name="Rectangle 6">
            <a:extLst>
              <a:ext uri="{FF2B5EF4-FFF2-40B4-BE49-F238E27FC236}">
                <a16:creationId xmlns:a16="http://schemas.microsoft.com/office/drawing/2014/main" id="{3118E359-4692-1C32-1705-B430FBFD42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FE87403B-44DC-35CF-B1C1-1DBA60B25B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0323968-9D62-3542-B26E-FD5E97900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8E91750-A9B1-B964-B0F9-0DCD1B9FD7B6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5" name="Oval 9">
              <a:extLst>
                <a:ext uri="{FF2B5EF4-FFF2-40B4-BE49-F238E27FC236}">
                  <a16:creationId xmlns:a16="http://schemas.microsoft.com/office/drawing/2014/main" id="{CE904C82-539E-C5EA-1774-50334743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0">
              <a:extLst>
                <a:ext uri="{FF2B5EF4-FFF2-40B4-BE49-F238E27FC236}">
                  <a16:creationId xmlns:a16="http://schemas.microsoft.com/office/drawing/2014/main" id="{06BF74DF-0235-6A30-E2CD-4D936E00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1">
              <a:extLst>
                <a:ext uri="{FF2B5EF4-FFF2-40B4-BE49-F238E27FC236}">
                  <a16:creationId xmlns:a16="http://schemas.microsoft.com/office/drawing/2014/main" id="{6C250363-9769-209E-9D94-AA58C33D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2">
              <a:extLst>
                <a:ext uri="{FF2B5EF4-FFF2-40B4-BE49-F238E27FC236}">
                  <a16:creationId xmlns:a16="http://schemas.microsoft.com/office/drawing/2014/main" id="{BE351B81-57BF-2AE8-E967-2073384AF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3">
              <a:extLst>
                <a:ext uri="{FF2B5EF4-FFF2-40B4-BE49-F238E27FC236}">
                  <a16:creationId xmlns:a16="http://schemas.microsoft.com/office/drawing/2014/main" id="{A26B5487-C1D0-A335-D12F-67AB2AB2F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4">
              <a:extLst>
                <a:ext uri="{FF2B5EF4-FFF2-40B4-BE49-F238E27FC236}">
                  <a16:creationId xmlns:a16="http://schemas.microsoft.com/office/drawing/2014/main" id="{1AB6A491-7689-71C9-E377-5657AB13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5">
              <a:extLst>
                <a:ext uri="{FF2B5EF4-FFF2-40B4-BE49-F238E27FC236}">
                  <a16:creationId xmlns:a16="http://schemas.microsoft.com/office/drawing/2014/main" id="{F9BCB822-1E47-8F24-87B2-D36864FA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6">
              <a:extLst>
                <a:ext uri="{FF2B5EF4-FFF2-40B4-BE49-F238E27FC236}">
                  <a16:creationId xmlns:a16="http://schemas.microsoft.com/office/drawing/2014/main" id="{18C2D335-80F3-7EE5-3BF4-6FCBA339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7">
              <a:extLst>
                <a:ext uri="{FF2B5EF4-FFF2-40B4-BE49-F238E27FC236}">
                  <a16:creationId xmlns:a16="http://schemas.microsoft.com/office/drawing/2014/main" id="{52884B3F-0947-B821-C9DC-2F5F1B5B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18">
              <a:extLst>
                <a:ext uri="{FF2B5EF4-FFF2-40B4-BE49-F238E27FC236}">
                  <a16:creationId xmlns:a16="http://schemas.microsoft.com/office/drawing/2014/main" id="{00C7A93F-3E07-1548-04EB-37BA3B38C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19">
              <a:extLst>
                <a:ext uri="{FF2B5EF4-FFF2-40B4-BE49-F238E27FC236}">
                  <a16:creationId xmlns:a16="http://schemas.microsoft.com/office/drawing/2014/main" id="{1B55D3DC-D51A-ABC5-E3ED-FC460FB8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0">
              <a:extLst>
                <a:ext uri="{FF2B5EF4-FFF2-40B4-BE49-F238E27FC236}">
                  <a16:creationId xmlns:a16="http://schemas.microsoft.com/office/drawing/2014/main" id="{7B0EE529-1BE5-3E35-E979-E724B2323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1">
              <a:extLst>
                <a:ext uri="{FF2B5EF4-FFF2-40B4-BE49-F238E27FC236}">
                  <a16:creationId xmlns:a16="http://schemas.microsoft.com/office/drawing/2014/main" id="{3D75AC8B-5F43-1CAD-54C7-6AEA8561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2">
              <a:extLst>
                <a:ext uri="{FF2B5EF4-FFF2-40B4-BE49-F238E27FC236}">
                  <a16:creationId xmlns:a16="http://schemas.microsoft.com/office/drawing/2014/main" id="{E0CBB328-718C-3943-98DE-FB2944AA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3">
              <a:extLst>
                <a:ext uri="{FF2B5EF4-FFF2-40B4-BE49-F238E27FC236}">
                  <a16:creationId xmlns:a16="http://schemas.microsoft.com/office/drawing/2014/main" id="{C324EDB1-B5A6-D543-18C7-11BEA61A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4">
              <a:extLst>
                <a:ext uri="{FF2B5EF4-FFF2-40B4-BE49-F238E27FC236}">
                  <a16:creationId xmlns:a16="http://schemas.microsoft.com/office/drawing/2014/main" id="{7F65CA69-8AFA-0A48-4641-1875847E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5">
              <a:extLst>
                <a:ext uri="{FF2B5EF4-FFF2-40B4-BE49-F238E27FC236}">
                  <a16:creationId xmlns:a16="http://schemas.microsoft.com/office/drawing/2014/main" id="{3C88DEB6-B91E-8830-C3DB-46BBA8E2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6">
              <a:extLst>
                <a:ext uri="{FF2B5EF4-FFF2-40B4-BE49-F238E27FC236}">
                  <a16:creationId xmlns:a16="http://schemas.microsoft.com/office/drawing/2014/main" id="{B71246DC-5AF3-9362-2CC7-3A70AC270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7">
              <a:extLst>
                <a:ext uri="{FF2B5EF4-FFF2-40B4-BE49-F238E27FC236}">
                  <a16:creationId xmlns:a16="http://schemas.microsoft.com/office/drawing/2014/main" id="{1B00D34B-A69D-86AD-B96D-9EB7234D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28">
              <a:extLst>
                <a:ext uri="{FF2B5EF4-FFF2-40B4-BE49-F238E27FC236}">
                  <a16:creationId xmlns:a16="http://schemas.microsoft.com/office/drawing/2014/main" id="{69EE4CE5-1C4D-F901-9CFE-0492DBAB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29">
              <a:extLst>
                <a:ext uri="{FF2B5EF4-FFF2-40B4-BE49-F238E27FC236}">
                  <a16:creationId xmlns:a16="http://schemas.microsoft.com/office/drawing/2014/main" id="{53A7B604-8AB4-215E-8664-6A9ED772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0">
              <a:extLst>
                <a:ext uri="{FF2B5EF4-FFF2-40B4-BE49-F238E27FC236}">
                  <a16:creationId xmlns:a16="http://schemas.microsoft.com/office/drawing/2014/main" id="{016D9C8E-6A22-EC18-5FCD-EEF6813C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1">
              <a:extLst>
                <a:ext uri="{FF2B5EF4-FFF2-40B4-BE49-F238E27FC236}">
                  <a16:creationId xmlns:a16="http://schemas.microsoft.com/office/drawing/2014/main" id="{B59EC40C-890A-488A-714E-AE10A5BF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2">
              <a:extLst>
                <a:ext uri="{FF2B5EF4-FFF2-40B4-BE49-F238E27FC236}">
                  <a16:creationId xmlns:a16="http://schemas.microsoft.com/office/drawing/2014/main" id="{44E05942-143F-5B13-1DB2-6A8885FD2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3">
              <a:extLst>
                <a:ext uri="{FF2B5EF4-FFF2-40B4-BE49-F238E27FC236}">
                  <a16:creationId xmlns:a16="http://schemas.microsoft.com/office/drawing/2014/main" id="{08B63ECA-6B6D-9D62-5CF7-D7B66E2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4">
              <a:extLst>
                <a:ext uri="{FF2B5EF4-FFF2-40B4-BE49-F238E27FC236}">
                  <a16:creationId xmlns:a16="http://schemas.microsoft.com/office/drawing/2014/main" id="{67A0A568-C616-BB8C-8621-23B74A2F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5">
              <a:extLst>
                <a:ext uri="{FF2B5EF4-FFF2-40B4-BE49-F238E27FC236}">
                  <a16:creationId xmlns:a16="http://schemas.microsoft.com/office/drawing/2014/main" id="{867E07BD-2D21-2622-503D-1E35F056A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6">
              <a:extLst>
                <a:ext uri="{FF2B5EF4-FFF2-40B4-BE49-F238E27FC236}">
                  <a16:creationId xmlns:a16="http://schemas.microsoft.com/office/drawing/2014/main" id="{B54673F6-4C59-90AF-4B93-E5795A13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7">
              <a:extLst>
                <a:ext uri="{FF2B5EF4-FFF2-40B4-BE49-F238E27FC236}">
                  <a16:creationId xmlns:a16="http://schemas.microsoft.com/office/drawing/2014/main" id="{7CCEB25F-CA7E-4C70-1E37-A8F8ABE6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Oval 38">
              <a:extLst>
                <a:ext uri="{FF2B5EF4-FFF2-40B4-BE49-F238E27FC236}">
                  <a16:creationId xmlns:a16="http://schemas.microsoft.com/office/drawing/2014/main" id="{8ECC3CD1-B6DB-EFF4-B037-ABAA52614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Oval 39">
              <a:extLst>
                <a:ext uri="{FF2B5EF4-FFF2-40B4-BE49-F238E27FC236}">
                  <a16:creationId xmlns:a16="http://schemas.microsoft.com/office/drawing/2014/main" id="{1FE5FEEC-2AC2-043A-40C9-7DEEB68C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pic>
        <p:nvPicPr>
          <p:cNvPr id="1033" name="Picture 40" descr="地球">
            <a:extLst>
              <a:ext uri="{FF2B5EF4-FFF2-40B4-BE49-F238E27FC236}">
                <a16:creationId xmlns:a16="http://schemas.microsoft.com/office/drawing/2014/main" id="{8707524E-830B-5669-6E78-C9A40AAC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0"/>
            <a:ext cx="2286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41">
            <a:extLst>
              <a:ext uri="{FF2B5EF4-FFF2-40B4-BE49-F238E27FC236}">
                <a16:creationId xmlns:a16="http://schemas.microsoft.com/office/drawing/2014/main" id="{03D7B268-36C2-A9D3-E932-F95BF4432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300" y="6592888"/>
            <a:ext cx="304800" cy="2127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FF06C9E-7BE4-5B40-80E3-A790AC84EDAC}" type="slidenum">
              <a:rPr lang="en-US" altLang="zh-CN" sz="1400" smtClean="0">
                <a:latin typeface="Times New Roman" panose="02020603050405020304" pitchFamily="18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2">
            <a:extLst>
              <a:ext uri="{FF2B5EF4-FFF2-40B4-BE49-F238E27FC236}">
                <a16:creationId xmlns:a16="http://schemas.microsoft.com/office/drawing/2014/main" id="{57A59981-752E-9CD2-066C-E4291575C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22438"/>
            <a:ext cx="7391400" cy="1096962"/>
          </a:xfrm>
        </p:spPr>
        <p:txBody>
          <a:bodyPr/>
          <a:lstStyle/>
          <a:p>
            <a:pPr algn="l" eaLnBrk="1" hangingPunct="1"/>
            <a:r>
              <a:rPr lang="zh-CN" altLang="en-US" sz="12300" b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网络安全</a:t>
            </a:r>
          </a:p>
        </p:txBody>
      </p:sp>
      <p:sp>
        <p:nvSpPr>
          <p:cNvPr id="16386" name="Rectangle 1033">
            <a:extLst>
              <a:ext uri="{FF2B5EF4-FFF2-40B4-BE49-F238E27FC236}">
                <a16:creationId xmlns:a16="http://schemas.microsoft.com/office/drawing/2014/main" id="{9C9D6061-1EDB-12B4-C5F8-2D209C579E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2781300"/>
            <a:ext cx="6272213" cy="1317625"/>
          </a:xfrm>
        </p:spPr>
        <p:txBody>
          <a:bodyPr/>
          <a:lstStyle/>
          <a:p>
            <a:pPr algn="ctr" eaLnBrk="1" hangingPunct="1"/>
            <a:r>
              <a:rPr lang="zh-CN" altLang="en-US" sz="4900" b="1">
                <a:latin typeface="华文行楷" panose="02010800040101010101" pitchFamily="2" charset="-122"/>
                <a:ea typeface="华文行楷" panose="02010800040101010101" pitchFamily="2" charset="-122"/>
              </a:rPr>
              <a:t>崔竞松 </a:t>
            </a:r>
          </a:p>
          <a:p>
            <a:pPr algn="ctr" eaLnBrk="1" hangingPunct="1"/>
            <a:r>
              <a:rPr lang="zh-CN" altLang="en-US" sz="4900" b="1">
                <a:latin typeface="华文行楷" panose="02010800040101010101" pitchFamily="2" charset="-122"/>
                <a:ea typeface="华文行楷" panose="02010800040101010101" pitchFamily="2" charset="-122"/>
              </a:rPr>
              <a:t>网络安全学院</a:t>
            </a:r>
          </a:p>
        </p:txBody>
      </p:sp>
      <p:sp>
        <p:nvSpPr>
          <p:cNvPr id="16387" name="Rectangle 1034">
            <a:extLst>
              <a:ext uri="{FF2B5EF4-FFF2-40B4-BE49-F238E27FC236}">
                <a16:creationId xmlns:a16="http://schemas.microsoft.com/office/drawing/2014/main" id="{FFA011CF-7D22-C15B-A3AE-CEE6F7BFA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943600"/>
            <a:ext cx="822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zh-CN" sz="1200">
                <a:solidFill>
                  <a:srgbClr val="666633"/>
                </a:solidFill>
              </a:rPr>
              <a:t>			</a:t>
            </a:r>
          </a:p>
        </p:txBody>
      </p:sp>
      <p:sp>
        <p:nvSpPr>
          <p:cNvPr id="16388" name="Text Box 1035">
            <a:extLst>
              <a:ext uri="{FF2B5EF4-FFF2-40B4-BE49-F238E27FC236}">
                <a16:creationId xmlns:a16="http://schemas.microsoft.com/office/drawing/2014/main" id="{86CFFA42-D0A8-173A-51A0-FC87E7F0D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495800"/>
            <a:ext cx="74676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幼圆" pitchFamily="49" charset="-122"/>
              </a:rPr>
              <a:t>jscui@whu.edu.cn</a:t>
            </a:r>
          </a:p>
          <a:p>
            <a:pPr algn="ctr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幼圆" pitchFamily="49" charset="-122"/>
              </a:rPr>
              <a:t>QQ: 106310240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9278D3A-BE9B-57DD-393A-2AD96B264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网络攻击行径分析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DF3C230-9E5A-64CD-91B5-E52C8CE5E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本章对攻击事件、攻击的目的、攻击的步骤及攻击的诀窍作一些简要的介绍，为随后深入学习攻击技术打下基础。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6E9D361-8729-438E-3F12-B5D0A37F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7543800" cy="479425"/>
          </a:xfrm>
        </p:spPr>
        <p:txBody>
          <a:bodyPr/>
          <a:lstStyle/>
          <a:p>
            <a:pPr eaLnBrk="1" hangingPunct="1"/>
            <a:r>
              <a:rPr lang="zh-CN" altLang="en-US"/>
              <a:t>黑客和黑客技术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9A94FA0F-8C47-DD8F-F7F3-6EC075E8F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如何理解</a:t>
            </a:r>
            <a:r>
              <a:rPr lang="en-US" altLang="zh-CN" sz="2400"/>
              <a:t>hacker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Hacker</a:t>
            </a:r>
            <a:r>
              <a:rPr lang="zh-CN" altLang="en-US" sz="2000"/>
              <a:t>的定义？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Hacker</a:t>
            </a:r>
            <a:r>
              <a:rPr lang="zh-CN" altLang="en-US" sz="2100"/>
              <a:t>代表了数字时代的一种文化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强盗和侠客如何界定？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警察和匪徒如何界定？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从道德和技术两方面来看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道德：服从人民大众的利益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技术：过硬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还需要强烈的热忱和坚持不懈的毅力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8B2152E-EA79-E7E8-D7C6-214E6908A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7543800" cy="479425"/>
          </a:xfrm>
        </p:spPr>
        <p:txBody>
          <a:bodyPr/>
          <a:lstStyle/>
          <a:p>
            <a:pPr eaLnBrk="1" hangingPunct="1"/>
            <a:r>
              <a:rPr lang="zh-CN" altLang="en-US"/>
              <a:t>黑客和黑客技术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D8587F2-058E-BE38-21F8-1385FC098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如何理解</a:t>
            </a:r>
            <a:r>
              <a:rPr lang="en-US" altLang="zh-CN" sz="2400"/>
              <a:t>hacker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Hacker</a:t>
            </a:r>
            <a:r>
              <a:rPr lang="zh-CN" altLang="en-US" sz="2000"/>
              <a:t>的定义？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Hacker</a:t>
            </a:r>
            <a:r>
              <a:rPr lang="zh-CN" altLang="en-US" sz="2100"/>
              <a:t>代表了数字时代的一种文化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强盗和侠客如何界定？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警察和匪徒如何界定？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从道德和技术两方面来看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道德：服从人民大众的利益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技术：过硬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还需要强烈的热忱和坚持不懈的毅力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黑客技术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网络攻击与防护技术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发展黑客技术，也是为了更加有效地实施系统防护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技术繁多，没有明显的理论指导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8527EF47-D9D5-4417-DCAF-18A540D7A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7543800" cy="576263"/>
          </a:xfrm>
        </p:spPr>
        <p:txBody>
          <a:bodyPr/>
          <a:lstStyle/>
          <a:p>
            <a:pPr eaLnBrk="1" hangingPunct="1"/>
            <a:r>
              <a:rPr lang="zh-CN" altLang="en-US"/>
              <a:t>黑客技术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FF29FB43-C6AB-5B3A-A7D1-FA3A3DB6F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从一个攻击过程来看待黑客技术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攻击过程中涉及到的技术都可以看成黑客技术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有时候，一种技术既是黑客技术，也是网络管理技术，或者网络防护技术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粗分类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信息收集技术：入侵之前的准备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入侵技术：拒绝服务、欺骗、溢出、病毒邮件，</a:t>
            </a:r>
            <a:r>
              <a:rPr lang="en-US" altLang="zh-CN" sz="200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信息获取：入侵之后的增值服务，如木马、解口令等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藏匿：希望自己被发现吗？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其他，比如针对</a:t>
            </a:r>
            <a:r>
              <a:rPr lang="en-US" altLang="zh-CN" sz="2000"/>
              <a:t>cookie</a:t>
            </a:r>
            <a:r>
              <a:rPr lang="zh-CN" altLang="en-US" sz="2000"/>
              <a:t>或者一些协议、机制的攻击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4DCC097-2E5B-623F-A018-41D0F8CD4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5613" y="852488"/>
            <a:ext cx="7543800" cy="4318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网络攻击行径分析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09C16F2F-E1F1-B762-55D2-FB582F29EC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2998788"/>
          </a:xfrm>
        </p:spPr>
        <p:txBody>
          <a:bodyPr/>
          <a:lstStyle/>
          <a:p>
            <a:pPr eaLnBrk="1" hangingPunct="1"/>
            <a:r>
              <a:rPr lang="en-US" altLang="zh-CN"/>
              <a:t>2.1</a:t>
            </a:r>
            <a:r>
              <a:rPr lang="zh-CN" altLang="en-US"/>
              <a:t>攻击事件</a:t>
            </a:r>
          </a:p>
          <a:p>
            <a:pPr eaLnBrk="1" hangingPunct="1"/>
            <a:r>
              <a:rPr lang="en-US" altLang="zh-CN"/>
              <a:t>2.2</a:t>
            </a:r>
            <a:r>
              <a:rPr lang="zh-CN" altLang="en-US"/>
              <a:t>攻击的目的</a:t>
            </a:r>
          </a:p>
          <a:p>
            <a:pPr eaLnBrk="1" hangingPunct="1"/>
            <a:r>
              <a:rPr lang="en-US" altLang="zh-CN"/>
              <a:t>2.3</a:t>
            </a:r>
            <a:r>
              <a:rPr lang="zh-CN" altLang="en-US"/>
              <a:t>攻击的步骤</a:t>
            </a:r>
          </a:p>
          <a:p>
            <a:pPr eaLnBrk="1" hangingPunct="1"/>
            <a:r>
              <a:rPr lang="en-US" altLang="zh-CN"/>
              <a:t>2.4</a:t>
            </a:r>
            <a:r>
              <a:rPr lang="zh-CN" altLang="en-US"/>
              <a:t>攻击诀窍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CC2D9BE-7054-C83C-E100-3788FAE66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52513"/>
            <a:ext cx="7543800" cy="365125"/>
          </a:xfrm>
        </p:spPr>
        <p:txBody>
          <a:bodyPr/>
          <a:lstStyle/>
          <a:p>
            <a:pPr eaLnBrk="1" hangingPunct="1"/>
            <a:r>
              <a:rPr lang="zh-CN" altLang="en-US"/>
              <a:t>攻击事件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9A1BD70-BDFD-012F-B469-ADD7A2B8B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270375"/>
          </a:xfrm>
        </p:spPr>
        <p:txBody>
          <a:bodyPr/>
          <a:lstStyle/>
          <a:p>
            <a:pPr eaLnBrk="1" hangingPunct="1"/>
            <a:r>
              <a:rPr lang="zh-CN" altLang="en-US"/>
              <a:t>安全威胁</a:t>
            </a:r>
          </a:p>
          <a:p>
            <a:pPr lvl="1" eaLnBrk="1" hangingPunct="1"/>
            <a:r>
              <a:rPr lang="zh-CN" altLang="en-US"/>
              <a:t>外部攻击、内部攻击和行为滥用 </a:t>
            </a:r>
          </a:p>
          <a:p>
            <a:pPr eaLnBrk="1" hangingPunct="1"/>
            <a:r>
              <a:rPr lang="zh-CN" altLang="en-US"/>
              <a:t>攻击事件分类 </a:t>
            </a:r>
          </a:p>
          <a:p>
            <a:pPr lvl="1" eaLnBrk="1" hangingPunct="1"/>
            <a:r>
              <a:rPr lang="zh-CN" altLang="en-US"/>
              <a:t>破坏型攻击</a:t>
            </a:r>
          </a:p>
          <a:p>
            <a:pPr lvl="1" eaLnBrk="1" hangingPunct="1"/>
            <a:r>
              <a:rPr lang="zh-CN" altLang="en-US"/>
              <a:t>利用型攻击</a:t>
            </a:r>
          </a:p>
          <a:p>
            <a:pPr lvl="1" eaLnBrk="1" hangingPunct="1"/>
            <a:r>
              <a:rPr lang="zh-CN" altLang="en-US"/>
              <a:t>信息收集型攻击</a:t>
            </a:r>
          </a:p>
          <a:p>
            <a:pPr lvl="1" eaLnBrk="1" hangingPunct="1"/>
            <a:r>
              <a:rPr lang="zh-CN" altLang="en-US"/>
              <a:t>网络欺骗攻击</a:t>
            </a:r>
          </a:p>
          <a:p>
            <a:pPr lvl="1" eaLnBrk="1" hangingPunct="1"/>
            <a:r>
              <a:rPr lang="zh-CN" altLang="en-US"/>
              <a:t>垃圾信息攻击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176010A-EA99-4C36-2FEA-0B6D7AC7C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/>
              <a:t>攻击目的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048000B4-7A61-93F6-FB64-BA9E00752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2060575"/>
            <a:ext cx="7772400" cy="3248025"/>
          </a:xfrm>
        </p:spPr>
        <p:txBody>
          <a:bodyPr/>
          <a:lstStyle/>
          <a:p>
            <a:pPr eaLnBrk="1" hangingPunct="1"/>
            <a:r>
              <a:rPr lang="zh-CN" altLang="en-US"/>
              <a:t>攻击的动机 </a:t>
            </a:r>
          </a:p>
          <a:p>
            <a:pPr lvl="1" eaLnBrk="1" hangingPunct="1"/>
            <a:r>
              <a:rPr lang="zh-CN" altLang="en-US"/>
              <a:t>恶作剧 </a:t>
            </a:r>
          </a:p>
          <a:p>
            <a:pPr lvl="1" eaLnBrk="1" hangingPunct="1"/>
            <a:r>
              <a:rPr lang="zh-CN" altLang="en-US"/>
              <a:t>恶意破坏 </a:t>
            </a:r>
          </a:p>
          <a:p>
            <a:pPr lvl="1" eaLnBrk="1" hangingPunct="1"/>
            <a:r>
              <a:rPr lang="zh-CN" altLang="en-US"/>
              <a:t>商业目的 </a:t>
            </a:r>
          </a:p>
          <a:p>
            <a:pPr lvl="1" eaLnBrk="1" hangingPunct="1"/>
            <a:r>
              <a:rPr lang="zh-CN" altLang="en-US"/>
              <a:t>政治军事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4DE1F6D2-FABF-FE3A-DA3F-CBAB72A53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543800" cy="863600"/>
          </a:xfrm>
        </p:spPr>
        <p:txBody>
          <a:bodyPr/>
          <a:lstStyle/>
          <a:p>
            <a:pPr eaLnBrk="1" hangingPunct="1"/>
            <a:r>
              <a:rPr lang="zh-CN" altLang="en-US"/>
              <a:t>攻击目的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8A152F4-D5ED-8E74-6A48-F72515AC74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557338"/>
            <a:ext cx="7772400" cy="4868862"/>
          </a:xfrm>
        </p:spPr>
        <p:txBody>
          <a:bodyPr/>
          <a:lstStyle/>
          <a:p>
            <a:pPr eaLnBrk="1" hangingPunct="1"/>
            <a:r>
              <a:rPr lang="zh-CN" altLang="en-US"/>
              <a:t>攻击性质</a:t>
            </a:r>
          </a:p>
          <a:p>
            <a:pPr lvl="1" eaLnBrk="1" hangingPunct="1"/>
            <a:r>
              <a:rPr lang="zh-CN" altLang="en-US"/>
              <a:t>破坏</a:t>
            </a:r>
          </a:p>
          <a:p>
            <a:pPr lvl="1" eaLnBrk="1" hangingPunct="1"/>
            <a:r>
              <a:rPr lang="zh-CN" altLang="en-US"/>
              <a:t>入侵</a:t>
            </a:r>
          </a:p>
          <a:p>
            <a:pPr eaLnBrk="1" hangingPunct="1"/>
            <a:r>
              <a:rPr lang="zh-CN" altLang="en-US"/>
              <a:t>攻击目的</a:t>
            </a:r>
          </a:p>
          <a:p>
            <a:pPr lvl="1" eaLnBrk="1" hangingPunct="1"/>
            <a:r>
              <a:rPr lang="zh-CN" altLang="en-US"/>
              <a:t>破坏目标工作</a:t>
            </a:r>
          </a:p>
          <a:p>
            <a:pPr lvl="1" eaLnBrk="1" hangingPunct="1"/>
            <a:r>
              <a:rPr lang="zh-CN" altLang="en-US"/>
              <a:t>窃取目标信息</a:t>
            </a:r>
          </a:p>
          <a:p>
            <a:pPr lvl="1" eaLnBrk="1" hangingPunct="1"/>
            <a:r>
              <a:rPr lang="zh-CN" altLang="en-US"/>
              <a:t>控制目标机器</a:t>
            </a:r>
          </a:p>
          <a:p>
            <a:pPr lvl="1" eaLnBrk="1" hangingPunct="1"/>
            <a:r>
              <a:rPr lang="zh-CN" altLang="en-US"/>
              <a:t>利用假消息欺骗对方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BE03F16-8389-42EF-C3F5-497DB6B6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44FBAAEA-BA2E-973D-94B0-469CE8AA6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攻击的准备阶段</a:t>
            </a:r>
          </a:p>
          <a:p>
            <a:pPr eaLnBrk="1" hangingPunct="1"/>
            <a:r>
              <a:rPr lang="zh-CN" altLang="en-US"/>
              <a:t>攻击的实施阶段</a:t>
            </a:r>
          </a:p>
          <a:p>
            <a:pPr eaLnBrk="1" hangingPunct="1"/>
            <a:r>
              <a:rPr lang="zh-CN" altLang="en-US"/>
              <a:t>攻击的善后阶段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5B20631-8FC9-99C1-EFF1-0BE2D3500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D8FB9F-9EF9-A332-6823-9AED0D894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攻击的准备阶段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确定攻击目的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准备攻击工具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收集目标信息</a:t>
            </a:r>
            <a:r>
              <a:rPr lang="zh-CN" altLang="en-US"/>
              <a:t>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F6840A4-EC6D-B0D3-9F17-8540FB270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E66F4AD-B5EE-EAD6-F045-3C07E5449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/>
              <a:t>信息安全体系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83E62AA-0692-76EA-7D1F-0306B0258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78400F7-FD1D-1DB5-3660-864860EB0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攻击实施阶段的一般步骤</a:t>
            </a:r>
          </a:p>
          <a:p>
            <a:pPr lvl="1" eaLnBrk="1" hangingPunct="1"/>
            <a:r>
              <a:rPr lang="zh-CN" altLang="en-US" b="1">
                <a:latin typeface="宋体" panose="02010600030101010101" pitchFamily="2" charset="-122"/>
              </a:rPr>
              <a:t>隐藏自已的位置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利用收集到的信息获取账号和密码，登录主机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利用漏洞或者其它方法获得控制权并窃取网络资源和特权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3423D93-C791-5106-1977-7585ACE94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BBDD897-AE8D-3E9D-D8BB-7A621FBB8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攻击实施阶段的一般步骤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隐藏自已的位置 </a:t>
            </a:r>
          </a:p>
          <a:p>
            <a:pPr lvl="1" eaLnBrk="1" hangingPunct="1"/>
            <a:r>
              <a:rPr lang="zh-CN" altLang="en-US" b="1">
                <a:latin typeface="宋体" panose="02010600030101010101" pitchFamily="2" charset="-122"/>
              </a:rPr>
              <a:t>利用收集到的信息获取账号和密码，登录主机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利用漏洞或者其它方法获得控制权并窃取网络资源和特权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6988E9D-06BD-74D7-4D04-73EF3598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3C954B4-8D32-729C-92DC-88E32DFE5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攻击实施阶段的一般步骤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隐藏自已的位置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利用收集到的信息获取账号和密码，登录主机 </a:t>
            </a:r>
          </a:p>
          <a:p>
            <a:pPr lvl="1" eaLnBrk="1" hangingPunct="1"/>
            <a:r>
              <a:rPr lang="zh-CN" altLang="en-US" b="1">
                <a:latin typeface="宋体" panose="02010600030101010101" pitchFamily="2" charset="-122"/>
              </a:rPr>
              <a:t>利用漏洞或者其它方法获得控制权并窃取网络资源和特权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3ACC55F-ED94-2D4A-4483-B995B59A7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攻击的步骤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9156D70-4CC0-07AB-FF85-1BA569576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攻击的善后阶段 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日志</a:t>
            </a: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Windows </a:t>
            </a:r>
          </a:p>
          <a:p>
            <a:pPr lvl="2" eaLnBrk="1" hangingPunct="1"/>
            <a:r>
              <a:rPr lang="zh-CN" altLang="en-US" sz="2200">
                <a:latin typeface="宋体" panose="02010600030101010101" pitchFamily="2" charset="-122"/>
              </a:rPr>
              <a:t>禁止日志审计，清除事件日志，清除</a:t>
            </a:r>
            <a:r>
              <a:rPr lang="en-US" altLang="zh-CN" sz="2200">
                <a:latin typeface="宋体" panose="02010600030101010101" pitchFamily="2" charset="-122"/>
              </a:rPr>
              <a:t>IIS</a:t>
            </a:r>
            <a:r>
              <a:rPr lang="zh-CN" altLang="en-US" sz="2200">
                <a:latin typeface="宋体" panose="02010600030101010101" pitchFamily="2" charset="-122"/>
              </a:rPr>
              <a:t>服务日志</a:t>
            </a:r>
          </a:p>
          <a:p>
            <a:pPr lvl="1" eaLnBrk="1" hangingPunct="1"/>
            <a:r>
              <a:rPr lang="en-US" altLang="zh-CN" sz="2400">
                <a:latin typeface="宋体" panose="02010600030101010101" pitchFamily="2" charset="-122"/>
              </a:rPr>
              <a:t>Unix </a:t>
            </a:r>
          </a:p>
          <a:p>
            <a:pPr lvl="2" eaLnBrk="1" hangingPunct="1"/>
            <a:r>
              <a:rPr lang="en-US" altLang="zh-CN" sz="2200">
                <a:latin typeface="宋体" panose="02010600030101010101" pitchFamily="2" charset="-122"/>
              </a:rPr>
              <a:t>messages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lastlog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loginlog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sulog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utmp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utmpx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wtmp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wtmpx</a:t>
            </a:r>
            <a:r>
              <a:rPr lang="zh-CN" altLang="en-US" sz="2200">
                <a:latin typeface="宋体" panose="02010600030101010101" pitchFamily="2" charset="-122"/>
              </a:rPr>
              <a:t>、</a:t>
            </a:r>
            <a:r>
              <a:rPr lang="en-US" altLang="zh-CN" sz="2200">
                <a:latin typeface="宋体" panose="02010600030101010101" pitchFamily="2" charset="-122"/>
              </a:rPr>
              <a:t>pacct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为了下次攻击的方便，攻击者都会留下一个后门，充当后门的工具种类非常多，最典型的是木马程序  </a:t>
            </a:r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B5A05C5-C3A0-D3B7-3815-B0B43A902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攻击基本技巧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E5800912-5DA1-0FC7-F17E-B065030A4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口令入侵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获取账号：</a:t>
            </a:r>
            <a:r>
              <a:rPr lang="en-US" altLang="zh-CN">
                <a:latin typeface="宋体" panose="02010600030101010101" pitchFamily="2" charset="-122"/>
              </a:rPr>
              <a:t>Finger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>
                <a:latin typeface="宋体" panose="02010600030101010101" pitchFamily="2" charset="-122"/>
              </a:rPr>
              <a:t>X.500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zh-CN" altLang="en-US">
                <a:latin typeface="宋体" panose="02010600030101010101" pitchFamily="2" charset="-122"/>
              </a:rPr>
              <a:t>电子邮件地址</a:t>
            </a:r>
            <a:r>
              <a:rPr lang="zh-CN" altLang="en-US"/>
              <a:t> ，默认账号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获取密码：网络监听</a:t>
            </a:r>
            <a:r>
              <a:rPr lang="zh-CN" altLang="en-US"/>
              <a:t> ，</a:t>
            </a:r>
            <a:r>
              <a:rPr lang="en-US" altLang="zh-CN"/>
              <a:t>Bruce</a:t>
            </a:r>
            <a:r>
              <a:rPr lang="zh-CN" altLang="en-US"/>
              <a:t>，漏洞与失误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特洛伊木马程序</a:t>
            </a:r>
            <a:r>
              <a:rPr lang="zh-CN" altLang="en-US"/>
              <a:t> </a:t>
            </a:r>
          </a:p>
          <a:p>
            <a:pPr eaLnBrk="1" hangingPunct="1"/>
            <a:r>
              <a:rPr lang="en-US" altLang="zh-CN"/>
              <a:t>WWW</a:t>
            </a:r>
            <a:r>
              <a:rPr lang="zh-CN" altLang="en-US">
                <a:latin typeface="宋体" panose="02010600030101010101" pitchFamily="2" charset="-122"/>
              </a:rPr>
              <a:t>欺骗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电子邮件攻击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电子邮件轰炸</a:t>
            </a:r>
            <a:r>
              <a:rPr lang="zh-CN" altLang="en-US"/>
              <a:t> ，</a:t>
            </a:r>
            <a:r>
              <a:rPr lang="zh-CN" altLang="en-US">
                <a:latin typeface="宋体" panose="02010600030101010101" pitchFamily="2" charset="-122"/>
              </a:rPr>
              <a:t>电子邮件欺骗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ADF6592-BF4D-3DC7-62A1-19C7F9ED2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攻击基本技巧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437802B-1A59-BE1E-3170-9243210A17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黑客软件 </a:t>
            </a:r>
            <a:endParaRPr lang="zh-CN" altLang="en-US"/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Back Orifice2000</a:t>
            </a:r>
            <a:r>
              <a:rPr lang="zh-CN" altLang="en-US">
                <a:latin typeface="宋体" panose="02010600030101010101" pitchFamily="2" charset="-122"/>
              </a:rPr>
              <a:t>、冰河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安全漏洞攻击 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Outlook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/>
              <a:t>IIS</a:t>
            </a:r>
            <a:r>
              <a:rPr lang="zh-CN" altLang="en-US"/>
              <a:t>，</a:t>
            </a:r>
            <a:r>
              <a:rPr lang="en-US" altLang="zh-CN"/>
              <a:t>Serv-U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对防火墙的攻击</a:t>
            </a:r>
            <a:r>
              <a:rPr lang="zh-CN" altLang="en-US"/>
              <a:t> </a:t>
            </a:r>
          </a:p>
          <a:p>
            <a:pPr lvl="1" eaLnBrk="1" hangingPunct="1"/>
            <a:r>
              <a:rPr lang="en-US" altLang="zh-CN">
                <a:latin typeface="宋体" panose="02010600030101010101" pitchFamily="2" charset="-122"/>
              </a:rPr>
              <a:t>Firewalking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宋体" panose="02010600030101010101" pitchFamily="2" charset="-122"/>
              </a:rPr>
              <a:t>Hping 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渗透 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路由器攻击 	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E1F04F26-BFC0-DF6F-67E5-EC8F7A327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攻击基本技巧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C1A1C133-48D6-316E-D48B-563AF4334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常用攻击工具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网络侦查工具</a:t>
            </a:r>
            <a:r>
              <a:rPr lang="zh-CN" altLang="en-US"/>
              <a:t> </a:t>
            </a:r>
          </a:p>
          <a:p>
            <a:pPr lvl="2" eaLnBrk="1" hangingPunct="1"/>
            <a:r>
              <a:rPr lang="en-US" altLang="zh-CN">
                <a:latin typeface="宋体" panose="02010600030101010101" pitchFamily="2" charset="-122"/>
              </a:rPr>
              <a:t>superscan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>
                <a:latin typeface="宋体" panose="02010600030101010101" pitchFamily="2" charset="-122"/>
              </a:rPr>
              <a:t>Nmap</a:t>
            </a:r>
            <a:r>
              <a:rPr lang="en-US" altLang="zh-CN"/>
              <a:t> </a:t>
            </a: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</a:rPr>
              <a:t>拒绝服务攻击工具</a:t>
            </a:r>
            <a:r>
              <a:rPr lang="zh-CN" altLang="en-US"/>
              <a:t> </a:t>
            </a:r>
          </a:p>
          <a:p>
            <a:pPr lvl="2" eaLnBrk="1" hangingPunct="1"/>
            <a:r>
              <a:rPr lang="en-US" altLang="zh-CN">
                <a:latin typeface="宋体" panose="02010600030101010101" pitchFamily="2" charset="-122"/>
              </a:rPr>
              <a:t>DDoS</a:t>
            </a:r>
            <a:r>
              <a:rPr lang="zh-CN" altLang="en-US">
                <a:latin typeface="宋体" panose="02010600030101010101" pitchFamily="2" charset="-122"/>
              </a:rPr>
              <a:t>攻击者 </a:t>
            </a:r>
            <a:r>
              <a:rPr lang="en-US" altLang="zh-CN">
                <a:latin typeface="宋体" panose="02010600030101010101" pitchFamily="2" charset="-122"/>
              </a:rPr>
              <a:t>1.4</a:t>
            </a:r>
            <a:r>
              <a:rPr lang="en-US" altLang="zh-CN"/>
              <a:t> , </a:t>
            </a:r>
            <a:r>
              <a:rPr lang="en-US" altLang="zh-CN">
                <a:latin typeface="宋体" panose="02010600030101010101" pitchFamily="2" charset="-122"/>
              </a:rPr>
              <a:t>sqldos</a:t>
            </a:r>
            <a:r>
              <a:rPr lang="en-US" altLang="zh-CN"/>
              <a:t> , </a:t>
            </a:r>
            <a:r>
              <a:rPr lang="en-US" altLang="zh-CN">
                <a:latin typeface="宋体" panose="02010600030101010101" pitchFamily="2" charset="-122"/>
              </a:rPr>
              <a:t>Trinoo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A749C1F7-60E4-A16E-FAE4-9C1F87643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021387" cy="714375"/>
          </a:xfrm>
        </p:spPr>
        <p:txBody>
          <a:bodyPr/>
          <a:lstStyle/>
          <a:p>
            <a:pPr eaLnBrk="1" hangingPunct="1"/>
            <a:r>
              <a:rPr lang="zh-CN" altLang="en-US" sz="4800"/>
              <a:t>思考题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37DCE77-F5AF-9F2A-ECE4-C1778C3F5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哪些社工手段可以被用来获取对网络攻击有价值的信息？</a:t>
            </a:r>
            <a:endParaRPr lang="en-US" altLang="zh-CN" sz="3200"/>
          </a:p>
          <a:p>
            <a:pPr eaLnBrk="1" hangingPunct="1"/>
            <a:r>
              <a:rPr lang="zh-CN" altLang="en-US" sz="3200"/>
              <a:t>如何搜集整理攻击相关工具？</a:t>
            </a:r>
            <a:endParaRPr lang="en-US" altLang="zh-CN" sz="3200"/>
          </a:p>
          <a:p>
            <a:pPr eaLnBrk="1" hangingPunct="1"/>
            <a:r>
              <a:rPr lang="zh-CN" altLang="en-US" sz="3200"/>
              <a:t>网络攻击行为经常会留下哪些痕迹？</a:t>
            </a:r>
            <a:endParaRPr lang="en-US" altLang="zh-CN" sz="3200"/>
          </a:p>
          <a:p>
            <a:pPr eaLnBrk="1" hangingPunct="1"/>
            <a:r>
              <a:rPr lang="zh-CN" altLang="en-US" sz="3200"/>
              <a:t>网络攻击常用的反跟踪手段有哪些？</a:t>
            </a:r>
          </a:p>
        </p:txBody>
      </p:sp>
      <p:pic>
        <p:nvPicPr>
          <p:cNvPr id="44035" name="Picture 4" descr="MCj03840400000[1]">
            <a:extLst>
              <a:ext uri="{FF2B5EF4-FFF2-40B4-BE49-F238E27FC236}">
                <a16:creationId xmlns:a16="http://schemas.microsoft.com/office/drawing/2014/main" id="{C4FFC990-5E49-8610-1507-715286A4C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1438"/>
            <a:ext cx="1154113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1BC7B0D-C58A-7DAA-DE85-789A6A0B9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E6E3EFC-F83A-7EDD-FDDF-9F9ED3848A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网络通讯的信息安全模型</a:t>
            </a:r>
            <a:endParaRPr lang="en-US" altLang="zh-CN" sz="32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/>
              <a:t>信息安全体系</a:t>
            </a:r>
          </a:p>
        </p:txBody>
      </p:sp>
      <p:grpSp>
        <p:nvGrpSpPr>
          <p:cNvPr id="19459" name="Group 4">
            <a:extLst>
              <a:ext uri="{FF2B5EF4-FFF2-40B4-BE49-F238E27FC236}">
                <a16:creationId xmlns:a16="http://schemas.microsoft.com/office/drawing/2014/main" id="{E21D916A-AF86-0FD8-FAC4-1FED4EC64B1E}"/>
              </a:ext>
            </a:extLst>
          </p:cNvPr>
          <p:cNvGrpSpPr>
            <a:grpSpLocks/>
          </p:cNvGrpSpPr>
          <p:nvPr/>
        </p:nvGrpSpPr>
        <p:grpSpPr bwMode="auto">
          <a:xfrm>
            <a:off x="4130675" y="3071813"/>
            <a:ext cx="4762500" cy="2736850"/>
            <a:chOff x="388" y="1300"/>
            <a:chExt cx="4536" cy="2404"/>
          </a:xfrm>
        </p:grpSpPr>
        <p:sp>
          <p:nvSpPr>
            <p:cNvPr id="19460" name="Rectangle 5">
              <a:extLst>
                <a:ext uri="{FF2B5EF4-FFF2-40B4-BE49-F238E27FC236}">
                  <a16:creationId xmlns:a16="http://schemas.microsoft.com/office/drawing/2014/main" id="{2132B2EA-479A-F46C-01B0-BE6146A9C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300"/>
              <a:ext cx="1528" cy="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仲裁方</a:t>
              </a:r>
            </a:p>
          </p:txBody>
        </p:sp>
        <p:sp>
          <p:nvSpPr>
            <p:cNvPr id="19461" name="Rectangle 6">
              <a:extLst>
                <a:ext uri="{FF2B5EF4-FFF2-40B4-BE49-F238E27FC236}">
                  <a16:creationId xmlns:a16="http://schemas.microsoft.com/office/drawing/2014/main" id="{BCF58E13-43E1-DB95-8B8A-81F65F2A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804"/>
              <a:ext cx="1528" cy="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公正方</a:t>
              </a:r>
            </a:p>
          </p:txBody>
        </p:sp>
        <p:sp>
          <p:nvSpPr>
            <p:cNvPr id="19462" name="Rectangle 7">
              <a:extLst>
                <a:ext uri="{FF2B5EF4-FFF2-40B4-BE49-F238E27FC236}">
                  <a16:creationId xmlns:a16="http://schemas.microsoft.com/office/drawing/2014/main" id="{55FA6A94-6A5A-0104-BB0D-28A0CEB3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72"/>
              <a:ext cx="1528" cy="3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控制方</a:t>
              </a:r>
            </a:p>
          </p:txBody>
        </p:sp>
        <p:sp>
          <p:nvSpPr>
            <p:cNvPr id="19463" name="Rectangle 8">
              <a:extLst>
                <a:ext uri="{FF2B5EF4-FFF2-40B4-BE49-F238E27FC236}">
                  <a16:creationId xmlns:a16="http://schemas.microsoft.com/office/drawing/2014/main" id="{F5E55C34-168A-D0AF-2A69-E67BC6F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740"/>
              <a:ext cx="1528" cy="31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发方</a:t>
              </a:r>
            </a:p>
          </p:txBody>
        </p:sp>
        <p:sp>
          <p:nvSpPr>
            <p:cNvPr id="19464" name="Rectangle 9">
              <a:extLst>
                <a:ext uri="{FF2B5EF4-FFF2-40B4-BE49-F238E27FC236}">
                  <a16:creationId xmlns:a16="http://schemas.microsoft.com/office/drawing/2014/main" id="{C66F23F9-1CF7-CED7-17BE-91BF5CF4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740"/>
              <a:ext cx="1528" cy="316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收方</a:t>
              </a:r>
            </a:p>
          </p:txBody>
        </p:sp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D11168AB-2F70-E70D-CF68-885E80C3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388"/>
              <a:ext cx="1528" cy="31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敌方</a:t>
              </a:r>
            </a:p>
          </p:txBody>
        </p:sp>
        <p:sp>
          <p:nvSpPr>
            <p:cNvPr id="19466" name="Line 17">
              <a:extLst>
                <a:ext uri="{FF2B5EF4-FFF2-40B4-BE49-F238E27FC236}">
                  <a16:creationId xmlns:a16="http://schemas.microsoft.com/office/drawing/2014/main" id="{CE340924-376F-96F3-A5BF-45B0E6FE4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" y="2516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18">
              <a:extLst>
                <a:ext uri="{FF2B5EF4-FFF2-40B4-BE49-F238E27FC236}">
                  <a16:creationId xmlns:a16="http://schemas.microsoft.com/office/drawing/2014/main" id="{66A6B7AD-A4B9-B295-4B61-79E3C3AF5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" y="1436"/>
              <a:ext cx="824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9">
              <a:extLst>
                <a:ext uri="{FF2B5EF4-FFF2-40B4-BE49-F238E27FC236}">
                  <a16:creationId xmlns:a16="http://schemas.microsoft.com/office/drawing/2014/main" id="{96B25EC4-C750-192C-D4A8-E16F5E833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" y="1976"/>
              <a:ext cx="824" cy="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20">
              <a:extLst>
                <a:ext uri="{FF2B5EF4-FFF2-40B4-BE49-F238E27FC236}">
                  <a16:creationId xmlns:a16="http://schemas.microsoft.com/office/drawing/2014/main" id="{DE817DE7-19AF-AB3E-709B-405CFA840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0" y="2516"/>
              <a:ext cx="0" cy="2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21">
              <a:extLst>
                <a:ext uri="{FF2B5EF4-FFF2-40B4-BE49-F238E27FC236}">
                  <a16:creationId xmlns:a16="http://schemas.microsoft.com/office/drawing/2014/main" id="{E3F7EE1B-BD4D-405F-69E0-78162B888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8" y="1436"/>
              <a:ext cx="776" cy="1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22">
              <a:extLst>
                <a:ext uri="{FF2B5EF4-FFF2-40B4-BE49-F238E27FC236}">
                  <a16:creationId xmlns:a16="http://schemas.microsoft.com/office/drawing/2014/main" id="{0B4A7834-6869-9899-161C-5C7F65C76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8" y="1976"/>
              <a:ext cx="776" cy="5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23">
              <a:extLst>
                <a:ext uri="{FF2B5EF4-FFF2-40B4-BE49-F238E27FC236}">
                  <a16:creationId xmlns:a16="http://schemas.microsoft.com/office/drawing/2014/main" id="{0822FBF5-A6C7-DFCE-788A-0ACFD1EBF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2916"/>
              <a:ext cx="1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24">
              <a:extLst>
                <a:ext uri="{FF2B5EF4-FFF2-40B4-BE49-F238E27FC236}">
                  <a16:creationId xmlns:a16="http://schemas.microsoft.com/office/drawing/2014/main" id="{0A12DE7D-9DA5-1295-2CF3-A987A0A89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596"/>
              <a:ext cx="0" cy="7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B72EF2F-4382-2715-4B1E-BBA86CF24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9019510-0DEC-5148-5CA6-F2A56CFD7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/>
              <a:t>信息安全体系</a:t>
            </a:r>
          </a:p>
        </p:txBody>
      </p:sp>
      <p:grpSp>
        <p:nvGrpSpPr>
          <p:cNvPr id="20483" name="组合 1">
            <a:extLst>
              <a:ext uri="{FF2B5EF4-FFF2-40B4-BE49-F238E27FC236}">
                <a16:creationId xmlns:a16="http://schemas.microsoft.com/office/drawing/2014/main" id="{4943A1ED-2E92-E872-3B2B-140DAEF24351}"/>
              </a:ext>
            </a:extLst>
          </p:cNvPr>
          <p:cNvGrpSpPr>
            <a:grpSpLocks/>
          </p:cNvGrpSpPr>
          <p:nvPr/>
        </p:nvGrpSpPr>
        <p:grpSpPr bwMode="auto">
          <a:xfrm>
            <a:off x="5392738" y="3543300"/>
            <a:ext cx="2843212" cy="2881313"/>
            <a:chOff x="2627313" y="1628775"/>
            <a:chExt cx="3816350" cy="3744913"/>
          </a:xfrm>
        </p:grpSpPr>
        <p:grpSp>
          <p:nvGrpSpPr>
            <p:cNvPr id="20484" name="Group 33">
              <a:extLst>
                <a:ext uri="{FF2B5EF4-FFF2-40B4-BE49-F238E27FC236}">
                  <a16:creationId xmlns:a16="http://schemas.microsoft.com/office/drawing/2014/main" id="{39127831-23E4-A176-A90F-17B0033E3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313" y="1628775"/>
              <a:ext cx="3816350" cy="3744913"/>
              <a:chOff x="1519" y="2024"/>
              <a:chExt cx="2404" cy="2359"/>
            </a:xfrm>
          </p:grpSpPr>
          <p:sp>
            <p:nvSpPr>
              <p:cNvPr id="20486" name="AutoShape 34">
                <a:extLst>
                  <a:ext uri="{FF2B5EF4-FFF2-40B4-BE49-F238E27FC236}">
                    <a16:creationId xmlns:a16="http://schemas.microsoft.com/office/drawing/2014/main" id="{FE33C630-49A8-8475-1832-2A545E0A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995471">
                <a:off x="2047" y="2757"/>
                <a:ext cx="1956" cy="1293"/>
              </a:xfrm>
              <a:custGeom>
                <a:avLst/>
                <a:gdLst>
                  <a:gd name="T0" fmla="*/ 112 w 21600"/>
                  <a:gd name="T1" fmla="*/ 21 h 21600"/>
                  <a:gd name="T2" fmla="*/ 89 w 21600"/>
                  <a:gd name="T3" fmla="*/ 19 h 21600"/>
                  <a:gd name="T4" fmla="*/ 43 w 21600"/>
                  <a:gd name="T5" fmla="*/ 39 h 21600"/>
                  <a:gd name="T6" fmla="*/ 43 w 21600"/>
                  <a:gd name="T7" fmla="*/ 41 h 21600"/>
                  <a:gd name="T8" fmla="*/ 0 w 21600"/>
                  <a:gd name="T9" fmla="*/ 42 h 21600"/>
                  <a:gd name="T10" fmla="*/ 0 w 21600"/>
                  <a:gd name="T11" fmla="*/ 39 h 21600"/>
                  <a:gd name="T12" fmla="*/ 89 w 21600"/>
                  <a:gd name="T13" fmla="*/ 0 h 21600"/>
                  <a:gd name="T14" fmla="*/ 133 w 21600"/>
                  <a:gd name="T15" fmla="*/ 5 h 21600"/>
                  <a:gd name="T16" fmla="*/ 144 w 21600"/>
                  <a:gd name="T17" fmla="*/ -3 h 21600"/>
                  <a:gd name="T18" fmla="*/ 160 w 21600"/>
                  <a:gd name="T19" fmla="*/ 23 h 21600"/>
                  <a:gd name="T20" fmla="*/ 101 w 21600"/>
                  <a:gd name="T21" fmla="*/ 30 h 21600"/>
                  <a:gd name="T22" fmla="*/ 112 w 21600"/>
                  <a:gd name="T23" fmla="*/ 21 h 216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1600">
                    <a:moveTo>
                      <a:pt x="13610" y="5940"/>
                    </a:moveTo>
                    <a:cubicBezTo>
                      <a:pt x="12756" y="5446"/>
                      <a:pt x="11786" y="5186"/>
                      <a:pt x="10800" y="5186"/>
                    </a:cubicBezTo>
                    <a:cubicBezTo>
                      <a:pt x="7699" y="5186"/>
                      <a:pt x="5186" y="7699"/>
                      <a:pt x="5186" y="10800"/>
                    </a:cubicBezTo>
                    <a:cubicBezTo>
                      <a:pt x="5185" y="10970"/>
                      <a:pt x="5193" y="11140"/>
                      <a:pt x="5209" y="11309"/>
                    </a:cubicBezTo>
                    <a:lnTo>
                      <a:pt x="44" y="11780"/>
                    </a:lnTo>
                    <a:cubicBezTo>
                      <a:pt x="14" y="11454"/>
                      <a:pt x="0" y="11127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2698" y="-1"/>
                      <a:pt x="14563" y="500"/>
                      <a:pt x="16207" y="1451"/>
                    </a:cubicBezTo>
                    <a:lnTo>
                      <a:pt x="17559" y="-887"/>
                    </a:lnTo>
                    <a:lnTo>
                      <a:pt x="19491" y="6346"/>
                    </a:lnTo>
                    <a:lnTo>
                      <a:pt x="12258" y="8277"/>
                    </a:lnTo>
                    <a:lnTo>
                      <a:pt x="13610" y="5940"/>
                    </a:lnTo>
                    <a:close/>
                  </a:path>
                </a:pathLst>
              </a:custGeom>
              <a:solidFill>
                <a:srgbClr val="FFFF7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" name="AutoShape 35">
                <a:extLst>
                  <a:ext uri="{FF2B5EF4-FFF2-40B4-BE49-F238E27FC236}">
                    <a16:creationId xmlns:a16="http://schemas.microsoft.com/office/drawing/2014/main" id="{07F9BD4A-5986-5C01-AB20-688D8FC1C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6117336">
                <a:off x="1224" y="2513"/>
                <a:ext cx="1948" cy="1361"/>
              </a:xfrm>
              <a:custGeom>
                <a:avLst/>
                <a:gdLst>
                  <a:gd name="T0" fmla="*/ 113 w 21600"/>
                  <a:gd name="T1" fmla="*/ 22 h 21600"/>
                  <a:gd name="T2" fmla="*/ 88 w 21600"/>
                  <a:gd name="T3" fmla="*/ 19 h 21600"/>
                  <a:gd name="T4" fmla="*/ 39 w 21600"/>
                  <a:gd name="T5" fmla="*/ 43 h 21600"/>
                  <a:gd name="T6" fmla="*/ 0 w 21600"/>
                  <a:gd name="T7" fmla="*/ 43 h 21600"/>
                  <a:gd name="T8" fmla="*/ 88 w 21600"/>
                  <a:gd name="T9" fmla="*/ 0 h 21600"/>
                  <a:gd name="T10" fmla="*/ 133 w 21600"/>
                  <a:gd name="T11" fmla="*/ 6 h 21600"/>
                  <a:gd name="T12" fmla="*/ 144 w 21600"/>
                  <a:gd name="T13" fmla="*/ -3 h 21600"/>
                  <a:gd name="T14" fmla="*/ 158 w 21600"/>
                  <a:gd name="T15" fmla="*/ 24 h 21600"/>
                  <a:gd name="T16" fmla="*/ 102 w 21600"/>
                  <a:gd name="T17" fmla="*/ 32 h 21600"/>
                  <a:gd name="T18" fmla="*/ 113 w 21600"/>
                  <a:gd name="T19" fmla="*/ 22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3867" y="5623"/>
                    </a:moveTo>
                    <a:cubicBezTo>
                      <a:pt x="12938" y="5073"/>
                      <a:pt x="11879" y="4783"/>
                      <a:pt x="10800" y="4783"/>
                    </a:cubicBezTo>
                    <a:cubicBezTo>
                      <a:pt x="7476" y="4783"/>
                      <a:pt x="4783" y="7476"/>
                      <a:pt x="4783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2737" y="0"/>
                      <a:pt x="14639" y="521"/>
                      <a:pt x="16306" y="1508"/>
                    </a:cubicBezTo>
                    <a:lnTo>
                      <a:pt x="17682" y="-814"/>
                    </a:lnTo>
                    <a:lnTo>
                      <a:pt x="19468" y="6161"/>
                    </a:lnTo>
                    <a:lnTo>
                      <a:pt x="12491" y="7946"/>
                    </a:lnTo>
                    <a:lnTo>
                      <a:pt x="13867" y="5623"/>
                    </a:lnTo>
                    <a:close/>
                  </a:path>
                </a:pathLst>
              </a:custGeom>
              <a:solidFill>
                <a:srgbClr val="FFFF7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8" name="AutoShape 36">
                <a:extLst>
                  <a:ext uri="{FF2B5EF4-FFF2-40B4-BE49-F238E27FC236}">
                    <a16:creationId xmlns:a16="http://schemas.microsoft.com/office/drawing/2014/main" id="{812F673E-03A0-46C5-2D71-6C490379F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29773">
                <a:off x="1766" y="2064"/>
                <a:ext cx="2157" cy="1094"/>
              </a:xfrm>
              <a:custGeom>
                <a:avLst/>
                <a:gdLst>
                  <a:gd name="T0" fmla="*/ 130 w 21600"/>
                  <a:gd name="T1" fmla="*/ 16 h 21600"/>
                  <a:gd name="T2" fmla="*/ 108 w 21600"/>
                  <a:gd name="T3" fmla="*/ 15 h 21600"/>
                  <a:gd name="T4" fmla="*/ 58 w 21600"/>
                  <a:gd name="T5" fmla="*/ 26 h 21600"/>
                  <a:gd name="T6" fmla="*/ 1 w 21600"/>
                  <a:gd name="T7" fmla="*/ 23 h 21600"/>
                  <a:gd name="T8" fmla="*/ 108 w 21600"/>
                  <a:gd name="T9" fmla="*/ 0 h 21600"/>
                  <a:gd name="T10" fmla="*/ 156 w 21600"/>
                  <a:gd name="T11" fmla="*/ 3 h 21600"/>
                  <a:gd name="T12" fmla="*/ 168 w 21600"/>
                  <a:gd name="T13" fmla="*/ -3 h 21600"/>
                  <a:gd name="T14" fmla="*/ 193 w 21600"/>
                  <a:gd name="T15" fmla="*/ 16 h 21600"/>
                  <a:gd name="T16" fmla="*/ 118 w 21600"/>
                  <a:gd name="T17" fmla="*/ 22 h 21600"/>
                  <a:gd name="T18" fmla="*/ 130 w 21600"/>
                  <a:gd name="T19" fmla="*/ 16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600" h="21600">
                    <a:moveTo>
                      <a:pt x="13057" y="6260"/>
                    </a:moveTo>
                    <a:cubicBezTo>
                      <a:pt x="12356" y="5911"/>
                      <a:pt x="11583" y="5730"/>
                      <a:pt x="10800" y="5730"/>
                    </a:cubicBezTo>
                    <a:cubicBezTo>
                      <a:pt x="8314" y="5729"/>
                      <a:pt x="6195" y="7531"/>
                      <a:pt x="5795" y="9984"/>
                    </a:cubicBezTo>
                    <a:lnTo>
                      <a:pt x="140" y="9063"/>
                    </a:lnTo>
                    <a:cubicBezTo>
                      <a:pt x="991" y="3837"/>
                      <a:pt x="5505" y="-1"/>
                      <a:pt x="10800" y="0"/>
                    </a:cubicBezTo>
                    <a:cubicBezTo>
                      <a:pt x="12468" y="0"/>
                      <a:pt x="14115" y="386"/>
                      <a:pt x="15609" y="1129"/>
                    </a:cubicBezTo>
                    <a:lnTo>
                      <a:pt x="16811" y="-1288"/>
                    </a:lnTo>
                    <a:lnTo>
                      <a:pt x="19315" y="6173"/>
                    </a:lnTo>
                    <a:lnTo>
                      <a:pt x="11855" y="8677"/>
                    </a:lnTo>
                    <a:lnTo>
                      <a:pt x="13057" y="6260"/>
                    </a:lnTo>
                    <a:close/>
                  </a:path>
                </a:pathLst>
              </a:custGeom>
              <a:solidFill>
                <a:srgbClr val="FFFF71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9" name="Text Box 37">
                <a:extLst>
                  <a:ext uri="{FF2B5EF4-FFF2-40B4-BE49-F238E27FC236}">
                    <a16:creationId xmlns:a16="http://schemas.microsoft.com/office/drawing/2014/main" id="{D080F716-9AA5-06E0-4F63-C614599515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2024"/>
                <a:ext cx="84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solidFill>
                      <a:srgbClr val="0000CC"/>
                    </a:solidFill>
                    <a:latin typeface="楷体_GB2312"/>
                    <a:ea typeface="楷体_GB2312"/>
                    <a:cs typeface="楷体_GB2312"/>
                  </a:rPr>
                  <a:t>防护</a:t>
                </a:r>
              </a:p>
            </p:txBody>
          </p:sp>
          <p:sp>
            <p:nvSpPr>
              <p:cNvPr id="20490" name="Text Box 38">
                <a:extLst>
                  <a:ext uri="{FF2B5EF4-FFF2-40B4-BE49-F238E27FC236}">
                    <a16:creationId xmlns:a16="http://schemas.microsoft.com/office/drawing/2014/main" id="{F5C5BD83-5D90-D794-7BEB-E04F72DD6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0" y="3022"/>
                <a:ext cx="453" cy="1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800" b="1">
                    <a:solidFill>
                      <a:schemeClr val="accent2"/>
                    </a:solidFill>
                    <a:latin typeface="楷体_GB2312"/>
                    <a:ea typeface="楷体_GB2312"/>
                    <a:cs typeface="楷体_GB2312"/>
                  </a:rPr>
                  <a:t>            a </a:t>
                </a:r>
                <a:r>
                  <a:rPr lang="zh-CN" altLang="en-US" sz="2000" b="1">
                    <a:solidFill>
                      <a:srgbClr val="0000CC"/>
                    </a:solidFill>
                    <a:latin typeface="楷体_GB2312"/>
                    <a:ea typeface="楷体_GB2312"/>
                    <a:cs typeface="楷体_GB2312"/>
                  </a:rPr>
                  <a:t>检   </a:t>
                </a:r>
              </a:p>
              <a:p>
                <a:pPr algn="just"/>
                <a:r>
                  <a:rPr lang="zh-CN" altLang="en-US" sz="2000" b="1">
                    <a:solidFill>
                      <a:srgbClr val="0000CC"/>
                    </a:solidFill>
                    <a:latin typeface="楷体_GB2312"/>
                    <a:ea typeface="楷体_GB2312"/>
                    <a:cs typeface="楷体_GB2312"/>
                  </a:rPr>
                  <a:t>测</a:t>
                </a:r>
              </a:p>
            </p:txBody>
          </p:sp>
          <p:sp>
            <p:nvSpPr>
              <p:cNvPr id="20491" name="Text Box 39">
                <a:extLst>
                  <a:ext uri="{FF2B5EF4-FFF2-40B4-BE49-F238E27FC236}">
                    <a16:creationId xmlns:a16="http://schemas.microsoft.com/office/drawing/2014/main" id="{B0D07E1E-D20D-9E77-324B-1EB09F721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3158"/>
                <a:ext cx="848" cy="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 b="1">
                    <a:solidFill>
                      <a:srgbClr val="0000CC"/>
                    </a:solidFill>
                    <a:latin typeface="楷体_GB2312"/>
                    <a:ea typeface="楷体_GB2312"/>
                    <a:cs typeface="楷体_GB2312"/>
                  </a:rPr>
                  <a:t>响</a:t>
                </a:r>
              </a:p>
              <a:p>
                <a:pPr algn="just"/>
                <a:r>
                  <a:rPr lang="zh-CN" altLang="en-US" sz="2000" b="1">
                    <a:solidFill>
                      <a:srgbClr val="0000CC"/>
                    </a:solidFill>
                    <a:latin typeface="楷体_GB2312"/>
                    <a:ea typeface="楷体_GB2312"/>
                    <a:cs typeface="楷体_GB2312"/>
                  </a:rPr>
                  <a:t> 应</a:t>
                </a:r>
              </a:p>
            </p:txBody>
          </p:sp>
        </p:grpSp>
        <p:sp>
          <p:nvSpPr>
            <p:cNvPr id="20485" name="Oval 40">
              <a:extLst>
                <a:ext uri="{FF2B5EF4-FFF2-40B4-BE49-F238E27FC236}">
                  <a16:creationId xmlns:a16="http://schemas.microsoft.com/office/drawing/2014/main" id="{2ABEBBED-BA94-717A-DA59-53BEABF59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2276475"/>
              <a:ext cx="2119312" cy="2025650"/>
            </a:xfrm>
            <a:prstGeom prst="ellipse">
              <a:avLst/>
            </a:prstGeom>
            <a:solidFill>
              <a:srgbClr val="FFFF7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FD5539"/>
                  </a:solidFill>
                  <a:latin typeface="楷体_GB2312"/>
                  <a:ea typeface="楷体_GB2312"/>
                  <a:cs typeface="楷体_GB2312"/>
                </a:rPr>
                <a:t>安全</a:t>
              </a:r>
            </a:p>
            <a:p>
              <a:pPr algn="ctr"/>
              <a:r>
                <a:rPr lang="zh-CN" altLang="en-US" sz="2000" b="1">
                  <a:solidFill>
                    <a:srgbClr val="FD5539"/>
                  </a:solidFill>
                  <a:latin typeface="楷体_GB2312"/>
                  <a:ea typeface="楷体_GB2312"/>
                  <a:cs typeface="楷体_GB2312"/>
                </a:rPr>
                <a:t>策略</a:t>
              </a:r>
            </a:p>
          </p:txBody>
        </p: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8E1A184-B9A9-BEE2-890F-00EBBA29C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F0AE7ED-EC98-BAEF-6113-853AB8211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 sz="3200">
                <a:solidFill>
                  <a:srgbClr val="FF0000"/>
                </a:solidFill>
              </a:rPr>
              <a:t>PDRR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/>
              <a:t>信息安全体系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6887F78D-9715-B061-52BD-1D6F56120C4C}"/>
              </a:ext>
            </a:extLst>
          </p:cNvPr>
          <p:cNvGraphicFramePr>
            <a:graphicFrameLocks/>
          </p:cNvGraphicFramePr>
          <p:nvPr/>
        </p:nvGraphicFramePr>
        <p:xfrm>
          <a:off x="4829175" y="3128963"/>
          <a:ext cx="3810000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361400" imgH="17068800" progId="MS_ClipArt_Gallery.2">
                  <p:embed/>
                </p:oleObj>
              </mc:Choice>
              <mc:Fallback>
                <p:oleObj r:id="rId2" imgW="21361400" imgH="17068800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128963"/>
                        <a:ext cx="3810000" cy="304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5">
            <a:extLst>
              <a:ext uri="{FF2B5EF4-FFF2-40B4-BE49-F238E27FC236}">
                <a16:creationId xmlns:a16="http://schemas.microsoft.com/office/drawing/2014/main" id="{E70F619B-94E0-4093-105B-7E699D956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088" y="3282950"/>
            <a:ext cx="11303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保护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Protect</a:t>
            </a:r>
          </a:p>
          <a:p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016A8756-489F-696F-449D-D2468E07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3282950"/>
            <a:ext cx="101282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检测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Detect</a:t>
            </a:r>
          </a:p>
          <a:p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ADBCAC36-4C0B-40B8-CFCA-FB134CD9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5187950"/>
            <a:ext cx="118268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恢复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Restore</a:t>
            </a:r>
          </a:p>
          <a:p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C7705141-44A9-D230-9F33-E76D5FEC7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5111750"/>
            <a:ext cx="928687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反应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React</a:t>
            </a:r>
          </a:p>
          <a:p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7A051490-1B91-1101-9D72-BC2B7DB05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4360863"/>
            <a:ext cx="13239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</a:rPr>
              <a:t>PDRR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FB01EB9-7D40-8BA2-8D1D-65F16078B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7588B57E-D030-3FED-7CF5-E28357AFB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信息安全体系</a:t>
            </a:r>
          </a:p>
        </p:txBody>
      </p:sp>
      <p:pic>
        <p:nvPicPr>
          <p:cNvPr id="22531" name="图片 5" descr="1.png">
            <a:extLst>
              <a:ext uri="{FF2B5EF4-FFF2-40B4-BE49-F238E27FC236}">
                <a16:creationId xmlns:a16="http://schemas.microsoft.com/office/drawing/2014/main" id="{1B5594EE-EA95-42D9-B649-C567CD07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1040" r="1579" b="9311"/>
          <a:stretch>
            <a:fillRect/>
          </a:stretch>
        </p:blipFill>
        <p:spPr bwMode="auto">
          <a:xfrm>
            <a:off x="3708400" y="3152775"/>
            <a:ext cx="526891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C227132-9603-34FE-106E-AACE86BD1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4396567-85A2-1CCC-DECE-D4747AE02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信息安全体系</a:t>
            </a:r>
          </a:p>
        </p:txBody>
      </p:sp>
      <p:pic>
        <p:nvPicPr>
          <p:cNvPr id="23555" name="图片 4" descr="2.png">
            <a:extLst>
              <a:ext uri="{FF2B5EF4-FFF2-40B4-BE49-F238E27FC236}">
                <a16:creationId xmlns:a16="http://schemas.microsoft.com/office/drawing/2014/main" id="{81263B90-BAE8-BF7F-D8DF-6F1F64E2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2514" r="6636" b="11626"/>
          <a:stretch>
            <a:fillRect/>
          </a:stretch>
        </p:blipFill>
        <p:spPr bwMode="auto">
          <a:xfrm>
            <a:off x="3662363" y="2924175"/>
            <a:ext cx="5487987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1D1A740-605A-9118-D0C3-7DE6C0EF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第一章回顾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3861D5E-C787-1D44-44D1-F9945E0F5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什么是安全</a:t>
            </a:r>
            <a:endParaRPr lang="en-US" altLang="zh-CN"/>
          </a:p>
          <a:p>
            <a:pPr eaLnBrk="1" hangingPunct="1"/>
            <a:r>
              <a:rPr lang="zh-CN" altLang="en-US"/>
              <a:t>网络通讯的信息安全模型</a:t>
            </a:r>
            <a:endParaRPr lang="en-US" altLang="zh-CN"/>
          </a:p>
          <a:p>
            <a:pPr eaLnBrk="1" hangingPunct="1"/>
            <a:r>
              <a:rPr lang="zh-CN" altLang="en-US"/>
              <a:t>安全的目标</a:t>
            </a:r>
          </a:p>
          <a:p>
            <a:pPr eaLnBrk="1" hangingPunct="1"/>
            <a:r>
              <a:rPr lang="zh-CN" altLang="en-US"/>
              <a:t>安全的要素</a:t>
            </a:r>
          </a:p>
          <a:p>
            <a:pPr eaLnBrk="1" hangingPunct="1"/>
            <a:r>
              <a:rPr lang="zh-CN" altLang="en-US"/>
              <a:t>安全攻击的来源</a:t>
            </a:r>
            <a:endParaRPr lang="en-US" altLang="zh-CN"/>
          </a:p>
          <a:p>
            <a:pPr eaLnBrk="1" hangingPunct="1"/>
            <a:r>
              <a:rPr lang="en-US" altLang="zh-CN"/>
              <a:t>P2DR</a:t>
            </a:r>
            <a:r>
              <a:rPr lang="zh-CN" altLang="en-US"/>
              <a:t>、</a:t>
            </a:r>
            <a:r>
              <a:rPr lang="en-US" altLang="zh-CN"/>
              <a:t>PDRR</a:t>
            </a:r>
          </a:p>
          <a:p>
            <a:pPr eaLnBrk="1" hangingPunct="1"/>
            <a:r>
              <a:rPr lang="zh-CN" altLang="en-US"/>
              <a:t>漏洞评估的关注点</a:t>
            </a:r>
            <a:endParaRPr lang="en-US" altLang="zh-CN"/>
          </a:p>
          <a:p>
            <a:pPr eaLnBrk="1" hangingPunct="1"/>
            <a:r>
              <a:rPr lang="zh-CN" altLang="en-US"/>
              <a:t>信息安全的级别</a:t>
            </a:r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信息安全体系</a:t>
            </a:r>
          </a:p>
        </p:txBody>
      </p:sp>
      <p:grpSp>
        <p:nvGrpSpPr>
          <p:cNvPr id="24579" name="组合 4">
            <a:extLst>
              <a:ext uri="{FF2B5EF4-FFF2-40B4-BE49-F238E27FC236}">
                <a16:creationId xmlns:a16="http://schemas.microsoft.com/office/drawing/2014/main" id="{65839B74-E257-E991-49D0-77D9E7707A12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206750"/>
            <a:ext cx="5153025" cy="2965450"/>
            <a:chOff x="817563" y="1568450"/>
            <a:chExt cx="8059241" cy="4603750"/>
          </a:xfrm>
        </p:grpSpPr>
        <p:grpSp>
          <p:nvGrpSpPr>
            <p:cNvPr id="24580" name="组合 35">
              <a:extLst>
                <a:ext uri="{FF2B5EF4-FFF2-40B4-BE49-F238E27FC236}">
                  <a16:creationId xmlns:a16="http://schemas.microsoft.com/office/drawing/2014/main" id="{75FC1674-3BB5-1889-3F4D-5EF03F865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100" y="1568450"/>
              <a:ext cx="679450" cy="623888"/>
              <a:chOff x="2486025" y="1447800"/>
              <a:chExt cx="804863" cy="762000"/>
            </a:xfrm>
          </p:grpSpPr>
          <p:sp>
            <p:nvSpPr>
              <p:cNvPr id="24636" name="Oval 54">
                <a:extLst>
                  <a:ext uri="{FF2B5EF4-FFF2-40B4-BE49-F238E27FC236}">
                    <a16:creationId xmlns:a16="http://schemas.microsoft.com/office/drawing/2014/main" id="{2AFE25F3-7A24-AF60-9E72-7E557D3A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1981200"/>
                <a:ext cx="685800" cy="2286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7" name="Oval 55">
                <a:extLst>
                  <a:ext uri="{FF2B5EF4-FFF2-40B4-BE49-F238E27FC236}">
                    <a16:creationId xmlns:a16="http://schemas.microsoft.com/office/drawing/2014/main" id="{D7A604B5-7A62-B75A-2AA0-E93681251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1447800"/>
                <a:ext cx="682625" cy="68262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8" name="Oval 56">
                <a:extLst>
                  <a:ext uri="{FF2B5EF4-FFF2-40B4-BE49-F238E27FC236}">
                    <a16:creationId xmlns:a16="http://schemas.microsoft.com/office/drawing/2014/main" id="{A1232A5F-FAFF-C0B9-0B94-AB80ED2B8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788" y="1450975"/>
                <a:ext cx="665163" cy="66675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9" name="Oval 57">
                <a:extLst>
                  <a:ext uri="{FF2B5EF4-FFF2-40B4-BE49-F238E27FC236}">
                    <a16:creationId xmlns:a16="http://schemas.microsoft.com/office/drawing/2014/main" id="{A81C5D56-FC17-B502-A7CD-FBEC541F0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138" y="1457325"/>
                <a:ext cx="633413" cy="62230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40" name="Oval 58">
                <a:extLst>
                  <a:ext uri="{FF2B5EF4-FFF2-40B4-BE49-F238E27FC236}">
                    <a16:creationId xmlns:a16="http://schemas.microsoft.com/office/drawing/2014/main" id="{FBEC2755-B0E5-2A5D-AEE4-27609B65E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650" y="1476375"/>
                <a:ext cx="563563" cy="5032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41" name="Text Box 59">
                <a:extLst>
                  <a:ext uri="{FF2B5EF4-FFF2-40B4-BE49-F238E27FC236}">
                    <a16:creationId xmlns:a16="http://schemas.microsoft.com/office/drawing/2014/main" id="{57570DEB-A569-E02B-58AD-8FB728172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207" y="1671639"/>
                <a:ext cx="603499" cy="496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100">
                    <a:solidFill>
                      <a:srgbClr val="FF0000"/>
                    </a:solidFill>
                  </a:rPr>
                  <a:t>人</a:t>
                </a:r>
                <a:endParaRPr lang="en-US" altLang="zh-CN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581" name="Freeform 4">
              <a:extLst>
                <a:ext uri="{FF2B5EF4-FFF2-40B4-BE49-F238E27FC236}">
                  <a16:creationId xmlns:a16="http://schemas.microsoft.com/office/drawing/2014/main" id="{7B32D02E-A720-6AE4-B791-B03ACFD477E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42988" y="2133600"/>
              <a:ext cx="5943600" cy="4038600"/>
            </a:xfrm>
            <a:custGeom>
              <a:avLst/>
              <a:gdLst>
                <a:gd name="T0" fmla="*/ 2147483646 w 2820"/>
                <a:gd name="T1" fmla="*/ 96171936 h 2912"/>
                <a:gd name="T2" fmla="*/ 2147483646 w 2820"/>
                <a:gd name="T3" fmla="*/ 323137928 h 2912"/>
                <a:gd name="T4" fmla="*/ 2147483646 w 2820"/>
                <a:gd name="T5" fmla="*/ 577033004 h 2912"/>
                <a:gd name="T6" fmla="*/ 1803545374 w 2820"/>
                <a:gd name="T7" fmla="*/ 857854393 h 2912"/>
                <a:gd name="T8" fmla="*/ 1128327123 w 2820"/>
                <a:gd name="T9" fmla="*/ 1161759043 h 2912"/>
                <a:gd name="T10" fmla="*/ 621911326 w 2820"/>
                <a:gd name="T11" fmla="*/ 1484896970 h 2912"/>
                <a:gd name="T12" fmla="*/ 266534630 w 2820"/>
                <a:gd name="T13" fmla="*/ 1815727932 h 2912"/>
                <a:gd name="T14" fmla="*/ 62190711 w 2820"/>
                <a:gd name="T15" fmla="*/ 2147483646 h 2912"/>
                <a:gd name="T16" fmla="*/ 0 w 2820"/>
                <a:gd name="T17" fmla="*/ 2147483646 h 2912"/>
                <a:gd name="T18" fmla="*/ 79960389 w 2820"/>
                <a:gd name="T19" fmla="*/ 2147483646 h 2912"/>
                <a:gd name="T20" fmla="*/ 284302200 w 2820"/>
                <a:gd name="T21" fmla="*/ 2147483646 h 2912"/>
                <a:gd name="T22" fmla="*/ 613027541 w 2820"/>
                <a:gd name="T23" fmla="*/ 2147483646 h 2912"/>
                <a:gd name="T24" fmla="*/ 1057250519 w 2820"/>
                <a:gd name="T25" fmla="*/ 2147483646 h 2912"/>
                <a:gd name="T26" fmla="*/ 1616971134 w 2820"/>
                <a:gd name="T27" fmla="*/ 2147483646 h 2912"/>
                <a:gd name="T28" fmla="*/ 2147483646 w 2820"/>
                <a:gd name="T29" fmla="*/ 2147483646 h 2912"/>
                <a:gd name="T30" fmla="*/ 2147483646 w 2820"/>
                <a:gd name="T31" fmla="*/ 2147483646 h 2912"/>
                <a:gd name="T32" fmla="*/ 2147483646 w 2820"/>
                <a:gd name="T33" fmla="*/ 2147483646 h 2912"/>
                <a:gd name="T34" fmla="*/ 2147483646 w 2820"/>
                <a:gd name="T35" fmla="*/ 2147483646 h 2912"/>
                <a:gd name="T36" fmla="*/ 2147483646 w 2820"/>
                <a:gd name="T37" fmla="*/ 2147483646 h 2912"/>
                <a:gd name="T38" fmla="*/ 2147483646 w 2820"/>
                <a:gd name="T39" fmla="*/ 2147483646 h 2912"/>
                <a:gd name="T40" fmla="*/ 2147483646 w 2820"/>
                <a:gd name="T41" fmla="*/ 2147483646 h 2912"/>
                <a:gd name="T42" fmla="*/ 2147483646 w 2820"/>
                <a:gd name="T43" fmla="*/ 2147483646 h 2912"/>
                <a:gd name="T44" fmla="*/ 2147483646 w 2820"/>
                <a:gd name="T45" fmla="*/ 2147483646 h 2912"/>
                <a:gd name="T46" fmla="*/ 2147483646 w 2820"/>
                <a:gd name="T47" fmla="*/ 2147483646 h 2912"/>
                <a:gd name="T48" fmla="*/ 2147483646 w 2820"/>
                <a:gd name="T49" fmla="*/ 2147483646 h 2912"/>
                <a:gd name="T50" fmla="*/ 2147483646 w 2820"/>
                <a:gd name="T51" fmla="*/ 2147483646 h 2912"/>
                <a:gd name="T52" fmla="*/ 2147483646 w 2820"/>
                <a:gd name="T53" fmla="*/ 2147483646 h 2912"/>
                <a:gd name="T54" fmla="*/ 2147483646 w 2820"/>
                <a:gd name="T55" fmla="*/ 2147483646 h 2912"/>
                <a:gd name="T56" fmla="*/ 2147483646 w 2820"/>
                <a:gd name="T57" fmla="*/ 2147483646 h 2912"/>
                <a:gd name="T58" fmla="*/ 2147483646 w 2820"/>
                <a:gd name="T59" fmla="*/ 2147483646 h 2912"/>
                <a:gd name="T60" fmla="*/ 2147483646 w 2820"/>
                <a:gd name="T61" fmla="*/ 2147483646 h 2912"/>
                <a:gd name="T62" fmla="*/ 2147483646 w 2820"/>
                <a:gd name="T63" fmla="*/ 2147483646 h 2912"/>
                <a:gd name="T64" fmla="*/ 2147483646 w 2820"/>
                <a:gd name="T65" fmla="*/ 2147483646 h 2912"/>
                <a:gd name="T66" fmla="*/ 2147483646 w 2820"/>
                <a:gd name="T67" fmla="*/ 2147483646 h 2912"/>
                <a:gd name="T68" fmla="*/ 2147483646 w 2820"/>
                <a:gd name="T69" fmla="*/ 2147483646 h 2912"/>
                <a:gd name="T70" fmla="*/ 2147483646 w 2820"/>
                <a:gd name="T71" fmla="*/ 2147483646 h 2912"/>
                <a:gd name="T72" fmla="*/ 1945696474 w 2820"/>
                <a:gd name="T73" fmla="*/ 2147483646 h 2912"/>
                <a:gd name="T74" fmla="*/ 1821312945 w 2820"/>
                <a:gd name="T75" fmla="*/ 1984991316 h 2912"/>
                <a:gd name="T76" fmla="*/ 1847966408 w 2820"/>
                <a:gd name="T77" fmla="*/ 1708015752 h 2912"/>
                <a:gd name="T78" fmla="*/ 2043424434 w 2820"/>
                <a:gd name="T79" fmla="*/ 1427192977 h 2912"/>
                <a:gd name="T80" fmla="*/ 2147483646 w 2820"/>
                <a:gd name="T81" fmla="*/ 1138677168 h 2912"/>
                <a:gd name="T82" fmla="*/ 2147483646 w 2820"/>
                <a:gd name="T83" fmla="*/ 854008569 h 2912"/>
                <a:gd name="T84" fmla="*/ 2147483646 w 2820"/>
                <a:gd name="T85" fmla="*/ 573185794 h 2912"/>
                <a:gd name="T86" fmla="*/ 2147483646 w 2820"/>
                <a:gd name="T87" fmla="*/ 296210229 h 2912"/>
                <a:gd name="T88" fmla="*/ 2147483646 w 2820"/>
                <a:gd name="T89" fmla="*/ 30774909 h 2912"/>
                <a:gd name="T90" fmla="*/ 2147483646 w 2820"/>
                <a:gd name="T91" fmla="*/ 2147483646 h 29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2" name="组合 1">
              <a:extLst>
                <a:ext uri="{FF2B5EF4-FFF2-40B4-BE49-F238E27FC236}">
                  <a16:creationId xmlns:a16="http://schemas.microsoft.com/office/drawing/2014/main" id="{E0600122-C50D-C913-8CBA-9FDE8B408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300" y="1622425"/>
              <a:ext cx="830979" cy="762000"/>
              <a:chOff x="2486025" y="1447800"/>
              <a:chExt cx="830979" cy="762000"/>
            </a:xfrm>
          </p:grpSpPr>
          <p:sp>
            <p:nvSpPr>
              <p:cNvPr id="24630" name="Oval 54">
                <a:extLst>
                  <a:ext uri="{FF2B5EF4-FFF2-40B4-BE49-F238E27FC236}">
                    <a16:creationId xmlns:a16="http://schemas.microsoft.com/office/drawing/2014/main" id="{BE26B578-3141-303E-5C1F-CBA7A3BAB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1981200"/>
                <a:ext cx="685800" cy="2286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1" name="Oval 55">
                <a:extLst>
                  <a:ext uri="{FF2B5EF4-FFF2-40B4-BE49-F238E27FC236}">
                    <a16:creationId xmlns:a16="http://schemas.microsoft.com/office/drawing/2014/main" id="{648C9DD4-D999-C513-EE78-B47C3DB33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263" y="1447800"/>
                <a:ext cx="682625" cy="68262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2" name="Oval 56">
                <a:extLst>
                  <a:ext uri="{FF2B5EF4-FFF2-40B4-BE49-F238E27FC236}">
                    <a16:creationId xmlns:a16="http://schemas.microsoft.com/office/drawing/2014/main" id="{3667E9A6-7DCC-83EE-32E7-8CC8FF676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788" y="1450975"/>
                <a:ext cx="665163" cy="66675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3" name="Oval 57">
                <a:extLst>
                  <a:ext uri="{FF2B5EF4-FFF2-40B4-BE49-F238E27FC236}">
                    <a16:creationId xmlns:a16="http://schemas.microsoft.com/office/drawing/2014/main" id="{BFAC2C35-C392-6CAA-1263-4FE0A1C5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4138" y="1457325"/>
                <a:ext cx="633413" cy="62230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4" name="Oval 58">
                <a:extLst>
                  <a:ext uri="{FF2B5EF4-FFF2-40B4-BE49-F238E27FC236}">
                    <a16:creationId xmlns:a16="http://schemas.microsoft.com/office/drawing/2014/main" id="{E1952C0D-6A0A-7718-5885-D3258DC3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650" y="1476375"/>
                <a:ext cx="563563" cy="5032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35" name="Text Box 59">
                <a:extLst>
                  <a:ext uri="{FF2B5EF4-FFF2-40B4-BE49-F238E27FC236}">
                    <a16:creationId xmlns:a16="http://schemas.microsoft.com/office/drawing/2014/main" id="{C409493A-6718-3C33-A842-56B0A7090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909" y="1671639"/>
                <a:ext cx="730095" cy="406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100">
                    <a:solidFill>
                      <a:srgbClr val="FF0000"/>
                    </a:solidFill>
                  </a:rPr>
                  <a:t>密码</a:t>
                </a:r>
                <a:endParaRPr lang="en-US" altLang="zh-CN" sz="1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3" name="组合 45">
              <a:extLst>
                <a:ext uri="{FF2B5EF4-FFF2-40B4-BE49-F238E27FC236}">
                  <a16:creationId xmlns:a16="http://schemas.microsoft.com/office/drawing/2014/main" id="{8950B205-6C0B-1576-B2B3-448B8A810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5788" y="1758950"/>
              <a:ext cx="1048252" cy="969963"/>
              <a:chOff x="1219200" y="1847850"/>
              <a:chExt cx="1216817" cy="1139825"/>
            </a:xfrm>
          </p:grpSpPr>
          <p:sp>
            <p:nvSpPr>
              <p:cNvPr id="24624" name="Oval 48">
                <a:extLst>
                  <a:ext uri="{FF2B5EF4-FFF2-40B4-BE49-F238E27FC236}">
                    <a16:creationId xmlns:a16="http://schemas.microsoft.com/office/drawing/2014/main" id="{EC41614A-08EF-6DFB-9703-D1B9003D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54275"/>
                <a:ext cx="914400" cy="5334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5" name="Oval 49">
                <a:extLst>
                  <a:ext uri="{FF2B5EF4-FFF2-40B4-BE49-F238E27FC236}">
                    <a16:creationId xmlns:a16="http://schemas.microsoft.com/office/drawing/2014/main" id="{4E77F5CD-5689-67B9-C34C-97FF84433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1847850"/>
                <a:ext cx="1023938" cy="102393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6" name="Oval 50">
                <a:extLst>
                  <a:ext uri="{FF2B5EF4-FFF2-40B4-BE49-F238E27FC236}">
                    <a16:creationId xmlns:a16="http://schemas.microsoft.com/office/drawing/2014/main" id="{5F759E28-543E-41F8-02F9-65D728123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100" y="1852613"/>
                <a:ext cx="1000125" cy="1000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7" name="Oval 51">
                <a:extLst>
                  <a:ext uri="{FF2B5EF4-FFF2-40B4-BE49-F238E27FC236}">
                    <a16:creationId xmlns:a16="http://schemas.microsoft.com/office/drawing/2014/main" id="{A10DB853-E5A3-4AF7-CACC-5559E81F0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213" y="1863725"/>
                <a:ext cx="950913" cy="93345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8" name="Oval 52">
                <a:extLst>
                  <a:ext uri="{FF2B5EF4-FFF2-40B4-BE49-F238E27FC236}">
                    <a16:creationId xmlns:a16="http://schemas.microsoft.com/office/drawing/2014/main" id="{D1AF21A7-9C3C-C360-E59A-266F0CF4A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188" y="1889125"/>
                <a:ext cx="847725" cy="7572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9" name="Text Box 53">
                <a:extLst>
                  <a:ext uri="{FF2B5EF4-FFF2-40B4-BE49-F238E27FC236}">
                    <a16:creationId xmlns:a16="http://schemas.microsoft.com/office/drawing/2014/main" id="{251E7808-8559-FC5D-D50F-B257A2C38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8819" y="2181167"/>
                <a:ext cx="987198" cy="52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zh-CN" altLang="en-US" sz="1400">
                    <a:solidFill>
                      <a:srgbClr val="FF0000"/>
                    </a:solidFill>
                  </a:rPr>
                  <a:t>密钥</a:t>
                </a:r>
              </a:p>
            </p:txBody>
          </p:sp>
        </p:grpSp>
        <p:grpSp>
          <p:nvGrpSpPr>
            <p:cNvPr id="24584" name="组合 2">
              <a:extLst>
                <a:ext uri="{FF2B5EF4-FFF2-40B4-BE49-F238E27FC236}">
                  <a16:creationId xmlns:a16="http://schemas.microsoft.com/office/drawing/2014/main" id="{1AB490F2-D631-9DB7-100B-C3C84E20F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300" y="2257425"/>
              <a:ext cx="1100138" cy="1139825"/>
              <a:chOff x="1219200" y="1847850"/>
              <a:chExt cx="1100138" cy="1139825"/>
            </a:xfrm>
          </p:grpSpPr>
          <p:sp>
            <p:nvSpPr>
              <p:cNvPr id="24618" name="Oval 48">
                <a:extLst>
                  <a:ext uri="{FF2B5EF4-FFF2-40B4-BE49-F238E27FC236}">
                    <a16:creationId xmlns:a16="http://schemas.microsoft.com/office/drawing/2014/main" id="{9441238C-F7FE-0D86-7F89-B044CE090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454275"/>
                <a:ext cx="914400" cy="5334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19" name="Oval 49">
                <a:extLst>
                  <a:ext uri="{FF2B5EF4-FFF2-40B4-BE49-F238E27FC236}">
                    <a16:creationId xmlns:a16="http://schemas.microsoft.com/office/drawing/2014/main" id="{B2D9910C-3E40-3671-E251-31BB2591B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1847850"/>
                <a:ext cx="1023938" cy="1023938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0" name="Oval 50">
                <a:extLst>
                  <a:ext uri="{FF2B5EF4-FFF2-40B4-BE49-F238E27FC236}">
                    <a16:creationId xmlns:a16="http://schemas.microsoft.com/office/drawing/2014/main" id="{F130A1F1-C88C-753E-E3C8-E8F2590DA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100" y="1852613"/>
                <a:ext cx="1000125" cy="10001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1" name="Oval 51">
                <a:extLst>
                  <a:ext uri="{FF2B5EF4-FFF2-40B4-BE49-F238E27FC236}">
                    <a16:creationId xmlns:a16="http://schemas.microsoft.com/office/drawing/2014/main" id="{873A8B22-CC32-D2F2-FAD6-78C5EE80C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9213" y="1863725"/>
                <a:ext cx="950913" cy="93345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2" name="Oval 52">
                <a:extLst>
                  <a:ext uri="{FF2B5EF4-FFF2-40B4-BE49-F238E27FC236}">
                    <a16:creationId xmlns:a16="http://schemas.microsoft.com/office/drawing/2014/main" id="{A23125C9-62E7-58ED-5F14-5BC00323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3188" y="1889125"/>
                <a:ext cx="847725" cy="7572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23" name="Text Box 53">
                <a:extLst>
                  <a:ext uri="{FF2B5EF4-FFF2-40B4-BE49-F238E27FC236}">
                    <a16:creationId xmlns:a16="http://schemas.microsoft.com/office/drawing/2014/main" id="{E82F51F4-9E91-1D0E-917A-076220E18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8492" y="2197100"/>
                <a:ext cx="930673" cy="525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0000"/>
                    </a:solidFill>
                  </a:rPr>
                  <a:t>口令</a:t>
                </a:r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585" name="组合 52">
              <a:extLst>
                <a:ext uri="{FF2B5EF4-FFF2-40B4-BE49-F238E27FC236}">
                  <a16:creationId xmlns:a16="http://schemas.microsoft.com/office/drawing/2014/main" id="{2DFAE998-360A-C5A1-C7A2-625021910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563" y="3106738"/>
              <a:ext cx="1209675" cy="1390650"/>
              <a:chOff x="1320800" y="3219449"/>
              <a:chExt cx="1371600" cy="1600201"/>
            </a:xfrm>
          </p:grpSpPr>
          <p:sp>
            <p:nvSpPr>
              <p:cNvPr id="24611" name="Oval 41">
                <a:extLst>
                  <a:ext uri="{FF2B5EF4-FFF2-40B4-BE49-F238E27FC236}">
                    <a16:creationId xmlns:a16="http://schemas.microsoft.com/office/drawing/2014/main" id="{6D362AF5-8964-6E6E-4D2A-19C4D7E7D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72996">
                <a:off x="1397000" y="4210050"/>
                <a:ext cx="1133475" cy="6096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4612" name="Group 42">
                <a:extLst>
                  <a:ext uri="{FF2B5EF4-FFF2-40B4-BE49-F238E27FC236}">
                    <a16:creationId xmlns:a16="http://schemas.microsoft.com/office/drawing/2014/main" id="{A9BE7D59-6384-5AA4-E25E-E01D7AB6B3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0800" y="3219449"/>
                <a:ext cx="1371600" cy="1441450"/>
                <a:chOff x="732" y="2112"/>
                <a:chExt cx="842" cy="860"/>
              </a:xfrm>
            </p:grpSpPr>
            <p:sp>
              <p:nvSpPr>
                <p:cNvPr id="24613" name="Oval 43">
                  <a:extLst>
                    <a:ext uri="{FF2B5EF4-FFF2-40B4-BE49-F238E27FC236}">
                      <a16:creationId xmlns:a16="http://schemas.microsoft.com/office/drawing/2014/main" id="{B1566177-27FB-0B54-FD47-ABD08161D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14" name="Oval 44">
                  <a:extLst>
                    <a:ext uri="{FF2B5EF4-FFF2-40B4-BE49-F238E27FC236}">
                      <a16:creationId xmlns:a16="http://schemas.microsoft.com/office/drawing/2014/main" id="{E91F66E2-6351-970F-513F-5B67647B4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" y="2117"/>
                  <a:ext cx="821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15" name="Oval 45">
                  <a:extLst>
                    <a:ext uri="{FF2B5EF4-FFF2-40B4-BE49-F238E27FC236}">
                      <a16:creationId xmlns:a16="http://schemas.microsoft.com/office/drawing/2014/main" id="{A83A6B40-0D9B-9619-F709-E10FDE1636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1" y="2125"/>
                  <a:ext cx="781" cy="7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16" name="Oval 46">
                  <a:extLst>
                    <a:ext uri="{FF2B5EF4-FFF2-40B4-BE49-F238E27FC236}">
                      <a16:creationId xmlns:a16="http://schemas.microsoft.com/office/drawing/2014/main" id="{4F61AFED-2C0B-84D5-08AD-03A1F39F0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17" name="Text Box 47">
                  <a:extLst>
                    <a:ext uri="{FF2B5EF4-FFF2-40B4-BE49-F238E27FC236}">
                      <a16:creationId xmlns:a16="http://schemas.microsoft.com/office/drawing/2014/main" id="{C6B042C7-9657-5323-B789-DCA50FF5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0" y="2403"/>
                  <a:ext cx="70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solidFill>
                        <a:srgbClr val="FF0000"/>
                      </a:solidFill>
                    </a:rPr>
                    <a:t>配置</a:t>
                  </a:r>
                </a:p>
              </p:txBody>
            </p:sp>
          </p:grpSp>
        </p:grpSp>
        <p:grpSp>
          <p:nvGrpSpPr>
            <p:cNvPr id="24586" name="组合 3">
              <a:extLst>
                <a:ext uri="{FF2B5EF4-FFF2-40B4-BE49-F238E27FC236}">
                  <a16:creationId xmlns:a16="http://schemas.microsoft.com/office/drawing/2014/main" id="{1F99307F-A054-0175-C1B6-4790CCDC3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263" y="3732213"/>
              <a:ext cx="1316037" cy="1462087"/>
              <a:chOff x="1320800" y="3219450"/>
              <a:chExt cx="1371600" cy="1600200"/>
            </a:xfrm>
          </p:grpSpPr>
          <p:sp>
            <p:nvSpPr>
              <p:cNvPr id="24604" name="Oval 41">
                <a:extLst>
                  <a:ext uri="{FF2B5EF4-FFF2-40B4-BE49-F238E27FC236}">
                    <a16:creationId xmlns:a16="http://schemas.microsoft.com/office/drawing/2014/main" id="{28C95402-E022-FE68-3B13-4CDAC2E5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72996">
                <a:off x="1397000" y="4210050"/>
                <a:ext cx="1133475" cy="60960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4605" name="Group 42">
                <a:extLst>
                  <a:ext uri="{FF2B5EF4-FFF2-40B4-BE49-F238E27FC236}">
                    <a16:creationId xmlns:a16="http://schemas.microsoft.com/office/drawing/2014/main" id="{EC50344E-4362-D62E-B511-F864C186C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0800" y="3219450"/>
                <a:ext cx="1371600" cy="1441450"/>
                <a:chOff x="732" y="2112"/>
                <a:chExt cx="842" cy="860"/>
              </a:xfrm>
            </p:grpSpPr>
            <p:sp>
              <p:nvSpPr>
                <p:cNvPr id="24606" name="Oval 43">
                  <a:extLst>
                    <a:ext uri="{FF2B5EF4-FFF2-40B4-BE49-F238E27FC236}">
                      <a16:creationId xmlns:a16="http://schemas.microsoft.com/office/drawing/2014/main" id="{B98D31B4-A1CA-BB85-69C2-5D2F03550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07" name="Oval 44">
                  <a:extLst>
                    <a:ext uri="{FF2B5EF4-FFF2-40B4-BE49-F238E27FC236}">
                      <a16:creationId xmlns:a16="http://schemas.microsoft.com/office/drawing/2014/main" id="{110D46E4-4445-CB6A-C6F8-ECF18D08E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3" y="2117"/>
                  <a:ext cx="821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08" name="Oval 45">
                  <a:extLst>
                    <a:ext uri="{FF2B5EF4-FFF2-40B4-BE49-F238E27FC236}">
                      <a16:creationId xmlns:a16="http://schemas.microsoft.com/office/drawing/2014/main" id="{F2DE8B62-D93E-6C93-575D-216A22007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1" y="2125"/>
                  <a:ext cx="781" cy="7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09" name="Oval 46">
                  <a:extLst>
                    <a:ext uri="{FF2B5EF4-FFF2-40B4-BE49-F238E27FC236}">
                      <a16:creationId xmlns:a16="http://schemas.microsoft.com/office/drawing/2014/main" id="{83BA62C4-B9D8-AD75-4882-CA5E7404F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4610" name="Text Box 47">
                  <a:extLst>
                    <a:ext uri="{FF2B5EF4-FFF2-40B4-BE49-F238E27FC236}">
                      <a16:creationId xmlns:a16="http://schemas.microsoft.com/office/drawing/2014/main" id="{3F812B5D-8AC2-951C-FC4E-75946F120B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0" y="2398"/>
                  <a:ext cx="647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>
                      <a:solidFill>
                        <a:srgbClr val="FF0000"/>
                      </a:solidFill>
                    </a:rPr>
                    <a:t>采购</a:t>
                  </a:r>
                </a:p>
              </p:txBody>
            </p:sp>
          </p:grpSp>
        </p:grpSp>
        <p:grpSp>
          <p:nvGrpSpPr>
            <p:cNvPr id="24587" name="组合 60">
              <a:extLst>
                <a:ext uri="{FF2B5EF4-FFF2-40B4-BE49-F238E27FC236}">
                  <a16:creationId xmlns:a16="http://schemas.microsoft.com/office/drawing/2014/main" id="{E6535210-F80E-86EB-F05E-23CE971DF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3970338"/>
              <a:ext cx="1539875" cy="1695450"/>
              <a:chOff x="3171825" y="3600450"/>
              <a:chExt cx="1704975" cy="1885950"/>
            </a:xfrm>
          </p:grpSpPr>
          <p:sp>
            <p:nvSpPr>
              <p:cNvPr id="24598" name="Oval 35">
                <a:extLst>
                  <a:ext uri="{FF2B5EF4-FFF2-40B4-BE49-F238E27FC236}">
                    <a16:creationId xmlns:a16="http://schemas.microsoft.com/office/drawing/2014/main" id="{2837A866-B206-35A5-9E5F-249FF5218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3406">
                <a:off x="3240088" y="4819650"/>
                <a:ext cx="1438275" cy="66675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9" name="Oval 36">
                <a:extLst>
                  <a:ext uri="{FF2B5EF4-FFF2-40B4-BE49-F238E27FC236}">
                    <a16:creationId xmlns:a16="http://schemas.microsoft.com/office/drawing/2014/main" id="{0B109531-FA10-DC83-DA6A-535352A68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825" y="3600450"/>
                <a:ext cx="1704975" cy="170656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0" name="Oval 37">
                <a:extLst>
                  <a:ext uri="{FF2B5EF4-FFF2-40B4-BE49-F238E27FC236}">
                    <a16:creationId xmlns:a16="http://schemas.microsoft.com/office/drawing/2014/main" id="{876C57EE-EBCC-7C8A-C0B0-26C38FD65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463" y="3609975"/>
                <a:ext cx="1665288" cy="16637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1" name="Oval 38">
                <a:extLst>
                  <a:ext uri="{FF2B5EF4-FFF2-40B4-BE49-F238E27FC236}">
                    <a16:creationId xmlns:a16="http://schemas.microsoft.com/office/drawing/2014/main" id="{5A641C87-7DA6-AD61-CD11-0976A88CF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925" y="3625850"/>
                <a:ext cx="1584325" cy="155575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2" name="Oval 39">
                <a:extLst>
                  <a:ext uri="{FF2B5EF4-FFF2-40B4-BE49-F238E27FC236}">
                    <a16:creationId xmlns:a16="http://schemas.microsoft.com/office/drawing/2014/main" id="{CCC251EC-0415-A040-BDF0-80048381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000" y="3670300"/>
                <a:ext cx="1409700" cy="12620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03" name="Text Box 40">
                <a:extLst>
                  <a:ext uri="{FF2B5EF4-FFF2-40B4-BE49-F238E27FC236}">
                    <a16:creationId xmlns:a16="http://schemas.microsoft.com/office/drawing/2014/main" id="{C59FEB15-177B-71BC-BF27-3F4B5C983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5159" y="4192121"/>
                <a:ext cx="1208121" cy="690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FF0000"/>
                    </a:solidFill>
                  </a:rPr>
                  <a:t>测评</a:t>
                </a:r>
              </a:p>
            </p:txBody>
          </p:sp>
        </p:grpSp>
        <p:grpSp>
          <p:nvGrpSpPr>
            <p:cNvPr id="24588" name="组合 4">
              <a:extLst>
                <a:ext uri="{FF2B5EF4-FFF2-40B4-BE49-F238E27FC236}">
                  <a16:creationId xmlns:a16="http://schemas.microsoft.com/office/drawing/2014/main" id="{3709EE98-6CF4-8F0C-7FEB-B88F9B18B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2477" y="3960813"/>
              <a:ext cx="1893438" cy="1885950"/>
              <a:chOff x="3066789" y="3600450"/>
              <a:chExt cx="1893438" cy="1885950"/>
            </a:xfrm>
          </p:grpSpPr>
          <p:sp>
            <p:nvSpPr>
              <p:cNvPr id="24592" name="Oval 35">
                <a:extLst>
                  <a:ext uri="{FF2B5EF4-FFF2-40B4-BE49-F238E27FC236}">
                    <a16:creationId xmlns:a16="http://schemas.microsoft.com/office/drawing/2014/main" id="{3166C8B5-C83C-9257-0966-D7BCF5885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723406">
                <a:off x="3240088" y="4819650"/>
                <a:ext cx="1438275" cy="66675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3" name="Oval 36">
                <a:extLst>
                  <a:ext uri="{FF2B5EF4-FFF2-40B4-BE49-F238E27FC236}">
                    <a16:creationId xmlns:a16="http://schemas.microsoft.com/office/drawing/2014/main" id="{8306A88E-B417-1EC0-624E-D699C0CDE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825" y="3600450"/>
                <a:ext cx="1704975" cy="170656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4" name="Oval 37">
                <a:extLst>
                  <a:ext uri="{FF2B5EF4-FFF2-40B4-BE49-F238E27FC236}">
                    <a16:creationId xmlns:a16="http://schemas.microsoft.com/office/drawing/2014/main" id="{791CE755-6407-E67A-D97E-9FB66D8FF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463" y="3609975"/>
                <a:ext cx="1665288" cy="166370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5" name="Oval 38">
                <a:extLst>
                  <a:ext uri="{FF2B5EF4-FFF2-40B4-BE49-F238E27FC236}">
                    <a16:creationId xmlns:a16="http://schemas.microsoft.com/office/drawing/2014/main" id="{9F94663A-0609-9062-C428-383FCF80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925" y="3625850"/>
                <a:ext cx="1584325" cy="155575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6" name="Oval 39">
                <a:extLst>
                  <a:ext uri="{FF2B5EF4-FFF2-40B4-BE49-F238E27FC236}">
                    <a16:creationId xmlns:a16="http://schemas.microsoft.com/office/drawing/2014/main" id="{268DF4B3-DD1D-9DF2-A1D5-335679E1E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000" y="3670300"/>
                <a:ext cx="1409700" cy="126206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597" name="Text Box 40">
                <a:extLst>
                  <a:ext uri="{FF2B5EF4-FFF2-40B4-BE49-F238E27FC236}">
                    <a16:creationId xmlns:a16="http://schemas.microsoft.com/office/drawing/2014/main" id="{EA028DDB-A449-D19C-9920-E8B5D4A88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6789" y="4227513"/>
                <a:ext cx="1893438" cy="621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>
                    <a:solidFill>
                      <a:srgbClr val="FF0000"/>
                    </a:solidFill>
                  </a:rPr>
                  <a:t>等级划分</a:t>
                </a:r>
              </a:p>
            </p:txBody>
          </p:sp>
        </p:grp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EDAED4B1-97D9-00E5-9E68-719FA261C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7040" y="4133154"/>
              <a:ext cx="2239764" cy="659381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r>
                <a:rPr kumimoji="0" lang="zh-CN" altLang="en-US" b="1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系统安全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E8562463-EB8E-D569-A397-363899713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098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 sz="5400"/>
              <a:t>二、攻击行径分析</a:t>
            </a:r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83C50DD2-7A70-48FA-1B4A-97BB563A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1200"/>
            <a:ext cx="822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99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altLang="zh-CN" sz="1200">
                <a:solidFill>
                  <a:srgbClr val="666633"/>
                </a:solidFill>
              </a:rPr>
              <a:t>			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0|9.3|5.1|4.8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315</TotalTime>
  <Words>1049</Words>
  <Application>Microsoft Macintosh PowerPoint</Application>
  <PresentationFormat>全屏显示(4:3)</PresentationFormat>
  <Paragraphs>235</Paragraphs>
  <Slides>27</Slides>
  <Notes>1</Notes>
  <HiddenSlides>7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华文行楷</vt:lpstr>
      <vt:lpstr>楷体</vt:lpstr>
      <vt:lpstr>楷体_GB2312</vt:lpstr>
      <vt:lpstr>宋体</vt:lpstr>
      <vt:lpstr>Arial</vt:lpstr>
      <vt:lpstr>Times New Roman</vt:lpstr>
      <vt:lpstr>Wingdings</vt:lpstr>
      <vt:lpstr>Network</vt:lpstr>
      <vt:lpstr>MS_ClipArt_Gallery.2</vt:lpstr>
      <vt:lpstr>网络安全</vt:lpstr>
      <vt:lpstr>第一章回顾</vt:lpstr>
      <vt:lpstr>第一章回顾</vt:lpstr>
      <vt:lpstr>第一章回顾</vt:lpstr>
      <vt:lpstr>第一章回顾</vt:lpstr>
      <vt:lpstr>第一章回顾</vt:lpstr>
      <vt:lpstr>第一章回顾</vt:lpstr>
      <vt:lpstr>第一章回顾</vt:lpstr>
      <vt:lpstr>二、攻击行径分析</vt:lpstr>
      <vt:lpstr>第2章 网络攻击行径分析</vt:lpstr>
      <vt:lpstr>黑客和黑客技术</vt:lpstr>
      <vt:lpstr>黑客和黑客技术</vt:lpstr>
      <vt:lpstr>黑客技术</vt:lpstr>
      <vt:lpstr>第2章 网络攻击行径分析</vt:lpstr>
      <vt:lpstr>攻击事件</vt:lpstr>
      <vt:lpstr>攻击目的</vt:lpstr>
      <vt:lpstr>攻击目的</vt:lpstr>
      <vt:lpstr>攻击的步骤</vt:lpstr>
      <vt:lpstr>攻击的步骤</vt:lpstr>
      <vt:lpstr>攻击的步骤</vt:lpstr>
      <vt:lpstr>攻击的步骤</vt:lpstr>
      <vt:lpstr>攻击的步骤</vt:lpstr>
      <vt:lpstr>攻击的步骤</vt:lpstr>
      <vt:lpstr>攻击基本技巧</vt:lpstr>
      <vt:lpstr>攻击基本技巧</vt:lpstr>
      <vt:lpstr>攻击基本技巧</vt:lpstr>
      <vt:lpstr>思考题</vt:lpstr>
    </vt:vector>
  </TitlesOfParts>
  <Company>HuaWei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网络安全</dc:title>
  <dc:creator>wangzhen</dc:creator>
  <cp:lastModifiedBy>Jingsong Cui</cp:lastModifiedBy>
  <cp:revision>316</cp:revision>
  <cp:lastPrinted>2002-07-17T03:02:21Z</cp:lastPrinted>
  <dcterms:created xsi:type="dcterms:W3CDTF">2001-11-02T09:48:00Z</dcterms:created>
  <dcterms:modified xsi:type="dcterms:W3CDTF">2024-06-11T10:54:45Z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