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485" r:id="rId2"/>
    <p:sldId id="484" r:id="rId3"/>
    <p:sldId id="272" r:id="rId4"/>
    <p:sldId id="346" r:id="rId5"/>
    <p:sldId id="347" r:id="rId6"/>
    <p:sldId id="348" r:id="rId7"/>
    <p:sldId id="394" r:id="rId8"/>
    <p:sldId id="366" r:id="rId9"/>
    <p:sldId id="395" r:id="rId10"/>
    <p:sldId id="396" r:id="rId11"/>
    <p:sldId id="397" r:id="rId12"/>
    <p:sldId id="398" r:id="rId13"/>
    <p:sldId id="399" r:id="rId14"/>
    <p:sldId id="415" r:id="rId15"/>
    <p:sldId id="408" r:id="rId16"/>
    <p:sldId id="410" r:id="rId17"/>
    <p:sldId id="413" r:id="rId18"/>
    <p:sldId id="370" r:id="rId19"/>
    <p:sldId id="416" r:id="rId20"/>
    <p:sldId id="342" r:id="rId21"/>
    <p:sldId id="343" r:id="rId22"/>
    <p:sldId id="367" r:id="rId23"/>
    <p:sldId id="373" r:id="rId24"/>
    <p:sldId id="374" r:id="rId25"/>
    <p:sldId id="275" r:id="rId26"/>
    <p:sldId id="417" r:id="rId27"/>
    <p:sldId id="276" r:id="rId28"/>
    <p:sldId id="487" r:id="rId29"/>
    <p:sldId id="491" r:id="rId30"/>
    <p:sldId id="489" r:id="rId31"/>
    <p:sldId id="492" r:id="rId32"/>
    <p:sldId id="278" r:id="rId33"/>
    <p:sldId id="381" r:id="rId34"/>
    <p:sldId id="339" r:id="rId35"/>
    <p:sldId id="383"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6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348" autoAdjust="0"/>
    <p:restoredTop sz="87891" autoAdjust="0"/>
  </p:normalViewPr>
  <p:slideViewPr>
    <p:cSldViewPr>
      <p:cViewPr varScale="1">
        <p:scale>
          <a:sx n="112" d="100"/>
          <a:sy n="112" d="100"/>
        </p:scale>
        <p:origin x="1176" y="1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D018EFC-69B4-48ED-8052-88F1B4C82160}" type="slidenum">
              <a:rPr lang="en-US" altLang="zh-CN"/>
              <a:pPr>
                <a:defRPr/>
              </a:pPr>
              <a:t>‹#›</a:t>
            </a:fld>
            <a:endParaRPr lang="en-US" altLang="zh-CN"/>
          </a:p>
        </p:txBody>
      </p:sp>
    </p:spTree>
    <p:extLst>
      <p:ext uri="{BB962C8B-B14F-4D97-AF65-F5344CB8AC3E}">
        <p14:creationId xmlns:p14="http://schemas.microsoft.com/office/powerpoint/2010/main" val="566885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E7%B1%BBUni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zh.wikipedia.org/wiki/%E5%B0%81%E5%8C%85" TargetMode="External"/><Relationship Id="rId4" Type="http://schemas.openxmlformats.org/officeDocument/2006/relationships/hyperlink" Target="http://zh.wikipedia.org/wiki/%E6%95%B0%E6%8D%AE%E9%93%BE%E8%B7%AF%E5%B1%8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wikipedia.org/wiki/%E7%B1%BBUnix"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zh.wikipedia.org/wiki/%E5%B0%81%E5%8C%85" TargetMode="External"/><Relationship Id="rId4" Type="http://schemas.openxmlformats.org/officeDocument/2006/relationships/hyperlink" Target="http://zh.wikipedia.org/wiki/%E6%95%B0%E6%8D%AE%E9%93%BE%E8%B7%AF%E5%B1%8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20897.ht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baike.baidu.com/view/973385.ht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543345.htm" TargetMode="External"/><Relationship Id="rId7" Type="http://schemas.openxmlformats.org/officeDocument/2006/relationships/hyperlink" Target="http://baike.baidu.com/view/25880.ht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aike.baidu.com/view/354827.htm" TargetMode="External"/><Relationship Id="rId5" Type="http://schemas.openxmlformats.org/officeDocument/2006/relationships/hyperlink" Target="http://baike.baidu.com/view/266782.htm" TargetMode="External"/><Relationship Id="rId4" Type="http://schemas.openxmlformats.org/officeDocument/2006/relationships/hyperlink" Target="http://baike.baidu.com/view/33028.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idx="4294967295"/>
          </p:nvPr>
        </p:nvSpPr>
        <p:spPr>
          <a:ln/>
        </p:spPr>
      </p:sp>
      <p:sp>
        <p:nvSpPr>
          <p:cNvPr id="40963" name="备注占位符 2"/>
          <p:cNvSpPr>
            <a:spLocks noGrp="1" noChangeArrowheads="1"/>
          </p:cNvSpPr>
          <p:nvPr>
            <p:ph type="body" idx="4294967295"/>
          </p:nvPr>
        </p:nvSpPr>
        <p:spPr>
          <a:noFill/>
        </p:spPr>
        <p:txBody>
          <a:bodyPr/>
          <a:lstStyle/>
          <a:p>
            <a:pPr eaLnBrk="1" hangingPunct="1"/>
            <a:endParaRPr lang="zh-CN" altLang="en-US"/>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0C26065-B3FB-4896-9EF8-2F9636AAF692}"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20788E8-5DAC-4C65-A0EC-F594154F90A2}" type="slidenum">
              <a:rPr lang="en-US" altLang="zh-CN" smtClean="0"/>
              <a:pPr>
                <a:spcBef>
                  <a:spcPct val="0"/>
                </a:spcBef>
              </a:pPr>
              <a:t>20</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zh-CN" altLang="en-US"/>
              <a:t>传统的交换技术是在</a:t>
            </a:r>
            <a:r>
              <a:rPr lang="en-US" altLang="zh-CN"/>
              <a:t>OSI</a:t>
            </a:r>
            <a:r>
              <a:rPr lang="zh-CN" altLang="en-US"/>
              <a:t>网络标准模型中的第二层</a:t>
            </a:r>
            <a:r>
              <a:rPr lang="en-US" altLang="zh-CN"/>
              <a:t>——</a:t>
            </a:r>
            <a:r>
              <a:rPr lang="zh-CN" altLang="en-US"/>
              <a:t>数据链路层进行*作的，（一）二层交换技术：（</a:t>
            </a:r>
            <a:r>
              <a:rPr lang="en-US" altLang="zh-CN"/>
              <a:t>1</a:t>
            </a:r>
            <a:r>
              <a:rPr lang="zh-CN" altLang="en-US"/>
              <a:t>）当交换机从某个端口收到一个数据包，它先读取包头中的源</a:t>
            </a:r>
            <a:r>
              <a:rPr lang="en-US" altLang="zh-CN"/>
              <a:t>MAC</a:t>
            </a:r>
            <a:r>
              <a:rPr lang="zh-CN" altLang="en-US"/>
              <a:t>地址，这样它就知道源</a:t>
            </a:r>
            <a:r>
              <a:rPr lang="en-US" altLang="zh-CN"/>
              <a:t>MAC</a:t>
            </a:r>
            <a:r>
              <a:rPr lang="zh-CN" altLang="en-US"/>
              <a:t>地址的机器是连在哪个端口上的；</a:t>
            </a:r>
            <a:r>
              <a:rPr lang="en-US" altLang="zh-CN"/>
              <a:t>&gt; </a:t>
            </a:r>
            <a:r>
              <a:rPr lang="zh-CN" altLang="en-US"/>
              <a:t>（</a:t>
            </a:r>
            <a:r>
              <a:rPr lang="en-US" altLang="zh-CN"/>
              <a:t>2</a:t>
            </a:r>
            <a:r>
              <a:rPr lang="zh-CN" altLang="en-US"/>
              <a:t>）再去读取包头中的目的</a:t>
            </a:r>
            <a:r>
              <a:rPr lang="en-US" altLang="zh-CN"/>
              <a:t>MAC</a:t>
            </a:r>
            <a:r>
              <a:rPr lang="zh-CN" altLang="en-US"/>
              <a:t>地址，并在地址表中查找相应的端口；（</a:t>
            </a:r>
            <a:r>
              <a:rPr lang="en-US" altLang="zh-CN"/>
              <a:t>3</a:t>
            </a:r>
            <a:r>
              <a:rPr lang="zh-CN" altLang="en-US"/>
              <a:t>）如表中有与这目的</a:t>
            </a:r>
            <a:r>
              <a:rPr lang="en-US" altLang="zh-CN"/>
              <a:t>MAC</a:t>
            </a:r>
            <a:r>
              <a:rPr lang="zh-CN" altLang="en-US"/>
              <a:t>地址对应的端口，把数据包直接复制到这端口上；（</a:t>
            </a:r>
            <a:r>
              <a:rPr lang="en-US" altLang="zh-CN"/>
              <a:t>4</a:t>
            </a:r>
            <a:r>
              <a:rPr lang="zh-CN" altLang="en-US"/>
              <a:t>）如表中找不到相应的端口则把数据包广播到所有端口上，当目的机器对源机器回应时，交换机又可以学习一目的</a:t>
            </a:r>
            <a:r>
              <a:rPr lang="en-US" altLang="zh-CN"/>
              <a:t>MAC</a:t>
            </a:r>
            <a:r>
              <a:rPr lang="zh-CN" altLang="en-US"/>
              <a:t>地址与哪个端口对应，在下次传送数据时就不再需要对所有端口进行广播了。不断的循环这个过程，对于全网的</a:t>
            </a:r>
            <a:r>
              <a:rPr lang="en-US" altLang="zh-CN"/>
              <a:t>MAC</a:t>
            </a:r>
            <a:r>
              <a:rPr lang="zh-CN" altLang="en-US"/>
              <a:t>地址信息都可以学习到，二层交换机就是这样建立和维护它自己的地址表。</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870FD5D-5BCE-4945-8A8B-CD866D97E88B}" type="slidenum">
              <a:rPr lang="en-US" altLang="zh-CN" smtClean="0"/>
              <a:pPr>
                <a:spcBef>
                  <a:spcPct val="0"/>
                </a:spcBef>
              </a:pPr>
              <a:t>21</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a:t>一、包过滤</a:t>
            </a:r>
            <a:r>
              <a:rPr lang="en-US" altLang="zh-CN"/>
              <a:t>/</a:t>
            </a:r>
            <a:r>
              <a:rPr lang="zh-CN" altLang="en-US"/>
              <a:t>安全控制 </a:t>
            </a:r>
            <a:r>
              <a:rPr lang="en-US" altLang="zh-CN"/>
              <a:t>:</a:t>
            </a:r>
            <a:r>
              <a:rPr lang="zh-CN" altLang="en-US"/>
              <a:t>不仅能够允许或禁止</a:t>
            </a:r>
            <a:r>
              <a:rPr lang="en-US" altLang="zh-CN"/>
              <a:t>IP</a:t>
            </a:r>
            <a:r>
              <a:rPr lang="zh-CN" altLang="en-US"/>
              <a:t>子网间的链接，还可以控制指定</a:t>
            </a:r>
            <a:r>
              <a:rPr lang="en-US" altLang="zh-CN"/>
              <a:t>TCP/UDP</a:t>
            </a:r>
            <a:r>
              <a:rPr lang="zh-CN" altLang="en-US"/>
              <a:t>端口的通信 </a:t>
            </a:r>
          </a:p>
          <a:p>
            <a:pPr eaLnBrk="1" hangingPunct="1"/>
            <a:r>
              <a:rPr lang="zh-CN" altLang="en-US"/>
              <a:t>二、服务质量 </a:t>
            </a:r>
            <a:r>
              <a:rPr lang="en-US" altLang="zh-CN"/>
              <a:t>:</a:t>
            </a:r>
            <a:r>
              <a:rPr lang="zh-CN" altLang="en-US"/>
              <a:t>减少</a:t>
            </a:r>
            <a:r>
              <a:rPr lang="en-US" altLang="zh-CN"/>
              <a:t>WWW</a:t>
            </a:r>
            <a:r>
              <a:rPr lang="zh-CN" altLang="en-US"/>
              <a:t>或</a:t>
            </a:r>
            <a:r>
              <a:rPr lang="en-US" altLang="zh-CN"/>
              <a:t>FTP</a:t>
            </a:r>
            <a:r>
              <a:rPr lang="zh-CN" altLang="en-US"/>
              <a:t>的通信量，而给</a:t>
            </a:r>
            <a:r>
              <a:rPr lang="en-US" altLang="zh-CN"/>
              <a:t>E-MAIL</a:t>
            </a:r>
            <a:r>
              <a:rPr lang="zh-CN" altLang="en-US"/>
              <a:t>或</a:t>
            </a:r>
            <a:r>
              <a:rPr lang="en-US" altLang="zh-CN"/>
              <a:t>Telent</a:t>
            </a:r>
            <a:r>
              <a:rPr lang="zh-CN" altLang="en-US"/>
              <a:t>通信量设置更高的优先权 </a:t>
            </a:r>
          </a:p>
          <a:p>
            <a:pPr eaLnBrk="1" hangingPunct="1"/>
            <a:r>
              <a:rPr lang="zh-CN" altLang="en-US"/>
              <a:t>三、服务器负载均衡 </a:t>
            </a:r>
            <a:r>
              <a:rPr lang="en-US" altLang="zh-CN"/>
              <a:t>:</a:t>
            </a:r>
            <a:r>
              <a:rPr lang="zh-CN" altLang="en-US"/>
              <a:t>将附加有负载均衡服务的</a:t>
            </a:r>
            <a:r>
              <a:rPr lang="en-US" altLang="zh-CN"/>
              <a:t>IP</a:t>
            </a:r>
            <a:r>
              <a:rPr lang="zh-CN" altLang="en-US"/>
              <a:t>地址，通过不同的物理服务器组成一个组，并为每个供搜寻使用的服务器组设立虚</a:t>
            </a:r>
            <a:r>
              <a:rPr lang="en-US" altLang="zh-CN"/>
              <a:t>IP</a:t>
            </a:r>
            <a:r>
              <a:rPr lang="zh-CN" altLang="en-US"/>
              <a:t>地址（</a:t>
            </a:r>
            <a:r>
              <a:rPr lang="en-US" altLang="zh-CN"/>
              <a:t>VIP</a:t>
            </a:r>
            <a:r>
              <a:rPr lang="zh-CN" altLang="en-US"/>
              <a:t>）。在域名服务器（</a:t>
            </a:r>
            <a:r>
              <a:rPr lang="en-US" altLang="zh-CN"/>
              <a:t>DNS</a:t>
            </a:r>
            <a:r>
              <a:rPr lang="zh-CN" altLang="en-US"/>
              <a:t>）中存储的每个应用服务器地址是</a:t>
            </a:r>
            <a:r>
              <a:rPr lang="en-US" altLang="zh-CN"/>
              <a:t>VIP</a:t>
            </a:r>
            <a:r>
              <a:rPr lang="zh-CN" altLang="en-US"/>
              <a:t>，而不是真实的服务器地址。 </a:t>
            </a:r>
          </a:p>
          <a:p>
            <a:pPr eaLnBrk="1" hangingPunct="1"/>
            <a:r>
              <a:rPr lang="zh-CN" altLang="en-US"/>
              <a:t>四、主机备用连接 </a:t>
            </a:r>
            <a:r>
              <a:rPr lang="en-US" altLang="zh-CN"/>
              <a:t>:</a:t>
            </a:r>
            <a:r>
              <a:rPr lang="zh-CN" altLang="en-US"/>
              <a:t>由于共享</a:t>
            </a:r>
            <a:r>
              <a:rPr lang="en-US" altLang="zh-CN"/>
              <a:t>MAC</a:t>
            </a:r>
            <a:r>
              <a:rPr lang="zh-CN" altLang="en-US"/>
              <a:t>地址，备份交换机接收到的数据和主单元全部一样，这使得备份交换机能够监视主交换机服务的通信内容 </a:t>
            </a:r>
          </a:p>
          <a:p>
            <a:pPr eaLnBrk="1" hangingPunct="1"/>
            <a:r>
              <a:rPr lang="zh-CN" altLang="en-US"/>
              <a:t>五、统计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2A6FE-4422-423C-A04A-6671F6B51A31}" type="slidenum">
              <a:rPr lang="en-US" altLang="zh-CN" smtClean="0"/>
              <a:pPr>
                <a:spcBef>
                  <a:spcPct val="0"/>
                </a:spcBef>
              </a:pPr>
              <a:t>22</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t>The request is broadcasted (FF:FF:..FF) means broadcasting.  This means that the source address 192.168.0.1 wants to know the MAC address of 192.168.0.3.  </a:t>
            </a:r>
          </a:p>
          <a:p>
            <a:r>
              <a:rPr lang="en-US" altLang="zh-CN"/>
              <a:t>The reply says “I am 192.168.0.3”, and my MAC address is …</a:t>
            </a: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89013">
              <a:spcBef>
                <a:spcPct val="30000"/>
              </a:spcBef>
              <a:defRPr sz="1200">
                <a:solidFill>
                  <a:schemeClr val="tx1"/>
                </a:solidFill>
                <a:latin typeface="Arial" charset="0"/>
                <a:ea typeface="宋体" pitchFamily="2" charset="-122"/>
              </a:defRPr>
            </a:lvl1pPr>
            <a:lvl2pPr marL="742950" indent="-285750" defTabSz="989013">
              <a:spcBef>
                <a:spcPct val="30000"/>
              </a:spcBef>
              <a:defRPr sz="1200">
                <a:solidFill>
                  <a:schemeClr val="tx1"/>
                </a:solidFill>
                <a:latin typeface="Arial" charset="0"/>
                <a:ea typeface="宋体" pitchFamily="2" charset="-122"/>
              </a:defRPr>
            </a:lvl2pPr>
            <a:lvl3pPr marL="1143000" indent="-228600" defTabSz="989013">
              <a:spcBef>
                <a:spcPct val="30000"/>
              </a:spcBef>
              <a:defRPr sz="1200">
                <a:solidFill>
                  <a:schemeClr val="tx1"/>
                </a:solidFill>
                <a:latin typeface="Arial" charset="0"/>
                <a:ea typeface="宋体" pitchFamily="2" charset="-122"/>
              </a:defRPr>
            </a:lvl3pPr>
            <a:lvl4pPr marL="1600200" indent="-228600" defTabSz="989013">
              <a:spcBef>
                <a:spcPct val="30000"/>
              </a:spcBef>
              <a:defRPr sz="1200">
                <a:solidFill>
                  <a:schemeClr val="tx1"/>
                </a:solidFill>
                <a:latin typeface="Arial" charset="0"/>
                <a:ea typeface="宋体" pitchFamily="2" charset="-122"/>
              </a:defRPr>
            </a:lvl4pPr>
            <a:lvl5pPr marL="2057400" indent="-228600" defTabSz="989013">
              <a:spcBef>
                <a:spcPct val="30000"/>
              </a:spcBef>
              <a:defRPr sz="1200">
                <a:solidFill>
                  <a:schemeClr val="tx1"/>
                </a:solidFill>
                <a:latin typeface="Arial" charset="0"/>
                <a:ea typeface="宋体" pitchFamily="2" charset="-122"/>
              </a:defRPr>
            </a:lvl5pPr>
            <a:lvl6pPr marL="2514600" indent="-228600" defTabSz="989013"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89013"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89013"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89013"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9C4E8D2-CBEE-4A24-B305-FBD274CFC554}" type="slidenum">
              <a:rPr lang="en-US" altLang="zh-CN" sz="1300" smtClean="0">
                <a:latin typeface="Times New Roman" pitchFamily="18" charset="0"/>
              </a:rPr>
              <a:pPr>
                <a:spcBef>
                  <a:spcPct val="0"/>
                </a:spcBef>
              </a:pPr>
              <a:t>23</a:t>
            </a:fld>
            <a:endParaRPr lang="en-US" altLang="zh-CN" sz="13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t>DHCP snooping(</a:t>
            </a:r>
            <a:r>
              <a:rPr lang="zh-CN" altLang="en-US"/>
              <a:t>侦听</a:t>
            </a:r>
            <a:r>
              <a:rPr lang="en-US" altLang="zh-CN"/>
              <a:t>) is used when DHCP protocol is used to assign IP addresses to hosts on a LAN.</a:t>
            </a:r>
          </a:p>
        </p:txBody>
      </p:sp>
      <p:sp>
        <p:nvSpPr>
          <p:cNvPr id="55300"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89013">
              <a:spcBef>
                <a:spcPct val="30000"/>
              </a:spcBef>
              <a:defRPr sz="1200">
                <a:solidFill>
                  <a:schemeClr val="tx1"/>
                </a:solidFill>
                <a:latin typeface="Arial" charset="0"/>
                <a:ea typeface="宋体" pitchFamily="2" charset="-122"/>
              </a:defRPr>
            </a:lvl1pPr>
            <a:lvl2pPr marL="742950" indent="-285750" defTabSz="989013">
              <a:spcBef>
                <a:spcPct val="30000"/>
              </a:spcBef>
              <a:defRPr sz="1200">
                <a:solidFill>
                  <a:schemeClr val="tx1"/>
                </a:solidFill>
                <a:latin typeface="Arial" charset="0"/>
                <a:ea typeface="宋体" pitchFamily="2" charset="-122"/>
              </a:defRPr>
            </a:lvl2pPr>
            <a:lvl3pPr marL="1143000" indent="-228600" defTabSz="989013">
              <a:spcBef>
                <a:spcPct val="30000"/>
              </a:spcBef>
              <a:defRPr sz="1200">
                <a:solidFill>
                  <a:schemeClr val="tx1"/>
                </a:solidFill>
                <a:latin typeface="Arial" charset="0"/>
                <a:ea typeface="宋体" pitchFamily="2" charset="-122"/>
              </a:defRPr>
            </a:lvl3pPr>
            <a:lvl4pPr marL="1600200" indent="-228600" defTabSz="989013">
              <a:spcBef>
                <a:spcPct val="30000"/>
              </a:spcBef>
              <a:defRPr sz="1200">
                <a:solidFill>
                  <a:schemeClr val="tx1"/>
                </a:solidFill>
                <a:latin typeface="Arial" charset="0"/>
                <a:ea typeface="宋体" pitchFamily="2" charset="-122"/>
              </a:defRPr>
            </a:lvl4pPr>
            <a:lvl5pPr marL="2057400" indent="-228600" defTabSz="989013">
              <a:spcBef>
                <a:spcPct val="30000"/>
              </a:spcBef>
              <a:defRPr sz="1200">
                <a:solidFill>
                  <a:schemeClr val="tx1"/>
                </a:solidFill>
                <a:latin typeface="Arial" charset="0"/>
                <a:ea typeface="宋体" pitchFamily="2" charset="-122"/>
              </a:defRPr>
            </a:lvl5pPr>
            <a:lvl6pPr marL="2514600" indent="-228600" defTabSz="989013"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89013"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89013"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89013"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C2B1FAF-0953-4425-A12E-FAB14994E22C}" type="slidenum">
              <a:rPr lang="en-US" altLang="zh-CN" sz="1300" smtClean="0">
                <a:latin typeface="Times New Roman" pitchFamily="18" charset="0"/>
              </a:rPr>
              <a:pPr>
                <a:spcBef>
                  <a:spcPct val="0"/>
                </a:spcBef>
              </a:pPr>
              <a:t>24</a:t>
            </a:fld>
            <a:endParaRPr lang="en-US" altLang="zh-CN" sz="130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018EFC-69B4-48ED-8052-88F1B4C82160}" type="slidenum">
              <a:rPr lang="en-US" altLang="zh-CN" smtClean="0"/>
              <a:pPr>
                <a:defRPr/>
              </a:pPr>
              <a:t>28</a:t>
            </a:fld>
            <a:endParaRPr lang="en-US" altLang="zh-CN"/>
          </a:p>
        </p:txBody>
      </p:sp>
    </p:spTree>
    <p:extLst>
      <p:ext uri="{BB962C8B-B14F-4D97-AF65-F5344CB8AC3E}">
        <p14:creationId xmlns:p14="http://schemas.microsoft.com/office/powerpoint/2010/main" val="354146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修改二进制，</a:t>
            </a:r>
            <a:r>
              <a:rPr lang="en-US" altLang="zh-CN" dirty="0"/>
              <a:t>crack</a:t>
            </a:r>
          </a:p>
          <a:p>
            <a:r>
              <a:rPr lang="zh-CN" altLang="en-US" dirty="0"/>
              <a:t>算法漏洞，出明码，溢出点</a:t>
            </a:r>
            <a:endParaRPr lang="en-US" altLang="zh-CN" dirty="0"/>
          </a:p>
          <a:p>
            <a:r>
              <a:rPr lang="en-US" altLang="zh-CN" dirty="0" err="1"/>
              <a:t>keygen</a:t>
            </a:r>
            <a:endParaRPr lang="zh-CN" altLang="en-US" dirty="0"/>
          </a:p>
        </p:txBody>
      </p:sp>
      <p:sp>
        <p:nvSpPr>
          <p:cNvPr id="4" name="灯片编号占位符 3"/>
          <p:cNvSpPr>
            <a:spLocks noGrp="1"/>
          </p:cNvSpPr>
          <p:nvPr>
            <p:ph type="sldNum" sz="quarter" idx="10"/>
          </p:nvPr>
        </p:nvSpPr>
        <p:spPr/>
        <p:txBody>
          <a:bodyPr/>
          <a:lstStyle/>
          <a:p>
            <a:pPr>
              <a:defRPr/>
            </a:pPr>
            <a:fld id="{DD018EFC-69B4-48ED-8052-88F1B4C82160}" type="slidenum">
              <a:rPr lang="en-US" altLang="zh-CN" smtClean="0"/>
              <a:pPr>
                <a:defRPr/>
              </a:pPr>
              <a:t>29</a:t>
            </a:fld>
            <a:endParaRPr lang="en-US" altLang="zh-CN"/>
          </a:p>
        </p:txBody>
      </p:sp>
    </p:spTree>
    <p:extLst>
      <p:ext uri="{BB962C8B-B14F-4D97-AF65-F5344CB8AC3E}">
        <p14:creationId xmlns:p14="http://schemas.microsoft.com/office/powerpoint/2010/main" val="354146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pPr>
              <a:defRPr/>
            </a:pPr>
            <a:fld id="{DD018EFC-69B4-48ED-8052-88F1B4C82160}" type="slidenum">
              <a:rPr lang="en-US" altLang="zh-CN" smtClean="0"/>
              <a:pPr>
                <a:defRPr/>
              </a:pPr>
              <a:t>32</a:t>
            </a:fld>
            <a:endParaRPr lang="en-US" altLang="zh-CN"/>
          </a:p>
        </p:txBody>
      </p:sp>
    </p:spTree>
    <p:extLst>
      <p:ext uri="{BB962C8B-B14F-4D97-AF65-F5344CB8AC3E}">
        <p14:creationId xmlns:p14="http://schemas.microsoft.com/office/powerpoint/2010/main" val="51976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pPr eaLnBrk="1" hangingPunct="1"/>
            <a:endParaRPr lang="zh-CN" altLang="en-US"/>
          </a:p>
        </p:txBody>
      </p:sp>
      <p:sp>
        <p:nvSpPr>
          <p:cNvPr id="41988"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F689662-4ADB-47A9-9F91-4736333502BA}" type="slidenum">
              <a:rPr lang="en-US" altLang="zh-CN" smtClean="0"/>
              <a:pPr>
                <a:spcBef>
                  <a:spcPct val="0"/>
                </a:spcBef>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p:spPr>
        <p:txBody>
          <a:bodyPr/>
          <a:lstStyle/>
          <a:p>
            <a:pPr eaLnBrk="1" hangingPunct="1"/>
            <a:r>
              <a:rPr lang="zh-CN" altLang="en-US"/>
              <a:t>冲突处理：</a:t>
            </a:r>
          </a:p>
          <a:p>
            <a:pPr eaLnBrk="1" hangingPunct="1"/>
            <a:r>
              <a:rPr lang="zh-CN" altLang="en-US"/>
              <a:t>　　当确认发生冲突后，进入冲突处理程序。有两种冲突情况：</a:t>
            </a:r>
          </a:p>
          <a:p>
            <a:pPr eaLnBrk="1" hangingPunct="1"/>
            <a:r>
              <a:rPr lang="zh-CN" altLang="en-US"/>
              <a:t>　　① 侦听中发现线路忙</a:t>
            </a:r>
          </a:p>
          <a:p>
            <a:pPr eaLnBrk="1" hangingPunct="1"/>
            <a:r>
              <a:rPr lang="zh-CN" altLang="en-US"/>
              <a:t>　　② 发送过程中发现数据碰撞</a:t>
            </a:r>
          </a:p>
          <a:p>
            <a:pPr eaLnBrk="1" hangingPunct="1"/>
            <a:r>
              <a:rPr lang="zh-CN" altLang="en-US"/>
              <a:t>　　① 若在侦听中发现线路忙，则等待一个延时后再次侦听，若仍然忙，则继续延迟等待，一直到可以发送为止。每次延时的时间不一致，由退避算法确定延时值。</a:t>
            </a:r>
          </a:p>
          <a:p>
            <a:pPr eaLnBrk="1" hangingPunct="1"/>
            <a:r>
              <a:rPr lang="zh-CN" altLang="en-US"/>
              <a:t>　　② 若发送过程中发现数据碰撞，先发送阻塞信息，强化冲突，再进行侦听工作，以待下次重新发送（方法同①）</a:t>
            </a:r>
            <a:br>
              <a:rPr lang="zh-CN" altLang="en-US"/>
            </a:br>
            <a:endParaRPr lang="zh-CN" altLang="en-US"/>
          </a:p>
        </p:txBody>
      </p:sp>
      <p:sp>
        <p:nvSpPr>
          <p:cNvPr id="43012"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2B6D31E-FCA5-4633-B534-4F3078CD67F6}" type="slidenum">
              <a:rPr lang="en-US" altLang="zh-CN" smtClean="0"/>
              <a:pPr>
                <a:spcBef>
                  <a:spcPct val="0"/>
                </a:spcBef>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r>
              <a:rPr lang="zh-CN" altLang="en-US"/>
              <a:t>单播</a:t>
            </a:r>
            <a:r>
              <a:rPr lang="en-US" altLang="zh-CN"/>
              <a:t>(unicast)</a:t>
            </a:r>
            <a:br>
              <a:rPr lang="zh-CN" altLang="en-US"/>
            </a:br>
            <a:r>
              <a:rPr lang="zh-CN" altLang="en-US"/>
              <a:t>　　在客户端与媒体服务器之间需要建立一个单独的数据通道，从一台服务器送出的每个数据包只能传送给一个客户机</a:t>
            </a:r>
            <a:r>
              <a:rPr lang="en-US" altLang="zh-CN"/>
              <a:t>,</a:t>
            </a:r>
            <a:r>
              <a:rPr lang="zh-CN" altLang="en-US"/>
              <a:t>这种传送方式称为单播。每个用户必须分别对媒体服务器发送单独的查询</a:t>
            </a:r>
            <a:r>
              <a:rPr lang="en-US" altLang="zh-CN"/>
              <a:t>,</a:t>
            </a:r>
            <a:r>
              <a:rPr lang="zh-CN" altLang="en-US"/>
              <a:t>而媒体服务器必须向每个用户发送所申请的数据包拷贝。这种巨大冗余首先造成服务器沉重的负担，响应需要很长时间，甚至停止播放；管理人员也被迫购买硬件和带宽来保证一定的服务质量。</a:t>
            </a:r>
            <a:br>
              <a:rPr lang="zh-CN" altLang="en-US"/>
            </a:br>
            <a:r>
              <a:rPr lang="zh-CN" altLang="en-US"/>
              <a:t>组播</a:t>
            </a:r>
            <a:r>
              <a:rPr lang="en-US" altLang="zh-CN"/>
              <a:t>(multicast)</a:t>
            </a:r>
            <a:br>
              <a:rPr lang="zh-CN" altLang="en-US"/>
            </a:br>
            <a:r>
              <a:rPr lang="zh-CN" altLang="en-US"/>
              <a:t>　　ＩＰ组播技术构建一种具有组播能力的网络，允许路由器一次将数据包复制到多个通道上。采用组播方式，单台服务器能够对几十万台客户机同时发送连续数据流而无延时。媒体服务器只需要发送一个信息包，而不是多个；所有发出请求的客户端共享同一信息包。信息可以发送到任意地址的客户机，减少网络上传输的信息包的总量。网络利用效率大大提高，成本大为下降。</a:t>
            </a:r>
            <a:br>
              <a:rPr lang="zh-CN" altLang="en-US"/>
            </a:br>
            <a:r>
              <a:rPr lang="zh-CN" altLang="en-US"/>
              <a:t>点播与广播</a:t>
            </a:r>
            <a:r>
              <a:rPr lang="en-US" altLang="zh-CN"/>
              <a:t>(On demand&amp;Broadcast)</a:t>
            </a:r>
            <a:br>
              <a:rPr lang="zh-CN" altLang="en-US"/>
            </a:br>
            <a:r>
              <a:rPr lang="zh-CN" altLang="en-US"/>
              <a:t>　　点播连接是客户端与服务器之间的主动的连接。在点播连接中，用户通过选择内容项目来初始化客户端连接。用户可以开始、停止、后退、快进或暂停流。点播连接提供了对流的最大控制，但这种方式由于每个客户端各自连接服务器，却会迅速用完网络带宽。广播指的是用户被动接收流。在广播过程中，客户端接收流，但不能控制流。例如，用户不能暂停、快进或后退该流。</a:t>
            </a:r>
          </a:p>
        </p:txBody>
      </p:sp>
      <p:sp>
        <p:nvSpPr>
          <p:cNvPr id="44036" name="灯片编号占位符 3"/>
          <p:cNvSpPr>
            <a:spLocks noGrp="1"/>
          </p:cNvSpPr>
          <p:nvPr>
            <p:ph type="sldNum" sz="quarter" idx="5"/>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62251C7-1904-4C63-9014-8772758B9CD0}" type="slidenum">
              <a:rPr lang="en-US" altLang="zh-CN" smtClean="0"/>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p:spPr>
        <p:txBody>
          <a:bodyPr/>
          <a:lstStyle/>
          <a:p>
            <a:pPr eaLnBrk="1" hangingPunct="1"/>
            <a:r>
              <a:rPr lang="en-US" altLang="zh-CN"/>
              <a:t>BPF: Berkeley Packet Filter</a:t>
            </a:r>
            <a:r>
              <a:rPr lang="zh-CN" altLang="zh-CN"/>
              <a:t>），是</a:t>
            </a:r>
            <a:r>
              <a:rPr lang="zh-CN" altLang="zh-CN">
                <a:hlinkClick r:id="rId3" action="ppaction://hlinkfile" tooltip="类Unix"/>
              </a:rPr>
              <a:t>类Unix</a:t>
            </a:r>
            <a:r>
              <a:rPr lang="zh-CN" altLang="zh-CN"/>
              <a:t>系统上</a:t>
            </a:r>
            <a:r>
              <a:rPr lang="zh-CN" altLang="zh-CN">
                <a:hlinkClick r:id="rId4" action="ppaction://hlinkfile" tooltip="数据链路层"/>
              </a:rPr>
              <a:t>数据链路层</a:t>
            </a:r>
            <a:r>
              <a:rPr lang="zh-CN" altLang="zh-CN"/>
              <a:t>的一种原始接口，提供原始链路层</a:t>
            </a:r>
            <a:r>
              <a:rPr lang="zh-CN" altLang="zh-CN">
                <a:hlinkClick r:id="rId5" action="ppaction://hlinkfile" tooltip="封包"/>
              </a:rPr>
              <a:t>封包</a:t>
            </a:r>
            <a:r>
              <a:rPr lang="zh-CN" altLang="zh-CN"/>
              <a:t>的收发</a:t>
            </a:r>
            <a:endParaRPr lang="en-US" altLang="zh-CN"/>
          </a:p>
          <a:p>
            <a:pPr eaLnBrk="1" hangingPunct="1"/>
            <a:r>
              <a:rPr lang="zh-CN" altLang="en-US"/>
              <a:t>模式一、在核心层驱动，和</a:t>
            </a:r>
            <a:r>
              <a:rPr lang="en-US" altLang="zh-CN"/>
              <a:t>WINDOWS</a:t>
            </a:r>
            <a:r>
              <a:rPr lang="zh-CN" altLang="en-US"/>
              <a:t>操作系统核心结合紧密</a:t>
            </a:r>
            <a:r>
              <a:rPr lang="en-US" altLang="zh-CN"/>
              <a:t>,</a:t>
            </a:r>
            <a:r>
              <a:rPr lang="zh-CN" altLang="en-US"/>
              <a:t>效率非常高性能最好；因为网络火墙都在网络上层运行（也就是说在火墙核心层驱动上面运行），因此核心层驱动将不受网络火墙干扰；模式二、在网络层驱动， 虽然自己写的驱动容易控制管理但性能根本无法与核心层驱动比较；并受防火墙限制和干扰；</a:t>
            </a:r>
            <a:endParaRPr lang="en-US" altLang="zh-CN"/>
          </a:p>
          <a:p>
            <a:pPr eaLnBrk="1" hangingPunct="1"/>
            <a:r>
              <a:rPr lang="en-US" altLang="zh-CN"/>
              <a:t>WINPCAP</a:t>
            </a:r>
            <a:r>
              <a:rPr lang="zh-CN" altLang="en-US"/>
              <a:t>是目前免费的接口程序，支持</a:t>
            </a:r>
            <a:r>
              <a:rPr lang="en-US" altLang="zh-CN"/>
              <a:t>100M</a:t>
            </a:r>
            <a:r>
              <a:rPr lang="zh-CN" altLang="en-US"/>
              <a:t>通讯；但缺点也是同样明显的，可控制性很差导致很多功能都无法实现，只能监听模式无法网关模式导致流量限制、</a:t>
            </a:r>
            <a:r>
              <a:rPr lang="en-US" altLang="zh-CN"/>
              <a:t>BT</a:t>
            </a:r>
            <a:r>
              <a:rPr lang="zh-CN" altLang="en-US"/>
              <a:t>限制、</a:t>
            </a:r>
            <a:r>
              <a:rPr lang="en-US" altLang="zh-CN"/>
              <a:t>UDP</a:t>
            </a:r>
            <a:r>
              <a:rPr lang="zh-CN" altLang="en-US"/>
              <a:t>阻断方面等等天生的弱点；另外由于</a:t>
            </a:r>
            <a:r>
              <a:rPr lang="en-US" altLang="zh-CN"/>
              <a:t>WINPCAP</a:t>
            </a:r>
            <a:r>
              <a:rPr lang="zh-CN" altLang="en-US"/>
              <a:t>版本互相不兼容可能导致无法监控，无法识别千兆网卡或无法读到网卡列表；只能同时监控单网卡等；</a:t>
            </a:r>
          </a:p>
          <a:p>
            <a:pPr eaLnBrk="1" hangingPunct="1"/>
            <a:endParaRPr lang="zh-CN" altLang="en-US"/>
          </a:p>
          <a:p>
            <a:pPr eaLnBrk="1" hangingPunct="1"/>
            <a:endParaRPr lang="zh-CN" altLang="en-US"/>
          </a:p>
        </p:txBody>
      </p:sp>
      <p:sp>
        <p:nvSpPr>
          <p:cNvPr id="45060"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4CECEB0-3B1E-4198-B917-3717BA33318F}" type="slidenum">
              <a:rPr lang="en-US" altLang="zh-CN" smtClean="0"/>
              <a:pPr>
                <a:spcBef>
                  <a:spcPct val="0"/>
                </a:spcBef>
              </a:pP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p:spPr>
        <p:txBody>
          <a:bodyPr/>
          <a:lstStyle/>
          <a:p>
            <a:pPr eaLnBrk="1" hangingPunct="1"/>
            <a:r>
              <a:rPr lang="zh-CN" altLang="en-US" b="1"/>
              <a:t>网络分接头</a:t>
            </a:r>
            <a:r>
              <a:rPr lang="en-US" altLang="zh-CN" b="1"/>
              <a:t>(Network Tap)</a:t>
            </a:r>
            <a:r>
              <a:rPr lang="zh-CN" altLang="en-US" b="1"/>
              <a:t>和数据过滤器</a:t>
            </a:r>
            <a:r>
              <a:rPr lang="en-US" altLang="zh-CN" b="1"/>
              <a:t>(Packet Filter)</a:t>
            </a:r>
            <a:r>
              <a:rPr lang="zh-CN" altLang="en-US" b="1"/>
              <a:t>。</a:t>
            </a:r>
            <a:endParaRPr lang="zh-CN" altLang="en-US"/>
          </a:p>
        </p:txBody>
      </p:sp>
      <p:sp>
        <p:nvSpPr>
          <p:cNvPr id="46084"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3F12E64-6496-4452-A7A4-CA32631D9ACF}" type="slidenum">
              <a:rPr lang="en-US" altLang="zh-CN" smtClean="0"/>
              <a:pPr>
                <a:spcBef>
                  <a:spcPct val="0"/>
                </a:spcBef>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pPr eaLnBrk="1" hangingPunct="1"/>
            <a:r>
              <a:rPr lang="en-US" altLang="zh-CN"/>
              <a:t>BPF: Berkeley Packet Filter</a:t>
            </a:r>
            <a:r>
              <a:rPr lang="zh-CN" altLang="zh-CN"/>
              <a:t>），是</a:t>
            </a:r>
            <a:r>
              <a:rPr lang="zh-CN" altLang="zh-CN">
                <a:hlinkClick r:id="rId3" action="ppaction://hlinkfile" tooltip="类Unix"/>
              </a:rPr>
              <a:t>类Unix</a:t>
            </a:r>
            <a:r>
              <a:rPr lang="zh-CN" altLang="zh-CN"/>
              <a:t>系统上</a:t>
            </a:r>
            <a:r>
              <a:rPr lang="zh-CN" altLang="zh-CN">
                <a:hlinkClick r:id="rId4" action="ppaction://hlinkfile" tooltip="数据链路层"/>
              </a:rPr>
              <a:t>数据链路层</a:t>
            </a:r>
            <a:r>
              <a:rPr lang="zh-CN" altLang="zh-CN"/>
              <a:t>的一种原始接口，提供原始链路层</a:t>
            </a:r>
            <a:r>
              <a:rPr lang="zh-CN" altLang="zh-CN">
                <a:hlinkClick r:id="rId5" action="ppaction://hlinkfile" tooltip="封包"/>
              </a:rPr>
              <a:t>封包</a:t>
            </a:r>
            <a:r>
              <a:rPr lang="zh-CN" altLang="zh-CN"/>
              <a:t>的收发</a:t>
            </a:r>
            <a:endParaRPr lang="en-US" altLang="zh-CN"/>
          </a:p>
          <a:p>
            <a:pPr eaLnBrk="1" hangingPunct="1"/>
            <a:r>
              <a:rPr lang="zh-CN" altLang="en-US"/>
              <a:t>模式一、在核心层驱动，和</a:t>
            </a:r>
            <a:r>
              <a:rPr lang="en-US" altLang="zh-CN"/>
              <a:t>WINDOWS</a:t>
            </a:r>
            <a:r>
              <a:rPr lang="zh-CN" altLang="en-US"/>
              <a:t>操作系统核心结合紧密</a:t>
            </a:r>
            <a:r>
              <a:rPr lang="en-US" altLang="zh-CN"/>
              <a:t>,</a:t>
            </a:r>
            <a:r>
              <a:rPr lang="zh-CN" altLang="en-US"/>
              <a:t>效率非常高性能最好；因为网络火墙都在网络上层运行（也就是说在火墙核心层驱动上面运行），因此核心层驱动将不受网络火墙干扰；模式二、在网络层驱动， 虽然自己写的驱动容易控制管理但性能根本无法与核心层驱动比较；并受防火墙限制和干扰；</a:t>
            </a:r>
            <a:endParaRPr lang="en-US" altLang="zh-CN"/>
          </a:p>
          <a:p>
            <a:pPr eaLnBrk="1" hangingPunct="1"/>
            <a:r>
              <a:rPr lang="en-US" altLang="zh-CN"/>
              <a:t>WINPCAP</a:t>
            </a:r>
            <a:r>
              <a:rPr lang="zh-CN" altLang="en-US"/>
              <a:t>是目前免费的接口程序，支持</a:t>
            </a:r>
            <a:r>
              <a:rPr lang="en-US" altLang="zh-CN"/>
              <a:t>100M</a:t>
            </a:r>
            <a:r>
              <a:rPr lang="zh-CN" altLang="en-US"/>
              <a:t>通讯；但缺点也是同样明显的，可控制性很差导致很多功能都无法实现，只能监听模式无法网关模式导致流量限制、</a:t>
            </a:r>
            <a:r>
              <a:rPr lang="en-US" altLang="zh-CN"/>
              <a:t>BT</a:t>
            </a:r>
            <a:r>
              <a:rPr lang="zh-CN" altLang="en-US"/>
              <a:t>限制、</a:t>
            </a:r>
            <a:r>
              <a:rPr lang="en-US" altLang="zh-CN"/>
              <a:t>UDP</a:t>
            </a:r>
            <a:r>
              <a:rPr lang="zh-CN" altLang="en-US"/>
              <a:t>阻断方面等等天生的弱点；另外由于</a:t>
            </a:r>
            <a:r>
              <a:rPr lang="en-US" altLang="zh-CN"/>
              <a:t>WINPCAP</a:t>
            </a:r>
            <a:r>
              <a:rPr lang="zh-CN" altLang="en-US"/>
              <a:t>版本互相不兼容可能导致无法监控，无法识别千兆网卡或无法读到网卡列表；只能同时监控单网卡等；</a:t>
            </a:r>
          </a:p>
          <a:p>
            <a:pPr eaLnBrk="1" hangingPunct="1"/>
            <a:endParaRPr lang="zh-CN" altLang="en-US"/>
          </a:p>
          <a:p>
            <a:pPr eaLnBrk="1" hangingPunct="1"/>
            <a:endParaRPr lang="zh-CN" altLang="en-US"/>
          </a:p>
        </p:txBody>
      </p:sp>
      <p:sp>
        <p:nvSpPr>
          <p:cNvPr id="47108"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A5EEEF5-7033-49B4-8406-71109FC6CD3D}" type="slidenum">
              <a:rPr lang="en-US" altLang="zh-CN" smtClean="0"/>
              <a:pPr>
                <a:spcBef>
                  <a:spcPct val="0"/>
                </a:spcBef>
              </a:pPr>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p:spPr>
        <p:txBody>
          <a:bodyPr/>
          <a:lstStyle/>
          <a:p>
            <a:r>
              <a:rPr lang="en-US" altLang="zh-CN"/>
              <a:t>winpcap</a:t>
            </a:r>
            <a:r>
              <a:rPr lang="zh-CN" altLang="en-US"/>
              <a:t>的主要功能在于独立于主机协议（如</a:t>
            </a:r>
            <a:r>
              <a:rPr lang="en-US" altLang="zh-CN"/>
              <a:t>TCP-IP)</a:t>
            </a:r>
            <a:r>
              <a:rPr lang="zh-CN" altLang="en-US"/>
              <a:t>而发送和接收原始数据包。也就是说，</a:t>
            </a:r>
            <a:r>
              <a:rPr lang="en-US" altLang="zh-CN"/>
              <a:t>winpcap</a:t>
            </a:r>
            <a:r>
              <a:rPr lang="zh-CN" altLang="en-US"/>
              <a:t>不能阻塞，过滤或控制其他应用程序数据包的发收，它仅仅只是监听共享网络上传送的数据包。因此，它不能用于</a:t>
            </a:r>
            <a:r>
              <a:rPr lang="en-US" altLang="zh-CN">
                <a:hlinkClick r:id="rId3" action="ppaction://hlinkfile"/>
              </a:rPr>
              <a:t>QoS</a:t>
            </a:r>
            <a:r>
              <a:rPr lang="zh-CN" altLang="en-US"/>
              <a:t>调度程序或</a:t>
            </a:r>
            <a:r>
              <a:rPr lang="zh-CN" altLang="en-US">
                <a:hlinkClick r:id="rId4" action="ppaction://hlinkfile"/>
              </a:rPr>
              <a:t>个人防火墙</a:t>
            </a:r>
            <a:endParaRPr lang="zh-CN" altLang="en-US"/>
          </a:p>
        </p:txBody>
      </p:sp>
      <p:sp>
        <p:nvSpPr>
          <p:cNvPr id="48132"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0D05229-A697-44C9-91D1-1721AA33B9A4}" type="slidenum">
              <a:rPr lang="en-US" altLang="zh-CN" smtClean="0"/>
              <a:pPr>
                <a:spcBef>
                  <a:spcPct val="0"/>
                </a:spcBef>
              </a:pPr>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r>
              <a:rPr lang="zh-CN" altLang="en-US" b="1"/>
              <a:t>一个数据包</a:t>
            </a:r>
            <a:r>
              <a:rPr lang="zh-CN" altLang="en-US" b="1">
                <a:hlinkClick r:id="rId3" action="ppaction://hlinkfile"/>
              </a:rPr>
              <a:t>过滤器</a:t>
            </a:r>
            <a:r>
              <a:rPr lang="zh-CN" altLang="en-US"/>
              <a:t>，它决定着是否接收进来的数据包并把数据包</a:t>
            </a:r>
            <a:r>
              <a:rPr lang="zh-CN" altLang="en-US">
                <a:hlinkClick r:id="rId4" action="ppaction://hlinkfile"/>
              </a:rPr>
              <a:t>拷贝</a:t>
            </a:r>
            <a:r>
              <a:rPr lang="zh-CN" altLang="en-US"/>
              <a:t>给监听程序。</a:t>
            </a:r>
            <a:r>
              <a:rPr lang="zh-CN" altLang="en-US" b="1"/>
              <a:t>一个循环缓冲区</a:t>
            </a:r>
            <a:r>
              <a:rPr lang="zh-CN" altLang="en-US"/>
              <a:t>，用来保存数据包并且避免丢失。一个保存在</a:t>
            </a:r>
            <a:r>
              <a:rPr lang="zh-CN" altLang="en-US">
                <a:hlinkClick r:id="rId5" action="ppaction://hlinkfile"/>
              </a:rPr>
              <a:t>缓冲区</a:t>
            </a:r>
            <a:r>
              <a:rPr lang="zh-CN" altLang="en-US"/>
              <a:t>中的数据包有一个头，它包含了一些主要的信息，例如</a:t>
            </a:r>
            <a:r>
              <a:rPr lang="zh-CN" altLang="en-US">
                <a:hlinkClick r:id="rId6" action="ppaction://hlinkfile"/>
              </a:rPr>
              <a:t>时间戳</a:t>
            </a:r>
            <a:r>
              <a:rPr lang="zh-CN" altLang="en-US"/>
              <a:t>和</a:t>
            </a:r>
            <a:r>
              <a:rPr lang="zh-CN" altLang="en-US">
                <a:hlinkClick r:id="rId7" action="ppaction://hlinkfile"/>
              </a:rPr>
              <a:t>数据包</a:t>
            </a:r>
            <a:r>
              <a:rPr lang="zh-CN" altLang="en-US"/>
              <a:t>的大小，但它不是协议头。此外，以队列插入的方式来保存数据包可以提高数据的存储效率。可以以组的方式将数据包从</a:t>
            </a:r>
            <a:r>
              <a:rPr lang="en-US" altLang="zh-CN"/>
              <a:t>NPF</a:t>
            </a:r>
            <a:r>
              <a:rPr lang="zh-CN" altLang="en-US"/>
              <a:t>缓冲区拷贝到应用程序。</a:t>
            </a:r>
          </a:p>
        </p:txBody>
      </p:sp>
      <p:sp>
        <p:nvSpPr>
          <p:cNvPr id="49156" name="灯片编号占位符 3"/>
          <p:cNvSpPr>
            <a:spLocks noGrp="1"/>
          </p:cNvSpPr>
          <p:nvPr>
            <p:ph type="sldNum" sz="quarter" idx="5"/>
          </p:nvPr>
        </p:nvSpPr>
        <p:spPr>
          <a:noFill/>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9432C0F-ADAA-4226-AC38-EEF8DAC1816F}" type="slidenum">
              <a:rPr lang="en-US" altLang="zh-CN" smtClean="0"/>
              <a:pPr>
                <a:spcBef>
                  <a:spcPct val="0"/>
                </a:spcBef>
              </a:pPr>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7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307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zh-CN" altLang="en-US"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0F13F739-1A11-49F3-ABD3-D50811FC44CB}" type="slidenum">
              <a:rPr lang="en-US" altLang="zh-CN"/>
              <a:pPr>
                <a:defRPr/>
              </a:pPr>
              <a:t>‹#›</a:t>
            </a:fld>
            <a:endParaRPr lang="en-US" altLang="zh-CN"/>
          </a:p>
        </p:txBody>
      </p:sp>
    </p:spTree>
    <p:extLst>
      <p:ext uri="{BB962C8B-B14F-4D97-AF65-F5344CB8AC3E}">
        <p14:creationId xmlns:p14="http://schemas.microsoft.com/office/powerpoint/2010/main" val="263323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1F17AB2-8992-4D14-B568-315921690E68}" type="slidenum">
              <a:rPr lang="en-US" altLang="zh-CN"/>
              <a:pPr>
                <a:defRPr/>
              </a:pPr>
              <a:t>‹#›</a:t>
            </a:fld>
            <a:endParaRPr lang="en-US" altLang="zh-CN"/>
          </a:p>
        </p:txBody>
      </p:sp>
    </p:spTree>
    <p:extLst>
      <p:ext uri="{BB962C8B-B14F-4D97-AF65-F5344CB8AC3E}">
        <p14:creationId xmlns:p14="http://schemas.microsoft.com/office/powerpoint/2010/main" val="45845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74CBA40-CD30-4D57-A08D-F8B878BD5C13}" type="slidenum">
              <a:rPr lang="en-US" altLang="zh-CN"/>
              <a:pPr>
                <a:defRPr/>
              </a:pPr>
              <a:t>‹#›</a:t>
            </a:fld>
            <a:endParaRPr lang="en-US" altLang="zh-CN"/>
          </a:p>
        </p:txBody>
      </p:sp>
    </p:spTree>
    <p:extLst>
      <p:ext uri="{BB962C8B-B14F-4D97-AF65-F5344CB8AC3E}">
        <p14:creationId xmlns:p14="http://schemas.microsoft.com/office/powerpoint/2010/main" val="290147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BDF3AF6-FA14-4BE8-AF0F-066A12D3F18D}" type="slidenum">
              <a:rPr lang="en-US" altLang="zh-CN"/>
              <a:pPr>
                <a:defRPr/>
              </a:pPr>
              <a:t>‹#›</a:t>
            </a:fld>
            <a:endParaRPr lang="en-US" altLang="zh-CN"/>
          </a:p>
        </p:txBody>
      </p:sp>
    </p:spTree>
    <p:extLst>
      <p:ext uri="{BB962C8B-B14F-4D97-AF65-F5344CB8AC3E}">
        <p14:creationId xmlns:p14="http://schemas.microsoft.com/office/powerpoint/2010/main" val="312978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2091516-4626-4F20-9A3C-34A6DB730793}" type="slidenum">
              <a:rPr lang="en-US" altLang="zh-CN"/>
              <a:pPr>
                <a:defRPr/>
              </a:pPr>
              <a:t>‹#›</a:t>
            </a:fld>
            <a:endParaRPr lang="en-US" altLang="zh-CN"/>
          </a:p>
        </p:txBody>
      </p:sp>
    </p:spTree>
    <p:extLst>
      <p:ext uri="{BB962C8B-B14F-4D97-AF65-F5344CB8AC3E}">
        <p14:creationId xmlns:p14="http://schemas.microsoft.com/office/powerpoint/2010/main" val="73732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D5AC345-11A3-46F8-AD4A-F6CC3D749358}" type="slidenum">
              <a:rPr lang="en-US" altLang="zh-CN"/>
              <a:pPr>
                <a:defRPr/>
              </a:pPr>
              <a:t>‹#›</a:t>
            </a:fld>
            <a:endParaRPr lang="en-US" altLang="zh-CN"/>
          </a:p>
        </p:txBody>
      </p:sp>
    </p:spTree>
    <p:extLst>
      <p:ext uri="{BB962C8B-B14F-4D97-AF65-F5344CB8AC3E}">
        <p14:creationId xmlns:p14="http://schemas.microsoft.com/office/powerpoint/2010/main" val="411702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25F1CA6D-05E9-4D2D-86C3-8DBBD88519B0}" type="slidenum">
              <a:rPr lang="en-US" altLang="zh-CN"/>
              <a:pPr>
                <a:defRPr/>
              </a:pPr>
              <a:t>‹#›</a:t>
            </a:fld>
            <a:endParaRPr lang="en-US" altLang="zh-CN"/>
          </a:p>
        </p:txBody>
      </p:sp>
    </p:spTree>
    <p:extLst>
      <p:ext uri="{BB962C8B-B14F-4D97-AF65-F5344CB8AC3E}">
        <p14:creationId xmlns:p14="http://schemas.microsoft.com/office/powerpoint/2010/main" val="49158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2505F07-0BE7-48AD-8302-BE5164297D76}" type="slidenum">
              <a:rPr lang="en-US" altLang="zh-CN"/>
              <a:pPr>
                <a:defRPr/>
              </a:pPr>
              <a:t>‹#›</a:t>
            </a:fld>
            <a:endParaRPr lang="en-US" altLang="zh-CN"/>
          </a:p>
        </p:txBody>
      </p:sp>
    </p:spTree>
    <p:extLst>
      <p:ext uri="{BB962C8B-B14F-4D97-AF65-F5344CB8AC3E}">
        <p14:creationId xmlns:p14="http://schemas.microsoft.com/office/powerpoint/2010/main" val="77747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10EED539-72C4-4081-8A66-5DF4C611EC7F}" type="slidenum">
              <a:rPr lang="en-US" altLang="zh-CN"/>
              <a:pPr>
                <a:defRPr/>
              </a:pPr>
              <a:t>‹#›</a:t>
            </a:fld>
            <a:endParaRPr lang="en-US" altLang="zh-CN"/>
          </a:p>
        </p:txBody>
      </p:sp>
    </p:spTree>
    <p:extLst>
      <p:ext uri="{BB962C8B-B14F-4D97-AF65-F5344CB8AC3E}">
        <p14:creationId xmlns:p14="http://schemas.microsoft.com/office/powerpoint/2010/main" val="93514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62CCC8-0536-4FD9-8846-AB8866E17CAD}" type="slidenum">
              <a:rPr lang="en-US" altLang="zh-CN"/>
              <a:pPr>
                <a:defRPr/>
              </a:pPr>
              <a:t>‹#›</a:t>
            </a:fld>
            <a:endParaRPr lang="en-US" altLang="zh-CN"/>
          </a:p>
        </p:txBody>
      </p:sp>
    </p:spTree>
    <p:extLst>
      <p:ext uri="{BB962C8B-B14F-4D97-AF65-F5344CB8AC3E}">
        <p14:creationId xmlns:p14="http://schemas.microsoft.com/office/powerpoint/2010/main" val="1319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92079D2-A44B-45D2-B4B7-3B8128CAB19D}" type="slidenum">
              <a:rPr lang="en-US" altLang="zh-CN"/>
              <a:pPr>
                <a:defRPr/>
              </a:pPr>
              <a:t>‹#›</a:t>
            </a:fld>
            <a:endParaRPr lang="en-US" altLang="zh-CN"/>
          </a:p>
        </p:txBody>
      </p:sp>
    </p:spTree>
    <p:extLst>
      <p:ext uri="{BB962C8B-B14F-4D97-AF65-F5344CB8AC3E}">
        <p14:creationId xmlns:p14="http://schemas.microsoft.com/office/powerpoint/2010/main" val="413845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zh-CN"/>
          </a:p>
        </p:txBody>
      </p:sp>
      <p:sp>
        <p:nvSpPr>
          <p:cNvPr id="297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297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9C774E03-0537-49DE-9A92-3997D7A6D05F}"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nsecure.org/nmap/nmap_doc.html" TargetMode="External"/><Relationship Id="rId2" Type="http://schemas.openxmlformats.org/officeDocument/2006/relationships/hyperlink" Target="http://www.insecure.org/nmap/nmap-fingerprinting-article.html" TargetMode="External"/><Relationship Id="rId1" Type="http://schemas.openxmlformats.org/officeDocument/2006/relationships/slideLayout" Target="../slideLayouts/slideLayout2.xml"/><Relationship Id="rId4" Type="http://schemas.openxmlformats.org/officeDocument/2006/relationships/hyperlink" Target="http://www.tucows.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2"/>
          <p:cNvSpPr>
            <a:spLocks noGrp="1" noChangeArrowheads="1"/>
          </p:cNvSpPr>
          <p:nvPr>
            <p:ph type="ctrTitle"/>
          </p:nvPr>
        </p:nvSpPr>
        <p:spPr>
          <a:xfrm>
            <a:off x="990600" y="1722438"/>
            <a:ext cx="7391400" cy="1096962"/>
          </a:xfrm>
        </p:spPr>
        <p:txBody>
          <a:bodyPr/>
          <a:lstStyle/>
          <a:p>
            <a:pPr algn="l" eaLnBrk="1" hangingPunct="1"/>
            <a:r>
              <a:rPr lang="zh-CN" altLang="en-US" sz="12300" b="0">
                <a:solidFill>
                  <a:schemeClr val="accent2"/>
                </a:solidFill>
                <a:latin typeface="华文行楷" pitchFamily="2" charset="-122"/>
                <a:ea typeface="华文行楷" pitchFamily="2" charset="-122"/>
              </a:rPr>
              <a:t>网络安全</a:t>
            </a:r>
          </a:p>
        </p:txBody>
      </p:sp>
      <p:sp>
        <p:nvSpPr>
          <p:cNvPr id="3075" name="Rectangle 1033"/>
          <p:cNvSpPr>
            <a:spLocks noGrp="1" noChangeArrowheads="1"/>
          </p:cNvSpPr>
          <p:nvPr>
            <p:ph type="subTitle" idx="1"/>
          </p:nvPr>
        </p:nvSpPr>
        <p:spPr>
          <a:xfrm>
            <a:off x="1187450" y="2781300"/>
            <a:ext cx="6272213" cy="1317625"/>
          </a:xfrm>
        </p:spPr>
        <p:txBody>
          <a:bodyPr/>
          <a:lstStyle/>
          <a:p>
            <a:pPr algn="ctr" eaLnBrk="1" hangingPunct="1"/>
            <a:r>
              <a:rPr lang="zh-CN" altLang="en-US" sz="4900" b="1">
                <a:latin typeface="华文行楷" pitchFamily="2" charset="-122"/>
                <a:ea typeface="华文行楷" pitchFamily="2" charset="-122"/>
              </a:rPr>
              <a:t>崔竞松 </a:t>
            </a:r>
          </a:p>
          <a:p>
            <a:pPr algn="ctr" eaLnBrk="1" hangingPunct="1"/>
            <a:r>
              <a:rPr lang="zh-CN" altLang="en-US" sz="4900" b="1">
                <a:latin typeface="华文行楷" pitchFamily="2" charset="-122"/>
                <a:ea typeface="华文行楷" pitchFamily="2" charset="-122"/>
              </a:rPr>
              <a:t>网络安全学院</a:t>
            </a:r>
          </a:p>
        </p:txBody>
      </p:sp>
      <p:sp>
        <p:nvSpPr>
          <p:cNvPr id="3076" name="Rectangle 1034"/>
          <p:cNvSpPr>
            <a:spLocks noChangeArrowheads="1"/>
          </p:cNvSpPr>
          <p:nvPr/>
        </p:nvSpPr>
        <p:spPr bwMode="auto">
          <a:xfrm>
            <a:off x="457200" y="5943600"/>
            <a:ext cx="8229600" cy="152400"/>
          </a:xfrm>
          <a:prstGeom prst="rect">
            <a:avLst/>
          </a:prstGeom>
          <a:gradFill rotWithShape="0">
            <a:gsLst>
              <a:gs pos="0">
                <a:srgbClr val="FFFFFF"/>
              </a:gs>
              <a:gs pos="50000">
                <a:srgbClr val="CC9900"/>
              </a:gs>
              <a:gs pos="100000">
                <a:srgbClr val="FFFFFF"/>
              </a:gs>
            </a:gsLst>
            <a:lin ang="0" scaled="1"/>
          </a:gra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40000"/>
              </a:lnSpc>
            </a:pPr>
            <a:r>
              <a:rPr lang="en-US" altLang="zh-CN" sz="1200">
                <a:solidFill>
                  <a:srgbClr val="666633"/>
                </a:solidFill>
              </a:rPr>
              <a:t>			</a:t>
            </a:r>
          </a:p>
        </p:txBody>
      </p:sp>
      <p:sp>
        <p:nvSpPr>
          <p:cNvPr id="3077" name="Text Box 1035"/>
          <p:cNvSpPr txBox="1">
            <a:spLocks noChangeArrowheads="1"/>
          </p:cNvSpPr>
          <p:nvPr/>
        </p:nvSpPr>
        <p:spPr bwMode="auto">
          <a:xfrm>
            <a:off x="588963" y="4495800"/>
            <a:ext cx="7467600" cy="132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3200" b="1">
                <a:latin typeface="Times New Roman" pitchFamily="18" charset="0"/>
                <a:ea typeface="幼圆" pitchFamily="49" charset="-122"/>
              </a:rPr>
              <a:t>jscui@whu.edu.cn</a:t>
            </a:r>
          </a:p>
          <a:p>
            <a:pPr algn="ctr">
              <a:spcBef>
                <a:spcPct val="50000"/>
              </a:spcBef>
            </a:pPr>
            <a:r>
              <a:rPr lang="en-US" altLang="zh-CN" sz="3200" b="1">
                <a:latin typeface="Times New Roman" pitchFamily="18" charset="0"/>
                <a:ea typeface="幼圆" pitchFamily="49" charset="-122"/>
              </a:rPr>
              <a:t>QQ: 106310240</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0"/>
            <a:ext cx="7772400" cy="908050"/>
          </a:xfrm>
        </p:spPr>
        <p:txBody>
          <a:bodyPr/>
          <a:lstStyle/>
          <a:p>
            <a:pPr eaLnBrk="1" hangingPunct="1"/>
            <a:r>
              <a:rPr lang="en-US" altLang="zh-CN"/>
              <a:t>Unix</a:t>
            </a:r>
            <a:r>
              <a:rPr lang="zh-CN" altLang="en-US"/>
              <a:t>抓包</a:t>
            </a:r>
            <a:r>
              <a:rPr lang="en-US" altLang="zh-CN"/>
              <a:t>——Packet socket</a:t>
            </a:r>
            <a:endParaRPr lang="zh-CN" altLang="en-US"/>
          </a:p>
        </p:txBody>
      </p:sp>
      <p:sp>
        <p:nvSpPr>
          <p:cNvPr id="12291" name="Rectangle 3"/>
          <p:cNvSpPr>
            <a:spLocks noGrp="1" noChangeArrowheads="1"/>
          </p:cNvSpPr>
          <p:nvPr>
            <p:ph type="body" idx="1"/>
          </p:nvPr>
        </p:nvSpPr>
        <p:spPr>
          <a:xfrm>
            <a:off x="685800" y="1524000"/>
            <a:ext cx="7772400" cy="4114800"/>
          </a:xfrm>
        </p:spPr>
        <p:txBody>
          <a:bodyPr/>
          <a:lstStyle/>
          <a:p>
            <a:pPr eaLnBrk="1" hangingPunct="1">
              <a:lnSpc>
                <a:spcPct val="90000"/>
              </a:lnSpc>
            </a:pPr>
            <a:r>
              <a:rPr lang="zh-CN" altLang="en-US" sz="2800"/>
              <a:t>设置混杂模式</a:t>
            </a:r>
          </a:p>
          <a:p>
            <a:pPr lvl="1" eaLnBrk="1" hangingPunct="1">
              <a:lnSpc>
                <a:spcPct val="90000"/>
              </a:lnSpc>
            </a:pPr>
            <a:r>
              <a:rPr lang="zh-CN" altLang="en-US" sz="2400"/>
              <a:t>用</a:t>
            </a:r>
            <a:r>
              <a:rPr lang="en-US" altLang="zh-CN" sz="2400"/>
              <a:t>ioctl()</a:t>
            </a:r>
            <a:r>
              <a:rPr lang="zh-CN" altLang="en-US" sz="2400"/>
              <a:t>函数可以设置</a:t>
            </a:r>
          </a:p>
          <a:p>
            <a:pPr eaLnBrk="1" hangingPunct="1">
              <a:lnSpc>
                <a:spcPct val="90000"/>
              </a:lnSpc>
            </a:pPr>
            <a:r>
              <a:rPr lang="zh-CN" altLang="en-US" sz="2800"/>
              <a:t>打开一个</a:t>
            </a:r>
            <a:r>
              <a:rPr lang="en-US" altLang="zh-CN" sz="2800"/>
              <a:t>packet socket</a:t>
            </a:r>
          </a:p>
          <a:p>
            <a:pPr lvl="1" eaLnBrk="1" hangingPunct="1">
              <a:lnSpc>
                <a:spcPct val="90000"/>
              </a:lnSpc>
            </a:pPr>
            <a:r>
              <a:rPr lang="en-US" altLang="zh-CN" sz="2400"/>
              <a:t>packet_socket = socket(PF_PACKET, int socket_type, int protocol);</a:t>
            </a:r>
          </a:p>
          <a:p>
            <a:pPr lvl="1" eaLnBrk="1" hangingPunct="1">
              <a:lnSpc>
                <a:spcPct val="90000"/>
              </a:lnSpc>
            </a:pPr>
            <a:r>
              <a:rPr lang="zh-CN" altLang="en-US" sz="2400"/>
              <a:t>以前的做法，</a:t>
            </a:r>
            <a:br>
              <a:rPr lang="zh-CN" altLang="en-US" sz="2400"/>
            </a:br>
            <a:r>
              <a:rPr lang="en-US" altLang="zh-CN" sz="2400"/>
              <a:t>socket(PF_INET,  SOCK_PACKET, protocol)</a:t>
            </a:r>
          </a:p>
          <a:p>
            <a:pPr eaLnBrk="1" hangingPunct="1">
              <a:lnSpc>
                <a:spcPct val="90000"/>
              </a:lnSpc>
            </a:pPr>
            <a:r>
              <a:rPr lang="zh-CN" altLang="en-US" sz="2800"/>
              <a:t>不同的</a:t>
            </a:r>
            <a:r>
              <a:rPr lang="en-US" altLang="zh-CN" sz="2800"/>
              <a:t>UNIX</a:t>
            </a:r>
            <a:r>
              <a:rPr lang="zh-CN" altLang="en-US" sz="2800"/>
              <a:t>或者</a:t>
            </a:r>
            <a:r>
              <a:rPr lang="en-US" altLang="zh-CN" sz="2800"/>
              <a:t>Linux</a:t>
            </a:r>
            <a:r>
              <a:rPr lang="zh-CN" altLang="en-US" sz="2800"/>
              <a:t>版本可能会有不同的函数调用，本质上</a:t>
            </a:r>
          </a:p>
          <a:p>
            <a:pPr lvl="1" eaLnBrk="1" hangingPunct="1">
              <a:lnSpc>
                <a:spcPct val="90000"/>
              </a:lnSpc>
            </a:pPr>
            <a:r>
              <a:rPr lang="zh-CN" altLang="en-US" sz="2400"/>
              <a:t>打开一个</a:t>
            </a:r>
            <a:r>
              <a:rPr lang="en-US" altLang="zh-CN" sz="2400"/>
              <a:t>socket(</a:t>
            </a:r>
            <a:r>
              <a:rPr lang="zh-CN" altLang="en-US" sz="2400"/>
              <a:t>或者通过</a:t>
            </a:r>
            <a:r>
              <a:rPr lang="en-US" altLang="zh-CN" sz="2400"/>
              <a:t>open</a:t>
            </a:r>
            <a:r>
              <a:rPr lang="zh-CN" altLang="en-US" sz="2400"/>
              <a:t>打开一个设备)</a:t>
            </a:r>
          </a:p>
          <a:p>
            <a:pPr lvl="1" eaLnBrk="1" hangingPunct="1">
              <a:lnSpc>
                <a:spcPct val="90000"/>
              </a:lnSpc>
            </a:pPr>
            <a:r>
              <a:rPr lang="zh-CN" altLang="en-US" sz="2400"/>
              <a:t>通过</a:t>
            </a:r>
            <a:r>
              <a:rPr lang="en-US" altLang="zh-CN" sz="2400"/>
              <a:t>ioctl()</a:t>
            </a:r>
            <a:r>
              <a:rPr lang="zh-CN" altLang="en-US" sz="2400"/>
              <a:t>或者</a:t>
            </a:r>
            <a:r>
              <a:rPr lang="en-US" altLang="zh-CN" sz="2400"/>
              <a:t>setsockopt()</a:t>
            </a:r>
            <a:r>
              <a:rPr lang="zh-CN" altLang="en-US" sz="2400"/>
              <a:t>设置为混杂模式</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0"/>
            <a:ext cx="7772400" cy="908050"/>
          </a:xfrm>
        </p:spPr>
        <p:txBody>
          <a:bodyPr/>
          <a:lstStyle/>
          <a:p>
            <a:pPr eaLnBrk="1" hangingPunct="1"/>
            <a:r>
              <a:rPr lang="en-US" altLang="zh-CN"/>
              <a:t>Unix</a:t>
            </a:r>
            <a:r>
              <a:rPr lang="zh-CN" altLang="en-US"/>
              <a:t>抓包</a:t>
            </a:r>
            <a:r>
              <a:rPr lang="en-US" altLang="zh-CN"/>
              <a:t>—— BPF</a:t>
            </a:r>
            <a:endParaRPr lang="zh-CN" altLang="en-US"/>
          </a:p>
        </p:txBody>
      </p:sp>
      <p:sp>
        <p:nvSpPr>
          <p:cNvPr id="13315" name="Rectangle 3"/>
          <p:cNvSpPr>
            <a:spLocks noGrp="1" noChangeArrowheads="1"/>
          </p:cNvSpPr>
          <p:nvPr>
            <p:ph type="body" idx="1"/>
          </p:nvPr>
        </p:nvSpPr>
        <p:spPr>
          <a:xfrm>
            <a:off x="684213" y="1268413"/>
            <a:ext cx="7772400" cy="4343400"/>
          </a:xfrm>
        </p:spPr>
        <p:txBody>
          <a:bodyPr/>
          <a:lstStyle/>
          <a:p>
            <a:pPr eaLnBrk="1" hangingPunct="1">
              <a:lnSpc>
                <a:spcPct val="90000"/>
              </a:lnSpc>
            </a:pPr>
            <a:r>
              <a:rPr lang="en-US" altLang="zh-CN" sz="2800"/>
              <a:t>Berkeley Packet Filter</a:t>
            </a:r>
          </a:p>
          <a:p>
            <a:pPr eaLnBrk="1" hangingPunct="1">
              <a:lnSpc>
                <a:spcPct val="90000"/>
              </a:lnSpc>
            </a:pPr>
            <a:r>
              <a:rPr lang="en-US" altLang="zh-CN" sz="2800"/>
              <a:t>BSD</a:t>
            </a:r>
            <a:r>
              <a:rPr lang="zh-CN" altLang="en-US" sz="2800"/>
              <a:t>抓包法</a:t>
            </a:r>
          </a:p>
          <a:p>
            <a:pPr lvl="1" eaLnBrk="1" hangingPunct="1">
              <a:lnSpc>
                <a:spcPct val="90000"/>
              </a:lnSpc>
            </a:pPr>
            <a:r>
              <a:rPr lang="en-US" altLang="zh-CN" sz="2400"/>
              <a:t>BPF</a:t>
            </a:r>
            <a:r>
              <a:rPr lang="zh-CN" altLang="en-US" sz="2400"/>
              <a:t>是一个核心态的组件，也是一个过滤器</a:t>
            </a:r>
          </a:p>
          <a:p>
            <a:pPr lvl="1" eaLnBrk="1" hangingPunct="1">
              <a:lnSpc>
                <a:spcPct val="90000"/>
              </a:lnSpc>
            </a:pPr>
            <a:r>
              <a:rPr lang="en-US" altLang="zh-CN" sz="2400"/>
              <a:t>Network Tap</a:t>
            </a:r>
            <a:r>
              <a:rPr lang="zh-CN" altLang="en-US" sz="2400"/>
              <a:t>接收所有的数据包</a:t>
            </a:r>
          </a:p>
          <a:p>
            <a:pPr lvl="1" eaLnBrk="1" hangingPunct="1">
              <a:lnSpc>
                <a:spcPct val="90000"/>
              </a:lnSpc>
            </a:pPr>
            <a:r>
              <a:rPr lang="en-US" altLang="zh-CN" sz="2400"/>
              <a:t>Kernel Buffer，</a:t>
            </a:r>
            <a:r>
              <a:rPr lang="zh-CN" altLang="en-US" sz="2400"/>
              <a:t>保存过滤器送过来的数据包</a:t>
            </a:r>
          </a:p>
          <a:p>
            <a:pPr lvl="1" eaLnBrk="1" hangingPunct="1">
              <a:lnSpc>
                <a:spcPct val="90000"/>
              </a:lnSpc>
            </a:pPr>
            <a:r>
              <a:rPr lang="en-US" altLang="zh-CN" sz="2400"/>
              <a:t>User buffer，</a:t>
            </a:r>
            <a:r>
              <a:rPr lang="zh-CN" altLang="en-US" sz="2400"/>
              <a:t>用户态上的数据包缓冲区</a:t>
            </a:r>
          </a:p>
          <a:p>
            <a:pPr eaLnBrk="1" hangingPunct="1">
              <a:lnSpc>
                <a:spcPct val="90000"/>
              </a:lnSpc>
            </a:pPr>
            <a:r>
              <a:rPr lang="en-US" altLang="zh-CN" sz="2800"/>
              <a:t>Libpcap(</a:t>
            </a:r>
            <a:r>
              <a:rPr lang="zh-CN" altLang="en-US" sz="2800"/>
              <a:t>一个抓包工具库)支持</a:t>
            </a:r>
            <a:r>
              <a:rPr lang="en-US" altLang="zh-CN" sz="2800"/>
              <a:t>BPF</a:t>
            </a:r>
          </a:p>
          <a:p>
            <a:pPr lvl="1" eaLnBrk="1" hangingPunct="1">
              <a:lnSpc>
                <a:spcPct val="90000"/>
              </a:lnSpc>
            </a:pPr>
            <a:r>
              <a:rPr lang="en-US" altLang="zh-CN" sz="2400"/>
              <a:t>Libpcap</a:t>
            </a:r>
            <a:r>
              <a:rPr lang="zh-CN" altLang="en-US" sz="2400"/>
              <a:t>是用户态的一个抓包工具</a:t>
            </a:r>
          </a:p>
          <a:p>
            <a:pPr lvl="1" eaLnBrk="1" hangingPunct="1">
              <a:lnSpc>
                <a:spcPct val="90000"/>
              </a:lnSpc>
            </a:pPr>
            <a:r>
              <a:rPr lang="en-US" altLang="zh-CN" sz="2400"/>
              <a:t>Libpcap</a:t>
            </a:r>
            <a:r>
              <a:rPr lang="zh-CN" altLang="en-US" sz="2400"/>
              <a:t>几乎是系统无关的</a:t>
            </a:r>
          </a:p>
          <a:p>
            <a:pPr eaLnBrk="1" hangingPunct="1">
              <a:lnSpc>
                <a:spcPct val="90000"/>
              </a:lnSpc>
            </a:pPr>
            <a:r>
              <a:rPr lang="en-US" altLang="zh-CN" sz="2800"/>
              <a:t>BPF</a:t>
            </a:r>
            <a:r>
              <a:rPr lang="zh-CN" altLang="en-US" sz="2800"/>
              <a:t>是一种比较理想的抓包方案</a:t>
            </a:r>
          </a:p>
          <a:p>
            <a:pPr lvl="1" eaLnBrk="1" hangingPunct="1">
              <a:lnSpc>
                <a:spcPct val="90000"/>
              </a:lnSpc>
            </a:pPr>
            <a:r>
              <a:rPr lang="zh-CN" altLang="en-US" sz="2400"/>
              <a:t>在核心态，所以效率比较高，</a:t>
            </a:r>
          </a:p>
          <a:p>
            <a:pPr lvl="1" eaLnBrk="1" hangingPunct="1">
              <a:lnSpc>
                <a:spcPct val="90000"/>
              </a:lnSpc>
            </a:pPr>
            <a:r>
              <a:rPr lang="zh-CN" altLang="en-US" sz="2400"/>
              <a:t>但是，只有少数</a:t>
            </a:r>
            <a:r>
              <a:rPr lang="en-US" altLang="zh-CN" sz="2400"/>
              <a:t>OS</a:t>
            </a:r>
            <a:r>
              <a:rPr lang="zh-CN" altLang="en-US" sz="2400"/>
              <a:t>支持(主要是一些</a:t>
            </a:r>
            <a:r>
              <a:rPr lang="en-US" altLang="zh-CN" sz="2400"/>
              <a:t>BSD</a:t>
            </a:r>
            <a:r>
              <a:rPr lang="zh-CN" altLang="en-US" sz="2400"/>
              <a:t>操作系统)</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0"/>
            <a:ext cx="7772400" cy="908050"/>
          </a:xfrm>
        </p:spPr>
        <p:txBody>
          <a:bodyPr/>
          <a:lstStyle/>
          <a:p>
            <a:pPr eaLnBrk="1" hangingPunct="1"/>
            <a:r>
              <a:rPr lang="en-US" altLang="zh-CN"/>
              <a:t>BPF</a:t>
            </a:r>
            <a:r>
              <a:rPr lang="zh-CN" altLang="en-US"/>
              <a:t>和</a:t>
            </a:r>
            <a:r>
              <a:rPr lang="en-US" altLang="zh-CN"/>
              <a:t>libpcap</a:t>
            </a:r>
          </a:p>
        </p:txBody>
      </p:sp>
      <p:graphicFrame>
        <p:nvGraphicFramePr>
          <p:cNvPr id="14339" name="Object 40"/>
          <p:cNvGraphicFramePr>
            <a:graphicFrameLocks noChangeAspect="1"/>
          </p:cNvGraphicFramePr>
          <p:nvPr/>
        </p:nvGraphicFramePr>
        <p:xfrm>
          <a:off x="1452563" y="1125538"/>
          <a:ext cx="6438900" cy="5472112"/>
        </p:xfrm>
        <a:graphic>
          <a:graphicData uri="http://schemas.openxmlformats.org/presentationml/2006/ole">
            <mc:AlternateContent xmlns:mc="http://schemas.openxmlformats.org/markup-compatibility/2006">
              <mc:Choice xmlns:v="urn:schemas-microsoft-com:vml" Requires="v">
                <p:oleObj name="BMP 图像" r:id="rId2" imgW="6276190" imgH="5334745" progId="Paint.Picture">
                  <p:embed/>
                </p:oleObj>
              </mc:Choice>
              <mc:Fallback>
                <p:oleObj name="BMP 图像" r:id="rId2" imgW="6276190" imgH="5334745" progId="Paint.Picture">
                  <p:embed/>
                  <p:pic>
                    <p:nvPicPr>
                      <p:cNvPr id="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1125538"/>
                        <a:ext cx="643890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0"/>
            <a:ext cx="7772400" cy="908050"/>
          </a:xfrm>
        </p:spPr>
        <p:txBody>
          <a:bodyPr/>
          <a:lstStyle/>
          <a:p>
            <a:pPr eaLnBrk="1" hangingPunct="1"/>
            <a:r>
              <a:rPr lang="zh-CN" altLang="en-US"/>
              <a:t>关于</a:t>
            </a:r>
            <a:r>
              <a:rPr lang="en-US" altLang="zh-CN"/>
              <a:t>libpcap</a:t>
            </a:r>
          </a:p>
        </p:txBody>
      </p:sp>
      <p:sp>
        <p:nvSpPr>
          <p:cNvPr id="15363" name="Rectangle 3"/>
          <p:cNvSpPr>
            <a:spLocks noGrp="1" noChangeArrowheads="1"/>
          </p:cNvSpPr>
          <p:nvPr>
            <p:ph type="body" idx="1"/>
          </p:nvPr>
        </p:nvSpPr>
        <p:spPr>
          <a:xfrm>
            <a:off x="685800" y="1828800"/>
            <a:ext cx="7772400" cy="4114800"/>
          </a:xfrm>
        </p:spPr>
        <p:txBody>
          <a:bodyPr/>
          <a:lstStyle/>
          <a:p>
            <a:pPr eaLnBrk="1" hangingPunct="1">
              <a:lnSpc>
                <a:spcPct val="90000"/>
              </a:lnSpc>
            </a:pPr>
            <a:r>
              <a:rPr lang="zh-CN" altLang="en-US"/>
              <a:t>用户态下的</a:t>
            </a:r>
            <a:r>
              <a:rPr lang="en-US" altLang="zh-CN"/>
              <a:t>packet capture</a:t>
            </a:r>
          </a:p>
          <a:p>
            <a:pPr eaLnBrk="1" hangingPunct="1">
              <a:lnSpc>
                <a:spcPct val="90000"/>
              </a:lnSpc>
            </a:pPr>
            <a:r>
              <a:rPr lang="zh-CN" altLang="en-US"/>
              <a:t>系统独立的接口，</a:t>
            </a:r>
            <a:r>
              <a:rPr lang="en-US" altLang="zh-CN"/>
              <a:t>C/C++</a:t>
            </a:r>
            <a:r>
              <a:rPr lang="zh-CN" altLang="en-US"/>
              <a:t>语言接口</a:t>
            </a:r>
          </a:p>
          <a:p>
            <a:pPr eaLnBrk="1" hangingPunct="1">
              <a:lnSpc>
                <a:spcPct val="90000"/>
              </a:lnSpc>
            </a:pPr>
            <a:r>
              <a:rPr lang="zh-CN" altLang="en-US"/>
              <a:t>广泛应用于：</a:t>
            </a:r>
          </a:p>
          <a:p>
            <a:pPr lvl="1" eaLnBrk="1" hangingPunct="1">
              <a:lnSpc>
                <a:spcPct val="90000"/>
              </a:lnSpc>
            </a:pPr>
            <a:r>
              <a:rPr lang="zh-CN" altLang="en-US"/>
              <a:t>网络统计软件</a:t>
            </a:r>
          </a:p>
          <a:p>
            <a:pPr lvl="1" eaLnBrk="1" hangingPunct="1">
              <a:lnSpc>
                <a:spcPct val="90000"/>
              </a:lnSpc>
            </a:pPr>
            <a:r>
              <a:rPr lang="zh-CN" altLang="en-US"/>
              <a:t>入侵检测系统</a:t>
            </a:r>
          </a:p>
          <a:p>
            <a:pPr lvl="1" eaLnBrk="1" hangingPunct="1">
              <a:lnSpc>
                <a:spcPct val="90000"/>
              </a:lnSpc>
            </a:pPr>
            <a:r>
              <a:rPr lang="zh-CN" altLang="en-US"/>
              <a:t>网络调试</a:t>
            </a:r>
          </a:p>
          <a:p>
            <a:pPr eaLnBrk="1" hangingPunct="1">
              <a:lnSpc>
                <a:spcPct val="90000"/>
              </a:lnSpc>
            </a:pPr>
            <a:r>
              <a:rPr lang="zh-CN" altLang="en-US"/>
              <a:t>支持过滤机制，</a:t>
            </a:r>
            <a:r>
              <a:rPr lang="en-US" altLang="zh-CN"/>
              <a:t>BPF</a:t>
            </a:r>
          </a:p>
          <a:p>
            <a:pPr eaLnBrk="1" hangingPunct="1">
              <a:lnSpc>
                <a:spcPct val="90000"/>
              </a:lnSpc>
            </a:pPr>
            <a:r>
              <a:rPr lang="en-US" altLang="zh-CN"/>
              <a:t>http://www.tcpdump.org/</a:t>
            </a:r>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26988"/>
            <a:ext cx="7772400" cy="881062"/>
          </a:xfrm>
        </p:spPr>
        <p:txBody>
          <a:bodyPr/>
          <a:lstStyle/>
          <a:p>
            <a:pPr eaLnBrk="1" hangingPunct="1"/>
            <a:r>
              <a:rPr lang="zh-CN" altLang="en-US"/>
              <a:t>共享以太抓包应用</a:t>
            </a:r>
          </a:p>
        </p:txBody>
      </p:sp>
      <p:sp>
        <p:nvSpPr>
          <p:cNvPr id="81923" name="Rectangle 3"/>
          <p:cNvSpPr>
            <a:spLocks noGrp="1" noChangeArrowheads="1"/>
          </p:cNvSpPr>
          <p:nvPr>
            <p:ph type="body" idx="1"/>
          </p:nvPr>
        </p:nvSpPr>
        <p:spPr>
          <a:xfrm>
            <a:off x="685800" y="1600200"/>
            <a:ext cx="7772400" cy="4495800"/>
          </a:xfrm>
        </p:spPr>
        <p:txBody>
          <a:bodyPr/>
          <a:lstStyle/>
          <a:p>
            <a:pPr eaLnBrk="1" hangingPunct="1">
              <a:defRPr/>
            </a:pPr>
            <a:r>
              <a:rPr lang="en-US" altLang="zh-CN" dirty="0">
                <a:solidFill>
                  <a:schemeClr val="bg1">
                    <a:lumMod val="50000"/>
                  </a:schemeClr>
                </a:solidFill>
              </a:rPr>
              <a:t>UNIX</a:t>
            </a:r>
            <a:r>
              <a:rPr lang="zh-CN" altLang="en-US" dirty="0">
                <a:solidFill>
                  <a:schemeClr val="bg1">
                    <a:lumMod val="50000"/>
                  </a:schemeClr>
                </a:solidFill>
              </a:rPr>
              <a:t>系统提供了标准的</a:t>
            </a:r>
            <a:r>
              <a:rPr lang="en-US" altLang="zh-CN" dirty="0">
                <a:solidFill>
                  <a:schemeClr val="bg1">
                    <a:lumMod val="50000"/>
                  </a:schemeClr>
                </a:solidFill>
              </a:rPr>
              <a:t>API</a:t>
            </a:r>
            <a:r>
              <a:rPr lang="zh-CN" altLang="en-US" dirty="0">
                <a:solidFill>
                  <a:schemeClr val="bg1">
                    <a:lumMod val="50000"/>
                  </a:schemeClr>
                </a:solidFill>
              </a:rPr>
              <a:t>支持</a:t>
            </a:r>
          </a:p>
          <a:p>
            <a:pPr lvl="1" eaLnBrk="1" hangingPunct="1">
              <a:defRPr/>
            </a:pPr>
            <a:r>
              <a:rPr lang="en-US" altLang="zh-CN" dirty="0">
                <a:solidFill>
                  <a:schemeClr val="bg1">
                    <a:lumMod val="50000"/>
                  </a:schemeClr>
                </a:solidFill>
              </a:rPr>
              <a:t>Packet socket</a:t>
            </a:r>
          </a:p>
          <a:p>
            <a:pPr lvl="1" eaLnBrk="1" hangingPunct="1">
              <a:defRPr/>
            </a:pPr>
            <a:r>
              <a:rPr lang="en-US" altLang="zh-CN" dirty="0">
                <a:solidFill>
                  <a:schemeClr val="bg1">
                    <a:lumMod val="50000"/>
                  </a:schemeClr>
                </a:solidFill>
              </a:rPr>
              <a:t>BPF</a:t>
            </a:r>
          </a:p>
          <a:p>
            <a:pPr lvl="1" eaLnBrk="1" hangingPunct="1">
              <a:defRPr/>
            </a:pPr>
            <a:endParaRPr lang="zh-CN" altLang="en-US" dirty="0"/>
          </a:p>
          <a:p>
            <a:pPr eaLnBrk="1" hangingPunct="1">
              <a:defRPr/>
            </a:pPr>
            <a:r>
              <a:rPr lang="en-US" altLang="zh-CN" dirty="0"/>
              <a:t>Windows</a:t>
            </a:r>
            <a:r>
              <a:rPr lang="zh-CN" altLang="en-US" dirty="0"/>
              <a:t>平台上通过驱动程序来获取数据包</a:t>
            </a:r>
          </a:p>
          <a:p>
            <a:pPr lvl="1" eaLnBrk="1" hangingPunct="1">
              <a:defRPr/>
            </a:pPr>
            <a:r>
              <a:rPr lang="zh-CN" altLang="en-US" dirty="0"/>
              <a:t>驱动程序</a:t>
            </a:r>
          </a:p>
          <a:p>
            <a:pPr lvl="1" eaLnBrk="1" hangingPunct="1">
              <a:defRPr/>
            </a:pPr>
            <a:r>
              <a:rPr lang="en-US" altLang="zh-CN" dirty="0" err="1"/>
              <a:t>WinPcap</a:t>
            </a:r>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body" idx="1"/>
          </p:nvPr>
        </p:nvSpPr>
        <p:spPr>
          <a:xfrm>
            <a:off x="685800" y="1447800"/>
            <a:ext cx="8229600" cy="4648200"/>
          </a:xfrm>
        </p:spPr>
        <p:txBody>
          <a:bodyPr/>
          <a:lstStyle/>
          <a:p>
            <a:pPr eaLnBrk="1" hangingPunct="1"/>
            <a:r>
              <a:rPr lang="en-US" altLang="zh-CN" sz="2400"/>
              <a:t>WinPcap</a:t>
            </a:r>
            <a:r>
              <a:rPr lang="zh-CN" altLang="en-US" sz="2400"/>
              <a:t>包括三个部分</a:t>
            </a:r>
          </a:p>
          <a:p>
            <a:pPr lvl="1" eaLnBrk="1" hangingPunct="1"/>
            <a:r>
              <a:rPr lang="zh-CN" altLang="en-US" sz="2000"/>
              <a:t>第一个模块</a:t>
            </a:r>
            <a:r>
              <a:rPr lang="en-US" altLang="zh-CN" sz="2000"/>
              <a:t>NPF(Netgroup Packet Filter)，</a:t>
            </a:r>
            <a:r>
              <a:rPr lang="zh-CN" altLang="en-US" sz="2000"/>
              <a:t>是一个虚拟设备驱动程序文件。它的功能是过滤数据包，并把这些数据包原封不动地传给用户态模块，这个过程中包括了一些操作系统特有的代码</a:t>
            </a:r>
          </a:p>
          <a:p>
            <a:pPr lvl="1" eaLnBrk="1" hangingPunct="1"/>
            <a:r>
              <a:rPr lang="zh-CN" altLang="en-US" sz="2000"/>
              <a:t>第二个模块</a:t>
            </a:r>
            <a:r>
              <a:rPr lang="en-US" altLang="zh-CN" sz="2000"/>
              <a:t>packet.dll</a:t>
            </a:r>
            <a:r>
              <a:rPr lang="zh-CN" altLang="en-US" sz="2000"/>
              <a:t>为</a:t>
            </a:r>
            <a:r>
              <a:rPr lang="en-US" altLang="zh-CN" sz="2000"/>
              <a:t>win32</a:t>
            </a:r>
            <a:r>
              <a:rPr lang="zh-CN" altLang="en-US" sz="2000"/>
              <a:t>平台提供了一个公共的接口。不同版本的</a:t>
            </a:r>
            <a:r>
              <a:rPr lang="en-US" altLang="zh-CN" sz="2000"/>
              <a:t>Windows</a:t>
            </a:r>
            <a:r>
              <a:rPr lang="zh-CN" altLang="en-US" sz="2000"/>
              <a:t>系统都有自己的内核模块和用户层模块。</a:t>
            </a:r>
            <a:r>
              <a:rPr lang="en-US" altLang="zh-CN" sz="2000"/>
              <a:t>Packet.dll</a:t>
            </a:r>
            <a:r>
              <a:rPr lang="zh-CN" altLang="en-US" sz="2000"/>
              <a:t>用于解决这些不同。调用</a:t>
            </a:r>
            <a:r>
              <a:rPr lang="en-US" altLang="zh-CN" sz="2000"/>
              <a:t>Packet.dll</a:t>
            </a:r>
            <a:r>
              <a:rPr lang="zh-CN" altLang="en-US" sz="2000"/>
              <a:t>的程序可以运行在不同版本的</a:t>
            </a:r>
            <a:r>
              <a:rPr lang="en-US" altLang="zh-CN" sz="2000"/>
              <a:t>Windows</a:t>
            </a:r>
            <a:r>
              <a:rPr lang="zh-CN" altLang="en-US" sz="2000"/>
              <a:t>平台上，而无需重新编译</a:t>
            </a:r>
          </a:p>
          <a:p>
            <a:pPr lvl="1" eaLnBrk="1" hangingPunct="1"/>
            <a:r>
              <a:rPr lang="zh-CN" altLang="en-US" sz="2000"/>
              <a:t>第三个模块 </a:t>
            </a:r>
            <a:r>
              <a:rPr lang="en-US" altLang="zh-CN" sz="2000"/>
              <a:t>Wpcap.dll</a:t>
            </a:r>
            <a:r>
              <a:rPr lang="zh-CN" altLang="en-US" sz="2000"/>
              <a:t>是不依赖于操作系统的。它提供了更加高层、抽象的函数。</a:t>
            </a:r>
          </a:p>
          <a:p>
            <a:pPr eaLnBrk="1" hangingPunct="1"/>
            <a:r>
              <a:rPr lang="en-US" altLang="zh-CN" sz="2400"/>
              <a:t>packet.dll</a:t>
            </a:r>
            <a:r>
              <a:rPr lang="zh-CN" altLang="en-US" sz="2400"/>
              <a:t>和</a:t>
            </a:r>
            <a:r>
              <a:rPr lang="en-US" altLang="zh-CN" sz="2400"/>
              <a:t>Wpcap.dll</a:t>
            </a:r>
          </a:p>
          <a:p>
            <a:pPr lvl="1" eaLnBrk="1" hangingPunct="1"/>
            <a:r>
              <a:rPr lang="en-US" altLang="zh-CN" sz="2000"/>
              <a:t>packet.dll</a:t>
            </a:r>
            <a:r>
              <a:rPr lang="zh-CN" altLang="en-US" sz="2000"/>
              <a:t>直接映射了内核的调用</a:t>
            </a:r>
          </a:p>
          <a:p>
            <a:pPr lvl="1" eaLnBrk="1" hangingPunct="1"/>
            <a:r>
              <a:rPr lang="en-US" altLang="zh-CN" sz="2000"/>
              <a:t>Wpcap.dll</a:t>
            </a:r>
            <a:r>
              <a:rPr lang="zh-CN" altLang="en-US" sz="2000"/>
              <a:t>提供了更加友好、功能更加强大的函数调用</a:t>
            </a:r>
          </a:p>
        </p:txBody>
      </p:sp>
      <p:sp>
        <p:nvSpPr>
          <p:cNvPr id="17411" name="标题 1"/>
          <p:cNvSpPr>
            <a:spLocks noGrp="1"/>
          </p:cNvSpPr>
          <p:nvPr>
            <p:ph type="title"/>
          </p:nvPr>
        </p:nvSpPr>
        <p:spPr>
          <a:xfrm>
            <a:off x="457200" y="122238"/>
            <a:ext cx="7543800" cy="785812"/>
          </a:xfrm>
        </p:spPr>
        <p:txBody>
          <a:bodyPr/>
          <a:lstStyle/>
          <a:p>
            <a:r>
              <a:rPr lang="en-US" altLang="zh-CN"/>
              <a:t>Windows</a:t>
            </a:r>
            <a:r>
              <a:rPr lang="zh-CN" altLang="en-US"/>
              <a:t>抓包</a:t>
            </a:r>
            <a:r>
              <a:rPr lang="en-US" altLang="zh-CN"/>
              <a:t>——WinPcap</a:t>
            </a:r>
            <a:endParaRPr lang="zh-CN"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14288"/>
            <a:ext cx="7772400" cy="893762"/>
          </a:xfrm>
        </p:spPr>
        <p:txBody>
          <a:bodyPr/>
          <a:lstStyle/>
          <a:p>
            <a:r>
              <a:rPr lang="en-US" altLang="zh-CN"/>
              <a:t>Windows</a:t>
            </a:r>
            <a:r>
              <a:rPr lang="zh-CN" altLang="en-US"/>
              <a:t>抓包</a:t>
            </a:r>
            <a:r>
              <a:rPr lang="en-US" altLang="zh-CN"/>
              <a:t>——WinPcap</a:t>
            </a:r>
            <a:endParaRPr lang="zh-CN" altLang="en-US"/>
          </a:p>
        </p:txBody>
      </p:sp>
      <p:graphicFrame>
        <p:nvGraphicFramePr>
          <p:cNvPr id="18435" name="Object 4"/>
          <p:cNvGraphicFramePr>
            <a:graphicFrameLocks noChangeAspect="1"/>
          </p:cNvGraphicFramePr>
          <p:nvPr/>
        </p:nvGraphicFramePr>
        <p:xfrm>
          <a:off x="1524000" y="1125538"/>
          <a:ext cx="5791200" cy="5076825"/>
        </p:xfrm>
        <a:graphic>
          <a:graphicData uri="http://schemas.openxmlformats.org/presentationml/2006/ole">
            <mc:AlternateContent xmlns:mc="http://schemas.openxmlformats.org/markup-compatibility/2006">
              <mc:Choice xmlns:v="urn:schemas-microsoft-com:vml" Requires="v">
                <p:oleObj name="BMP 图像" r:id="rId3" imgW="5477640" imgH="4800000" progId="Paint.Picture">
                  <p:embed/>
                </p:oleObj>
              </mc:Choice>
              <mc:Fallback>
                <p:oleObj name="BMP 图像" r:id="rId3" imgW="5477640" imgH="4800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25538"/>
                        <a:ext cx="5791200" cy="507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8436" name="TextBox 1"/>
          <p:cNvSpPr txBox="1">
            <a:spLocks noChangeArrowheads="1"/>
          </p:cNvSpPr>
          <p:nvPr/>
        </p:nvSpPr>
        <p:spPr bwMode="auto">
          <a:xfrm>
            <a:off x="1187450" y="6411913"/>
            <a:ext cx="35909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7030A0"/>
                </a:solidFill>
              </a:rPr>
              <a:t>https://www.winpcap.org/</a:t>
            </a:r>
            <a:endParaRPr lang="zh-CN" altLang="en-US" sz="2400">
              <a:solidFill>
                <a:srgbClr val="7030A0"/>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0"/>
            <a:ext cx="7772400" cy="908050"/>
          </a:xfrm>
        </p:spPr>
        <p:txBody>
          <a:bodyPr/>
          <a:lstStyle/>
          <a:p>
            <a:r>
              <a:rPr lang="en-US" altLang="zh-CN"/>
              <a:t>Windows</a:t>
            </a:r>
            <a:r>
              <a:rPr lang="zh-CN" altLang="en-US"/>
              <a:t>抓包</a:t>
            </a:r>
            <a:r>
              <a:rPr lang="en-US" altLang="zh-CN"/>
              <a:t>——WinPcap</a:t>
            </a:r>
            <a:endParaRPr lang="zh-CN" altLang="en-US"/>
          </a:p>
        </p:txBody>
      </p:sp>
      <p:sp>
        <p:nvSpPr>
          <p:cNvPr id="19459"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zh-CN" altLang="en-US"/>
              <a:t>提供了一套标准的抓包接口</a:t>
            </a:r>
          </a:p>
          <a:p>
            <a:pPr lvl="1" eaLnBrk="1" hangingPunct="1">
              <a:lnSpc>
                <a:spcPct val="90000"/>
              </a:lnSpc>
            </a:pPr>
            <a:r>
              <a:rPr lang="zh-CN" altLang="en-US"/>
              <a:t>与</a:t>
            </a:r>
            <a:r>
              <a:rPr lang="en-US" altLang="zh-CN"/>
              <a:t>libpcap</a:t>
            </a:r>
            <a:r>
              <a:rPr lang="zh-CN" altLang="en-US"/>
              <a:t>兼容，可使得原来许多</a:t>
            </a:r>
            <a:r>
              <a:rPr lang="en-US" altLang="zh-CN"/>
              <a:t>UNIX</a:t>
            </a:r>
            <a:r>
              <a:rPr lang="zh-CN" altLang="en-US"/>
              <a:t>平台下的网络分析工具快速移植过来</a:t>
            </a:r>
          </a:p>
          <a:p>
            <a:pPr lvl="1" eaLnBrk="1" hangingPunct="1">
              <a:lnSpc>
                <a:spcPct val="90000"/>
              </a:lnSpc>
            </a:pPr>
            <a:r>
              <a:rPr lang="zh-CN" altLang="en-US"/>
              <a:t>便于开发各种网络分析工具</a:t>
            </a:r>
          </a:p>
          <a:p>
            <a:pPr eaLnBrk="1" hangingPunct="1">
              <a:lnSpc>
                <a:spcPct val="90000"/>
              </a:lnSpc>
            </a:pPr>
            <a:r>
              <a:rPr lang="zh-CN" altLang="en-US"/>
              <a:t>除了与</a:t>
            </a:r>
            <a:r>
              <a:rPr lang="en-US" altLang="zh-CN"/>
              <a:t>libpcap</a:t>
            </a:r>
            <a:r>
              <a:rPr lang="zh-CN" altLang="en-US"/>
              <a:t>兼容的功能之外，还有</a:t>
            </a:r>
          </a:p>
          <a:p>
            <a:pPr lvl="1" eaLnBrk="1" hangingPunct="1">
              <a:lnSpc>
                <a:spcPct val="90000"/>
              </a:lnSpc>
            </a:pPr>
            <a:r>
              <a:rPr lang="zh-CN" altLang="en-US"/>
              <a:t>充分考虑了各种性能和效率的优化，包括对于</a:t>
            </a:r>
            <a:r>
              <a:rPr lang="en-US" altLang="zh-CN"/>
              <a:t>NPF</a:t>
            </a:r>
            <a:r>
              <a:rPr lang="zh-CN" altLang="en-US"/>
              <a:t>内核层次上的过滤器支持</a:t>
            </a:r>
          </a:p>
          <a:p>
            <a:pPr lvl="1" eaLnBrk="1" hangingPunct="1">
              <a:lnSpc>
                <a:spcPct val="90000"/>
              </a:lnSpc>
            </a:pPr>
            <a:r>
              <a:rPr lang="zh-CN" altLang="en-US"/>
              <a:t>支持内核态的统计模式</a:t>
            </a:r>
          </a:p>
          <a:p>
            <a:pPr lvl="1" eaLnBrk="1" hangingPunct="1">
              <a:lnSpc>
                <a:spcPct val="90000"/>
              </a:lnSpc>
            </a:pPr>
            <a:r>
              <a:rPr lang="zh-CN" altLang="en-US"/>
              <a:t>提供了发送数据包的能力</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rgbClr val="FF0000">
            <a:alpha val="30000"/>
          </a:srgb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0"/>
            <a:ext cx="7772400" cy="908050"/>
          </a:xfrm>
        </p:spPr>
        <p:txBody>
          <a:bodyPr/>
          <a:lstStyle/>
          <a:p>
            <a:pPr eaLnBrk="1" hangingPunct="1"/>
            <a:r>
              <a:rPr lang="zh-CN" altLang="en-US" sz="3600"/>
              <a:t>检测处于混杂模式的节点</a:t>
            </a:r>
          </a:p>
        </p:txBody>
      </p:sp>
      <p:sp>
        <p:nvSpPr>
          <p:cNvPr id="20483" name="Rectangle 3"/>
          <p:cNvSpPr>
            <a:spLocks noGrp="1" noChangeArrowheads="1"/>
          </p:cNvSpPr>
          <p:nvPr>
            <p:ph type="body" idx="1"/>
          </p:nvPr>
        </p:nvSpPr>
        <p:spPr>
          <a:xfrm>
            <a:off x="685800" y="1371600"/>
            <a:ext cx="7772400" cy="4343400"/>
          </a:xfrm>
        </p:spPr>
        <p:txBody>
          <a:bodyPr/>
          <a:lstStyle/>
          <a:p>
            <a:pPr eaLnBrk="1" hangingPunct="1">
              <a:lnSpc>
                <a:spcPct val="90000"/>
              </a:lnSpc>
            </a:pPr>
            <a:r>
              <a:rPr lang="zh-CN" altLang="en-US" sz="2400"/>
              <a:t>网卡和操作系统对于是否处于混杂模式会有一些不同的行为，利用这些特征可以判断一个机器是否运行在混杂模式下</a:t>
            </a:r>
          </a:p>
          <a:p>
            <a:pPr eaLnBrk="1" hangingPunct="1">
              <a:lnSpc>
                <a:spcPct val="90000"/>
              </a:lnSpc>
            </a:pPr>
            <a:r>
              <a:rPr lang="zh-CN" altLang="en-US" sz="2400"/>
              <a:t>一些检测手段</a:t>
            </a:r>
          </a:p>
          <a:p>
            <a:pPr lvl="1" eaLnBrk="1" hangingPunct="1">
              <a:lnSpc>
                <a:spcPct val="90000"/>
              </a:lnSpc>
            </a:pPr>
            <a:r>
              <a:rPr lang="zh-CN" altLang="en-US" sz="2000"/>
              <a:t>根据操作系统的特征</a:t>
            </a:r>
          </a:p>
          <a:p>
            <a:pPr lvl="2" eaLnBrk="1" hangingPunct="1">
              <a:lnSpc>
                <a:spcPct val="90000"/>
              </a:lnSpc>
            </a:pPr>
            <a:r>
              <a:rPr lang="en-US" altLang="zh-CN" sz="1800"/>
              <a:t>Linux</a:t>
            </a:r>
            <a:r>
              <a:rPr lang="zh-CN" altLang="en-US" sz="1800"/>
              <a:t>内核的特性：正常情况下，只处理本机</a:t>
            </a:r>
            <a:r>
              <a:rPr lang="en-US" altLang="zh-CN" sz="1800"/>
              <a:t>MAC</a:t>
            </a:r>
            <a:r>
              <a:rPr lang="zh-CN" altLang="en-US" sz="1800"/>
              <a:t>地址或者以太广播地址的包。在混杂模式下，</a:t>
            </a:r>
            <a:r>
              <a:rPr lang="zh-CN" altLang="en-US" sz="1800">
                <a:latin typeface="Arial Unicode MS" pitchFamily="34" charset="-122"/>
              </a:rPr>
              <a:t>许多版本的</a:t>
            </a:r>
            <a:r>
              <a:rPr lang="en-US" altLang="zh-CN" sz="1800">
                <a:latin typeface="Arial Unicode MS" pitchFamily="34" charset="-122"/>
              </a:rPr>
              <a:t>Linux</a:t>
            </a:r>
            <a:r>
              <a:rPr lang="zh-CN" altLang="en-US" sz="1800">
                <a:latin typeface="Arial Unicode MS" pitchFamily="34" charset="-122"/>
              </a:rPr>
              <a:t>内核只检查 数据包中的</a:t>
            </a:r>
            <a:r>
              <a:rPr lang="en-US" altLang="zh-CN" sz="1800">
                <a:latin typeface="Arial Unicode MS" pitchFamily="34" charset="-122"/>
              </a:rPr>
              <a:t>IP</a:t>
            </a:r>
            <a:r>
              <a:rPr lang="zh-CN" altLang="en-US" sz="1800">
                <a:latin typeface="Arial Unicode MS" pitchFamily="34" charset="-122"/>
              </a:rPr>
              <a:t>地址以确定是否送到</a:t>
            </a:r>
            <a:r>
              <a:rPr lang="en-US" altLang="zh-CN" sz="1800">
                <a:latin typeface="Arial Unicode MS" pitchFamily="34" charset="-122"/>
              </a:rPr>
              <a:t>IP</a:t>
            </a:r>
            <a:r>
              <a:rPr lang="zh-CN" altLang="en-US" sz="1800">
                <a:latin typeface="Arial Unicode MS" pitchFamily="34" charset="-122"/>
              </a:rPr>
              <a:t>堆栈。因此，可以构造无效以太地址而</a:t>
            </a:r>
            <a:r>
              <a:rPr lang="en-US" altLang="zh-CN" sz="1800">
                <a:latin typeface="Arial Unicode MS" pitchFamily="34" charset="-122"/>
              </a:rPr>
              <a:t>IP</a:t>
            </a:r>
            <a:r>
              <a:rPr lang="zh-CN" altLang="en-US" sz="1800">
                <a:latin typeface="Arial Unicode MS" pitchFamily="34" charset="-122"/>
              </a:rPr>
              <a:t>地址有效的</a:t>
            </a:r>
            <a:r>
              <a:rPr lang="en-US" altLang="zh-CN" sz="1800">
                <a:latin typeface="Arial Unicode MS" pitchFamily="34" charset="-122"/>
              </a:rPr>
              <a:t>ICMP ECHO</a:t>
            </a:r>
            <a:r>
              <a:rPr lang="zh-CN" altLang="en-US" sz="1800">
                <a:latin typeface="Arial Unicode MS" pitchFamily="34" charset="-122"/>
              </a:rPr>
              <a:t>请求，看机器是否返回应答包(混杂模式)，或忽略(非混杂模式)。</a:t>
            </a:r>
            <a:endParaRPr lang="zh-CN" altLang="en-US" sz="1800"/>
          </a:p>
          <a:p>
            <a:pPr lvl="2" eaLnBrk="1" hangingPunct="1">
              <a:lnSpc>
                <a:spcPct val="90000"/>
              </a:lnSpc>
            </a:pPr>
            <a:r>
              <a:rPr lang="en-US" altLang="zh-CN" sz="1800"/>
              <a:t>Windows 9x/NT：</a:t>
            </a:r>
            <a:r>
              <a:rPr lang="zh-CN" altLang="en-US" sz="1800"/>
              <a:t>在混杂模式下，检查一个包是否为以太广播包时，只看</a:t>
            </a:r>
            <a:r>
              <a:rPr lang="en-US" altLang="zh-CN" sz="1800"/>
              <a:t>MAC</a:t>
            </a:r>
            <a:r>
              <a:rPr lang="zh-CN" altLang="en-US" sz="1800"/>
              <a:t>地址前八位是否为0</a:t>
            </a:r>
            <a:r>
              <a:rPr lang="en-US" altLang="zh-CN" sz="1800"/>
              <a:t>xff。</a:t>
            </a:r>
          </a:p>
          <a:p>
            <a:pPr lvl="1" eaLnBrk="1" hangingPunct="1">
              <a:lnSpc>
                <a:spcPct val="90000"/>
              </a:lnSpc>
            </a:pPr>
            <a:r>
              <a:rPr lang="zh-CN" altLang="en-US" sz="2000"/>
              <a:t>根据网络和主机的性能</a:t>
            </a:r>
          </a:p>
          <a:p>
            <a:pPr lvl="2" eaLnBrk="1" hangingPunct="1">
              <a:lnSpc>
                <a:spcPct val="90000"/>
              </a:lnSpc>
            </a:pPr>
            <a:r>
              <a:rPr lang="zh-CN" altLang="en-US" sz="1800"/>
              <a:t>根据响应时间：向本地网络发送大量的伪造数据包，然后，看目标主机的响应时间，首先要测得一个响应时间基准和平均值</a:t>
            </a:r>
          </a:p>
          <a:p>
            <a:pPr eaLnBrk="1" hangingPunct="1">
              <a:lnSpc>
                <a:spcPct val="90000"/>
              </a:lnSpc>
            </a:pPr>
            <a:r>
              <a:rPr lang="en-US" altLang="zh-CN" sz="2400"/>
              <a:t>L0pht</a:t>
            </a:r>
            <a:r>
              <a:rPr lang="zh-CN" altLang="en-US" sz="2400"/>
              <a:t>的</a:t>
            </a:r>
            <a:r>
              <a:rPr lang="en-US" altLang="zh-CN" sz="2400"/>
              <a:t>AntiSniff</a:t>
            </a:r>
            <a:r>
              <a:rPr lang="zh-CN" altLang="en-US" sz="2400"/>
              <a:t>产品，参考它的技术文档</a:t>
            </a:r>
            <a:endParaRPr lang="en-US" altLang="zh-CN" sz="240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457200" y="122238"/>
            <a:ext cx="7543800" cy="785812"/>
          </a:xfrm>
        </p:spPr>
        <p:txBody>
          <a:bodyPr/>
          <a:lstStyle/>
          <a:p>
            <a:pPr eaLnBrk="1" hangingPunct="1"/>
            <a:r>
              <a:rPr lang="zh-CN" altLang="en-US"/>
              <a:t>共享网络和交换网络</a:t>
            </a:r>
          </a:p>
        </p:txBody>
      </p:sp>
      <p:sp>
        <p:nvSpPr>
          <p:cNvPr id="21507" name="Rectangle 5"/>
          <p:cNvSpPr>
            <a:spLocks noGrp="1" noChangeArrowheads="1"/>
          </p:cNvSpPr>
          <p:nvPr>
            <p:ph type="body" idx="1"/>
          </p:nvPr>
        </p:nvSpPr>
        <p:spPr/>
        <p:txBody>
          <a:bodyPr/>
          <a:lstStyle/>
          <a:p>
            <a:pPr eaLnBrk="1" hangingPunct="1">
              <a:lnSpc>
                <a:spcPct val="90000"/>
              </a:lnSpc>
            </a:pPr>
            <a:r>
              <a:rPr lang="zh-CN" altLang="en-US"/>
              <a:t>交换式网络</a:t>
            </a:r>
          </a:p>
          <a:p>
            <a:pPr lvl="1" eaLnBrk="1" hangingPunct="1">
              <a:lnSpc>
                <a:spcPct val="90000"/>
              </a:lnSpc>
            </a:pPr>
            <a:r>
              <a:rPr lang="zh-CN" altLang="en-US"/>
              <a:t>通过交换机连接网络</a:t>
            </a:r>
          </a:p>
          <a:p>
            <a:pPr lvl="1" eaLnBrk="1" hangingPunct="1">
              <a:lnSpc>
                <a:spcPct val="90000"/>
              </a:lnSpc>
            </a:pPr>
            <a:r>
              <a:rPr lang="zh-CN" altLang="en-US"/>
              <a:t>由交换机构造一个</a:t>
            </a:r>
            <a:r>
              <a:rPr lang="zh-CN" altLang="en-US">
                <a:latin typeface="Times New Roman" pitchFamily="18" charset="0"/>
              </a:rPr>
              <a:t>“</a:t>
            </a:r>
            <a:r>
              <a:rPr lang="en-US" altLang="zh-CN"/>
              <a:t>MAC</a:t>
            </a:r>
            <a:r>
              <a:rPr lang="zh-CN" altLang="en-US"/>
              <a:t>地址-端口</a:t>
            </a:r>
            <a:r>
              <a:rPr lang="zh-CN" altLang="en-US">
                <a:latin typeface="Times New Roman" pitchFamily="18" charset="0"/>
              </a:rPr>
              <a:t>”</a:t>
            </a:r>
            <a:r>
              <a:rPr lang="zh-CN" altLang="en-US"/>
              <a:t>映射表</a:t>
            </a:r>
          </a:p>
          <a:p>
            <a:pPr lvl="1" eaLnBrk="1" hangingPunct="1">
              <a:lnSpc>
                <a:spcPct val="90000"/>
              </a:lnSpc>
            </a:pPr>
            <a:r>
              <a:rPr lang="zh-CN" altLang="en-US"/>
              <a:t>发送包的时候，只发到特定的端口上</a:t>
            </a:r>
          </a:p>
        </p:txBody>
      </p:sp>
      <p:pic>
        <p:nvPicPr>
          <p:cNvPr id="21508" name="Picture 2" descr="\\vmware-host\Shared Folders\桌面\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636963"/>
            <a:ext cx="4886325"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 descr="\\vmware-host\Shared Folders\图片\Pictures\透明底ppt资源\classed\symbol\basic1\200804211718011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63" y="1412875"/>
            <a:ext cx="273685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第</a:t>
            </a:r>
            <a:r>
              <a:rPr lang="en-US" altLang="zh-CN"/>
              <a:t>3</a:t>
            </a:r>
            <a:r>
              <a:rPr lang="zh-CN" altLang="en-US"/>
              <a:t>章 网络侦察技术</a:t>
            </a:r>
          </a:p>
        </p:txBody>
      </p:sp>
      <p:sp>
        <p:nvSpPr>
          <p:cNvPr id="6147" name="Rectangle 3"/>
          <p:cNvSpPr>
            <a:spLocks noGrp="1" noChangeArrowheads="1"/>
          </p:cNvSpPr>
          <p:nvPr>
            <p:ph type="body" idx="1"/>
          </p:nvPr>
        </p:nvSpPr>
        <p:spPr/>
        <p:txBody>
          <a:bodyPr/>
          <a:lstStyle/>
          <a:p>
            <a:pPr eaLnBrk="1" hangingPunct="1">
              <a:defRPr/>
            </a:pPr>
            <a:r>
              <a:rPr lang="zh-CN" altLang="en-US" dirty="0">
                <a:solidFill>
                  <a:schemeClr val="bg1">
                    <a:lumMod val="50000"/>
                  </a:schemeClr>
                </a:solidFill>
              </a:rPr>
              <a:t>常见的网络侦察技术</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离线探查</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在线探查</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常用的扫描器</a:t>
            </a:r>
            <a:endParaRPr lang="en-US" altLang="zh-CN" dirty="0">
              <a:solidFill>
                <a:schemeClr val="bg1">
                  <a:lumMod val="50000"/>
                </a:schemeClr>
              </a:solidFill>
            </a:endParaRPr>
          </a:p>
          <a:p>
            <a:pPr eaLnBrk="1" hangingPunct="1">
              <a:defRPr/>
            </a:pPr>
            <a:r>
              <a:rPr lang="zh-CN" altLang="en-US" dirty="0"/>
              <a:t>网络监听</a:t>
            </a:r>
            <a:endParaRPr lang="en-US" altLang="zh-CN" dirty="0"/>
          </a:p>
          <a:p>
            <a:pPr lvl="1" eaLnBrk="1" hangingPunct="1">
              <a:defRPr/>
            </a:pPr>
            <a:r>
              <a:rPr lang="zh-CN" altLang="en-US" dirty="0"/>
              <a:t>对以太网的监听原理</a:t>
            </a:r>
            <a:endParaRPr lang="en-US" altLang="zh-CN" dirty="0"/>
          </a:p>
          <a:p>
            <a:pPr lvl="1" eaLnBrk="1" hangingPunct="1">
              <a:defRPr/>
            </a:pPr>
            <a:r>
              <a:rPr lang="zh-CN" altLang="en-US" dirty="0"/>
              <a:t>嗅探器</a:t>
            </a:r>
            <a:endParaRPr lang="en-US" altLang="zh-CN" dirty="0"/>
          </a:p>
          <a:p>
            <a:pPr eaLnBrk="1" hangingPunct="1">
              <a:defRPr/>
            </a:pPr>
            <a:r>
              <a:rPr lang="zh-CN" altLang="en-US" dirty="0">
                <a:solidFill>
                  <a:schemeClr val="bg1">
                    <a:lumMod val="50000"/>
                  </a:schemeClr>
                </a:solidFill>
              </a:rPr>
              <a:t>口令破解</a:t>
            </a:r>
          </a:p>
        </p:txBody>
      </p:sp>
      <p:pic>
        <p:nvPicPr>
          <p:cNvPr id="71684" name="Picture 2" descr="\\vmware-host\Shared Folders\图片\Pictures\透明底ppt资源\classed\symbol\basic1\200804211718011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429000"/>
            <a:ext cx="273685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50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22238"/>
            <a:ext cx="7543800" cy="785812"/>
          </a:xfrm>
        </p:spPr>
        <p:txBody>
          <a:bodyPr/>
          <a:lstStyle/>
          <a:p>
            <a:pPr eaLnBrk="1" hangingPunct="1"/>
            <a:r>
              <a:rPr lang="zh-CN" altLang="en-US"/>
              <a:t>交换技术</a:t>
            </a:r>
          </a:p>
        </p:txBody>
      </p:sp>
      <p:sp>
        <p:nvSpPr>
          <p:cNvPr id="22531" name="Rectangle 3"/>
          <p:cNvSpPr>
            <a:spLocks noGrp="1" noChangeArrowheads="1"/>
          </p:cNvSpPr>
          <p:nvPr>
            <p:ph type="body" idx="1"/>
          </p:nvPr>
        </p:nvSpPr>
        <p:spPr>
          <a:xfrm>
            <a:off x="468313" y="1412875"/>
            <a:ext cx="8229600" cy="4411663"/>
          </a:xfrm>
        </p:spPr>
        <p:txBody>
          <a:bodyPr/>
          <a:lstStyle/>
          <a:p>
            <a:pPr eaLnBrk="1" hangingPunct="1"/>
            <a:r>
              <a:rPr lang="zh-CN" altLang="en-US" b="1"/>
              <a:t>二层交换技术</a:t>
            </a:r>
          </a:p>
          <a:p>
            <a:pPr lvl="1" eaLnBrk="1" hangingPunct="1"/>
            <a:r>
              <a:rPr lang="zh-CN" altLang="en-US"/>
              <a:t>二层交换技术是发展比较成熟，二层交换机属数据链路层设备，可以识别数据包中的</a:t>
            </a:r>
            <a:r>
              <a:rPr lang="en-US" altLang="zh-CN"/>
              <a:t>MAC</a:t>
            </a:r>
            <a:r>
              <a:rPr lang="zh-CN" altLang="en-US"/>
              <a:t>地址信息，根据</a:t>
            </a:r>
            <a:r>
              <a:rPr lang="en-US" altLang="zh-CN"/>
              <a:t>MAC</a:t>
            </a:r>
            <a:r>
              <a:rPr lang="zh-CN" altLang="en-US"/>
              <a:t>地址进行转发，并将这些</a:t>
            </a:r>
            <a:r>
              <a:rPr lang="en-US" altLang="zh-CN"/>
              <a:t>MAC</a:t>
            </a:r>
            <a:r>
              <a:rPr lang="zh-CN" altLang="en-US"/>
              <a:t>地址与对应的端口记录在自己内部的一个地址表中</a:t>
            </a:r>
            <a:endParaRPr lang="en-US" altLang="zh-CN"/>
          </a:p>
          <a:p>
            <a:pPr eaLnBrk="1" hangingPunct="1"/>
            <a:r>
              <a:rPr lang="zh-CN" altLang="en-US" b="1"/>
              <a:t>三层交换技术</a:t>
            </a:r>
          </a:p>
          <a:p>
            <a:pPr lvl="1" eaLnBrk="1" hangingPunct="1"/>
            <a:r>
              <a:rPr lang="zh-CN" altLang="en-US"/>
              <a:t>二层交换技术＋三层转发技术</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22238"/>
            <a:ext cx="7543800" cy="785812"/>
          </a:xfrm>
        </p:spPr>
        <p:txBody>
          <a:bodyPr/>
          <a:lstStyle/>
          <a:p>
            <a:pPr eaLnBrk="1" hangingPunct="1"/>
            <a:r>
              <a:rPr lang="zh-CN" altLang="en-US"/>
              <a:t>交换技术</a:t>
            </a:r>
            <a:endParaRPr lang="zh-CN" altLang="zh-CN"/>
          </a:p>
        </p:txBody>
      </p:sp>
      <p:sp>
        <p:nvSpPr>
          <p:cNvPr id="23555" name="Rectangle 3"/>
          <p:cNvSpPr>
            <a:spLocks noGrp="1" noChangeArrowheads="1"/>
          </p:cNvSpPr>
          <p:nvPr>
            <p:ph type="body" idx="1"/>
          </p:nvPr>
        </p:nvSpPr>
        <p:spPr>
          <a:xfrm>
            <a:off x="468313" y="1412875"/>
            <a:ext cx="8229600" cy="4411663"/>
          </a:xfrm>
        </p:spPr>
        <p:txBody>
          <a:bodyPr/>
          <a:lstStyle/>
          <a:p>
            <a:pPr eaLnBrk="1" hangingPunct="1"/>
            <a:r>
              <a:rPr lang="zh-CN" altLang="en-US" b="1"/>
              <a:t>四层交换技术</a:t>
            </a:r>
            <a:br>
              <a:rPr lang="zh-CN" altLang="en-US" b="1"/>
            </a:br>
            <a:r>
              <a:rPr lang="zh-CN" altLang="en-US"/>
              <a:t>决定传输不仅仅依据</a:t>
            </a:r>
            <a:r>
              <a:rPr lang="en-US" altLang="zh-CN"/>
              <a:t>MAC</a:t>
            </a:r>
            <a:r>
              <a:rPr lang="zh-CN" altLang="en-US"/>
              <a:t>地址</a:t>
            </a:r>
            <a:r>
              <a:rPr lang="en-US" altLang="zh-CN"/>
              <a:t>(</a:t>
            </a:r>
            <a:r>
              <a:rPr lang="zh-CN" altLang="en-US"/>
              <a:t>第二层网桥</a:t>
            </a:r>
            <a:r>
              <a:rPr lang="en-US" altLang="zh-CN"/>
              <a:t>)</a:t>
            </a:r>
            <a:r>
              <a:rPr lang="zh-CN" altLang="en-US"/>
              <a:t>或源</a:t>
            </a:r>
            <a:r>
              <a:rPr lang="en-US" altLang="zh-CN"/>
              <a:t>/</a:t>
            </a:r>
            <a:r>
              <a:rPr lang="zh-CN" altLang="en-US"/>
              <a:t>目标</a:t>
            </a:r>
            <a:r>
              <a:rPr lang="en-US" altLang="zh-CN"/>
              <a:t>IP</a:t>
            </a:r>
            <a:r>
              <a:rPr lang="zh-CN" altLang="en-US"/>
              <a:t>地址</a:t>
            </a:r>
            <a:r>
              <a:rPr lang="en-US" altLang="zh-CN"/>
              <a:t>(</a:t>
            </a:r>
            <a:r>
              <a:rPr lang="zh-CN" altLang="en-US"/>
              <a:t>第三层路由</a:t>
            </a:r>
            <a:r>
              <a:rPr lang="en-US" altLang="zh-CN"/>
              <a:t>),</a:t>
            </a:r>
            <a:r>
              <a:rPr lang="zh-CN" altLang="en-US"/>
              <a:t>而且依据</a:t>
            </a:r>
            <a:r>
              <a:rPr lang="en-US" altLang="zh-CN"/>
              <a:t>TCP/UDP(</a:t>
            </a:r>
            <a:r>
              <a:rPr lang="zh-CN" altLang="en-US"/>
              <a:t>第四层</a:t>
            </a:r>
            <a:r>
              <a:rPr lang="en-US" altLang="zh-CN"/>
              <a:t>) </a:t>
            </a:r>
            <a:r>
              <a:rPr lang="zh-CN" altLang="en-US"/>
              <a:t>应用端口号。</a:t>
            </a:r>
          </a:p>
          <a:p>
            <a:pPr lvl="1" eaLnBrk="1" hangingPunct="1"/>
            <a:r>
              <a:rPr lang="zh-CN" altLang="en-US" b="1"/>
              <a:t>包过滤</a:t>
            </a:r>
            <a:r>
              <a:rPr lang="en-US" altLang="zh-CN" b="1"/>
              <a:t>/</a:t>
            </a:r>
            <a:r>
              <a:rPr lang="zh-CN" altLang="en-US" b="1"/>
              <a:t>安全控制 </a:t>
            </a:r>
          </a:p>
          <a:p>
            <a:pPr lvl="1" eaLnBrk="1" hangingPunct="1"/>
            <a:r>
              <a:rPr lang="zh-CN" altLang="en-US" b="1"/>
              <a:t>服务质量 </a:t>
            </a:r>
          </a:p>
          <a:p>
            <a:pPr lvl="1" eaLnBrk="1" hangingPunct="1"/>
            <a:r>
              <a:rPr lang="zh-CN" altLang="en-US" b="1"/>
              <a:t>服务器负载均衡</a:t>
            </a:r>
            <a:endParaRPr lang="en-US" altLang="zh-CN" b="1"/>
          </a:p>
          <a:p>
            <a:pPr lvl="1" eaLnBrk="1" hangingPunct="1"/>
            <a:r>
              <a:rPr lang="zh-CN" altLang="en-US" b="1"/>
              <a:t>主机备用连接 </a:t>
            </a:r>
          </a:p>
          <a:p>
            <a:pPr lvl="1" eaLnBrk="1" hangingPunct="1"/>
            <a:r>
              <a:rPr lang="zh-CN" altLang="en-US" b="1"/>
              <a:t>统计 </a:t>
            </a:r>
          </a:p>
          <a:p>
            <a:pPr eaLnBrk="1" hangingPunct="1"/>
            <a:endParaRPr lang="en-US" altLang="zh-CN" b="1"/>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755650" y="1341438"/>
            <a:ext cx="7772400" cy="4402137"/>
          </a:xfrm>
        </p:spPr>
        <p:txBody>
          <a:bodyPr/>
          <a:lstStyle/>
          <a:p>
            <a:pPr eaLnBrk="1" hangingPunct="1"/>
            <a:r>
              <a:rPr lang="zh-CN" altLang="en-US"/>
              <a:t>交换以太网中，交换机能根据数据帧中的目的</a:t>
            </a:r>
            <a:r>
              <a:rPr lang="en-US" altLang="zh-CN"/>
              <a:t>MAC</a:t>
            </a:r>
            <a:r>
              <a:rPr lang="zh-CN" altLang="en-US"/>
              <a:t>地址将数据帧准确地送到目的主机的端口，而不是所有的端口。所以交换式网络环境在一定程度上能抵御</a:t>
            </a:r>
            <a:r>
              <a:rPr lang="en-US" altLang="zh-CN"/>
              <a:t>Sniffer</a:t>
            </a:r>
            <a:r>
              <a:rPr lang="zh-CN" altLang="en-US"/>
              <a:t>攻击 </a:t>
            </a:r>
          </a:p>
          <a:p>
            <a:pPr eaLnBrk="1" hangingPunct="1"/>
            <a:r>
              <a:rPr lang="zh-CN" altLang="en-US"/>
              <a:t>在交换环境中，</a:t>
            </a:r>
            <a:r>
              <a:rPr lang="en-US" altLang="zh-CN"/>
              <a:t>Sniffer</a:t>
            </a:r>
            <a:r>
              <a:rPr lang="zh-CN" altLang="en-US"/>
              <a:t>的简单的做法就是伪装成为网关  </a:t>
            </a:r>
          </a:p>
          <a:p>
            <a:pPr eaLnBrk="1" hangingPunct="1"/>
            <a:r>
              <a:rPr lang="en-US" altLang="zh-CN"/>
              <a:t>ARP</a:t>
            </a:r>
            <a:r>
              <a:rPr lang="zh-CN" altLang="en-US"/>
              <a:t>欺骗</a:t>
            </a:r>
          </a:p>
          <a:p>
            <a:pPr lvl="1" eaLnBrk="1" hangingPunct="1"/>
            <a:r>
              <a:rPr lang="en-US" altLang="zh-CN"/>
              <a:t>ARPredirect </a:t>
            </a:r>
          </a:p>
        </p:txBody>
      </p:sp>
      <p:sp>
        <p:nvSpPr>
          <p:cNvPr id="24579" name="标题 1"/>
          <p:cNvSpPr>
            <a:spLocks noGrp="1"/>
          </p:cNvSpPr>
          <p:nvPr>
            <p:ph type="title"/>
          </p:nvPr>
        </p:nvSpPr>
        <p:spPr>
          <a:xfrm>
            <a:off x="457200" y="122238"/>
            <a:ext cx="7543800" cy="785812"/>
          </a:xfrm>
        </p:spPr>
        <p:txBody>
          <a:bodyPr/>
          <a:lstStyle/>
          <a:p>
            <a:r>
              <a:rPr lang="zh-CN" altLang="en-US"/>
              <a:t>交换以太网监听技术</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0825" y="115888"/>
            <a:ext cx="7543800" cy="792162"/>
          </a:xfrm>
        </p:spPr>
        <p:txBody>
          <a:bodyPr/>
          <a:lstStyle/>
          <a:p>
            <a:r>
              <a:rPr lang="en-US" altLang="zh-CN"/>
              <a:t>ARP</a:t>
            </a:r>
            <a:endParaRPr lang="zh-CN" altLang="zh-CN"/>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628775"/>
            <a:ext cx="6818313" cy="3827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TextBox 7"/>
          <p:cNvSpPr txBox="1">
            <a:spLocks noChangeArrowheads="1"/>
          </p:cNvSpPr>
          <p:nvPr/>
        </p:nvSpPr>
        <p:spPr bwMode="auto">
          <a:xfrm>
            <a:off x="685800" y="5943600"/>
            <a:ext cx="845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latin typeface="Times New Roman" pitchFamily="18" charset="0"/>
              </a:rPr>
              <a:t>http://www.netrino.com/Embedded-Systems/How-To/ARP-RARP</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22238"/>
            <a:ext cx="7543800" cy="785812"/>
          </a:xfrm>
        </p:spPr>
        <p:txBody>
          <a:bodyPr/>
          <a:lstStyle/>
          <a:p>
            <a:pPr eaLnBrk="1" hangingPunct="1"/>
            <a:r>
              <a:rPr lang="en-US" altLang="zh-CN" sz="3600" dirty="0"/>
              <a:t>ARP Spoofing (ARP Poisoning)</a:t>
            </a:r>
          </a:p>
        </p:txBody>
      </p:sp>
      <p:sp>
        <p:nvSpPr>
          <p:cNvPr id="27651" name="Rectangle 3"/>
          <p:cNvSpPr>
            <a:spLocks noGrp="1" noChangeArrowheads="1"/>
          </p:cNvSpPr>
          <p:nvPr>
            <p:ph type="body" idx="1"/>
          </p:nvPr>
        </p:nvSpPr>
        <p:spPr>
          <a:xfrm>
            <a:off x="457200" y="1524000"/>
            <a:ext cx="8305800" cy="4495800"/>
          </a:xfrm>
        </p:spPr>
        <p:txBody>
          <a:bodyPr/>
          <a:lstStyle/>
          <a:p>
            <a:pPr eaLnBrk="1" hangingPunct="1"/>
            <a:r>
              <a:rPr lang="en-US" altLang="zh-CN" sz="2400"/>
              <a:t>Send fake or 'spoofed', ARP messages to an Ethernet LAN. </a:t>
            </a:r>
          </a:p>
          <a:p>
            <a:pPr lvl="1" eaLnBrk="1" hangingPunct="1"/>
            <a:r>
              <a:rPr lang="en-US" altLang="zh-CN" sz="2000"/>
              <a:t>To have other machines associate IP addresses with the attacker’s MAC</a:t>
            </a:r>
          </a:p>
          <a:p>
            <a:pPr eaLnBrk="1" hangingPunct="1"/>
            <a:r>
              <a:rPr lang="en-US" altLang="zh-CN" sz="2400"/>
              <a:t>Defenses</a:t>
            </a:r>
          </a:p>
          <a:p>
            <a:pPr lvl="1" eaLnBrk="1" hangingPunct="1"/>
            <a:r>
              <a:rPr lang="en-US" altLang="zh-CN" sz="2000"/>
              <a:t>static ARP table</a:t>
            </a:r>
          </a:p>
          <a:p>
            <a:pPr lvl="1" eaLnBrk="1" hangingPunct="1"/>
            <a:r>
              <a:rPr lang="en-US" altLang="zh-CN" sz="2000"/>
              <a:t>DHCP snooping (use access control to ensure that hosts only use the IP addresses assigned to them, and that only authorized DHCP servers are accessible).</a:t>
            </a:r>
          </a:p>
          <a:p>
            <a:pPr lvl="1" eaLnBrk="1" hangingPunct="1"/>
            <a:r>
              <a:rPr lang="en-US" altLang="zh-CN" sz="2000"/>
              <a:t>detection: Arpwatch (sending email when updates occur), </a:t>
            </a:r>
          </a:p>
          <a:p>
            <a:pPr eaLnBrk="1" hangingPunct="1"/>
            <a:r>
              <a:rPr lang="en-US" altLang="zh-CN" sz="2400"/>
              <a:t>Legitimate use</a:t>
            </a:r>
          </a:p>
          <a:p>
            <a:pPr lvl="1" eaLnBrk="1" hangingPunct="1"/>
            <a:r>
              <a:rPr lang="en-US" altLang="zh-CN" sz="2000"/>
              <a:t>redirect a user to a registration page before allow usage of the network</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22238"/>
            <a:ext cx="7543800" cy="785812"/>
          </a:xfrm>
        </p:spPr>
        <p:txBody>
          <a:bodyPr/>
          <a:lstStyle/>
          <a:p>
            <a:pPr eaLnBrk="1" hangingPunct="1"/>
            <a:r>
              <a:rPr lang="en-US" altLang="zh-CN"/>
              <a:t>  </a:t>
            </a:r>
            <a:r>
              <a:rPr lang="zh-CN" altLang="en-US"/>
              <a:t>网络监听</a:t>
            </a:r>
            <a:r>
              <a:rPr lang="en-US" altLang="zh-CN"/>
              <a:t>——</a:t>
            </a:r>
            <a:r>
              <a:rPr lang="zh-CN" altLang="en-US"/>
              <a:t>总结</a:t>
            </a:r>
          </a:p>
        </p:txBody>
      </p:sp>
      <p:sp>
        <p:nvSpPr>
          <p:cNvPr id="28675" name="Rectangle 3"/>
          <p:cNvSpPr>
            <a:spLocks noGrp="1" noChangeArrowheads="1"/>
          </p:cNvSpPr>
          <p:nvPr>
            <p:ph type="body" idx="1"/>
          </p:nvPr>
        </p:nvSpPr>
        <p:spPr>
          <a:xfrm>
            <a:off x="900113" y="1412875"/>
            <a:ext cx="7772400" cy="4270375"/>
          </a:xfrm>
        </p:spPr>
        <p:txBody>
          <a:bodyPr/>
          <a:lstStyle/>
          <a:p>
            <a:pPr eaLnBrk="1" hangingPunct="1"/>
            <a:r>
              <a:rPr lang="zh-CN" altLang="en-US"/>
              <a:t>网络监听的防范方法 </a:t>
            </a:r>
          </a:p>
          <a:p>
            <a:pPr lvl="1" eaLnBrk="1" hangingPunct="1"/>
            <a:r>
              <a:rPr lang="zh-CN" altLang="en-US"/>
              <a:t>确保以太网的整体安全性 </a:t>
            </a:r>
          </a:p>
          <a:p>
            <a:pPr lvl="1" eaLnBrk="1" hangingPunct="1"/>
            <a:r>
              <a:rPr lang="zh-CN" altLang="en-US"/>
              <a:t>采用加密技术 </a:t>
            </a:r>
          </a:p>
          <a:p>
            <a:pPr eaLnBrk="1" hangingPunct="1"/>
            <a:r>
              <a:rPr lang="zh-CN" altLang="en-US"/>
              <a:t>检测网络监听的手段 </a:t>
            </a:r>
          </a:p>
          <a:p>
            <a:pPr lvl="1" eaLnBrk="1" hangingPunct="1"/>
            <a:r>
              <a:rPr lang="zh-CN" altLang="en-US"/>
              <a:t>利用</a:t>
            </a:r>
            <a:r>
              <a:rPr lang="en-US" altLang="zh-CN"/>
              <a:t>ping</a:t>
            </a:r>
            <a:r>
              <a:rPr lang="zh-CN" altLang="en-US"/>
              <a:t>进行监测 </a:t>
            </a:r>
          </a:p>
          <a:p>
            <a:pPr lvl="1" eaLnBrk="1" hangingPunct="1"/>
            <a:r>
              <a:rPr lang="zh-CN" altLang="en-US"/>
              <a:t>反应时间 </a:t>
            </a:r>
          </a:p>
          <a:p>
            <a:pPr lvl="1" eaLnBrk="1" hangingPunct="1"/>
            <a:r>
              <a:rPr lang="zh-CN" altLang="en-US"/>
              <a:t>利用</a:t>
            </a:r>
            <a:r>
              <a:rPr lang="en-US" altLang="zh-CN"/>
              <a:t>ARP</a:t>
            </a:r>
            <a:r>
              <a:rPr lang="zh-CN" altLang="en-US"/>
              <a:t>数据包进行监测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2238"/>
            <a:ext cx="7543800" cy="785812"/>
          </a:xfrm>
        </p:spPr>
        <p:txBody>
          <a:bodyPr/>
          <a:lstStyle/>
          <a:p>
            <a:pPr eaLnBrk="1" hangingPunct="1"/>
            <a:r>
              <a:rPr lang="zh-CN" altLang="en-US"/>
              <a:t>第</a:t>
            </a:r>
            <a:r>
              <a:rPr lang="en-US" altLang="zh-CN"/>
              <a:t>3</a:t>
            </a:r>
            <a:r>
              <a:rPr lang="zh-CN" altLang="en-US"/>
              <a:t>章 网络侦察技术</a:t>
            </a:r>
          </a:p>
        </p:txBody>
      </p:sp>
      <p:sp>
        <p:nvSpPr>
          <p:cNvPr id="5123" name="Rectangle 3"/>
          <p:cNvSpPr>
            <a:spLocks noGrp="1" noChangeArrowheads="1"/>
          </p:cNvSpPr>
          <p:nvPr>
            <p:ph type="body" idx="1"/>
          </p:nvPr>
        </p:nvSpPr>
        <p:spPr/>
        <p:txBody>
          <a:bodyPr/>
          <a:lstStyle/>
          <a:p>
            <a:pPr eaLnBrk="1" hangingPunct="1">
              <a:defRPr/>
            </a:pPr>
            <a:r>
              <a:rPr lang="zh-CN" altLang="en-US" dirty="0">
                <a:solidFill>
                  <a:schemeClr val="bg1">
                    <a:lumMod val="50000"/>
                  </a:schemeClr>
                </a:solidFill>
              </a:rPr>
              <a:t>常见的网络侦察技术</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离线探查</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在线探查</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常用的扫描器</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网络监听</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对以太网的监听原理</a:t>
            </a:r>
            <a:endParaRPr lang="en-US" altLang="zh-CN" dirty="0">
              <a:solidFill>
                <a:schemeClr val="bg1">
                  <a:lumMod val="50000"/>
                </a:schemeClr>
              </a:solidFill>
            </a:endParaRPr>
          </a:p>
          <a:p>
            <a:pPr lvl="1" eaLnBrk="1" hangingPunct="1">
              <a:defRPr/>
            </a:pPr>
            <a:r>
              <a:rPr lang="zh-CN" altLang="en-US" dirty="0">
                <a:solidFill>
                  <a:schemeClr val="bg1">
                    <a:lumMod val="50000"/>
                  </a:schemeClr>
                </a:solidFill>
              </a:rPr>
              <a:t>嗅探器</a:t>
            </a:r>
            <a:endParaRPr lang="en-US" altLang="zh-CN" dirty="0">
              <a:solidFill>
                <a:schemeClr val="bg1">
                  <a:lumMod val="50000"/>
                </a:schemeClr>
              </a:solidFill>
            </a:endParaRPr>
          </a:p>
          <a:p>
            <a:pPr eaLnBrk="1" hangingPunct="1">
              <a:defRPr/>
            </a:pPr>
            <a:r>
              <a:rPr lang="zh-CN" altLang="en-US" dirty="0"/>
              <a:t>口令破解</a:t>
            </a:r>
          </a:p>
        </p:txBody>
      </p:sp>
      <p:pic>
        <p:nvPicPr>
          <p:cNvPr id="4" name="Picture 2" descr="\\vmware-host\Shared Folders\图片\Pictures\透明底ppt资源\classed\symbol\basic1\200804211718011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4941888"/>
            <a:ext cx="273685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22238"/>
            <a:ext cx="7543800" cy="785812"/>
          </a:xfrm>
        </p:spPr>
        <p:txBody>
          <a:bodyPr/>
          <a:lstStyle/>
          <a:p>
            <a:pPr eaLnBrk="1" hangingPunct="1"/>
            <a:r>
              <a:rPr lang="en-US" altLang="zh-CN"/>
              <a:t>  </a:t>
            </a:r>
            <a:r>
              <a:rPr lang="zh-CN" altLang="en-US"/>
              <a:t>口令破解方式</a:t>
            </a:r>
          </a:p>
        </p:txBody>
      </p:sp>
      <p:sp>
        <p:nvSpPr>
          <p:cNvPr id="30723" name="Rectangle 3"/>
          <p:cNvSpPr>
            <a:spLocks noGrp="1" noChangeArrowheads="1"/>
          </p:cNvSpPr>
          <p:nvPr>
            <p:ph type="body" idx="1"/>
          </p:nvPr>
        </p:nvSpPr>
        <p:spPr>
          <a:xfrm>
            <a:off x="762000" y="1447800"/>
            <a:ext cx="7772400" cy="4717504"/>
          </a:xfrm>
        </p:spPr>
        <p:txBody>
          <a:bodyPr/>
          <a:lstStyle/>
          <a:p>
            <a:pPr eaLnBrk="1" hangingPunct="1">
              <a:buFont typeface="Wingdings" pitchFamily="2" charset="2"/>
              <a:buNone/>
            </a:pPr>
            <a:r>
              <a:rPr lang="zh-CN" altLang="en-US" dirty="0"/>
              <a:t>黑客攻击目标时常常把破译普通用户的口令作为攻击的开始 </a:t>
            </a:r>
          </a:p>
          <a:p>
            <a:pPr eaLnBrk="1" hangingPunct="1">
              <a:buFont typeface="Wingdings" pitchFamily="2" charset="2"/>
              <a:buNone/>
            </a:pPr>
            <a:endParaRPr lang="zh-CN" altLang="en-US" dirty="0"/>
          </a:p>
          <a:p>
            <a:pPr eaLnBrk="1" hangingPunct="1"/>
            <a:r>
              <a:rPr lang="zh-CN" altLang="en-US" sz="2800" dirty="0"/>
              <a:t>分析漏洞破解口令</a:t>
            </a:r>
            <a:endParaRPr lang="en-US" altLang="zh-CN" sz="2800" dirty="0"/>
          </a:p>
          <a:p>
            <a:pPr lvl="1" eaLnBrk="1" hangingPunct="1"/>
            <a:r>
              <a:rPr lang="zh-CN" altLang="en-US" sz="2400" dirty="0"/>
              <a:t>如果能够得到口令验证代码</a:t>
            </a:r>
            <a:endParaRPr lang="en-US" altLang="zh-CN" sz="2400" dirty="0"/>
          </a:p>
          <a:p>
            <a:pPr eaLnBrk="1" hangingPunct="1"/>
            <a:r>
              <a:rPr lang="zh-CN" altLang="en-US" sz="2800" dirty="0"/>
              <a:t>离线破解口令</a:t>
            </a:r>
            <a:endParaRPr lang="en-US" altLang="zh-CN" sz="2800" dirty="0"/>
          </a:p>
          <a:p>
            <a:pPr lvl="1" eaLnBrk="1" hangingPunct="1"/>
            <a:r>
              <a:rPr lang="zh-CN" altLang="en-US" sz="2400" dirty="0"/>
              <a:t>如果能够得到口令密文</a:t>
            </a:r>
            <a:endParaRPr lang="en-US" altLang="zh-CN" sz="2400" dirty="0"/>
          </a:p>
          <a:p>
            <a:pPr eaLnBrk="1" hangingPunct="1"/>
            <a:r>
              <a:rPr lang="zh-CN" altLang="en-US" sz="2800" dirty="0"/>
              <a:t>在线破解口令</a:t>
            </a:r>
            <a:endParaRPr lang="en-US" altLang="zh-CN" sz="2800" dirty="0"/>
          </a:p>
          <a:p>
            <a:pPr lvl="1" eaLnBrk="1" hangingPunct="1"/>
            <a:r>
              <a:rPr lang="zh-CN" altLang="en-US" sz="2400" dirty="0"/>
              <a:t>如果能够访问口令验证系统</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22238"/>
            <a:ext cx="7543800" cy="785812"/>
          </a:xfrm>
        </p:spPr>
        <p:txBody>
          <a:bodyPr/>
          <a:lstStyle/>
          <a:p>
            <a:pPr eaLnBrk="1" hangingPunct="1"/>
            <a:r>
              <a:rPr lang="en-US" altLang="zh-CN"/>
              <a:t>  </a:t>
            </a:r>
            <a:r>
              <a:rPr lang="zh-CN" altLang="en-US"/>
              <a:t>口令破解</a:t>
            </a:r>
            <a:r>
              <a:rPr lang="en-US" altLang="zh-CN"/>
              <a:t>——</a:t>
            </a:r>
            <a:r>
              <a:rPr lang="zh-CN" altLang="en-US"/>
              <a:t>分析漏洞</a:t>
            </a:r>
          </a:p>
        </p:txBody>
      </p:sp>
      <p:sp>
        <p:nvSpPr>
          <p:cNvPr id="31747" name="Rectangle 3"/>
          <p:cNvSpPr>
            <a:spLocks noGrp="1" noChangeArrowheads="1"/>
          </p:cNvSpPr>
          <p:nvPr>
            <p:ph type="body" idx="1"/>
          </p:nvPr>
        </p:nvSpPr>
        <p:spPr>
          <a:xfrm>
            <a:off x="762000" y="1087908"/>
            <a:ext cx="7772400" cy="5005388"/>
          </a:xfrm>
        </p:spPr>
        <p:txBody>
          <a:bodyPr/>
          <a:lstStyle/>
          <a:p>
            <a:pPr eaLnBrk="1" hangingPunct="1"/>
            <a:r>
              <a:rPr lang="zh-CN" altLang="en-US" sz="3200" dirty="0"/>
              <a:t>思路</a:t>
            </a:r>
            <a:endParaRPr lang="en-US" altLang="zh-CN" sz="3200" dirty="0"/>
          </a:p>
          <a:p>
            <a:pPr lvl="1" eaLnBrk="1" hangingPunct="1"/>
            <a:r>
              <a:rPr lang="en-US" altLang="zh-CN" sz="2800" dirty="0"/>
              <a:t>Crack</a:t>
            </a:r>
          </a:p>
          <a:p>
            <a:pPr lvl="2" eaLnBrk="1" hangingPunct="1"/>
            <a:r>
              <a:rPr lang="zh-CN" altLang="en-US" sz="2500" dirty="0"/>
              <a:t>如果能够修改口令验证代码</a:t>
            </a:r>
          </a:p>
          <a:p>
            <a:pPr lvl="1" eaLnBrk="1" hangingPunct="1"/>
            <a:r>
              <a:rPr lang="en-US" altLang="zh-CN" sz="2800" dirty="0"/>
              <a:t>Vulnerability</a:t>
            </a:r>
            <a:endParaRPr lang="zh-CN" altLang="en-US" sz="2800" dirty="0"/>
          </a:p>
          <a:p>
            <a:pPr lvl="2" eaLnBrk="1" hangingPunct="1"/>
            <a:r>
              <a:rPr lang="zh-CN" altLang="en-US" sz="2500" dirty="0"/>
              <a:t>如果不能修改代码，但可以构造恶意输入</a:t>
            </a:r>
          </a:p>
          <a:p>
            <a:pPr lvl="2" eaLnBrk="1" hangingPunct="1"/>
            <a:r>
              <a:rPr lang="zh-CN" altLang="en-US" sz="2500" dirty="0"/>
              <a:t>通过引发代码指针异常，改变控制流绕过口令检查</a:t>
            </a:r>
          </a:p>
          <a:p>
            <a:pPr lvl="2" eaLnBrk="1" hangingPunct="1"/>
            <a:r>
              <a:rPr lang="zh-CN" altLang="en-US" sz="2500" dirty="0"/>
              <a:t>通过引发数据指针异常，导致任意位置读或写</a:t>
            </a:r>
          </a:p>
          <a:p>
            <a:pPr lvl="1" eaLnBrk="1" hangingPunct="1"/>
            <a:r>
              <a:rPr lang="en-US" altLang="zh-CN" sz="2800" dirty="0" err="1"/>
              <a:t>Keygen</a:t>
            </a:r>
            <a:endParaRPr lang="en-US" altLang="zh-CN" sz="2800" dirty="0"/>
          </a:p>
          <a:p>
            <a:pPr lvl="2" eaLnBrk="1" hangingPunct="1"/>
            <a:r>
              <a:rPr lang="zh-CN" altLang="en-US" sz="2500" dirty="0"/>
              <a:t>如果能够破解口令验证算法</a:t>
            </a:r>
          </a:p>
          <a:p>
            <a:pPr lvl="2" eaLnBrk="1" hangingPunct="1"/>
            <a:r>
              <a:rPr lang="zh-CN" altLang="en-US" sz="2500" dirty="0"/>
              <a:t>通过口令验证算法漏洞，逆推口令</a:t>
            </a:r>
            <a:endParaRPr lang="en-US" altLang="zh-CN"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22238"/>
            <a:ext cx="7543800" cy="785812"/>
          </a:xfrm>
        </p:spPr>
        <p:txBody>
          <a:bodyPr/>
          <a:lstStyle/>
          <a:p>
            <a:pPr eaLnBrk="1" hangingPunct="1"/>
            <a:r>
              <a:rPr lang="en-US" altLang="zh-CN"/>
              <a:t>  </a:t>
            </a:r>
            <a:r>
              <a:rPr lang="zh-CN" altLang="en-US"/>
              <a:t>口令破解</a:t>
            </a:r>
            <a:r>
              <a:rPr lang="en-US" altLang="zh-CN"/>
              <a:t>——</a:t>
            </a:r>
            <a:r>
              <a:rPr lang="zh-CN" altLang="en-US"/>
              <a:t>分析漏洞</a:t>
            </a:r>
          </a:p>
        </p:txBody>
      </p:sp>
      <p:sp>
        <p:nvSpPr>
          <p:cNvPr id="31747" name="Rectangle 3"/>
          <p:cNvSpPr>
            <a:spLocks noGrp="1" noChangeArrowheads="1"/>
          </p:cNvSpPr>
          <p:nvPr>
            <p:ph type="body" idx="1"/>
          </p:nvPr>
        </p:nvSpPr>
        <p:spPr>
          <a:xfrm>
            <a:off x="762000" y="1087908"/>
            <a:ext cx="7772400" cy="5005388"/>
          </a:xfrm>
        </p:spPr>
        <p:txBody>
          <a:bodyPr/>
          <a:lstStyle/>
          <a:p>
            <a:pPr eaLnBrk="1" hangingPunct="1"/>
            <a:r>
              <a:rPr lang="zh-CN" altLang="en-US" sz="3200" dirty="0"/>
              <a:t>知识点</a:t>
            </a:r>
          </a:p>
          <a:p>
            <a:pPr lvl="1" eaLnBrk="1" hangingPunct="1"/>
            <a:r>
              <a:rPr lang="zh-CN" altLang="en-US" sz="2800" dirty="0"/>
              <a:t>编译与逆向</a:t>
            </a:r>
          </a:p>
          <a:p>
            <a:pPr lvl="2" eaLnBrk="1" hangingPunct="1"/>
            <a:r>
              <a:rPr lang="en-US" altLang="zh-CN" sz="2000" dirty="0"/>
              <a:t>IDA pro, GHIDRA</a:t>
            </a:r>
          </a:p>
          <a:p>
            <a:pPr lvl="2" eaLnBrk="1" hangingPunct="1"/>
            <a:r>
              <a:rPr lang="en-US" altLang="zh-CN" sz="2000" dirty="0" err="1"/>
              <a:t>windbg</a:t>
            </a:r>
            <a:r>
              <a:rPr lang="en-US" altLang="zh-CN" sz="2000" dirty="0"/>
              <a:t>, </a:t>
            </a:r>
            <a:r>
              <a:rPr lang="en-US" altLang="zh-CN" sz="2000" dirty="0" err="1"/>
              <a:t>ollydbg</a:t>
            </a:r>
            <a:endParaRPr lang="en-US" altLang="zh-CN" sz="2000" dirty="0"/>
          </a:p>
          <a:p>
            <a:pPr lvl="1" eaLnBrk="1" hangingPunct="1"/>
            <a:r>
              <a:rPr lang="zh-CN" altLang="en-US" sz="2800" dirty="0"/>
              <a:t>加壳与脱壳</a:t>
            </a:r>
          </a:p>
          <a:p>
            <a:pPr lvl="2" eaLnBrk="1" hangingPunct="1"/>
            <a:r>
              <a:rPr lang="en-US" altLang="zh-CN" sz="2000" dirty="0"/>
              <a:t>PE</a:t>
            </a:r>
            <a:r>
              <a:rPr lang="zh-CN" altLang="en-US" sz="2000" dirty="0"/>
              <a:t>文件格式</a:t>
            </a:r>
          </a:p>
          <a:p>
            <a:pPr lvl="2" eaLnBrk="1" hangingPunct="1"/>
            <a:r>
              <a:rPr lang="zh-CN" altLang="en-US" sz="2000" dirty="0"/>
              <a:t>反逆向、反跟踪</a:t>
            </a:r>
          </a:p>
          <a:p>
            <a:pPr eaLnBrk="1" hangingPunct="1"/>
            <a:r>
              <a:rPr lang="zh-CN" altLang="en-US" sz="3200" dirty="0"/>
              <a:t>学习资料</a:t>
            </a:r>
          </a:p>
          <a:p>
            <a:pPr lvl="1" eaLnBrk="1" hangingPunct="1"/>
            <a:r>
              <a:rPr lang="en-US" altLang="zh-CN" sz="2400" dirty="0"/>
              <a:t>https://www.kanxue.com/</a:t>
            </a:r>
          </a:p>
          <a:p>
            <a:pPr lvl="1" eaLnBrk="1" hangingPunct="1"/>
            <a:r>
              <a:rPr lang="en-US" altLang="zh-CN" sz="2400" dirty="0"/>
              <a:t>https://www.52pojie.cn/</a:t>
            </a:r>
          </a:p>
        </p:txBody>
      </p:sp>
    </p:spTree>
    <p:extLst>
      <p:ext uri="{BB962C8B-B14F-4D97-AF65-F5344CB8AC3E}">
        <p14:creationId xmlns:p14="http://schemas.microsoft.com/office/powerpoint/2010/main" val="386836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  </a:t>
            </a:r>
            <a:r>
              <a:rPr lang="zh-CN" altLang="en-US"/>
              <a:t>网络监听</a:t>
            </a:r>
          </a:p>
        </p:txBody>
      </p:sp>
      <p:sp>
        <p:nvSpPr>
          <p:cNvPr id="5123" name="Rectangle 3"/>
          <p:cNvSpPr>
            <a:spLocks noGrp="1" noChangeArrowheads="1"/>
          </p:cNvSpPr>
          <p:nvPr>
            <p:ph type="body" idx="1"/>
          </p:nvPr>
        </p:nvSpPr>
        <p:spPr>
          <a:xfrm>
            <a:off x="762000" y="1447800"/>
            <a:ext cx="7772400" cy="3852863"/>
          </a:xfrm>
        </p:spPr>
        <p:txBody>
          <a:bodyPr/>
          <a:lstStyle/>
          <a:p>
            <a:pPr eaLnBrk="1" hangingPunct="1"/>
            <a:r>
              <a:rPr lang="zh-CN" altLang="en-US"/>
              <a:t>网络监听的目的是截获通信的内容</a:t>
            </a:r>
          </a:p>
          <a:p>
            <a:pPr eaLnBrk="1" hangingPunct="1"/>
            <a:r>
              <a:rPr lang="zh-CN" altLang="en-US"/>
              <a:t>监听的手段是对协议进行分析 </a:t>
            </a:r>
          </a:p>
          <a:p>
            <a:pPr eaLnBrk="1" hangingPunct="1"/>
            <a:r>
              <a:rPr lang="zh-CN" altLang="en-US"/>
              <a:t>当黑客成功地登录进一台网络上的主机，并取得了</a:t>
            </a:r>
            <a:r>
              <a:rPr lang="en-US" altLang="zh-CN"/>
              <a:t>root</a:t>
            </a:r>
            <a:r>
              <a:rPr lang="zh-CN" altLang="en-US"/>
              <a:t>权限之后，而且还想利用这台主机去攻击同一网段上的其它主机时，这时网络监听是一种最简单而且最有效的方法，它常常能轻易地获得用其他方法很难获得的信息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22238"/>
            <a:ext cx="7543800" cy="785812"/>
          </a:xfrm>
        </p:spPr>
        <p:txBody>
          <a:bodyPr/>
          <a:lstStyle/>
          <a:p>
            <a:pPr eaLnBrk="1" hangingPunct="1"/>
            <a:r>
              <a:rPr lang="en-US" altLang="zh-CN" dirty="0"/>
              <a:t>  </a:t>
            </a:r>
            <a:r>
              <a:rPr lang="zh-CN" altLang="en-US" dirty="0"/>
              <a:t>口令破解</a:t>
            </a:r>
            <a:r>
              <a:rPr lang="en-US" altLang="zh-CN" dirty="0"/>
              <a:t>——</a:t>
            </a:r>
            <a:r>
              <a:rPr lang="zh-CN" altLang="en-US" dirty="0"/>
              <a:t>离线破解</a:t>
            </a:r>
          </a:p>
        </p:txBody>
      </p:sp>
      <p:sp>
        <p:nvSpPr>
          <p:cNvPr id="31747" name="Rectangle 3"/>
          <p:cNvSpPr>
            <a:spLocks noGrp="1" noChangeArrowheads="1"/>
          </p:cNvSpPr>
          <p:nvPr>
            <p:ph type="body" idx="1"/>
          </p:nvPr>
        </p:nvSpPr>
        <p:spPr>
          <a:xfrm>
            <a:off x="762000" y="1447800"/>
            <a:ext cx="7772400" cy="5005388"/>
          </a:xfrm>
        </p:spPr>
        <p:txBody>
          <a:bodyPr/>
          <a:lstStyle/>
          <a:p>
            <a:pPr eaLnBrk="1" hangingPunct="1"/>
            <a:r>
              <a:rPr lang="zh-CN" altLang="en-US" dirty="0"/>
              <a:t>思路</a:t>
            </a:r>
            <a:endParaRPr lang="en-US" altLang="zh-CN" dirty="0"/>
          </a:p>
          <a:p>
            <a:pPr lvl="1" eaLnBrk="1" hangingPunct="1"/>
            <a:r>
              <a:rPr lang="zh-CN" altLang="en-US" dirty="0"/>
              <a:t>获取口令密文</a:t>
            </a:r>
            <a:endParaRPr lang="en-US" altLang="zh-CN" dirty="0"/>
          </a:p>
          <a:p>
            <a:pPr lvl="2" eaLnBrk="1" hangingPunct="1"/>
            <a:r>
              <a:rPr lang="zh-CN" altLang="en-US" dirty="0"/>
              <a:t>网络包</a:t>
            </a:r>
            <a:endParaRPr lang="en-US" altLang="zh-CN" dirty="0"/>
          </a:p>
          <a:p>
            <a:pPr lvl="2" eaLnBrk="1" hangingPunct="1"/>
            <a:r>
              <a:rPr lang="zh-CN" altLang="en-US" dirty="0"/>
              <a:t>注册表、口令文件</a:t>
            </a:r>
            <a:endParaRPr lang="en-US" altLang="zh-CN" dirty="0"/>
          </a:p>
          <a:p>
            <a:pPr lvl="2" eaLnBrk="1" hangingPunct="1"/>
            <a:r>
              <a:rPr lang="zh-CN" altLang="en-US" dirty="0"/>
              <a:t>内存镜像</a:t>
            </a:r>
            <a:endParaRPr lang="en-US" altLang="zh-CN" dirty="0"/>
          </a:p>
          <a:p>
            <a:pPr lvl="1" eaLnBrk="1" hangingPunct="1"/>
            <a:r>
              <a:rPr lang="zh-CN" altLang="en-US" dirty="0"/>
              <a:t>尝试口令</a:t>
            </a:r>
            <a:endParaRPr lang="en-US" altLang="zh-CN" dirty="0"/>
          </a:p>
          <a:p>
            <a:pPr lvl="2" eaLnBrk="1" hangingPunct="1"/>
            <a:r>
              <a:rPr lang="en-US" altLang="zh-CN" dirty="0"/>
              <a:t>Rainbow table</a:t>
            </a:r>
          </a:p>
          <a:p>
            <a:pPr lvl="2" eaLnBrk="1" hangingPunct="1"/>
            <a:r>
              <a:rPr lang="en-US" altLang="zh-CN" dirty="0"/>
              <a:t>Dictionary</a:t>
            </a:r>
          </a:p>
          <a:p>
            <a:pPr lvl="3" eaLnBrk="1" hangingPunct="1"/>
            <a:r>
              <a:rPr lang="zh-CN" altLang="en-US" dirty="0"/>
              <a:t>用户的名字、生日、电话号码、身份证号码、所居住街道的名字等 </a:t>
            </a:r>
          </a:p>
          <a:p>
            <a:pPr lvl="2" eaLnBrk="1" hangingPunct="1"/>
            <a:r>
              <a:rPr lang="en-US" altLang="zh-CN" dirty="0"/>
              <a:t>Bruce</a:t>
            </a:r>
            <a:r>
              <a:rPr lang="zh-CN" altLang="en-US" dirty="0"/>
              <a:t> </a:t>
            </a:r>
            <a:endParaRPr lang="en-US" altLang="zh-CN" dirty="0"/>
          </a:p>
        </p:txBody>
      </p:sp>
    </p:spTree>
    <p:extLst>
      <p:ext uri="{BB962C8B-B14F-4D97-AF65-F5344CB8AC3E}">
        <p14:creationId xmlns:p14="http://schemas.microsoft.com/office/powerpoint/2010/main" val="3616199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22238"/>
            <a:ext cx="7543800" cy="785812"/>
          </a:xfrm>
        </p:spPr>
        <p:txBody>
          <a:bodyPr/>
          <a:lstStyle/>
          <a:p>
            <a:pPr eaLnBrk="1" hangingPunct="1"/>
            <a:r>
              <a:rPr lang="en-US" altLang="zh-CN" dirty="0"/>
              <a:t>  </a:t>
            </a:r>
            <a:r>
              <a:rPr lang="zh-CN" altLang="en-US" dirty="0"/>
              <a:t>口令破解</a:t>
            </a:r>
            <a:r>
              <a:rPr lang="en-US" altLang="zh-CN" dirty="0"/>
              <a:t>——</a:t>
            </a:r>
            <a:r>
              <a:rPr lang="zh-CN" altLang="en-US" dirty="0"/>
              <a:t>在线破解</a:t>
            </a:r>
          </a:p>
        </p:txBody>
      </p:sp>
      <p:sp>
        <p:nvSpPr>
          <p:cNvPr id="31747" name="Rectangle 3"/>
          <p:cNvSpPr>
            <a:spLocks noGrp="1" noChangeArrowheads="1"/>
          </p:cNvSpPr>
          <p:nvPr>
            <p:ph type="body" idx="1"/>
          </p:nvPr>
        </p:nvSpPr>
        <p:spPr>
          <a:xfrm>
            <a:off x="762000" y="1447800"/>
            <a:ext cx="7772400" cy="5005388"/>
          </a:xfrm>
        </p:spPr>
        <p:txBody>
          <a:bodyPr/>
          <a:lstStyle/>
          <a:p>
            <a:pPr eaLnBrk="1" hangingPunct="1"/>
            <a:r>
              <a:rPr lang="zh-CN" altLang="en-US" dirty="0"/>
              <a:t>思路</a:t>
            </a:r>
            <a:endParaRPr lang="en-US" altLang="zh-CN" dirty="0"/>
          </a:p>
          <a:p>
            <a:pPr lvl="1" eaLnBrk="1" hangingPunct="1"/>
            <a:r>
              <a:rPr lang="zh-CN" altLang="en-US" dirty="0"/>
              <a:t>尝试口令</a:t>
            </a:r>
            <a:endParaRPr lang="en-US" altLang="zh-CN" dirty="0"/>
          </a:p>
          <a:p>
            <a:pPr lvl="2" eaLnBrk="1" hangingPunct="1"/>
            <a:r>
              <a:rPr lang="en-US" altLang="zh-CN" dirty="0"/>
              <a:t>Dictionary</a:t>
            </a:r>
          </a:p>
          <a:p>
            <a:pPr lvl="3" eaLnBrk="1" hangingPunct="1"/>
            <a:r>
              <a:rPr lang="zh-CN" altLang="en-US" dirty="0"/>
              <a:t>用户的名字、生日、电话号码、身份证号码、所居住街道的名字等 </a:t>
            </a:r>
          </a:p>
          <a:p>
            <a:pPr lvl="2" eaLnBrk="1" hangingPunct="1"/>
            <a:r>
              <a:rPr lang="en-US" altLang="zh-CN" dirty="0"/>
              <a:t>Bruce</a:t>
            </a:r>
            <a:r>
              <a:rPr lang="zh-CN" altLang="en-US" dirty="0"/>
              <a:t> </a:t>
            </a:r>
            <a:endParaRPr lang="en-US" altLang="zh-CN" dirty="0"/>
          </a:p>
          <a:p>
            <a:pPr lvl="1" eaLnBrk="1" hangingPunct="1"/>
            <a:r>
              <a:rPr lang="zh-CN" altLang="en-US" dirty="0"/>
              <a:t>防</a:t>
            </a:r>
            <a:r>
              <a:rPr lang="en-US" altLang="zh-CN" dirty="0"/>
              <a:t>Anti</a:t>
            </a:r>
          </a:p>
          <a:p>
            <a:pPr lvl="2" eaLnBrk="1" hangingPunct="1"/>
            <a:r>
              <a:rPr lang="zh-CN" altLang="en-US" dirty="0"/>
              <a:t>更换</a:t>
            </a:r>
            <a:endParaRPr lang="en-US" altLang="zh-CN" dirty="0"/>
          </a:p>
          <a:p>
            <a:pPr lvl="3" eaLnBrk="1" hangingPunct="1"/>
            <a:r>
              <a:rPr lang="zh-CN" altLang="en-US" dirty="0"/>
              <a:t>账号，客户端，</a:t>
            </a:r>
            <a:r>
              <a:rPr lang="en-US" altLang="zh-CN" dirty="0"/>
              <a:t>IP</a:t>
            </a:r>
            <a:r>
              <a:rPr lang="zh-CN" altLang="en-US" dirty="0"/>
              <a:t>，</a:t>
            </a:r>
            <a:r>
              <a:rPr lang="en-US" altLang="zh-CN" dirty="0"/>
              <a:t>MAC</a:t>
            </a:r>
          </a:p>
          <a:p>
            <a:pPr lvl="2" eaLnBrk="1" hangingPunct="1"/>
            <a:r>
              <a:rPr lang="zh-CN" altLang="en-US" dirty="0"/>
              <a:t>模仿</a:t>
            </a:r>
            <a:endParaRPr lang="en-US" altLang="zh-CN" dirty="0"/>
          </a:p>
          <a:p>
            <a:pPr lvl="2" eaLnBrk="1" hangingPunct="1"/>
            <a:r>
              <a:rPr lang="zh-CN" altLang="en-US" dirty="0"/>
              <a:t>低速</a:t>
            </a:r>
            <a:endParaRPr lang="en-US" altLang="zh-CN" dirty="0"/>
          </a:p>
        </p:txBody>
      </p:sp>
    </p:spTree>
    <p:extLst>
      <p:ext uri="{BB962C8B-B14F-4D97-AF65-F5344CB8AC3E}">
        <p14:creationId xmlns:p14="http://schemas.microsoft.com/office/powerpoint/2010/main" val="891802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6725" y="0"/>
            <a:ext cx="6915150" cy="908050"/>
          </a:xfrm>
        </p:spPr>
        <p:txBody>
          <a:bodyPr/>
          <a:lstStyle/>
          <a:p>
            <a:pPr eaLnBrk="1" hangingPunct="1"/>
            <a:r>
              <a:rPr lang="en-US" altLang="zh-CN" dirty="0"/>
              <a:t>  </a:t>
            </a:r>
            <a:r>
              <a:rPr lang="zh-CN" altLang="en-US" dirty="0"/>
              <a:t>口令破解工具</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3320625189"/>
              </p:ext>
            </p:extLst>
          </p:nvPr>
        </p:nvGraphicFramePr>
        <p:xfrm>
          <a:off x="467544" y="1340768"/>
          <a:ext cx="8229600" cy="4886324"/>
        </p:xfrm>
        <a:graphic>
          <a:graphicData uri="http://schemas.openxmlformats.org/drawingml/2006/table">
            <a:tbl>
              <a:tblPr firstRow="1" bandRow="1">
                <a:tableStyleId>{5C22544A-7EE6-4342-B048-85BDC9FD1C3A}</a:tableStyleId>
              </a:tblPr>
              <a:tblGrid>
                <a:gridCol w="18105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648072">
                  <a:extLst>
                    <a:ext uri="{9D8B030D-6E8A-4147-A177-3AD203B41FA5}">
                      <a16:colId xmlns:a16="http://schemas.microsoft.com/office/drawing/2014/main" val="20007"/>
                    </a:ext>
                  </a:extLst>
                </a:gridCol>
                <a:gridCol w="648072">
                  <a:extLst>
                    <a:ext uri="{9D8B030D-6E8A-4147-A177-3AD203B41FA5}">
                      <a16:colId xmlns:a16="http://schemas.microsoft.com/office/drawing/2014/main" val="20008"/>
                    </a:ext>
                  </a:extLst>
                </a:gridCol>
                <a:gridCol w="658416">
                  <a:extLst>
                    <a:ext uri="{9D8B030D-6E8A-4147-A177-3AD203B41FA5}">
                      <a16:colId xmlns:a16="http://schemas.microsoft.com/office/drawing/2014/main" val="20009"/>
                    </a:ext>
                  </a:extLst>
                </a:gridCol>
              </a:tblGrid>
              <a:tr h="370840">
                <a:tc rowSpan="2">
                  <a:txBody>
                    <a:bodyPr/>
                    <a:lstStyle/>
                    <a:p>
                      <a:pPr algn="ctr" fontAlgn="ctr"/>
                      <a:r>
                        <a:rPr lang="en-US" sz="1400" b="0" i="0" u="none" strike="noStrike" dirty="0">
                          <a:solidFill>
                            <a:srgbClr val="000000"/>
                          </a:solidFill>
                          <a:effectLst/>
                          <a:latin typeface="宋体"/>
                        </a:rPr>
                        <a:t>Password Tools</a:t>
                      </a:r>
                    </a:p>
                  </a:txBody>
                  <a:tcPr marL="9525" marR="9525" marT="9525" marB="0" anchor="ctr"/>
                </a:tc>
                <a:tc gridSpan="4">
                  <a:txBody>
                    <a:bodyPr/>
                    <a:lstStyle/>
                    <a:p>
                      <a:pPr algn="ctr" fontAlgn="ctr"/>
                      <a:r>
                        <a:rPr lang="en-US" altLang="zh-CN" sz="1400" b="0" i="0" u="none" strike="noStrike" dirty="0">
                          <a:solidFill>
                            <a:srgbClr val="000000"/>
                          </a:solidFill>
                          <a:effectLst/>
                          <a:latin typeface="宋体"/>
                        </a:rPr>
                        <a:t>T</a:t>
                      </a:r>
                      <a:r>
                        <a:rPr lang="en-US" sz="1400" b="0" i="0" u="none" strike="noStrike" dirty="0">
                          <a:solidFill>
                            <a:srgbClr val="000000"/>
                          </a:solidFill>
                          <a:effectLst/>
                          <a:latin typeface="宋体"/>
                        </a:rPr>
                        <a:t>echnique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en-US" altLang="zh-CN" sz="1400" b="0" i="0" u="none" strike="noStrike" dirty="0">
                          <a:solidFill>
                            <a:srgbClr val="000000"/>
                          </a:solidFill>
                          <a:effectLst/>
                          <a:latin typeface="宋体"/>
                        </a:rPr>
                        <a:t>T</a:t>
                      </a:r>
                      <a:r>
                        <a:rPr lang="en-US" sz="1400" b="0" i="0" u="none" strike="noStrike" dirty="0">
                          <a:solidFill>
                            <a:srgbClr val="000000"/>
                          </a:solidFill>
                          <a:effectLst/>
                          <a:latin typeface="宋体"/>
                        </a:rPr>
                        <a:t>arget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vMerge="1">
                  <a:txBody>
                    <a:bodyPr/>
                    <a:lstStyle/>
                    <a:p>
                      <a:endParaRPr lang="zh-CN" altLang="en-US"/>
                    </a:p>
                  </a:txBody>
                  <a:tcPr/>
                </a:tc>
                <a:tc>
                  <a:txBody>
                    <a:bodyPr/>
                    <a:lstStyle/>
                    <a:p>
                      <a:pPr algn="ctr" fontAlgn="ctr"/>
                      <a:r>
                        <a:rPr lang="en-US" sz="1400" b="0" i="0" u="none" strike="noStrike" dirty="0">
                          <a:solidFill>
                            <a:srgbClr val="000000"/>
                          </a:solidFill>
                          <a:effectLst/>
                          <a:latin typeface="宋体"/>
                        </a:rPr>
                        <a:t>rainbow</a:t>
                      </a:r>
                    </a:p>
                  </a:txBody>
                  <a:tcPr marL="9525" marR="9525" marT="9525" marB="0" anchor="ctr"/>
                </a:tc>
                <a:tc>
                  <a:txBody>
                    <a:bodyPr/>
                    <a:lstStyle/>
                    <a:p>
                      <a:pPr algn="ctr" fontAlgn="ctr"/>
                      <a:r>
                        <a:rPr lang="en-US" sz="1400" b="0" i="0" u="none" strike="noStrike" dirty="0">
                          <a:solidFill>
                            <a:srgbClr val="000000"/>
                          </a:solidFill>
                          <a:effectLst/>
                          <a:latin typeface="宋体"/>
                        </a:rPr>
                        <a:t>sniffer</a:t>
                      </a:r>
                    </a:p>
                  </a:txBody>
                  <a:tcPr marL="9525" marR="9525" marT="9525" marB="0" anchor="ctr"/>
                </a:tc>
                <a:tc>
                  <a:txBody>
                    <a:bodyPr/>
                    <a:lstStyle/>
                    <a:p>
                      <a:pPr algn="ctr" fontAlgn="ctr"/>
                      <a:r>
                        <a:rPr lang="en-US" sz="1400" b="0" i="0" u="none" strike="noStrike" dirty="0">
                          <a:solidFill>
                            <a:srgbClr val="000000"/>
                          </a:solidFill>
                          <a:effectLst/>
                          <a:latin typeface="宋体"/>
                        </a:rPr>
                        <a:t>multicore</a:t>
                      </a:r>
                    </a:p>
                  </a:txBody>
                  <a:tcPr marL="9525" marR="9525" marT="9525" marB="0" anchor="ctr"/>
                </a:tc>
                <a:tc>
                  <a:txBody>
                    <a:bodyPr/>
                    <a:lstStyle/>
                    <a:p>
                      <a:pPr algn="ctr" fontAlgn="ctr"/>
                      <a:r>
                        <a:rPr lang="en-US" sz="1400" b="0" i="0" u="none" strike="noStrike" dirty="0">
                          <a:solidFill>
                            <a:srgbClr val="000000"/>
                          </a:solidFill>
                          <a:effectLst/>
                          <a:latin typeface="宋体"/>
                        </a:rPr>
                        <a:t>GPU</a:t>
                      </a:r>
                    </a:p>
                  </a:txBody>
                  <a:tcPr marL="9525" marR="9525" marT="9525" marB="0" anchor="ctr"/>
                </a:tc>
                <a:tc>
                  <a:txBody>
                    <a:bodyPr/>
                    <a:lstStyle/>
                    <a:p>
                      <a:pPr algn="ctr" fontAlgn="ctr"/>
                      <a:r>
                        <a:rPr lang="en-US" altLang="zh-CN" sz="1400" b="0" i="0" u="none" strike="noStrike" dirty="0">
                          <a:solidFill>
                            <a:srgbClr val="000000"/>
                          </a:solidFill>
                          <a:effectLst/>
                          <a:latin typeface="宋体"/>
                        </a:rPr>
                        <a:t>Windows</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b="0" i="0" u="none" strike="noStrike" dirty="0" err="1">
                          <a:solidFill>
                            <a:srgbClr val="000000"/>
                          </a:solidFill>
                          <a:effectLst/>
                          <a:latin typeface="宋体"/>
                        </a:rPr>
                        <a:t>linux</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b="0" i="0" u="none" strike="noStrike" dirty="0">
                          <a:solidFill>
                            <a:srgbClr val="000000"/>
                          </a:solidFill>
                          <a:effectLst/>
                          <a:latin typeface="宋体"/>
                        </a:rPr>
                        <a:t>OS X</a:t>
                      </a:r>
                    </a:p>
                  </a:txBody>
                  <a:tcPr marL="9525" marR="9525" marT="9525" marB="0" anchor="ctr"/>
                </a:tc>
                <a:tc>
                  <a:txBody>
                    <a:bodyPr/>
                    <a:lstStyle/>
                    <a:p>
                      <a:pPr algn="ctr" fontAlgn="ctr"/>
                      <a:r>
                        <a:rPr lang="en-US" sz="1400" b="0" i="0" u="none" strike="noStrike" dirty="0" err="1">
                          <a:solidFill>
                            <a:srgbClr val="000000"/>
                          </a:solidFill>
                          <a:effectLst/>
                          <a:latin typeface="宋体"/>
                        </a:rPr>
                        <a:t>wifi</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b="0" i="0" u="none" strike="noStrike" dirty="0">
                          <a:solidFill>
                            <a:srgbClr val="000000"/>
                          </a:solidFill>
                          <a:effectLst/>
                          <a:latin typeface="宋体"/>
                        </a:rPr>
                        <a:t>remote-</a:t>
                      </a:r>
                      <a:r>
                        <a:rPr lang="en-US" sz="1400" b="0" i="0" u="none" strike="noStrike" dirty="0" err="1">
                          <a:solidFill>
                            <a:srgbClr val="000000"/>
                          </a:solidFill>
                          <a:effectLst/>
                          <a:latin typeface="宋体"/>
                        </a:rPr>
                        <a:t>auth</a:t>
                      </a:r>
                      <a:endParaRPr lang="en-US" sz="14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1"/>
                  </a:ext>
                </a:extLst>
              </a:tr>
              <a:tr h="370840">
                <a:tc>
                  <a:txBody>
                    <a:bodyPr/>
                    <a:lstStyle/>
                    <a:p>
                      <a:pPr algn="ctr" fontAlgn="ctr"/>
                      <a:r>
                        <a:rPr lang="en-US" sz="1400" b="0" i="0" u="none" strike="noStrike" dirty="0">
                          <a:solidFill>
                            <a:schemeClr val="tx1"/>
                          </a:solidFill>
                          <a:effectLst/>
                          <a:latin typeface="宋体"/>
                        </a:rPr>
                        <a:t>John the Ripper</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tc>
                  <a:txBody>
                    <a:bodyPr/>
                    <a:lstStyle/>
                    <a:p>
                      <a:pPr algn="ctr"/>
                      <a:r>
                        <a:rPr lang="zh-CN" altLang="en-US" sz="1400" dirty="0"/>
                        <a:t>√</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2"/>
                  </a:ext>
                </a:extLst>
              </a:tr>
              <a:tr h="370840">
                <a:tc>
                  <a:txBody>
                    <a:bodyPr/>
                    <a:lstStyle/>
                    <a:p>
                      <a:pPr algn="ctr" fontAlgn="ctr"/>
                      <a:r>
                        <a:rPr lang="en-US" sz="1400" b="0" i="0" u="none" strike="noStrike" dirty="0" err="1">
                          <a:solidFill>
                            <a:schemeClr val="tx1"/>
                          </a:solidFill>
                          <a:effectLst/>
                          <a:latin typeface="宋体"/>
                        </a:rPr>
                        <a:t>HashCat</a:t>
                      </a:r>
                      <a:r>
                        <a:rPr lang="en-US" sz="1400" b="0" i="0" u="none" strike="noStrike" dirty="0">
                          <a:solidFill>
                            <a:schemeClr val="tx1"/>
                          </a:solidFill>
                          <a:effectLst/>
                          <a:latin typeface="宋体"/>
                        </a:rPr>
                        <a:t>(</a:t>
                      </a:r>
                      <a:r>
                        <a:rPr lang="en-US" sz="1400" b="0" i="0" u="none" strike="noStrike" dirty="0" err="1">
                          <a:solidFill>
                            <a:schemeClr val="tx1"/>
                          </a:solidFill>
                          <a:effectLst/>
                          <a:latin typeface="宋体"/>
                        </a:rPr>
                        <a:t>oclHashcat</a:t>
                      </a:r>
                      <a:r>
                        <a:rPr lang="en-US" sz="1400" b="0" i="0" u="none" strike="noStrike" dirty="0">
                          <a:solidFill>
                            <a:schemeClr val="tx1"/>
                          </a:solidFill>
                          <a:effectLst/>
                          <a:latin typeface="宋体"/>
                        </a:rPr>
                        <a:t>)</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dirty="0"/>
                        <a:t>√</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3"/>
                  </a:ext>
                </a:extLst>
              </a:tr>
              <a:tr h="370840">
                <a:tc>
                  <a:txBody>
                    <a:bodyPr/>
                    <a:lstStyle/>
                    <a:p>
                      <a:pPr algn="ctr" fontAlgn="ctr"/>
                      <a:r>
                        <a:rPr lang="en-US" sz="1400" b="0" i="0" u="none" strike="noStrike" dirty="0">
                          <a:solidFill>
                            <a:schemeClr val="tx1"/>
                          </a:solidFill>
                          <a:effectLst/>
                          <a:latin typeface="宋体"/>
                        </a:rPr>
                        <a:t>L0phtCrack</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4"/>
                  </a:ext>
                </a:extLst>
              </a:tr>
              <a:tr h="370840">
                <a:tc>
                  <a:txBody>
                    <a:bodyPr/>
                    <a:lstStyle/>
                    <a:p>
                      <a:pPr algn="ctr" fontAlgn="ctr"/>
                      <a:r>
                        <a:rPr lang="en-US" sz="1400" b="0" i="0" u="none" strike="noStrike" dirty="0" err="1">
                          <a:solidFill>
                            <a:schemeClr val="tx1"/>
                          </a:solidFill>
                          <a:effectLst/>
                          <a:latin typeface="宋体"/>
                        </a:rPr>
                        <a:t>RainbowCrack</a:t>
                      </a:r>
                      <a:endParaRPr lang="en-US" sz="1400" b="0" i="0" u="none" strike="noStrike" dirty="0">
                        <a:solidFill>
                          <a:schemeClr val="tx1"/>
                        </a:solidFill>
                        <a:effectLst/>
                        <a:latin typeface="宋体"/>
                      </a:endParaRP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a:r>
                        <a:rPr lang="zh-CN" altLang="en-US" sz="1400" dirty="0"/>
                        <a:t>√</a:t>
                      </a:r>
                    </a:p>
                  </a:txBody>
                  <a:tcPr marL="9525" marR="9525" marT="9525" marB="0" anchor="ctr"/>
                </a:tc>
                <a:tc>
                  <a:txBody>
                    <a:bodyPr/>
                    <a:lstStyle/>
                    <a:p>
                      <a:pPr algn="ctr"/>
                      <a:r>
                        <a:rPr lang="zh-CN" altLang="en-US" sz="1400" dirty="0"/>
                        <a:t>√</a:t>
                      </a: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5"/>
                  </a:ext>
                </a:extLst>
              </a:tr>
              <a:tr h="370840">
                <a:tc>
                  <a:txBody>
                    <a:bodyPr/>
                    <a:lstStyle/>
                    <a:p>
                      <a:pPr algn="ctr" fontAlgn="ctr"/>
                      <a:r>
                        <a:rPr lang="en-US" sz="1400" b="0" i="0" u="none" strike="noStrike" dirty="0" err="1">
                          <a:solidFill>
                            <a:schemeClr val="tx1"/>
                          </a:solidFill>
                          <a:effectLst/>
                          <a:latin typeface="宋体"/>
                        </a:rPr>
                        <a:t>OphCrack</a:t>
                      </a:r>
                      <a:endParaRPr lang="en-US" sz="1400" b="0" i="0" u="none" strike="noStrike" dirty="0">
                        <a:solidFill>
                          <a:schemeClr val="tx1"/>
                        </a:solidFill>
                        <a:effectLst/>
                        <a:latin typeface="宋体"/>
                      </a:endParaRP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a:t>√</a:t>
                      </a:r>
                      <a:endParaRPr lang="zh-CN" altLang="en-US" sz="1400" dirty="0"/>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6"/>
                  </a:ext>
                </a:extLst>
              </a:tr>
              <a:tr h="370840">
                <a:tc>
                  <a:txBody>
                    <a:bodyPr/>
                    <a:lstStyle/>
                    <a:p>
                      <a:pPr algn="ctr" fontAlgn="ctr"/>
                      <a:r>
                        <a:rPr lang="en-US" sz="1400" b="0" i="0" u="none" strike="noStrike" dirty="0">
                          <a:solidFill>
                            <a:schemeClr val="tx1"/>
                          </a:solidFill>
                          <a:effectLst/>
                          <a:latin typeface="宋体"/>
                        </a:rPr>
                        <a:t>Cain and Abel</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7"/>
                  </a:ext>
                </a:extLst>
              </a:tr>
              <a:tr h="370840">
                <a:tc>
                  <a:txBody>
                    <a:bodyPr/>
                    <a:lstStyle/>
                    <a:p>
                      <a:pPr algn="ctr" fontAlgn="ctr"/>
                      <a:r>
                        <a:rPr lang="en-US" sz="1400" b="0" i="0" u="none" strike="noStrike" dirty="0" err="1">
                          <a:solidFill>
                            <a:schemeClr val="tx1"/>
                          </a:solidFill>
                          <a:effectLst/>
                          <a:latin typeface="宋体"/>
                        </a:rPr>
                        <a:t>DaveGrohl</a:t>
                      </a:r>
                      <a:endParaRPr lang="en-US" sz="1400" b="0" i="0" u="none" strike="noStrike" dirty="0">
                        <a:solidFill>
                          <a:schemeClr val="tx1"/>
                        </a:solidFill>
                        <a:effectLst/>
                        <a:latin typeface="宋体"/>
                      </a:endParaRP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8"/>
                  </a:ext>
                </a:extLst>
              </a:tr>
              <a:tr h="370840">
                <a:tc>
                  <a:txBody>
                    <a:bodyPr/>
                    <a:lstStyle/>
                    <a:p>
                      <a:pPr algn="ctr" fontAlgn="ctr"/>
                      <a:r>
                        <a:rPr lang="en-US" sz="1400" b="0" i="0" u="none" strike="noStrike" dirty="0" err="1">
                          <a:solidFill>
                            <a:schemeClr val="tx1"/>
                          </a:solidFill>
                          <a:effectLst/>
                          <a:latin typeface="宋体"/>
                        </a:rPr>
                        <a:t>Aircrack</a:t>
                      </a:r>
                      <a:r>
                        <a:rPr lang="en-US" sz="1400" b="0" i="0" u="none" strike="noStrike" dirty="0">
                          <a:solidFill>
                            <a:schemeClr val="tx1"/>
                          </a:solidFill>
                          <a:effectLst/>
                          <a:latin typeface="宋体"/>
                        </a:rPr>
                        <a:t>-ng</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extLst>
                  <a:ext uri="{0D108BD9-81ED-4DB2-BD59-A6C34878D82A}">
                    <a16:rowId xmlns:a16="http://schemas.microsoft.com/office/drawing/2014/main" val="10009"/>
                  </a:ext>
                </a:extLst>
              </a:tr>
              <a:tr h="370840">
                <a:tc>
                  <a:txBody>
                    <a:bodyPr/>
                    <a:lstStyle/>
                    <a:p>
                      <a:pPr algn="ctr" fontAlgn="ctr"/>
                      <a:r>
                        <a:rPr lang="en-US" sz="1400" b="0" i="0" u="none" strike="noStrike" dirty="0" err="1">
                          <a:solidFill>
                            <a:schemeClr val="tx1"/>
                          </a:solidFill>
                          <a:effectLst/>
                          <a:latin typeface="宋体"/>
                        </a:rPr>
                        <a:t>Wfuzz</a:t>
                      </a:r>
                      <a:endParaRPr lang="en-US" sz="1400" b="0" i="0" u="none" strike="noStrike" dirty="0">
                        <a:solidFill>
                          <a:schemeClr val="tx1"/>
                        </a:solidFill>
                        <a:effectLst/>
                        <a:latin typeface="宋体"/>
                      </a:endParaRP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a:r>
                        <a:rPr lang="zh-CN" altLang="en-US" sz="1400"/>
                        <a:t>√</a:t>
                      </a:r>
                      <a:endParaRPr lang="zh-CN" altLang="en-US" sz="1400" dirty="0"/>
                    </a:p>
                  </a:txBody>
                  <a:tcPr marL="9525" marR="9525" marT="9525" marB="0" anchor="ctr"/>
                </a:tc>
                <a:extLst>
                  <a:ext uri="{0D108BD9-81ED-4DB2-BD59-A6C34878D82A}">
                    <a16:rowId xmlns:a16="http://schemas.microsoft.com/office/drawing/2014/main" val="10010"/>
                  </a:ext>
                </a:extLst>
              </a:tr>
              <a:tr h="370840">
                <a:tc>
                  <a:txBody>
                    <a:bodyPr/>
                    <a:lstStyle/>
                    <a:p>
                      <a:pPr algn="ctr" fontAlgn="ctr"/>
                      <a:r>
                        <a:rPr lang="en-US" sz="1400" b="0" i="0" u="none" strike="noStrike" dirty="0">
                          <a:solidFill>
                            <a:schemeClr val="tx1"/>
                          </a:solidFill>
                          <a:effectLst/>
                          <a:latin typeface="宋体"/>
                        </a:rPr>
                        <a:t>THC Hydra</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extLst>
                  <a:ext uri="{0D108BD9-81ED-4DB2-BD59-A6C34878D82A}">
                    <a16:rowId xmlns:a16="http://schemas.microsoft.com/office/drawing/2014/main" val="10011"/>
                  </a:ext>
                </a:extLst>
              </a:tr>
              <a:tr h="370840">
                <a:tc>
                  <a:txBody>
                    <a:bodyPr/>
                    <a:lstStyle/>
                    <a:p>
                      <a:pPr algn="ctr" fontAlgn="ctr"/>
                      <a:r>
                        <a:rPr lang="en-US" sz="1400" b="0" i="0" u="none" strike="noStrike" dirty="0">
                          <a:solidFill>
                            <a:schemeClr val="tx1"/>
                          </a:solidFill>
                          <a:effectLst/>
                          <a:latin typeface="宋体"/>
                        </a:rPr>
                        <a:t>Medusa</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a:solidFill>
                            <a:srgbClr val="000000"/>
                          </a:solidFill>
                          <a:effectLst/>
                          <a:latin typeface="宋体"/>
                        </a:rPr>
                        <a:t>　</a:t>
                      </a:r>
                    </a:p>
                  </a:txBody>
                  <a:tcPr marL="9525" marR="9525" marT="9525" marB="0" anchor="ctr"/>
                </a:tc>
                <a:tc>
                  <a:txBody>
                    <a:bodyPr/>
                    <a:lstStyle/>
                    <a:p>
                      <a:pPr algn="ctr" fontAlgn="ctr"/>
                      <a:r>
                        <a:rPr lang="zh-CN" altLang="en-US" sz="1400" b="0" i="0" u="none" strike="noStrike" dirty="0">
                          <a:solidFill>
                            <a:srgbClr val="000000"/>
                          </a:solidFill>
                          <a:effectLst/>
                          <a:latin typeface="宋体"/>
                        </a:rPr>
                        <a:t>　</a:t>
                      </a:r>
                    </a:p>
                  </a:txBody>
                  <a:tcPr marL="9525" marR="9525" marT="9525" marB="0" anchor="ctr"/>
                </a:tc>
                <a:tc>
                  <a:txBody>
                    <a:bodyPr/>
                    <a:lstStyle/>
                    <a:p>
                      <a:pPr algn="ctr"/>
                      <a:r>
                        <a:rPr lang="zh-CN" altLang="en-US" sz="1400" dirty="0"/>
                        <a:t>√</a:t>
                      </a:r>
                    </a:p>
                  </a:txBody>
                  <a:tcPr marL="9525" marR="9525" marT="9525"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22238"/>
            <a:ext cx="7543800" cy="785812"/>
          </a:xfrm>
        </p:spPr>
        <p:txBody>
          <a:bodyPr/>
          <a:lstStyle/>
          <a:p>
            <a:pPr eaLnBrk="1" hangingPunct="1"/>
            <a:r>
              <a:rPr lang="zh-CN" altLang="en-US" dirty="0"/>
              <a:t>文件口令破解工具</a:t>
            </a:r>
          </a:p>
        </p:txBody>
      </p:sp>
      <p:sp>
        <p:nvSpPr>
          <p:cNvPr id="36867" name="Rectangle 3"/>
          <p:cNvSpPr>
            <a:spLocks noGrp="1" noChangeArrowheads="1"/>
          </p:cNvSpPr>
          <p:nvPr>
            <p:ph type="body" idx="1"/>
          </p:nvPr>
        </p:nvSpPr>
        <p:spPr/>
        <p:txBody>
          <a:bodyPr/>
          <a:lstStyle/>
          <a:p>
            <a:pPr eaLnBrk="1" hangingPunct="1"/>
            <a:r>
              <a:rPr lang="en-US" altLang="zh-CN"/>
              <a:t>Advanced PDF Password Recovery</a:t>
            </a:r>
          </a:p>
          <a:p>
            <a:pPr eaLnBrk="1" hangingPunct="1"/>
            <a:r>
              <a:rPr lang="en-US" altLang="zh-CN"/>
              <a:t>Advanced Office Password Recovery</a:t>
            </a:r>
          </a:p>
          <a:p>
            <a:pPr eaLnBrk="1" hangingPunct="1"/>
            <a:r>
              <a:rPr lang="en-US" altLang="zh-CN"/>
              <a:t>Recovery Toolbox for RAR</a:t>
            </a:r>
          </a:p>
          <a:p>
            <a:pPr eaLnBrk="1" hangingPunct="1"/>
            <a:r>
              <a:rPr lang="en-US" altLang="zh-CN"/>
              <a:t>WinZip Password Recovery</a:t>
            </a:r>
          </a:p>
          <a:p>
            <a:pPr eaLnBrk="1" hangingPunct="1"/>
            <a:r>
              <a:rPr lang="en-US" altLang="zh-CN"/>
              <a:t>Winzip Recovery</a:t>
            </a:r>
            <a:r>
              <a:rPr lang="zh-CN" altLang="en-US"/>
              <a:t> </a:t>
            </a:r>
          </a:p>
          <a:p>
            <a:pPr eaLnBrk="1" hangingPunct="1"/>
            <a:r>
              <a:rPr lang="en-US" altLang="zh-CN"/>
              <a:t>Password Recovery Tools for Windows</a:t>
            </a:r>
          </a:p>
          <a:p>
            <a:pPr eaLnBrk="1" hangingPunct="1"/>
            <a:r>
              <a:rPr lang="en-US" altLang="zh-CN"/>
              <a:t>Passware Password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0"/>
            <a:ext cx="7543800" cy="908050"/>
          </a:xfrm>
        </p:spPr>
        <p:txBody>
          <a:bodyPr/>
          <a:lstStyle/>
          <a:p>
            <a:pPr eaLnBrk="1" hangingPunct="1"/>
            <a:r>
              <a:rPr lang="zh-CN" altLang="en-US" sz="3600"/>
              <a:t>第</a:t>
            </a:r>
            <a:r>
              <a:rPr lang="en-US" altLang="zh-CN" sz="3600"/>
              <a:t>3</a:t>
            </a:r>
            <a:r>
              <a:rPr lang="zh-CN" altLang="en-US" sz="3600"/>
              <a:t>章 网络侦察</a:t>
            </a:r>
            <a:r>
              <a:rPr lang="en-US" altLang="zh-CN" sz="3600"/>
              <a:t>——</a:t>
            </a:r>
            <a:r>
              <a:rPr lang="zh-CN" altLang="en-US" sz="3500"/>
              <a:t>参考资料</a:t>
            </a:r>
          </a:p>
        </p:txBody>
      </p:sp>
      <p:sp>
        <p:nvSpPr>
          <p:cNvPr id="37891" name="Rectangle 3"/>
          <p:cNvSpPr>
            <a:spLocks noGrp="1" noChangeArrowheads="1"/>
          </p:cNvSpPr>
          <p:nvPr>
            <p:ph type="body" idx="1"/>
          </p:nvPr>
        </p:nvSpPr>
        <p:spPr>
          <a:xfrm>
            <a:off x="152400" y="1295400"/>
            <a:ext cx="8763000" cy="5167313"/>
          </a:xfrm>
        </p:spPr>
        <p:txBody>
          <a:bodyPr/>
          <a:lstStyle/>
          <a:p>
            <a:pPr marL="565150" indent="-565150" eaLnBrk="1" hangingPunct="1"/>
            <a:r>
              <a:rPr lang="zh-CN" altLang="en-US" sz="2600"/>
              <a:t>书</a:t>
            </a:r>
          </a:p>
          <a:p>
            <a:pPr marL="969963" lvl="1" indent="-403225" eaLnBrk="1" hangingPunct="1">
              <a:buFont typeface="Wingdings" pitchFamily="2" charset="2"/>
              <a:buNone/>
            </a:pPr>
            <a:r>
              <a:rPr lang="zh-CN" altLang="en-US" sz="2200" b="1"/>
              <a:t>“</a:t>
            </a:r>
            <a:r>
              <a:rPr lang="en-US" altLang="zh-CN" sz="2200" b="1"/>
              <a:t>Hackers Beware”</a:t>
            </a:r>
            <a:r>
              <a:rPr lang="zh-CN" altLang="en-US" sz="2200" b="1"/>
              <a:t>，中文版</a:t>
            </a:r>
            <a:r>
              <a:rPr lang="en-US" altLang="zh-CN" sz="2200" b="1"/>
              <a:t>《</a:t>
            </a:r>
            <a:r>
              <a:rPr lang="zh-CN" altLang="en-US" sz="2200" b="1"/>
              <a:t>黑客</a:t>
            </a:r>
            <a:r>
              <a:rPr lang="en-US" altLang="zh-CN" sz="2200" b="1"/>
              <a:t>——</a:t>
            </a:r>
            <a:r>
              <a:rPr lang="zh-CN" altLang="en-US" sz="2200" b="1"/>
              <a:t>攻击透析与防范 </a:t>
            </a:r>
            <a:r>
              <a:rPr lang="en-US" altLang="zh-CN" sz="2200" b="1"/>
              <a:t>》</a:t>
            </a:r>
            <a:endParaRPr lang="en-US" altLang="zh-CN" sz="2200"/>
          </a:p>
          <a:p>
            <a:pPr marL="565150" indent="-565150" eaLnBrk="1" hangingPunct="1"/>
            <a:r>
              <a:rPr lang="zh-CN" altLang="en-US" sz="2600" b="1"/>
              <a:t>文章</a:t>
            </a:r>
          </a:p>
          <a:p>
            <a:pPr marL="969963" lvl="1" indent="-403225" eaLnBrk="1" hangingPunct="1"/>
            <a:r>
              <a:rPr lang="en-US" altLang="zh-CN" sz="2200" b="1"/>
              <a:t>Remote OS detection via TCP/IP Stack FingerPrinting</a:t>
            </a:r>
            <a:r>
              <a:rPr lang="zh-CN" altLang="en-US" sz="2200" b="1"/>
              <a:t>，</a:t>
            </a:r>
            <a:r>
              <a:rPr lang="en-US" altLang="zh-CN" sz="2200" b="1">
                <a:hlinkClick r:id="rId2"/>
              </a:rPr>
              <a:t>http://www.insecure.org/nmap/nmap-fingerprinting-article.html</a:t>
            </a:r>
            <a:endParaRPr lang="en-US" altLang="zh-CN" sz="2200" b="1"/>
          </a:p>
          <a:p>
            <a:pPr marL="969963" lvl="1" indent="-403225" eaLnBrk="1" hangingPunct="1"/>
            <a:r>
              <a:rPr lang="en-US" altLang="zh-CN" sz="2200" b="1"/>
              <a:t>The Art of Port Scanning, </a:t>
            </a:r>
            <a:r>
              <a:rPr lang="en-US" altLang="zh-CN" sz="2200" b="1">
                <a:hlinkClick r:id="rId3"/>
              </a:rPr>
              <a:t>http://www.insecure.org/nmap/nmap_doc.html</a:t>
            </a:r>
            <a:endParaRPr lang="en-US" altLang="zh-CN" sz="2200" b="1"/>
          </a:p>
          <a:p>
            <a:pPr marL="565150" indent="-565150" eaLnBrk="1" hangingPunct="1"/>
            <a:r>
              <a:rPr lang="en-US" altLang="zh-CN" sz="2600" b="1"/>
              <a:t>Web</a:t>
            </a:r>
            <a:r>
              <a:rPr lang="zh-CN" altLang="en-US" sz="2600" b="1"/>
              <a:t>站点</a:t>
            </a:r>
          </a:p>
          <a:p>
            <a:pPr marL="969963" lvl="1" indent="-403225" eaLnBrk="1" hangingPunct="1"/>
            <a:r>
              <a:rPr lang="en-US" altLang="zh-CN" sz="2200" b="1">
                <a:hlinkClick r:id="rId4"/>
              </a:rPr>
              <a:t>http://www.tucows.com/</a:t>
            </a:r>
            <a:r>
              <a:rPr lang="zh-CN" altLang="en-US" sz="2200" b="1"/>
              <a:t>，搜索和下载各种工具</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79613" y="260350"/>
            <a:ext cx="6021387" cy="714375"/>
          </a:xfrm>
        </p:spPr>
        <p:txBody>
          <a:bodyPr/>
          <a:lstStyle/>
          <a:p>
            <a:pPr eaLnBrk="1" hangingPunct="1"/>
            <a:r>
              <a:rPr lang="zh-CN" altLang="en-US" sz="4800"/>
              <a:t>思考题</a:t>
            </a:r>
          </a:p>
        </p:txBody>
      </p:sp>
      <p:sp>
        <p:nvSpPr>
          <p:cNvPr id="46083" name="Rectangle 3"/>
          <p:cNvSpPr>
            <a:spLocks noGrp="1" noChangeArrowheads="1"/>
          </p:cNvSpPr>
          <p:nvPr>
            <p:ph idx="1"/>
          </p:nvPr>
        </p:nvSpPr>
        <p:spPr/>
        <p:txBody>
          <a:bodyPr/>
          <a:lstStyle/>
          <a:p>
            <a:pPr eaLnBrk="1" hangingPunct="1"/>
            <a:r>
              <a:rPr lang="zh-CN" altLang="en-US" sz="3200" dirty="0"/>
              <a:t>哪里可以方便查询</a:t>
            </a:r>
            <a:r>
              <a:rPr lang="en-US" altLang="zh-CN" sz="3200" dirty="0"/>
              <a:t>DNS, </a:t>
            </a:r>
            <a:r>
              <a:rPr lang="en-US" altLang="zh-CN" sz="3200" dirty="0" err="1"/>
              <a:t>whois</a:t>
            </a:r>
            <a:r>
              <a:rPr lang="zh-CN" altLang="en-US" sz="3200" dirty="0"/>
              <a:t>之类信息？</a:t>
            </a:r>
            <a:endParaRPr lang="en-US" altLang="zh-CN" sz="3200" dirty="0"/>
          </a:p>
          <a:p>
            <a:pPr eaLnBrk="1" hangingPunct="1"/>
            <a:r>
              <a:rPr lang="zh-CN" altLang="en-US" sz="3200" dirty="0"/>
              <a:t>同样的域名，为什么我</a:t>
            </a:r>
            <a:r>
              <a:rPr lang="en-US" altLang="zh-CN" sz="3200" dirty="0"/>
              <a:t>ping</a:t>
            </a:r>
            <a:r>
              <a:rPr lang="zh-CN" altLang="en-US" sz="3200" dirty="0"/>
              <a:t>的</a:t>
            </a:r>
            <a:r>
              <a:rPr lang="en-US" altLang="zh-CN" sz="3200" dirty="0" err="1"/>
              <a:t>ip</a:t>
            </a:r>
            <a:r>
              <a:rPr lang="zh-CN" altLang="en-US" sz="3200" dirty="0"/>
              <a:t>地址与别人不同？</a:t>
            </a:r>
            <a:endParaRPr lang="en-US" altLang="zh-CN" sz="3200" dirty="0"/>
          </a:p>
          <a:p>
            <a:pPr eaLnBrk="1" hangingPunct="1"/>
            <a:r>
              <a:rPr lang="zh-CN" altLang="en-US" sz="3200" dirty="0"/>
              <a:t>连接</a:t>
            </a:r>
            <a:r>
              <a:rPr lang="en-US" altLang="zh-CN" sz="3200" dirty="0"/>
              <a:t>80</a:t>
            </a:r>
            <a:r>
              <a:rPr lang="zh-CN" altLang="en-US" sz="3200" dirty="0"/>
              <a:t>端口成功，一定说明是</a:t>
            </a:r>
            <a:r>
              <a:rPr lang="en-US" altLang="zh-CN" sz="3200" dirty="0"/>
              <a:t>web</a:t>
            </a:r>
            <a:r>
              <a:rPr lang="zh-CN" altLang="en-US" sz="3200" dirty="0"/>
              <a:t>服务器吗？连不通，就一定没有</a:t>
            </a:r>
            <a:r>
              <a:rPr lang="en-US" altLang="zh-CN" sz="3200" dirty="0"/>
              <a:t>web</a:t>
            </a:r>
            <a:r>
              <a:rPr lang="zh-CN" altLang="en-US" sz="3200" dirty="0"/>
              <a:t>服务器吗？</a:t>
            </a:r>
            <a:endParaRPr lang="en-US" altLang="zh-CN" sz="3200" dirty="0"/>
          </a:p>
          <a:p>
            <a:pPr eaLnBrk="1" hangingPunct="1"/>
            <a:r>
              <a:rPr lang="zh-CN" altLang="en-US" sz="3200" dirty="0"/>
              <a:t>同一台机器上可以同时运行</a:t>
            </a:r>
            <a:r>
              <a:rPr lang="en-US" altLang="zh-CN" sz="3200" dirty="0"/>
              <a:t>2</a:t>
            </a:r>
            <a:r>
              <a:rPr lang="zh-CN" altLang="en-US" sz="3200" dirty="0"/>
              <a:t>个抓包软件吗？</a:t>
            </a:r>
            <a:endParaRPr lang="en-US" altLang="zh-CN" sz="3200" dirty="0"/>
          </a:p>
          <a:p>
            <a:pPr eaLnBrk="1" hangingPunct="1"/>
            <a:r>
              <a:rPr lang="zh-CN" altLang="en-US" sz="3200" dirty="0"/>
              <a:t>跳板机对口令文件破解太慢，怎么办？</a:t>
            </a:r>
            <a:endParaRPr lang="en-US" altLang="zh-CN" sz="3200" dirty="0"/>
          </a:p>
          <a:p>
            <a:pPr eaLnBrk="1" hangingPunct="1"/>
            <a:r>
              <a:rPr lang="zh-CN" altLang="en-US" sz="3200" dirty="0"/>
              <a:t>哪里可以获得常用口令字典？</a:t>
            </a:r>
          </a:p>
        </p:txBody>
      </p:sp>
      <p:pic>
        <p:nvPicPr>
          <p:cNvPr id="38916" name="Picture 4" descr="MCj038404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71438"/>
            <a:ext cx="1154113" cy="1341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6083">
                                            <p:txEl>
                                              <p:pRg st="0" end="0"/>
                                            </p:txEl>
                                          </p:spTgt>
                                        </p:tgtEl>
                                        <p:attrNameLst>
                                          <p:attrName>style.visibility</p:attrName>
                                        </p:attrNameLst>
                                      </p:cBhvr>
                                      <p:to>
                                        <p:strVal val="visible"/>
                                      </p:to>
                                    </p:set>
                                    <p:anim calcmode="discrete" valueType="clr">
                                      <p:cBhvr override="childStyle">
                                        <p:cTn id="7" dur="80"/>
                                        <p:tgtEl>
                                          <p:spTgt spid="460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6083">
                                            <p:txEl>
                                              <p:pRg st="1" end="1"/>
                                            </p:txEl>
                                          </p:spTgt>
                                        </p:tgtEl>
                                        <p:attrNameLst>
                                          <p:attrName>style.visibility</p:attrName>
                                        </p:attrNameLst>
                                      </p:cBhvr>
                                      <p:to>
                                        <p:strVal val="visible"/>
                                      </p:to>
                                    </p:set>
                                    <p:anim calcmode="discrete" valueType="clr">
                                      <p:cBhvr override="childStyle">
                                        <p:cTn id="14" dur="80"/>
                                        <p:tgtEl>
                                          <p:spTgt spid="460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6083">
                                            <p:txEl>
                                              <p:pRg st="2" end="2"/>
                                            </p:txEl>
                                          </p:spTgt>
                                        </p:tgtEl>
                                        <p:attrNameLst>
                                          <p:attrName>style.visibility</p:attrName>
                                        </p:attrNameLst>
                                      </p:cBhvr>
                                      <p:to>
                                        <p:strVal val="visible"/>
                                      </p:to>
                                    </p:set>
                                    <p:anim calcmode="discrete" valueType="clr">
                                      <p:cBhvr override="childStyle">
                                        <p:cTn id="21" dur="80"/>
                                        <p:tgtEl>
                                          <p:spTgt spid="460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46083">
                                            <p:txEl>
                                              <p:pRg st="3" end="3"/>
                                            </p:txEl>
                                          </p:spTgt>
                                        </p:tgtEl>
                                        <p:attrNameLst>
                                          <p:attrName>style.visibility</p:attrName>
                                        </p:attrNameLst>
                                      </p:cBhvr>
                                      <p:to>
                                        <p:strVal val="visible"/>
                                      </p:to>
                                    </p:set>
                                    <p:anim calcmode="discrete" valueType="clr">
                                      <p:cBhvr override="childStyle">
                                        <p:cTn id="28" dur="80"/>
                                        <p:tgtEl>
                                          <p:spTgt spid="460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608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608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46083">
                                            <p:txEl>
                                              <p:pRg st="4" end="4"/>
                                            </p:txEl>
                                          </p:spTgt>
                                        </p:tgtEl>
                                        <p:attrNameLst>
                                          <p:attrName>style.visibility</p:attrName>
                                        </p:attrNameLst>
                                      </p:cBhvr>
                                      <p:to>
                                        <p:strVal val="visible"/>
                                      </p:to>
                                    </p:set>
                                    <p:anim calcmode="discrete" valueType="clr">
                                      <p:cBhvr override="childStyle">
                                        <p:cTn id="35" dur="80"/>
                                        <p:tgtEl>
                                          <p:spTgt spid="460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608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4608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46083">
                                            <p:txEl>
                                              <p:pRg st="5" end="5"/>
                                            </p:txEl>
                                          </p:spTgt>
                                        </p:tgtEl>
                                        <p:attrNameLst>
                                          <p:attrName>style.visibility</p:attrName>
                                        </p:attrNameLst>
                                      </p:cBhvr>
                                      <p:to>
                                        <p:strVal val="visible"/>
                                      </p:to>
                                    </p:set>
                                    <p:anim calcmode="discrete" valueType="clr">
                                      <p:cBhvr override="childStyle">
                                        <p:cTn id="42" dur="80"/>
                                        <p:tgtEl>
                                          <p:spTgt spid="4608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608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4608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rgbClr val="FF0000">
            <a:alpha val="30000"/>
          </a:srgbClr>
        </a:solidFill>
        <a:effectLst/>
      </p:bgPr>
    </p:bg>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395288" y="188913"/>
            <a:ext cx="7772400" cy="755650"/>
          </a:xfrm>
        </p:spPr>
        <p:txBody>
          <a:bodyPr/>
          <a:lstStyle/>
          <a:p>
            <a:pPr eaLnBrk="1" hangingPunct="1"/>
            <a:r>
              <a:rPr lang="zh-CN" altLang="en-US" sz="4000"/>
              <a:t>以太网络的工作原理</a:t>
            </a:r>
          </a:p>
        </p:txBody>
      </p:sp>
      <p:sp>
        <p:nvSpPr>
          <p:cNvPr id="6147" name="Rectangle 5"/>
          <p:cNvSpPr>
            <a:spLocks noGrp="1" noChangeArrowheads="1"/>
          </p:cNvSpPr>
          <p:nvPr>
            <p:ph type="body" idx="1"/>
          </p:nvPr>
        </p:nvSpPr>
        <p:spPr>
          <a:xfrm>
            <a:off x="685800" y="1676400"/>
            <a:ext cx="8077200" cy="4114800"/>
          </a:xfrm>
        </p:spPr>
        <p:txBody>
          <a:bodyPr/>
          <a:lstStyle/>
          <a:p>
            <a:pPr eaLnBrk="1" hangingPunct="1">
              <a:lnSpc>
                <a:spcPct val="90000"/>
              </a:lnSpc>
            </a:pPr>
            <a:r>
              <a:rPr lang="zh-CN" altLang="en-US" sz="2800"/>
              <a:t>载波侦听/冲突检测(</a:t>
            </a:r>
            <a:r>
              <a:rPr lang="en-US" altLang="zh-CN" sz="2800"/>
              <a:t>CSMA/CD, carrier sense multiple access with collision detection)</a:t>
            </a:r>
            <a:r>
              <a:rPr lang="zh-CN" altLang="en-US" sz="2800"/>
              <a:t>技术</a:t>
            </a:r>
          </a:p>
          <a:p>
            <a:pPr lvl="1" eaLnBrk="1" hangingPunct="1">
              <a:lnSpc>
                <a:spcPct val="90000"/>
              </a:lnSpc>
            </a:pPr>
            <a:r>
              <a:rPr lang="zh-CN" altLang="en-US" sz="2400"/>
              <a:t>载波侦听：是指在网络中的每个站点都具有同等的权利，在传输自己的数据时，首先监听信道是否空闲</a:t>
            </a:r>
          </a:p>
          <a:p>
            <a:pPr lvl="2" eaLnBrk="1" hangingPunct="1">
              <a:lnSpc>
                <a:spcPct val="90000"/>
              </a:lnSpc>
            </a:pPr>
            <a:r>
              <a:rPr lang="zh-CN" altLang="en-US" sz="2000"/>
              <a:t>如果空闲，就传输自己的数据</a:t>
            </a:r>
          </a:p>
          <a:p>
            <a:pPr lvl="2" eaLnBrk="1" hangingPunct="1">
              <a:lnSpc>
                <a:spcPct val="90000"/>
              </a:lnSpc>
            </a:pPr>
            <a:r>
              <a:rPr lang="zh-CN" altLang="en-US" sz="2000"/>
              <a:t>如果信道被占用，就等待信道空闲</a:t>
            </a:r>
          </a:p>
          <a:p>
            <a:pPr lvl="1" eaLnBrk="1" hangingPunct="1">
              <a:lnSpc>
                <a:spcPct val="90000"/>
              </a:lnSpc>
            </a:pPr>
            <a:r>
              <a:rPr lang="zh-CN" altLang="en-US" sz="2400"/>
              <a:t>而冲突检测则是为了防止发生两个站点同时监测到网络没有被使用时而产生冲突</a:t>
            </a:r>
          </a:p>
          <a:p>
            <a:pPr eaLnBrk="1" hangingPunct="1">
              <a:lnSpc>
                <a:spcPct val="90000"/>
              </a:lnSpc>
            </a:pPr>
            <a:r>
              <a:rPr lang="zh-CN" altLang="en-US" sz="2800"/>
              <a:t>以太网采用了</a:t>
            </a:r>
            <a:r>
              <a:rPr lang="en-US" altLang="zh-CN" sz="2800"/>
              <a:t>CSMA/CD</a:t>
            </a:r>
            <a:r>
              <a:rPr lang="zh-CN" altLang="en-US" sz="2800"/>
              <a:t>技术，由于使用了广播机制，所以，所有与网络连接的工作站都可以看到网络上传递的数据</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15888"/>
            <a:ext cx="7772400" cy="831850"/>
          </a:xfrm>
        </p:spPr>
        <p:txBody>
          <a:bodyPr/>
          <a:lstStyle/>
          <a:p>
            <a:pPr eaLnBrk="1" hangingPunct="1"/>
            <a:r>
              <a:rPr lang="zh-CN" altLang="en-US"/>
              <a:t>以太网卡的工作模式</a:t>
            </a:r>
          </a:p>
        </p:txBody>
      </p:sp>
      <p:sp>
        <p:nvSpPr>
          <p:cNvPr id="7171" name="Rectangle 3"/>
          <p:cNvSpPr>
            <a:spLocks noGrp="1" noChangeArrowheads="1"/>
          </p:cNvSpPr>
          <p:nvPr>
            <p:ph type="body" idx="1"/>
          </p:nvPr>
        </p:nvSpPr>
        <p:spPr>
          <a:xfrm>
            <a:off x="685800" y="1600200"/>
            <a:ext cx="7772400" cy="4267200"/>
          </a:xfrm>
        </p:spPr>
        <p:txBody>
          <a:bodyPr/>
          <a:lstStyle/>
          <a:p>
            <a:pPr eaLnBrk="1" hangingPunct="1">
              <a:lnSpc>
                <a:spcPct val="90000"/>
              </a:lnSpc>
            </a:pPr>
            <a:r>
              <a:rPr lang="zh-CN" altLang="en-US" sz="2400"/>
              <a:t>网卡的</a:t>
            </a:r>
            <a:r>
              <a:rPr lang="en-US" altLang="zh-CN" sz="2400"/>
              <a:t>MAC</a:t>
            </a:r>
            <a:r>
              <a:rPr lang="zh-CN" altLang="en-US" sz="2400"/>
              <a:t>地址(48位)</a:t>
            </a:r>
          </a:p>
          <a:p>
            <a:pPr lvl="1" eaLnBrk="1" hangingPunct="1">
              <a:lnSpc>
                <a:spcPct val="90000"/>
              </a:lnSpc>
            </a:pPr>
            <a:r>
              <a:rPr lang="zh-CN" altLang="en-US" sz="2000"/>
              <a:t>通过</a:t>
            </a:r>
            <a:r>
              <a:rPr lang="en-US" altLang="zh-CN" sz="2000"/>
              <a:t>ARP</a:t>
            </a:r>
            <a:r>
              <a:rPr lang="zh-CN" altLang="en-US" sz="2000"/>
              <a:t>来解析</a:t>
            </a:r>
            <a:r>
              <a:rPr lang="en-US" altLang="zh-CN" sz="2000"/>
              <a:t>MAC</a:t>
            </a:r>
            <a:r>
              <a:rPr lang="zh-CN" altLang="en-US" sz="2000"/>
              <a:t>与</a:t>
            </a:r>
            <a:r>
              <a:rPr lang="en-US" altLang="zh-CN" sz="2000"/>
              <a:t>IP</a:t>
            </a:r>
            <a:r>
              <a:rPr lang="zh-CN" altLang="en-US" sz="2000"/>
              <a:t>地址的转换</a:t>
            </a:r>
          </a:p>
          <a:p>
            <a:pPr lvl="1" eaLnBrk="1" hangingPunct="1">
              <a:lnSpc>
                <a:spcPct val="90000"/>
              </a:lnSpc>
            </a:pPr>
            <a:r>
              <a:rPr lang="zh-CN" altLang="en-US" sz="2000"/>
              <a:t>用</a:t>
            </a:r>
            <a:r>
              <a:rPr lang="en-US" altLang="zh-CN" sz="2000"/>
              <a:t>ipconfig/ifconfig</a:t>
            </a:r>
            <a:r>
              <a:rPr lang="zh-CN" altLang="en-US" sz="2000"/>
              <a:t>可以查看</a:t>
            </a:r>
            <a:r>
              <a:rPr lang="en-US" altLang="zh-CN" sz="2000"/>
              <a:t>MAC</a:t>
            </a:r>
            <a:r>
              <a:rPr lang="zh-CN" altLang="en-US" sz="2000"/>
              <a:t>地址</a:t>
            </a:r>
          </a:p>
          <a:p>
            <a:pPr eaLnBrk="1" hangingPunct="1">
              <a:lnSpc>
                <a:spcPct val="90000"/>
              </a:lnSpc>
            </a:pPr>
            <a:r>
              <a:rPr lang="zh-CN" altLang="en-US" sz="2400"/>
              <a:t>正常情况下，网卡应该只接收这样的包</a:t>
            </a:r>
          </a:p>
          <a:p>
            <a:pPr lvl="1" eaLnBrk="1" hangingPunct="1">
              <a:lnSpc>
                <a:spcPct val="90000"/>
              </a:lnSpc>
            </a:pPr>
            <a:r>
              <a:rPr lang="en-US" altLang="zh-CN" sz="2000"/>
              <a:t>MAC</a:t>
            </a:r>
            <a:r>
              <a:rPr lang="zh-CN" altLang="en-US" sz="2000"/>
              <a:t>地址与自己相匹配的数据帧</a:t>
            </a:r>
          </a:p>
          <a:p>
            <a:pPr lvl="1" eaLnBrk="1" hangingPunct="1">
              <a:lnSpc>
                <a:spcPct val="90000"/>
              </a:lnSpc>
            </a:pPr>
            <a:r>
              <a:rPr lang="zh-CN" altLang="en-US" sz="2000"/>
              <a:t>广播包</a:t>
            </a:r>
          </a:p>
          <a:p>
            <a:pPr eaLnBrk="1" hangingPunct="1">
              <a:lnSpc>
                <a:spcPct val="90000"/>
              </a:lnSpc>
            </a:pPr>
            <a:r>
              <a:rPr lang="zh-CN" altLang="en-US" sz="2400"/>
              <a:t>网卡完成收发数据包的工作，两种接收模式</a:t>
            </a:r>
          </a:p>
          <a:p>
            <a:pPr lvl="1" eaLnBrk="1" hangingPunct="1">
              <a:lnSpc>
                <a:spcPct val="90000"/>
              </a:lnSpc>
            </a:pPr>
            <a:r>
              <a:rPr lang="zh-CN" altLang="en-US" sz="2000"/>
              <a:t>非混杂模式：只接收目的地址相匹配的数据帧，以及广播数据包(和组播数据包)</a:t>
            </a:r>
          </a:p>
          <a:p>
            <a:pPr lvl="1" eaLnBrk="1" hangingPunct="1">
              <a:lnSpc>
                <a:spcPct val="90000"/>
              </a:lnSpc>
            </a:pPr>
            <a:r>
              <a:rPr lang="zh-CN" altLang="en-US" sz="2000"/>
              <a:t>混杂模式：不管数据帧中的目的地址是否与自己的地址匹配，都接收下来</a:t>
            </a:r>
          </a:p>
          <a:p>
            <a:pPr eaLnBrk="1" hangingPunct="1">
              <a:lnSpc>
                <a:spcPct val="90000"/>
              </a:lnSpc>
            </a:pPr>
            <a:r>
              <a:rPr lang="zh-CN" altLang="en-US" sz="2400"/>
              <a:t>为了监听网络上的流量，必须设置为混杂模式</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457200" y="122238"/>
            <a:ext cx="7543800" cy="785812"/>
          </a:xfrm>
        </p:spPr>
        <p:txBody>
          <a:bodyPr/>
          <a:lstStyle/>
          <a:p>
            <a:pPr eaLnBrk="1" hangingPunct="1"/>
            <a:r>
              <a:rPr lang="zh-CN" altLang="en-US"/>
              <a:t>共享网络和交换网络</a:t>
            </a:r>
          </a:p>
        </p:txBody>
      </p:sp>
      <p:sp>
        <p:nvSpPr>
          <p:cNvPr id="8195" name="Rectangle 5"/>
          <p:cNvSpPr>
            <a:spLocks noGrp="1" noChangeArrowheads="1"/>
          </p:cNvSpPr>
          <p:nvPr>
            <p:ph type="body" idx="1"/>
          </p:nvPr>
        </p:nvSpPr>
        <p:spPr/>
        <p:txBody>
          <a:bodyPr/>
          <a:lstStyle/>
          <a:p>
            <a:pPr eaLnBrk="1" hangingPunct="1">
              <a:lnSpc>
                <a:spcPct val="90000"/>
              </a:lnSpc>
            </a:pPr>
            <a:r>
              <a:rPr lang="zh-CN" altLang="en-US"/>
              <a:t>共享式网络</a:t>
            </a:r>
          </a:p>
          <a:p>
            <a:pPr lvl="1" eaLnBrk="1" hangingPunct="1">
              <a:lnSpc>
                <a:spcPct val="90000"/>
              </a:lnSpc>
            </a:pPr>
            <a:r>
              <a:rPr lang="zh-CN" altLang="en-US"/>
              <a:t>通过网络的所有数据包发往每一个主机</a:t>
            </a:r>
          </a:p>
          <a:p>
            <a:pPr lvl="1" eaLnBrk="1" hangingPunct="1">
              <a:lnSpc>
                <a:spcPct val="90000"/>
              </a:lnSpc>
            </a:pPr>
            <a:r>
              <a:rPr lang="zh-CN" altLang="en-US"/>
              <a:t>最常见的是通过</a:t>
            </a:r>
            <a:r>
              <a:rPr lang="en-US" altLang="zh-CN"/>
              <a:t>HUB</a:t>
            </a:r>
            <a:r>
              <a:rPr lang="zh-CN" altLang="en-US"/>
              <a:t>连接起来的子网</a:t>
            </a:r>
          </a:p>
        </p:txBody>
      </p:sp>
      <p:pic>
        <p:nvPicPr>
          <p:cNvPr id="8196" name="Picture 4" descr="\\vmware-host\Shared Folders\桌面\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3643313"/>
            <a:ext cx="4733925" cy="280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457200" y="122238"/>
            <a:ext cx="7543800" cy="785812"/>
          </a:xfrm>
        </p:spPr>
        <p:txBody>
          <a:bodyPr/>
          <a:lstStyle/>
          <a:p>
            <a:pPr eaLnBrk="1" hangingPunct="1"/>
            <a:r>
              <a:rPr lang="zh-CN" altLang="en-US"/>
              <a:t>共享网络和交换网络</a:t>
            </a:r>
          </a:p>
        </p:txBody>
      </p:sp>
      <p:sp>
        <p:nvSpPr>
          <p:cNvPr id="9219" name="Rectangle 5"/>
          <p:cNvSpPr>
            <a:spLocks noGrp="1" noChangeArrowheads="1"/>
          </p:cNvSpPr>
          <p:nvPr>
            <p:ph type="body" idx="1"/>
          </p:nvPr>
        </p:nvSpPr>
        <p:spPr/>
        <p:txBody>
          <a:bodyPr/>
          <a:lstStyle/>
          <a:p>
            <a:pPr eaLnBrk="1" hangingPunct="1">
              <a:lnSpc>
                <a:spcPct val="90000"/>
              </a:lnSpc>
            </a:pPr>
            <a:r>
              <a:rPr lang="zh-CN" altLang="en-US"/>
              <a:t>交换式网络</a:t>
            </a:r>
          </a:p>
          <a:p>
            <a:pPr lvl="1" eaLnBrk="1" hangingPunct="1">
              <a:lnSpc>
                <a:spcPct val="90000"/>
              </a:lnSpc>
            </a:pPr>
            <a:r>
              <a:rPr lang="zh-CN" altLang="en-US"/>
              <a:t>通过交换机连接网络</a:t>
            </a:r>
          </a:p>
          <a:p>
            <a:pPr lvl="1" eaLnBrk="1" hangingPunct="1">
              <a:lnSpc>
                <a:spcPct val="90000"/>
              </a:lnSpc>
            </a:pPr>
            <a:r>
              <a:rPr lang="zh-CN" altLang="en-US"/>
              <a:t>由交换机构造一个</a:t>
            </a:r>
            <a:r>
              <a:rPr lang="zh-CN" altLang="en-US">
                <a:latin typeface="Times New Roman" pitchFamily="18" charset="0"/>
              </a:rPr>
              <a:t>“</a:t>
            </a:r>
            <a:r>
              <a:rPr lang="en-US" altLang="zh-CN"/>
              <a:t>MAC</a:t>
            </a:r>
            <a:r>
              <a:rPr lang="zh-CN" altLang="en-US"/>
              <a:t>地址-端口</a:t>
            </a:r>
            <a:r>
              <a:rPr lang="zh-CN" altLang="en-US">
                <a:latin typeface="Times New Roman" pitchFamily="18" charset="0"/>
              </a:rPr>
              <a:t>”</a:t>
            </a:r>
            <a:r>
              <a:rPr lang="zh-CN" altLang="en-US"/>
              <a:t>映射表</a:t>
            </a:r>
          </a:p>
          <a:p>
            <a:pPr lvl="1" eaLnBrk="1" hangingPunct="1">
              <a:lnSpc>
                <a:spcPct val="90000"/>
              </a:lnSpc>
            </a:pPr>
            <a:r>
              <a:rPr lang="zh-CN" altLang="en-US"/>
              <a:t>发送包的时候，只发到特定的端口上</a:t>
            </a:r>
          </a:p>
        </p:txBody>
      </p:sp>
      <p:pic>
        <p:nvPicPr>
          <p:cNvPr id="9220" name="Picture 2" descr="\\vmware-host\Shared Folders\桌面\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3636963"/>
            <a:ext cx="4886325"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457200" y="122238"/>
            <a:ext cx="7543800" cy="785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pPr eaLnBrk="1" hangingPunct="1">
              <a:defRPr/>
            </a:pPr>
            <a:endParaRPr lang="zh-CN" altLang="en-US" kern="0" dirty="0"/>
          </a:p>
        </p:txBody>
      </p:sp>
      <p:sp>
        <p:nvSpPr>
          <p:cNvPr id="10243" name="标题 1"/>
          <p:cNvSpPr>
            <a:spLocks noGrp="1"/>
          </p:cNvSpPr>
          <p:nvPr>
            <p:ph type="title"/>
          </p:nvPr>
        </p:nvSpPr>
        <p:spPr>
          <a:xfrm>
            <a:off x="250825" y="0"/>
            <a:ext cx="7543800" cy="908050"/>
          </a:xfrm>
        </p:spPr>
        <p:txBody>
          <a:bodyPr/>
          <a:lstStyle/>
          <a:p>
            <a:r>
              <a:rPr lang="zh-CN" altLang="en-US"/>
              <a:t>共享以太网监听技术</a:t>
            </a:r>
          </a:p>
        </p:txBody>
      </p:sp>
      <p:pic>
        <p:nvPicPr>
          <p:cNvPr id="10244" name="Picture 4" descr="\\vmware-host\Shared Folders\桌面\Hu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38" y="3643313"/>
            <a:ext cx="4733925" cy="280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7829" name="组合 5"/>
          <p:cNvGrpSpPr>
            <a:grpSpLocks/>
          </p:cNvGrpSpPr>
          <p:nvPr/>
        </p:nvGrpSpPr>
        <p:grpSpPr bwMode="auto">
          <a:xfrm>
            <a:off x="723900" y="1557338"/>
            <a:ext cx="2962275" cy="1079500"/>
            <a:chOff x="457200" y="1412776"/>
            <a:chExt cx="2962672" cy="1080120"/>
          </a:xfrm>
        </p:grpSpPr>
        <p:sp>
          <p:nvSpPr>
            <p:cNvPr id="4" name="圆角矩形标注 3"/>
            <p:cNvSpPr/>
            <p:nvPr/>
          </p:nvSpPr>
          <p:spPr>
            <a:xfrm>
              <a:off x="457200" y="1412776"/>
              <a:ext cx="2962672" cy="1080120"/>
            </a:xfrm>
            <a:prstGeom prst="wedgeRoundRectCallout">
              <a:avLst>
                <a:gd name="adj1" fmla="val 16945"/>
                <a:gd name="adj2" fmla="val 147173"/>
                <a:gd name="adj3" fmla="val 16667"/>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49" name="Picture 6" descr="\\vmware-host\Shared Folders\桌面\Wireshark1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49" y="1516118"/>
              <a:ext cx="2470573" cy="873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TextBox 1"/>
          <p:cNvSpPr txBox="1">
            <a:spLocks noChangeArrowheads="1"/>
          </p:cNvSpPr>
          <p:nvPr/>
        </p:nvSpPr>
        <p:spPr bwMode="auto">
          <a:xfrm>
            <a:off x="3995738" y="1357313"/>
            <a:ext cx="4005262" cy="212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a:t>Wireshark</a:t>
            </a:r>
            <a:r>
              <a:rPr lang="zh-CN" altLang="en-US"/>
              <a:t>（前称</a:t>
            </a:r>
            <a:r>
              <a:rPr lang="en-US" altLang="zh-CN"/>
              <a:t>Ethereal</a:t>
            </a:r>
            <a:r>
              <a:rPr lang="zh-CN" altLang="en-US"/>
              <a:t>）是一个网络封包分析软件。网络封包分析软件的功能是撷取网络封包，并尽可能显示出最为详细的网络封包资料。</a:t>
            </a:r>
            <a:r>
              <a:rPr lang="en-US" altLang="zh-CN"/>
              <a:t>Wireshark</a:t>
            </a:r>
            <a:r>
              <a:rPr lang="zh-CN" altLang="en-US"/>
              <a:t>使用</a:t>
            </a:r>
            <a:r>
              <a:rPr lang="en-US" altLang="zh-CN"/>
              <a:t>WinPCAP</a:t>
            </a:r>
            <a:r>
              <a:rPr lang="zh-CN" altLang="en-US"/>
              <a:t>作为接口，直接与网卡进行数据报文交换</a:t>
            </a:r>
            <a:endParaRPr lang="en-US" altLang="zh-CN"/>
          </a:p>
          <a:p>
            <a:r>
              <a:rPr lang="en-US" altLang="zh-CN" sz="2400">
                <a:solidFill>
                  <a:srgbClr val="0070C0"/>
                </a:solidFill>
              </a:rPr>
              <a:t>https://www.wireshark.org</a:t>
            </a:r>
            <a:endParaRPr lang="zh-CN" altLang="en-US" sz="2400">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500"/>
                                  </p:stCondLst>
                                  <p:childTnLst>
                                    <p:set>
                                      <p:cBhvr>
                                        <p:cTn id="6" dur="1" fill="hold">
                                          <p:stCondLst>
                                            <p:cond delay="0"/>
                                          </p:stCondLst>
                                        </p:cTn>
                                        <p:tgtEl>
                                          <p:spTgt spid="77829"/>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0825" y="26988"/>
            <a:ext cx="7772400" cy="881062"/>
          </a:xfrm>
        </p:spPr>
        <p:txBody>
          <a:bodyPr/>
          <a:lstStyle/>
          <a:p>
            <a:pPr eaLnBrk="1" hangingPunct="1"/>
            <a:r>
              <a:rPr lang="zh-CN" altLang="en-US"/>
              <a:t>共享以太抓包应用</a:t>
            </a:r>
          </a:p>
        </p:txBody>
      </p:sp>
      <p:sp>
        <p:nvSpPr>
          <p:cNvPr id="11267" name="Rectangle 3"/>
          <p:cNvSpPr>
            <a:spLocks noGrp="1" noChangeArrowheads="1"/>
          </p:cNvSpPr>
          <p:nvPr>
            <p:ph type="body" idx="1"/>
          </p:nvPr>
        </p:nvSpPr>
        <p:spPr>
          <a:xfrm>
            <a:off x="685800" y="1600200"/>
            <a:ext cx="7772400" cy="4495800"/>
          </a:xfrm>
        </p:spPr>
        <p:txBody>
          <a:bodyPr/>
          <a:lstStyle/>
          <a:p>
            <a:pPr eaLnBrk="1" hangingPunct="1"/>
            <a:r>
              <a:rPr lang="en-US" altLang="zh-CN"/>
              <a:t>UNIX</a:t>
            </a:r>
            <a:r>
              <a:rPr lang="zh-CN" altLang="en-US"/>
              <a:t>系统提供了标准的</a:t>
            </a:r>
            <a:r>
              <a:rPr lang="en-US" altLang="zh-CN"/>
              <a:t>API</a:t>
            </a:r>
            <a:r>
              <a:rPr lang="zh-CN" altLang="en-US"/>
              <a:t>支持</a:t>
            </a:r>
          </a:p>
          <a:p>
            <a:pPr lvl="1" eaLnBrk="1" hangingPunct="1"/>
            <a:r>
              <a:rPr lang="en-US" altLang="zh-CN"/>
              <a:t>Packet socket</a:t>
            </a:r>
          </a:p>
          <a:p>
            <a:pPr lvl="1" eaLnBrk="1" hangingPunct="1"/>
            <a:r>
              <a:rPr lang="en-US" altLang="zh-CN"/>
              <a:t>BPF</a:t>
            </a:r>
          </a:p>
          <a:p>
            <a:pPr lvl="1" eaLnBrk="1" hangingPunct="1"/>
            <a:endParaRPr lang="zh-CN" altLang="en-US"/>
          </a:p>
          <a:p>
            <a:pPr eaLnBrk="1" hangingPunct="1"/>
            <a:r>
              <a:rPr lang="en-US" altLang="zh-CN"/>
              <a:t>Windows</a:t>
            </a:r>
            <a:r>
              <a:rPr lang="zh-CN" altLang="en-US"/>
              <a:t>平台上通过驱动程序来获取数据包</a:t>
            </a:r>
          </a:p>
          <a:p>
            <a:pPr lvl="1" eaLnBrk="1" hangingPunct="1"/>
            <a:r>
              <a:rPr lang="zh-CN" altLang="en-US"/>
              <a:t>驱动程序</a:t>
            </a:r>
          </a:p>
          <a:p>
            <a:pPr lvl="1" eaLnBrk="1" hangingPunct="1"/>
            <a:r>
              <a:rPr lang="en-US" altLang="zh-CN"/>
              <a:t>WinPcap</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IMING" val="|42.7"/>
</p:tagLst>
</file>

<file path=ppt/tags/tag2.xml><?xml version="1.0" encoding="utf-8"?>
<p:tagLst xmlns:a="http://schemas.openxmlformats.org/drawingml/2006/main" xmlns:r="http://schemas.openxmlformats.org/officeDocument/2006/relationships" xmlns:p="http://schemas.openxmlformats.org/presentationml/2006/main">
  <p:tag name="TIMING" val="|0.9|0.3|0.3|0.2|0.1|0.6"/>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8351</TotalTime>
  <Words>3738</Words>
  <Application>Microsoft Macintosh PowerPoint</Application>
  <PresentationFormat>全屏显示(4:3)</PresentationFormat>
  <Paragraphs>419</Paragraphs>
  <Slides>35</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3" baseType="lpstr">
      <vt:lpstr>华文行楷</vt:lpstr>
      <vt:lpstr>宋体</vt:lpstr>
      <vt:lpstr>Arial Unicode MS</vt:lpstr>
      <vt:lpstr>Arial</vt:lpstr>
      <vt:lpstr>Times New Roman</vt:lpstr>
      <vt:lpstr>Wingdings</vt:lpstr>
      <vt:lpstr>Network</vt:lpstr>
      <vt:lpstr>BMP 图像</vt:lpstr>
      <vt:lpstr>网络安全</vt:lpstr>
      <vt:lpstr>第3章 网络侦察技术</vt:lpstr>
      <vt:lpstr>  网络监听</vt:lpstr>
      <vt:lpstr>以太网络的工作原理</vt:lpstr>
      <vt:lpstr>以太网卡的工作模式</vt:lpstr>
      <vt:lpstr>共享网络和交换网络</vt:lpstr>
      <vt:lpstr>共享网络和交换网络</vt:lpstr>
      <vt:lpstr>共享以太网监听技术</vt:lpstr>
      <vt:lpstr>共享以太抓包应用</vt:lpstr>
      <vt:lpstr>Unix抓包——Packet socket</vt:lpstr>
      <vt:lpstr>Unix抓包—— BPF</vt:lpstr>
      <vt:lpstr>BPF和libpcap</vt:lpstr>
      <vt:lpstr>关于libpcap</vt:lpstr>
      <vt:lpstr>共享以太抓包应用</vt:lpstr>
      <vt:lpstr>Windows抓包——WinPcap</vt:lpstr>
      <vt:lpstr>Windows抓包——WinPcap</vt:lpstr>
      <vt:lpstr>Windows抓包——WinPcap</vt:lpstr>
      <vt:lpstr>检测处于混杂模式的节点</vt:lpstr>
      <vt:lpstr>共享网络和交换网络</vt:lpstr>
      <vt:lpstr>交换技术</vt:lpstr>
      <vt:lpstr>交换技术</vt:lpstr>
      <vt:lpstr>交换以太网监听技术</vt:lpstr>
      <vt:lpstr>ARP</vt:lpstr>
      <vt:lpstr>ARP Spoofing (ARP Poisoning)</vt:lpstr>
      <vt:lpstr>  网络监听——总结</vt:lpstr>
      <vt:lpstr>第3章 网络侦察技术</vt:lpstr>
      <vt:lpstr>  口令破解方式</vt:lpstr>
      <vt:lpstr>  口令破解——分析漏洞</vt:lpstr>
      <vt:lpstr>  口令破解——分析漏洞</vt:lpstr>
      <vt:lpstr>  口令破解——离线破解</vt:lpstr>
      <vt:lpstr>  口令破解——在线破解</vt:lpstr>
      <vt:lpstr>  口令破解工具</vt:lpstr>
      <vt:lpstr>文件口令破解工具</vt:lpstr>
      <vt:lpstr>第3章 网络侦察——参考资料</vt:lpstr>
      <vt:lpstr>思考题</vt:lpstr>
    </vt:vector>
  </TitlesOfParts>
  <Company>whu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mluo</dc:creator>
  <cp:lastModifiedBy>Jingsong Cui</cp:lastModifiedBy>
  <cp:revision>234</cp:revision>
  <dcterms:created xsi:type="dcterms:W3CDTF">2006-09-18T12:42:53Z</dcterms:created>
  <dcterms:modified xsi:type="dcterms:W3CDTF">2024-06-11T10:54:42Z</dcterms:modified>
</cp:coreProperties>
</file>