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0" r:id="rId5"/>
    <p:sldId id="311" r:id="rId6"/>
    <p:sldId id="312" r:id="rId7"/>
    <p:sldId id="264" r:id="rId8"/>
    <p:sldId id="316" r:id="rId9"/>
    <p:sldId id="317" r:id="rId10"/>
    <p:sldId id="320" r:id="rId11"/>
    <p:sldId id="318" r:id="rId12"/>
    <p:sldId id="321" r:id="rId13"/>
    <p:sldId id="313" r:id="rId14"/>
    <p:sldId id="322" r:id="rId15"/>
    <p:sldId id="324" r:id="rId16"/>
    <p:sldId id="325" r:id="rId17"/>
    <p:sldId id="326" r:id="rId18"/>
    <p:sldId id="314" r:id="rId19"/>
    <p:sldId id="338" r:id="rId20"/>
    <p:sldId id="315" r:id="rId21"/>
    <p:sldId id="344" r:id="rId22"/>
    <p:sldId id="345" r:id="rId23"/>
    <p:sldId id="34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6" autoAdjust="0"/>
    <p:restoredTop sz="89798" autoAdjust="0"/>
  </p:normalViewPr>
  <p:slideViewPr>
    <p:cSldViewPr snapToGrid="0" showGuides="1">
      <p:cViewPr varScale="1">
        <p:scale>
          <a:sx n="58" d="100"/>
          <a:sy n="58" d="100"/>
        </p:scale>
        <p:origin x="-102" y="-1578"/>
      </p:cViewPr>
      <p:guideLst>
        <p:guide orient="horz" pos="2227"/>
        <p:guide pos="381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5CE5F-2384-4ECA-A1A3-47861EA0C8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CD896-5BB0-47EA-A9FD-AA08636F55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9" Type="http://schemas.openxmlformats.org/officeDocument/2006/relationships/hyperlink" Target="http://www.1ppt.com/xiazai/" TargetMode="External"/><Relationship Id="rId8" Type="http://schemas.openxmlformats.org/officeDocument/2006/relationships/hyperlink" Target="http://www.1ppt.com/tubiao/" TargetMode="External"/><Relationship Id="rId7" Type="http://schemas.openxmlformats.org/officeDocument/2006/relationships/hyperlink" Target="http://www.1ppt.com/beijing/" TargetMode="External"/><Relationship Id="rId6" Type="http://schemas.openxmlformats.org/officeDocument/2006/relationships/hyperlink" Target="http://www.1ppt.com/sucai/" TargetMode="External"/><Relationship Id="rId5" Type="http://schemas.openxmlformats.org/officeDocument/2006/relationships/hyperlink" Target="http://www.1ppt.com/jieri/" TargetMode="External"/><Relationship Id="rId4" Type="http://schemas.openxmlformats.org/officeDocument/2006/relationships/hyperlink" Target="http://www.1ppt.com/hangye/" TargetMode="External"/><Relationship Id="rId3" Type="http://schemas.openxmlformats.org/officeDocument/2006/relationships/hyperlink" Target="http://www.1ppt.com/moban/" TargetMode="External"/><Relationship Id="rId2" Type="http://schemas.openxmlformats.org/officeDocument/2006/relationships/notesMaster" Target="../notesMasters/notesMaster1.xml"/><Relationship Id="rId18" Type="http://schemas.openxmlformats.org/officeDocument/2006/relationships/hyperlink" Target="http://www.1ppt.com/ziti/" TargetMode="External"/><Relationship Id="rId17" Type="http://schemas.openxmlformats.org/officeDocument/2006/relationships/hyperlink" Target="http://www.1ppt.com/jiaoan/" TargetMode="External"/><Relationship Id="rId16" Type="http://schemas.openxmlformats.org/officeDocument/2006/relationships/hyperlink" Target="http://www.1ppt.com/shiti/" TargetMode="External"/><Relationship Id="rId15" Type="http://schemas.openxmlformats.org/officeDocument/2006/relationships/hyperlink" Target="http://www.1ppt.com/shouchaobao/" TargetMode="External"/><Relationship Id="rId14" Type="http://schemas.openxmlformats.org/officeDocument/2006/relationships/hyperlink" Target="http://www.1ppt.com/kejian/" TargetMode="External"/><Relationship Id="rId13" Type="http://schemas.openxmlformats.org/officeDocument/2006/relationships/hyperlink" Target="http://www.1ppt.com/jianli/" TargetMode="External"/><Relationship Id="rId12" Type="http://schemas.openxmlformats.org/officeDocument/2006/relationships/hyperlink" Target="http://www.1ppt.com/excel/" TargetMode="External"/><Relationship Id="rId11" Type="http://schemas.openxmlformats.org/officeDocument/2006/relationships/hyperlink" Target="http://www.1ppt.com/word/" TargetMode="External"/><Relationship Id="rId10" Type="http://schemas.openxmlformats.org/officeDocument/2006/relationships/hyperlink" Target="http://www.1ppt.com/powerpoint/" TargetMode="Externa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smtClean="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A2CD896-5BB0-47EA-A9FD-AA08636F55D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56E22E-BD2F-4CC6-B6B8-732D02813C51}"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2516C88-1DBC-4A6F-B7E7-3EF051E8B7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516C88-1DBC-4A6F-B7E7-3EF051E8B7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516C88-1DBC-4A6F-B7E7-3EF051E8B7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BB8A7E-8CFB-4EE6-B02F-58142BF95AC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516C88-1DBC-4A6F-B7E7-3EF051E8B7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BB8A7E-8CFB-4EE6-B02F-58142BF95AC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B9CE88-B01A-4C96-939E-9A9613C2A59B}" type="slidenum">
              <a:rPr lang="zh-CN" altLang="en-US" smtClean="0"/>
            </a:fld>
            <a:endParaRPr lang="zh-CN" altLang="en-US"/>
          </a:p>
        </p:txBody>
      </p:sp>
      <p:sp>
        <p:nvSpPr>
          <p:cNvPr id="11" name="矩形 10"/>
          <p:cNvSpPr/>
          <p:nvPr userDrawn="1"/>
        </p:nvSpPr>
        <p:spPr>
          <a:xfrm>
            <a:off x="8864071" y="6430009"/>
            <a:ext cx="775136" cy="230832"/>
          </a:xfrm>
          <a:prstGeom prst="rect">
            <a:avLst/>
          </a:prstGeom>
        </p:spPr>
        <p:txBody>
          <a:bodyPr wrap="square">
            <a:spAutoFit/>
          </a:bodyPr>
          <a:lstStyle/>
          <a:p>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模板下载：</a:t>
            </a:r>
            <a:r>
              <a:rPr lang="en-US" altLang="zh-CN" sz="100" dirty="0">
                <a:solidFill>
                  <a:srgbClr val="F5E9D9"/>
                </a:solidFill>
                <a:latin typeface="Calibri" panose="020F0502020204030204"/>
                <a:ea typeface="宋体" panose="02010600030101010101" pitchFamily="2" charset="-122"/>
              </a:rPr>
              <a:t>www.1ppt.com/moban/          </a:t>
            </a:r>
            <a:r>
              <a:rPr lang="zh-CN" altLang="en-US" sz="100" dirty="0">
                <a:solidFill>
                  <a:srgbClr val="F5E9D9"/>
                </a:solidFill>
                <a:latin typeface="Calibri" panose="020F0502020204030204"/>
                <a:ea typeface="宋体" panose="02010600030101010101" pitchFamily="2" charset="-122"/>
              </a:rPr>
              <a:t>行业</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模板：</a:t>
            </a:r>
            <a:r>
              <a:rPr lang="en-US" altLang="zh-CN" sz="100" dirty="0">
                <a:solidFill>
                  <a:srgbClr val="F5E9D9"/>
                </a:solidFill>
                <a:latin typeface="Calibri" panose="020F0502020204030204"/>
                <a:ea typeface="宋体" panose="02010600030101010101" pitchFamily="2" charset="-122"/>
              </a:rPr>
              <a:t>www.1ppt.com/hangye/ </a:t>
            </a:r>
            <a:endParaRPr lang="en-US" altLang="zh-CN" sz="100" dirty="0">
              <a:solidFill>
                <a:srgbClr val="F5E9D9"/>
              </a:solidFill>
              <a:latin typeface="Calibri" panose="020F0502020204030204"/>
              <a:ea typeface="宋体" panose="02010600030101010101" pitchFamily="2" charset="-122"/>
            </a:endParaRPr>
          </a:p>
          <a:p>
            <a:r>
              <a:rPr lang="zh-CN" altLang="en-US" sz="100" dirty="0">
                <a:solidFill>
                  <a:srgbClr val="F5E9D9"/>
                </a:solidFill>
                <a:latin typeface="Calibri" panose="020F0502020204030204"/>
                <a:ea typeface="宋体" panose="02010600030101010101" pitchFamily="2" charset="-122"/>
              </a:rPr>
              <a:t>节日</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模板：</a:t>
            </a:r>
            <a:r>
              <a:rPr lang="en-US" altLang="zh-CN" sz="100" dirty="0">
                <a:solidFill>
                  <a:srgbClr val="F5E9D9"/>
                </a:solidFill>
                <a:latin typeface="Calibri" panose="020F0502020204030204"/>
                <a:ea typeface="宋体" panose="02010600030101010101" pitchFamily="2" charset="-122"/>
              </a:rPr>
              <a:t>www.1ppt.com/jieri/          PPT</a:t>
            </a:r>
            <a:r>
              <a:rPr lang="zh-CN" altLang="en-US" sz="100" dirty="0">
                <a:solidFill>
                  <a:srgbClr val="F5E9D9"/>
                </a:solidFill>
                <a:latin typeface="Calibri" panose="020F0502020204030204"/>
                <a:ea typeface="宋体" panose="02010600030101010101" pitchFamily="2" charset="-122"/>
              </a:rPr>
              <a:t>素材：</a:t>
            </a:r>
            <a:r>
              <a:rPr lang="en-US" altLang="zh-CN" sz="100" dirty="0">
                <a:solidFill>
                  <a:srgbClr val="F5E9D9"/>
                </a:solidFill>
                <a:latin typeface="Calibri" panose="020F0502020204030204"/>
                <a:ea typeface="宋体" panose="02010600030101010101" pitchFamily="2" charset="-122"/>
              </a:rPr>
              <a:t>www.1ppt.com/sucai/</a:t>
            </a:r>
            <a:endParaRPr lang="en-US" altLang="zh-CN" sz="100" dirty="0">
              <a:solidFill>
                <a:srgbClr val="F5E9D9"/>
              </a:solidFill>
              <a:latin typeface="Calibri" panose="020F0502020204030204"/>
              <a:ea typeface="宋体" panose="02010600030101010101" pitchFamily="2" charset="-122"/>
            </a:endParaRPr>
          </a:p>
          <a:p>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背景图片：</a:t>
            </a:r>
            <a:r>
              <a:rPr lang="en-US" altLang="zh-CN" sz="100" dirty="0">
                <a:solidFill>
                  <a:srgbClr val="F5E9D9"/>
                </a:solidFill>
                <a:latin typeface="Calibri" panose="020F0502020204030204"/>
                <a:ea typeface="宋体" panose="02010600030101010101" pitchFamily="2" charset="-122"/>
              </a:rPr>
              <a:t>www.1ppt.com/beijing/        PPT</a:t>
            </a:r>
            <a:r>
              <a:rPr lang="zh-CN" altLang="en-US" sz="100" dirty="0">
                <a:solidFill>
                  <a:srgbClr val="F5E9D9"/>
                </a:solidFill>
                <a:latin typeface="Calibri" panose="020F0502020204030204"/>
                <a:ea typeface="宋体" panose="02010600030101010101" pitchFamily="2" charset="-122"/>
              </a:rPr>
              <a:t>图表：</a:t>
            </a:r>
            <a:r>
              <a:rPr lang="en-US" altLang="zh-CN" sz="100" dirty="0">
                <a:solidFill>
                  <a:srgbClr val="F5E9D9"/>
                </a:solidFill>
                <a:latin typeface="Calibri" panose="020F0502020204030204"/>
                <a:ea typeface="宋体" panose="02010600030101010101" pitchFamily="2" charset="-122"/>
              </a:rPr>
              <a:t>www.1ppt.com/tubiao/      </a:t>
            </a:r>
            <a:endParaRPr lang="en-US" altLang="zh-CN" sz="100" dirty="0">
              <a:solidFill>
                <a:srgbClr val="F5E9D9"/>
              </a:solidFill>
              <a:latin typeface="Calibri" panose="020F0502020204030204"/>
              <a:ea typeface="宋体" panose="02010600030101010101" pitchFamily="2" charset="-122"/>
            </a:endParaRPr>
          </a:p>
          <a:p>
            <a:r>
              <a:rPr lang="zh-CN" altLang="en-US" sz="100" dirty="0">
                <a:solidFill>
                  <a:srgbClr val="F5E9D9"/>
                </a:solidFill>
                <a:latin typeface="Calibri" panose="020F0502020204030204"/>
                <a:ea typeface="宋体" panose="02010600030101010101" pitchFamily="2" charset="-122"/>
              </a:rPr>
              <a:t>精美</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下载：</a:t>
            </a:r>
            <a:r>
              <a:rPr lang="en-US" altLang="zh-CN" sz="100" dirty="0">
                <a:solidFill>
                  <a:srgbClr val="F5E9D9"/>
                </a:solidFill>
                <a:latin typeface="Calibri" panose="020F0502020204030204"/>
                <a:ea typeface="宋体" panose="02010600030101010101" pitchFamily="2" charset="-122"/>
              </a:rPr>
              <a:t>www.1ppt.com/xiazai/         PPT</a:t>
            </a:r>
            <a:r>
              <a:rPr lang="zh-CN" altLang="en-US" sz="100" dirty="0">
                <a:solidFill>
                  <a:srgbClr val="F5E9D9"/>
                </a:solidFill>
                <a:latin typeface="Calibri" panose="020F0502020204030204"/>
                <a:ea typeface="宋体" panose="02010600030101010101" pitchFamily="2" charset="-122"/>
              </a:rPr>
              <a:t>教程： </a:t>
            </a:r>
            <a:r>
              <a:rPr lang="en-US" altLang="zh-CN" sz="100" dirty="0">
                <a:solidFill>
                  <a:srgbClr val="F5E9D9"/>
                </a:solidFill>
                <a:latin typeface="Calibri" panose="020F0502020204030204"/>
                <a:ea typeface="宋体" panose="02010600030101010101" pitchFamily="2" charset="-122"/>
              </a:rPr>
              <a:t>www.1ppt.com/powerpoint/      </a:t>
            </a:r>
            <a:endParaRPr lang="en-US" altLang="zh-CN" sz="100" dirty="0">
              <a:solidFill>
                <a:srgbClr val="F5E9D9"/>
              </a:solidFill>
              <a:latin typeface="Calibri" panose="020F0502020204030204"/>
              <a:ea typeface="宋体" panose="02010600030101010101" pitchFamily="2" charset="-122"/>
            </a:endParaRPr>
          </a:p>
          <a:p>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课件：</a:t>
            </a:r>
            <a:r>
              <a:rPr lang="en-US" altLang="zh-CN" sz="100" dirty="0">
                <a:solidFill>
                  <a:srgbClr val="F5E9D9"/>
                </a:solidFill>
                <a:latin typeface="Calibri" panose="020F0502020204030204"/>
                <a:ea typeface="宋体" panose="02010600030101010101" pitchFamily="2" charset="-122"/>
              </a:rPr>
              <a:t>www.1ppt.com/kejian/             </a:t>
            </a:r>
            <a:r>
              <a:rPr lang="zh-CN" altLang="en-US" sz="100" dirty="0">
                <a:solidFill>
                  <a:srgbClr val="F5E9D9"/>
                </a:solidFill>
                <a:latin typeface="Calibri" panose="020F0502020204030204"/>
                <a:ea typeface="宋体" panose="02010600030101010101" pitchFamily="2" charset="-122"/>
              </a:rPr>
              <a:t>字体下载：</a:t>
            </a:r>
            <a:r>
              <a:rPr lang="en-US" altLang="zh-CN" sz="100" dirty="0">
                <a:solidFill>
                  <a:srgbClr val="F5E9D9"/>
                </a:solidFill>
                <a:latin typeface="Calibri" panose="020F0502020204030204"/>
                <a:ea typeface="宋体" panose="02010600030101010101" pitchFamily="2" charset="-122"/>
              </a:rPr>
              <a:t>www.1ppt.com/ziti/</a:t>
            </a:r>
            <a:endParaRPr lang="en-US" altLang="zh-CN" sz="100" dirty="0">
              <a:solidFill>
                <a:srgbClr val="F5E9D9"/>
              </a:solidFill>
              <a:latin typeface="Calibri" panose="020F0502020204030204"/>
              <a:ea typeface="宋体" panose="02010600030101010101" pitchFamily="2" charset="-122"/>
            </a:endParaRPr>
          </a:p>
          <a:p>
            <a:r>
              <a:rPr lang="zh-CN" altLang="en-US" sz="100" dirty="0">
                <a:solidFill>
                  <a:srgbClr val="F5E9D9"/>
                </a:solidFill>
                <a:latin typeface="Calibri" panose="020F0502020204030204"/>
                <a:ea typeface="宋体" panose="02010600030101010101" pitchFamily="2" charset="-122"/>
              </a:rPr>
              <a:t>工作总结</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a:t>
            </a:r>
            <a:r>
              <a:rPr lang="en-US" altLang="zh-CN" sz="100" dirty="0">
                <a:solidFill>
                  <a:srgbClr val="F5E9D9"/>
                </a:solidFill>
                <a:latin typeface="Calibri" panose="020F0502020204030204"/>
                <a:ea typeface="宋体" panose="02010600030101010101" pitchFamily="2" charset="-122"/>
              </a:rPr>
              <a:t>www.1ppt.com/xiazai/zongjie/ </a:t>
            </a:r>
            <a:r>
              <a:rPr lang="zh-CN" altLang="en-US" sz="100" dirty="0">
                <a:solidFill>
                  <a:srgbClr val="F5E9D9"/>
                </a:solidFill>
                <a:latin typeface="Calibri" panose="020F0502020204030204"/>
                <a:ea typeface="宋体" panose="02010600030101010101" pitchFamily="2" charset="-122"/>
              </a:rPr>
              <a:t>工作计划：</a:t>
            </a:r>
            <a:r>
              <a:rPr lang="en-US" altLang="zh-CN" sz="100" dirty="0">
                <a:solidFill>
                  <a:srgbClr val="F5E9D9"/>
                </a:solidFill>
                <a:latin typeface="Calibri" panose="020F0502020204030204"/>
                <a:ea typeface="宋体" panose="02010600030101010101" pitchFamily="2" charset="-122"/>
              </a:rPr>
              <a:t>www.1ppt.com/xiazai/jihua/</a:t>
            </a:r>
            <a:endParaRPr lang="en-US" altLang="zh-CN" sz="100" dirty="0">
              <a:solidFill>
                <a:srgbClr val="F5E9D9"/>
              </a:solidFill>
              <a:latin typeface="Calibri" panose="020F0502020204030204"/>
              <a:ea typeface="宋体" panose="02010600030101010101" pitchFamily="2" charset="-122"/>
            </a:endParaRPr>
          </a:p>
          <a:p>
            <a:r>
              <a:rPr lang="zh-CN" altLang="en-US" sz="100" dirty="0">
                <a:solidFill>
                  <a:srgbClr val="F5E9D9"/>
                </a:solidFill>
                <a:latin typeface="Calibri" panose="020F0502020204030204"/>
                <a:ea typeface="宋体" panose="02010600030101010101" pitchFamily="2" charset="-122"/>
              </a:rPr>
              <a:t>商务</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模板：</a:t>
            </a:r>
            <a:r>
              <a:rPr lang="en-US" altLang="zh-CN" sz="100" dirty="0">
                <a:solidFill>
                  <a:srgbClr val="F5E9D9"/>
                </a:solidFill>
                <a:latin typeface="Calibri" panose="020F0502020204030204"/>
                <a:ea typeface="宋体" panose="02010600030101010101" pitchFamily="2" charset="-122"/>
              </a:rPr>
              <a:t>www.1ppt.com/moban/shangwu/  </a:t>
            </a:r>
            <a:r>
              <a:rPr lang="zh-CN" altLang="en-US" sz="100" dirty="0">
                <a:solidFill>
                  <a:srgbClr val="F5E9D9"/>
                </a:solidFill>
                <a:latin typeface="Calibri" panose="020F0502020204030204"/>
                <a:ea typeface="宋体" panose="02010600030101010101" pitchFamily="2" charset="-122"/>
              </a:rPr>
              <a:t>个人简历</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a:t>
            </a:r>
            <a:r>
              <a:rPr lang="en-US" altLang="zh-CN" sz="100" dirty="0">
                <a:solidFill>
                  <a:srgbClr val="F5E9D9"/>
                </a:solidFill>
                <a:latin typeface="Calibri" panose="020F0502020204030204"/>
                <a:ea typeface="宋体" panose="02010600030101010101" pitchFamily="2" charset="-122"/>
              </a:rPr>
              <a:t>www.1ppt.com/xiazai/jianli/  </a:t>
            </a:r>
            <a:endParaRPr lang="en-US" altLang="zh-CN" sz="100" dirty="0">
              <a:solidFill>
                <a:srgbClr val="F5E9D9"/>
              </a:solidFill>
              <a:latin typeface="Calibri" panose="020F0502020204030204"/>
              <a:ea typeface="宋体" panose="02010600030101010101" pitchFamily="2" charset="-122"/>
            </a:endParaRPr>
          </a:p>
          <a:p>
            <a:r>
              <a:rPr lang="zh-CN" altLang="en-US" sz="100" dirty="0">
                <a:solidFill>
                  <a:srgbClr val="F5E9D9"/>
                </a:solidFill>
                <a:latin typeface="Calibri" panose="020F0502020204030204"/>
                <a:ea typeface="宋体" panose="02010600030101010101" pitchFamily="2" charset="-122"/>
              </a:rPr>
              <a:t>毕业答辩</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a:t>
            </a:r>
            <a:r>
              <a:rPr lang="en-US" altLang="zh-CN" sz="100" dirty="0">
                <a:solidFill>
                  <a:srgbClr val="F5E9D9"/>
                </a:solidFill>
                <a:latin typeface="Calibri" panose="020F0502020204030204"/>
                <a:ea typeface="宋体" panose="02010600030101010101" pitchFamily="2" charset="-122"/>
              </a:rPr>
              <a:t>www.1ppt.com/xiazai/dabian/  </a:t>
            </a:r>
            <a:r>
              <a:rPr lang="zh-CN" altLang="en-US" sz="100" dirty="0">
                <a:solidFill>
                  <a:srgbClr val="F5E9D9"/>
                </a:solidFill>
                <a:latin typeface="Calibri" panose="020F0502020204030204"/>
                <a:ea typeface="宋体" panose="02010600030101010101" pitchFamily="2" charset="-122"/>
              </a:rPr>
              <a:t>工作汇报</a:t>
            </a:r>
            <a:r>
              <a:rPr lang="en-US" altLang="zh-CN" sz="100" dirty="0">
                <a:solidFill>
                  <a:srgbClr val="F5E9D9"/>
                </a:solidFill>
                <a:latin typeface="Calibri" panose="020F0502020204030204"/>
                <a:ea typeface="宋体" panose="02010600030101010101" pitchFamily="2" charset="-122"/>
              </a:rPr>
              <a:t>PPT</a:t>
            </a:r>
            <a:r>
              <a:rPr lang="zh-CN" altLang="en-US" sz="100" dirty="0">
                <a:solidFill>
                  <a:srgbClr val="F5E9D9"/>
                </a:solidFill>
                <a:latin typeface="Calibri" panose="020F0502020204030204"/>
                <a:ea typeface="宋体" panose="02010600030101010101" pitchFamily="2" charset="-122"/>
              </a:rPr>
              <a:t>：</a:t>
            </a:r>
            <a:r>
              <a:rPr lang="en-US" altLang="zh-CN" sz="100" dirty="0">
                <a:solidFill>
                  <a:srgbClr val="F5E9D9"/>
                </a:solidFill>
                <a:latin typeface="Calibri" panose="020F0502020204030204"/>
                <a:ea typeface="宋体" panose="02010600030101010101" pitchFamily="2" charset="-122"/>
              </a:rPr>
              <a:t>www.1ppt.com/xiazai/huibao/    </a:t>
            </a:r>
            <a:endParaRPr lang="en-US" altLang="zh-CN" sz="100" dirty="0">
              <a:solidFill>
                <a:srgbClr val="F5E9D9"/>
              </a:solidFill>
              <a:latin typeface="Calibri" panose="020F0502020204030204"/>
              <a:ea typeface="宋体" panose="02010600030101010101" pitchFamily="2" charset="-122"/>
            </a:endParaRPr>
          </a:p>
          <a:p>
            <a:r>
              <a:rPr lang="en-US" altLang="zh-CN" sz="100" dirty="0">
                <a:solidFill>
                  <a:srgbClr val="F5E9D9"/>
                </a:solidFill>
                <a:latin typeface="Calibri" panose="020F0502020204030204"/>
                <a:ea typeface="宋体" panose="02010600030101010101" pitchFamily="2" charset="-122"/>
              </a:rPr>
              <a:t> </a:t>
            </a:r>
            <a:endParaRPr lang="en-US" altLang="zh-CN" sz="100" dirty="0">
              <a:solidFill>
                <a:srgbClr val="F5E9D9"/>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50D784D-74CC-49A9-95D7-F926527036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B9CE88-B01A-4C96-939E-9A9613C2A59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16C88-1DBC-4A6F-B7E7-3EF051E8B7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8A7E-8CFB-4EE6-B02F-58142BF95AC5}" type="slidenum">
              <a:rPr lang="zh-CN" altLang="en-US" smtClean="0"/>
            </a:fld>
            <a:endParaRPr lang="zh-CN" altLang="en-US"/>
          </a:p>
        </p:txBody>
      </p:sp>
      <p:sp>
        <p:nvSpPr>
          <p:cNvPr id="8" name="矩形 7"/>
          <p:cNvSpPr/>
          <p:nvPr userDrawn="1"/>
        </p:nvSpPr>
        <p:spPr>
          <a:xfrm>
            <a:off x="0" y="0"/>
            <a:ext cx="12192000" cy="6858000"/>
          </a:xfrm>
          <a:prstGeom prst="rect">
            <a:avLst/>
          </a:prstGeom>
          <a:solidFill>
            <a:srgbClr val="F5E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p14:dur="10" advTm="0"/>
    </mc:Choice>
    <mc:Fallback>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1" cstate="screen"/>
          <a:stretch>
            <a:fillRect/>
          </a:stretch>
        </p:blipFill>
        <p:spPr>
          <a:xfrm>
            <a:off x="7003723" y="2745633"/>
            <a:ext cx="5184990" cy="4147992"/>
          </a:xfrm>
          <a:prstGeom prst="rect">
            <a:avLst/>
          </a:prstGeom>
        </p:spPr>
      </p:pic>
      <p:pic>
        <p:nvPicPr>
          <p:cNvPr id="35" name="图片 34"/>
          <p:cNvPicPr>
            <a:picLocks noChangeAspect="1"/>
          </p:cNvPicPr>
          <p:nvPr/>
        </p:nvPicPr>
        <p:blipFill>
          <a:blip r:embed="rId2" cstate="screen"/>
          <a:stretch>
            <a:fillRect/>
          </a:stretch>
        </p:blipFill>
        <p:spPr>
          <a:xfrm>
            <a:off x="0" y="4049960"/>
            <a:ext cx="4460240" cy="2788989"/>
          </a:xfrm>
          <a:prstGeom prst="rect">
            <a:avLst/>
          </a:prstGeom>
        </p:spPr>
      </p:pic>
      <p:sp>
        <p:nvSpPr>
          <p:cNvPr id="30" name="矩形 29"/>
          <p:cNvSpPr/>
          <p:nvPr/>
        </p:nvSpPr>
        <p:spPr>
          <a:xfrm>
            <a:off x="1355408" y="2190080"/>
            <a:ext cx="9481185" cy="1445260"/>
          </a:xfrm>
          <a:prstGeom prst="rect">
            <a:avLst/>
          </a:prstGeom>
        </p:spPr>
        <p:txBody>
          <a:bodyPr wrap="none">
            <a:spAutoFit/>
          </a:bodyPr>
          <a:lstStyle/>
          <a:p>
            <a:pPr algn="ctr"/>
            <a:r>
              <a:rPr lang="zh-CN" altLang="en-US" sz="8800" dirty="0">
                <a:solidFill>
                  <a:srgbClr val="C00000"/>
                </a:solidFill>
                <a:latin typeface="华文中宋" panose="02010600040101010101" pitchFamily="2" charset="-122"/>
                <a:ea typeface="华文中宋" panose="02010600040101010101" pitchFamily="2" charset="-122"/>
                <a:cs typeface="+mn-ea"/>
                <a:sym typeface="+mn-lt"/>
              </a:rPr>
              <a:t>气吞寰宇</a:t>
            </a:r>
            <a:r>
              <a:rPr lang="en-US" altLang="zh-CN" sz="8800" dirty="0">
                <a:solidFill>
                  <a:srgbClr val="C00000"/>
                </a:solidFill>
                <a:latin typeface="华文中宋" panose="02010600040101010101" pitchFamily="2" charset="-122"/>
                <a:ea typeface="华文中宋" panose="02010600040101010101" pitchFamily="2" charset="-122"/>
                <a:cs typeface="+mn-ea"/>
                <a:sym typeface="+mn-lt"/>
              </a:rPr>
              <a:t> </a:t>
            </a:r>
            <a:r>
              <a:rPr lang="zh-CN" altLang="en-US" sz="8800" dirty="0">
                <a:solidFill>
                  <a:srgbClr val="C00000"/>
                </a:solidFill>
                <a:latin typeface="华文中宋" panose="02010600040101010101" pitchFamily="2" charset="-122"/>
                <a:ea typeface="华文中宋" panose="02010600040101010101" pitchFamily="2" charset="-122"/>
                <a:cs typeface="+mn-ea"/>
                <a:sym typeface="+mn-lt"/>
              </a:rPr>
              <a:t>声震</a:t>
            </a:r>
            <a:r>
              <a:rPr lang="zh-CN" altLang="en-US" sz="8800" dirty="0">
                <a:solidFill>
                  <a:srgbClr val="C00000"/>
                </a:solidFill>
                <a:latin typeface="华文中宋" panose="02010600040101010101" pitchFamily="2" charset="-122"/>
                <a:ea typeface="华文中宋" panose="02010600040101010101" pitchFamily="2" charset="-122"/>
                <a:cs typeface="+mn-ea"/>
                <a:sym typeface="+mn-lt"/>
              </a:rPr>
              <a:t>人间</a:t>
            </a:r>
            <a:endParaRPr lang="zh-CN" altLang="en-US" sz="8800" dirty="0">
              <a:solidFill>
                <a:srgbClr val="C00000"/>
              </a:solidFill>
              <a:latin typeface="华文中宋" panose="02010600040101010101" pitchFamily="2" charset="-122"/>
              <a:ea typeface="华文中宋" panose="02010600040101010101" pitchFamily="2" charset="-122"/>
              <a:cs typeface="+mn-ea"/>
              <a:sym typeface="+mn-lt"/>
            </a:endParaRPr>
          </a:p>
        </p:txBody>
      </p:sp>
      <p:sp>
        <p:nvSpPr>
          <p:cNvPr id="31" name="矩形 30"/>
          <p:cNvSpPr/>
          <p:nvPr/>
        </p:nvSpPr>
        <p:spPr>
          <a:xfrm>
            <a:off x="1497648" y="3853208"/>
            <a:ext cx="9123680" cy="583565"/>
          </a:xfrm>
          <a:prstGeom prst="rect">
            <a:avLst/>
          </a:prstGeom>
        </p:spPr>
        <p:txBody>
          <a:bodyPr wrap="none">
            <a:spAutoFit/>
          </a:bodyPr>
          <a:lstStyle/>
          <a:p>
            <a:pPr algn="ct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rPr>
              <a:t>从中共早期宣传工作来看党的初心和使命</a:t>
            </a: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a:t>
            </a:r>
            <a:endPar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32"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33" name="图片 32"/>
          <p:cNvPicPr>
            <a:picLocks noChangeAspect="1"/>
          </p:cNvPicPr>
          <p:nvPr/>
        </p:nvPicPr>
        <p:blipFill>
          <a:blip r:embed="rId3"/>
          <a:stretch>
            <a:fillRect/>
          </a:stretch>
        </p:blipFill>
        <p:spPr>
          <a:xfrm>
            <a:off x="8167468" y="552220"/>
            <a:ext cx="2857500" cy="1190625"/>
          </a:xfrm>
          <a:prstGeom prst="rect">
            <a:avLst/>
          </a:prstGeom>
        </p:spPr>
      </p:pic>
      <p:sp>
        <p:nvSpPr>
          <p:cNvPr id="38" name="矩形 37"/>
          <p:cNvSpPr/>
          <p:nvPr/>
        </p:nvSpPr>
        <p:spPr>
          <a:xfrm>
            <a:off x="3167698" y="4993536"/>
            <a:ext cx="5783580" cy="922020"/>
          </a:xfrm>
          <a:prstGeom prst="rect">
            <a:avLst/>
          </a:prstGeom>
        </p:spPr>
        <p:txBody>
          <a:bodyPr wrap="none">
            <a:spAutoFit/>
          </a:bodyPr>
          <a:lstStyle/>
          <a:p>
            <a:pPr algn="ctr"/>
            <a:r>
              <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rPr>
              <a:t>汇报人</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竞优</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组</a:t>
            </a:r>
            <a:endPar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endParaRPr>
          </a:p>
          <a:p>
            <a:pPr algn="ct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分工：</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PPT</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制作</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张宇</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哲</a:t>
            </a:r>
            <a:endPar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endParaRPr>
          </a:p>
          <a:p>
            <a:pPr algn="ct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演讲人</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赵伯俣</a:t>
            </a:r>
            <a:r>
              <a:rPr lang="en-US" altLang="zh-CN"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dirty="0" smtClean="0">
                <a:solidFill>
                  <a:srgbClr val="C00000"/>
                </a:solidFill>
                <a:latin typeface="字体视界-NEW魏碑体" panose="02010601030101010101" pitchFamily="2" charset="-122"/>
                <a:ea typeface="字体视界-NEW魏碑体" panose="02010601030101010101" pitchFamily="2" charset="-122"/>
                <a:cs typeface="+mn-ea"/>
                <a:sym typeface="+mn-lt"/>
              </a:rPr>
              <a:t>王智       </a:t>
            </a:r>
            <a:endParaRPr lang="zh-CN" altLang="en-US"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40" name="图片 39"/>
          <p:cNvPicPr>
            <a:picLocks noChangeAspect="1"/>
          </p:cNvPicPr>
          <p:nvPr/>
        </p:nvPicPr>
        <p:blipFill>
          <a:blip r:embed="rId3"/>
          <a:stretch>
            <a:fillRect/>
          </a:stretch>
        </p:blipFill>
        <p:spPr>
          <a:xfrm rot="20902340" flipH="1">
            <a:off x="1320789" y="1112151"/>
            <a:ext cx="2100539" cy="875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3" presetClass="entr" presetSubtype="3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strVal val="(6*min(max(#ppt_w*#ppt_h,.3),1)-7.4)/-.7*#ppt_w"/>
                                          </p:val>
                                        </p:tav>
                                        <p:tav tm="100000">
                                          <p:val>
                                            <p:strVal val="#ppt_w"/>
                                          </p:val>
                                        </p:tav>
                                      </p:tavLst>
                                    </p:anim>
                                    <p:anim calcmode="lin" valueType="num">
                                      <p:cBhvr>
                                        <p:cTn id="16" dur="1000" fill="hold"/>
                                        <p:tgtEl>
                                          <p:spTgt spid="32"/>
                                        </p:tgtEl>
                                        <p:attrNameLst>
                                          <p:attrName>ppt_h</p:attrName>
                                        </p:attrNameLst>
                                      </p:cBhvr>
                                      <p:tavLst>
                                        <p:tav tm="0">
                                          <p:val>
                                            <p:strVal val="(6*min(max(#ppt_w*#ppt_h,.3),1)-7.4)/-.7*#ppt_h"/>
                                          </p:val>
                                        </p:tav>
                                        <p:tav tm="100000">
                                          <p:val>
                                            <p:strVal val="#ppt_h"/>
                                          </p:val>
                                        </p:tav>
                                      </p:tavLst>
                                    </p:anim>
                                    <p:anim calcmode="lin" valueType="num">
                                      <p:cBhvr>
                                        <p:cTn id="17" dur="1000" fill="hold"/>
                                        <p:tgtEl>
                                          <p:spTgt spid="32"/>
                                        </p:tgtEl>
                                        <p:attrNameLst>
                                          <p:attrName>ppt_x</p:attrName>
                                        </p:attrNameLst>
                                      </p:cBhvr>
                                      <p:tavLst>
                                        <p:tav tm="0">
                                          <p:val>
                                            <p:fltVal val="0.5"/>
                                          </p:val>
                                        </p:tav>
                                        <p:tav tm="100000">
                                          <p:val>
                                            <p:strVal val="#ppt_x"/>
                                          </p:val>
                                        </p:tav>
                                      </p:tavLst>
                                    </p:anim>
                                    <p:anim calcmode="lin" valueType="num">
                                      <p:cBhvr>
                                        <p:cTn id="18" dur="10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fltVal val="0"/>
                                          </p:val>
                                        </p:tav>
                                        <p:tav tm="100000">
                                          <p:val>
                                            <p:strVal val="#ppt_w"/>
                                          </p:val>
                                        </p:tav>
                                      </p:tavLst>
                                    </p:anim>
                                    <p:anim calcmode="lin" valueType="num">
                                      <p:cBhvr>
                                        <p:cTn id="23" dur="1000" fill="hold"/>
                                        <p:tgtEl>
                                          <p:spTgt spid="30"/>
                                        </p:tgtEl>
                                        <p:attrNameLst>
                                          <p:attrName>ppt_h</p:attrName>
                                        </p:attrNameLst>
                                      </p:cBhvr>
                                      <p:tavLst>
                                        <p:tav tm="0">
                                          <p:val>
                                            <p:fltVal val="0"/>
                                          </p:val>
                                        </p:tav>
                                        <p:tav tm="100000">
                                          <p:val>
                                            <p:strVal val="#ppt_h"/>
                                          </p:val>
                                        </p:tav>
                                      </p:tavLst>
                                    </p:anim>
                                    <p:animEffect transition="in" filter="fade">
                                      <p:cBhvr>
                                        <p:cTn id="24" dur="1000"/>
                                        <p:tgtEl>
                                          <p:spTgt spid="30"/>
                                        </p:tgtEl>
                                      </p:cBhvr>
                                    </p:animEffect>
                                  </p:childTnLst>
                                </p:cTn>
                              </p:par>
                              <p:par>
                                <p:cTn id="25" presetID="35" presetClass="path" presetSubtype="0" accel="50000" decel="50000" fill="hold" grpId="1" nodeType="withEffect">
                                  <p:stCondLst>
                                    <p:cond delay="0"/>
                                  </p:stCondLst>
                                  <p:childTnLst>
                                    <p:animMotion origin="layout" path="M 0 1.48148E-6 L -0.41185 1.48148E-6 " pathEditMode="relative" rAng="0" ptsTypes="AA">
                                      <p:cBhvr>
                                        <p:cTn id="26" dur="2000" spd="-100000" fill="hold"/>
                                        <p:tgtEl>
                                          <p:spTgt spid="30"/>
                                        </p:tgtEl>
                                        <p:attrNameLst>
                                          <p:attrName>ppt_x</p:attrName>
                                          <p:attrName>ppt_y</p:attrName>
                                        </p:attrNameLst>
                                      </p:cBhvr>
                                      <p:rCtr x="-20599" y="0"/>
                                    </p:animMotion>
                                  </p:childTnLst>
                                </p:cTn>
                              </p:par>
                              <p:par>
                                <p:cTn id="27" presetID="53"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Effect transition="in" filter="fade">
                                      <p:cBhvr>
                                        <p:cTn id="31" dur="1000"/>
                                        <p:tgtEl>
                                          <p:spTgt spid="31"/>
                                        </p:tgtEl>
                                      </p:cBhvr>
                                    </p:animEffect>
                                  </p:childTnLst>
                                </p:cTn>
                              </p:par>
                              <p:par>
                                <p:cTn id="32" presetID="35" presetClass="path" presetSubtype="0" accel="50000" decel="50000" fill="hold" grpId="1" nodeType="withEffect">
                                  <p:stCondLst>
                                    <p:cond delay="0"/>
                                  </p:stCondLst>
                                  <p:childTnLst>
                                    <p:animMotion origin="layout" path="M 4.79167E-6 1.85185E-6 L 0.31575 1.85185E-6 " pathEditMode="relative" rAng="0" ptsTypes="AA">
                                      <p:cBhvr>
                                        <p:cTn id="33" dur="2000" spd="-100000" fill="hold"/>
                                        <p:tgtEl>
                                          <p:spTgt spid="31"/>
                                        </p:tgtEl>
                                        <p:attrNameLst>
                                          <p:attrName>ppt_x</p:attrName>
                                          <p:attrName>ppt_y</p:attrName>
                                        </p:attrNameLst>
                                      </p:cBhvr>
                                      <p:rCtr x="15781" y="0"/>
                                    </p:animMotion>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childTnLst>
                                </p:cTn>
                              </p:par>
                              <p:par>
                                <p:cTn id="40" presetID="35" presetClass="path" presetSubtype="0" accel="50000" decel="50000" fill="hold" nodeType="withEffect">
                                  <p:stCondLst>
                                    <p:cond delay="0"/>
                                  </p:stCondLst>
                                  <p:childTnLst>
                                    <p:animMotion origin="layout" path="M 6.25E-7 -1.11111E-6 L 0.31575 -1.11111E-6 " pathEditMode="relative" rAng="0" ptsTypes="AA">
                                      <p:cBhvr>
                                        <p:cTn id="41" dur="2000" spd="-100000" fill="hold"/>
                                        <p:tgtEl>
                                          <p:spTgt spid="33"/>
                                        </p:tgtEl>
                                        <p:attrNameLst>
                                          <p:attrName>ppt_x</p:attrName>
                                          <p:attrName>ppt_y</p:attrName>
                                        </p:attrNameLst>
                                      </p:cBhvr>
                                      <p:rCtr x="15781" y="0"/>
                                    </p:animMotion>
                                  </p:childTnLst>
                                </p:cTn>
                              </p:par>
                              <p:par>
                                <p:cTn id="42" presetID="53" presetClass="entr" presetSubtype="16"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p:cTn id="44" dur="1000" fill="hold"/>
                                        <p:tgtEl>
                                          <p:spTgt spid="38"/>
                                        </p:tgtEl>
                                        <p:attrNameLst>
                                          <p:attrName>ppt_w</p:attrName>
                                        </p:attrNameLst>
                                      </p:cBhvr>
                                      <p:tavLst>
                                        <p:tav tm="0">
                                          <p:val>
                                            <p:fltVal val="0"/>
                                          </p:val>
                                        </p:tav>
                                        <p:tav tm="100000">
                                          <p:val>
                                            <p:strVal val="#ppt_w"/>
                                          </p:val>
                                        </p:tav>
                                      </p:tavLst>
                                    </p:anim>
                                    <p:anim calcmode="lin" valueType="num">
                                      <p:cBhvr>
                                        <p:cTn id="45" dur="1000" fill="hold"/>
                                        <p:tgtEl>
                                          <p:spTgt spid="38"/>
                                        </p:tgtEl>
                                        <p:attrNameLst>
                                          <p:attrName>ppt_h</p:attrName>
                                        </p:attrNameLst>
                                      </p:cBhvr>
                                      <p:tavLst>
                                        <p:tav tm="0">
                                          <p:val>
                                            <p:fltVal val="0"/>
                                          </p:val>
                                        </p:tav>
                                        <p:tav tm="100000">
                                          <p:val>
                                            <p:strVal val="#ppt_h"/>
                                          </p:val>
                                        </p:tav>
                                      </p:tavLst>
                                    </p:anim>
                                    <p:animEffect transition="in" filter="fade">
                                      <p:cBhvr>
                                        <p:cTn id="46" dur="1000"/>
                                        <p:tgtEl>
                                          <p:spTgt spid="38"/>
                                        </p:tgtEl>
                                      </p:cBhvr>
                                    </p:animEffect>
                                  </p:childTnLst>
                                </p:cTn>
                              </p:par>
                              <p:par>
                                <p:cTn id="47" presetID="35" presetClass="path" presetSubtype="0" accel="50000" decel="50000" fill="hold" grpId="1" nodeType="withEffect">
                                  <p:stCondLst>
                                    <p:cond delay="0"/>
                                  </p:stCondLst>
                                  <p:childTnLst>
                                    <p:animMotion origin="layout" path="M 4.79167E-6 -2.59259E-6 L 0.31575 -2.59259E-6 " pathEditMode="relative" rAng="0" ptsTypes="AA">
                                      <p:cBhvr>
                                        <p:cTn id="48" dur="2000" spd="-100000" fill="hold"/>
                                        <p:tgtEl>
                                          <p:spTgt spid="38"/>
                                        </p:tgtEl>
                                        <p:attrNameLst>
                                          <p:attrName>ppt_x</p:attrName>
                                          <p:attrName>ppt_y</p:attrName>
                                        </p:attrNameLst>
                                      </p:cBhvr>
                                      <p:rCtr x="15781" y="0"/>
                                    </p:animMotion>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35" presetClass="path" presetSubtype="0" accel="50000" decel="50000" fill="hold" nodeType="withEffect">
                                  <p:stCondLst>
                                    <p:cond delay="0"/>
                                  </p:stCondLst>
                                  <p:childTnLst>
                                    <p:animMotion origin="layout" path="M -1.04167E-6 -2.96296E-6 L 0.31576 -2.96296E-6 " pathEditMode="relative" rAng="0" ptsTypes="AA">
                                      <p:cBhvr>
                                        <p:cTn id="56" dur="2000" spd="-100000" fill="hold"/>
                                        <p:tgtEl>
                                          <p:spTgt spid="40"/>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32" grpId="0" animBg="1"/>
      <p:bldP spid="38" grpId="0"/>
      <p:bldP spid="3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821045"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圆角矩形 5"/>
          <p:cNvSpPr/>
          <p:nvPr/>
        </p:nvSpPr>
        <p:spPr>
          <a:xfrm>
            <a:off x="1458738" y="1863485"/>
            <a:ext cx="1672454" cy="1672454"/>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字魂35号-经典雅黑"/>
              <a:cs typeface="+mn-ea"/>
              <a:sym typeface="+mn-lt"/>
            </a:endParaRPr>
          </a:p>
        </p:txBody>
      </p:sp>
      <p:sp>
        <p:nvSpPr>
          <p:cNvPr id="7" name="圆角矩形 6"/>
          <p:cNvSpPr/>
          <p:nvPr/>
        </p:nvSpPr>
        <p:spPr>
          <a:xfrm>
            <a:off x="1458738" y="3911544"/>
            <a:ext cx="1672454" cy="1672454"/>
          </a:xfrm>
          <a:prstGeom prst="roundRect">
            <a:avLst/>
          </a:prstGeom>
          <a:solidFill>
            <a:schemeClr val="accent1"/>
          </a:solidFill>
          <a:ln>
            <a:no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字魂35号-经典雅黑"/>
              <a:cs typeface="+mn-ea"/>
              <a:sym typeface="+mn-lt"/>
            </a:endParaRPr>
          </a:p>
        </p:txBody>
      </p:sp>
      <p:sp>
        <p:nvSpPr>
          <p:cNvPr id="8" name="圆角矩形 7"/>
          <p:cNvSpPr/>
          <p:nvPr/>
        </p:nvSpPr>
        <p:spPr>
          <a:xfrm>
            <a:off x="1458738" y="3911544"/>
            <a:ext cx="9274525" cy="1672454"/>
          </a:xfrm>
          <a:prstGeom prst="roundRect">
            <a:avLst/>
          </a:prstGeom>
          <a:noFill/>
          <a:ln w="12700">
            <a:solidFill>
              <a:schemeClr val="tx2"/>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字魂35号-经典雅黑"/>
              <a:cs typeface="+mn-ea"/>
              <a:sym typeface="+mn-lt"/>
            </a:endParaRPr>
          </a:p>
        </p:txBody>
      </p:sp>
      <p:sp>
        <p:nvSpPr>
          <p:cNvPr id="9" name="文本框 8"/>
          <p:cNvSpPr txBox="1"/>
          <p:nvPr/>
        </p:nvSpPr>
        <p:spPr>
          <a:xfrm>
            <a:off x="1584180" y="2099548"/>
            <a:ext cx="1421571" cy="645160"/>
          </a:xfrm>
          <a:prstGeom prst="rect">
            <a:avLst/>
          </a:prstGeom>
          <a:noFill/>
        </p:spPr>
        <p:txBody>
          <a:bodyPr wrap="square" rtlCol="0">
            <a:spAutoFit/>
          </a:bodyPr>
          <a:lstStyle>
            <a:defPPr>
              <a:defRPr lang="zh-CN"/>
            </a:defPPr>
            <a:lvl1pPr>
              <a:defRPr sz="3600">
                <a:solidFill>
                  <a:srgbClr val="FFFF00"/>
                </a:solidFill>
                <a:effectLst>
                  <a:glow rad="101600">
                    <a:srgbClr val="C00000"/>
                  </a:glow>
                  <a:outerShdw blurRad="203200" dist="101600" dir="5400000" algn="tl" rotWithShape="0">
                    <a:prstClr val="black">
                      <a:alpha val="60000"/>
                    </a:prstClr>
                  </a:outerShdw>
                </a:effectLst>
                <a:latin typeface="方正兰亭粗黑_GBK" panose="02000000000000000000" pitchFamily="2" charset="-122"/>
                <a:ea typeface="方正兰亭粗黑_GBK"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字魂35号-经典雅黑"/>
                <a:cs typeface="+mn-ea"/>
                <a:sym typeface="+mn-lt"/>
              </a:rPr>
              <a:t>工会</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字魂35号-经典雅黑"/>
              <a:cs typeface="+mn-ea"/>
              <a:sym typeface="+mn-lt"/>
            </a:endParaRPr>
          </a:p>
        </p:txBody>
      </p:sp>
      <p:sp>
        <p:nvSpPr>
          <p:cNvPr id="10" name="文本框 9"/>
          <p:cNvSpPr txBox="1"/>
          <p:nvPr/>
        </p:nvSpPr>
        <p:spPr>
          <a:xfrm>
            <a:off x="1584180" y="4147607"/>
            <a:ext cx="1421571" cy="1198880"/>
          </a:xfrm>
          <a:prstGeom prst="rect">
            <a:avLst/>
          </a:prstGeom>
          <a:noFill/>
        </p:spPr>
        <p:txBody>
          <a:bodyPr wrap="square" rtlCol="0">
            <a:spAutoFit/>
          </a:bodyPr>
          <a:lstStyle>
            <a:defPPr>
              <a:defRPr lang="zh-CN"/>
            </a:defPPr>
            <a:lvl1pPr>
              <a:defRPr sz="3600">
                <a:solidFill>
                  <a:srgbClr val="FFFF00"/>
                </a:solidFill>
                <a:effectLst>
                  <a:glow rad="101600">
                    <a:srgbClr val="C00000"/>
                  </a:glow>
                  <a:outerShdw blurRad="203200" dist="101600" dir="5400000" algn="tl" rotWithShape="0">
                    <a:prstClr val="black">
                      <a:alpha val="60000"/>
                    </a:prstClr>
                  </a:outerShdw>
                </a:effectLst>
                <a:latin typeface="方正兰亭粗黑_GBK" panose="02000000000000000000" pitchFamily="2" charset="-122"/>
                <a:ea typeface="方正兰亭粗黑_GBK"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字魂35号-经典雅黑"/>
                <a:cs typeface="+mn-ea"/>
                <a:sym typeface="+mn-lt"/>
              </a:rPr>
              <a:t>革命运动</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字魂35号-经典雅黑"/>
              <a:cs typeface="+mn-ea"/>
              <a:sym typeface="+mn-lt"/>
            </a:endParaRPr>
          </a:p>
        </p:txBody>
      </p:sp>
      <p:sp>
        <p:nvSpPr>
          <p:cNvPr id="11" name="圆角矩形 10"/>
          <p:cNvSpPr/>
          <p:nvPr/>
        </p:nvSpPr>
        <p:spPr>
          <a:xfrm>
            <a:off x="1458738" y="1863485"/>
            <a:ext cx="9274525" cy="1672454"/>
          </a:xfrm>
          <a:prstGeom prst="roundRect">
            <a:avLst/>
          </a:prstGeom>
          <a:noFill/>
          <a:ln w="12700">
            <a:solidFill>
              <a:schemeClr val="tx2"/>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字魂35号-经典雅黑"/>
              <a:cs typeface="+mn-ea"/>
              <a:sym typeface="+mn-lt"/>
            </a:endParaRPr>
          </a:p>
        </p:txBody>
      </p:sp>
      <p:sp>
        <p:nvSpPr>
          <p:cNvPr id="12" name="矩形 11"/>
          <p:cNvSpPr/>
          <p:nvPr/>
        </p:nvSpPr>
        <p:spPr>
          <a:xfrm>
            <a:off x="3569892" y="1961048"/>
            <a:ext cx="6724800" cy="1568450"/>
          </a:xfrm>
          <a:prstGeom prst="rect">
            <a:avLst/>
          </a:prstGeom>
          <a:noFill/>
        </p:spPr>
        <p:txBody>
          <a:bodyPr wrap="square">
            <a:spAutoFit/>
          </a:bodyPr>
          <a:lstStyle/>
          <a:p>
            <a:pP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以工会为工人革命组织的核心，积极团结和集中教育工人中共一大决议强调，建立工会之后，“党应在工会里灌输阶级斗争的精神”。中共二大通过《关于“工会运动与共产党”的议决案》，再次肯定了工会的阶级宣传作用，提出工会应用实际的斗争来做“真正无产阶级争斗的革命宣传”。</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569892" y="4009107"/>
            <a:ext cx="6724800" cy="829945"/>
          </a:xfrm>
          <a:prstGeom prst="rect">
            <a:avLst/>
          </a:prstGeom>
          <a:noFill/>
        </p:spPr>
        <p:txBody>
          <a:bodyPr wrap="square">
            <a:spAutoFit/>
          </a:bodyPr>
          <a:lstStyle/>
          <a:p>
            <a:pP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以工人运动为革命宣传的手段，在实践中启发工人的思想觉悟</a:t>
            </a:r>
            <a:endParaRPr lang="zh-CN" altLang="en-US" sz="1600"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C00000"/>
                </a:solidFill>
                <a:latin typeface="微软雅黑" panose="020B0503020204020204" pitchFamily="34" charset="-122"/>
                <a:ea typeface="微软雅黑" panose="020B0503020204020204" pitchFamily="34" charset="-122"/>
              </a:rPr>
              <a:t>通过农民运动逐步打开封闭的农民生活空间，建立中共的宣传阵地</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250" fill="hold"/>
                                        <p:tgtEl>
                                          <p:spTgt spid="6"/>
                                        </p:tgtEl>
                                        <p:attrNameLst>
                                          <p:attrName>ppt_w</p:attrName>
                                        </p:attrNameLst>
                                      </p:cBhvr>
                                      <p:tavLst>
                                        <p:tav tm="0">
                                          <p:val>
                                            <p:fltVal val="0"/>
                                          </p:val>
                                        </p:tav>
                                        <p:tav tm="100000">
                                          <p:val>
                                            <p:strVal val="#ppt_w"/>
                                          </p:val>
                                        </p:tav>
                                      </p:tavLst>
                                    </p:anim>
                                    <p:anim calcmode="lin" valueType="num">
                                      <p:cBhvr>
                                        <p:cTn id="41" dur="250" fill="hold"/>
                                        <p:tgtEl>
                                          <p:spTgt spid="6"/>
                                        </p:tgtEl>
                                        <p:attrNameLst>
                                          <p:attrName>ppt_h</p:attrName>
                                        </p:attrNameLst>
                                      </p:cBhvr>
                                      <p:tavLst>
                                        <p:tav tm="0">
                                          <p:val>
                                            <p:fltVal val="0"/>
                                          </p:val>
                                        </p:tav>
                                        <p:tav tm="100000">
                                          <p:val>
                                            <p:strVal val="#ppt_h"/>
                                          </p:val>
                                        </p:tav>
                                      </p:tavLst>
                                    </p:anim>
                                    <p:animEffect transition="in" filter="fade">
                                      <p:cBhvr>
                                        <p:cTn id="42" dur="250"/>
                                        <p:tgtEl>
                                          <p:spTgt spid="6"/>
                                        </p:tgtEl>
                                      </p:cBhvr>
                                    </p:animEffect>
                                  </p:childTnLst>
                                </p:cTn>
                              </p:par>
                              <p:par>
                                <p:cTn id="43" presetID="6" presetClass="emph" presetSubtype="0" decel="100000" fill="hold" grpId="1" nodeType="withEffect">
                                  <p:stCondLst>
                                    <p:cond delay="200"/>
                                  </p:stCondLst>
                                  <p:childTnLst>
                                    <p:animScale>
                                      <p:cBhvr>
                                        <p:cTn id="44" dur="250" fill="hold"/>
                                        <p:tgtEl>
                                          <p:spTgt spid="6"/>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6"/>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9"/>
                                        </p:tgtEl>
                                        <p:attrNameLst>
                                          <p:attrName>style.visibility</p:attrName>
                                        </p:attrNameLst>
                                      </p:cBhvr>
                                      <p:to>
                                        <p:strVal val="visible"/>
                                      </p:to>
                                    </p:set>
                                    <p:anim calcmode="lin" valueType="num">
                                      <p:cBhvr>
                                        <p:cTn id="49" dur="250" fill="hold"/>
                                        <p:tgtEl>
                                          <p:spTgt spid="9"/>
                                        </p:tgtEl>
                                        <p:attrNameLst>
                                          <p:attrName>ppt_w</p:attrName>
                                        </p:attrNameLst>
                                      </p:cBhvr>
                                      <p:tavLst>
                                        <p:tav tm="0">
                                          <p:val>
                                            <p:fltVal val="0"/>
                                          </p:val>
                                        </p:tav>
                                        <p:tav tm="100000">
                                          <p:val>
                                            <p:strVal val="#ppt_w"/>
                                          </p:val>
                                        </p:tav>
                                      </p:tavLst>
                                    </p:anim>
                                    <p:anim calcmode="lin" valueType="num">
                                      <p:cBhvr>
                                        <p:cTn id="50" dur="250" fill="hold"/>
                                        <p:tgtEl>
                                          <p:spTgt spid="9"/>
                                        </p:tgtEl>
                                        <p:attrNameLst>
                                          <p:attrName>ppt_h</p:attrName>
                                        </p:attrNameLst>
                                      </p:cBhvr>
                                      <p:tavLst>
                                        <p:tav tm="0">
                                          <p:val>
                                            <p:fltVal val="0"/>
                                          </p:val>
                                        </p:tav>
                                        <p:tav tm="100000">
                                          <p:val>
                                            <p:strVal val="#ppt_h"/>
                                          </p:val>
                                        </p:tav>
                                      </p:tavLst>
                                    </p:anim>
                                    <p:animEffect transition="in" filter="fade">
                                      <p:cBhvr>
                                        <p:cTn id="51" dur="250"/>
                                        <p:tgtEl>
                                          <p:spTgt spid="9"/>
                                        </p:tgtEl>
                                      </p:cBhvr>
                                    </p:animEffect>
                                  </p:childTnLst>
                                </p:cTn>
                              </p:par>
                              <p:par>
                                <p:cTn id="52" presetID="6" presetClass="emph" presetSubtype="0" decel="100000" fill="hold" grpId="1" nodeType="withEffect">
                                  <p:stCondLst>
                                    <p:cond delay="600"/>
                                  </p:stCondLst>
                                  <p:childTnLst>
                                    <p:animScale>
                                      <p:cBhvr>
                                        <p:cTn id="53" dur="250" fill="hold"/>
                                        <p:tgtEl>
                                          <p:spTgt spid="9"/>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9"/>
                                        </p:tgtEl>
                                      </p:cBhvr>
                                      <p:by x="83000" y="83000"/>
                                    </p:animScale>
                                  </p:childTnLst>
                                </p:cTn>
                              </p:par>
                            </p:childTnLst>
                          </p:cTn>
                        </p:par>
                        <p:par>
                          <p:cTn id="56" fill="hold">
                            <p:stCondLst>
                              <p:cond delay="2000"/>
                            </p:stCondLst>
                            <p:childTnLst>
                              <p:par>
                                <p:cTn id="57" presetID="12" presetClass="entr" presetSubtype="8"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p:tgtEl>
                                          <p:spTgt spid="11"/>
                                        </p:tgtEl>
                                        <p:attrNameLst>
                                          <p:attrName>ppt_x</p:attrName>
                                        </p:attrNameLst>
                                      </p:cBhvr>
                                      <p:tavLst>
                                        <p:tav tm="0">
                                          <p:val>
                                            <p:strVal val="#ppt_x-#ppt_w*1.125000"/>
                                          </p:val>
                                        </p:tav>
                                        <p:tav tm="100000">
                                          <p:val>
                                            <p:strVal val="#ppt_x"/>
                                          </p:val>
                                        </p:tav>
                                      </p:tavLst>
                                    </p:anim>
                                    <p:animEffect transition="in" filter="wipe(right)">
                                      <p:cBhvr>
                                        <p:cTn id="60" dur="500"/>
                                        <p:tgtEl>
                                          <p:spTgt spid="11"/>
                                        </p:tgtEl>
                                      </p:cBhvr>
                                    </p:animEffect>
                                  </p:childTnLst>
                                </p:cTn>
                              </p:par>
                            </p:childTnLst>
                          </p:cTn>
                        </p:par>
                        <p:par>
                          <p:cTn id="61" fill="hold">
                            <p:stCondLst>
                              <p:cond delay="2500"/>
                            </p:stCondLst>
                            <p:childTnLst>
                              <p:par>
                                <p:cTn id="62" presetID="53" presetClass="entr" presetSubtype="16"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 calcmode="lin" valueType="num">
                                      <p:cBhvr>
                                        <p:cTn id="64" dur="250" fill="hold"/>
                                        <p:tgtEl>
                                          <p:spTgt spid="12"/>
                                        </p:tgtEl>
                                        <p:attrNameLst>
                                          <p:attrName>ppt_w</p:attrName>
                                        </p:attrNameLst>
                                      </p:cBhvr>
                                      <p:tavLst>
                                        <p:tav tm="0">
                                          <p:val>
                                            <p:fltVal val="0"/>
                                          </p:val>
                                        </p:tav>
                                        <p:tav tm="100000">
                                          <p:val>
                                            <p:strVal val="#ppt_w"/>
                                          </p:val>
                                        </p:tav>
                                      </p:tavLst>
                                    </p:anim>
                                    <p:anim calcmode="lin" valueType="num">
                                      <p:cBhvr>
                                        <p:cTn id="65" dur="250" fill="hold"/>
                                        <p:tgtEl>
                                          <p:spTgt spid="12"/>
                                        </p:tgtEl>
                                        <p:attrNameLst>
                                          <p:attrName>ppt_h</p:attrName>
                                        </p:attrNameLst>
                                      </p:cBhvr>
                                      <p:tavLst>
                                        <p:tav tm="0">
                                          <p:val>
                                            <p:fltVal val="0"/>
                                          </p:val>
                                        </p:tav>
                                        <p:tav tm="100000">
                                          <p:val>
                                            <p:strVal val="#ppt_h"/>
                                          </p:val>
                                        </p:tav>
                                      </p:tavLst>
                                    </p:anim>
                                    <p:animEffect transition="in" filter="fade">
                                      <p:cBhvr>
                                        <p:cTn id="66" dur="250"/>
                                        <p:tgtEl>
                                          <p:spTgt spid="12"/>
                                        </p:tgtEl>
                                      </p:cBhvr>
                                    </p:animEffect>
                                  </p:childTnLst>
                                </p:cTn>
                              </p:par>
                            </p:childTnLst>
                          </p:cTn>
                        </p:par>
                        <p:par>
                          <p:cTn id="67" fill="hold">
                            <p:stCondLst>
                              <p:cond delay="7625"/>
                            </p:stCondLst>
                            <p:childTnLst>
                              <p:par>
                                <p:cTn id="68" presetID="53" presetClass="entr" presetSubtype="16" fill="hold" grpId="0"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250" fill="hold"/>
                                        <p:tgtEl>
                                          <p:spTgt spid="7"/>
                                        </p:tgtEl>
                                        <p:attrNameLst>
                                          <p:attrName>ppt_w</p:attrName>
                                        </p:attrNameLst>
                                      </p:cBhvr>
                                      <p:tavLst>
                                        <p:tav tm="0">
                                          <p:val>
                                            <p:fltVal val="0"/>
                                          </p:val>
                                        </p:tav>
                                        <p:tav tm="100000">
                                          <p:val>
                                            <p:strVal val="#ppt_w"/>
                                          </p:val>
                                        </p:tav>
                                      </p:tavLst>
                                    </p:anim>
                                    <p:anim calcmode="lin" valueType="num">
                                      <p:cBhvr>
                                        <p:cTn id="71" dur="250" fill="hold"/>
                                        <p:tgtEl>
                                          <p:spTgt spid="7"/>
                                        </p:tgtEl>
                                        <p:attrNameLst>
                                          <p:attrName>ppt_h</p:attrName>
                                        </p:attrNameLst>
                                      </p:cBhvr>
                                      <p:tavLst>
                                        <p:tav tm="0">
                                          <p:val>
                                            <p:fltVal val="0"/>
                                          </p:val>
                                        </p:tav>
                                        <p:tav tm="100000">
                                          <p:val>
                                            <p:strVal val="#ppt_h"/>
                                          </p:val>
                                        </p:tav>
                                      </p:tavLst>
                                    </p:anim>
                                    <p:animEffect transition="in" filter="fade">
                                      <p:cBhvr>
                                        <p:cTn id="72" dur="250"/>
                                        <p:tgtEl>
                                          <p:spTgt spid="7"/>
                                        </p:tgtEl>
                                      </p:cBhvr>
                                    </p:animEffect>
                                  </p:childTnLst>
                                </p:cTn>
                              </p:par>
                              <p:par>
                                <p:cTn id="73" presetID="6" presetClass="emph" presetSubtype="0" decel="100000" fill="hold" grpId="1" nodeType="withEffect">
                                  <p:stCondLst>
                                    <p:cond delay="200"/>
                                  </p:stCondLst>
                                  <p:childTnLst>
                                    <p:animScale>
                                      <p:cBhvr>
                                        <p:cTn id="74" dur="250" fill="hold"/>
                                        <p:tgtEl>
                                          <p:spTgt spid="7"/>
                                        </p:tgtEl>
                                      </p:cBhvr>
                                      <p:by x="120000" y="120000"/>
                                    </p:animScale>
                                  </p:childTnLst>
                                </p:cTn>
                              </p:par>
                              <p:par>
                                <p:cTn id="75" presetID="6" presetClass="emph" presetSubtype="0" decel="100000" fill="hold" grpId="2" nodeType="withEffect">
                                  <p:stCondLst>
                                    <p:cond delay="400"/>
                                  </p:stCondLst>
                                  <p:childTnLst>
                                    <p:animScale>
                                      <p:cBhvr>
                                        <p:cTn id="76" dur="250" fill="hold"/>
                                        <p:tgtEl>
                                          <p:spTgt spid="7"/>
                                        </p:tgtEl>
                                      </p:cBhvr>
                                      <p:by x="83000" y="83000"/>
                                    </p:animScale>
                                  </p:childTnLst>
                                </p:cTn>
                              </p:par>
                              <p:par>
                                <p:cTn id="77" presetID="53" presetClass="entr" presetSubtype="16" fill="hold" grpId="0" nodeType="withEffect">
                                  <p:stCondLst>
                                    <p:cond delay="400"/>
                                  </p:stCondLst>
                                  <p:childTnLst>
                                    <p:set>
                                      <p:cBhvr>
                                        <p:cTn id="78" dur="1" fill="hold">
                                          <p:stCondLst>
                                            <p:cond delay="0"/>
                                          </p:stCondLst>
                                        </p:cTn>
                                        <p:tgtEl>
                                          <p:spTgt spid="10"/>
                                        </p:tgtEl>
                                        <p:attrNameLst>
                                          <p:attrName>style.visibility</p:attrName>
                                        </p:attrNameLst>
                                      </p:cBhvr>
                                      <p:to>
                                        <p:strVal val="visible"/>
                                      </p:to>
                                    </p:set>
                                    <p:anim calcmode="lin" valueType="num">
                                      <p:cBhvr>
                                        <p:cTn id="79" dur="250" fill="hold"/>
                                        <p:tgtEl>
                                          <p:spTgt spid="10"/>
                                        </p:tgtEl>
                                        <p:attrNameLst>
                                          <p:attrName>ppt_w</p:attrName>
                                        </p:attrNameLst>
                                      </p:cBhvr>
                                      <p:tavLst>
                                        <p:tav tm="0">
                                          <p:val>
                                            <p:fltVal val="0"/>
                                          </p:val>
                                        </p:tav>
                                        <p:tav tm="100000">
                                          <p:val>
                                            <p:strVal val="#ppt_w"/>
                                          </p:val>
                                        </p:tav>
                                      </p:tavLst>
                                    </p:anim>
                                    <p:anim calcmode="lin" valueType="num">
                                      <p:cBhvr>
                                        <p:cTn id="80" dur="250" fill="hold"/>
                                        <p:tgtEl>
                                          <p:spTgt spid="10"/>
                                        </p:tgtEl>
                                        <p:attrNameLst>
                                          <p:attrName>ppt_h</p:attrName>
                                        </p:attrNameLst>
                                      </p:cBhvr>
                                      <p:tavLst>
                                        <p:tav tm="0">
                                          <p:val>
                                            <p:fltVal val="0"/>
                                          </p:val>
                                        </p:tav>
                                        <p:tav tm="100000">
                                          <p:val>
                                            <p:strVal val="#ppt_h"/>
                                          </p:val>
                                        </p:tav>
                                      </p:tavLst>
                                    </p:anim>
                                    <p:animEffect transition="in" filter="fade">
                                      <p:cBhvr>
                                        <p:cTn id="81" dur="250"/>
                                        <p:tgtEl>
                                          <p:spTgt spid="10"/>
                                        </p:tgtEl>
                                      </p:cBhvr>
                                    </p:animEffect>
                                  </p:childTnLst>
                                </p:cTn>
                              </p:par>
                              <p:par>
                                <p:cTn id="82" presetID="6" presetClass="emph" presetSubtype="0" decel="100000" fill="hold" grpId="1" nodeType="withEffect">
                                  <p:stCondLst>
                                    <p:cond delay="600"/>
                                  </p:stCondLst>
                                  <p:childTnLst>
                                    <p:animScale>
                                      <p:cBhvr>
                                        <p:cTn id="83" dur="250" fill="hold"/>
                                        <p:tgtEl>
                                          <p:spTgt spid="10"/>
                                        </p:tgtEl>
                                      </p:cBhvr>
                                      <p:by x="120000" y="120000"/>
                                    </p:animScale>
                                  </p:childTnLst>
                                </p:cTn>
                              </p:par>
                              <p:par>
                                <p:cTn id="84" presetID="6" presetClass="emph" presetSubtype="0" decel="100000" fill="hold" grpId="2" nodeType="withEffect">
                                  <p:stCondLst>
                                    <p:cond delay="800"/>
                                  </p:stCondLst>
                                  <p:childTnLst>
                                    <p:animScale>
                                      <p:cBhvr>
                                        <p:cTn id="85" dur="250" fill="hold"/>
                                        <p:tgtEl>
                                          <p:spTgt spid="10"/>
                                        </p:tgtEl>
                                      </p:cBhvr>
                                      <p:by x="83000" y="83000"/>
                                    </p:animScale>
                                  </p:childTnLst>
                                </p:cTn>
                              </p:par>
                            </p:childTnLst>
                          </p:cTn>
                        </p:par>
                        <p:par>
                          <p:cTn id="86" fill="hold">
                            <p:stCondLst>
                              <p:cond delay="8125"/>
                            </p:stCondLst>
                            <p:childTnLst>
                              <p:par>
                                <p:cTn id="87" presetID="12" presetClass="entr" presetSubtype="8" fill="hold" grpId="0"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p:tgtEl>
                                          <p:spTgt spid="8"/>
                                        </p:tgtEl>
                                        <p:attrNameLst>
                                          <p:attrName>ppt_x</p:attrName>
                                        </p:attrNameLst>
                                      </p:cBhvr>
                                      <p:tavLst>
                                        <p:tav tm="0">
                                          <p:val>
                                            <p:strVal val="#ppt_x-#ppt_w*1.125000"/>
                                          </p:val>
                                        </p:tav>
                                        <p:tav tm="100000">
                                          <p:val>
                                            <p:strVal val="#ppt_x"/>
                                          </p:val>
                                        </p:tav>
                                      </p:tavLst>
                                    </p:anim>
                                    <p:animEffect transition="in" filter="wipe(right)">
                                      <p:cBhvr>
                                        <p:cTn id="90" dur="500"/>
                                        <p:tgtEl>
                                          <p:spTgt spid="8"/>
                                        </p:tgtEl>
                                      </p:cBhvr>
                                    </p:animEffect>
                                  </p:childTnLst>
                                </p:cTn>
                              </p:par>
                            </p:childTnLst>
                          </p:cTn>
                        </p:par>
                        <p:par>
                          <p:cTn id="91" fill="hold">
                            <p:stCondLst>
                              <p:cond delay="8625"/>
                            </p:stCondLst>
                            <p:childTnLst>
                              <p:par>
                                <p:cTn id="92" presetID="53" presetClass="entr" presetSubtype="16" fill="hold" grpId="0" nodeType="afterEffect">
                                  <p:stCondLst>
                                    <p:cond delay="0"/>
                                  </p:stCondLst>
                                  <p:iterate type="lt">
                                    <p:tmPct val="10000"/>
                                  </p:iterate>
                                  <p:childTnLst>
                                    <p:set>
                                      <p:cBhvr>
                                        <p:cTn id="93" dur="1" fill="hold">
                                          <p:stCondLst>
                                            <p:cond delay="0"/>
                                          </p:stCondLst>
                                        </p:cTn>
                                        <p:tgtEl>
                                          <p:spTgt spid="13"/>
                                        </p:tgtEl>
                                        <p:attrNameLst>
                                          <p:attrName>style.visibility</p:attrName>
                                        </p:attrNameLst>
                                      </p:cBhvr>
                                      <p:to>
                                        <p:strVal val="visible"/>
                                      </p:to>
                                    </p:set>
                                    <p:anim calcmode="lin" valueType="num">
                                      <p:cBhvr>
                                        <p:cTn id="94" dur="250" fill="hold"/>
                                        <p:tgtEl>
                                          <p:spTgt spid="13"/>
                                        </p:tgtEl>
                                        <p:attrNameLst>
                                          <p:attrName>ppt_w</p:attrName>
                                        </p:attrNameLst>
                                      </p:cBhvr>
                                      <p:tavLst>
                                        <p:tav tm="0">
                                          <p:val>
                                            <p:fltVal val="0"/>
                                          </p:val>
                                        </p:tav>
                                        <p:tav tm="100000">
                                          <p:val>
                                            <p:strVal val="#ppt_w"/>
                                          </p:val>
                                        </p:tav>
                                      </p:tavLst>
                                    </p:anim>
                                    <p:anim calcmode="lin" valueType="num">
                                      <p:cBhvr>
                                        <p:cTn id="95" dur="250" fill="hold"/>
                                        <p:tgtEl>
                                          <p:spTgt spid="13"/>
                                        </p:tgtEl>
                                        <p:attrNameLst>
                                          <p:attrName>ppt_h</p:attrName>
                                        </p:attrNameLst>
                                      </p:cBhvr>
                                      <p:tavLst>
                                        <p:tav tm="0">
                                          <p:val>
                                            <p:fltVal val="0"/>
                                          </p:val>
                                        </p:tav>
                                        <p:tav tm="100000">
                                          <p:val>
                                            <p:strVal val="#ppt_h"/>
                                          </p:val>
                                        </p:tav>
                                      </p:tavLst>
                                    </p:anim>
                                    <p:animEffect transition="in" filter="fade">
                                      <p:cBhvr>
                                        <p:cTn id="96"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animBg="1"/>
      <p:bldP spid="6" grpId="1" animBg="1"/>
      <p:bldP spid="6" grpId="2" animBg="1"/>
      <p:bldP spid="7" grpId="0" animBg="1"/>
      <p:bldP spid="7" grpId="1" animBg="1"/>
      <p:bldP spid="7" grpId="2" animBg="1"/>
      <p:bldP spid="8" grpId="0" animBg="1"/>
      <p:bldP spid="9" grpId="0"/>
      <p:bldP spid="9" grpId="1"/>
      <p:bldP spid="9" grpId="2"/>
      <p:bldP spid="10" grpId="0"/>
      <p:bldP spid="10" grpId="1"/>
      <p:bldP spid="10" grpId="2"/>
      <p:bldP spid="11" grpId="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tretch>
            <a:fillRect/>
          </a:stretch>
        </p:blipFill>
        <p:spPr>
          <a:xfrm>
            <a:off x="5382578" y="5737759"/>
            <a:ext cx="6809422" cy="1120241"/>
          </a:xfrm>
          <a:prstGeom prst="rect">
            <a:avLst/>
          </a:prstGeom>
        </p:spPr>
      </p:pic>
      <p:pic>
        <p:nvPicPr>
          <p:cNvPr id="19" name="图片 18"/>
          <p:cNvPicPr>
            <a:picLocks noChangeAspect="1"/>
          </p:cNvPicPr>
          <p:nvPr/>
        </p:nvPicPr>
        <p:blipFill>
          <a:blip r:embed="rId2" cstate="screen"/>
          <a:stretch>
            <a:fillRect/>
          </a:stretch>
        </p:blipFill>
        <p:spPr>
          <a:xfrm>
            <a:off x="0" y="4049960"/>
            <a:ext cx="4460240" cy="2788989"/>
          </a:xfrm>
          <a:prstGeom prst="rect">
            <a:avLst/>
          </a:prstGeom>
        </p:spPr>
      </p:pic>
      <p:pic>
        <p:nvPicPr>
          <p:cNvPr id="74" name="图片 73"/>
          <p:cNvPicPr>
            <a:picLocks noChangeAspect="1"/>
          </p:cNvPicPr>
          <p:nvPr/>
        </p:nvPicPr>
        <p:blipFill>
          <a:blip r:embed="rId3"/>
          <a:stretch>
            <a:fillRect/>
          </a:stretch>
        </p:blipFill>
        <p:spPr>
          <a:xfrm rot="20902340" flipH="1">
            <a:off x="686735" y="622930"/>
            <a:ext cx="3143832" cy="1309931"/>
          </a:xfrm>
          <a:prstGeom prst="rect">
            <a:avLst/>
          </a:prstGeom>
        </p:spPr>
      </p:pic>
      <p:sp>
        <p:nvSpPr>
          <p:cNvPr id="75" name="文本框 74"/>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第二部分</a:t>
            </a:r>
            <a:endPar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7"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p:cNvSpPr txBox="1"/>
          <p:nvPr/>
        </p:nvSpPr>
        <p:spPr>
          <a:xfrm>
            <a:off x="1035468" y="3393756"/>
            <a:ext cx="10130155" cy="1014730"/>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中共早期宣传工作的传播内容</a:t>
            </a:r>
            <a:endParaRPr lang="zh-CN" altLang="en-US" sz="6000" b="1" dirty="0">
              <a:solidFill>
                <a:srgbClr val="C00000"/>
              </a:solidFill>
              <a:latin typeface="字体视界-NEW魏碑体" panose="02010601030101010101" pitchFamily="2" charset="-122"/>
              <a:ea typeface="字体视界-NEW魏碑体" panose="02010601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2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832475"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中共早期宣传工作的传播内容</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圆角矩形 10"/>
          <p:cNvSpPr/>
          <p:nvPr/>
        </p:nvSpPr>
        <p:spPr>
          <a:xfrm>
            <a:off x="1059815" y="2272665"/>
            <a:ext cx="5364480" cy="721360"/>
          </a:xfrm>
          <a:prstGeom prst="roundRect">
            <a:avLst/>
          </a:prstGeom>
          <a:noFill/>
          <a:ln w="19050">
            <a:solidFill>
              <a:schemeClr val="accent1"/>
            </a:solidFill>
          </a:ln>
        </p:spPr>
        <p:txBody>
          <a:bodyPr vert="horz" wrap="square" lIns="91440" tIns="45720" rIns="91440" bIns="45720" numCol="1" anchor="t" anchorCtr="0" compatLnSpc="1"/>
          <a:lstStyle/>
          <a:p>
            <a:endParaRPr lang="zh-CN" altLang="en-US">
              <a:cs typeface="+mn-ea"/>
              <a:sym typeface="+mn-lt"/>
            </a:endParaRPr>
          </a:p>
        </p:txBody>
      </p:sp>
      <p:sp>
        <p:nvSpPr>
          <p:cNvPr id="12" name="圆角矩形 11"/>
          <p:cNvSpPr/>
          <p:nvPr/>
        </p:nvSpPr>
        <p:spPr>
          <a:xfrm>
            <a:off x="1059815" y="3133725"/>
            <a:ext cx="5364480" cy="711835"/>
          </a:xfrm>
          <a:prstGeom prst="roundRect">
            <a:avLst/>
          </a:prstGeom>
          <a:noFill/>
          <a:ln w="19050">
            <a:solidFill>
              <a:schemeClr val="accent1"/>
            </a:solidFill>
          </a:ln>
        </p:spPr>
        <p:txBody>
          <a:bodyPr vert="horz" wrap="square" lIns="91440" tIns="45720" rIns="91440" bIns="45720" numCol="1" anchor="t" anchorCtr="0" compatLnSpc="1"/>
          <a:lstStyle/>
          <a:p>
            <a:endParaRPr lang="zh-CN" altLang="en-US">
              <a:cs typeface="+mn-ea"/>
              <a:sym typeface="+mn-lt"/>
            </a:endParaRPr>
          </a:p>
        </p:txBody>
      </p:sp>
      <p:sp>
        <p:nvSpPr>
          <p:cNvPr id="13" name="圆角矩形 12"/>
          <p:cNvSpPr/>
          <p:nvPr/>
        </p:nvSpPr>
        <p:spPr>
          <a:xfrm>
            <a:off x="1059815" y="3985895"/>
            <a:ext cx="5364480" cy="711835"/>
          </a:xfrm>
          <a:prstGeom prst="roundRect">
            <a:avLst/>
          </a:prstGeom>
          <a:noFill/>
          <a:ln w="19050">
            <a:solidFill>
              <a:schemeClr val="accent1"/>
            </a:solidFill>
          </a:ln>
        </p:spPr>
        <p:txBody>
          <a:bodyPr vert="horz" wrap="square" lIns="91440" tIns="45720" rIns="91440" bIns="45720" numCol="1" anchor="t" anchorCtr="0" compatLnSpc="1"/>
          <a:lstStyle/>
          <a:p>
            <a:endParaRPr lang="zh-CN" altLang="en-US">
              <a:cs typeface="+mn-ea"/>
              <a:sym typeface="+mn-lt"/>
            </a:endParaRPr>
          </a:p>
        </p:txBody>
      </p:sp>
      <p:sp>
        <p:nvSpPr>
          <p:cNvPr id="14" name="圆角矩形 13"/>
          <p:cNvSpPr/>
          <p:nvPr/>
        </p:nvSpPr>
        <p:spPr>
          <a:xfrm>
            <a:off x="1059815" y="4883785"/>
            <a:ext cx="5364480" cy="666115"/>
          </a:xfrm>
          <a:prstGeom prst="roundRect">
            <a:avLst/>
          </a:prstGeom>
          <a:noFill/>
          <a:ln w="19050">
            <a:solidFill>
              <a:schemeClr val="accent1"/>
            </a:solidFill>
          </a:ln>
        </p:spPr>
        <p:txBody>
          <a:bodyPr vert="horz" wrap="square" lIns="91440" tIns="45720" rIns="91440" bIns="45720" numCol="1" anchor="t" anchorCtr="0" compatLnSpc="1"/>
          <a:lstStyle/>
          <a:p>
            <a:endParaRPr lang="zh-CN" altLang="en-US">
              <a:cs typeface="+mn-ea"/>
              <a:sym typeface="+mn-lt"/>
            </a:endParaRPr>
          </a:p>
        </p:txBody>
      </p:sp>
      <p:sp>
        <p:nvSpPr>
          <p:cNvPr id="16" name="圆角矩形 15"/>
          <p:cNvSpPr/>
          <p:nvPr/>
        </p:nvSpPr>
        <p:spPr>
          <a:xfrm>
            <a:off x="5611134" y="2291022"/>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lstStyle/>
          <a:p>
            <a:pPr algn="ctr"/>
            <a:endParaRPr lang="zh-CN" altLang="en-US" b="1" dirty="0">
              <a:solidFill>
                <a:srgbClr val="FFFDFB"/>
              </a:solidFill>
              <a:cs typeface="+mn-ea"/>
              <a:sym typeface="+mn-lt"/>
            </a:endParaRPr>
          </a:p>
        </p:txBody>
      </p:sp>
      <p:sp>
        <p:nvSpPr>
          <p:cNvPr id="17" name="矩形 16"/>
          <p:cNvSpPr/>
          <p:nvPr/>
        </p:nvSpPr>
        <p:spPr>
          <a:xfrm>
            <a:off x="1060450" y="2294255"/>
            <a:ext cx="4588510" cy="706755"/>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介绍共产国际和国际共产主义运动情况、发展形势和有关文献材料 </a:t>
            </a:r>
            <a:endParaRPr lang="zh-CN" altLang="en-US" sz="2000" b="1" kern="0" dirty="0">
              <a:solidFill>
                <a:srgbClr val="C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1144905" y="3279775"/>
            <a:ext cx="4504055" cy="39878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研究探讨中国革命的道路</a:t>
            </a:r>
            <a:endParaRPr lang="zh-CN" altLang="en-US" sz="2000" b="1" kern="0"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1060450" y="4050030"/>
            <a:ext cx="4588510" cy="706755"/>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向广大工农兵群众灌输马克思主义，报道国际国内工人运动的发展</a:t>
            </a:r>
            <a:endParaRPr lang="zh-CN" altLang="en-US" sz="2000" b="1" kern="0"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1144905" y="5013960"/>
            <a:ext cx="4504055" cy="398780"/>
          </a:xfrm>
          <a:prstGeom prst="rect">
            <a:avLst/>
          </a:prstGeom>
        </p:spPr>
        <p:txBody>
          <a:bodyPr wrap="square">
            <a:spAutoFit/>
          </a:bodyPr>
          <a:lstStyle/>
          <a:p>
            <a:pPr algn="ctr">
              <a:defRPr/>
            </a:pPr>
            <a:r>
              <a:rPr lang="zh-CN" altLang="en-US" sz="2000" b="1" kern="0" dirty="0">
                <a:solidFill>
                  <a:srgbClr val="C00000"/>
                </a:solidFill>
                <a:latin typeface="微软雅黑" panose="020B0503020204020204" pitchFamily="34" charset="-122"/>
                <a:ea typeface="微软雅黑" panose="020B0503020204020204" pitchFamily="34" charset="-122"/>
              </a:rPr>
              <a:t>驳斥资产阶级改良主义、无政府主义</a:t>
            </a:r>
            <a:endParaRPr lang="zh-CN" altLang="en-US" sz="2000" b="1" kern="0" dirty="0">
              <a:solidFill>
                <a:srgbClr val="C00000"/>
              </a:solidFill>
              <a:latin typeface="微软雅黑" panose="020B0503020204020204" pitchFamily="34" charset="-122"/>
              <a:ea typeface="微软雅黑" panose="020B0503020204020204" pitchFamily="34" charset="-122"/>
            </a:endParaRPr>
          </a:p>
        </p:txBody>
      </p:sp>
      <p:sp>
        <p:nvSpPr>
          <p:cNvPr id="22" name="圆角矩形 27"/>
          <p:cNvSpPr/>
          <p:nvPr/>
        </p:nvSpPr>
        <p:spPr>
          <a:xfrm>
            <a:off x="5611134" y="3142920"/>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lstStyle/>
          <a:p>
            <a:pPr algn="ctr"/>
            <a:endParaRPr lang="zh-CN" altLang="en-US" b="1" dirty="0">
              <a:solidFill>
                <a:srgbClr val="FFFDFB"/>
              </a:solidFill>
              <a:cs typeface="+mn-ea"/>
              <a:sym typeface="+mn-lt"/>
            </a:endParaRPr>
          </a:p>
        </p:txBody>
      </p:sp>
      <p:sp>
        <p:nvSpPr>
          <p:cNvPr id="23" name="圆角矩形 28"/>
          <p:cNvSpPr/>
          <p:nvPr/>
        </p:nvSpPr>
        <p:spPr>
          <a:xfrm>
            <a:off x="5611134" y="3994818"/>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lstStyle/>
          <a:p>
            <a:pPr algn="ctr"/>
            <a:endParaRPr lang="zh-CN" altLang="en-US" b="1" dirty="0">
              <a:solidFill>
                <a:srgbClr val="FFFDFB"/>
              </a:solidFill>
              <a:cs typeface="+mn-ea"/>
              <a:sym typeface="+mn-lt"/>
            </a:endParaRPr>
          </a:p>
        </p:txBody>
      </p:sp>
      <p:sp>
        <p:nvSpPr>
          <p:cNvPr id="24" name="圆角矩形 29"/>
          <p:cNvSpPr/>
          <p:nvPr/>
        </p:nvSpPr>
        <p:spPr>
          <a:xfrm>
            <a:off x="5611134" y="4846716"/>
            <a:ext cx="813275" cy="702640"/>
          </a:xfrm>
          <a:prstGeom prst="roundRect">
            <a:avLst/>
          </a:prstGeom>
          <a:solidFill>
            <a:schemeClr val="accent1"/>
          </a:solidFill>
          <a:ln w="12700">
            <a:noFill/>
          </a:ln>
          <a:effectLst>
            <a:outerShdw blurRad="127000" dist="50800" dir="5400000" algn="t" rotWithShape="0">
              <a:prstClr val="black">
                <a:alpha val="60000"/>
              </a:prstClr>
            </a:outerShdw>
          </a:effectLst>
        </p:spPr>
        <p:txBody>
          <a:bodyPr vert="horz" wrap="square" lIns="91440" tIns="45720" rIns="91440" bIns="45720" numCol="1" anchor="t" anchorCtr="0" compatLnSpc="1"/>
          <a:lstStyle/>
          <a:p>
            <a:pPr algn="ctr"/>
            <a:endParaRPr lang="zh-CN" altLang="en-US" b="1" dirty="0">
              <a:solidFill>
                <a:srgbClr val="FFFDFB"/>
              </a:solidFill>
              <a:cs typeface="+mn-ea"/>
              <a:sym typeface="+mn-lt"/>
            </a:endParaRPr>
          </a:p>
        </p:txBody>
      </p:sp>
      <p:sp>
        <p:nvSpPr>
          <p:cNvPr id="30" name="矩形 29"/>
          <p:cNvSpPr/>
          <p:nvPr/>
        </p:nvSpPr>
        <p:spPr>
          <a:xfrm>
            <a:off x="7214235" y="3775710"/>
            <a:ext cx="3913505" cy="373380"/>
          </a:xfrm>
          <a:prstGeom prst="rect">
            <a:avLst/>
          </a:prstGeom>
        </p:spPr>
        <p:txBody>
          <a:bodyPr wrap="square">
            <a:spAutoFit/>
          </a:bodyPr>
          <a:lstStyle/>
          <a:p>
            <a:pPr>
              <a:lnSpc>
                <a:spcPts val="2200"/>
              </a:lnSpc>
            </a:pPr>
            <a:r>
              <a:rPr lang="zh-CN" altLang="en-US" sz="4000" dirty="0">
                <a:latin typeface="微软雅黑" panose="020B0503020204020204" pitchFamily="34" charset="-122"/>
                <a:ea typeface="微软雅黑" panose="020B0503020204020204" pitchFamily="34" charset="-122"/>
              </a:rPr>
              <a:t>宣传马克思主义</a:t>
            </a:r>
            <a:endParaRPr lang="zh-CN" altLang="en-US" sz="4000" dirty="0">
              <a:latin typeface="微软雅黑" panose="020B0503020204020204" pitchFamily="34" charset="-122"/>
              <a:ea typeface="微软雅黑" panose="020B0503020204020204" pitchFamily="34" charset="-122"/>
            </a:endParaRPr>
          </a:p>
        </p:txBody>
      </p:sp>
      <p:sp>
        <p:nvSpPr>
          <p:cNvPr id="35" name="Freeform 139"/>
          <p:cNvSpPr>
            <a:spLocks noChangeAspect="1"/>
          </p:cNvSpPr>
          <p:nvPr/>
        </p:nvSpPr>
        <p:spPr bwMode="auto">
          <a:xfrm>
            <a:off x="6640312" y="2445299"/>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139"/>
          <p:cNvSpPr>
            <a:spLocks noChangeAspect="1"/>
          </p:cNvSpPr>
          <p:nvPr/>
        </p:nvSpPr>
        <p:spPr bwMode="auto">
          <a:xfrm>
            <a:off x="6640312" y="3297197"/>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139"/>
          <p:cNvSpPr>
            <a:spLocks noChangeAspect="1"/>
          </p:cNvSpPr>
          <p:nvPr/>
        </p:nvSpPr>
        <p:spPr bwMode="auto">
          <a:xfrm>
            <a:off x="6640312" y="4149095"/>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139"/>
          <p:cNvSpPr>
            <a:spLocks noChangeAspect="1"/>
          </p:cNvSpPr>
          <p:nvPr/>
        </p:nvSpPr>
        <p:spPr bwMode="auto">
          <a:xfrm>
            <a:off x="6640312" y="5000993"/>
            <a:ext cx="252000" cy="394087"/>
          </a:xfrm>
          <a:custGeom>
            <a:avLst/>
            <a:gdLst>
              <a:gd name="T0" fmla="*/ 338 w 919"/>
              <a:gd name="T1" fmla="*/ 73 h 1442"/>
              <a:gd name="T2" fmla="*/ 73 w 919"/>
              <a:gd name="T3" fmla="*/ 73 h 1442"/>
              <a:gd name="T4" fmla="*/ 73 w 919"/>
              <a:gd name="T5" fmla="*/ 338 h 1442"/>
              <a:gd name="T6" fmla="*/ 466 w 919"/>
              <a:gd name="T7" fmla="*/ 730 h 1442"/>
              <a:gd name="T8" fmla="*/ 74 w 919"/>
              <a:gd name="T9" fmla="*/ 1123 h 1442"/>
              <a:gd name="T10" fmla="*/ 73 w 919"/>
              <a:gd name="T11" fmla="*/ 1387 h 1442"/>
              <a:gd name="T12" fmla="*/ 206 w 919"/>
              <a:gd name="T13" fmla="*/ 1442 h 1442"/>
              <a:gd name="T14" fmla="*/ 338 w 919"/>
              <a:gd name="T15" fmla="*/ 1388 h 1442"/>
              <a:gd name="T16" fmla="*/ 864 w 919"/>
              <a:gd name="T17" fmla="*/ 863 h 1442"/>
              <a:gd name="T18" fmla="*/ 919 w 919"/>
              <a:gd name="T19" fmla="*/ 731 h 1442"/>
              <a:gd name="T20" fmla="*/ 864 w 919"/>
              <a:gd name="T21" fmla="*/ 598 h 1442"/>
              <a:gd name="T22" fmla="*/ 338 w 919"/>
              <a:gd name="T23" fmla="*/ 7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9" h="1442">
                <a:moveTo>
                  <a:pt x="338" y="73"/>
                </a:moveTo>
                <a:cubicBezTo>
                  <a:pt x="265" y="0"/>
                  <a:pt x="147" y="0"/>
                  <a:pt x="73" y="73"/>
                </a:cubicBezTo>
                <a:cubicBezTo>
                  <a:pt x="0" y="146"/>
                  <a:pt x="0" y="265"/>
                  <a:pt x="73" y="338"/>
                </a:cubicBezTo>
                <a:lnTo>
                  <a:pt x="466" y="730"/>
                </a:lnTo>
                <a:lnTo>
                  <a:pt x="74" y="1123"/>
                </a:lnTo>
                <a:cubicBezTo>
                  <a:pt x="0" y="1196"/>
                  <a:pt x="0" y="1314"/>
                  <a:pt x="73" y="1387"/>
                </a:cubicBezTo>
                <a:cubicBezTo>
                  <a:pt x="110" y="1424"/>
                  <a:pt x="158" y="1442"/>
                  <a:pt x="206" y="1442"/>
                </a:cubicBezTo>
                <a:cubicBezTo>
                  <a:pt x="254" y="1442"/>
                  <a:pt x="302" y="1424"/>
                  <a:pt x="338" y="1388"/>
                </a:cubicBezTo>
                <a:lnTo>
                  <a:pt x="864" y="863"/>
                </a:lnTo>
                <a:cubicBezTo>
                  <a:pt x="899" y="828"/>
                  <a:pt x="919" y="780"/>
                  <a:pt x="919" y="731"/>
                </a:cubicBezTo>
                <a:cubicBezTo>
                  <a:pt x="919" y="681"/>
                  <a:pt x="899" y="633"/>
                  <a:pt x="864" y="598"/>
                </a:cubicBezTo>
                <a:lnTo>
                  <a:pt x="338" y="73"/>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par>
                          <p:cTn id="43" fill="hold">
                            <p:stCondLst>
                              <p:cond delay="2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17"/>
                                        </p:tgtEl>
                                        <p:attrNameLst>
                                          <p:attrName>style.visibility</p:attrName>
                                        </p:attrNameLst>
                                      </p:cBhvr>
                                      <p:to>
                                        <p:strVal val="visible"/>
                                      </p:to>
                                    </p:set>
                                    <p:anim calcmode="lin" valueType="num">
                                      <p:cBhvr>
                                        <p:cTn id="46" dur="250" fill="hold"/>
                                        <p:tgtEl>
                                          <p:spTgt spid="17"/>
                                        </p:tgtEl>
                                        <p:attrNameLst>
                                          <p:attrName>ppt_w</p:attrName>
                                        </p:attrNameLst>
                                      </p:cBhvr>
                                      <p:tavLst>
                                        <p:tav tm="0">
                                          <p:val>
                                            <p:fltVal val="0"/>
                                          </p:val>
                                        </p:tav>
                                        <p:tav tm="100000">
                                          <p:val>
                                            <p:strVal val="#ppt_w"/>
                                          </p:val>
                                        </p:tav>
                                      </p:tavLst>
                                    </p:anim>
                                    <p:anim calcmode="lin" valueType="num">
                                      <p:cBhvr>
                                        <p:cTn id="47" dur="250" fill="hold"/>
                                        <p:tgtEl>
                                          <p:spTgt spid="17"/>
                                        </p:tgtEl>
                                        <p:attrNameLst>
                                          <p:attrName>ppt_h</p:attrName>
                                        </p:attrNameLst>
                                      </p:cBhvr>
                                      <p:tavLst>
                                        <p:tav tm="0">
                                          <p:val>
                                            <p:fltVal val="0"/>
                                          </p:val>
                                        </p:tav>
                                        <p:tav tm="100000">
                                          <p:val>
                                            <p:strVal val="#ppt_h"/>
                                          </p:val>
                                        </p:tav>
                                      </p:tavLst>
                                    </p:anim>
                                    <p:animEffect transition="in" filter="fade">
                                      <p:cBhvr>
                                        <p:cTn id="48" dur="250"/>
                                        <p:tgtEl>
                                          <p:spTgt spid="17"/>
                                        </p:tgtEl>
                                      </p:cBhvr>
                                    </p:animEffect>
                                  </p:childTnLst>
                                </p:cTn>
                              </p:par>
                            </p:childTnLst>
                          </p:cTn>
                        </p:par>
                        <p:par>
                          <p:cTn id="49" fill="hold">
                            <p:stCondLst>
                              <p:cond delay="4125"/>
                            </p:stCondLst>
                            <p:childTnLst>
                              <p:par>
                                <p:cTn id="50" presetID="1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250"/>
                                        <p:tgtEl>
                                          <p:spTgt spid="16"/>
                                        </p:tgtEl>
                                        <p:attrNameLst>
                                          <p:attrName>ppt_x</p:attrName>
                                        </p:attrNameLst>
                                      </p:cBhvr>
                                      <p:tavLst>
                                        <p:tav tm="0">
                                          <p:val>
                                            <p:strVal val="#ppt_x-#ppt_w*1.125000"/>
                                          </p:val>
                                        </p:tav>
                                        <p:tav tm="100000">
                                          <p:val>
                                            <p:strVal val="#ppt_x"/>
                                          </p:val>
                                        </p:tav>
                                      </p:tavLst>
                                    </p:anim>
                                    <p:animEffect transition="in" filter="wipe(right)">
                                      <p:cBhvr>
                                        <p:cTn id="53" dur="250"/>
                                        <p:tgtEl>
                                          <p:spTgt spid="16"/>
                                        </p:tgtEl>
                                      </p:cBhvr>
                                    </p:animEffect>
                                  </p:childTnLst>
                                </p:cTn>
                              </p:par>
                            </p:childTnLst>
                          </p:cTn>
                        </p:par>
                        <p:par>
                          <p:cTn id="54" fill="hold">
                            <p:stCondLst>
                              <p:cond delay="4625"/>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250"/>
                                        <p:tgtEl>
                                          <p:spTgt spid="35"/>
                                        </p:tgtEl>
                                        <p:attrNameLst>
                                          <p:attrName>ppt_x</p:attrName>
                                        </p:attrNameLst>
                                      </p:cBhvr>
                                      <p:tavLst>
                                        <p:tav tm="0">
                                          <p:val>
                                            <p:strVal val="#ppt_x-#ppt_w*1.125000"/>
                                          </p:val>
                                        </p:tav>
                                        <p:tav tm="100000">
                                          <p:val>
                                            <p:strVal val="#ppt_x"/>
                                          </p:val>
                                        </p:tav>
                                      </p:tavLst>
                                    </p:anim>
                                    <p:animEffect transition="in" filter="wipe(right)">
                                      <p:cBhvr>
                                        <p:cTn id="58" dur="250"/>
                                        <p:tgtEl>
                                          <p:spTgt spid="35"/>
                                        </p:tgtEl>
                                      </p:cBhvr>
                                    </p:animEffect>
                                  </p:childTnLst>
                                </p:cTn>
                              </p:par>
                            </p:childTnLst>
                          </p:cTn>
                        </p:par>
                        <p:par>
                          <p:cTn id="59" fill="hold">
                            <p:stCondLst>
                              <p:cond delay="5125"/>
                            </p:stCondLst>
                            <p:childTnLst>
                              <p:par>
                                <p:cTn id="60" presetID="53" presetClass="entr" presetSubtype="16" fill="hold" grpId="0" nodeType="afterEffect">
                                  <p:stCondLst>
                                    <p:cond delay="0"/>
                                  </p:stCondLst>
                                  <p:iterate type="lt">
                                    <p:tmPct val="10000"/>
                                  </p:iterate>
                                  <p:childTnLst>
                                    <p:set>
                                      <p:cBhvr>
                                        <p:cTn id="61" dur="1" fill="hold">
                                          <p:stCondLst>
                                            <p:cond delay="0"/>
                                          </p:stCondLst>
                                        </p:cTn>
                                        <p:tgtEl>
                                          <p:spTgt spid="30"/>
                                        </p:tgtEl>
                                        <p:attrNameLst>
                                          <p:attrName>style.visibility</p:attrName>
                                        </p:attrNameLst>
                                      </p:cBhvr>
                                      <p:to>
                                        <p:strVal val="visible"/>
                                      </p:to>
                                    </p:set>
                                    <p:anim calcmode="lin" valueType="num">
                                      <p:cBhvr>
                                        <p:cTn id="62" dur="250" fill="hold"/>
                                        <p:tgtEl>
                                          <p:spTgt spid="30"/>
                                        </p:tgtEl>
                                        <p:attrNameLst>
                                          <p:attrName>ppt_w</p:attrName>
                                        </p:attrNameLst>
                                      </p:cBhvr>
                                      <p:tavLst>
                                        <p:tav tm="0">
                                          <p:val>
                                            <p:fltVal val="0"/>
                                          </p:val>
                                        </p:tav>
                                        <p:tav tm="100000">
                                          <p:val>
                                            <p:strVal val="#ppt_w"/>
                                          </p:val>
                                        </p:tav>
                                      </p:tavLst>
                                    </p:anim>
                                    <p:anim calcmode="lin" valueType="num">
                                      <p:cBhvr>
                                        <p:cTn id="63" dur="250" fill="hold"/>
                                        <p:tgtEl>
                                          <p:spTgt spid="30"/>
                                        </p:tgtEl>
                                        <p:attrNameLst>
                                          <p:attrName>ppt_h</p:attrName>
                                        </p:attrNameLst>
                                      </p:cBhvr>
                                      <p:tavLst>
                                        <p:tav tm="0">
                                          <p:val>
                                            <p:fltVal val="0"/>
                                          </p:val>
                                        </p:tav>
                                        <p:tav tm="100000">
                                          <p:val>
                                            <p:strVal val="#ppt_h"/>
                                          </p:val>
                                        </p:tav>
                                      </p:tavLst>
                                    </p:anim>
                                    <p:animEffect transition="in" filter="fade">
                                      <p:cBhvr>
                                        <p:cTn id="64" dur="250"/>
                                        <p:tgtEl>
                                          <p:spTgt spid="30"/>
                                        </p:tgtEl>
                                      </p:cBhvr>
                                    </p:animEffect>
                                  </p:childTnLst>
                                </p:cTn>
                              </p:par>
                            </p:childTnLst>
                          </p:cTn>
                        </p:par>
                        <p:par>
                          <p:cTn id="65" fill="hold">
                            <p:stCondLst>
                              <p:cond delay="5025"/>
                            </p:stCondLst>
                            <p:childTnLst>
                              <p:par>
                                <p:cTn id="66" presetID="5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childTnLst>
                                </p:cTn>
                              </p:par>
                            </p:childTnLst>
                          </p:cTn>
                        </p:par>
                        <p:par>
                          <p:cTn id="71" fill="hold">
                            <p:stCondLst>
                              <p:cond delay="5525"/>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18"/>
                                        </p:tgtEl>
                                        <p:attrNameLst>
                                          <p:attrName>style.visibility</p:attrName>
                                        </p:attrNameLst>
                                      </p:cBhvr>
                                      <p:to>
                                        <p:strVal val="visible"/>
                                      </p:to>
                                    </p:set>
                                    <p:anim calcmode="lin" valueType="num">
                                      <p:cBhvr>
                                        <p:cTn id="74" dur="250" fill="hold"/>
                                        <p:tgtEl>
                                          <p:spTgt spid="18"/>
                                        </p:tgtEl>
                                        <p:attrNameLst>
                                          <p:attrName>ppt_w</p:attrName>
                                        </p:attrNameLst>
                                      </p:cBhvr>
                                      <p:tavLst>
                                        <p:tav tm="0">
                                          <p:val>
                                            <p:fltVal val="0"/>
                                          </p:val>
                                        </p:tav>
                                        <p:tav tm="100000">
                                          <p:val>
                                            <p:strVal val="#ppt_w"/>
                                          </p:val>
                                        </p:tav>
                                      </p:tavLst>
                                    </p:anim>
                                    <p:anim calcmode="lin" valueType="num">
                                      <p:cBhvr>
                                        <p:cTn id="75" dur="250" fill="hold"/>
                                        <p:tgtEl>
                                          <p:spTgt spid="18"/>
                                        </p:tgtEl>
                                        <p:attrNameLst>
                                          <p:attrName>ppt_h</p:attrName>
                                        </p:attrNameLst>
                                      </p:cBhvr>
                                      <p:tavLst>
                                        <p:tav tm="0">
                                          <p:val>
                                            <p:fltVal val="0"/>
                                          </p:val>
                                        </p:tav>
                                        <p:tav tm="100000">
                                          <p:val>
                                            <p:strVal val="#ppt_h"/>
                                          </p:val>
                                        </p:tav>
                                      </p:tavLst>
                                    </p:anim>
                                    <p:animEffect transition="in" filter="fade">
                                      <p:cBhvr>
                                        <p:cTn id="76" dur="250"/>
                                        <p:tgtEl>
                                          <p:spTgt spid="18"/>
                                        </p:tgtEl>
                                      </p:cBhvr>
                                    </p:animEffect>
                                  </p:childTnLst>
                                </p:cTn>
                              </p:par>
                            </p:childTnLst>
                          </p:cTn>
                        </p:par>
                        <p:par>
                          <p:cTn id="77" fill="hold">
                            <p:stCondLst>
                              <p:cond delay="6025"/>
                            </p:stCondLst>
                            <p:childTnLst>
                              <p:par>
                                <p:cTn id="78" presetID="12" presetClass="entr" presetSubtype="8"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250"/>
                                        <p:tgtEl>
                                          <p:spTgt spid="22"/>
                                        </p:tgtEl>
                                        <p:attrNameLst>
                                          <p:attrName>ppt_x</p:attrName>
                                        </p:attrNameLst>
                                      </p:cBhvr>
                                      <p:tavLst>
                                        <p:tav tm="0">
                                          <p:val>
                                            <p:strVal val="#ppt_x-#ppt_w*1.125000"/>
                                          </p:val>
                                        </p:tav>
                                        <p:tav tm="100000">
                                          <p:val>
                                            <p:strVal val="#ppt_x"/>
                                          </p:val>
                                        </p:tav>
                                      </p:tavLst>
                                    </p:anim>
                                    <p:animEffect transition="in" filter="wipe(right)">
                                      <p:cBhvr>
                                        <p:cTn id="81" dur="250"/>
                                        <p:tgtEl>
                                          <p:spTgt spid="22"/>
                                        </p:tgtEl>
                                      </p:cBhvr>
                                    </p:animEffect>
                                  </p:childTnLst>
                                </p:cTn>
                              </p:par>
                            </p:childTnLst>
                          </p:cTn>
                        </p:par>
                        <p:par>
                          <p:cTn id="82" fill="hold">
                            <p:stCondLst>
                              <p:cond delay="6525"/>
                            </p:stCondLst>
                            <p:childTnLst>
                              <p:par>
                                <p:cTn id="83" presetID="1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250"/>
                                        <p:tgtEl>
                                          <p:spTgt spid="36"/>
                                        </p:tgtEl>
                                        <p:attrNameLst>
                                          <p:attrName>ppt_x</p:attrName>
                                        </p:attrNameLst>
                                      </p:cBhvr>
                                      <p:tavLst>
                                        <p:tav tm="0">
                                          <p:val>
                                            <p:strVal val="#ppt_x-#ppt_w*1.125000"/>
                                          </p:val>
                                        </p:tav>
                                        <p:tav tm="100000">
                                          <p:val>
                                            <p:strVal val="#ppt_x"/>
                                          </p:val>
                                        </p:tav>
                                      </p:tavLst>
                                    </p:anim>
                                    <p:animEffect transition="in" filter="wipe(right)">
                                      <p:cBhvr>
                                        <p:cTn id="86" dur="250"/>
                                        <p:tgtEl>
                                          <p:spTgt spid="36"/>
                                        </p:tgtEl>
                                      </p:cBhvr>
                                    </p:animEffect>
                                  </p:childTnLst>
                                </p:cTn>
                              </p:par>
                            </p:childTnLst>
                          </p:cTn>
                        </p:par>
                        <p:par>
                          <p:cTn id="87" fill="hold">
                            <p:stCondLst>
                              <p:cond delay="7025"/>
                            </p:stCondLst>
                            <p:childTnLst>
                              <p:par>
                                <p:cTn id="88" presetID="53" presetClass="entr" presetSubtype="16" fill="hold" grpId="0" nodeType="afterEffect">
                                  <p:stCondLst>
                                    <p:cond delay="0"/>
                                  </p:stCondLst>
                                  <p:childTnLst>
                                    <p:set>
                                      <p:cBhvr>
                                        <p:cTn id="89" dur="1" fill="hold">
                                          <p:stCondLst>
                                            <p:cond delay="0"/>
                                          </p:stCondLst>
                                        </p:cTn>
                                        <p:tgtEl>
                                          <p:spTgt spid="13"/>
                                        </p:tgtEl>
                                        <p:attrNameLst>
                                          <p:attrName>style.visibility</p:attrName>
                                        </p:attrNameLst>
                                      </p:cBhvr>
                                      <p:to>
                                        <p:strVal val="visible"/>
                                      </p:to>
                                    </p:set>
                                    <p:anim calcmode="lin" valueType="num">
                                      <p:cBhvr>
                                        <p:cTn id="90" dur="500" fill="hold"/>
                                        <p:tgtEl>
                                          <p:spTgt spid="13"/>
                                        </p:tgtEl>
                                        <p:attrNameLst>
                                          <p:attrName>ppt_w</p:attrName>
                                        </p:attrNameLst>
                                      </p:cBhvr>
                                      <p:tavLst>
                                        <p:tav tm="0">
                                          <p:val>
                                            <p:fltVal val="0"/>
                                          </p:val>
                                        </p:tav>
                                        <p:tav tm="100000">
                                          <p:val>
                                            <p:strVal val="#ppt_w"/>
                                          </p:val>
                                        </p:tav>
                                      </p:tavLst>
                                    </p:anim>
                                    <p:anim calcmode="lin" valueType="num">
                                      <p:cBhvr>
                                        <p:cTn id="91" dur="500" fill="hold"/>
                                        <p:tgtEl>
                                          <p:spTgt spid="13"/>
                                        </p:tgtEl>
                                        <p:attrNameLst>
                                          <p:attrName>ppt_h</p:attrName>
                                        </p:attrNameLst>
                                      </p:cBhvr>
                                      <p:tavLst>
                                        <p:tav tm="0">
                                          <p:val>
                                            <p:fltVal val="0"/>
                                          </p:val>
                                        </p:tav>
                                        <p:tav tm="100000">
                                          <p:val>
                                            <p:strVal val="#ppt_h"/>
                                          </p:val>
                                        </p:tav>
                                      </p:tavLst>
                                    </p:anim>
                                    <p:animEffect transition="in" filter="fade">
                                      <p:cBhvr>
                                        <p:cTn id="92" dur="500"/>
                                        <p:tgtEl>
                                          <p:spTgt spid="13"/>
                                        </p:tgtEl>
                                      </p:cBhvr>
                                    </p:animEffect>
                                  </p:childTnLst>
                                </p:cTn>
                              </p:par>
                            </p:childTnLst>
                          </p:cTn>
                        </p:par>
                        <p:par>
                          <p:cTn id="93" fill="hold">
                            <p:stCondLst>
                              <p:cond delay="7525"/>
                            </p:stCondLst>
                            <p:childTnLst>
                              <p:par>
                                <p:cTn id="94" presetID="53" presetClass="entr" presetSubtype="16" fill="hold" grpId="0" nodeType="afterEffect">
                                  <p:stCondLst>
                                    <p:cond delay="0"/>
                                  </p:stCondLst>
                                  <p:iterate type="lt">
                                    <p:tmPct val="10000"/>
                                  </p:iterate>
                                  <p:childTnLst>
                                    <p:set>
                                      <p:cBhvr>
                                        <p:cTn id="95" dur="1" fill="hold">
                                          <p:stCondLst>
                                            <p:cond delay="0"/>
                                          </p:stCondLst>
                                        </p:cTn>
                                        <p:tgtEl>
                                          <p:spTgt spid="19"/>
                                        </p:tgtEl>
                                        <p:attrNameLst>
                                          <p:attrName>style.visibility</p:attrName>
                                        </p:attrNameLst>
                                      </p:cBhvr>
                                      <p:to>
                                        <p:strVal val="visible"/>
                                      </p:to>
                                    </p:set>
                                    <p:anim calcmode="lin" valueType="num">
                                      <p:cBhvr>
                                        <p:cTn id="96" dur="250" fill="hold"/>
                                        <p:tgtEl>
                                          <p:spTgt spid="19"/>
                                        </p:tgtEl>
                                        <p:attrNameLst>
                                          <p:attrName>ppt_w</p:attrName>
                                        </p:attrNameLst>
                                      </p:cBhvr>
                                      <p:tavLst>
                                        <p:tav tm="0">
                                          <p:val>
                                            <p:fltVal val="0"/>
                                          </p:val>
                                        </p:tav>
                                        <p:tav tm="100000">
                                          <p:val>
                                            <p:strVal val="#ppt_w"/>
                                          </p:val>
                                        </p:tav>
                                      </p:tavLst>
                                    </p:anim>
                                    <p:anim calcmode="lin" valueType="num">
                                      <p:cBhvr>
                                        <p:cTn id="97" dur="250" fill="hold"/>
                                        <p:tgtEl>
                                          <p:spTgt spid="19"/>
                                        </p:tgtEl>
                                        <p:attrNameLst>
                                          <p:attrName>ppt_h</p:attrName>
                                        </p:attrNameLst>
                                      </p:cBhvr>
                                      <p:tavLst>
                                        <p:tav tm="0">
                                          <p:val>
                                            <p:fltVal val="0"/>
                                          </p:val>
                                        </p:tav>
                                        <p:tav tm="100000">
                                          <p:val>
                                            <p:strVal val="#ppt_h"/>
                                          </p:val>
                                        </p:tav>
                                      </p:tavLst>
                                    </p:anim>
                                    <p:animEffect transition="in" filter="fade">
                                      <p:cBhvr>
                                        <p:cTn id="98" dur="250"/>
                                        <p:tgtEl>
                                          <p:spTgt spid="19"/>
                                        </p:tgtEl>
                                      </p:cBhvr>
                                    </p:animEffect>
                                  </p:childTnLst>
                                </p:cTn>
                              </p:par>
                            </p:childTnLst>
                          </p:cTn>
                        </p:par>
                        <p:par>
                          <p:cTn id="99" fill="hold">
                            <p:stCondLst>
                              <p:cond delay="7975"/>
                            </p:stCondLst>
                            <p:childTnLst>
                              <p:par>
                                <p:cTn id="100" presetID="12" presetClass="entr" presetSubtype="8" fill="hold" grpId="0" nodeType="after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additive="base">
                                        <p:cTn id="102" dur="250"/>
                                        <p:tgtEl>
                                          <p:spTgt spid="23"/>
                                        </p:tgtEl>
                                        <p:attrNameLst>
                                          <p:attrName>ppt_x</p:attrName>
                                        </p:attrNameLst>
                                      </p:cBhvr>
                                      <p:tavLst>
                                        <p:tav tm="0">
                                          <p:val>
                                            <p:strVal val="#ppt_x-#ppt_w*1.125000"/>
                                          </p:val>
                                        </p:tav>
                                        <p:tav tm="100000">
                                          <p:val>
                                            <p:strVal val="#ppt_x"/>
                                          </p:val>
                                        </p:tav>
                                      </p:tavLst>
                                    </p:anim>
                                    <p:animEffect transition="in" filter="wipe(right)">
                                      <p:cBhvr>
                                        <p:cTn id="103" dur="250"/>
                                        <p:tgtEl>
                                          <p:spTgt spid="23"/>
                                        </p:tgtEl>
                                      </p:cBhvr>
                                    </p:animEffect>
                                  </p:childTnLst>
                                </p:cTn>
                              </p:par>
                            </p:childTnLst>
                          </p:cTn>
                        </p:par>
                        <p:par>
                          <p:cTn id="104" fill="hold">
                            <p:stCondLst>
                              <p:cond delay="8475"/>
                            </p:stCondLst>
                            <p:childTnLst>
                              <p:par>
                                <p:cTn id="105" presetID="12" presetClass="entr" presetSubtype="8"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250"/>
                                        <p:tgtEl>
                                          <p:spTgt spid="37"/>
                                        </p:tgtEl>
                                        <p:attrNameLst>
                                          <p:attrName>ppt_x</p:attrName>
                                        </p:attrNameLst>
                                      </p:cBhvr>
                                      <p:tavLst>
                                        <p:tav tm="0">
                                          <p:val>
                                            <p:strVal val="#ppt_x-#ppt_w*1.125000"/>
                                          </p:val>
                                        </p:tav>
                                        <p:tav tm="100000">
                                          <p:val>
                                            <p:strVal val="#ppt_x"/>
                                          </p:val>
                                        </p:tav>
                                      </p:tavLst>
                                    </p:anim>
                                    <p:animEffect transition="in" filter="wipe(right)">
                                      <p:cBhvr>
                                        <p:cTn id="108" dur="250"/>
                                        <p:tgtEl>
                                          <p:spTgt spid="37"/>
                                        </p:tgtEl>
                                      </p:cBhvr>
                                    </p:animEffect>
                                  </p:childTnLst>
                                </p:cTn>
                              </p:par>
                            </p:childTnLst>
                          </p:cTn>
                        </p:par>
                        <p:par>
                          <p:cTn id="109" fill="hold">
                            <p:stCondLst>
                              <p:cond delay="8975"/>
                            </p:stCondLst>
                            <p:childTnLst>
                              <p:par>
                                <p:cTn id="110" presetID="53" presetClass="entr" presetSubtype="16" fill="hold" grpId="0" nodeType="after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par>
                          <p:cTn id="115" fill="hold">
                            <p:stCondLst>
                              <p:cond delay="9475"/>
                            </p:stCondLst>
                            <p:childTnLst>
                              <p:par>
                                <p:cTn id="116" presetID="53" presetClass="entr" presetSubtype="16" fill="hold" grpId="0" nodeType="afterEffect">
                                  <p:stCondLst>
                                    <p:cond delay="0"/>
                                  </p:stCondLst>
                                  <p:iterate type="lt">
                                    <p:tmPct val="10000"/>
                                  </p:iterate>
                                  <p:childTnLst>
                                    <p:set>
                                      <p:cBhvr>
                                        <p:cTn id="117" dur="1" fill="hold">
                                          <p:stCondLst>
                                            <p:cond delay="0"/>
                                          </p:stCondLst>
                                        </p:cTn>
                                        <p:tgtEl>
                                          <p:spTgt spid="20"/>
                                        </p:tgtEl>
                                        <p:attrNameLst>
                                          <p:attrName>style.visibility</p:attrName>
                                        </p:attrNameLst>
                                      </p:cBhvr>
                                      <p:to>
                                        <p:strVal val="visible"/>
                                      </p:to>
                                    </p:set>
                                    <p:anim calcmode="lin" valueType="num">
                                      <p:cBhvr>
                                        <p:cTn id="118" dur="250" fill="hold"/>
                                        <p:tgtEl>
                                          <p:spTgt spid="20"/>
                                        </p:tgtEl>
                                        <p:attrNameLst>
                                          <p:attrName>ppt_w</p:attrName>
                                        </p:attrNameLst>
                                      </p:cBhvr>
                                      <p:tavLst>
                                        <p:tav tm="0">
                                          <p:val>
                                            <p:fltVal val="0"/>
                                          </p:val>
                                        </p:tav>
                                        <p:tav tm="100000">
                                          <p:val>
                                            <p:strVal val="#ppt_w"/>
                                          </p:val>
                                        </p:tav>
                                      </p:tavLst>
                                    </p:anim>
                                    <p:anim calcmode="lin" valueType="num">
                                      <p:cBhvr>
                                        <p:cTn id="119" dur="250" fill="hold"/>
                                        <p:tgtEl>
                                          <p:spTgt spid="20"/>
                                        </p:tgtEl>
                                        <p:attrNameLst>
                                          <p:attrName>ppt_h</p:attrName>
                                        </p:attrNameLst>
                                      </p:cBhvr>
                                      <p:tavLst>
                                        <p:tav tm="0">
                                          <p:val>
                                            <p:fltVal val="0"/>
                                          </p:val>
                                        </p:tav>
                                        <p:tav tm="100000">
                                          <p:val>
                                            <p:strVal val="#ppt_h"/>
                                          </p:val>
                                        </p:tav>
                                      </p:tavLst>
                                    </p:anim>
                                    <p:animEffect transition="in" filter="fade">
                                      <p:cBhvr>
                                        <p:cTn id="120" dur="250"/>
                                        <p:tgtEl>
                                          <p:spTgt spid="20"/>
                                        </p:tgtEl>
                                      </p:cBhvr>
                                    </p:animEffect>
                                  </p:childTnLst>
                                </p:cTn>
                              </p:par>
                            </p:childTnLst>
                          </p:cTn>
                        </p:par>
                        <p:par>
                          <p:cTn id="121" fill="hold">
                            <p:stCondLst>
                              <p:cond delay="9599"/>
                            </p:stCondLst>
                            <p:childTnLst>
                              <p:par>
                                <p:cTn id="122" presetID="12" presetClass="entr" presetSubtype="8" fill="hold" grpId="0" nodeType="afterEffect">
                                  <p:stCondLst>
                                    <p:cond delay="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250"/>
                                        <p:tgtEl>
                                          <p:spTgt spid="24"/>
                                        </p:tgtEl>
                                        <p:attrNameLst>
                                          <p:attrName>ppt_x</p:attrName>
                                        </p:attrNameLst>
                                      </p:cBhvr>
                                      <p:tavLst>
                                        <p:tav tm="0">
                                          <p:val>
                                            <p:strVal val="#ppt_x-#ppt_w*1.125000"/>
                                          </p:val>
                                        </p:tav>
                                        <p:tav tm="100000">
                                          <p:val>
                                            <p:strVal val="#ppt_x"/>
                                          </p:val>
                                        </p:tav>
                                      </p:tavLst>
                                    </p:anim>
                                    <p:animEffect transition="in" filter="wipe(right)">
                                      <p:cBhvr>
                                        <p:cTn id="125" dur="250"/>
                                        <p:tgtEl>
                                          <p:spTgt spid="24"/>
                                        </p:tgtEl>
                                      </p:cBhvr>
                                    </p:animEffect>
                                  </p:childTnLst>
                                </p:cTn>
                              </p:par>
                            </p:childTnLst>
                          </p:cTn>
                        </p:par>
                        <p:par>
                          <p:cTn id="126" fill="hold">
                            <p:stCondLst>
                              <p:cond delay="10099"/>
                            </p:stCondLst>
                            <p:childTnLst>
                              <p:par>
                                <p:cTn id="127" presetID="12" presetClass="entr" presetSubtype="8" fill="hold" grpId="0" nodeType="afterEffect">
                                  <p:stCondLst>
                                    <p:cond delay="0"/>
                                  </p:stCondLst>
                                  <p:childTnLst>
                                    <p:set>
                                      <p:cBhvr>
                                        <p:cTn id="128" dur="1" fill="hold">
                                          <p:stCondLst>
                                            <p:cond delay="0"/>
                                          </p:stCondLst>
                                        </p:cTn>
                                        <p:tgtEl>
                                          <p:spTgt spid="38"/>
                                        </p:tgtEl>
                                        <p:attrNameLst>
                                          <p:attrName>style.visibility</p:attrName>
                                        </p:attrNameLst>
                                      </p:cBhvr>
                                      <p:to>
                                        <p:strVal val="visible"/>
                                      </p:to>
                                    </p:set>
                                    <p:anim calcmode="lin" valueType="num">
                                      <p:cBhvr additive="base">
                                        <p:cTn id="129" dur="250"/>
                                        <p:tgtEl>
                                          <p:spTgt spid="38"/>
                                        </p:tgtEl>
                                        <p:attrNameLst>
                                          <p:attrName>ppt_x</p:attrName>
                                        </p:attrNameLst>
                                      </p:cBhvr>
                                      <p:tavLst>
                                        <p:tav tm="0">
                                          <p:val>
                                            <p:strVal val="#ppt_x-#ppt_w*1.125000"/>
                                          </p:val>
                                        </p:tav>
                                        <p:tav tm="100000">
                                          <p:val>
                                            <p:strVal val="#ppt_x"/>
                                          </p:val>
                                        </p:tav>
                                      </p:tavLst>
                                    </p:anim>
                                    <p:animEffect transition="in" filter="wipe(right)">
                                      <p:cBhvr>
                                        <p:cTn id="130"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1" grpId="0" bldLvl="0" animBg="1"/>
      <p:bldP spid="12" grpId="0" bldLvl="0" animBg="1"/>
      <p:bldP spid="13" grpId="0" bldLvl="0" animBg="1"/>
      <p:bldP spid="14" grpId="0" bldLvl="0" animBg="1"/>
      <p:bldP spid="16" grpId="0" animBg="1"/>
      <p:bldP spid="17" grpId="0"/>
      <p:bldP spid="18" grpId="0"/>
      <p:bldP spid="19" grpId="0"/>
      <p:bldP spid="20" grpId="0"/>
      <p:bldP spid="22" grpId="0" animBg="1"/>
      <p:bldP spid="23" grpId="0" animBg="1"/>
      <p:bldP spid="24" grpId="0" animBg="1"/>
      <p:bldP spid="30" grpId="0"/>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967095" cy="460375"/>
          </a:xfrm>
          <a:prstGeom prst="rect">
            <a:avLst/>
          </a:prstGeom>
        </p:spPr>
        <p:txBody>
          <a:bodyPr wrap="square">
            <a:spAutoFit/>
          </a:bodyPr>
          <a:lstStyle/>
          <a:p>
            <a:pPr algn="ctr"/>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中共早期宣传工作的传播内容</a:t>
            </a:r>
            <a:endParaRPr lang="zh-CN" altLang="en-US" sz="2400" b="1">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矩形 5"/>
          <p:cNvSpPr/>
          <p:nvPr/>
        </p:nvSpPr>
        <p:spPr>
          <a:xfrm>
            <a:off x="5466780" y="1879761"/>
            <a:ext cx="6257542" cy="4140004"/>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0" kern="0">
              <a:solidFill>
                <a:srgbClr val="535258"/>
              </a:solidFill>
              <a:latin typeface="Arial" panose="020B0604020202020204"/>
              <a:ea typeface="微软雅黑" panose="020B0503020204020204" pitchFamily="34" charset="-122"/>
            </a:endParaRPr>
          </a:p>
        </p:txBody>
      </p:sp>
      <p:sp>
        <p:nvSpPr>
          <p:cNvPr id="7" name="矩形 24"/>
          <p:cNvSpPr>
            <a:spLocks noChangeArrowheads="1"/>
          </p:cNvSpPr>
          <p:nvPr/>
        </p:nvSpPr>
        <p:spPr bwMode="auto">
          <a:xfrm>
            <a:off x="5631215" y="2057450"/>
            <a:ext cx="5929277"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200" eaLnBrk="1" hangingPunct="1">
              <a:lnSpc>
                <a:spcPct val="150000"/>
              </a:lnSpc>
            </a:pPr>
            <a:r>
              <a:rPr sz="1600" dirty="0">
                <a:latin typeface="微软雅黑" panose="020B0503020204020204" pitchFamily="34" charset="-122"/>
                <a:ea typeface="微软雅黑" panose="020B0503020204020204" pitchFamily="34" charset="-122"/>
              </a:rPr>
              <a:t>早期中国共产党的宣传内容中注重宣传马克思主义，作为一个新兴的党派，对党外人士宣传党的主义和宗旨尤为必要，可以说是发展壮大党的队伍的主要和重要方式。这一时期，中国共产党人陈独秀、李大钊、李达、周恩来等在不同期刊上发表多篇有关马克思及马克思主义的文章，极大程度上推动了马克思主义在中国的宣传速度和影响范围。任弼时《马克思主义概论》主要阐述了马克思主义的形成背景、资本论、阶级斗争与无产阶级、共产主义社会等内容。陈独秀发表《马克思学说》介绍“剩余价值、唯物史观、阶级斗争等”。李达《马克思还原》阐述了马克思主义在各国劳动运动的发展，为反驳怀疑马克思主义者</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rcRect l="16898" t="5005" r="16655" b="5062"/>
          <a:stretch>
            <a:fillRect/>
          </a:stretch>
        </p:blipFill>
        <p:spPr>
          <a:xfrm>
            <a:off x="890270" y="1422400"/>
            <a:ext cx="3653155" cy="5054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1" presetClass="entr" presetSubtype="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heel(1)">
                                      <p:cBhvr>
                                        <p:cTn id="40" dur="1000"/>
                                        <p:tgtEl>
                                          <p:spTgt spid="6"/>
                                        </p:tgtEl>
                                      </p:cBhvr>
                                    </p:animEffect>
                                  </p:childTnLst>
                                </p:cTn>
                              </p:par>
                            </p:childTnLst>
                          </p:cTn>
                        </p:par>
                        <p:par>
                          <p:cTn id="41" fill="hold">
                            <p:stCondLst>
                              <p:cond delay="2500"/>
                            </p:stCondLst>
                            <p:childTnLst>
                              <p:par>
                                <p:cTn id="42" presetID="12" presetClass="entr" presetSubtype="1"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p:tgtEl>
                                          <p:spTgt spid="7"/>
                                        </p:tgtEl>
                                        <p:attrNameLst>
                                          <p:attrName>ppt_y</p:attrName>
                                        </p:attrNameLst>
                                      </p:cBhvr>
                                      <p:tavLst>
                                        <p:tav tm="0">
                                          <p:val>
                                            <p:strVal val="#ppt_y-#ppt_h*1.125000"/>
                                          </p:val>
                                        </p:tav>
                                        <p:tav tm="100000">
                                          <p:val>
                                            <p:strVal val="#ppt_y"/>
                                          </p:val>
                                        </p:tav>
                                      </p:tavLst>
                                    </p:anim>
                                    <p:animEffect transition="in" filter="wipe(down)">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bldLvl="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857240" cy="460375"/>
          </a:xfrm>
          <a:prstGeom prst="rect">
            <a:avLst/>
          </a:prstGeom>
        </p:spPr>
        <p:txBody>
          <a:bodyPr wrap="square">
            <a:spAutoFit/>
          </a:bodyPr>
          <a:lstStyle/>
          <a:p>
            <a:pPr algn="ctr"/>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中共早期宣传工作的传播内容</a:t>
            </a:r>
            <a:endParaRPr lang="zh-CN" altLang="en-US" sz="2400" b="1">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矩形 9"/>
          <p:cNvSpPr/>
          <p:nvPr/>
        </p:nvSpPr>
        <p:spPr>
          <a:xfrm>
            <a:off x="4977765" y="1501140"/>
            <a:ext cx="6431280" cy="5229225"/>
          </a:xfrm>
          <a:prstGeom prst="rect">
            <a:avLst/>
          </a:prstGeom>
          <a:noFill/>
          <a:ln w="28575" cap="flat" cmpd="sng" algn="ctr">
            <a:solidFill>
              <a:srgbClr val="C00000"/>
            </a:solidFill>
            <a:prstDash val="sysDot"/>
          </a:ln>
          <a:effectLst/>
        </p:spPr>
        <p:txBody>
          <a:bodyPr rtlCol="0" anchor="ctr"/>
          <a:lstStyle/>
          <a:p>
            <a:pPr algn="ctr" fontAlgn="base">
              <a:spcBef>
                <a:spcPct val="0"/>
              </a:spcBef>
              <a:spcAft>
                <a:spcPct val="0"/>
              </a:spcAft>
              <a:buFont typeface="Arial" panose="020B0604020202020204" pitchFamily="34" charset="0"/>
              <a:buNone/>
              <a:defRPr/>
            </a:pPr>
            <a:endParaRPr lang="zh-CN" altLang="en-US" sz="1350" kern="0">
              <a:solidFill>
                <a:srgbClr val="535258"/>
              </a:solidFill>
              <a:latin typeface="Arial" panose="020B0604020202020204"/>
              <a:ea typeface="微软雅黑" panose="020B0503020204020204" pitchFamily="34" charset="-122"/>
            </a:endParaRPr>
          </a:p>
        </p:txBody>
      </p:sp>
      <p:sp>
        <p:nvSpPr>
          <p:cNvPr id="11" name="矩形 24"/>
          <p:cNvSpPr>
            <a:spLocks noChangeArrowheads="1"/>
          </p:cNvSpPr>
          <p:nvPr/>
        </p:nvSpPr>
        <p:spPr bwMode="auto">
          <a:xfrm>
            <a:off x="5315501" y="1621197"/>
            <a:ext cx="592927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defTabSz="1219200" eaLnBrk="1" hangingPunct="1">
              <a:lnSpc>
                <a:spcPct val="150000"/>
              </a:lnSpc>
            </a:pPr>
            <a:r>
              <a:rPr sz="1600" dirty="0">
                <a:latin typeface="微软雅黑" panose="020B0503020204020204" pitchFamily="34" charset="-122"/>
                <a:ea typeface="微软雅黑" panose="020B0503020204020204" pitchFamily="34" charset="-122"/>
              </a:rPr>
              <a:t>《共产党》月刊是1920年11月7日创刊的，是上海早期党组织出版的半公开理论机关刊物，李达主编。它选择了俄国十月革命胜利三周年纪念日作为创刊日，公开以“共产党”为刊物名称，办刊宗旨是为了宣传在中国建立一个走十月革命道路的布尔什维克式的共产党。它的发刊词宣称“我们的信条”是：“一切生产工具都归劳动者所有，一切政权都归劳动者执掌。”</a:t>
            </a:r>
            <a:endParaRPr sz="1600" dirty="0">
              <a:latin typeface="微软雅黑" panose="020B0503020204020204" pitchFamily="34" charset="-122"/>
              <a:ea typeface="微软雅黑" panose="020B0503020204020204" pitchFamily="34" charset="-122"/>
            </a:endParaRPr>
          </a:p>
          <a:p>
            <a:pPr algn="just" defTabSz="1219200" eaLnBrk="1" hangingPunct="1">
              <a:lnSpc>
                <a:spcPct val="150000"/>
              </a:lnSpc>
            </a:pPr>
            <a:r>
              <a:rPr sz="1600" dirty="0">
                <a:latin typeface="微软雅黑" panose="020B0503020204020204" pitchFamily="34" charset="-122"/>
                <a:ea typeface="微软雅黑" panose="020B0503020204020204" pitchFamily="34" charset="-122"/>
              </a:rPr>
              <a:t>《共产党》月刊主要从三个方面贯彻这一理念：一是介绍共产国际和国际共产主义运动情况、发展形势和有关文献材料，特别是俄国共产党的经验和列宁的著作，宣传有关共产党建设的知识。二是研究探讨中国革命的道路。认定只有社会主义、共产主义能够救中国，主张无产阶级联合起来，建立俄国式共产党，用革命的手段夺取政权，驳斥资产阶级改良主义、无政府主义。三是向广大工农兵群众灌输马克思主义，报道国际国内工人运动的发展。</a:t>
            </a:r>
            <a:endParaRPr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rcRect r="-253" b="4181"/>
          <a:stretch>
            <a:fillRect/>
          </a:stretch>
        </p:blipFill>
        <p:spPr>
          <a:xfrm>
            <a:off x="586740" y="1364615"/>
            <a:ext cx="3773805" cy="50349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1" presetClass="entr" presetSubtype="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1000"/>
                                        <p:tgtEl>
                                          <p:spTgt spid="10"/>
                                        </p:tgtEl>
                                      </p:cBhvr>
                                    </p:animEffect>
                                  </p:childTnLst>
                                </p:cTn>
                              </p:par>
                            </p:childTnLst>
                          </p:cTn>
                        </p:par>
                        <p:par>
                          <p:cTn id="41" fill="hold">
                            <p:stCondLst>
                              <p:cond delay="2500"/>
                            </p:stCondLst>
                            <p:childTnLst>
                              <p:par>
                                <p:cTn id="42" presetID="1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p:tgtEl>
                                          <p:spTgt spid="11"/>
                                        </p:tgtEl>
                                        <p:attrNameLst>
                                          <p:attrName>ppt_y</p:attrName>
                                        </p:attrNameLst>
                                      </p:cBhvr>
                                      <p:tavLst>
                                        <p:tav tm="0">
                                          <p:val>
                                            <p:strVal val="#ppt_y-#ppt_h*1.125000"/>
                                          </p:val>
                                        </p:tav>
                                        <p:tav tm="100000">
                                          <p:val>
                                            <p:strVal val="#ppt_y"/>
                                          </p:val>
                                        </p:tav>
                                      </p:tavLst>
                                    </p:anim>
                                    <p:animEffect transition="in" filter="wipe(down)">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0" grpId="0" bldLvl="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746750" cy="460375"/>
          </a:xfrm>
          <a:prstGeom prst="rect">
            <a:avLst/>
          </a:prstGeom>
        </p:spPr>
        <p:txBody>
          <a:bodyPr wrap="square">
            <a:spAutoFit/>
          </a:bodyPr>
          <a:lstStyle/>
          <a:p>
            <a:pPr algn="ctr"/>
            <a:r>
              <a:rPr lang="zh-CN" altLang="en-US" sz="2400" b="1">
                <a:solidFill>
                  <a:schemeClr val="accent1"/>
                </a:solidFill>
                <a:latin typeface="字体视界-NEW魏碑体" panose="02010601030101010101" pitchFamily="2" charset="-122"/>
                <a:ea typeface="字体视界-NEW魏碑体" panose="02010601030101010101" pitchFamily="2" charset="-122"/>
                <a:cs typeface="+mn-ea"/>
                <a:sym typeface="+mn-lt"/>
              </a:rPr>
              <a:t>第二部分：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中共早期宣传工作的传播内容</a:t>
            </a:r>
            <a:endParaRPr lang="zh-CN" altLang="en-US" sz="2400" b="1">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文本框 7"/>
          <p:cNvSpPr txBox="1"/>
          <p:nvPr/>
        </p:nvSpPr>
        <p:spPr>
          <a:xfrm>
            <a:off x="5552440" y="1529080"/>
            <a:ext cx="6031230" cy="2976880"/>
          </a:xfrm>
          <a:prstGeom prst="rect">
            <a:avLst/>
          </a:prstGeom>
          <a:noFill/>
        </p:spPr>
        <p:txBody>
          <a:bodyPr wrap="square" rtlCol="0">
            <a:spAutoFit/>
          </a:bodyPr>
          <a:lstStyle/>
          <a:p>
            <a:pPr>
              <a:lnSpc>
                <a:spcPts val="2500"/>
              </a:lnSpc>
            </a:pPr>
            <a:r>
              <a:rPr lang="zh-CN" alt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《向导》是中共中央的第一个机关报，是一份时事政治评论性的周报。1922年9月13日在上海创刊，1927年5月迁至武汉，7月停刊，共出版201期。蔡和森、彭述之、瞿（</a:t>
            </a: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qu3</a:t>
            </a:r>
            <a:r>
              <a:rPr lang="zh-CN" alt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秋白等先后担任主编，创刊初期一大代表中毛泽东等是主要撰稿人。《向导》刊名的含义是引路的人。它作为中共中央机关报，持之以恒地宣传“打倒军阀”“推翻国际帝国主义的压迫”，既鲜明标示了中共二大的政治主张，也反映了半殖民地半封建社会被压迫民众的真正民意，受到广大民众的拥护。有读者来信赞美《向导》：“贵报是黑暗的中国社会的一盏明灯。</a:t>
            </a:r>
            <a:endParaRPr lang="zh-CN" altLang="en-US"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5280025" y="1272540"/>
            <a:ext cx="6247765" cy="4286250"/>
          </a:xfrm>
          <a:prstGeom prst="rect">
            <a:avLst/>
          </a:prstGeom>
          <a:noFill/>
          <a:ln w="28575" cap="flat" cmpd="sng" algn="ctr">
            <a:solidFill>
              <a:srgbClr val="C00000"/>
            </a:solidFill>
            <a:prstDash val="sysDot"/>
          </a:ln>
          <a:effectLst/>
        </p:spPr>
        <p:txBody>
          <a:bodyPr rtlCol="0" anchor="ctr"/>
          <a:p>
            <a:pPr algn="ctr" fontAlgn="base">
              <a:spcBef>
                <a:spcPct val="0"/>
              </a:spcBef>
              <a:spcAft>
                <a:spcPct val="0"/>
              </a:spcAft>
              <a:buFont typeface="Arial" panose="020B0604020202020204" pitchFamily="34" charset="0"/>
              <a:buNone/>
              <a:defRPr/>
            </a:pPr>
            <a:endParaRPr lang="zh-CN" altLang="en-US" sz="1350" kern="0">
              <a:solidFill>
                <a:srgbClr val="535258"/>
              </a:solidFill>
              <a:latin typeface="Arial" panose="020B0604020202020204"/>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18210" y="1336040"/>
            <a:ext cx="3717290" cy="51822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1" presetClass="entr" presetSubtype="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1000"/>
                                        <p:tgtEl>
                                          <p:spTgt spid="10"/>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10" grpId="0" bldLvl="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tretch>
            <a:fillRect/>
          </a:stretch>
        </p:blipFill>
        <p:spPr>
          <a:xfrm>
            <a:off x="5382578" y="5737759"/>
            <a:ext cx="6809422" cy="1120241"/>
          </a:xfrm>
          <a:prstGeom prst="rect">
            <a:avLst/>
          </a:prstGeom>
        </p:spPr>
      </p:pic>
      <p:pic>
        <p:nvPicPr>
          <p:cNvPr id="19" name="图片 18"/>
          <p:cNvPicPr>
            <a:picLocks noChangeAspect="1"/>
          </p:cNvPicPr>
          <p:nvPr/>
        </p:nvPicPr>
        <p:blipFill>
          <a:blip r:embed="rId2" cstate="screen"/>
          <a:stretch>
            <a:fillRect/>
          </a:stretch>
        </p:blipFill>
        <p:spPr>
          <a:xfrm>
            <a:off x="0" y="4049960"/>
            <a:ext cx="4460240" cy="2788989"/>
          </a:xfrm>
          <a:prstGeom prst="rect">
            <a:avLst/>
          </a:prstGeom>
        </p:spPr>
      </p:pic>
      <p:pic>
        <p:nvPicPr>
          <p:cNvPr id="74" name="图片 73"/>
          <p:cNvPicPr>
            <a:picLocks noChangeAspect="1"/>
          </p:cNvPicPr>
          <p:nvPr/>
        </p:nvPicPr>
        <p:blipFill>
          <a:blip r:embed="rId3"/>
          <a:stretch>
            <a:fillRect/>
          </a:stretch>
        </p:blipFill>
        <p:spPr>
          <a:xfrm rot="20902340" flipH="1">
            <a:off x="686735" y="622930"/>
            <a:ext cx="3143832" cy="1309931"/>
          </a:xfrm>
          <a:prstGeom prst="rect">
            <a:avLst/>
          </a:prstGeom>
        </p:spPr>
      </p:pic>
      <p:sp>
        <p:nvSpPr>
          <p:cNvPr id="75" name="文本框 74"/>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第三部分</a:t>
            </a:r>
            <a:endPar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7"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p:cNvSpPr txBox="1"/>
          <p:nvPr/>
        </p:nvSpPr>
        <p:spPr>
          <a:xfrm>
            <a:off x="1035468" y="3393756"/>
            <a:ext cx="10130155" cy="1014730"/>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中共早期宣传工作的传播结果</a:t>
            </a:r>
            <a:endParaRPr lang="zh-CN" altLang="en-US" sz="6000" b="1" dirty="0">
              <a:solidFill>
                <a:srgbClr val="C00000"/>
              </a:solidFill>
              <a:latin typeface="字体视界-NEW魏碑体" panose="02010601030101010101" pitchFamily="2" charset="-122"/>
              <a:ea typeface="字体视界-NEW魏碑体" panose="02010601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2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957570"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第三部分：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中共早期宣传工作的传播结果</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矩形 22"/>
          <p:cNvSpPr/>
          <p:nvPr/>
        </p:nvSpPr>
        <p:spPr>
          <a:xfrm>
            <a:off x="1107387" y="4719255"/>
            <a:ext cx="1153694" cy="830997"/>
          </a:xfrm>
          <a:prstGeom prst="rect">
            <a:avLst/>
          </a:prstGeom>
        </p:spPr>
        <p:txBody>
          <a:bodyPr wrap="square">
            <a:spAutoFit/>
          </a:bodyPr>
          <a:lstStyle/>
          <a:p>
            <a:pPr algn="ctr"/>
            <a:r>
              <a:rPr lang="zh-CN" altLang="en-US" sz="2400" b="1" dirty="0">
                <a:solidFill>
                  <a:schemeClr val="bg2"/>
                </a:solidFill>
                <a:latin typeface="+mj-ea"/>
              </a:rPr>
              <a:t>现实</a:t>
            </a:r>
            <a:endParaRPr lang="en-US" altLang="zh-CN" sz="2400" b="1" dirty="0">
              <a:solidFill>
                <a:schemeClr val="bg2"/>
              </a:solidFill>
              <a:latin typeface="+mj-ea"/>
            </a:endParaRPr>
          </a:p>
          <a:p>
            <a:pPr algn="ctr"/>
            <a:r>
              <a:rPr lang="zh-CN" altLang="en-US" sz="2400" b="1" dirty="0">
                <a:solidFill>
                  <a:schemeClr val="bg2"/>
                </a:solidFill>
                <a:latin typeface="+mj-ea"/>
              </a:rPr>
              <a:t>意义</a:t>
            </a:r>
            <a:endParaRPr lang="en-US" altLang="zh-CN" sz="2400" b="1" dirty="0">
              <a:solidFill>
                <a:schemeClr val="bg2"/>
              </a:solidFill>
              <a:latin typeface="+mj-ea"/>
            </a:endParaRPr>
          </a:p>
        </p:txBody>
      </p:sp>
      <p:pic>
        <p:nvPicPr>
          <p:cNvPr id="3" name="图片 2"/>
          <p:cNvPicPr>
            <a:picLocks noChangeAspect="1"/>
          </p:cNvPicPr>
          <p:nvPr/>
        </p:nvPicPr>
        <p:blipFill>
          <a:blip r:embed="rId2"/>
          <a:stretch>
            <a:fillRect/>
          </a:stretch>
        </p:blipFill>
        <p:spPr>
          <a:xfrm>
            <a:off x="1400810" y="1199515"/>
            <a:ext cx="9390380" cy="53695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23"/>
                                        </p:tgtEl>
                                        <p:attrNameLst>
                                          <p:attrName>style.visibility</p:attrName>
                                        </p:attrNameLst>
                                      </p:cBhvr>
                                      <p:to>
                                        <p:strVal val="visible"/>
                                      </p:to>
                                    </p:set>
                                    <p:anim by="(-#ppt_w*2)" calcmode="lin" valueType="num">
                                      <p:cBhvr rctx="PPT">
                                        <p:cTn id="40" dur="250" autoRev="1" fill="hold">
                                          <p:stCondLst>
                                            <p:cond delay="0"/>
                                          </p:stCondLst>
                                        </p:cTn>
                                        <p:tgtEl>
                                          <p:spTgt spid="23"/>
                                        </p:tgtEl>
                                        <p:attrNameLst>
                                          <p:attrName>ppt_w</p:attrName>
                                        </p:attrNameLst>
                                      </p:cBhvr>
                                    </p:anim>
                                    <p:anim by="(#ppt_w*0.50)" calcmode="lin" valueType="num">
                                      <p:cBhvr>
                                        <p:cTn id="41" dur="250" decel="50000" autoRev="1" fill="hold">
                                          <p:stCondLst>
                                            <p:cond delay="0"/>
                                          </p:stCondLst>
                                        </p:cTn>
                                        <p:tgtEl>
                                          <p:spTgt spid="23"/>
                                        </p:tgtEl>
                                        <p:attrNameLst>
                                          <p:attrName>ppt_x</p:attrName>
                                        </p:attrNameLst>
                                      </p:cBhvr>
                                    </p:anim>
                                    <p:anim from="(-#ppt_h/2)" to="(#ppt_y)" calcmode="lin" valueType="num">
                                      <p:cBhvr>
                                        <p:cTn id="42" dur="500" fill="hold">
                                          <p:stCondLst>
                                            <p:cond delay="0"/>
                                          </p:stCondLst>
                                        </p:cTn>
                                        <p:tgtEl>
                                          <p:spTgt spid="23"/>
                                        </p:tgtEl>
                                        <p:attrNameLst>
                                          <p:attrName>ppt_y</p:attrName>
                                        </p:attrNameLst>
                                      </p:cBhvr>
                                    </p:anim>
                                    <p:animRot by="21600000">
                                      <p:cBhvr>
                                        <p:cTn id="43" dur="500"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tretch>
            <a:fillRect/>
          </a:stretch>
        </p:blipFill>
        <p:spPr>
          <a:xfrm>
            <a:off x="5382578" y="5737759"/>
            <a:ext cx="6809422" cy="1120241"/>
          </a:xfrm>
          <a:prstGeom prst="rect">
            <a:avLst/>
          </a:prstGeom>
        </p:spPr>
      </p:pic>
      <p:pic>
        <p:nvPicPr>
          <p:cNvPr id="19" name="图片 18"/>
          <p:cNvPicPr>
            <a:picLocks noChangeAspect="1"/>
          </p:cNvPicPr>
          <p:nvPr/>
        </p:nvPicPr>
        <p:blipFill>
          <a:blip r:embed="rId2" cstate="screen"/>
          <a:stretch>
            <a:fillRect/>
          </a:stretch>
        </p:blipFill>
        <p:spPr>
          <a:xfrm>
            <a:off x="0" y="4049960"/>
            <a:ext cx="4460240" cy="2788989"/>
          </a:xfrm>
          <a:prstGeom prst="rect">
            <a:avLst/>
          </a:prstGeom>
        </p:spPr>
      </p:pic>
      <p:pic>
        <p:nvPicPr>
          <p:cNvPr id="74" name="图片 73"/>
          <p:cNvPicPr>
            <a:picLocks noChangeAspect="1"/>
          </p:cNvPicPr>
          <p:nvPr/>
        </p:nvPicPr>
        <p:blipFill>
          <a:blip r:embed="rId3"/>
          <a:stretch>
            <a:fillRect/>
          </a:stretch>
        </p:blipFill>
        <p:spPr>
          <a:xfrm rot="20902340" flipH="1">
            <a:off x="686735" y="622930"/>
            <a:ext cx="3143832" cy="1309931"/>
          </a:xfrm>
          <a:prstGeom prst="rect">
            <a:avLst/>
          </a:prstGeom>
        </p:spPr>
      </p:pic>
      <p:sp>
        <p:nvSpPr>
          <p:cNvPr id="75" name="文本框 74"/>
          <p:cNvSpPr txBox="1"/>
          <p:nvPr/>
        </p:nvSpPr>
        <p:spPr>
          <a:xfrm>
            <a:off x="4460240" y="2467132"/>
            <a:ext cx="3217547"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第四部分</a:t>
            </a:r>
            <a:endPar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7"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p:cNvSpPr txBox="1"/>
          <p:nvPr/>
        </p:nvSpPr>
        <p:spPr>
          <a:xfrm>
            <a:off x="2030195" y="3393756"/>
            <a:ext cx="8140700" cy="829945"/>
          </a:xfrm>
          <a:prstGeom prst="rect">
            <a:avLst/>
          </a:prstGeom>
          <a:noFill/>
        </p:spPr>
        <p:txBody>
          <a:bodyPr wrap="none" rtlCol="0">
            <a:spAutoFit/>
          </a:bodyPr>
          <a:lstStyle/>
          <a:p>
            <a:pPr algn="ctr"/>
            <a:r>
              <a:rPr lang="zh-CN" altLang="en-US" sz="4800" b="1" dirty="0">
                <a:solidFill>
                  <a:srgbClr val="C00000"/>
                </a:solidFill>
                <a:latin typeface="字体视界-NEW魏碑体" panose="02010601030101010101" pitchFamily="2" charset="-122"/>
                <a:ea typeface="字体视界-NEW魏碑体" panose="02010601030101010101" pitchFamily="2" charset="-122"/>
                <a:sym typeface="+mn-ea"/>
              </a:rPr>
              <a:t>关于中共早期宣传工作的思考</a:t>
            </a:r>
            <a:endParaRPr lang="zh-CN" altLang="en-US" sz="4800" b="1" dirty="0">
              <a:solidFill>
                <a:srgbClr val="C00000"/>
              </a:solidFill>
              <a:latin typeface="字体视界-NEW魏碑体" panose="02010601030101010101" pitchFamily="2" charset="-122"/>
              <a:ea typeface="字体视界-NEW魏碑体" panose="02010601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2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286" y="353095"/>
            <a:ext cx="7204657"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关于中共早期宣传工作的思考</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矩形 20"/>
          <p:cNvSpPr/>
          <p:nvPr/>
        </p:nvSpPr>
        <p:spPr>
          <a:xfrm>
            <a:off x="8319553" y="2219580"/>
            <a:ext cx="3531908" cy="398780"/>
          </a:xfrm>
          <a:prstGeom prst="rect">
            <a:avLst/>
          </a:prstGeom>
        </p:spPr>
        <p:txBody>
          <a:bodyPr wrap="square">
            <a:spAutoFit/>
          </a:bodyPr>
          <a:lstStyle/>
          <a:p>
            <a:pPr algn="just"/>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构建国际话语体系</a:t>
            </a: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22" name="Freeform 5"/>
          <p:cNvSpPr/>
          <p:nvPr/>
        </p:nvSpPr>
        <p:spPr bwMode="auto">
          <a:xfrm>
            <a:off x="4492625" y="1628800"/>
            <a:ext cx="1516063" cy="2322513"/>
          </a:xfrm>
          <a:custGeom>
            <a:avLst/>
            <a:gdLst>
              <a:gd name="T0" fmla="*/ 207 w 1797"/>
              <a:gd name="T1" fmla="*/ 2754 h 2754"/>
              <a:gd name="T2" fmla="*/ 0 w 1797"/>
              <a:gd name="T3" fmla="*/ 1892 h 2754"/>
              <a:gd name="T4" fmla="*/ 1797 w 1797"/>
              <a:gd name="T5" fmla="*/ 0 h 2754"/>
              <a:gd name="T6" fmla="*/ 1797 w 1797"/>
              <a:gd name="T7" fmla="*/ 592 h 2754"/>
              <a:gd name="T8" fmla="*/ 591 w 1797"/>
              <a:gd name="T9" fmla="*/ 1892 h 2754"/>
              <a:gd name="T10" fmla="*/ 720 w 1797"/>
              <a:gd name="T11" fmla="*/ 2458 h 2754"/>
              <a:gd name="T12" fmla="*/ 207 w 1797"/>
              <a:gd name="T13" fmla="*/ 2754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207" y="2754"/>
                </a:moveTo>
                <a:cubicBezTo>
                  <a:pt x="75" y="2495"/>
                  <a:pt x="0" y="2202"/>
                  <a:pt x="0" y="1892"/>
                </a:cubicBezTo>
                <a:cubicBezTo>
                  <a:pt x="0" y="878"/>
                  <a:pt x="796" y="50"/>
                  <a:pt x="1797" y="0"/>
                </a:cubicBezTo>
                <a:lnTo>
                  <a:pt x="1797" y="592"/>
                </a:lnTo>
                <a:cubicBezTo>
                  <a:pt x="1123" y="642"/>
                  <a:pt x="591" y="1205"/>
                  <a:pt x="591" y="1892"/>
                </a:cubicBezTo>
                <a:cubicBezTo>
                  <a:pt x="591" y="2094"/>
                  <a:pt x="637" y="2286"/>
                  <a:pt x="720" y="2458"/>
                </a:cubicBezTo>
                <a:lnTo>
                  <a:pt x="207" y="2754"/>
                </a:lnTo>
                <a:close/>
              </a:path>
            </a:pathLst>
          </a:custGeom>
          <a:solidFill>
            <a:srgbClr val="C00000"/>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23" name="Freeform 6"/>
          <p:cNvSpPr/>
          <p:nvPr/>
        </p:nvSpPr>
        <p:spPr bwMode="auto">
          <a:xfrm>
            <a:off x="4748213" y="3843363"/>
            <a:ext cx="2682875" cy="977900"/>
          </a:xfrm>
          <a:custGeom>
            <a:avLst/>
            <a:gdLst>
              <a:gd name="T0" fmla="*/ 3180 w 3180"/>
              <a:gd name="T1" fmla="*/ 296 h 1160"/>
              <a:gd name="T2" fmla="*/ 1590 w 3180"/>
              <a:gd name="T3" fmla="*/ 1160 h 1160"/>
              <a:gd name="T4" fmla="*/ 0 w 3180"/>
              <a:gd name="T5" fmla="*/ 296 h 1160"/>
              <a:gd name="T6" fmla="*/ 513 w 3180"/>
              <a:gd name="T7" fmla="*/ 0 h 1160"/>
              <a:gd name="T8" fmla="*/ 1590 w 3180"/>
              <a:gd name="T9" fmla="*/ 570 h 1160"/>
              <a:gd name="T10" fmla="*/ 2667 w 3180"/>
              <a:gd name="T11" fmla="*/ 0 h 1160"/>
              <a:gd name="T12" fmla="*/ 3180 w 3180"/>
              <a:gd name="T13" fmla="*/ 296 h 1160"/>
            </a:gdLst>
            <a:ahLst/>
            <a:cxnLst>
              <a:cxn ang="0">
                <a:pos x="T0" y="T1"/>
              </a:cxn>
              <a:cxn ang="0">
                <a:pos x="T2" y="T3"/>
              </a:cxn>
              <a:cxn ang="0">
                <a:pos x="T4" y="T5"/>
              </a:cxn>
              <a:cxn ang="0">
                <a:pos x="T6" y="T7"/>
              </a:cxn>
              <a:cxn ang="0">
                <a:pos x="T8" y="T9"/>
              </a:cxn>
              <a:cxn ang="0">
                <a:pos x="T10" y="T11"/>
              </a:cxn>
              <a:cxn ang="0">
                <a:pos x="T12" y="T13"/>
              </a:cxn>
            </a:cxnLst>
            <a:rect l="0" t="0" r="r" b="b"/>
            <a:pathLst>
              <a:path w="3180" h="1160">
                <a:moveTo>
                  <a:pt x="3180" y="296"/>
                </a:moveTo>
                <a:cubicBezTo>
                  <a:pt x="2842" y="816"/>
                  <a:pt x="2256" y="1160"/>
                  <a:pt x="1590" y="1160"/>
                </a:cubicBezTo>
                <a:cubicBezTo>
                  <a:pt x="924" y="1160"/>
                  <a:pt x="338" y="816"/>
                  <a:pt x="0" y="296"/>
                </a:cubicBezTo>
                <a:lnTo>
                  <a:pt x="513" y="0"/>
                </a:lnTo>
                <a:cubicBezTo>
                  <a:pt x="748" y="344"/>
                  <a:pt x="1143" y="570"/>
                  <a:pt x="1590" y="570"/>
                </a:cubicBezTo>
                <a:cubicBezTo>
                  <a:pt x="2038" y="570"/>
                  <a:pt x="2432" y="344"/>
                  <a:pt x="2667" y="0"/>
                </a:cubicBezTo>
                <a:lnTo>
                  <a:pt x="3180" y="296"/>
                </a:lnTo>
                <a:close/>
              </a:path>
            </a:pathLst>
          </a:custGeom>
          <a:solidFill>
            <a:srgbClr val="C00000"/>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24" name="Freeform 7"/>
          <p:cNvSpPr/>
          <p:nvPr/>
        </p:nvSpPr>
        <p:spPr bwMode="auto">
          <a:xfrm>
            <a:off x="6172200" y="1628800"/>
            <a:ext cx="1514475" cy="2322513"/>
          </a:xfrm>
          <a:custGeom>
            <a:avLst/>
            <a:gdLst>
              <a:gd name="T0" fmla="*/ 0 w 1797"/>
              <a:gd name="T1" fmla="*/ 0 h 2754"/>
              <a:gd name="T2" fmla="*/ 1797 w 1797"/>
              <a:gd name="T3" fmla="*/ 1892 h 2754"/>
              <a:gd name="T4" fmla="*/ 1590 w 1797"/>
              <a:gd name="T5" fmla="*/ 2754 h 2754"/>
              <a:gd name="T6" fmla="*/ 1077 w 1797"/>
              <a:gd name="T7" fmla="*/ 2458 h 2754"/>
              <a:gd name="T8" fmla="*/ 1206 w 1797"/>
              <a:gd name="T9" fmla="*/ 1892 h 2754"/>
              <a:gd name="T10" fmla="*/ 0 w 1797"/>
              <a:gd name="T11" fmla="*/ 592 h 2754"/>
              <a:gd name="T12" fmla="*/ 0 w 1797"/>
              <a:gd name="T13" fmla="*/ 0 h 2754"/>
            </a:gdLst>
            <a:ahLst/>
            <a:cxnLst>
              <a:cxn ang="0">
                <a:pos x="T0" y="T1"/>
              </a:cxn>
              <a:cxn ang="0">
                <a:pos x="T2" y="T3"/>
              </a:cxn>
              <a:cxn ang="0">
                <a:pos x="T4" y="T5"/>
              </a:cxn>
              <a:cxn ang="0">
                <a:pos x="T6" y="T7"/>
              </a:cxn>
              <a:cxn ang="0">
                <a:pos x="T8" y="T9"/>
              </a:cxn>
              <a:cxn ang="0">
                <a:pos x="T10" y="T11"/>
              </a:cxn>
              <a:cxn ang="0">
                <a:pos x="T12" y="T13"/>
              </a:cxn>
            </a:cxnLst>
            <a:rect l="0" t="0" r="r" b="b"/>
            <a:pathLst>
              <a:path w="1797" h="2754">
                <a:moveTo>
                  <a:pt x="0" y="0"/>
                </a:moveTo>
                <a:cubicBezTo>
                  <a:pt x="1001" y="50"/>
                  <a:pt x="1797" y="878"/>
                  <a:pt x="1797" y="1892"/>
                </a:cubicBezTo>
                <a:cubicBezTo>
                  <a:pt x="1797" y="2202"/>
                  <a:pt x="1722" y="2495"/>
                  <a:pt x="1590" y="2754"/>
                </a:cubicBezTo>
                <a:lnTo>
                  <a:pt x="1077" y="2458"/>
                </a:lnTo>
                <a:cubicBezTo>
                  <a:pt x="1160" y="2286"/>
                  <a:pt x="1206" y="2094"/>
                  <a:pt x="1206" y="1892"/>
                </a:cubicBezTo>
                <a:cubicBezTo>
                  <a:pt x="1206" y="1205"/>
                  <a:pt x="674" y="642"/>
                  <a:pt x="0" y="592"/>
                </a:cubicBezTo>
                <a:lnTo>
                  <a:pt x="0" y="0"/>
                </a:lnTo>
                <a:close/>
              </a:path>
            </a:pathLst>
          </a:custGeom>
          <a:solidFill>
            <a:srgbClr val="C00000"/>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29" name="Freeform 8"/>
          <p:cNvSpPr/>
          <p:nvPr/>
        </p:nvSpPr>
        <p:spPr bwMode="auto">
          <a:xfrm>
            <a:off x="5934075" y="4887938"/>
            <a:ext cx="311150" cy="268288"/>
          </a:xfrm>
          <a:custGeom>
            <a:avLst/>
            <a:gdLst>
              <a:gd name="T0" fmla="*/ 216 w 368"/>
              <a:gd name="T1" fmla="*/ 280 h 318"/>
              <a:gd name="T2" fmla="*/ 281 w 368"/>
              <a:gd name="T3" fmla="*/ 168 h 318"/>
              <a:gd name="T4" fmla="*/ 347 w 368"/>
              <a:gd name="T5" fmla="*/ 55 h 318"/>
              <a:gd name="T6" fmla="*/ 314 w 368"/>
              <a:gd name="T7" fmla="*/ 0 h 318"/>
              <a:gd name="T8" fmla="*/ 184 w 368"/>
              <a:gd name="T9" fmla="*/ 0 h 318"/>
              <a:gd name="T10" fmla="*/ 53 w 368"/>
              <a:gd name="T11" fmla="*/ 0 h 318"/>
              <a:gd name="T12" fmla="*/ 22 w 368"/>
              <a:gd name="T13" fmla="*/ 55 h 318"/>
              <a:gd name="T14" fmla="*/ 87 w 368"/>
              <a:gd name="T15" fmla="*/ 168 h 318"/>
              <a:gd name="T16" fmla="*/ 153 w 368"/>
              <a:gd name="T17" fmla="*/ 281 h 318"/>
              <a:gd name="T18" fmla="*/ 216 w 368"/>
              <a:gd name="T19"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8" h="318">
                <a:moveTo>
                  <a:pt x="216" y="280"/>
                </a:moveTo>
                <a:lnTo>
                  <a:pt x="281" y="168"/>
                </a:lnTo>
                <a:cubicBezTo>
                  <a:pt x="303" y="130"/>
                  <a:pt x="325" y="92"/>
                  <a:pt x="347" y="55"/>
                </a:cubicBezTo>
                <a:cubicBezTo>
                  <a:pt x="368" y="18"/>
                  <a:pt x="357" y="0"/>
                  <a:pt x="314" y="0"/>
                </a:cubicBezTo>
                <a:lnTo>
                  <a:pt x="184" y="0"/>
                </a:lnTo>
                <a:cubicBezTo>
                  <a:pt x="140" y="0"/>
                  <a:pt x="97" y="0"/>
                  <a:pt x="53" y="0"/>
                </a:cubicBezTo>
                <a:cubicBezTo>
                  <a:pt x="11" y="0"/>
                  <a:pt x="0" y="18"/>
                  <a:pt x="22" y="55"/>
                </a:cubicBezTo>
                <a:lnTo>
                  <a:pt x="87" y="168"/>
                </a:lnTo>
                <a:cubicBezTo>
                  <a:pt x="109" y="206"/>
                  <a:pt x="131" y="244"/>
                  <a:pt x="153" y="281"/>
                </a:cubicBezTo>
                <a:cubicBezTo>
                  <a:pt x="174" y="318"/>
                  <a:pt x="195" y="318"/>
                  <a:pt x="216" y="280"/>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30" name="Freeform 9"/>
          <p:cNvSpPr/>
          <p:nvPr/>
        </p:nvSpPr>
        <p:spPr bwMode="auto">
          <a:xfrm>
            <a:off x="4219575" y="2565425"/>
            <a:ext cx="300038" cy="298450"/>
          </a:xfrm>
          <a:custGeom>
            <a:avLst/>
            <a:gdLst>
              <a:gd name="T0" fmla="*/ 31 w 355"/>
              <a:gd name="T1" fmla="*/ 140 h 355"/>
              <a:gd name="T2" fmla="*/ 122 w 355"/>
              <a:gd name="T3" fmla="*/ 232 h 355"/>
              <a:gd name="T4" fmla="*/ 215 w 355"/>
              <a:gd name="T5" fmla="*/ 325 h 355"/>
              <a:gd name="T6" fmla="*/ 276 w 355"/>
              <a:gd name="T7" fmla="*/ 307 h 355"/>
              <a:gd name="T8" fmla="*/ 310 w 355"/>
              <a:gd name="T9" fmla="*/ 182 h 355"/>
              <a:gd name="T10" fmla="*/ 344 w 355"/>
              <a:gd name="T11" fmla="*/ 55 h 355"/>
              <a:gd name="T12" fmla="*/ 298 w 355"/>
              <a:gd name="T13" fmla="*/ 11 h 355"/>
              <a:gd name="T14" fmla="*/ 173 w 355"/>
              <a:gd name="T15" fmla="*/ 45 h 355"/>
              <a:gd name="T16" fmla="*/ 46 w 355"/>
              <a:gd name="T17" fmla="*/ 79 h 355"/>
              <a:gd name="T18" fmla="*/ 31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1" y="140"/>
                </a:moveTo>
                <a:lnTo>
                  <a:pt x="122" y="232"/>
                </a:lnTo>
                <a:cubicBezTo>
                  <a:pt x="153" y="263"/>
                  <a:pt x="184" y="294"/>
                  <a:pt x="215" y="325"/>
                </a:cubicBezTo>
                <a:cubicBezTo>
                  <a:pt x="245" y="355"/>
                  <a:pt x="265" y="349"/>
                  <a:pt x="276" y="307"/>
                </a:cubicBezTo>
                <a:lnTo>
                  <a:pt x="310" y="182"/>
                </a:lnTo>
                <a:cubicBezTo>
                  <a:pt x="321" y="140"/>
                  <a:pt x="332" y="97"/>
                  <a:pt x="344" y="55"/>
                </a:cubicBezTo>
                <a:cubicBezTo>
                  <a:pt x="355" y="14"/>
                  <a:pt x="340" y="0"/>
                  <a:pt x="298" y="11"/>
                </a:cubicBezTo>
                <a:lnTo>
                  <a:pt x="173" y="45"/>
                </a:lnTo>
                <a:cubicBezTo>
                  <a:pt x="130" y="56"/>
                  <a:pt x="88" y="67"/>
                  <a:pt x="46" y="79"/>
                </a:cubicBezTo>
                <a:cubicBezTo>
                  <a:pt x="5" y="89"/>
                  <a:pt x="0" y="110"/>
                  <a:pt x="31" y="140"/>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31" name="Freeform 10"/>
          <p:cNvSpPr/>
          <p:nvPr/>
        </p:nvSpPr>
        <p:spPr bwMode="auto">
          <a:xfrm>
            <a:off x="7648575" y="2565425"/>
            <a:ext cx="298450" cy="298450"/>
          </a:xfrm>
          <a:custGeom>
            <a:avLst/>
            <a:gdLst>
              <a:gd name="T0" fmla="*/ 324 w 355"/>
              <a:gd name="T1" fmla="*/ 140 h 355"/>
              <a:gd name="T2" fmla="*/ 233 w 355"/>
              <a:gd name="T3" fmla="*/ 232 h 355"/>
              <a:gd name="T4" fmla="*/ 140 w 355"/>
              <a:gd name="T5" fmla="*/ 325 h 355"/>
              <a:gd name="T6" fmla="*/ 79 w 355"/>
              <a:gd name="T7" fmla="*/ 307 h 355"/>
              <a:gd name="T8" fmla="*/ 45 w 355"/>
              <a:gd name="T9" fmla="*/ 182 h 355"/>
              <a:gd name="T10" fmla="*/ 11 w 355"/>
              <a:gd name="T11" fmla="*/ 55 h 355"/>
              <a:gd name="T12" fmla="*/ 57 w 355"/>
              <a:gd name="T13" fmla="*/ 11 h 355"/>
              <a:gd name="T14" fmla="*/ 182 w 355"/>
              <a:gd name="T15" fmla="*/ 45 h 355"/>
              <a:gd name="T16" fmla="*/ 309 w 355"/>
              <a:gd name="T17" fmla="*/ 79 h 355"/>
              <a:gd name="T18" fmla="*/ 324 w 355"/>
              <a:gd name="T19" fmla="*/ 14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324" y="140"/>
                </a:moveTo>
                <a:lnTo>
                  <a:pt x="233" y="232"/>
                </a:lnTo>
                <a:cubicBezTo>
                  <a:pt x="202" y="263"/>
                  <a:pt x="171" y="294"/>
                  <a:pt x="140" y="325"/>
                </a:cubicBezTo>
                <a:cubicBezTo>
                  <a:pt x="110" y="355"/>
                  <a:pt x="90" y="349"/>
                  <a:pt x="79" y="307"/>
                </a:cubicBezTo>
                <a:lnTo>
                  <a:pt x="45" y="182"/>
                </a:lnTo>
                <a:cubicBezTo>
                  <a:pt x="34" y="140"/>
                  <a:pt x="23" y="97"/>
                  <a:pt x="11" y="55"/>
                </a:cubicBezTo>
                <a:cubicBezTo>
                  <a:pt x="0" y="14"/>
                  <a:pt x="15" y="0"/>
                  <a:pt x="57" y="11"/>
                </a:cubicBezTo>
                <a:lnTo>
                  <a:pt x="182" y="45"/>
                </a:lnTo>
                <a:cubicBezTo>
                  <a:pt x="224" y="56"/>
                  <a:pt x="267" y="67"/>
                  <a:pt x="309" y="79"/>
                </a:cubicBezTo>
                <a:cubicBezTo>
                  <a:pt x="350" y="89"/>
                  <a:pt x="355" y="110"/>
                  <a:pt x="324" y="140"/>
                </a:cubicBezTo>
                <a:close/>
              </a:path>
            </a:pathLst>
          </a:custGeom>
          <a:solidFill>
            <a:schemeClr val="tx2"/>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32" name="矩形 31"/>
          <p:cNvSpPr/>
          <p:nvPr/>
        </p:nvSpPr>
        <p:spPr>
          <a:xfrm>
            <a:off x="5283436" y="3263157"/>
            <a:ext cx="1612428" cy="521970"/>
          </a:xfrm>
          <a:prstGeom prst="rect">
            <a:avLst/>
          </a:prstGeom>
        </p:spPr>
        <p:txBody>
          <a:bodyPr wrap="square">
            <a:spAutoFit/>
          </a:bodyPr>
          <a:lstStyle/>
          <a:p>
            <a:r>
              <a:rPr lang="en-US" altLang="zh-CN" sz="2800" b="1" dirty="0">
                <a:solidFill>
                  <a:srgbClr val="C00000"/>
                </a:solidFill>
                <a:latin typeface="+mj-ea"/>
                <a:ea typeface="+mj-ea"/>
              </a:rPr>
              <a:t>  </a:t>
            </a:r>
            <a:r>
              <a:rPr lang="zh-CN" altLang="en-US" sz="2800" b="1" dirty="0">
                <a:solidFill>
                  <a:srgbClr val="C00000"/>
                </a:solidFill>
                <a:latin typeface="+mj-ea"/>
                <a:ea typeface="+mj-ea"/>
              </a:rPr>
              <a:t>思考</a:t>
            </a:r>
            <a:endParaRPr lang="zh-CN" altLang="en-US" sz="2800" b="1" dirty="0">
              <a:solidFill>
                <a:srgbClr val="C00000"/>
              </a:solidFill>
              <a:latin typeface="+mj-ea"/>
              <a:ea typeface="+mj-ea"/>
            </a:endParaRPr>
          </a:p>
        </p:txBody>
      </p:sp>
      <p:sp>
        <p:nvSpPr>
          <p:cNvPr id="33" name="矩形 32"/>
          <p:cNvSpPr/>
          <p:nvPr/>
        </p:nvSpPr>
        <p:spPr>
          <a:xfrm>
            <a:off x="636280" y="2141880"/>
            <a:ext cx="3284233" cy="553085"/>
          </a:xfrm>
          <a:prstGeom prst="rect">
            <a:avLst/>
          </a:prstGeom>
        </p:spPr>
        <p:txBody>
          <a:bodyPr wrap="square">
            <a:spAutoFit/>
          </a:bodyPr>
          <a:lstStyle/>
          <a:p>
            <a:pPr>
              <a:lnSpc>
                <a:spcPct val="150000"/>
              </a:lnSpc>
            </a:pP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强化马克思主义指导地位</a:t>
            </a: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4" name="矩形 33"/>
          <p:cNvSpPr/>
          <p:nvPr/>
        </p:nvSpPr>
        <p:spPr>
          <a:xfrm>
            <a:off x="814239" y="5308153"/>
            <a:ext cx="10752007" cy="398780"/>
          </a:xfrm>
          <a:prstGeom prst="rect">
            <a:avLst/>
          </a:prstGeom>
        </p:spPr>
        <p:txBody>
          <a:bodyPr wrap="square">
            <a:spAutoFit/>
          </a:bodyPr>
          <a:lstStyle/>
          <a:p>
            <a:pPr>
              <a:lnSpc>
                <a:spcPts val="2400"/>
              </a:lnSpc>
              <a:defRPr/>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密切联系群众</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35" name="Freeform 5"/>
          <p:cNvSpPr>
            <a:spLocks noEditPoints="1"/>
          </p:cNvSpPr>
          <p:nvPr/>
        </p:nvSpPr>
        <p:spPr bwMode="auto">
          <a:xfrm>
            <a:off x="5553869" y="2303487"/>
            <a:ext cx="909637" cy="973138"/>
          </a:xfrm>
          <a:custGeom>
            <a:avLst/>
            <a:gdLst>
              <a:gd name="T0" fmla="*/ 456 w 1204"/>
              <a:gd name="T1" fmla="*/ 800 h 1286"/>
              <a:gd name="T2" fmla="*/ 434 w 1204"/>
              <a:gd name="T3" fmla="*/ 726 h 1286"/>
              <a:gd name="T4" fmla="*/ 526 w 1204"/>
              <a:gd name="T5" fmla="*/ 351 h 1286"/>
              <a:gd name="T6" fmla="*/ 624 w 1204"/>
              <a:gd name="T7" fmla="*/ 656 h 1286"/>
              <a:gd name="T8" fmla="*/ 746 w 1204"/>
              <a:gd name="T9" fmla="*/ 302 h 1286"/>
              <a:gd name="T10" fmla="*/ 476 w 1204"/>
              <a:gd name="T11" fmla="*/ 600 h 1286"/>
              <a:gd name="T12" fmla="*/ 453 w 1204"/>
              <a:gd name="T13" fmla="*/ 640 h 1286"/>
              <a:gd name="T14" fmla="*/ 619 w 1204"/>
              <a:gd name="T15" fmla="*/ 737 h 1286"/>
              <a:gd name="T16" fmla="*/ 794 w 1204"/>
              <a:gd name="T17" fmla="*/ 257 h 1286"/>
              <a:gd name="T18" fmla="*/ 802 w 1204"/>
              <a:gd name="T19" fmla="*/ 164 h 1286"/>
              <a:gd name="T20" fmla="*/ 794 w 1204"/>
              <a:gd name="T21" fmla="*/ 257 h 1286"/>
              <a:gd name="T22" fmla="*/ 940 w 1204"/>
              <a:gd name="T23" fmla="*/ 303 h 1286"/>
              <a:gd name="T24" fmla="*/ 847 w 1204"/>
              <a:gd name="T25" fmla="*/ 311 h 1286"/>
              <a:gd name="T26" fmla="*/ 687 w 1204"/>
              <a:gd name="T27" fmla="*/ 216 h 1286"/>
              <a:gd name="T28" fmla="*/ 648 w 1204"/>
              <a:gd name="T29" fmla="*/ 131 h 1286"/>
              <a:gd name="T30" fmla="*/ 687 w 1204"/>
              <a:gd name="T31" fmla="*/ 216 h 1286"/>
              <a:gd name="T32" fmla="*/ 531 w 1204"/>
              <a:gd name="T33" fmla="*/ 161 h 1286"/>
              <a:gd name="T34" fmla="*/ 540 w 1204"/>
              <a:gd name="T35" fmla="*/ 254 h 1286"/>
              <a:gd name="T36" fmla="*/ 885 w 1204"/>
              <a:gd name="T37" fmla="*/ 459 h 1286"/>
              <a:gd name="T38" fmla="*/ 970 w 1204"/>
              <a:gd name="T39" fmla="*/ 419 h 1286"/>
              <a:gd name="T40" fmla="*/ 885 w 1204"/>
              <a:gd name="T41" fmla="*/ 459 h 1286"/>
              <a:gd name="T42" fmla="*/ 443 w 1204"/>
              <a:gd name="T43" fmla="*/ 658 h 1286"/>
              <a:gd name="T44" fmla="*/ 420 w 1204"/>
              <a:gd name="T45" fmla="*/ 698 h 1286"/>
              <a:gd name="T46" fmla="*/ 585 w 1204"/>
              <a:gd name="T47" fmla="*/ 795 h 1286"/>
              <a:gd name="T48" fmla="*/ 439 w 1204"/>
              <a:gd name="T49" fmla="*/ 1286 h 1286"/>
              <a:gd name="T50" fmla="*/ 470 w 1204"/>
              <a:gd name="T51" fmla="*/ 75 h 1286"/>
              <a:gd name="T52" fmla="*/ 1146 w 1204"/>
              <a:gd name="T53" fmla="*/ 365 h 1286"/>
              <a:gd name="T54" fmla="*/ 1157 w 1204"/>
              <a:gd name="T55" fmla="*/ 559 h 1286"/>
              <a:gd name="T56" fmla="*/ 1190 w 1204"/>
              <a:gd name="T57" fmla="*/ 804 h 1286"/>
              <a:gd name="T58" fmla="*/ 1149 w 1204"/>
              <a:gd name="T59" fmla="*/ 1011 h 1286"/>
              <a:gd name="T60" fmla="*/ 899 w 1204"/>
              <a:gd name="T61" fmla="*/ 1067 h 1286"/>
              <a:gd name="T62" fmla="*/ 439 w 1204"/>
              <a:gd name="T63" fmla="*/ 1286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4" h="1286">
                <a:moveTo>
                  <a:pt x="434" y="726"/>
                </a:moveTo>
                <a:cubicBezTo>
                  <a:pt x="421" y="753"/>
                  <a:pt x="430" y="785"/>
                  <a:pt x="456" y="800"/>
                </a:cubicBezTo>
                <a:cubicBezTo>
                  <a:pt x="478" y="812"/>
                  <a:pt x="504" y="809"/>
                  <a:pt x="522" y="793"/>
                </a:cubicBezTo>
                <a:lnTo>
                  <a:pt x="434" y="726"/>
                </a:lnTo>
                <a:close/>
                <a:moveTo>
                  <a:pt x="746" y="302"/>
                </a:moveTo>
                <a:cubicBezTo>
                  <a:pt x="667" y="256"/>
                  <a:pt x="568" y="278"/>
                  <a:pt x="526" y="351"/>
                </a:cubicBezTo>
                <a:cubicBezTo>
                  <a:pt x="483" y="425"/>
                  <a:pt x="539" y="507"/>
                  <a:pt x="500" y="584"/>
                </a:cubicBezTo>
                <a:lnTo>
                  <a:pt x="624" y="656"/>
                </a:lnTo>
                <a:cubicBezTo>
                  <a:pt x="672" y="584"/>
                  <a:pt x="771" y="591"/>
                  <a:pt x="814" y="517"/>
                </a:cubicBezTo>
                <a:cubicBezTo>
                  <a:pt x="856" y="444"/>
                  <a:pt x="826" y="348"/>
                  <a:pt x="746" y="302"/>
                </a:cubicBezTo>
                <a:close/>
                <a:moveTo>
                  <a:pt x="612" y="702"/>
                </a:moveTo>
                <a:lnTo>
                  <a:pt x="476" y="600"/>
                </a:lnTo>
                <a:cubicBezTo>
                  <a:pt x="466" y="592"/>
                  <a:pt x="452" y="595"/>
                  <a:pt x="446" y="606"/>
                </a:cubicBezTo>
                <a:cubicBezTo>
                  <a:pt x="440" y="617"/>
                  <a:pt x="443" y="632"/>
                  <a:pt x="453" y="640"/>
                </a:cubicBezTo>
                <a:lnTo>
                  <a:pt x="588" y="743"/>
                </a:lnTo>
                <a:cubicBezTo>
                  <a:pt x="599" y="750"/>
                  <a:pt x="612" y="748"/>
                  <a:pt x="619" y="737"/>
                </a:cubicBezTo>
                <a:cubicBezTo>
                  <a:pt x="625" y="726"/>
                  <a:pt x="622" y="710"/>
                  <a:pt x="612" y="702"/>
                </a:cubicBezTo>
                <a:close/>
                <a:moveTo>
                  <a:pt x="794" y="257"/>
                </a:moveTo>
                <a:lnTo>
                  <a:pt x="837" y="183"/>
                </a:lnTo>
                <a:lnTo>
                  <a:pt x="802" y="164"/>
                </a:lnTo>
                <a:lnTo>
                  <a:pt x="760" y="237"/>
                </a:lnTo>
                <a:lnTo>
                  <a:pt x="794" y="257"/>
                </a:lnTo>
                <a:close/>
                <a:moveTo>
                  <a:pt x="867" y="345"/>
                </a:moveTo>
                <a:lnTo>
                  <a:pt x="940" y="303"/>
                </a:lnTo>
                <a:lnTo>
                  <a:pt x="920" y="269"/>
                </a:lnTo>
                <a:lnTo>
                  <a:pt x="847" y="311"/>
                </a:lnTo>
                <a:lnTo>
                  <a:pt x="867" y="345"/>
                </a:lnTo>
                <a:close/>
                <a:moveTo>
                  <a:pt x="687" y="216"/>
                </a:moveTo>
                <a:lnTo>
                  <a:pt x="687" y="131"/>
                </a:lnTo>
                <a:lnTo>
                  <a:pt x="648" y="131"/>
                </a:lnTo>
                <a:lnTo>
                  <a:pt x="648" y="216"/>
                </a:lnTo>
                <a:lnTo>
                  <a:pt x="687" y="216"/>
                </a:lnTo>
                <a:close/>
                <a:moveTo>
                  <a:pt x="574" y="234"/>
                </a:moveTo>
                <a:lnTo>
                  <a:pt x="531" y="161"/>
                </a:lnTo>
                <a:lnTo>
                  <a:pt x="497" y="181"/>
                </a:lnTo>
                <a:lnTo>
                  <a:pt x="540" y="254"/>
                </a:lnTo>
                <a:lnTo>
                  <a:pt x="574" y="234"/>
                </a:lnTo>
                <a:close/>
                <a:moveTo>
                  <a:pt x="885" y="459"/>
                </a:moveTo>
                <a:lnTo>
                  <a:pt x="970" y="459"/>
                </a:lnTo>
                <a:lnTo>
                  <a:pt x="970" y="419"/>
                </a:lnTo>
                <a:lnTo>
                  <a:pt x="885" y="419"/>
                </a:lnTo>
                <a:lnTo>
                  <a:pt x="885" y="459"/>
                </a:lnTo>
                <a:close/>
                <a:moveTo>
                  <a:pt x="578" y="760"/>
                </a:moveTo>
                <a:lnTo>
                  <a:pt x="443" y="658"/>
                </a:lnTo>
                <a:cubicBezTo>
                  <a:pt x="433" y="650"/>
                  <a:pt x="419" y="653"/>
                  <a:pt x="412" y="664"/>
                </a:cubicBezTo>
                <a:cubicBezTo>
                  <a:pt x="406" y="675"/>
                  <a:pt x="409" y="690"/>
                  <a:pt x="420" y="698"/>
                </a:cubicBezTo>
                <a:lnTo>
                  <a:pt x="555" y="801"/>
                </a:lnTo>
                <a:cubicBezTo>
                  <a:pt x="565" y="808"/>
                  <a:pt x="579" y="806"/>
                  <a:pt x="585" y="795"/>
                </a:cubicBezTo>
                <a:cubicBezTo>
                  <a:pt x="591" y="784"/>
                  <a:pt x="588" y="768"/>
                  <a:pt x="578" y="760"/>
                </a:cubicBezTo>
                <a:close/>
                <a:moveTo>
                  <a:pt x="439" y="1286"/>
                </a:moveTo>
                <a:cubicBezTo>
                  <a:pt x="454" y="1184"/>
                  <a:pt x="453" y="1077"/>
                  <a:pt x="426" y="982"/>
                </a:cubicBezTo>
                <a:cubicBezTo>
                  <a:pt x="0" y="742"/>
                  <a:pt x="111" y="187"/>
                  <a:pt x="470" y="75"/>
                </a:cubicBezTo>
                <a:cubicBezTo>
                  <a:pt x="658" y="0"/>
                  <a:pt x="915" y="45"/>
                  <a:pt x="1083" y="212"/>
                </a:cubicBezTo>
                <a:cubicBezTo>
                  <a:pt x="1204" y="334"/>
                  <a:pt x="1146" y="365"/>
                  <a:pt x="1146" y="365"/>
                </a:cubicBezTo>
                <a:lnTo>
                  <a:pt x="1119" y="380"/>
                </a:lnTo>
                <a:cubicBezTo>
                  <a:pt x="1134" y="438"/>
                  <a:pt x="1160" y="545"/>
                  <a:pt x="1157" y="559"/>
                </a:cubicBezTo>
                <a:cubicBezTo>
                  <a:pt x="1152" y="579"/>
                  <a:pt x="1130" y="600"/>
                  <a:pt x="1130" y="600"/>
                </a:cubicBezTo>
                <a:lnTo>
                  <a:pt x="1190" y="804"/>
                </a:lnTo>
                <a:lnTo>
                  <a:pt x="1136" y="826"/>
                </a:lnTo>
                <a:cubicBezTo>
                  <a:pt x="1148" y="892"/>
                  <a:pt x="1155" y="946"/>
                  <a:pt x="1149" y="1011"/>
                </a:cubicBezTo>
                <a:cubicBezTo>
                  <a:pt x="1148" y="1022"/>
                  <a:pt x="1111" y="1054"/>
                  <a:pt x="1082" y="1056"/>
                </a:cubicBezTo>
                <a:lnTo>
                  <a:pt x="899" y="1067"/>
                </a:lnTo>
                <a:lnTo>
                  <a:pt x="911" y="1286"/>
                </a:lnTo>
                <a:lnTo>
                  <a:pt x="439" y="1286"/>
                </a:lnTo>
                <a:close/>
              </a:path>
            </a:pathLst>
          </a:custGeom>
          <a:solidFill>
            <a:srgbClr val="C00000"/>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 presetClass="entr" presetSubtype="9" fill="hold" grpId="0" nodeType="afterEffect" p14:presetBounceEnd="40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40000">
                                          <p:cBhvr additive="base">
                                            <p:cTn id="40" dur="500" fill="hold"/>
                                            <p:tgtEl>
                                              <p:spTgt spid="22"/>
                                            </p:tgtEl>
                                            <p:attrNameLst>
                                              <p:attrName>ppt_x</p:attrName>
                                            </p:attrNameLst>
                                          </p:cBhvr>
                                          <p:tavLst>
                                            <p:tav tm="0">
                                              <p:val>
                                                <p:strVal val="0-#ppt_w/2"/>
                                              </p:val>
                                            </p:tav>
                                            <p:tav tm="100000">
                                              <p:val>
                                                <p:strVal val="#ppt_x"/>
                                              </p:val>
                                            </p:tav>
                                          </p:tavLst>
                                        </p:anim>
                                        <p:anim calcmode="lin" valueType="num" p14:bounceEnd="40000">
                                          <p:cBhvr additive="base">
                                            <p:cTn id="41" dur="500" fill="hold"/>
                                            <p:tgtEl>
                                              <p:spTgt spid="22"/>
                                            </p:tgtEl>
                                            <p:attrNameLst>
                                              <p:attrName>ppt_y</p:attrName>
                                            </p:attrNameLst>
                                          </p:cBhvr>
                                          <p:tavLst>
                                            <p:tav tm="0">
                                              <p:val>
                                                <p:strVal val="0-#ppt_h/2"/>
                                              </p:val>
                                            </p:tav>
                                            <p:tav tm="100000">
                                              <p:val>
                                                <p:strVal val="#ppt_y"/>
                                              </p:val>
                                            </p:tav>
                                          </p:tavLst>
                                        </p:anim>
                                      </p:childTnLst>
                                    </p:cTn>
                                  </p:par>
                                  <p:par>
                                    <p:cTn id="42" presetID="2" presetClass="entr" presetSubtype="3" fill="hold" grpId="0" nodeType="withEffect" p14:presetBounceEnd="40000">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14:bounceEnd="40000">
                                          <p:cBhvr additive="base">
                                            <p:cTn id="44" dur="50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5" dur="5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14:presetBounceEnd="40000">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14:bounceEnd="40000">
                                          <p:cBhvr additive="base">
                                            <p:cTn id="48" dur="5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2500"/>
                                </p:stCondLst>
                                <p:childTnLst>
                                  <p:par>
                                    <p:cTn id="57" presetID="56" presetClass="entr" presetSubtype="0" fill="hold" grpId="0" nodeType="afterEffect">
                                      <p:stCondLst>
                                        <p:cond delay="0"/>
                                      </p:stCondLst>
                                      <p:iterate type="lt">
                                        <p:tmPct val="10000"/>
                                      </p:iterate>
                                      <p:childTnLst>
                                        <p:set>
                                          <p:cBhvr>
                                            <p:cTn id="58" dur="1" fill="hold">
                                              <p:stCondLst>
                                                <p:cond delay="0"/>
                                              </p:stCondLst>
                                            </p:cTn>
                                            <p:tgtEl>
                                              <p:spTgt spid="32"/>
                                            </p:tgtEl>
                                            <p:attrNameLst>
                                              <p:attrName>style.visibility</p:attrName>
                                            </p:attrNameLst>
                                          </p:cBhvr>
                                          <p:to>
                                            <p:strVal val="visible"/>
                                          </p:to>
                                        </p:set>
                                        <p:anim by="(-#ppt_w*2)" calcmode="lin" valueType="num">
                                          <p:cBhvr rctx="PPT">
                                            <p:cTn id="59" dur="375" autoRev="1" fill="hold">
                                              <p:stCondLst>
                                                <p:cond delay="0"/>
                                              </p:stCondLst>
                                            </p:cTn>
                                            <p:tgtEl>
                                              <p:spTgt spid="32"/>
                                            </p:tgtEl>
                                            <p:attrNameLst>
                                              <p:attrName>ppt_w</p:attrName>
                                            </p:attrNameLst>
                                          </p:cBhvr>
                                        </p:anim>
                                        <p:anim by="(#ppt_w*0.50)" calcmode="lin" valueType="num">
                                          <p:cBhvr>
                                            <p:cTn id="60" dur="375" decel="50000" autoRev="1" fill="hold">
                                              <p:stCondLst>
                                                <p:cond delay="0"/>
                                              </p:stCondLst>
                                            </p:cTn>
                                            <p:tgtEl>
                                              <p:spTgt spid="32"/>
                                            </p:tgtEl>
                                            <p:attrNameLst>
                                              <p:attrName>ppt_x</p:attrName>
                                            </p:attrNameLst>
                                          </p:cBhvr>
                                        </p:anim>
                                        <p:anim from="(-#ppt_h/2)" to="(#ppt_y)" calcmode="lin" valueType="num">
                                          <p:cBhvr>
                                            <p:cTn id="61" dur="750" fill="hold">
                                              <p:stCondLst>
                                                <p:cond delay="0"/>
                                              </p:stCondLst>
                                            </p:cTn>
                                            <p:tgtEl>
                                              <p:spTgt spid="32"/>
                                            </p:tgtEl>
                                            <p:attrNameLst>
                                              <p:attrName>ppt_y</p:attrName>
                                            </p:attrNameLst>
                                          </p:cBhvr>
                                        </p:anim>
                                        <p:animRot by="21600000">
                                          <p:cBhvr>
                                            <p:cTn id="62" dur="750" fill="hold">
                                              <p:stCondLst>
                                                <p:cond delay="0"/>
                                              </p:stCondLst>
                                            </p:cTn>
                                            <p:tgtEl>
                                              <p:spTgt spid="32"/>
                                            </p:tgtEl>
                                            <p:attrNameLst>
                                              <p:attrName>r</p:attrName>
                                            </p:attrNameLst>
                                          </p:cBhvr>
                                        </p:animRot>
                                      </p:childTnLst>
                                    </p:cTn>
                                  </p:par>
                                </p:childTnLst>
                              </p:cTn>
                            </p:par>
                            <p:par>
                              <p:cTn id="63" fill="hold">
                                <p:stCondLst>
                                  <p:cond delay="4625"/>
                                </p:stCondLst>
                                <p:childTnLst>
                                  <p:par>
                                    <p:cTn id="64" presetID="22" presetClass="entr" presetSubtype="2"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5125"/>
                                </p:stCondLst>
                                <p:childTnLst>
                                  <p:par>
                                    <p:cTn id="68" presetID="22" presetClass="entr" presetSubtype="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right)">
                                          <p:cBhvr>
                                            <p:cTn id="70" dur="500"/>
                                            <p:tgtEl>
                                              <p:spTgt spid="33"/>
                                            </p:tgtEl>
                                          </p:cBhvr>
                                        </p:animEffect>
                                      </p:childTnLst>
                                    </p:cTn>
                                  </p:par>
                                </p:childTnLst>
                              </p:cTn>
                            </p:par>
                            <p:par>
                              <p:cTn id="71" fill="hold">
                                <p:stCondLst>
                                  <p:cond delay="5625"/>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par>
                              <p:cTn id="75" fill="hold">
                                <p:stCondLst>
                                  <p:cond delay="6125"/>
                                </p:stCondLst>
                                <p:childTnLst>
                                  <p:par>
                                    <p:cTn id="76" presetID="22" presetClass="entr" presetSubtype="1"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up)">
                                          <p:cBhvr>
                                            <p:cTn id="78" dur="500"/>
                                            <p:tgtEl>
                                              <p:spTgt spid="34"/>
                                            </p:tgtEl>
                                          </p:cBhvr>
                                        </p:animEffect>
                                      </p:childTnLst>
                                    </p:cTn>
                                  </p:par>
                                </p:childTnLst>
                              </p:cTn>
                            </p:par>
                            <p:par>
                              <p:cTn id="79" fill="hold">
                                <p:stCondLst>
                                  <p:cond delay="6625"/>
                                </p:stCondLst>
                                <p:childTnLst>
                                  <p:par>
                                    <p:cTn id="80" presetID="22" presetClass="entr" presetSubtype="8"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par>
                              <p:cTn id="83" fill="hold">
                                <p:stCondLst>
                                  <p:cond delay="7125"/>
                                </p:stCondLst>
                                <p:childTnLst>
                                  <p:par>
                                    <p:cTn id="84" presetID="22" presetClass="entr" presetSubtype="8"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1" grpId="0"/>
          <p:bldP spid="22" grpId="0" animBg="1"/>
          <p:bldP spid="23" grpId="0" animBg="1"/>
          <p:bldP spid="24" grpId="0" animBg="1"/>
          <p:bldP spid="29" grpId="0" animBg="1"/>
          <p:bldP spid="30" grpId="0" animBg="1"/>
          <p:bldP spid="31" grpId="0" animBg="1"/>
          <p:bldP spid="32" grpId="0"/>
          <p:bldP spid="33" grpId="0"/>
          <p:bldP spid="34" grpId="0"/>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 presetClass="entr" presetSubtype="9"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0-#ppt_h/2"/>
                                              </p:val>
                                            </p:tav>
                                            <p:tav tm="100000">
                                              <p:val>
                                                <p:strVal val="#ppt_y"/>
                                              </p:val>
                                            </p:tav>
                                          </p:tavLst>
                                        </p:anim>
                                      </p:childTnLst>
                                    </p:cTn>
                                  </p:par>
                                  <p:par>
                                    <p:cTn id="42" presetID="2" presetClass="entr" presetSubtype="3"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2500"/>
                                </p:stCondLst>
                                <p:childTnLst>
                                  <p:par>
                                    <p:cTn id="57" presetID="56" presetClass="entr" presetSubtype="0" fill="hold" grpId="0" nodeType="afterEffect">
                                      <p:stCondLst>
                                        <p:cond delay="0"/>
                                      </p:stCondLst>
                                      <p:iterate type="lt">
                                        <p:tmPct val="10000"/>
                                      </p:iterate>
                                      <p:childTnLst>
                                        <p:set>
                                          <p:cBhvr>
                                            <p:cTn id="58" dur="1" fill="hold">
                                              <p:stCondLst>
                                                <p:cond delay="0"/>
                                              </p:stCondLst>
                                            </p:cTn>
                                            <p:tgtEl>
                                              <p:spTgt spid="32"/>
                                            </p:tgtEl>
                                            <p:attrNameLst>
                                              <p:attrName>style.visibility</p:attrName>
                                            </p:attrNameLst>
                                          </p:cBhvr>
                                          <p:to>
                                            <p:strVal val="visible"/>
                                          </p:to>
                                        </p:set>
                                        <p:anim by="(-#ppt_w*2)" calcmode="lin" valueType="num">
                                          <p:cBhvr rctx="PPT">
                                            <p:cTn id="59" dur="375" autoRev="1" fill="hold">
                                              <p:stCondLst>
                                                <p:cond delay="0"/>
                                              </p:stCondLst>
                                            </p:cTn>
                                            <p:tgtEl>
                                              <p:spTgt spid="32"/>
                                            </p:tgtEl>
                                            <p:attrNameLst>
                                              <p:attrName>ppt_w</p:attrName>
                                            </p:attrNameLst>
                                          </p:cBhvr>
                                        </p:anim>
                                        <p:anim by="(#ppt_w*0.50)" calcmode="lin" valueType="num">
                                          <p:cBhvr>
                                            <p:cTn id="60" dur="375" decel="50000" autoRev="1" fill="hold">
                                              <p:stCondLst>
                                                <p:cond delay="0"/>
                                              </p:stCondLst>
                                            </p:cTn>
                                            <p:tgtEl>
                                              <p:spTgt spid="32"/>
                                            </p:tgtEl>
                                            <p:attrNameLst>
                                              <p:attrName>ppt_x</p:attrName>
                                            </p:attrNameLst>
                                          </p:cBhvr>
                                        </p:anim>
                                        <p:anim from="(-#ppt_h/2)" to="(#ppt_y)" calcmode="lin" valueType="num">
                                          <p:cBhvr>
                                            <p:cTn id="61" dur="750" fill="hold">
                                              <p:stCondLst>
                                                <p:cond delay="0"/>
                                              </p:stCondLst>
                                            </p:cTn>
                                            <p:tgtEl>
                                              <p:spTgt spid="32"/>
                                            </p:tgtEl>
                                            <p:attrNameLst>
                                              <p:attrName>ppt_y</p:attrName>
                                            </p:attrNameLst>
                                          </p:cBhvr>
                                        </p:anim>
                                        <p:animRot by="21600000">
                                          <p:cBhvr>
                                            <p:cTn id="62" dur="750" fill="hold">
                                              <p:stCondLst>
                                                <p:cond delay="0"/>
                                              </p:stCondLst>
                                            </p:cTn>
                                            <p:tgtEl>
                                              <p:spTgt spid="32"/>
                                            </p:tgtEl>
                                            <p:attrNameLst>
                                              <p:attrName>r</p:attrName>
                                            </p:attrNameLst>
                                          </p:cBhvr>
                                        </p:animRot>
                                      </p:childTnLst>
                                    </p:cTn>
                                  </p:par>
                                </p:childTnLst>
                              </p:cTn>
                            </p:par>
                            <p:par>
                              <p:cTn id="63" fill="hold">
                                <p:stCondLst>
                                  <p:cond delay="4625"/>
                                </p:stCondLst>
                                <p:childTnLst>
                                  <p:par>
                                    <p:cTn id="64" presetID="22" presetClass="entr" presetSubtype="2"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right)">
                                          <p:cBhvr>
                                            <p:cTn id="66" dur="500"/>
                                            <p:tgtEl>
                                              <p:spTgt spid="30"/>
                                            </p:tgtEl>
                                          </p:cBhvr>
                                        </p:animEffect>
                                      </p:childTnLst>
                                    </p:cTn>
                                  </p:par>
                                </p:childTnLst>
                              </p:cTn>
                            </p:par>
                            <p:par>
                              <p:cTn id="67" fill="hold">
                                <p:stCondLst>
                                  <p:cond delay="5125"/>
                                </p:stCondLst>
                                <p:childTnLst>
                                  <p:par>
                                    <p:cTn id="68" presetID="22" presetClass="entr" presetSubtype="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right)">
                                          <p:cBhvr>
                                            <p:cTn id="70" dur="500"/>
                                            <p:tgtEl>
                                              <p:spTgt spid="33"/>
                                            </p:tgtEl>
                                          </p:cBhvr>
                                        </p:animEffect>
                                      </p:childTnLst>
                                    </p:cTn>
                                  </p:par>
                                </p:childTnLst>
                              </p:cTn>
                            </p:par>
                            <p:par>
                              <p:cTn id="71" fill="hold">
                                <p:stCondLst>
                                  <p:cond delay="5625"/>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childTnLst>
                              </p:cTn>
                            </p:par>
                            <p:par>
                              <p:cTn id="75" fill="hold">
                                <p:stCondLst>
                                  <p:cond delay="6125"/>
                                </p:stCondLst>
                                <p:childTnLst>
                                  <p:par>
                                    <p:cTn id="76" presetID="22" presetClass="entr" presetSubtype="1"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up)">
                                          <p:cBhvr>
                                            <p:cTn id="78" dur="500"/>
                                            <p:tgtEl>
                                              <p:spTgt spid="34"/>
                                            </p:tgtEl>
                                          </p:cBhvr>
                                        </p:animEffect>
                                      </p:childTnLst>
                                    </p:cTn>
                                  </p:par>
                                </p:childTnLst>
                              </p:cTn>
                            </p:par>
                            <p:par>
                              <p:cTn id="79" fill="hold">
                                <p:stCondLst>
                                  <p:cond delay="6625"/>
                                </p:stCondLst>
                                <p:childTnLst>
                                  <p:par>
                                    <p:cTn id="80" presetID="22" presetClass="entr" presetSubtype="8"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par>
                              <p:cTn id="83" fill="hold">
                                <p:stCondLst>
                                  <p:cond delay="7125"/>
                                </p:stCondLst>
                                <p:childTnLst>
                                  <p:par>
                                    <p:cTn id="84" presetID="22" presetClass="entr" presetSubtype="8"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left)">
                                          <p:cBhvr>
                                            <p:cTn id="8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1" grpId="0"/>
          <p:bldP spid="22" grpId="0" animBg="1"/>
          <p:bldP spid="23" grpId="0" animBg="1"/>
          <p:bldP spid="24" grpId="0" animBg="1"/>
          <p:bldP spid="29" grpId="0" animBg="1"/>
          <p:bldP spid="30" grpId="0" animBg="1"/>
          <p:bldP spid="31" grpId="0" animBg="1"/>
          <p:bldP spid="32" grpId="0"/>
          <p:bldP spid="33" grpId="0"/>
          <p:bldP spid="34" grpId="0"/>
          <p:bldP spid="35"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566737" y="5026146"/>
            <a:ext cx="11058525" cy="1819275"/>
          </a:xfrm>
          <a:prstGeom prst="rect">
            <a:avLst/>
          </a:prstGeom>
        </p:spPr>
      </p:pic>
      <p:pic>
        <p:nvPicPr>
          <p:cNvPr id="11" name="图片 10"/>
          <p:cNvPicPr>
            <a:picLocks noChangeAspect="1"/>
          </p:cNvPicPr>
          <p:nvPr/>
        </p:nvPicPr>
        <p:blipFill>
          <a:blip r:embed="rId2"/>
          <a:stretch>
            <a:fillRect/>
          </a:stretch>
        </p:blipFill>
        <p:spPr>
          <a:xfrm flipH="1">
            <a:off x="470171" y="4749667"/>
            <a:ext cx="2036340" cy="848475"/>
          </a:xfrm>
          <a:prstGeom prst="rect">
            <a:avLst/>
          </a:prstGeom>
        </p:spPr>
      </p:pic>
      <p:cxnSp>
        <p:nvCxnSpPr>
          <p:cNvPr id="12" name="直接连接符 11"/>
          <p:cNvCxnSpPr/>
          <p:nvPr/>
        </p:nvCxnSpPr>
        <p:spPr>
          <a:xfrm>
            <a:off x="2034090" y="1924337"/>
            <a:ext cx="8872619" cy="0"/>
          </a:xfrm>
          <a:prstGeom prst="line">
            <a:avLst/>
          </a:prstGeom>
          <a:ln>
            <a:solidFill>
              <a:srgbClr val="D3001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881709" y="1012222"/>
            <a:ext cx="3724379" cy="830997"/>
            <a:chOff x="5169025" y="988171"/>
            <a:chExt cx="3861129" cy="861508"/>
          </a:xfrm>
        </p:grpSpPr>
        <p:sp>
          <p:nvSpPr>
            <p:cNvPr id="14" name="矩形 13"/>
            <p:cNvSpPr/>
            <p:nvPr/>
          </p:nvSpPr>
          <p:spPr>
            <a:xfrm>
              <a:off x="5169025" y="988171"/>
              <a:ext cx="1467756" cy="861508"/>
            </a:xfrm>
            <a:prstGeom prst="rect">
              <a:avLst/>
            </a:prstGeom>
          </p:spPr>
          <p:txBody>
            <a:bodyPr wrap="none">
              <a:spAutoFit/>
            </a:bodyPr>
            <a:lstStyle/>
            <a:p>
              <a:r>
                <a:rPr lang="zh-CN" altLang="en-US" sz="4800" b="1"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rPr>
                <a:t>前言</a:t>
              </a:r>
              <a:endParaRPr lang="zh-CN" altLang="en-US" sz="4800" b="1"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endParaRPr>
            </a:p>
          </p:txBody>
        </p:sp>
        <p:sp>
          <p:nvSpPr>
            <p:cNvPr id="15" name="矩形 14"/>
            <p:cNvSpPr/>
            <p:nvPr/>
          </p:nvSpPr>
          <p:spPr>
            <a:xfrm>
              <a:off x="6565281" y="1093876"/>
              <a:ext cx="2464873" cy="670062"/>
            </a:xfrm>
            <a:prstGeom prst="rect">
              <a:avLst/>
            </a:prstGeom>
          </p:spPr>
          <p:txBody>
            <a:bodyPr wrap="none">
              <a:spAutoFit/>
            </a:bodyPr>
            <a:lstStyle/>
            <a:p>
              <a:r>
                <a:rPr lang="en-US" altLang="zh-CN" sz="3600"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rPr>
                <a:t>QIAN YAN</a:t>
              </a:r>
              <a:endParaRPr lang="zh-CN" altLang="en-US" sz="3600" dirty="0">
                <a:solidFill>
                  <a:srgbClr val="D30013"/>
                </a:solidFill>
                <a:latin typeface="字体视界-NEW魏碑体" panose="02010601030101010101" pitchFamily="2" charset="-122"/>
                <a:ea typeface="字体视界-NEW魏碑体" panose="02010601030101010101" pitchFamily="2" charset="-122"/>
                <a:cs typeface="方正苏新诗柳楷简体-yolan" panose="02000000000000000000" pitchFamily="2" charset="-122"/>
              </a:endParaRPr>
            </a:p>
          </p:txBody>
        </p:sp>
      </p:grpSp>
      <p:sp>
        <p:nvSpPr>
          <p:cNvPr id="16" name="矩形 15"/>
          <p:cNvSpPr/>
          <p:nvPr/>
        </p:nvSpPr>
        <p:spPr>
          <a:xfrm>
            <a:off x="1918857" y="2526933"/>
            <a:ext cx="9103087" cy="2999740"/>
          </a:xfrm>
          <a:prstGeom prst="rect">
            <a:avLst/>
          </a:prstGeom>
        </p:spPr>
        <p:txBody>
          <a:bodyPr wrap="square">
            <a:spAutoFit/>
          </a:bodyPr>
          <a:lstStyle/>
          <a:p>
            <a:pPr>
              <a:lnSpc>
                <a:spcPct val="150000"/>
              </a:lnSpc>
              <a:buClr>
                <a:srgbClr val="C00000"/>
              </a:buClr>
              <a:defRPr/>
            </a:pPr>
            <a:r>
              <a:rPr dirty="0">
                <a:latin typeface="字体视界-NEW魏碑体" panose="02010601030101010101" pitchFamily="2" charset="-122"/>
                <a:ea typeface="字体视界-NEW魏碑体" panose="02010601030101010101" pitchFamily="2" charset="-122"/>
              </a:rPr>
              <a:t>近代以来，中华民族无数仁人志士在不断探求国家富强的道路。从洋务运动清王朝先进分子从器物层面试图富强国家，到戊戌变法、辛亥革命制度层面改革的探索，后有新文化运动开启民智意识从思想层面试图唤起国人民族独立与复兴之心。学者陈述在其文章中谈到“时代的召唤和国家独立、人民解放的需求，是中国共产党民主革命时期宣传思想工作产生的背景”。俄国十月革命，马克思列宁主义的到来展现了一条救亡图存、国家富强的道路，为当时的中国提供了正确的思想引导，鼓励先进的共产党人发出寻求真理、崇尚科学的声音引领时代的潮流。</a:t>
            </a:r>
            <a:endParaRPr dirty="0">
              <a:latin typeface="字体视界-NEW魏碑体" panose="02010601030101010101" pitchFamily="2" charset="-122"/>
              <a:ea typeface="字体视界-NEW魏碑体" panose="02010601030101010101" pitchFamily="2" charset="-122"/>
            </a:endParaRPr>
          </a:p>
        </p:txBody>
      </p:sp>
      <p:sp>
        <p:nvSpPr>
          <p:cNvPr id="17" name="矩形 16"/>
          <p:cNvSpPr/>
          <p:nvPr/>
        </p:nvSpPr>
        <p:spPr>
          <a:xfrm flipH="1">
            <a:off x="3755007" y="2004649"/>
            <a:ext cx="5082540" cy="681990"/>
          </a:xfrm>
          <a:prstGeom prst="rect">
            <a:avLst/>
          </a:prstGeom>
        </p:spPr>
        <p:txBody>
          <a:bodyPr wrap="none">
            <a:spAutoFit/>
          </a:bodyPr>
          <a:lstStyle/>
          <a:p>
            <a:pPr marL="0" marR="0" lvl="0" indent="0" algn="l" defTabSz="914400" rtl="0" eaLnBrk="1" fontAlgn="base" latinLnBrk="0" hangingPunct="1">
              <a:lnSpc>
                <a:spcPct val="120000"/>
              </a:lnSpc>
              <a:spcBef>
                <a:spcPts val="0"/>
              </a:spcBef>
              <a:spcAft>
                <a:spcPts val="0"/>
              </a:spcAft>
              <a:buClrTx/>
              <a:buSzTx/>
              <a:buFontTx/>
              <a:buNone/>
              <a:defRPr/>
            </a:pPr>
            <a:r>
              <a:rPr kumimoji="0" lang="zh-CN" altLang="en-US" sz="32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字体视界-NEW魏碑体" panose="02010601030101010101" pitchFamily="2" charset="-122"/>
                <a:ea typeface="字体视界-NEW魏碑体" panose="02010601030101010101" pitchFamily="2" charset="-122"/>
                <a:sym typeface="Arial" panose="020B0604020202020204" pitchFamily="34" charset="0"/>
              </a:rPr>
              <a:t>用声音唤醒沉睡的中国人民</a:t>
            </a:r>
            <a:endParaRPr kumimoji="0" lang="zh-CN" altLang="en-US" sz="32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字体视界-NEW魏碑体" panose="02010601030101010101" pitchFamily="2" charset="-122"/>
              <a:ea typeface="字体视界-NEW魏碑体" panose="02010601030101010101" pitchFamily="2" charset="-122"/>
              <a:sym typeface="Arial" panose="020B0604020202020204" pitchFamily="34" charset="0"/>
            </a:endParaRPr>
          </a:p>
        </p:txBody>
      </p:sp>
      <p:pic>
        <p:nvPicPr>
          <p:cNvPr id="18" name="图片 17"/>
          <p:cNvPicPr>
            <a:picLocks noChangeAspect="1"/>
          </p:cNvPicPr>
          <p:nvPr/>
        </p:nvPicPr>
        <p:blipFill>
          <a:blip r:embed="rId2"/>
          <a:stretch>
            <a:fillRect/>
          </a:stretch>
        </p:blipFill>
        <p:spPr>
          <a:xfrm>
            <a:off x="8614508" y="595472"/>
            <a:ext cx="2857500" cy="11906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750"/>
                                        <p:tgtEl>
                                          <p:spTgt spid="13"/>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3000"/>
                            </p:stCondLst>
                            <p:childTnLst>
                              <p:par>
                                <p:cTn id="24" presetID="53" presetClass="entr" presetSubtype="16" fill="hold" nodeType="afterEffect">
                                  <p:stCondLst>
                                    <p:cond delay="0"/>
                                  </p:stCondLst>
                                  <p:iterate type="lt">
                                    <p:tmPct val="10000"/>
                                  </p:iterate>
                                  <p:childTnLst>
                                    <p:set>
                                      <p:cBhvr>
                                        <p:cTn id="25" dur="1" fill="hold">
                                          <p:stCondLst>
                                            <p:cond delay="0"/>
                                          </p:stCondLst>
                                        </p:cTn>
                                        <p:tgtEl>
                                          <p:spTgt spid="17">
                                            <p:txEl>
                                              <p:pRg st="0" end="0"/>
                                            </p:txEl>
                                          </p:spTgt>
                                        </p:tgtEl>
                                        <p:attrNameLst>
                                          <p:attrName>style.visibility</p:attrName>
                                        </p:attrNameLst>
                                      </p:cBhvr>
                                      <p:to>
                                        <p:strVal val="visible"/>
                                      </p:to>
                                    </p:set>
                                    <p:anim calcmode="lin" valueType="num">
                                      <p:cBhvr>
                                        <p:cTn id="26" dur="2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7" dur="2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28" dur="200"/>
                                        <p:tgtEl>
                                          <p:spTgt spid="17">
                                            <p:txEl>
                                              <p:pRg st="0" end="0"/>
                                            </p:txEl>
                                          </p:spTgt>
                                        </p:tgtEl>
                                      </p:cBhvr>
                                    </p:animEffect>
                                  </p:childTnLst>
                                </p:cTn>
                              </p:par>
                            </p:childTnLst>
                          </p:cTn>
                        </p:par>
                        <p:par>
                          <p:cTn id="29" fill="hold">
                            <p:stCondLst>
                              <p:cond delay="3170"/>
                            </p:stCondLst>
                            <p:childTnLst>
                              <p:par>
                                <p:cTn id="30" presetID="42" presetClass="entr" presetSubtype="0" fill="hold" grpId="0" nodeType="afterEffect">
                                  <p:stCondLst>
                                    <p:cond delay="0"/>
                                  </p:stCondLst>
                                  <p:iterate type="lt">
                                    <p:tmPct val="1554"/>
                                  </p:iterate>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par>
                          <p:cTn id="35" fill="hold">
                            <p:stCondLst>
                              <p:cond delay="7961"/>
                            </p:stCondLst>
                            <p:childTnLst>
                              <p:par>
                                <p:cTn id="36" presetID="53" presetClass="entr" presetSubtype="16"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1000" fill="hold"/>
                                        <p:tgtEl>
                                          <p:spTgt spid="18"/>
                                        </p:tgtEl>
                                        <p:attrNameLst>
                                          <p:attrName>ppt_w</p:attrName>
                                        </p:attrNameLst>
                                      </p:cBhvr>
                                      <p:tavLst>
                                        <p:tav tm="0">
                                          <p:val>
                                            <p:fltVal val="0"/>
                                          </p:val>
                                        </p:tav>
                                        <p:tav tm="100000">
                                          <p:val>
                                            <p:strVal val="#ppt_w"/>
                                          </p:val>
                                        </p:tav>
                                      </p:tavLst>
                                    </p:anim>
                                    <p:anim calcmode="lin" valueType="num">
                                      <p:cBhvr>
                                        <p:cTn id="39" dur="1000" fill="hold"/>
                                        <p:tgtEl>
                                          <p:spTgt spid="18"/>
                                        </p:tgtEl>
                                        <p:attrNameLst>
                                          <p:attrName>ppt_h</p:attrName>
                                        </p:attrNameLst>
                                      </p:cBhvr>
                                      <p:tavLst>
                                        <p:tav tm="0">
                                          <p:val>
                                            <p:fltVal val="0"/>
                                          </p:val>
                                        </p:tav>
                                        <p:tav tm="100000">
                                          <p:val>
                                            <p:strVal val="#ppt_h"/>
                                          </p:val>
                                        </p:tav>
                                      </p:tavLst>
                                    </p:anim>
                                    <p:animEffect transition="in" filter="fade">
                                      <p:cBhvr>
                                        <p:cTn id="40" dur="1000"/>
                                        <p:tgtEl>
                                          <p:spTgt spid="18"/>
                                        </p:tgtEl>
                                      </p:cBhvr>
                                    </p:animEffect>
                                  </p:childTnLst>
                                </p:cTn>
                              </p:par>
                              <p:par>
                                <p:cTn id="41" presetID="35" presetClass="path" presetSubtype="0" accel="50000" decel="50000" fill="hold" nodeType="withEffect">
                                  <p:stCondLst>
                                    <p:cond delay="0"/>
                                  </p:stCondLst>
                                  <p:childTnLst>
                                    <p:animMotion origin="layout" path="M 2.08333E-6 -1.11111E-6 L 0.31575 -1.11111E-6 " pathEditMode="relative" rAng="0" ptsTypes="AA">
                                      <p:cBhvr>
                                        <p:cTn id="42" dur="2000" spd="-100000" fill="hold"/>
                                        <p:tgtEl>
                                          <p:spTgt spid="18"/>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286" y="353095"/>
            <a:ext cx="7204657"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第四部分：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关于中共早期宣传工作的思考</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4"/>
          <p:cNvSpPr/>
          <p:nvPr/>
        </p:nvSpPr>
        <p:spPr bwMode="auto">
          <a:xfrm>
            <a:off x="1182034" y="1168792"/>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lstStyle/>
          <a:p>
            <a:endParaRPr lang="zh-CN" altLang="en-US">
              <a:solidFill>
                <a:schemeClr val="bg2"/>
              </a:solidFill>
            </a:endParaRPr>
          </a:p>
        </p:txBody>
      </p:sp>
      <p:sp>
        <p:nvSpPr>
          <p:cNvPr id="7" name="TextBox 11"/>
          <p:cNvSpPr txBox="1"/>
          <p:nvPr/>
        </p:nvSpPr>
        <p:spPr>
          <a:xfrm>
            <a:off x="1463499" y="1410278"/>
            <a:ext cx="564578" cy="830997"/>
          </a:xfrm>
          <a:prstGeom prst="rect">
            <a:avLst/>
          </a:prstGeom>
          <a:noFill/>
        </p:spPr>
        <p:txBody>
          <a:bodyPr wrap="none" rtlCol="0">
            <a:spAutoFit/>
          </a:bodyPr>
          <a:lstStyle/>
          <a:p>
            <a:r>
              <a:rPr lang="en-US" altLang="zh-CN" sz="4800" b="1" dirty="0">
                <a:solidFill>
                  <a:schemeClr val="bg2"/>
                </a:solidFill>
                <a:latin typeface="+mj-ea"/>
                <a:ea typeface="+mj-ea"/>
              </a:rPr>
              <a:t>1</a:t>
            </a:r>
            <a:endParaRPr lang="zh-CN" altLang="en-US" sz="4800" b="1" dirty="0">
              <a:solidFill>
                <a:schemeClr val="bg2"/>
              </a:solidFill>
              <a:latin typeface="+mj-ea"/>
              <a:ea typeface="+mj-ea"/>
            </a:endParaRPr>
          </a:p>
        </p:txBody>
      </p:sp>
      <p:sp>
        <p:nvSpPr>
          <p:cNvPr id="8" name="TextBox 12"/>
          <p:cNvSpPr txBox="1"/>
          <p:nvPr/>
        </p:nvSpPr>
        <p:spPr>
          <a:xfrm>
            <a:off x="2339689" y="1011069"/>
            <a:ext cx="6276626" cy="488950"/>
          </a:xfrm>
          <a:prstGeom prst="rect">
            <a:avLst/>
          </a:prstGeom>
          <a:noFill/>
        </p:spPr>
        <p:txBody>
          <a:bodyPr wrap="square" rtlCol="0">
            <a:spAutoFit/>
          </a:bodyPr>
          <a:lstStyle/>
          <a:p>
            <a:pPr>
              <a:lnSpc>
                <a:spcPts val="3100"/>
              </a:lnSpc>
              <a:defRPr/>
            </a:pPr>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强化马克思主义指导地位 </a:t>
            </a:r>
            <a:endParaRPr lang="en-US" altLang="zh-CN" sz="2400" b="1" dirty="0">
              <a:solidFill>
                <a:srgbClr val="C00000"/>
              </a:solidFill>
              <a:latin typeface="+mn-ea"/>
            </a:endParaRPr>
          </a:p>
        </p:txBody>
      </p:sp>
      <p:sp>
        <p:nvSpPr>
          <p:cNvPr id="9" name="TextBox 13"/>
          <p:cNvSpPr txBox="1"/>
          <p:nvPr/>
        </p:nvSpPr>
        <p:spPr>
          <a:xfrm>
            <a:off x="2364740" y="1499870"/>
            <a:ext cx="9188450" cy="1116965"/>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fontAlgn="auto">
              <a:lnSpc>
                <a:spcPts val="2000"/>
              </a:lnSpc>
              <a:defRPr/>
            </a:pP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宣传过程中，马克思列宁主义在中国文化中的体现显示了中国革命进步与发展的过程，在宣传鼓动的过程中构建话语体系的对话性与实践性尤为重要。革命过程中，中共对外宣传从无到有，从弱小到强大，新时代我们的文化舆论宣传对内要加强思想道德修养与文化体系的建设、坚定社会主义核心价值化、契合中国人民现实基础和道德标准</a:t>
            </a:r>
            <a:endPar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endParaRPr>
          </a:p>
        </p:txBody>
      </p:sp>
      <p:sp>
        <p:nvSpPr>
          <p:cNvPr id="10" name="Freeform 14"/>
          <p:cNvSpPr/>
          <p:nvPr/>
        </p:nvSpPr>
        <p:spPr bwMode="auto">
          <a:xfrm>
            <a:off x="1206799" y="2664554"/>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lstStyle/>
          <a:p>
            <a:endParaRPr lang="zh-CN" altLang="en-US">
              <a:solidFill>
                <a:schemeClr val="bg2"/>
              </a:solidFill>
            </a:endParaRPr>
          </a:p>
        </p:txBody>
      </p:sp>
      <p:sp>
        <p:nvSpPr>
          <p:cNvPr id="11" name="TextBox 15"/>
          <p:cNvSpPr txBox="1"/>
          <p:nvPr/>
        </p:nvSpPr>
        <p:spPr>
          <a:xfrm>
            <a:off x="1518839" y="2838466"/>
            <a:ext cx="533909" cy="830997"/>
          </a:xfrm>
          <a:prstGeom prst="rect">
            <a:avLst/>
          </a:prstGeom>
          <a:noFill/>
        </p:spPr>
        <p:txBody>
          <a:bodyPr wrap="square" rtlCol="0">
            <a:spAutoFit/>
          </a:bodyPr>
          <a:lstStyle/>
          <a:p>
            <a:r>
              <a:rPr lang="en-US" altLang="zh-CN" sz="4800" b="1" dirty="0">
                <a:solidFill>
                  <a:schemeClr val="bg2"/>
                </a:solidFill>
                <a:latin typeface="+mj-ea"/>
                <a:ea typeface="+mj-ea"/>
              </a:rPr>
              <a:t>2</a:t>
            </a:r>
            <a:endParaRPr lang="zh-CN" altLang="en-US" sz="4800" b="1" dirty="0">
              <a:solidFill>
                <a:schemeClr val="bg2"/>
              </a:solidFill>
              <a:latin typeface="+mj-ea"/>
              <a:ea typeface="+mj-ea"/>
            </a:endParaRPr>
          </a:p>
        </p:txBody>
      </p:sp>
      <p:sp>
        <p:nvSpPr>
          <p:cNvPr id="12" name="TextBox 17"/>
          <p:cNvSpPr txBox="1"/>
          <p:nvPr/>
        </p:nvSpPr>
        <p:spPr>
          <a:xfrm>
            <a:off x="2364787" y="3195075"/>
            <a:ext cx="8626428" cy="829945"/>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gn="just" fontAlgn="auto">
              <a:lnSpc>
                <a:spcPts val="1920"/>
              </a:lnSpc>
            </a:pP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改革开放以来中国综合国力不断提升，积极参与国际社会公共事务，越来越多地发出中国声音，提供中国方案，搭建了对外沟通宣传工作的桥梁。“在全球传播的背景下，做好对外宣传，讲好中国故事，关系国家形象，关系国际话语权，关系中国国家文化软实力的提升”。</a:t>
            </a:r>
            <a:endPar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endParaRPr>
          </a:p>
        </p:txBody>
      </p:sp>
      <p:sp>
        <p:nvSpPr>
          <p:cNvPr id="2" name="TextBox 12"/>
          <p:cNvSpPr txBox="1"/>
          <p:nvPr/>
        </p:nvSpPr>
        <p:spPr>
          <a:xfrm>
            <a:off x="2364454" y="2722394"/>
            <a:ext cx="6276626" cy="488950"/>
          </a:xfrm>
          <a:prstGeom prst="rect">
            <a:avLst/>
          </a:prstGeom>
          <a:noFill/>
        </p:spPr>
        <p:txBody>
          <a:bodyPr wrap="square" rtlCol="0">
            <a:spAutoFit/>
          </a:bodyPr>
          <a:p>
            <a:pPr>
              <a:lnSpc>
                <a:spcPts val="3100"/>
              </a:lnSpc>
              <a:defRPr/>
            </a:pPr>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构建国际话语体系</a:t>
            </a:r>
            <a:endParaRPr lang="zh-CN" altLang="en-US" sz="2400"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 name="Freeform 14"/>
          <p:cNvSpPr/>
          <p:nvPr/>
        </p:nvSpPr>
        <p:spPr bwMode="auto">
          <a:xfrm>
            <a:off x="1166794" y="4182204"/>
            <a:ext cx="1157988" cy="1157232"/>
          </a:xfrm>
          <a:custGeom>
            <a:avLst/>
            <a:gdLst>
              <a:gd name="T0" fmla="*/ 3227 w 3227"/>
              <a:gd name="T1" fmla="*/ 1634 h 3227"/>
              <a:gd name="T2" fmla="*/ 1614 w 3227"/>
              <a:gd name="T3" fmla="*/ 3227 h 3227"/>
              <a:gd name="T4" fmla="*/ 0 w 3227"/>
              <a:gd name="T5" fmla="*/ 1613 h 3227"/>
              <a:gd name="T6" fmla="*/ 1593 w 3227"/>
              <a:gd name="T7" fmla="*/ 0 h 3227"/>
              <a:gd name="T8" fmla="*/ 1593 w 3227"/>
              <a:gd name="T9" fmla="*/ 0 h 3227"/>
              <a:gd name="T10" fmla="*/ 1614 w 3227"/>
              <a:gd name="T11" fmla="*/ 0 h 3227"/>
              <a:gd name="T12" fmla="*/ 3227 w 3227"/>
              <a:gd name="T13" fmla="*/ 0 h 3227"/>
              <a:gd name="T14" fmla="*/ 3227 w 3227"/>
              <a:gd name="T15" fmla="*/ 1613 h 3227"/>
              <a:gd name="T16" fmla="*/ 3227 w 3227"/>
              <a:gd name="T17" fmla="*/ 1634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593" y="0"/>
                </a:lnTo>
                <a:lnTo>
                  <a:pt x="1614" y="0"/>
                </a:lnTo>
                <a:lnTo>
                  <a:pt x="3227" y="0"/>
                </a:lnTo>
                <a:lnTo>
                  <a:pt x="3227" y="1613"/>
                </a:lnTo>
                <a:lnTo>
                  <a:pt x="3227" y="1634"/>
                </a:lnTo>
                <a:close/>
              </a:path>
            </a:pathLst>
          </a:custGeom>
          <a:solidFill>
            <a:srgbClr val="C00000"/>
          </a:solidFill>
          <a:ln>
            <a:solidFill>
              <a:srgbClr val="C00000"/>
            </a:solidFill>
          </a:ln>
        </p:spPr>
        <p:txBody>
          <a:bodyPr vert="horz" wrap="square" lIns="91440" tIns="45720" rIns="91440" bIns="45720" numCol="1" anchor="t" anchorCtr="0" compatLnSpc="1"/>
          <a:p>
            <a:endParaRPr lang="zh-CN" altLang="en-US">
              <a:solidFill>
                <a:schemeClr val="bg2"/>
              </a:solidFill>
            </a:endParaRPr>
          </a:p>
        </p:txBody>
      </p:sp>
      <p:sp>
        <p:nvSpPr>
          <p:cNvPr id="4" name="TextBox 15"/>
          <p:cNvSpPr txBox="1"/>
          <p:nvPr/>
        </p:nvSpPr>
        <p:spPr>
          <a:xfrm>
            <a:off x="1494074" y="4345321"/>
            <a:ext cx="533909" cy="829945"/>
          </a:xfrm>
          <a:prstGeom prst="rect">
            <a:avLst/>
          </a:prstGeom>
          <a:noFill/>
        </p:spPr>
        <p:txBody>
          <a:bodyPr wrap="square" rtlCol="0">
            <a:spAutoFit/>
          </a:bodyPr>
          <a:p>
            <a:r>
              <a:rPr lang="en-US" altLang="zh-CN" sz="4800" b="1" dirty="0">
                <a:solidFill>
                  <a:schemeClr val="bg2"/>
                </a:solidFill>
                <a:latin typeface="+mj-ea"/>
                <a:ea typeface="+mj-ea"/>
              </a:rPr>
              <a:t>3</a:t>
            </a:r>
            <a:endParaRPr lang="en-US" altLang="zh-CN" sz="4800" b="1" dirty="0">
              <a:solidFill>
                <a:schemeClr val="bg2"/>
              </a:solidFill>
              <a:latin typeface="+mj-ea"/>
              <a:ea typeface="+mj-ea"/>
            </a:endParaRPr>
          </a:p>
        </p:txBody>
      </p:sp>
      <p:sp>
        <p:nvSpPr>
          <p:cNvPr id="5" name="TextBox 12"/>
          <p:cNvSpPr txBox="1"/>
          <p:nvPr/>
        </p:nvSpPr>
        <p:spPr>
          <a:xfrm>
            <a:off x="2364454" y="4025414"/>
            <a:ext cx="6276626" cy="488950"/>
          </a:xfrm>
          <a:prstGeom prst="rect">
            <a:avLst/>
          </a:prstGeom>
          <a:noFill/>
        </p:spPr>
        <p:txBody>
          <a:bodyPr wrap="square" rtlCol="0">
            <a:spAutoFit/>
          </a:bodyPr>
          <a:p>
            <a:pPr>
              <a:lnSpc>
                <a:spcPts val="3100"/>
              </a:lnSpc>
              <a:defRPr/>
            </a:pPr>
            <a:r>
              <a:rPr lang="zh-CN" altLang="en-US" sz="2400" dirty="0">
                <a:solidFill>
                  <a:srgbClr val="C00000"/>
                </a:solidFill>
                <a:latin typeface="微软雅黑" panose="020B0503020204020204" pitchFamily="34" charset="-122"/>
                <a:ea typeface="微软雅黑" panose="020B0503020204020204" pitchFamily="34" charset="-122"/>
                <a:cs typeface="+mn-ea"/>
                <a:sym typeface="+mn-lt"/>
              </a:rPr>
              <a:t>密切联系群众</a:t>
            </a:r>
            <a:endParaRPr lang="zh-CN" altLang="en-US" sz="2400"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3" name="TextBox 17"/>
          <p:cNvSpPr txBox="1"/>
          <p:nvPr/>
        </p:nvSpPr>
        <p:spPr>
          <a:xfrm>
            <a:off x="2364787" y="4513970"/>
            <a:ext cx="8626428" cy="829945"/>
          </a:xfrm>
          <a:prstGeom prst="rect">
            <a:avLst/>
          </a:prstGeom>
          <a:noFill/>
        </p:spPr>
        <p:txBody>
          <a:bodyPr wrap="square" rtlCol="0">
            <a:spAutoFit/>
          </a:bodyPr>
          <a:lstStyle>
            <a:defPPr>
              <a:defRPr lang="zh-CN"/>
            </a:defPPr>
            <a:lvl1pPr>
              <a:defRPr>
                <a:solidFill>
                  <a:schemeClr val="bg1"/>
                </a:solidFill>
                <a:latin typeface="+mn-ea"/>
                <a:ea typeface="+mn-ea"/>
              </a:defRPr>
            </a:lvl1pPr>
          </a:lstStyle>
          <a:p>
            <a:pPr algn="just" fontAlgn="auto">
              <a:lnSpc>
                <a:spcPts val="1920"/>
              </a:lnSpc>
            </a:pP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在中国文化交流与文化传播的过程中，宣传鼓动并不是空喊口号，是以为人民服务为中心，在不同历史时期有不同要求。任何不依托人民群众的革命都注定失败的，任何不是为了为人民群众谋幸福的工作都会失去</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其存在的价值和意义。</a:t>
            </a:r>
            <a:endPar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 presetClass="entr" presetSubtype="12" fill="hold" grpId="0" nodeType="afterEffect" p14:presetBounceEnd="20000">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14:bounceEnd="20000">
                                          <p:cBhvr additive="base">
                                            <p:cTn id="40" dur="5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250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300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3500"/>
                                </p:stCondLst>
                                <p:childTnLst>
                                  <p:par>
                                    <p:cTn id="61" presetID="2" presetClass="entr" presetSubtype="12" fill="hold" grpId="0" nodeType="afterEffect" p14:presetBounceEnd="20000">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14:bounceEnd="20000">
                                          <p:cBhvr additive="base">
                                            <p:cTn id="63" dur="500" fill="hold"/>
                                            <p:tgtEl>
                                              <p:spTgt spid="10"/>
                                            </p:tgtEl>
                                            <p:attrNameLst>
                                              <p:attrName>ppt_x</p:attrName>
                                            </p:attrNameLst>
                                          </p:cBhvr>
                                          <p:tavLst>
                                            <p:tav tm="0">
                                              <p:val>
                                                <p:strVal val="0-#ppt_w/2"/>
                                              </p:val>
                                            </p:tav>
                                            <p:tav tm="100000">
                                              <p:val>
                                                <p:strVal val="#ppt_x"/>
                                              </p:val>
                                            </p:tav>
                                          </p:tavLst>
                                        </p:anim>
                                        <p:anim calcmode="lin" valueType="num" p14:bounceEnd="20000">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450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childTnLst>
                                    </p:cTn>
                                  </p:par>
                                  <p:par>
                                    <p:cTn id="78" presetID="2" presetClass="entr" presetSubtype="4" fill="hold" grpId="0" nodeType="with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additive="base">
                                            <p:cTn id="80" dur="500" fill="hold"/>
                                            <p:tgtEl>
                                              <p:spTgt spid="3"/>
                                            </p:tgtEl>
                                            <p:attrNameLst>
                                              <p:attrName>ppt_x</p:attrName>
                                            </p:attrNameLst>
                                          </p:cBhvr>
                                          <p:tavLst>
                                            <p:tav tm="0">
                                              <p:val>
                                                <p:strVal val="#ppt_x"/>
                                              </p:val>
                                            </p:tav>
                                            <p:tav tm="100000">
                                              <p:val>
                                                <p:strVal val="#ppt_x"/>
                                              </p:val>
                                            </p:tav>
                                          </p:tavLst>
                                        </p:anim>
                                        <p:anim calcmode="lin" valueType="num">
                                          <p:cBhvr additive="base">
                                            <p:cTn id="81" dur="500" fill="hold"/>
                                            <p:tgtEl>
                                              <p:spTgt spid="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additive="base">
                                            <p:cTn id="84" dur="500" fill="hold"/>
                                            <p:tgtEl>
                                              <p:spTgt spid="4"/>
                                            </p:tgtEl>
                                            <p:attrNameLst>
                                              <p:attrName>ppt_x</p:attrName>
                                            </p:attrNameLst>
                                          </p:cBhvr>
                                          <p:tavLst>
                                            <p:tav tm="0">
                                              <p:val>
                                                <p:strVal val="#ppt_x"/>
                                              </p:val>
                                            </p:tav>
                                            <p:tav tm="100000">
                                              <p:val>
                                                <p:strVal val="#ppt_x"/>
                                              </p:val>
                                            </p:tav>
                                          </p:tavLst>
                                        </p:anim>
                                        <p:anim calcmode="lin" valueType="num">
                                          <p:cBhvr additive="base">
                                            <p:cTn id="85" dur="500" fill="hold"/>
                                            <p:tgtEl>
                                              <p:spTgt spid="4"/>
                                            </p:tgtEl>
                                            <p:attrNameLst>
                                              <p:attrName>ppt_y</p:attrName>
                                            </p:attrNameLst>
                                          </p:cBhvr>
                                          <p:tavLst>
                                            <p:tav tm="0">
                                              <p:val>
                                                <p:strVal val="1+#ppt_h/2"/>
                                              </p:val>
                                            </p:tav>
                                            <p:tav tm="100000">
                                              <p:val>
                                                <p:strVal val="#ppt_y"/>
                                              </p:val>
                                            </p:tav>
                                          </p:tavLst>
                                        </p:anim>
                                      </p:childTnLst>
                                    </p:cTn>
                                  </p:par>
                                  <p:par>
                                    <p:cTn id="86" presetID="21" presetClass="entr" presetSubtype="1" fill="hold" grpId="0" nodeType="withEffect">
                                      <p:stCondLst>
                                        <p:cond delay="0"/>
                                      </p:stCondLst>
                                      <p:childTnLst>
                                        <p:set>
                                          <p:cBhvr>
                                            <p:cTn id="87" dur="1000" fill="hold">
                                              <p:stCondLst>
                                                <p:cond delay="0"/>
                                              </p:stCondLst>
                                            </p:cTn>
                                            <p:tgtEl>
                                              <p:spTgt spid="5"/>
                                            </p:tgtEl>
                                            <p:attrNameLst>
                                              <p:attrName>style.visibility</p:attrName>
                                            </p:attrNameLst>
                                          </p:cBhvr>
                                          <p:to>
                                            <p:strVal val="visible"/>
                                          </p:to>
                                        </p:set>
                                        <p:animEffect transition="in" filter="wheel(1)">
                                          <p:cBhvr>
                                            <p:cTn id="88" dur="1000"/>
                                            <p:tgtEl>
                                              <p:spTgt spid="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down)">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bldLvl="0" animBg="1"/>
          <p:bldP spid="7" grpId="0"/>
          <p:bldP spid="8" grpId="0"/>
          <p:bldP spid="9" grpId="0"/>
          <p:bldP spid="10" grpId="0" bldLvl="0" animBg="1"/>
          <p:bldP spid="11" grpId="0"/>
          <p:bldP spid="12" grpId="0"/>
          <p:bldP spid="2" grpId="0"/>
          <p:bldP spid="3" grpId="0" animBg="1"/>
          <p:bldP spid="4" grpId="0"/>
          <p:bldP spid="5"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1.8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 presetClass="entr" presetSubtype="1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0-#ppt_w/2"/>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31"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 calcmode="lin" valueType="num">
                                          <p:cBhvr>
                                            <p:cTn id="47" dur="500" fill="hold"/>
                                            <p:tgtEl>
                                              <p:spTgt spid="7"/>
                                            </p:tgtEl>
                                            <p:attrNameLst>
                                              <p:attrName>style.rotation</p:attrName>
                                            </p:attrNameLst>
                                          </p:cBhvr>
                                          <p:tavLst>
                                            <p:tav tm="0">
                                              <p:val>
                                                <p:fltVal val="90"/>
                                              </p:val>
                                            </p:tav>
                                            <p:tav tm="100000">
                                              <p:val>
                                                <p:fltVal val="0"/>
                                              </p:val>
                                            </p:tav>
                                          </p:tavLst>
                                        </p:anim>
                                        <p:animEffect transition="in" filter="fade">
                                          <p:cBhvr>
                                            <p:cTn id="48" dur="500"/>
                                            <p:tgtEl>
                                              <p:spTgt spid="7"/>
                                            </p:tgtEl>
                                          </p:cBhvr>
                                        </p:animEffect>
                                      </p:childTnLst>
                                    </p:cTn>
                                  </p:par>
                                </p:childTnLst>
                              </p:cTn>
                            </p:par>
                            <p:par>
                              <p:cTn id="49" fill="hold">
                                <p:stCondLst>
                                  <p:cond delay="2500"/>
                                </p:stCondLst>
                                <p:childTnLst>
                                  <p:par>
                                    <p:cTn id="50" presetID="31"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 calcmode="lin" valueType="num">
                                          <p:cBhvr>
                                            <p:cTn id="54" dur="500" fill="hold"/>
                                            <p:tgtEl>
                                              <p:spTgt spid="8"/>
                                            </p:tgtEl>
                                            <p:attrNameLst>
                                              <p:attrName>style.rotation</p:attrName>
                                            </p:attrNameLst>
                                          </p:cBhvr>
                                          <p:tavLst>
                                            <p:tav tm="0">
                                              <p:val>
                                                <p:fltVal val="90"/>
                                              </p:val>
                                            </p:tav>
                                            <p:tav tm="100000">
                                              <p:val>
                                                <p:fltVal val="0"/>
                                              </p:val>
                                            </p:tav>
                                          </p:tavLst>
                                        </p:anim>
                                        <p:animEffect transition="in" filter="fade">
                                          <p:cBhvr>
                                            <p:cTn id="55" dur="500"/>
                                            <p:tgtEl>
                                              <p:spTgt spid="8"/>
                                            </p:tgtEl>
                                          </p:cBhvr>
                                        </p:animEffect>
                                      </p:childTnLst>
                                    </p:cTn>
                                  </p:par>
                                </p:childTnLst>
                              </p:cTn>
                            </p:par>
                            <p:par>
                              <p:cTn id="56" fill="hold">
                                <p:stCondLst>
                                  <p:cond delay="3000"/>
                                </p:stCondLst>
                                <p:childTnLst>
                                  <p:par>
                                    <p:cTn id="57" presetID="22" presetClass="entr" presetSubtype="1"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up)">
                                          <p:cBhvr>
                                            <p:cTn id="59" dur="500"/>
                                            <p:tgtEl>
                                              <p:spTgt spid="9"/>
                                            </p:tgtEl>
                                          </p:cBhvr>
                                        </p:animEffect>
                                      </p:childTnLst>
                                    </p:cTn>
                                  </p:par>
                                </p:childTnLst>
                              </p:cTn>
                            </p:par>
                            <p:par>
                              <p:cTn id="60" fill="hold">
                                <p:stCondLst>
                                  <p:cond delay="3500"/>
                                </p:stCondLst>
                                <p:childTnLst>
                                  <p:par>
                                    <p:cTn id="61" presetID="2" presetClass="entr" presetSubtype="1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 calcmode="lin" valueType="num">
                                          <p:cBhvr>
                                            <p:cTn id="70" dur="500" fill="hold"/>
                                            <p:tgtEl>
                                              <p:spTgt spid="11"/>
                                            </p:tgtEl>
                                            <p:attrNameLst>
                                              <p:attrName>style.rotation</p:attrName>
                                            </p:attrNameLst>
                                          </p:cBhvr>
                                          <p:tavLst>
                                            <p:tav tm="0">
                                              <p:val>
                                                <p:fltVal val="90"/>
                                              </p:val>
                                            </p:tav>
                                            <p:tav tm="100000">
                                              <p:val>
                                                <p:fltVal val="0"/>
                                              </p:val>
                                            </p:tav>
                                          </p:tavLst>
                                        </p:anim>
                                        <p:animEffect transition="in" filter="fade">
                                          <p:cBhvr>
                                            <p:cTn id="71" dur="500"/>
                                            <p:tgtEl>
                                              <p:spTgt spid="11"/>
                                            </p:tgtEl>
                                          </p:cBhvr>
                                        </p:animEffect>
                                      </p:childTnLst>
                                    </p:cTn>
                                  </p:par>
                                </p:childTnLst>
                              </p:cTn>
                            </p:par>
                            <p:par>
                              <p:cTn id="72" fill="hold">
                                <p:stCondLst>
                                  <p:cond delay="450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500"/>
                                            <p:tgtEl>
                                              <p:spTgt spid="12"/>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childTnLst>
                                    </p:cTn>
                                  </p:par>
                                  <p:par>
                                    <p:cTn id="78" presetID="2" presetClass="entr" presetSubtype="4" fill="hold" grpId="0" nodeType="with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additive="base">
                                            <p:cTn id="80" dur="500" fill="hold"/>
                                            <p:tgtEl>
                                              <p:spTgt spid="3"/>
                                            </p:tgtEl>
                                            <p:attrNameLst>
                                              <p:attrName>ppt_x</p:attrName>
                                            </p:attrNameLst>
                                          </p:cBhvr>
                                          <p:tavLst>
                                            <p:tav tm="0">
                                              <p:val>
                                                <p:strVal val="#ppt_x"/>
                                              </p:val>
                                            </p:tav>
                                            <p:tav tm="100000">
                                              <p:val>
                                                <p:strVal val="#ppt_x"/>
                                              </p:val>
                                            </p:tav>
                                          </p:tavLst>
                                        </p:anim>
                                        <p:anim calcmode="lin" valueType="num">
                                          <p:cBhvr additive="base">
                                            <p:cTn id="81" dur="500" fill="hold"/>
                                            <p:tgtEl>
                                              <p:spTgt spid="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
                                            </p:tgtEl>
                                            <p:attrNameLst>
                                              <p:attrName>style.visibility</p:attrName>
                                            </p:attrNameLst>
                                          </p:cBhvr>
                                          <p:to>
                                            <p:strVal val="visible"/>
                                          </p:to>
                                        </p:set>
                                        <p:anim calcmode="lin" valueType="num">
                                          <p:cBhvr additive="base">
                                            <p:cTn id="84" dur="500" fill="hold"/>
                                            <p:tgtEl>
                                              <p:spTgt spid="4"/>
                                            </p:tgtEl>
                                            <p:attrNameLst>
                                              <p:attrName>ppt_x</p:attrName>
                                            </p:attrNameLst>
                                          </p:cBhvr>
                                          <p:tavLst>
                                            <p:tav tm="0">
                                              <p:val>
                                                <p:strVal val="#ppt_x"/>
                                              </p:val>
                                            </p:tav>
                                            <p:tav tm="100000">
                                              <p:val>
                                                <p:strVal val="#ppt_x"/>
                                              </p:val>
                                            </p:tav>
                                          </p:tavLst>
                                        </p:anim>
                                        <p:anim calcmode="lin" valueType="num">
                                          <p:cBhvr additive="base">
                                            <p:cTn id="85" dur="500" fill="hold"/>
                                            <p:tgtEl>
                                              <p:spTgt spid="4"/>
                                            </p:tgtEl>
                                            <p:attrNameLst>
                                              <p:attrName>ppt_y</p:attrName>
                                            </p:attrNameLst>
                                          </p:cBhvr>
                                          <p:tavLst>
                                            <p:tav tm="0">
                                              <p:val>
                                                <p:strVal val="1+#ppt_h/2"/>
                                              </p:val>
                                            </p:tav>
                                            <p:tav tm="100000">
                                              <p:val>
                                                <p:strVal val="#ppt_y"/>
                                              </p:val>
                                            </p:tav>
                                          </p:tavLst>
                                        </p:anim>
                                      </p:childTnLst>
                                    </p:cTn>
                                  </p:par>
                                  <p:par>
                                    <p:cTn id="86" presetID="21" presetClass="entr" presetSubtype="1" fill="hold" grpId="0" nodeType="withEffect">
                                      <p:stCondLst>
                                        <p:cond delay="0"/>
                                      </p:stCondLst>
                                      <p:childTnLst>
                                        <p:set>
                                          <p:cBhvr>
                                            <p:cTn id="87" dur="1000" fill="hold">
                                              <p:stCondLst>
                                                <p:cond delay="0"/>
                                              </p:stCondLst>
                                            </p:cTn>
                                            <p:tgtEl>
                                              <p:spTgt spid="5"/>
                                            </p:tgtEl>
                                            <p:attrNameLst>
                                              <p:attrName>style.visibility</p:attrName>
                                            </p:attrNameLst>
                                          </p:cBhvr>
                                          <p:to>
                                            <p:strVal val="visible"/>
                                          </p:to>
                                        </p:set>
                                        <p:animEffect transition="in" filter="wheel(1)">
                                          <p:cBhvr>
                                            <p:cTn id="88" dur="1000"/>
                                            <p:tgtEl>
                                              <p:spTgt spid="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down)">
                                          <p:cBhvr>
                                            <p:cTn id="9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6" grpId="0" bldLvl="0" animBg="1"/>
          <p:bldP spid="7" grpId="0"/>
          <p:bldP spid="8" grpId="0"/>
          <p:bldP spid="9" grpId="0"/>
          <p:bldP spid="10" grpId="0" bldLvl="0" animBg="1"/>
          <p:bldP spid="11" grpId="0"/>
          <p:bldP spid="12" grpId="0"/>
          <p:bldP spid="2" grpId="0"/>
          <p:bldP spid="3" grpId="0" animBg="1"/>
          <p:bldP spid="4" grpId="0"/>
          <p:bldP spid="5" grpId="0"/>
          <p:bldP spid="1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1" cstate="screen"/>
          <a:stretch>
            <a:fillRect/>
          </a:stretch>
        </p:blipFill>
        <p:spPr>
          <a:xfrm>
            <a:off x="7003723" y="2745633"/>
            <a:ext cx="5184990" cy="4147992"/>
          </a:xfrm>
          <a:prstGeom prst="rect">
            <a:avLst/>
          </a:prstGeom>
        </p:spPr>
      </p:pic>
      <p:pic>
        <p:nvPicPr>
          <p:cNvPr id="35" name="图片 34"/>
          <p:cNvPicPr>
            <a:picLocks noChangeAspect="1"/>
          </p:cNvPicPr>
          <p:nvPr/>
        </p:nvPicPr>
        <p:blipFill>
          <a:blip r:embed="rId2" cstate="screen"/>
          <a:stretch>
            <a:fillRect/>
          </a:stretch>
        </p:blipFill>
        <p:spPr>
          <a:xfrm>
            <a:off x="0" y="4049960"/>
            <a:ext cx="4460240" cy="2788989"/>
          </a:xfrm>
          <a:prstGeom prst="rect">
            <a:avLst/>
          </a:prstGeom>
        </p:spPr>
      </p:pic>
      <p:sp>
        <p:nvSpPr>
          <p:cNvPr id="30" name="矩形 29"/>
          <p:cNvSpPr/>
          <p:nvPr/>
        </p:nvSpPr>
        <p:spPr>
          <a:xfrm>
            <a:off x="1333318" y="2190080"/>
            <a:ext cx="9525365" cy="1446550"/>
          </a:xfrm>
          <a:prstGeom prst="rect">
            <a:avLst/>
          </a:prstGeom>
        </p:spPr>
        <p:txBody>
          <a:bodyPr wrap="none">
            <a:spAutoFit/>
          </a:bodyPr>
          <a:lstStyle/>
          <a:p>
            <a:pPr algn="ctr"/>
            <a:r>
              <a:rPr lang="zh-CN" altLang="en-US" sz="8800" dirty="0">
                <a:solidFill>
                  <a:srgbClr val="C00000"/>
                </a:solidFill>
                <a:latin typeface="字体视界-NEW魏碑体" panose="02010601030101010101" pitchFamily="2" charset="-122"/>
                <a:ea typeface="字体视界-NEW魏碑体" panose="02010601030101010101" pitchFamily="2" charset="-122"/>
                <a:cs typeface="+mn-ea"/>
                <a:sym typeface="+mn-lt"/>
              </a:rPr>
              <a:t>不忘初心 继续前进</a:t>
            </a:r>
            <a:endParaRPr lang="zh-CN" altLang="en-US" sz="8800"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31" name="矩形 30"/>
          <p:cNvSpPr/>
          <p:nvPr/>
        </p:nvSpPr>
        <p:spPr>
          <a:xfrm>
            <a:off x="3834453" y="3853208"/>
            <a:ext cx="4450080" cy="583565"/>
          </a:xfrm>
          <a:prstGeom prst="rect">
            <a:avLst/>
          </a:prstGeom>
        </p:spPr>
        <p:txBody>
          <a:bodyPr wrap="none">
            <a:spAutoFit/>
          </a:bodyPr>
          <a:lstStyle/>
          <a:p>
            <a:pPr algn="ct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 </a:t>
            </a:r>
            <a:r>
              <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rPr>
              <a:t>感谢您的观看</a:t>
            </a:r>
            <a:r>
              <a:rPr lang="en-US" altLang="zh-CN" sz="3200" dirty="0">
                <a:solidFill>
                  <a:srgbClr val="C00000"/>
                </a:solidFill>
                <a:latin typeface="字体视界-NEW魏碑体" panose="02010601030101010101" pitchFamily="2" charset="-122"/>
                <a:ea typeface="字体视界-NEW魏碑体" panose="02010601030101010101" pitchFamily="2" charset="-122"/>
                <a:cs typeface="+mn-ea"/>
                <a:sym typeface="+mn-lt"/>
              </a:rPr>
              <a:t>——</a:t>
            </a:r>
            <a:endParaRPr lang="zh-CN" altLang="en-US" sz="3200"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32"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pic>
        <p:nvPicPr>
          <p:cNvPr id="33" name="图片 32"/>
          <p:cNvPicPr>
            <a:picLocks noChangeAspect="1"/>
          </p:cNvPicPr>
          <p:nvPr/>
        </p:nvPicPr>
        <p:blipFill>
          <a:blip r:embed="rId3"/>
          <a:stretch>
            <a:fillRect/>
          </a:stretch>
        </p:blipFill>
        <p:spPr>
          <a:xfrm>
            <a:off x="8167468" y="552220"/>
            <a:ext cx="2857500" cy="1190625"/>
          </a:xfrm>
          <a:prstGeom prst="rect">
            <a:avLst/>
          </a:prstGeom>
        </p:spPr>
      </p:pic>
      <p:pic>
        <p:nvPicPr>
          <p:cNvPr id="40" name="图片 39"/>
          <p:cNvPicPr>
            <a:picLocks noChangeAspect="1"/>
          </p:cNvPicPr>
          <p:nvPr/>
        </p:nvPicPr>
        <p:blipFill>
          <a:blip r:embed="rId3"/>
          <a:stretch>
            <a:fillRect/>
          </a:stretch>
        </p:blipFill>
        <p:spPr>
          <a:xfrm rot="20902340" flipH="1">
            <a:off x="1320789" y="1151521"/>
            <a:ext cx="2100539" cy="875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3" presetClass="entr" presetSubtype="3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strVal val="(6*min(max(#ppt_w*#ppt_h,.3),1)-7.4)/-.7*#ppt_w"/>
                                          </p:val>
                                        </p:tav>
                                        <p:tav tm="100000">
                                          <p:val>
                                            <p:strVal val="#ppt_w"/>
                                          </p:val>
                                        </p:tav>
                                      </p:tavLst>
                                    </p:anim>
                                    <p:anim calcmode="lin" valueType="num">
                                      <p:cBhvr>
                                        <p:cTn id="16" dur="1000" fill="hold"/>
                                        <p:tgtEl>
                                          <p:spTgt spid="32"/>
                                        </p:tgtEl>
                                        <p:attrNameLst>
                                          <p:attrName>ppt_h</p:attrName>
                                        </p:attrNameLst>
                                      </p:cBhvr>
                                      <p:tavLst>
                                        <p:tav tm="0">
                                          <p:val>
                                            <p:strVal val="(6*min(max(#ppt_w*#ppt_h,.3),1)-7.4)/-.7*#ppt_h"/>
                                          </p:val>
                                        </p:tav>
                                        <p:tav tm="100000">
                                          <p:val>
                                            <p:strVal val="#ppt_h"/>
                                          </p:val>
                                        </p:tav>
                                      </p:tavLst>
                                    </p:anim>
                                    <p:anim calcmode="lin" valueType="num">
                                      <p:cBhvr>
                                        <p:cTn id="17" dur="1000" fill="hold"/>
                                        <p:tgtEl>
                                          <p:spTgt spid="32"/>
                                        </p:tgtEl>
                                        <p:attrNameLst>
                                          <p:attrName>ppt_x</p:attrName>
                                        </p:attrNameLst>
                                      </p:cBhvr>
                                      <p:tavLst>
                                        <p:tav tm="0">
                                          <p:val>
                                            <p:fltVal val="0.5"/>
                                          </p:val>
                                        </p:tav>
                                        <p:tav tm="100000">
                                          <p:val>
                                            <p:strVal val="#ppt_x"/>
                                          </p:val>
                                        </p:tav>
                                      </p:tavLst>
                                    </p:anim>
                                    <p:anim calcmode="lin" valueType="num">
                                      <p:cBhvr>
                                        <p:cTn id="18" dur="10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fltVal val="0"/>
                                          </p:val>
                                        </p:tav>
                                        <p:tav tm="100000">
                                          <p:val>
                                            <p:strVal val="#ppt_w"/>
                                          </p:val>
                                        </p:tav>
                                      </p:tavLst>
                                    </p:anim>
                                    <p:anim calcmode="lin" valueType="num">
                                      <p:cBhvr>
                                        <p:cTn id="23" dur="1000" fill="hold"/>
                                        <p:tgtEl>
                                          <p:spTgt spid="30"/>
                                        </p:tgtEl>
                                        <p:attrNameLst>
                                          <p:attrName>ppt_h</p:attrName>
                                        </p:attrNameLst>
                                      </p:cBhvr>
                                      <p:tavLst>
                                        <p:tav tm="0">
                                          <p:val>
                                            <p:fltVal val="0"/>
                                          </p:val>
                                        </p:tav>
                                        <p:tav tm="100000">
                                          <p:val>
                                            <p:strVal val="#ppt_h"/>
                                          </p:val>
                                        </p:tav>
                                      </p:tavLst>
                                    </p:anim>
                                    <p:animEffect transition="in" filter="fade">
                                      <p:cBhvr>
                                        <p:cTn id="24" dur="1000"/>
                                        <p:tgtEl>
                                          <p:spTgt spid="30"/>
                                        </p:tgtEl>
                                      </p:cBhvr>
                                    </p:animEffect>
                                  </p:childTnLst>
                                </p:cTn>
                              </p:par>
                              <p:par>
                                <p:cTn id="25" presetID="35" presetClass="path" presetSubtype="0" accel="50000" decel="50000" fill="hold" grpId="1" nodeType="withEffect">
                                  <p:stCondLst>
                                    <p:cond delay="0"/>
                                  </p:stCondLst>
                                  <p:childTnLst>
                                    <p:animMotion origin="layout" path="M 0 1.48148E-6 L -0.41185 1.48148E-6 " pathEditMode="relative" rAng="0" ptsTypes="AA">
                                      <p:cBhvr>
                                        <p:cTn id="26" dur="2000" spd="-100000" fill="hold"/>
                                        <p:tgtEl>
                                          <p:spTgt spid="30"/>
                                        </p:tgtEl>
                                        <p:attrNameLst>
                                          <p:attrName>ppt_x</p:attrName>
                                          <p:attrName>ppt_y</p:attrName>
                                        </p:attrNameLst>
                                      </p:cBhvr>
                                      <p:rCtr x="-20599" y="0"/>
                                    </p:animMotion>
                                  </p:childTnLst>
                                </p:cTn>
                              </p:par>
                              <p:par>
                                <p:cTn id="27" presetID="53" presetClass="entr" presetSubtype="16"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ppt_w</p:attrName>
                                        </p:attrNameLst>
                                      </p:cBhvr>
                                      <p:tavLst>
                                        <p:tav tm="0">
                                          <p:val>
                                            <p:fltVal val="0"/>
                                          </p:val>
                                        </p:tav>
                                        <p:tav tm="100000">
                                          <p:val>
                                            <p:strVal val="#ppt_w"/>
                                          </p:val>
                                        </p:tav>
                                      </p:tavLst>
                                    </p:anim>
                                    <p:anim calcmode="lin" valueType="num">
                                      <p:cBhvr>
                                        <p:cTn id="30" dur="1000" fill="hold"/>
                                        <p:tgtEl>
                                          <p:spTgt spid="31"/>
                                        </p:tgtEl>
                                        <p:attrNameLst>
                                          <p:attrName>ppt_h</p:attrName>
                                        </p:attrNameLst>
                                      </p:cBhvr>
                                      <p:tavLst>
                                        <p:tav tm="0">
                                          <p:val>
                                            <p:fltVal val="0"/>
                                          </p:val>
                                        </p:tav>
                                        <p:tav tm="100000">
                                          <p:val>
                                            <p:strVal val="#ppt_h"/>
                                          </p:val>
                                        </p:tav>
                                      </p:tavLst>
                                    </p:anim>
                                    <p:animEffect transition="in" filter="fade">
                                      <p:cBhvr>
                                        <p:cTn id="31" dur="1000"/>
                                        <p:tgtEl>
                                          <p:spTgt spid="31"/>
                                        </p:tgtEl>
                                      </p:cBhvr>
                                    </p:animEffect>
                                  </p:childTnLst>
                                </p:cTn>
                              </p:par>
                              <p:par>
                                <p:cTn id="32" presetID="35" presetClass="path" presetSubtype="0" accel="50000" decel="50000" fill="hold" grpId="1" nodeType="withEffect">
                                  <p:stCondLst>
                                    <p:cond delay="0"/>
                                  </p:stCondLst>
                                  <p:childTnLst>
                                    <p:animMotion origin="layout" path="M 4.79167E-6 1.85185E-6 L 0.31575 1.85185E-6 " pathEditMode="relative" rAng="0" ptsTypes="AA">
                                      <p:cBhvr>
                                        <p:cTn id="33" dur="2000" spd="-100000" fill="hold"/>
                                        <p:tgtEl>
                                          <p:spTgt spid="31"/>
                                        </p:tgtEl>
                                        <p:attrNameLst>
                                          <p:attrName>ppt_x</p:attrName>
                                          <p:attrName>ppt_y</p:attrName>
                                        </p:attrNameLst>
                                      </p:cBhvr>
                                      <p:rCtr x="15781" y="0"/>
                                    </p:animMotion>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childTnLst>
                                </p:cTn>
                              </p:par>
                              <p:par>
                                <p:cTn id="40" presetID="35" presetClass="path" presetSubtype="0" accel="50000" decel="50000" fill="hold" nodeType="withEffect">
                                  <p:stCondLst>
                                    <p:cond delay="0"/>
                                  </p:stCondLst>
                                  <p:childTnLst>
                                    <p:animMotion origin="layout" path="M 6.25E-7 -1.11111E-6 L 0.31575 -1.11111E-6 " pathEditMode="relative" rAng="0" ptsTypes="AA">
                                      <p:cBhvr>
                                        <p:cTn id="41" dur="2000" spd="-100000" fill="hold"/>
                                        <p:tgtEl>
                                          <p:spTgt spid="33"/>
                                        </p:tgtEl>
                                        <p:attrNameLst>
                                          <p:attrName>ppt_x</p:attrName>
                                          <p:attrName>ppt_y</p:attrName>
                                        </p:attrNameLst>
                                      </p:cBhvr>
                                      <p:rCtr x="15781" y="0"/>
                                    </p:animMotion>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1000" fill="hold"/>
                                        <p:tgtEl>
                                          <p:spTgt spid="40"/>
                                        </p:tgtEl>
                                        <p:attrNameLst>
                                          <p:attrName>ppt_w</p:attrName>
                                        </p:attrNameLst>
                                      </p:cBhvr>
                                      <p:tavLst>
                                        <p:tav tm="0">
                                          <p:val>
                                            <p:fltVal val="0"/>
                                          </p:val>
                                        </p:tav>
                                        <p:tav tm="100000">
                                          <p:val>
                                            <p:strVal val="#ppt_w"/>
                                          </p:val>
                                        </p:tav>
                                      </p:tavLst>
                                    </p:anim>
                                    <p:anim calcmode="lin" valueType="num">
                                      <p:cBhvr>
                                        <p:cTn id="46" dur="1000" fill="hold"/>
                                        <p:tgtEl>
                                          <p:spTgt spid="40"/>
                                        </p:tgtEl>
                                        <p:attrNameLst>
                                          <p:attrName>ppt_h</p:attrName>
                                        </p:attrNameLst>
                                      </p:cBhvr>
                                      <p:tavLst>
                                        <p:tav tm="0">
                                          <p:val>
                                            <p:fltVal val="0"/>
                                          </p:val>
                                        </p:tav>
                                        <p:tav tm="100000">
                                          <p:val>
                                            <p:strVal val="#ppt_h"/>
                                          </p:val>
                                        </p:tav>
                                      </p:tavLst>
                                    </p:anim>
                                    <p:animEffect transition="in" filter="fade">
                                      <p:cBhvr>
                                        <p:cTn id="47" dur="1000"/>
                                        <p:tgtEl>
                                          <p:spTgt spid="40"/>
                                        </p:tgtEl>
                                      </p:cBhvr>
                                    </p:animEffect>
                                  </p:childTnLst>
                                </p:cTn>
                              </p:par>
                              <p:par>
                                <p:cTn id="48" presetID="35" presetClass="path" presetSubtype="0" accel="50000" decel="50000" fill="hold" nodeType="withEffect">
                                  <p:stCondLst>
                                    <p:cond delay="0"/>
                                  </p:stCondLst>
                                  <p:childTnLst>
                                    <p:animMotion origin="layout" path="M -1.04167E-6 -2.96296E-6 L 0.31576 -2.96296E-6 " pathEditMode="relative" rAng="0" ptsTypes="AA">
                                      <p:cBhvr>
                                        <p:cTn id="49" dur="2000" spd="-100000" fill="hold"/>
                                        <p:tgtEl>
                                          <p:spTgt spid="40"/>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1" grpId="0"/>
      <p:bldP spid="31" grpId="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tretch>
            <a:fillRect/>
          </a:stretch>
        </p:blipFill>
        <p:spPr>
          <a:xfrm>
            <a:off x="5382578" y="5737759"/>
            <a:ext cx="6809422" cy="1120241"/>
          </a:xfrm>
          <a:prstGeom prst="rect">
            <a:avLst/>
          </a:prstGeom>
        </p:spPr>
      </p:pic>
      <p:pic>
        <p:nvPicPr>
          <p:cNvPr id="19" name="图片 18"/>
          <p:cNvPicPr>
            <a:picLocks noChangeAspect="1"/>
          </p:cNvPicPr>
          <p:nvPr/>
        </p:nvPicPr>
        <p:blipFill>
          <a:blip r:embed="rId2" cstate="screen"/>
          <a:stretch>
            <a:fillRect/>
          </a:stretch>
        </p:blipFill>
        <p:spPr>
          <a:xfrm>
            <a:off x="0" y="4049960"/>
            <a:ext cx="4460240" cy="2788989"/>
          </a:xfrm>
          <a:prstGeom prst="rect">
            <a:avLst/>
          </a:prstGeom>
        </p:spPr>
      </p:pic>
      <p:sp>
        <p:nvSpPr>
          <p:cNvPr id="39" name="TextBox 15"/>
          <p:cNvSpPr txBox="1"/>
          <p:nvPr/>
        </p:nvSpPr>
        <p:spPr>
          <a:xfrm>
            <a:off x="2003170" y="2808040"/>
            <a:ext cx="2457070" cy="769441"/>
          </a:xfrm>
          <a:prstGeom prst="rect">
            <a:avLst/>
          </a:prstGeom>
          <a:noFill/>
        </p:spPr>
        <p:txBody>
          <a:bodyPr wrap="squar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目 录</a:t>
            </a:r>
            <a:endParaRPr kumimoji="0" lang="zh-CN" altLang="en-US" sz="4400" b="1" i="0" u="none" strike="noStrike" kern="120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sp>
        <p:nvSpPr>
          <p:cNvPr id="40" name="TextBox 20"/>
          <p:cNvSpPr txBox="1"/>
          <p:nvPr/>
        </p:nvSpPr>
        <p:spPr>
          <a:xfrm>
            <a:off x="1671009" y="3483444"/>
            <a:ext cx="3225562" cy="369332"/>
          </a:xfrm>
          <a:prstGeom prst="rect">
            <a:avLst/>
          </a:prstGeom>
          <a:noFill/>
        </p:spPr>
        <p:txBody>
          <a:bodyPr wrap="square" rtlCol="0" anchor="ctr">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60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CONTENTS</a:t>
            </a:r>
            <a:endParaRPr kumimoji="0" lang="zh-CN" altLang="en-US" sz="1800" b="0" i="0" u="none" strike="noStrike" kern="1200" cap="none" spc="60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41" name="组合 40"/>
          <p:cNvGrpSpPr/>
          <p:nvPr/>
        </p:nvGrpSpPr>
        <p:grpSpPr>
          <a:xfrm>
            <a:off x="4597471" y="1546321"/>
            <a:ext cx="5776881" cy="453090"/>
            <a:chOff x="4946493" y="1597309"/>
            <a:chExt cx="5776881" cy="453090"/>
          </a:xfrm>
        </p:grpSpPr>
        <p:grpSp>
          <p:nvGrpSpPr>
            <p:cNvPr id="42" name="组合 41"/>
            <p:cNvGrpSpPr/>
            <p:nvPr/>
          </p:nvGrpSpPr>
          <p:grpSpPr>
            <a:xfrm>
              <a:off x="4946493" y="1597309"/>
              <a:ext cx="5776881" cy="453090"/>
              <a:chOff x="1363751" y="2406894"/>
              <a:chExt cx="5563001" cy="453090"/>
            </a:xfrm>
          </p:grpSpPr>
          <p:sp>
            <p:nvSpPr>
              <p:cNvPr id="44" name="TextBox 35"/>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2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endPar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45" name="组合 44"/>
              <p:cNvGrpSpPr/>
              <p:nvPr/>
            </p:nvGrpSpPr>
            <p:grpSpPr>
              <a:xfrm rot="16200000">
                <a:off x="3971555" y="-151581"/>
                <a:ext cx="347394" cy="5563001"/>
                <a:chOff x="1861559" y="2468597"/>
                <a:chExt cx="1872217" cy="5563001"/>
              </a:xfrm>
            </p:grpSpPr>
            <p:sp>
              <p:nvSpPr>
                <p:cNvPr id="47" name="圆角矩形 10"/>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48" name="圆角矩形 11"/>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46" name="TextBox 20"/>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rPr>
                  <a:t>01</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43" name="文本框 21"/>
            <p:cNvSpPr txBox="1">
              <a:spLocks noChangeArrowheads="1"/>
            </p:cNvSpPr>
            <p:nvPr/>
          </p:nvSpPr>
          <p:spPr bwMode="auto">
            <a:xfrm>
              <a:off x="5905284" y="1645429"/>
              <a:ext cx="45781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中共早期宣传工作的传播</a:t>
              </a:r>
              <a:r>
                <a:rPr lang="zh-CN" altLang="en-US" sz="2000" b="1" dirty="0">
                  <a:solidFill>
                    <a:srgbClr val="C00000"/>
                  </a:solidFill>
                  <a:latin typeface="字体视界-NEW魏碑体" panose="02010601030101010101" pitchFamily="2" charset="-122"/>
                  <a:ea typeface="字体视界-NEW魏碑体" panose="02010601030101010101" pitchFamily="2" charset="-122"/>
                </a:rPr>
                <a:t>媒介</a:t>
              </a:r>
              <a:endParaRPr lang="zh-CN" altLang="en-US" sz="2000" b="1" dirty="0">
                <a:solidFill>
                  <a:srgbClr val="C00000"/>
                </a:solidFill>
                <a:latin typeface="字体视界-NEW魏碑体" panose="02010601030101010101" pitchFamily="2" charset="-122"/>
                <a:ea typeface="字体视界-NEW魏碑体" panose="02010601030101010101" pitchFamily="2" charset="-122"/>
              </a:endParaRPr>
            </a:p>
          </p:txBody>
        </p:sp>
      </p:grpSp>
      <p:grpSp>
        <p:nvGrpSpPr>
          <p:cNvPr id="49" name="组合 48"/>
          <p:cNvGrpSpPr/>
          <p:nvPr/>
        </p:nvGrpSpPr>
        <p:grpSpPr>
          <a:xfrm>
            <a:off x="4586406" y="2371685"/>
            <a:ext cx="5776881" cy="453090"/>
            <a:chOff x="4946493" y="1597309"/>
            <a:chExt cx="5776881" cy="453090"/>
          </a:xfrm>
        </p:grpSpPr>
        <p:grpSp>
          <p:nvGrpSpPr>
            <p:cNvPr id="50" name="组合 49"/>
            <p:cNvGrpSpPr/>
            <p:nvPr/>
          </p:nvGrpSpPr>
          <p:grpSpPr>
            <a:xfrm>
              <a:off x="4946493" y="1597309"/>
              <a:ext cx="5776881" cy="453090"/>
              <a:chOff x="1363751" y="2406894"/>
              <a:chExt cx="5563001" cy="453090"/>
            </a:xfrm>
          </p:grpSpPr>
          <p:sp>
            <p:nvSpPr>
              <p:cNvPr id="52" name="TextBox 35"/>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2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endPar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53" name="组合 52"/>
              <p:cNvGrpSpPr/>
              <p:nvPr/>
            </p:nvGrpSpPr>
            <p:grpSpPr>
              <a:xfrm rot="16200000">
                <a:off x="3971555" y="-151581"/>
                <a:ext cx="347394" cy="5563001"/>
                <a:chOff x="1861559" y="2468597"/>
                <a:chExt cx="1872217" cy="5563001"/>
              </a:xfrm>
            </p:grpSpPr>
            <p:sp>
              <p:nvSpPr>
                <p:cNvPr id="55" name="圆角矩形 10"/>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56" name="圆角矩形 11"/>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54" name="TextBox 20"/>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02</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51" name="文本框 21"/>
            <p:cNvSpPr txBox="1">
              <a:spLocks noChangeArrowheads="1"/>
            </p:cNvSpPr>
            <p:nvPr/>
          </p:nvSpPr>
          <p:spPr bwMode="auto">
            <a:xfrm>
              <a:off x="5905284" y="1645429"/>
              <a:ext cx="45781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中共早期宣传工作的传播</a:t>
              </a:r>
              <a:r>
                <a:rPr lang="zh-CN" altLang="en-US" sz="2000" b="1" dirty="0">
                  <a:solidFill>
                    <a:srgbClr val="C00000"/>
                  </a:solidFill>
                  <a:latin typeface="字体视界-NEW魏碑体" panose="02010601030101010101" pitchFamily="2" charset="-122"/>
                  <a:ea typeface="字体视界-NEW魏碑体" panose="02010601030101010101" pitchFamily="2" charset="-122"/>
                </a:rPr>
                <a:t>内容</a:t>
              </a:r>
              <a:endParaRPr lang="zh-CN" altLang="en-US" sz="2000" b="1" dirty="0">
                <a:solidFill>
                  <a:srgbClr val="C00000"/>
                </a:solidFill>
                <a:latin typeface="字体视界-NEW魏碑体" panose="02010601030101010101" pitchFamily="2" charset="-122"/>
                <a:ea typeface="字体视界-NEW魏碑体" panose="02010601030101010101" pitchFamily="2" charset="-122"/>
              </a:endParaRPr>
            </a:p>
          </p:txBody>
        </p:sp>
      </p:grpSp>
      <p:grpSp>
        <p:nvGrpSpPr>
          <p:cNvPr id="57" name="组合 56"/>
          <p:cNvGrpSpPr/>
          <p:nvPr/>
        </p:nvGrpSpPr>
        <p:grpSpPr>
          <a:xfrm>
            <a:off x="4597471" y="3245178"/>
            <a:ext cx="5776881" cy="453090"/>
            <a:chOff x="4946493" y="1597309"/>
            <a:chExt cx="5776881" cy="453090"/>
          </a:xfrm>
        </p:grpSpPr>
        <p:grpSp>
          <p:nvGrpSpPr>
            <p:cNvPr id="58" name="组合 57"/>
            <p:cNvGrpSpPr/>
            <p:nvPr/>
          </p:nvGrpSpPr>
          <p:grpSpPr>
            <a:xfrm>
              <a:off x="4946493" y="1597309"/>
              <a:ext cx="5776881" cy="453090"/>
              <a:chOff x="1363751" y="2406894"/>
              <a:chExt cx="5563001" cy="453090"/>
            </a:xfrm>
          </p:grpSpPr>
          <p:sp>
            <p:nvSpPr>
              <p:cNvPr id="60" name="TextBox 35"/>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2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endPar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61" name="组合 60"/>
              <p:cNvGrpSpPr/>
              <p:nvPr/>
            </p:nvGrpSpPr>
            <p:grpSpPr>
              <a:xfrm rot="16200000">
                <a:off x="3971555" y="-151581"/>
                <a:ext cx="347394" cy="5563001"/>
                <a:chOff x="1861559" y="2468597"/>
                <a:chExt cx="1872217" cy="5563001"/>
              </a:xfrm>
            </p:grpSpPr>
            <p:sp>
              <p:nvSpPr>
                <p:cNvPr id="63" name="圆角矩形 10"/>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64" name="圆角矩形 11"/>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62" name="TextBox 20"/>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03</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59" name="文本框 21"/>
            <p:cNvSpPr txBox="1">
              <a:spLocks noChangeArrowheads="1"/>
            </p:cNvSpPr>
            <p:nvPr/>
          </p:nvSpPr>
          <p:spPr bwMode="auto">
            <a:xfrm>
              <a:off x="5905284" y="1645429"/>
              <a:ext cx="45781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中共早期宣传工作的传播</a:t>
              </a:r>
              <a:r>
                <a:rPr lang="zh-CN" altLang="en-US" sz="2000" b="1" dirty="0">
                  <a:solidFill>
                    <a:srgbClr val="C00000"/>
                  </a:solidFill>
                  <a:latin typeface="字体视界-NEW魏碑体" panose="02010601030101010101" pitchFamily="2" charset="-122"/>
                  <a:ea typeface="字体视界-NEW魏碑体" panose="02010601030101010101" pitchFamily="2" charset="-122"/>
                </a:rPr>
                <a:t>结果</a:t>
              </a:r>
              <a:endParaRPr lang="zh-CN" altLang="en-US" sz="2000" b="1" dirty="0">
                <a:solidFill>
                  <a:srgbClr val="C00000"/>
                </a:solidFill>
                <a:latin typeface="字体视界-NEW魏碑体" panose="02010601030101010101" pitchFamily="2" charset="-122"/>
                <a:ea typeface="字体视界-NEW魏碑体" panose="02010601030101010101" pitchFamily="2" charset="-122"/>
              </a:endParaRPr>
            </a:p>
          </p:txBody>
        </p:sp>
      </p:grpSp>
      <p:grpSp>
        <p:nvGrpSpPr>
          <p:cNvPr id="65" name="组合 64"/>
          <p:cNvGrpSpPr/>
          <p:nvPr/>
        </p:nvGrpSpPr>
        <p:grpSpPr>
          <a:xfrm>
            <a:off x="4597471" y="4065865"/>
            <a:ext cx="5776881" cy="453090"/>
            <a:chOff x="4946493" y="1597309"/>
            <a:chExt cx="5776881" cy="453090"/>
          </a:xfrm>
        </p:grpSpPr>
        <p:grpSp>
          <p:nvGrpSpPr>
            <p:cNvPr id="66" name="组合 65"/>
            <p:cNvGrpSpPr/>
            <p:nvPr/>
          </p:nvGrpSpPr>
          <p:grpSpPr>
            <a:xfrm>
              <a:off x="4946493" y="1597309"/>
              <a:ext cx="5776881" cy="453090"/>
              <a:chOff x="1363751" y="2406894"/>
              <a:chExt cx="5563001" cy="453090"/>
            </a:xfrm>
          </p:grpSpPr>
          <p:sp>
            <p:nvSpPr>
              <p:cNvPr id="68" name="TextBox 35"/>
              <p:cNvSpPr txBox="1"/>
              <p:nvPr/>
            </p:nvSpPr>
            <p:spPr>
              <a:xfrm rot="16200000">
                <a:off x="3910391" y="-111448"/>
                <a:ext cx="448412" cy="5485096"/>
              </a:xfrm>
              <a:prstGeom prst="rect">
                <a:avLst/>
              </a:prstGeom>
              <a:noFill/>
              <a:ln w="9525" cap="flat" cmpd="sng" algn="ctr">
                <a:solidFill>
                  <a:srgbClr val="C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1219200" eaLnBrk="1" fontAlgn="auto" latinLnBrk="0" hangingPunct="1">
                  <a:lnSpc>
                    <a:spcPct val="10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rPr>
                  <a:t> </a:t>
                </a:r>
                <a:endParaRPr kumimoji="0" lang="zh-CN" altLang="en-US" b="0" i="0" u="none" strike="noStrike" kern="0" cap="none" spc="0" normalizeH="0" baseline="0" noProof="0" dirty="0">
                  <a:ln>
                    <a:noFill/>
                  </a:ln>
                  <a:solidFill>
                    <a:srgbClr val="C00000"/>
                  </a:solidFill>
                  <a:effectLst/>
                  <a:uLnTx/>
                  <a:uFillTx/>
                  <a:latin typeface="字体视界-NEW魏碑体" panose="02010601030101010101" pitchFamily="2" charset="-122"/>
                  <a:ea typeface="字体视界-NEW魏碑体" panose="02010601030101010101" pitchFamily="2" charset="-122"/>
                </a:endParaRPr>
              </a:p>
            </p:txBody>
          </p:sp>
          <p:grpSp>
            <p:nvGrpSpPr>
              <p:cNvPr id="69" name="组合 68"/>
              <p:cNvGrpSpPr/>
              <p:nvPr/>
            </p:nvGrpSpPr>
            <p:grpSpPr>
              <a:xfrm rot="16200000">
                <a:off x="3971555" y="-151581"/>
                <a:ext cx="347394" cy="5563001"/>
                <a:chOff x="1861559" y="2468597"/>
                <a:chExt cx="1872217" cy="5563001"/>
              </a:xfrm>
            </p:grpSpPr>
            <p:sp>
              <p:nvSpPr>
                <p:cNvPr id="71" name="圆角矩形 10"/>
                <p:cNvSpPr/>
                <p:nvPr/>
              </p:nvSpPr>
              <p:spPr>
                <a:xfrm>
                  <a:off x="1861559" y="2468597"/>
                  <a:ext cx="1872217"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sp>
              <p:nvSpPr>
                <p:cNvPr id="72" name="圆角矩形 11"/>
                <p:cNvSpPr/>
                <p:nvPr/>
              </p:nvSpPr>
              <p:spPr>
                <a:xfrm>
                  <a:off x="1861575" y="7954129"/>
                  <a:ext cx="1872201" cy="77469"/>
                </a:xfrm>
                <a:prstGeom prst="roundRect">
                  <a:avLst>
                    <a:gd name="adj" fmla="val 50000"/>
                  </a:avLst>
                </a:prstGeom>
                <a:solidFill>
                  <a:srgbClr val="C00000"/>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prstClr val="white"/>
                    </a:solidFill>
                    <a:effectLst/>
                    <a:uLnTx/>
                    <a:uFillTx/>
                    <a:latin typeface="字体视界-NEW魏碑体" panose="02010601030101010101" pitchFamily="2" charset="-122"/>
                    <a:ea typeface="字体视界-NEW魏碑体" panose="02010601030101010101" pitchFamily="2" charset="-122"/>
                  </a:endParaRPr>
                </a:p>
              </p:txBody>
            </p:sp>
          </p:grpSp>
          <p:sp>
            <p:nvSpPr>
              <p:cNvPr id="70" name="TextBox 20"/>
              <p:cNvSpPr txBox="1"/>
              <p:nvPr/>
            </p:nvSpPr>
            <p:spPr>
              <a:xfrm>
                <a:off x="1615191" y="2410404"/>
                <a:ext cx="625157" cy="449580"/>
              </a:xfrm>
              <a:prstGeom prst="rect">
                <a:avLst/>
              </a:prstGeom>
              <a:solidFill>
                <a:srgbClr val="C00000"/>
              </a:solidFill>
            </p:spPr>
            <p:txBody>
              <a:bodyPr wrap="none" lIns="0" tIns="0" rIns="0" bIns="0" rtlCol="0" anchor="ctr">
                <a:noAutofit/>
              </a:bodyPr>
              <a:lstStyle/>
              <a:p>
                <a:pPr marL="0" marR="0" lvl="0" indent="0" algn="ctr" defTabSz="1219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a:ln>
                      <a:noFill/>
                    </a:ln>
                    <a:solidFill>
                      <a:srgbClr val="F6F2EA"/>
                    </a:solidFill>
                    <a:effectLst/>
                    <a:uLnTx/>
                    <a:uFillTx/>
                    <a:latin typeface="字体视界-NEW魏碑体" panose="02010601030101010101" pitchFamily="2" charset="-122"/>
                    <a:ea typeface="字体视界-NEW魏碑体" panose="02010601030101010101" pitchFamily="2" charset="-122"/>
                  </a:rPr>
                  <a:t>04</a:t>
                </a:r>
                <a:endParaRPr kumimoji="0" lang="zh-CN" altLang="en-US" sz="2400" b="1" i="0" u="none" strike="noStrike" kern="0" cap="none" spc="0" normalizeH="0" baseline="0" noProof="0" dirty="0">
                  <a:ln>
                    <a:noFill/>
                  </a:ln>
                  <a:solidFill>
                    <a:srgbClr val="F6F2EA"/>
                  </a:solidFill>
                  <a:effectLst/>
                  <a:uLnTx/>
                  <a:uFillTx/>
                  <a:latin typeface="字体视界-NEW魏碑体" panose="02010601030101010101" pitchFamily="2" charset="-122"/>
                  <a:ea typeface="字体视界-NEW魏碑体" panose="02010601030101010101" pitchFamily="2" charset="-122"/>
                </a:endParaRPr>
              </a:p>
            </p:txBody>
          </p:sp>
        </p:grpSp>
        <p:sp>
          <p:nvSpPr>
            <p:cNvPr id="67" name="文本框 21"/>
            <p:cNvSpPr txBox="1">
              <a:spLocks noChangeArrowheads="1"/>
            </p:cNvSpPr>
            <p:nvPr/>
          </p:nvSpPr>
          <p:spPr bwMode="auto">
            <a:xfrm>
              <a:off x="5905284" y="1645429"/>
              <a:ext cx="45781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C00000"/>
                  </a:solidFill>
                  <a:latin typeface="字体视界-NEW魏碑体" panose="02010601030101010101" pitchFamily="2" charset="-122"/>
                  <a:ea typeface="字体视界-NEW魏碑体" panose="02010601030101010101" pitchFamily="2" charset="-122"/>
                </a:rPr>
                <a:t>关于中共早期宣传工作的</a:t>
              </a:r>
              <a:r>
                <a:rPr lang="zh-CN" altLang="en-US" sz="2000" b="1" dirty="0">
                  <a:solidFill>
                    <a:srgbClr val="C00000"/>
                  </a:solidFill>
                  <a:latin typeface="字体视界-NEW魏碑体" panose="02010601030101010101" pitchFamily="2" charset="-122"/>
                  <a:ea typeface="字体视界-NEW魏碑体" panose="02010601030101010101" pitchFamily="2" charset="-122"/>
                </a:rPr>
                <a:t>思考</a:t>
              </a:r>
              <a:endParaRPr lang="zh-CN" altLang="en-US" sz="2000" b="1" dirty="0">
                <a:solidFill>
                  <a:srgbClr val="C00000"/>
                </a:solidFill>
                <a:latin typeface="字体视界-NEW魏碑体" panose="02010601030101010101" pitchFamily="2" charset="-122"/>
                <a:ea typeface="字体视界-NEW魏碑体" panose="02010601030101010101" pitchFamily="2" charset="-122"/>
              </a:endParaRPr>
            </a:p>
          </p:txBody>
        </p:sp>
      </p:grpSp>
      <p:pic>
        <p:nvPicPr>
          <p:cNvPr id="73" name="Picture 11" descr="F:\桌面\党政机关\素材\党徽\Nipic_20180988_201509091138025270001.png"/>
          <p:cNvPicPr>
            <a:picLocks noChangeAspect="1" noChangeArrowheads="1"/>
          </p:cNvPicPr>
          <p:nvPr/>
        </p:nvPicPr>
        <p:blipFill>
          <a:blip r:embed="rId3" cstate="print"/>
          <a:srcRect/>
          <a:stretch>
            <a:fillRect/>
          </a:stretch>
        </p:blipFill>
        <p:spPr bwMode="auto">
          <a:xfrm>
            <a:off x="2615035" y="1772866"/>
            <a:ext cx="1233339" cy="100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p:cNvPicPr>
            <a:picLocks noChangeAspect="1"/>
          </p:cNvPicPr>
          <p:nvPr/>
        </p:nvPicPr>
        <p:blipFill>
          <a:blip r:embed="rId4"/>
          <a:stretch>
            <a:fillRect/>
          </a:stretch>
        </p:blipFill>
        <p:spPr>
          <a:xfrm rot="20902340" flipH="1">
            <a:off x="686735" y="622930"/>
            <a:ext cx="3143832" cy="130993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arn(inVertical)">
                                      <p:cBhvr>
                                        <p:cTn id="23" dur="500"/>
                                        <p:tgtEl>
                                          <p:spTgt spid="3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1+#ppt_w/2"/>
                                          </p:val>
                                        </p:tav>
                                        <p:tav tm="100000">
                                          <p:val>
                                            <p:strVal val="#ppt_x"/>
                                          </p:val>
                                        </p:tav>
                                      </p:tavLst>
                                    </p:anim>
                                    <p:anim calcmode="lin" valueType="num">
                                      <p:cBhvr additive="base">
                                        <p:cTn id="31" dur="500" fill="hold"/>
                                        <p:tgtEl>
                                          <p:spTgt spid="41"/>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1+#ppt_w/2"/>
                                          </p:val>
                                        </p:tav>
                                        <p:tav tm="100000">
                                          <p:val>
                                            <p:strVal val="#ppt_x"/>
                                          </p:val>
                                        </p:tav>
                                      </p:tavLst>
                                    </p:anim>
                                    <p:anim calcmode="lin" valueType="num">
                                      <p:cBhvr additive="base">
                                        <p:cTn id="36" dur="500" fill="hold"/>
                                        <p:tgtEl>
                                          <p:spTgt spid="4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1+#ppt_w/2"/>
                                          </p:val>
                                        </p:tav>
                                        <p:tav tm="100000">
                                          <p:val>
                                            <p:strVal val="#ppt_x"/>
                                          </p:val>
                                        </p:tav>
                                      </p:tavLst>
                                    </p:anim>
                                    <p:anim calcmode="lin" valueType="num">
                                      <p:cBhvr additive="base">
                                        <p:cTn id="41" dur="500" fill="hold"/>
                                        <p:tgtEl>
                                          <p:spTgt spid="57"/>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2" presetClass="entr" presetSubtype="2" fill="hold" nodeType="after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additive="base">
                                        <p:cTn id="45" dur="500" fill="hold"/>
                                        <p:tgtEl>
                                          <p:spTgt spid="65"/>
                                        </p:tgtEl>
                                        <p:attrNameLst>
                                          <p:attrName>ppt_x</p:attrName>
                                        </p:attrNameLst>
                                      </p:cBhvr>
                                      <p:tavLst>
                                        <p:tav tm="0">
                                          <p:val>
                                            <p:strVal val="1+#ppt_w/2"/>
                                          </p:val>
                                        </p:tav>
                                        <p:tav tm="100000">
                                          <p:val>
                                            <p:strVal val="#ppt_x"/>
                                          </p:val>
                                        </p:tav>
                                      </p:tavLst>
                                    </p:anim>
                                    <p:anim calcmode="lin" valueType="num">
                                      <p:cBhvr additive="base">
                                        <p:cTn id="46" dur="500" fill="hold"/>
                                        <p:tgtEl>
                                          <p:spTgt spid="65"/>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53" presetClass="entr" presetSubtype="16" fill="hold" nodeType="afterEffect">
                                  <p:stCondLst>
                                    <p:cond delay="0"/>
                                  </p:stCondLst>
                                  <p:childTnLst>
                                    <p:set>
                                      <p:cBhvr>
                                        <p:cTn id="49" dur="1" fill="hold">
                                          <p:stCondLst>
                                            <p:cond delay="0"/>
                                          </p:stCondLst>
                                        </p:cTn>
                                        <p:tgtEl>
                                          <p:spTgt spid="74"/>
                                        </p:tgtEl>
                                        <p:attrNameLst>
                                          <p:attrName>style.visibility</p:attrName>
                                        </p:attrNameLst>
                                      </p:cBhvr>
                                      <p:to>
                                        <p:strVal val="visible"/>
                                      </p:to>
                                    </p:set>
                                    <p:anim calcmode="lin" valueType="num">
                                      <p:cBhvr>
                                        <p:cTn id="50" dur="1000" fill="hold"/>
                                        <p:tgtEl>
                                          <p:spTgt spid="74"/>
                                        </p:tgtEl>
                                        <p:attrNameLst>
                                          <p:attrName>ppt_w</p:attrName>
                                        </p:attrNameLst>
                                      </p:cBhvr>
                                      <p:tavLst>
                                        <p:tav tm="0">
                                          <p:val>
                                            <p:fltVal val="0"/>
                                          </p:val>
                                        </p:tav>
                                        <p:tav tm="100000">
                                          <p:val>
                                            <p:strVal val="#ppt_w"/>
                                          </p:val>
                                        </p:tav>
                                      </p:tavLst>
                                    </p:anim>
                                    <p:anim calcmode="lin" valueType="num">
                                      <p:cBhvr>
                                        <p:cTn id="51" dur="1000" fill="hold"/>
                                        <p:tgtEl>
                                          <p:spTgt spid="74"/>
                                        </p:tgtEl>
                                        <p:attrNameLst>
                                          <p:attrName>ppt_h</p:attrName>
                                        </p:attrNameLst>
                                      </p:cBhvr>
                                      <p:tavLst>
                                        <p:tav tm="0">
                                          <p:val>
                                            <p:fltVal val="0"/>
                                          </p:val>
                                        </p:tav>
                                        <p:tav tm="100000">
                                          <p:val>
                                            <p:strVal val="#ppt_h"/>
                                          </p:val>
                                        </p:tav>
                                      </p:tavLst>
                                    </p:anim>
                                    <p:animEffect transition="in" filter="fade">
                                      <p:cBhvr>
                                        <p:cTn id="52" dur="1000"/>
                                        <p:tgtEl>
                                          <p:spTgt spid="74"/>
                                        </p:tgtEl>
                                      </p:cBhvr>
                                    </p:animEffect>
                                  </p:childTnLst>
                                </p:cTn>
                              </p:par>
                              <p:par>
                                <p:cTn id="53" presetID="35" presetClass="path" presetSubtype="0" accel="50000" decel="50000" fill="hold" nodeType="withEffect">
                                  <p:stCondLst>
                                    <p:cond delay="0"/>
                                  </p:stCondLst>
                                  <p:childTnLst>
                                    <p:animMotion origin="layout" path="M 3.54167E-6 -2.59259E-6 L 0.31575 -2.59259E-6 " pathEditMode="relative" rAng="0" ptsTypes="AA">
                                      <p:cBhvr>
                                        <p:cTn id="54" dur="2000" spd="-100000" fill="hold"/>
                                        <p:tgtEl>
                                          <p:spTgt spid="74"/>
                                        </p:tgtEl>
                                        <p:attrNameLst>
                                          <p:attrName>ppt_x</p:attrName>
                                          <p:attrName>ppt_y</p:attrName>
                                        </p:attrNameLst>
                                      </p:cBhvr>
                                      <p:rCtr x="157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screen"/>
          <a:stretch>
            <a:fillRect/>
          </a:stretch>
        </p:blipFill>
        <p:spPr>
          <a:xfrm>
            <a:off x="5382578" y="5737759"/>
            <a:ext cx="6809422" cy="1120241"/>
          </a:xfrm>
          <a:prstGeom prst="rect">
            <a:avLst/>
          </a:prstGeom>
        </p:spPr>
      </p:pic>
      <p:pic>
        <p:nvPicPr>
          <p:cNvPr id="19" name="图片 18"/>
          <p:cNvPicPr>
            <a:picLocks noChangeAspect="1"/>
          </p:cNvPicPr>
          <p:nvPr/>
        </p:nvPicPr>
        <p:blipFill>
          <a:blip r:embed="rId2" cstate="screen"/>
          <a:stretch>
            <a:fillRect/>
          </a:stretch>
        </p:blipFill>
        <p:spPr>
          <a:xfrm>
            <a:off x="0" y="4049960"/>
            <a:ext cx="4460240" cy="2788989"/>
          </a:xfrm>
          <a:prstGeom prst="rect">
            <a:avLst/>
          </a:prstGeom>
        </p:spPr>
      </p:pic>
      <p:pic>
        <p:nvPicPr>
          <p:cNvPr id="74" name="图片 73"/>
          <p:cNvPicPr>
            <a:picLocks noChangeAspect="1"/>
          </p:cNvPicPr>
          <p:nvPr/>
        </p:nvPicPr>
        <p:blipFill>
          <a:blip r:embed="rId3"/>
          <a:stretch>
            <a:fillRect/>
          </a:stretch>
        </p:blipFill>
        <p:spPr>
          <a:xfrm rot="20902340" flipH="1">
            <a:off x="686735" y="622930"/>
            <a:ext cx="3143832" cy="1309931"/>
          </a:xfrm>
          <a:prstGeom prst="rect">
            <a:avLst/>
          </a:prstGeom>
        </p:spPr>
      </p:pic>
      <p:sp>
        <p:nvSpPr>
          <p:cNvPr id="75" name="文本框 74"/>
          <p:cNvSpPr txBox="1"/>
          <p:nvPr/>
        </p:nvSpPr>
        <p:spPr>
          <a:xfrm>
            <a:off x="4460240" y="2467132"/>
            <a:ext cx="3262432" cy="1015663"/>
          </a:xfrm>
          <a:prstGeom prst="rect">
            <a:avLst/>
          </a:prstGeom>
          <a:noFill/>
        </p:spPr>
        <p:txBody>
          <a:bodyPr wrap="none" rtlCol="0">
            <a:spAutoFit/>
          </a:bodyPr>
          <a:lstStyle/>
          <a:p>
            <a:r>
              <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rPr>
              <a:t>第一部分</a:t>
            </a:r>
            <a:endParaRPr lang="zh-CN" altLang="en-US" sz="6000" b="1" dirty="0">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7" name="Freeform 29"/>
          <p:cNvSpPr/>
          <p:nvPr/>
        </p:nvSpPr>
        <p:spPr bwMode="auto">
          <a:xfrm>
            <a:off x="5221018" y="590692"/>
            <a:ext cx="1749965" cy="1563763"/>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C00000"/>
          </a:solidFill>
          <a:ln>
            <a:noFill/>
          </a:ln>
        </p:spPr>
        <p:txBody>
          <a:bodyPr vert="horz" wrap="square" lIns="91440" tIns="45720" rIns="91440" bIns="45720" numCol="1" anchor="t" anchorCtr="0" compatLnSpc="1"/>
          <a:lstStyle/>
          <a:p>
            <a:endParaRPr lang="zh-CN" altLang="en-US">
              <a:solidFill>
                <a:srgbClr val="C00000"/>
              </a:solidFill>
              <a:latin typeface="字体视界-NEW魏碑体" panose="02010601030101010101" pitchFamily="2" charset="-122"/>
              <a:ea typeface="字体视界-NEW魏碑体" panose="02010601030101010101" pitchFamily="2" charset="-122"/>
              <a:cs typeface="+mn-ea"/>
              <a:sym typeface="+mn-lt"/>
            </a:endParaRPr>
          </a:p>
        </p:txBody>
      </p:sp>
      <p:sp>
        <p:nvSpPr>
          <p:cNvPr id="78" name="文本框 77"/>
          <p:cNvSpPr txBox="1"/>
          <p:nvPr/>
        </p:nvSpPr>
        <p:spPr>
          <a:xfrm>
            <a:off x="1035468" y="3393756"/>
            <a:ext cx="10130155" cy="1014730"/>
          </a:xfrm>
          <a:prstGeom prst="rect">
            <a:avLst/>
          </a:prstGeom>
          <a:noFill/>
        </p:spPr>
        <p:txBody>
          <a:bodyPr wrap="none" rtlCol="0">
            <a:spAutoFit/>
          </a:bodyPr>
          <a:lstStyle/>
          <a:p>
            <a:pPr algn="ctr"/>
            <a:r>
              <a:rPr lang="zh-CN" altLang="en-US" sz="60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6000" b="1" dirty="0">
              <a:solidFill>
                <a:srgbClr val="C00000"/>
              </a:solidFill>
              <a:latin typeface="字体视界-NEW魏碑体" panose="02010601030101010101" pitchFamily="2" charset="-122"/>
              <a:ea typeface="字体视界-NEW魏碑体" panose="02010601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fltVal val="0"/>
                                          </p:val>
                                        </p:tav>
                                        <p:tav tm="100000">
                                          <p:val>
                                            <p:strVal val="#ppt_w"/>
                                          </p:val>
                                        </p:tav>
                                      </p:tavLst>
                                    </p:anim>
                                    <p:anim calcmode="lin" valueType="num">
                                      <p:cBhvr>
                                        <p:cTn id="18" dur="1000" fill="hold"/>
                                        <p:tgtEl>
                                          <p:spTgt spid="74"/>
                                        </p:tgtEl>
                                        <p:attrNameLst>
                                          <p:attrName>ppt_h</p:attrName>
                                        </p:attrNameLst>
                                      </p:cBhvr>
                                      <p:tavLst>
                                        <p:tav tm="0">
                                          <p:val>
                                            <p:fltVal val="0"/>
                                          </p:val>
                                        </p:tav>
                                        <p:tav tm="100000">
                                          <p:val>
                                            <p:strVal val="#ppt_h"/>
                                          </p:val>
                                        </p:tav>
                                      </p:tavLst>
                                    </p:anim>
                                    <p:animEffect transition="in" filter="fade">
                                      <p:cBhvr>
                                        <p:cTn id="19" dur="1000"/>
                                        <p:tgtEl>
                                          <p:spTgt spid="74"/>
                                        </p:tgtEl>
                                      </p:cBhvr>
                                    </p:animEffect>
                                  </p:childTnLst>
                                </p:cTn>
                              </p:par>
                              <p:par>
                                <p:cTn id="20" presetID="35" presetClass="path" presetSubtype="0" accel="50000" decel="50000" fill="hold" nodeType="withEffect">
                                  <p:stCondLst>
                                    <p:cond delay="0"/>
                                  </p:stCondLst>
                                  <p:childTnLst>
                                    <p:animMotion origin="layout" path="M 3.54167E-6 -2.59259E-6 L 0.31575 -2.59259E-6 " pathEditMode="relative" rAng="0" ptsTypes="AA">
                                      <p:cBhvr>
                                        <p:cTn id="21" dur="2000" spd="-100000" fill="hold"/>
                                        <p:tgtEl>
                                          <p:spTgt spid="74"/>
                                        </p:tgtEl>
                                        <p:attrNameLst>
                                          <p:attrName>ppt_x</p:attrName>
                                          <p:attrName>ppt_y</p:attrName>
                                        </p:attrNameLst>
                                      </p:cBhvr>
                                      <p:rCtr x="15781" y="0"/>
                                    </p:animMotion>
                                  </p:childTnLst>
                                </p:cTn>
                              </p:par>
                              <p:par>
                                <p:cTn id="22" presetID="53" presetClass="entr" presetSubtype="16" fill="hold" grpId="0" nodeType="withEffect">
                                  <p:stCondLst>
                                    <p:cond delay="400"/>
                                  </p:stCondLst>
                                  <p:childTnLst>
                                    <p:set>
                                      <p:cBhvr>
                                        <p:cTn id="23" dur="1" fill="hold">
                                          <p:stCondLst>
                                            <p:cond delay="0"/>
                                          </p:stCondLst>
                                        </p:cTn>
                                        <p:tgtEl>
                                          <p:spTgt spid="75"/>
                                        </p:tgtEl>
                                        <p:attrNameLst>
                                          <p:attrName>style.visibility</p:attrName>
                                        </p:attrNameLst>
                                      </p:cBhvr>
                                      <p:to>
                                        <p:strVal val="visible"/>
                                      </p:to>
                                    </p:set>
                                    <p:anim calcmode="lin" valueType="num">
                                      <p:cBhvr>
                                        <p:cTn id="24" dur="250" fill="hold"/>
                                        <p:tgtEl>
                                          <p:spTgt spid="75"/>
                                        </p:tgtEl>
                                        <p:attrNameLst>
                                          <p:attrName>ppt_w</p:attrName>
                                        </p:attrNameLst>
                                      </p:cBhvr>
                                      <p:tavLst>
                                        <p:tav tm="0">
                                          <p:val>
                                            <p:fltVal val="0"/>
                                          </p:val>
                                        </p:tav>
                                        <p:tav tm="100000">
                                          <p:val>
                                            <p:strVal val="#ppt_w"/>
                                          </p:val>
                                        </p:tav>
                                      </p:tavLst>
                                    </p:anim>
                                    <p:anim calcmode="lin" valueType="num">
                                      <p:cBhvr>
                                        <p:cTn id="25" dur="250" fill="hold"/>
                                        <p:tgtEl>
                                          <p:spTgt spid="75"/>
                                        </p:tgtEl>
                                        <p:attrNameLst>
                                          <p:attrName>ppt_h</p:attrName>
                                        </p:attrNameLst>
                                      </p:cBhvr>
                                      <p:tavLst>
                                        <p:tav tm="0">
                                          <p:val>
                                            <p:fltVal val="0"/>
                                          </p:val>
                                        </p:tav>
                                        <p:tav tm="100000">
                                          <p:val>
                                            <p:strVal val="#ppt_h"/>
                                          </p:val>
                                        </p:tav>
                                      </p:tavLst>
                                    </p:anim>
                                    <p:animEffect transition="in" filter="fade">
                                      <p:cBhvr>
                                        <p:cTn id="26" dur="250"/>
                                        <p:tgtEl>
                                          <p:spTgt spid="75"/>
                                        </p:tgtEl>
                                      </p:cBhvr>
                                    </p:animEffect>
                                  </p:childTnLst>
                                </p:cTn>
                              </p:par>
                              <p:par>
                                <p:cTn id="27" presetID="6" presetClass="emph" presetSubtype="0" decel="100000" fill="hold" grpId="1" nodeType="withEffect">
                                  <p:stCondLst>
                                    <p:cond delay="600"/>
                                  </p:stCondLst>
                                  <p:childTnLst>
                                    <p:animScale>
                                      <p:cBhvr>
                                        <p:cTn id="28" dur="250" fill="hold"/>
                                        <p:tgtEl>
                                          <p:spTgt spid="75"/>
                                        </p:tgtEl>
                                      </p:cBhvr>
                                      <p:by x="120000" y="120000"/>
                                    </p:animScale>
                                  </p:childTnLst>
                                </p:cTn>
                              </p:par>
                              <p:par>
                                <p:cTn id="29" presetID="6" presetClass="emph" presetSubtype="0" decel="100000" fill="hold" grpId="2" nodeType="withEffect">
                                  <p:stCondLst>
                                    <p:cond delay="800"/>
                                  </p:stCondLst>
                                  <p:childTnLst>
                                    <p:animScale>
                                      <p:cBhvr>
                                        <p:cTn id="30" dur="250" fill="hold"/>
                                        <p:tgtEl>
                                          <p:spTgt spid="75"/>
                                        </p:tgtEl>
                                      </p:cBhvr>
                                      <p:by x="83000" y="83000"/>
                                    </p:animScale>
                                  </p:childTnLst>
                                </p:cTn>
                              </p:par>
                            </p:childTnLst>
                          </p:cTn>
                        </p:par>
                        <p:par>
                          <p:cTn id="31" fill="hold">
                            <p:stCondLst>
                              <p:cond delay="2500"/>
                            </p:stCondLst>
                            <p:childTnLst>
                              <p:par>
                                <p:cTn id="32" presetID="23" presetClass="entr" presetSubtype="36" fill="hold" grpId="0" nodeType="after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1000" fill="hold"/>
                                        <p:tgtEl>
                                          <p:spTgt spid="77"/>
                                        </p:tgtEl>
                                        <p:attrNameLst>
                                          <p:attrName>ppt_w</p:attrName>
                                        </p:attrNameLst>
                                      </p:cBhvr>
                                      <p:tavLst>
                                        <p:tav tm="0">
                                          <p:val>
                                            <p:strVal val="(6*min(max(#ppt_w*#ppt_h,.3),1)-7.4)/-.7*#ppt_w"/>
                                          </p:val>
                                        </p:tav>
                                        <p:tav tm="100000">
                                          <p:val>
                                            <p:strVal val="#ppt_w"/>
                                          </p:val>
                                        </p:tav>
                                      </p:tavLst>
                                    </p:anim>
                                    <p:anim calcmode="lin" valueType="num">
                                      <p:cBhvr>
                                        <p:cTn id="35" dur="1000" fill="hold"/>
                                        <p:tgtEl>
                                          <p:spTgt spid="77"/>
                                        </p:tgtEl>
                                        <p:attrNameLst>
                                          <p:attrName>ppt_h</p:attrName>
                                        </p:attrNameLst>
                                      </p:cBhvr>
                                      <p:tavLst>
                                        <p:tav tm="0">
                                          <p:val>
                                            <p:strVal val="(6*min(max(#ppt_w*#ppt_h,.3),1)-7.4)/-.7*#ppt_h"/>
                                          </p:val>
                                        </p:tav>
                                        <p:tav tm="100000">
                                          <p:val>
                                            <p:strVal val="#ppt_h"/>
                                          </p:val>
                                        </p:tav>
                                      </p:tavLst>
                                    </p:anim>
                                    <p:anim calcmode="lin" valueType="num">
                                      <p:cBhvr>
                                        <p:cTn id="36" dur="1000" fill="hold"/>
                                        <p:tgtEl>
                                          <p:spTgt spid="77"/>
                                        </p:tgtEl>
                                        <p:attrNameLst>
                                          <p:attrName>ppt_x</p:attrName>
                                        </p:attrNameLst>
                                      </p:cBhvr>
                                      <p:tavLst>
                                        <p:tav tm="0">
                                          <p:val>
                                            <p:fltVal val="0.5"/>
                                          </p:val>
                                        </p:tav>
                                        <p:tav tm="100000">
                                          <p:val>
                                            <p:strVal val="#ppt_x"/>
                                          </p:val>
                                        </p:tav>
                                      </p:tavLst>
                                    </p:anim>
                                    <p:anim calcmode="lin" valueType="num">
                                      <p:cBhvr>
                                        <p:cTn id="37" dur="1000" fill="hold"/>
                                        <p:tgtEl>
                                          <p:spTgt spid="77"/>
                                        </p:tgtEl>
                                        <p:attrNameLst>
                                          <p:attrName>ppt_y</p:attrName>
                                        </p:attrNameLst>
                                      </p:cBhvr>
                                      <p:tavLst>
                                        <p:tav tm="0">
                                          <p:val>
                                            <p:strVal val="1+(6*min(max(#ppt_w*#ppt_h,.3),1)-7.4)/-.7*#ppt_h/2"/>
                                          </p:val>
                                        </p:tav>
                                        <p:tav tm="100000">
                                          <p:val>
                                            <p:strVal val="#ppt_y"/>
                                          </p:val>
                                        </p:tav>
                                      </p:tavLst>
                                    </p:anim>
                                  </p:childTnLst>
                                </p:cTn>
                              </p:par>
                              <p:par>
                                <p:cTn id="38" presetID="53" presetClass="entr" presetSubtype="16" fill="hold" grpId="0" nodeType="withEffect">
                                  <p:stCondLst>
                                    <p:cond delay="400"/>
                                  </p:stCondLst>
                                  <p:childTnLst>
                                    <p:set>
                                      <p:cBhvr>
                                        <p:cTn id="39" dur="1" fill="hold">
                                          <p:stCondLst>
                                            <p:cond delay="0"/>
                                          </p:stCondLst>
                                        </p:cTn>
                                        <p:tgtEl>
                                          <p:spTgt spid="78"/>
                                        </p:tgtEl>
                                        <p:attrNameLst>
                                          <p:attrName>style.visibility</p:attrName>
                                        </p:attrNameLst>
                                      </p:cBhvr>
                                      <p:to>
                                        <p:strVal val="visible"/>
                                      </p:to>
                                    </p:set>
                                    <p:anim calcmode="lin" valueType="num">
                                      <p:cBhvr>
                                        <p:cTn id="40" dur="250" fill="hold"/>
                                        <p:tgtEl>
                                          <p:spTgt spid="78"/>
                                        </p:tgtEl>
                                        <p:attrNameLst>
                                          <p:attrName>ppt_w</p:attrName>
                                        </p:attrNameLst>
                                      </p:cBhvr>
                                      <p:tavLst>
                                        <p:tav tm="0">
                                          <p:val>
                                            <p:fltVal val="0"/>
                                          </p:val>
                                        </p:tav>
                                        <p:tav tm="100000">
                                          <p:val>
                                            <p:strVal val="#ppt_w"/>
                                          </p:val>
                                        </p:tav>
                                      </p:tavLst>
                                    </p:anim>
                                    <p:anim calcmode="lin" valueType="num">
                                      <p:cBhvr>
                                        <p:cTn id="41" dur="250" fill="hold"/>
                                        <p:tgtEl>
                                          <p:spTgt spid="78"/>
                                        </p:tgtEl>
                                        <p:attrNameLst>
                                          <p:attrName>ppt_h</p:attrName>
                                        </p:attrNameLst>
                                      </p:cBhvr>
                                      <p:tavLst>
                                        <p:tav tm="0">
                                          <p:val>
                                            <p:fltVal val="0"/>
                                          </p:val>
                                        </p:tav>
                                        <p:tav tm="100000">
                                          <p:val>
                                            <p:strVal val="#ppt_h"/>
                                          </p:val>
                                        </p:tav>
                                      </p:tavLst>
                                    </p:anim>
                                    <p:animEffect transition="in" filter="fade">
                                      <p:cBhvr>
                                        <p:cTn id="42" dur="250"/>
                                        <p:tgtEl>
                                          <p:spTgt spid="78"/>
                                        </p:tgtEl>
                                      </p:cBhvr>
                                    </p:animEffect>
                                  </p:childTnLst>
                                </p:cTn>
                              </p:par>
                              <p:par>
                                <p:cTn id="43" presetID="6" presetClass="emph" presetSubtype="0" decel="100000" fill="hold" grpId="1" nodeType="withEffect">
                                  <p:stCondLst>
                                    <p:cond delay="600"/>
                                  </p:stCondLst>
                                  <p:childTnLst>
                                    <p:animScale>
                                      <p:cBhvr>
                                        <p:cTn id="44" dur="250" fill="hold"/>
                                        <p:tgtEl>
                                          <p:spTgt spid="78"/>
                                        </p:tgtEl>
                                      </p:cBhvr>
                                      <p:by x="120000" y="120000"/>
                                    </p:animScale>
                                  </p:childTnLst>
                                </p:cTn>
                              </p:par>
                              <p:par>
                                <p:cTn id="45" presetID="6" presetClass="emph" presetSubtype="0" decel="100000" fill="hold" grpId="2" nodeType="withEffect">
                                  <p:stCondLst>
                                    <p:cond delay="800"/>
                                  </p:stCondLst>
                                  <p:childTnLst>
                                    <p:animScale>
                                      <p:cBhvr>
                                        <p:cTn id="46" dur="250" fill="hold"/>
                                        <p:tgtEl>
                                          <p:spTgt spid="78"/>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5" grpId="1"/>
      <p:bldP spid="75" grpId="2"/>
      <p:bldP spid="77" grpId="0" animBg="1"/>
      <p:bldP spid="78" grpId="0"/>
      <p:bldP spid="78" grpId="1"/>
      <p:bldP spid="78"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839460"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矩形 28"/>
          <p:cNvSpPr/>
          <p:nvPr/>
        </p:nvSpPr>
        <p:spPr>
          <a:xfrm>
            <a:off x="7308595" y="1027801"/>
            <a:ext cx="4539174" cy="5492750"/>
          </a:xfrm>
          <a:prstGeom prst="rect">
            <a:avLst/>
          </a:prstGeom>
          <a:ln>
            <a:noFill/>
          </a:ln>
        </p:spPr>
        <p:txBody>
          <a:bodyPr wrap="square">
            <a:spAutoFit/>
          </a:bodyPr>
          <a:lstStyle/>
          <a:p>
            <a:pPr>
              <a:lnSpc>
                <a:spcPct val="150000"/>
              </a:lnSpc>
            </a:pPr>
            <a:r>
              <a:rPr dirty="0">
                <a:latin typeface="微软雅黑" panose="020B0503020204020204" pitchFamily="34" charset="-122"/>
                <a:ea typeface="微软雅黑" panose="020B0503020204020204" pitchFamily="34" charset="-122"/>
              </a:rPr>
              <a:t>党的早期宣传工作主要任务是向工农宣传革命理想和革命目的，因此宣传的时候方式方法须得掌握好分寸，面对不同的宣传对象、 目的和内容，灵进行活多样的宣传。在广大群众中，工人是最彻底的无产阶级，因此要拉进与无产阶级的距离，派专人去做工人的宣传工作，创办劳动补习学校、成立工会，上课、开演讲、谈心谈话、喊口号，并留有专门的人去组织和负责后续工作。在知识分子中做宣传工作，一般以刊印党的机关出版物为主。但在面向老人、妇女和儿童时，讲故事、编歌谣和简单的口号等语言性、画面性宣传方式则使用的较多。</a:t>
            </a:r>
            <a:endParaRPr dirty="0">
              <a:latin typeface="微软雅黑" panose="020B0503020204020204" pitchFamily="34" charset="-122"/>
              <a:ea typeface="微软雅黑" panose="020B0503020204020204" pitchFamily="34" charset="-122"/>
            </a:endParaRPr>
          </a:p>
        </p:txBody>
      </p:sp>
      <p:sp>
        <p:nvSpPr>
          <p:cNvPr id="30" name="Freeform 5"/>
          <p:cNvSpPr/>
          <p:nvPr/>
        </p:nvSpPr>
        <p:spPr bwMode="auto">
          <a:xfrm>
            <a:off x="2677953" y="1874909"/>
            <a:ext cx="1848937" cy="2073125"/>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sp>
        <p:nvSpPr>
          <p:cNvPr id="31" name="Freeform 5"/>
          <p:cNvSpPr/>
          <p:nvPr/>
        </p:nvSpPr>
        <p:spPr bwMode="auto">
          <a:xfrm>
            <a:off x="2826882" y="2041896"/>
            <a:ext cx="1551080" cy="1739151"/>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rgbClr val="C00000"/>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矩形 31"/>
          <p:cNvSpPr/>
          <p:nvPr/>
        </p:nvSpPr>
        <p:spPr>
          <a:xfrm>
            <a:off x="2888161" y="2311307"/>
            <a:ext cx="1428521" cy="1198880"/>
          </a:xfrm>
          <a:prstGeom prst="rect">
            <a:avLst/>
          </a:prstGeom>
          <a:noFill/>
          <a:effectLst/>
        </p:spPr>
        <p:txBody>
          <a:bodyPr wrap="square" rtlCol="0">
            <a:spAutoFit/>
          </a:bodyPr>
          <a:lstStyle/>
          <a:p>
            <a:pPr algn="ctr"/>
            <a:r>
              <a:rPr lang="zh-CN" altLang="en-US" sz="3600" b="1" dirty="0">
                <a:solidFill>
                  <a:schemeClr val="bg1"/>
                </a:solidFill>
                <a:ea typeface="微软雅黑" panose="020B0503020204020204" pitchFamily="34" charset="-122"/>
                <a:sym typeface="方正兰亭黑_GBK" pitchFamily="2" charset="-122"/>
              </a:rPr>
              <a:t>传播媒介</a:t>
            </a:r>
            <a:endParaRPr lang="zh-CN" altLang="en-US" sz="3600" b="1" dirty="0">
              <a:solidFill>
                <a:schemeClr val="bg1"/>
              </a:solidFill>
              <a:ea typeface="微软雅黑" panose="020B0503020204020204" pitchFamily="34" charset="-122"/>
              <a:sym typeface="方正兰亭黑_GBK" pitchFamily="2" charset="-122"/>
            </a:endParaRPr>
          </a:p>
        </p:txBody>
      </p:sp>
      <p:sp>
        <p:nvSpPr>
          <p:cNvPr id="33" name="Freeform 5"/>
          <p:cNvSpPr/>
          <p:nvPr/>
        </p:nvSpPr>
        <p:spPr bwMode="auto">
          <a:xfrm>
            <a:off x="2937798" y="4181387"/>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sp>
        <p:nvSpPr>
          <p:cNvPr id="34" name="Freeform 5"/>
          <p:cNvSpPr/>
          <p:nvPr/>
        </p:nvSpPr>
        <p:spPr bwMode="auto">
          <a:xfrm>
            <a:off x="1217743" y="3845403"/>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sp>
        <p:nvSpPr>
          <p:cNvPr id="35" name="Freeform 5"/>
          <p:cNvSpPr/>
          <p:nvPr/>
        </p:nvSpPr>
        <p:spPr bwMode="auto">
          <a:xfrm>
            <a:off x="4657852" y="3845403"/>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sp>
        <p:nvSpPr>
          <p:cNvPr id="36" name="Freeform 5"/>
          <p:cNvSpPr/>
          <p:nvPr/>
        </p:nvSpPr>
        <p:spPr bwMode="auto">
          <a:xfrm>
            <a:off x="370362" y="2374270"/>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sp>
        <p:nvSpPr>
          <p:cNvPr id="37" name="Freeform 5"/>
          <p:cNvSpPr/>
          <p:nvPr/>
        </p:nvSpPr>
        <p:spPr bwMode="auto">
          <a:xfrm>
            <a:off x="5505234" y="2374270"/>
            <a:ext cx="1329246" cy="1490420"/>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1">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noFill/>
          <a:ln w="12700">
            <a:solidFill>
              <a:schemeClr val="tx2"/>
            </a:solidFill>
          </a:ln>
        </p:spPr>
        <p:txBody>
          <a:bodyPr vert="horz" wrap="square" lIns="91440" tIns="45720" rIns="91440" bIns="45720" numCol="1" anchor="t" anchorCtr="0" compatLnSpc="1"/>
          <a:lstStyle/>
          <a:p>
            <a:endParaRPr lang="zh-CN" altLang="en-US">
              <a:cs typeface="+mn-ea"/>
              <a:sym typeface="+mn-lt"/>
            </a:endParaRPr>
          </a:p>
        </p:txBody>
      </p:sp>
      <p:cxnSp>
        <p:nvCxnSpPr>
          <p:cNvPr id="38" name="直接箭头连接符 37"/>
          <p:cNvCxnSpPr/>
          <p:nvPr/>
        </p:nvCxnSpPr>
        <p:spPr>
          <a:xfrm rot="1080000">
            <a:off x="4648511" y="3036796"/>
            <a:ext cx="763662"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20520000" flipH="1">
            <a:off x="1803377" y="3036796"/>
            <a:ext cx="763662"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16200000" flipH="1">
            <a:off x="3513327" y="4066430"/>
            <a:ext cx="17818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600000" flipH="1">
            <a:off x="2313649" y="3816243"/>
            <a:ext cx="50910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3000000">
            <a:off x="4382085" y="3816243"/>
            <a:ext cx="509108" cy="0"/>
          </a:xfrm>
          <a:prstGeom prst="straightConnector1">
            <a:avLst/>
          </a:prstGeom>
          <a:ln w="19050">
            <a:solidFill>
              <a:schemeClr val="tx2"/>
            </a:solidFill>
            <a:tailEnd type="arrow" w="lg" len="lg"/>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37475" y="2739290"/>
            <a:ext cx="795020" cy="460375"/>
          </a:xfrm>
          <a:prstGeom prst="rect">
            <a:avLst/>
          </a:prstGeom>
        </p:spPr>
        <p:txBody>
          <a:bodyPr wrap="none">
            <a:spAutoFit/>
          </a:bodyPr>
          <a:lstStyle/>
          <a:p>
            <a:pPr algn="ctr"/>
            <a:r>
              <a:rPr lang="zh-CN" altLang="en-US" sz="2400" b="1" dirty="0">
                <a:cs typeface="+mn-ea"/>
                <a:sym typeface="+mn-lt"/>
              </a:rPr>
              <a:t>报刊</a:t>
            </a:r>
            <a:endParaRPr lang="zh-CN" altLang="en-US" sz="2400" b="1" dirty="0">
              <a:cs typeface="+mn-ea"/>
              <a:sym typeface="+mn-lt"/>
            </a:endParaRPr>
          </a:p>
        </p:txBody>
      </p:sp>
      <p:sp>
        <p:nvSpPr>
          <p:cNvPr id="44" name="矩形 43"/>
          <p:cNvSpPr/>
          <p:nvPr/>
        </p:nvSpPr>
        <p:spPr>
          <a:xfrm>
            <a:off x="1484857" y="4175115"/>
            <a:ext cx="795020" cy="460375"/>
          </a:xfrm>
          <a:prstGeom prst="rect">
            <a:avLst/>
          </a:prstGeom>
        </p:spPr>
        <p:txBody>
          <a:bodyPr wrap="none">
            <a:spAutoFit/>
          </a:bodyPr>
          <a:lstStyle/>
          <a:p>
            <a:pPr algn="ctr"/>
            <a:r>
              <a:rPr lang="zh-CN" altLang="en-US" sz="2400" b="1" dirty="0">
                <a:cs typeface="+mn-ea"/>
                <a:sym typeface="+mn-lt"/>
              </a:rPr>
              <a:t>书籍</a:t>
            </a:r>
            <a:endParaRPr lang="zh-CN" altLang="en-US" sz="2400" b="1" dirty="0">
              <a:cs typeface="+mn-ea"/>
              <a:sym typeface="+mn-lt"/>
            </a:endParaRPr>
          </a:p>
        </p:txBody>
      </p:sp>
      <p:sp>
        <p:nvSpPr>
          <p:cNvPr id="45" name="矩形 44"/>
          <p:cNvSpPr/>
          <p:nvPr/>
        </p:nvSpPr>
        <p:spPr>
          <a:xfrm>
            <a:off x="3051876" y="4511099"/>
            <a:ext cx="1101090" cy="460375"/>
          </a:xfrm>
          <a:prstGeom prst="rect">
            <a:avLst/>
          </a:prstGeom>
        </p:spPr>
        <p:txBody>
          <a:bodyPr wrap="none">
            <a:spAutoFit/>
          </a:bodyPr>
          <a:lstStyle/>
          <a:p>
            <a:pPr algn="ctr"/>
            <a:r>
              <a:rPr lang="zh-CN" altLang="en-US" sz="2400" b="1" dirty="0">
                <a:cs typeface="+mn-ea"/>
                <a:sym typeface="+mn-lt"/>
              </a:rPr>
              <a:t>研究会</a:t>
            </a:r>
            <a:endParaRPr lang="zh-CN" altLang="en-US" sz="2400" b="1" dirty="0">
              <a:cs typeface="+mn-ea"/>
              <a:sym typeface="+mn-lt"/>
            </a:endParaRPr>
          </a:p>
        </p:txBody>
      </p:sp>
      <p:sp>
        <p:nvSpPr>
          <p:cNvPr id="46" name="矩形 45"/>
          <p:cNvSpPr/>
          <p:nvPr/>
        </p:nvSpPr>
        <p:spPr>
          <a:xfrm>
            <a:off x="4924966" y="4175115"/>
            <a:ext cx="795020" cy="460375"/>
          </a:xfrm>
          <a:prstGeom prst="rect">
            <a:avLst/>
          </a:prstGeom>
        </p:spPr>
        <p:txBody>
          <a:bodyPr wrap="none">
            <a:spAutoFit/>
          </a:bodyPr>
          <a:lstStyle/>
          <a:p>
            <a:pPr algn="ctr"/>
            <a:r>
              <a:rPr lang="zh-CN" altLang="en-US" sz="2400" b="1" dirty="0">
                <a:cs typeface="+mn-ea"/>
                <a:sym typeface="+mn-lt"/>
              </a:rPr>
              <a:t>工会</a:t>
            </a:r>
            <a:endParaRPr lang="zh-CN" altLang="en-US" sz="2400" b="1" dirty="0">
              <a:cs typeface="+mn-ea"/>
              <a:sym typeface="+mn-lt"/>
            </a:endParaRPr>
          </a:p>
        </p:txBody>
      </p:sp>
      <p:sp>
        <p:nvSpPr>
          <p:cNvPr id="47" name="矩形 46"/>
          <p:cNvSpPr/>
          <p:nvPr/>
        </p:nvSpPr>
        <p:spPr>
          <a:xfrm>
            <a:off x="5772348" y="2703982"/>
            <a:ext cx="795020" cy="460375"/>
          </a:xfrm>
          <a:prstGeom prst="rect">
            <a:avLst/>
          </a:prstGeom>
        </p:spPr>
        <p:txBody>
          <a:bodyPr wrap="none">
            <a:spAutoFit/>
          </a:bodyPr>
          <a:lstStyle/>
          <a:p>
            <a:pPr algn="ctr"/>
            <a:r>
              <a:rPr lang="zh-CN" altLang="en-US" sz="2400" b="1" dirty="0">
                <a:cs typeface="+mn-ea"/>
                <a:sym typeface="+mn-lt"/>
              </a:rPr>
              <a:t>学校</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250" fill="hold"/>
                                        <p:tgtEl>
                                          <p:spTgt spid="30"/>
                                        </p:tgtEl>
                                        <p:attrNameLst>
                                          <p:attrName>ppt_w</p:attrName>
                                        </p:attrNameLst>
                                      </p:cBhvr>
                                      <p:tavLst>
                                        <p:tav tm="0">
                                          <p:val>
                                            <p:fltVal val="0"/>
                                          </p:val>
                                        </p:tav>
                                        <p:tav tm="100000">
                                          <p:val>
                                            <p:strVal val="#ppt_w"/>
                                          </p:val>
                                        </p:tav>
                                      </p:tavLst>
                                    </p:anim>
                                    <p:anim calcmode="lin" valueType="num">
                                      <p:cBhvr>
                                        <p:cTn id="41" dur="250" fill="hold"/>
                                        <p:tgtEl>
                                          <p:spTgt spid="30"/>
                                        </p:tgtEl>
                                        <p:attrNameLst>
                                          <p:attrName>ppt_h</p:attrName>
                                        </p:attrNameLst>
                                      </p:cBhvr>
                                      <p:tavLst>
                                        <p:tav tm="0">
                                          <p:val>
                                            <p:fltVal val="0"/>
                                          </p:val>
                                        </p:tav>
                                        <p:tav tm="100000">
                                          <p:val>
                                            <p:strVal val="#ppt_h"/>
                                          </p:val>
                                        </p:tav>
                                      </p:tavLst>
                                    </p:anim>
                                    <p:animEffect transition="in" filter="fade">
                                      <p:cBhvr>
                                        <p:cTn id="42" dur="250"/>
                                        <p:tgtEl>
                                          <p:spTgt spid="30"/>
                                        </p:tgtEl>
                                      </p:cBhvr>
                                    </p:animEffect>
                                  </p:childTnLst>
                                </p:cTn>
                              </p:par>
                              <p:par>
                                <p:cTn id="43" presetID="6" presetClass="emph" presetSubtype="0" decel="100000" fill="hold" grpId="1" nodeType="withEffect">
                                  <p:stCondLst>
                                    <p:cond delay="200"/>
                                  </p:stCondLst>
                                  <p:childTnLst>
                                    <p:animScale>
                                      <p:cBhvr>
                                        <p:cTn id="44" dur="250" fill="hold"/>
                                        <p:tgtEl>
                                          <p:spTgt spid="30"/>
                                        </p:tgtEl>
                                      </p:cBhvr>
                                      <p:by x="120000" y="120000"/>
                                    </p:animScale>
                                  </p:childTnLst>
                                </p:cTn>
                              </p:par>
                              <p:par>
                                <p:cTn id="45" presetID="6" presetClass="emph" presetSubtype="0" decel="100000" fill="hold" grpId="2" nodeType="withEffect">
                                  <p:stCondLst>
                                    <p:cond delay="400"/>
                                  </p:stCondLst>
                                  <p:childTnLst>
                                    <p:animScale>
                                      <p:cBhvr>
                                        <p:cTn id="46" dur="250" fill="hold"/>
                                        <p:tgtEl>
                                          <p:spTgt spid="30"/>
                                        </p:tgtEl>
                                      </p:cBhvr>
                                      <p:by x="83000" y="83000"/>
                                    </p:animScale>
                                  </p:childTnLst>
                                </p:cTn>
                              </p:par>
                              <p:par>
                                <p:cTn id="47" presetID="53" presetClass="entr" presetSubtype="16" fill="hold" grpId="0" nodeType="withEffect">
                                  <p:stCondLst>
                                    <p:cond delay="400"/>
                                  </p:stCondLst>
                                  <p:childTnLst>
                                    <p:set>
                                      <p:cBhvr>
                                        <p:cTn id="48" dur="1" fill="hold">
                                          <p:stCondLst>
                                            <p:cond delay="0"/>
                                          </p:stCondLst>
                                        </p:cTn>
                                        <p:tgtEl>
                                          <p:spTgt spid="31"/>
                                        </p:tgtEl>
                                        <p:attrNameLst>
                                          <p:attrName>style.visibility</p:attrName>
                                        </p:attrNameLst>
                                      </p:cBhvr>
                                      <p:to>
                                        <p:strVal val="visible"/>
                                      </p:to>
                                    </p:set>
                                    <p:anim calcmode="lin" valueType="num">
                                      <p:cBhvr>
                                        <p:cTn id="49" dur="250" fill="hold"/>
                                        <p:tgtEl>
                                          <p:spTgt spid="31"/>
                                        </p:tgtEl>
                                        <p:attrNameLst>
                                          <p:attrName>ppt_w</p:attrName>
                                        </p:attrNameLst>
                                      </p:cBhvr>
                                      <p:tavLst>
                                        <p:tav tm="0">
                                          <p:val>
                                            <p:fltVal val="0"/>
                                          </p:val>
                                        </p:tav>
                                        <p:tav tm="100000">
                                          <p:val>
                                            <p:strVal val="#ppt_w"/>
                                          </p:val>
                                        </p:tav>
                                      </p:tavLst>
                                    </p:anim>
                                    <p:anim calcmode="lin" valueType="num">
                                      <p:cBhvr>
                                        <p:cTn id="50" dur="250" fill="hold"/>
                                        <p:tgtEl>
                                          <p:spTgt spid="31"/>
                                        </p:tgtEl>
                                        <p:attrNameLst>
                                          <p:attrName>ppt_h</p:attrName>
                                        </p:attrNameLst>
                                      </p:cBhvr>
                                      <p:tavLst>
                                        <p:tav tm="0">
                                          <p:val>
                                            <p:fltVal val="0"/>
                                          </p:val>
                                        </p:tav>
                                        <p:tav tm="100000">
                                          <p:val>
                                            <p:strVal val="#ppt_h"/>
                                          </p:val>
                                        </p:tav>
                                      </p:tavLst>
                                    </p:anim>
                                    <p:animEffect transition="in" filter="fade">
                                      <p:cBhvr>
                                        <p:cTn id="51" dur="250"/>
                                        <p:tgtEl>
                                          <p:spTgt spid="31"/>
                                        </p:tgtEl>
                                      </p:cBhvr>
                                    </p:animEffect>
                                  </p:childTnLst>
                                </p:cTn>
                              </p:par>
                              <p:par>
                                <p:cTn id="52" presetID="6" presetClass="emph" presetSubtype="0" decel="100000" fill="hold" grpId="1" nodeType="withEffect">
                                  <p:stCondLst>
                                    <p:cond delay="600"/>
                                  </p:stCondLst>
                                  <p:childTnLst>
                                    <p:animScale>
                                      <p:cBhvr>
                                        <p:cTn id="53" dur="250" fill="hold"/>
                                        <p:tgtEl>
                                          <p:spTgt spid="31"/>
                                        </p:tgtEl>
                                      </p:cBhvr>
                                      <p:by x="120000" y="120000"/>
                                    </p:animScale>
                                  </p:childTnLst>
                                </p:cTn>
                              </p:par>
                              <p:par>
                                <p:cTn id="54" presetID="6" presetClass="emph" presetSubtype="0" decel="100000" fill="hold" grpId="2" nodeType="withEffect">
                                  <p:stCondLst>
                                    <p:cond delay="800"/>
                                  </p:stCondLst>
                                  <p:childTnLst>
                                    <p:animScale>
                                      <p:cBhvr>
                                        <p:cTn id="55" dur="250" fill="hold"/>
                                        <p:tgtEl>
                                          <p:spTgt spid="31"/>
                                        </p:tgtEl>
                                      </p:cBhvr>
                                      <p:by x="83000" y="83000"/>
                                    </p:animScale>
                                  </p:childTnLst>
                                </p:cTn>
                              </p:par>
                              <p:par>
                                <p:cTn id="56" presetID="53" presetClass="entr" presetSubtype="16" fill="hold" grpId="0" nodeType="withEffect">
                                  <p:stCondLst>
                                    <p:cond delay="600"/>
                                  </p:stCondLst>
                                  <p:childTnLst>
                                    <p:set>
                                      <p:cBhvr>
                                        <p:cTn id="57" dur="1" fill="hold">
                                          <p:stCondLst>
                                            <p:cond delay="0"/>
                                          </p:stCondLst>
                                        </p:cTn>
                                        <p:tgtEl>
                                          <p:spTgt spid="32"/>
                                        </p:tgtEl>
                                        <p:attrNameLst>
                                          <p:attrName>style.visibility</p:attrName>
                                        </p:attrNameLst>
                                      </p:cBhvr>
                                      <p:to>
                                        <p:strVal val="visible"/>
                                      </p:to>
                                    </p:set>
                                    <p:anim calcmode="lin" valueType="num">
                                      <p:cBhvr>
                                        <p:cTn id="58" dur="250" fill="hold"/>
                                        <p:tgtEl>
                                          <p:spTgt spid="32"/>
                                        </p:tgtEl>
                                        <p:attrNameLst>
                                          <p:attrName>ppt_w</p:attrName>
                                        </p:attrNameLst>
                                      </p:cBhvr>
                                      <p:tavLst>
                                        <p:tav tm="0">
                                          <p:val>
                                            <p:fltVal val="0"/>
                                          </p:val>
                                        </p:tav>
                                        <p:tav tm="100000">
                                          <p:val>
                                            <p:strVal val="#ppt_w"/>
                                          </p:val>
                                        </p:tav>
                                      </p:tavLst>
                                    </p:anim>
                                    <p:anim calcmode="lin" valueType="num">
                                      <p:cBhvr>
                                        <p:cTn id="59" dur="250" fill="hold"/>
                                        <p:tgtEl>
                                          <p:spTgt spid="32"/>
                                        </p:tgtEl>
                                        <p:attrNameLst>
                                          <p:attrName>ppt_h</p:attrName>
                                        </p:attrNameLst>
                                      </p:cBhvr>
                                      <p:tavLst>
                                        <p:tav tm="0">
                                          <p:val>
                                            <p:fltVal val="0"/>
                                          </p:val>
                                        </p:tav>
                                        <p:tav tm="100000">
                                          <p:val>
                                            <p:strVal val="#ppt_h"/>
                                          </p:val>
                                        </p:tav>
                                      </p:tavLst>
                                    </p:anim>
                                    <p:animEffect transition="in" filter="fade">
                                      <p:cBhvr>
                                        <p:cTn id="60" dur="250"/>
                                        <p:tgtEl>
                                          <p:spTgt spid="32"/>
                                        </p:tgtEl>
                                      </p:cBhvr>
                                    </p:animEffect>
                                  </p:childTnLst>
                                </p:cTn>
                              </p:par>
                              <p:par>
                                <p:cTn id="61" presetID="6" presetClass="emph" presetSubtype="0" decel="100000" fill="hold" grpId="1" nodeType="withEffect">
                                  <p:stCondLst>
                                    <p:cond delay="800"/>
                                  </p:stCondLst>
                                  <p:childTnLst>
                                    <p:animScale>
                                      <p:cBhvr>
                                        <p:cTn id="62" dur="250" fill="hold"/>
                                        <p:tgtEl>
                                          <p:spTgt spid="32"/>
                                        </p:tgtEl>
                                      </p:cBhvr>
                                      <p:by x="120000" y="120000"/>
                                    </p:animScale>
                                  </p:childTnLst>
                                </p:cTn>
                              </p:par>
                              <p:par>
                                <p:cTn id="63" presetID="6" presetClass="emph" presetSubtype="0" decel="100000" fill="hold" grpId="2" nodeType="withEffect">
                                  <p:stCondLst>
                                    <p:cond delay="1000"/>
                                  </p:stCondLst>
                                  <p:childTnLst>
                                    <p:animScale>
                                      <p:cBhvr>
                                        <p:cTn id="64" dur="250" fill="hold"/>
                                        <p:tgtEl>
                                          <p:spTgt spid="32"/>
                                        </p:tgtEl>
                                      </p:cBhvr>
                                      <p:by x="83000" y="83000"/>
                                    </p:animScale>
                                  </p:childTnLst>
                                </p:cTn>
                              </p:par>
                            </p:childTnLst>
                          </p:cTn>
                        </p:par>
                        <p:par>
                          <p:cTn id="65" fill="hold">
                            <p:stCondLst>
                              <p:cond delay="2000"/>
                            </p:stCondLst>
                            <p:childTnLst>
                              <p:par>
                                <p:cTn id="66" presetID="22" presetClass="entr" presetSubtype="2"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right)">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up)">
                                      <p:cBhvr>
                                        <p:cTn id="71" dur="500"/>
                                        <p:tgtEl>
                                          <p:spTgt spid="41"/>
                                        </p:tgtEl>
                                      </p:cBhvr>
                                    </p:animEffect>
                                  </p:childTnLst>
                                </p:cTn>
                              </p:par>
                              <p:par>
                                <p:cTn id="72" presetID="22" presetClass="entr" presetSubtype="1"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up)">
                                      <p:cBhvr>
                                        <p:cTn id="74" dur="500"/>
                                        <p:tgtEl>
                                          <p:spTgt spid="40"/>
                                        </p:tgtEl>
                                      </p:cBhvr>
                                    </p:animEffect>
                                  </p:childTnLst>
                                </p:cTn>
                              </p:par>
                              <p:par>
                                <p:cTn id="75" presetID="22" presetClass="entr" presetSubtype="1"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500"/>
                                        <p:tgtEl>
                                          <p:spTgt spid="42"/>
                                        </p:tgtEl>
                                      </p:cBhvr>
                                    </p:animEffect>
                                  </p:childTnLst>
                                </p:cTn>
                              </p:par>
                              <p:par>
                                <p:cTn id="78" presetID="22" presetClass="entr" presetSubtype="8"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Effect transition="in" filter="fade">
                                      <p:cBhvr>
                                        <p:cTn id="86" dur="500"/>
                                        <p:tgtEl>
                                          <p:spTgt spid="36"/>
                                        </p:tgtEl>
                                      </p:cBhvr>
                                    </p:animEffect>
                                  </p:childTnLst>
                                </p:cTn>
                              </p:par>
                              <p:par>
                                <p:cTn id="87" presetID="53" presetClass="entr" presetSubtype="16" fill="hold" grpId="0" nodeType="withEffect">
                                  <p:stCondLst>
                                    <p:cond delay="10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200"/>
                                  </p:stCondLst>
                                  <p:childTnLst>
                                    <p:set>
                                      <p:cBhvr>
                                        <p:cTn id="93" dur="1" fill="hold">
                                          <p:stCondLst>
                                            <p:cond delay="0"/>
                                          </p:stCondLst>
                                        </p:cTn>
                                        <p:tgtEl>
                                          <p:spTgt spid="33"/>
                                        </p:tgtEl>
                                        <p:attrNameLst>
                                          <p:attrName>style.visibility</p:attrName>
                                        </p:attrNameLst>
                                      </p:cBhvr>
                                      <p:to>
                                        <p:strVal val="visible"/>
                                      </p:to>
                                    </p:set>
                                    <p:anim calcmode="lin" valueType="num">
                                      <p:cBhvr>
                                        <p:cTn id="94" dur="500" fill="hold"/>
                                        <p:tgtEl>
                                          <p:spTgt spid="33"/>
                                        </p:tgtEl>
                                        <p:attrNameLst>
                                          <p:attrName>ppt_w</p:attrName>
                                        </p:attrNameLst>
                                      </p:cBhvr>
                                      <p:tavLst>
                                        <p:tav tm="0">
                                          <p:val>
                                            <p:fltVal val="0"/>
                                          </p:val>
                                        </p:tav>
                                        <p:tav tm="100000">
                                          <p:val>
                                            <p:strVal val="#ppt_w"/>
                                          </p:val>
                                        </p:tav>
                                      </p:tavLst>
                                    </p:anim>
                                    <p:anim calcmode="lin" valueType="num">
                                      <p:cBhvr>
                                        <p:cTn id="95" dur="500" fill="hold"/>
                                        <p:tgtEl>
                                          <p:spTgt spid="33"/>
                                        </p:tgtEl>
                                        <p:attrNameLst>
                                          <p:attrName>ppt_h</p:attrName>
                                        </p:attrNameLst>
                                      </p:cBhvr>
                                      <p:tavLst>
                                        <p:tav tm="0">
                                          <p:val>
                                            <p:fltVal val="0"/>
                                          </p:val>
                                        </p:tav>
                                        <p:tav tm="100000">
                                          <p:val>
                                            <p:strVal val="#ppt_h"/>
                                          </p:val>
                                        </p:tav>
                                      </p:tavLst>
                                    </p:anim>
                                    <p:animEffect transition="in" filter="fade">
                                      <p:cBhvr>
                                        <p:cTn id="96" dur="500"/>
                                        <p:tgtEl>
                                          <p:spTgt spid="33"/>
                                        </p:tgtEl>
                                      </p:cBhvr>
                                    </p:animEffect>
                                  </p:childTnLst>
                                </p:cTn>
                              </p:par>
                              <p:par>
                                <p:cTn id="97" presetID="53" presetClass="entr" presetSubtype="16" fill="hold" grpId="0" nodeType="withEffect">
                                  <p:stCondLst>
                                    <p:cond delay="300"/>
                                  </p:stCondLst>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ppt_w</p:attrName>
                                        </p:attrNameLst>
                                      </p:cBhvr>
                                      <p:tavLst>
                                        <p:tav tm="0">
                                          <p:val>
                                            <p:fltVal val="0"/>
                                          </p:val>
                                        </p:tav>
                                        <p:tav tm="100000">
                                          <p:val>
                                            <p:strVal val="#ppt_w"/>
                                          </p:val>
                                        </p:tav>
                                      </p:tavLst>
                                    </p:anim>
                                    <p:anim calcmode="lin" valueType="num">
                                      <p:cBhvr>
                                        <p:cTn id="100" dur="500" fill="hold"/>
                                        <p:tgtEl>
                                          <p:spTgt spid="35"/>
                                        </p:tgtEl>
                                        <p:attrNameLst>
                                          <p:attrName>ppt_h</p:attrName>
                                        </p:attrNameLst>
                                      </p:cBhvr>
                                      <p:tavLst>
                                        <p:tav tm="0">
                                          <p:val>
                                            <p:fltVal val="0"/>
                                          </p:val>
                                        </p:tav>
                                        <p:tav tm="100000">
                                          <p:val>
                                            <p:strVal val="#ppt_h"/>
                                          </p:val>
                                        </p:tav>
                                      </p:tavLst>
                                    </p:anim>
                                    <p:animEffect transition="in" filter="fade">
                                      <p:cBhvr>
                                        <p:cTn id="101" dur="500"/>
                                        <p:tgtEl>
                                          <p:spTgt spid="35"/>
                                        </p:tgtEl>
                                      </p:cBhvr>
                                    </p:animEffect>
                                  </p:childTnLst>
                                </p:cTn>
                              </p:par>
                              <p:par>
                                <p:cTn id="102" presetID="53" presetClass="entr" presetSubtype="16" fill="hold" grpId="0" nodeType="withEffect">
                                  <p:stCondLst>
                                    <p:cond delay="40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500" fill="hold"/>
                                        <p:tgtEl>
                                          <p:spTgt spid="37"/>
                                        </p:tgtEl>
                                        <p:attrNameLst>
                                          <p:attrName>ppt_w</p:attrName>
                                        </p:attrNameLst>
                                      </p:cBhvr>
                                      <p:tavLst>
                                        <p:tav tm="0">
                                          <p:val>
                                            <p:fltVal val="0"/>
                                          </p:val>
                                        </p:tav>
                                        <p:tav tm="100000">
                                          <p:val>
                                            <p:strVal val="#ppt_w"/>
                                          </p:val>
                                        </p:tav>
                                      </p:tavLst>
                                    </p:anim>
                                    <p:anim calcmode="lin" valueType="num">
                                      <p:cBhvr>
                                        <p:cTn id="105" dur="500" fill="hold"/>
                                        <p:tgtEl>
                                          <p:spTgt spid="37"/>
                                        </p:tgtEl>
                                        <p:attrNameLst>
                                          <p:attrName>ppt_h</p:attrName>
                                        </p:attrNameLst>
                                      </p:cBhvr>
                                      <p:tavLst>
                                        <p:tav tm="0">
                                          <p:val>
                                            <p:fltVal val="0"/>
                                          </p:val>
                                        </p:tav>
                                        <p:tav tm="100000">
                                          <p:val>
                                            <p:strVal val="#ppt_h"/>
                                          </p:val>
                                        </p:tav>
                                      </p:tavLst>
                                    </p:anim>
                                    <p:animEffect transition="in" filter="fade">
                                      <p:cBhvr>
                                        <p:cTn id="106" dur="500"/>
                                        <p:tgtEl>
                                          <p:spTgt spid="37"/>
                                        </p:tgtEl>
                                      </p:cBhvr>
                                    </p:animEffect>
                                  </p:childTnLst>
                                </p:cTn>
                              </p:par>
                            </p:childTnLst>
                          </p:cTn>
                        </p:par>
                        <p:par>
                          <p:cTn id="107" fill="hold">
                            <p:stCondLst>
                              <p:cond delay="3000"/>
                            </p:stCondLst>
                            <p:childTnLst>
                              <p:par>
                                <p:cTn id="108" presetID="53" presetClass="entr" presetSubtype="16" fill="hold" grpId="0" nodeType="afterEffect">
                                  <p:stCondLst>
                                    <p:cond delay="0"/>
                                  </p:stCondLst>
                                  <p:childTnLst>
                                    <p:set>
                                      <p:cBhvr>
                                        <p:cTn id="109" dur="1" fill="hold">
                                          <p:stCondLst>
                                            <p:cond delay="0"/>
                                          </p:stCondLst>
                                        </p:cTn>
                                        <p:tgtEl>
                                          <p:spTgt spid="43"/>
                                        </p:tgtEl>
                                        <p:attrNameLst>
                                          <p:attrName>style.visibility</p:attrName>
                                        </p:attrNameLst>
                                      </p:cBhvr>
                                      <p:to>
                                        <p:strVal val="visible"/>
                                      </p:to>
                                    </p:set>
                                    <p:anim calcmode="lin" valueType="num">
                                      <p:cBhvr>
                                        <p:cTn id="110" dur="500" fill="hold"/>
                                        <p:tgtEl>
                                          <p:spTgt spid="43"/>
                                        </p:tgtEl>
                                        <p:attrNameLst>
                                          <p:attrName>ppt_w</p:attrName>
                                        </p:attrNameLst>
                                      </p:cBhvr>
                                      <p:tavLst>
                                        <p:tav tm="0">
                                          <p:val>
                                            <p:fltVal val="0"/>
                                          </p:val>
                                        </p:tav>
                                        <p:tav tm="100000">
                                          <p:val>
                                            <p:strVal val="#ppt_w"/>
                                          </p:val>
                                        </p:tav>
                                      </p:tavLst>
                                    </p:anim>
                                    <p:anim calcmode="lin" valueType="num">
                                      <p:cBhvr>
                                        <p:cTn id="111" dur="500" fill="hold"/>
                                        <p:tgtEl>
                                          <p:spTgt spid="43"/>
                                        </p:tgtEl>
                                        <p:attrNameLst>
                                          <p:attrName>ppt_h</p:attrName>
                                        </p:attrNameLst>
                                      </p:cBhvr>
                                      <p:tavLst>
                                        <p:tav tm="0">
                                          <p:val>
                                            <p:fltVal val="0"/>
                                          </p:val>
                                        </p:tav>
                                        <p:tav tm="100000">
                                          <p:val>
                                            <p:strVal val="#ppt_h"/>
                                          </p:val>
                                        </p:tav>
                                      </p:tavLst>
                                    </p:anim>
                                    <p:animEffect transition="in" filter="fade">
                                      <p:cBhvr>
                                        <p:cTn id="112" dur="500"/>
                                        <p:tgtEl>
                                          <p:spTgt spid="43"/>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p:cTn id="115" dur="500" fill="hold"/>
                                        <p:tgtEl>
                                          <p:spTgt spid="44"/>
                                        </p:tgtEl>
                                        <p:attrNameLst>
                                          <p:attrName>ppt_w</p:attrName>
                                        </p:attrNameLst>
                                      </p:cBhvr>
                                      <p:tavLst>
                                        <p:tav tm="0">
                                          <p:val>
                                            <p:fltVal val="0"/>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animEffect transition="in" filter="fade">
                                      <p:cBhvr>
                                        <p:cTn id="117" dur="500"/>
                                        <p:tgtEl>
                                          <p:spTgt spid="44"/>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 calcmode="lin" valueType="num">
                                      <p:cBhvr>
                                        <p:cTn id="120" dur="500" fill="hold"/>
                                        <p:tgtEl>
                                          <p:spTgt spid="45"/>
                                        </p:tgtEl>
                                        <p:attrNameLst>
                                          <p:attrName>ppt_w</p:attrName>
                                        </p:attrNameLst>
                                      </p:cBhvr>
                                      <p:tavLst>
                                        <p:tav tm="0">
                                          <p:val>
                                            <p:fltVal val="0"/>
                                          </p:val>
                                        </p:tav>
                                        <p:tav tm="100000">
                                          <p:val>
                                            <p:strVal val="#ppt_w"/>
                                          </p:val>
                                        </p:tav>
                                      </p:tavLst>
                                    </p:anim>
                                    <p:anim calcmode="lin" valueType="num">
                                      <p:cBhvr>
                                        <p:cTn id="121" dur="500" fill="hold"/>
                                        <p:tgtEl>
                                          <p:spTgt spid="45"/>
                                        </p:tgtEl>
                                        <p:attrNameLst>
                                          <p:attrName>ppt_h</p:attrName>
                                        </p:attrNameLst>
                                      </p:cBhvr>
                                      <p:tavLst>
                                        <p:tav tm="0">
                                          <p:val>
                                            <p:fltVal val="0"/>
                                          </p:val>
                                        </p:tav>
                                        <p:tav tm="100000">
                                          <p:val>
                                            <p:strVal val="#ppt_h"/>
                                          </p:val>
                                        </p:tav>
                                      </p:tavLst>
                                    </p:anim>
                                    <p:animEffect transition="in" filter="fade">
                                      <p:cBhvr>
                                        <p:cTn id="122" dur="500"/>
                                        <p:tgtEl>
                                          <p:spTgt spid="4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anim calcmode="lin" valueType="num">
                                      <p:cBhvr>
                                        <p:cTn id="125" dur="500" fill="hold"/>
                                        <p:tgtEl>
                                          <p:spTgt spid="46"/>
                                        </p:tgtEl>
                                        <p:attrNameLst>
                                          <p:attrName>ppt_w</p:attrName>
                                        </p:attrNameLst>
                                      </p:cBhvr>
                                      <p:tavLst>
                                        <p:tav tm="0">
                                          <p:val>
                                            <p:fltVal val="0"/>
                                          </p:val>
                                        </p:tav>
                                        <p:tav tm="100000">
                                          <p:val>
                                            <p:strVal val="#ppt_w"/>
                                          </p:val>
                                        </p:tav>
                                      </p:tavLst>
                                    </p:anim>
                                    <p:anim calcmode="lin" valueType="num">
                                      <p:cBhvr>
                                        <p:cTn id="126" dur="500" fill="hold"/>
                                        <p:tgtEl>
                                          <p:spTgt spid="46"/>
                                        </p:tgtEl>
                                        <p:attrNameLst>
                                          <p:attrName>ppt_h</p:attrName>
                                        </p:attrNameLst>
                                      </p:cBhvr>
                                      <p:tavLst>
                                        <p:tav tm="0">
                                          <p:val>
                                            <p:fltVal val="0"/>
                                          </p:val>
                                        </p:tav>
                                        <p:tav tm="100000">
                                          <p:val>
                                            <p:strVal val="#ppt_h"/>
                                          </p:val>
                                        </p:tav>
                                      </p:tavLst>
                                    </p:anim>
                                    <p:animEffect transition="in" filter="fade">
                                      <p:cBhvr>
                                        <p:cTn id="127" dur="500"/>
                                        <p:tgtEl>
                                          <p:spTgt spid="46"/>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 calcmode="lin" valueType="num">
                                      <p:cBhvr>
                                        <p:cTn id="130" dur="500" fill="hold"/>
                                        <p:tgtEl>
                                          <p:spTgt spid="47"/>
                                        </p:tgtEl>
                                        <p:attrNameLst>
                                          <p:attrName>ppt_w</p:attrName>
                                        </p:attrNameLst>
                                      </p:cBhvr>
                                      <p:tavLst>
                                        <p:tav tm="0">
                                          <p:val>
                                            <p:fltVal val="0"/>
                                          </p:val>
                                        </p:tav>
                                        <p:tav tm="100000">
                                          <p:val>
                                            <p:strVal val="#ppt_w"/>
                                          </p:val>
                                        </p:tav>
                                      </p:tavLst>
                                    </p:anim>
                                    <p:anim calcmode="lin" valueType="num">
                                      <p:cBhvr>
                                        <p:cTn id="131" dur="500" fill="hold"/>
                                        <p:tgtEl>
                                          <p:spTgt spid="47"/>
                                        </p:tgtEl>
                                        <p:attrNameLst>
                                          <p:attrName>ppt_h</p:attrName>
                                        </p:attrNameLst>
                                      </p:cBhvr>
                                      <p:tavLst>
                                        <p:tav tm="0">
                                          <p:val>
                                            <p:fltVal val="0"/>
                                          </p:val>
                                        </p:tav>
                                        <p:tav tm="100000">
                                          <p:val>
                                            <p:strVal val="#ppt_h"/>
                                          </p:val>
                                        </p:tav>
                                      </p:tavLst>
                                    </p:anim>
                                    <p:animEffect transition="in" filter="fade">
                                      <p:cBhvr>
                                        <p:cTn id="132" dur="500"/>
                                        <p:tgtEl>
                                          <p:spTgt spid="47"/>
                                        </p:tgtEl>
                                      </p:cBhvr>
                                    </p:animEffect>
                                  </p:childTnLst>
                                </p:cTn>
                              </p:par>
                            </p:childTnLst>
                          </p:cTn>
                        </p:par>
                        <p:par>
                          <p:cTn id="133" fill="hold">
                            <p:stCondLst>
                              <p:cond delay="3500"/>
                            </p:stCondLst>
                            <p:childTnLst>
                              <p:par>
                                <p:cTn id="134" presetID="53" presetClass="entr" presetSubtype="16" fill="hold" grpId="0" nodeType="afterEffect">
                                  <p:stCondLst>
                                    <p:cond delay="0"/>
                                  </p:stCondLst>
                                  <p:iterate type="lt">
                                    <p:tmPct val="10000"/>
                                  </p:iterate>
                                  <p:childTnLst>
                                    <p:set>
                                      <p:cBhvr>
                                        <p:cTn id="135" dur="1" fill="hold">
                                          <p:stCondLst>
                                            <p:cond delay="0"/>
                                          </p:stCondLst>
                                        </p:cTn>
                                        <p:tgtEl>
                                          <p:spTgt spid="29"/>
                                        </p:tgtEl>
                                        <p:attrNameLst>
                                          <p:attrName>style.visibility</p:attrName>
                                        </p:attrNameLst>
                                      </p:cBhvr>
                                      <p:to>
                                        <p:strVal val="visible"/>
                                      </p:to>
                                    </p:set>
                                    <p:anim calcmode="lin" valueType="num">
                                      <p:cBhvr>
                                        <p:cTn id="136" dur="250" fill="hold"/>
                                        <p:tgtEl>
                                          <p:spTgt spid="29"/>
                                        </p:tgtEl>
                                        <p:attrNameLst>
                                          <p:attrName>ppt_w</p:attrName>
                                        </p:attrNameLst>
                                      </p:cBhvr>
                                      <p:tavLst>
                                        <p:tav tm="0">
                                          <p:val>
                                            <p:fltVal val="0"/>
                                          </p:val>
                                        </p:tav>
                                        <p:tav tm="100000">
                                          <p:val>
                                            <p:strVal val="#ppt_w"/>
                                          </p:val>
                                        </p:tav>
                                      </p:tavLst>
                                    </p:anim>
                                    <p:anim calcmode="lin" valueType="num">
                                      <p:cBhvr>
                                        <p:cTn id="137" dur="250" fill="hold"/>
                                        <p:tgtEl>
                                          <p:spTgt spid="29"/>
                                        </p:tgtEl>
                                        <p:attrNameLst>
                                          <p:attrName>ppt_h</p:attrName>
                                        </p:attrNameLst>
                                      </p:cBhvr>
                                      <p:tavLst>
                                        <p:tav tm="0">
                                          <p:val>
                                            <p:fltVal val="0"/>
                                          </p:val>
                                        </p:tav>
                                        <p:tav tm="100000">
                                          <p:val>
                                            <p:strVal val="#ppt_h"/>
                                          </p:val>
                                        </p:tav>
                                      </p:tavLst>
                                    </p:anim>
                                    <p:animEffect transition="in" filter="fade">
                                      <p:cBhvr>
                                        <p:cTn id="138"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9" grpId="0"/>
      <p:bldP spid="30" grpId="0" animBg="1"/>
      <p:bldP spid="30" grpId="1" animBg="1"/>
      <p:bldP spid="30" grpId="2" animBg="1"/>
      <p:bldP spid="31" grpId="0" animBg="1"/>
      <p:bldP spid="31" grpId="1" animBg="1"/>
      <p:bldP spid="31" grpId="2" animBg="1"/>
      <p:bldP spid="32" grpId="0" bldLvl="0" animBg="1"/>
      <p:bldP spid="32" grpId="1" bldLvl="0" animBg="1"/>
      <p:bldP spid="32" grpId="2" bldLvl="0" animBg="1"/>
      <p:bldP spid="33" grpId="0" animBg="1"/>
      <p:bldP spid="34" grpId="0" animBg="1"/>
      <p:bldP spid="35" grpId="0" animBg="1"/>
      <p:bldP spid="36" grpId="0" animBg="1"/>
      <p:bldP spid="37" grpId="0" animBg="1"/>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710555"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文本框 7"/>
          <p:cNvSpPr txBox="1"/>
          <p:nvPr/>
        </p:nvSpPr>
        <p:spPr>
          <a:xfrm>
            <a:off x="3187375" y="1311981"/>
            <a:ext cx="5817870" cy="398780"/>
          </a:xfrm>
          <a:prstGeom prst="rect">
            <a:avLst/>
          </a:prstGeom>
          <a:noFill/>
        </p:spPr>
        <p:txBody>
          <a:bodyPr wrap="none" rtlCol="0">
            <a:spAutoFit/>
          </a:bodyPr>
          <a:lstStyle>
            <a:defPPr>
              <a:defRPr lang="zh-CN"/>
            </a:defPPr>
            <a:lvl1pPr>
              <a:defRPr sz="4400" b="0">
                <a:gradFill>
                  <a:gsLst>
                    <a:gs pos="14000">
                      <a:srgbClr val="FF0000"/>
                    </a:gs>
                    <a:gs pos="94000">
                      <a:srgbClr val="790000"/>
                    </a:gs>
                    <a:gs pos="49000">
                      <a:srgbClr val="FF0000"/>
                    </a:gs>
                  </a:gsLst>
                  <a:lin ang="5400000" scaled="1"/>
                </a:gradFill>
                <a:effectLst>
                  <a:glow rad="127000">
                    <a:schemeClr val="bg1"/>
                  </a:glow>
                </a:effectLst>
                <a:latin typeface="微软雅黑" panose="020B0503020204020204" pitchFamily="34" charset="-122"/>
                <a:ea typeface="微软雅黑" panose="020B0503020204020204" pitchFamily="34" charset="-122"/>
              </a:defRPr>
            </a:lvl1pPr>
          </a:lstStyle>
          <a:p>
            <a:pPr algn="ctr"/>
            <a:r>
              <a:rPr lang="zh-CN" altLang="en-US" sz="2000" b="1" spc="600" dirty="0">
                <a:solidFill>
                  <a:srgbClr val="C00000"/>
                </a:solidFill>
                <a:effectLst/>
                <a:latin typeface="字体视界-NEW魏碑体" panose="02010601030101010101" pitchFamily="2" charset="-122"/>
                <a:ea typeface="字体视界-NEW魏碑体" panose="02010601030101010101" pitchFamily="2" charset="-122"/>
                <a:cs typeface="+mn-ea"/>
                <a:sym typeface="+mn-lt"/>
              </a:rPr>
              <a:t>中共早期宣传媒介主要依靠办报的方式</a:t>
            </a:r>
            <a:endParaRPr lang="zh-CN" altLang="en-US" sz="2000" b="1" spc="600" dirty="0">
              <a:solidFill>
                <a:srgbClr val="C00000"/>
              </a:solidFill>
              <a:effectLst/>
              <a:latin typeface="字体视界-NEW魏碑体" panose="02010601030101010101" pitchFamily="2" charset="-122"/>
              <a:ea typeface="字体视界-NEW魏碑体" panose="02010601030101010101" pitchFamily="2" charset="-122"/>
              <a:cs typeface="+mn-ea"/>
              <a:sym typeface="+mn-lt"/>
            </a:endParaRPr>
          </a:p>
        </p:txBody>
      </p:sp>
      <p:sp>
        <p:nvSpPr>
          <p:cNvPr id="10" name="矩形 9"/>
          <p:cNvSpPr/>
          <p:nvPr/>
        </p:nvSpPr>
        <p:spPr>
          <a:xfrm>
            <a:off x="1719653" y="1918742"/>
            <a:ext cx="8753524" cy="4246245"/>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报刊——以《新青年》《向导》等革命报刊为载体，开拓对知识分子进行革命宣传的新路径</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毛泽东：</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1919年主办《湘江评论》</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1919年至1920年主编《新湖南》月刊</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1923年5月参与《向导》编撰</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何叔衡：</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1920年主编《湖南通俗报》</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李汉俊：</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1920年参加《新青年》《共产党》月刊的编辑工作，参与创办《劳动界》周刊</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李达：</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1920年主编《共产党》月刊，参加《新青年》的编辑工作</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陈潭秋：</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1919年任《大汉报》《汉口新闻报》等报社记者，领导出版《武汉评论》《楚光日报》《武汉学生》《湖北妇女》等多种报刊</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par>
                                <p:cTn id="37" presetID="53" presetClass="entr" presetSubtype="16" fill="hold" grpId="0" nodeType="withEffect">
                                  <p:stCondLst>
                                    <p:cond delay="30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35" presetClass="path" presetSubtype="0" accel="50000" decel="50000" fill="hold" grpId="1" nodeType="withEffect">
                                  <p:stCondLst>
                                    <p:cond delay="300"/>
                                  </p:stCondLst>
                                  <p:childTnLst>
                                    <p:animMotion origin="layout" path="M 1.66667E-6 3.7037E-6 L 0.18997 3.7037E-6 " pathEditMode="relative" rAng="0" ptsTypes="AA">
                                      <p:cBhvr>
                                        <p:cTn id="43" dur="1000" spd="-100000" fill="hold"/>
                                        <p:tgtEl>
                                          <p:spTgt spid="8"/>
                                        </p:tgtEl>
                                        <p:attrNameLst>
                                          <p:attrName>ppt_x</p:attrName>
                                          <p:attrName>ppt_y</p:attrName>
                                        </p:attrNameLst>
                                      </p:cBhvr>
                                      <p:rCtr x="9492" y="0"/>
                                    </p:animMotion>
                                  </p:childTnLst>
                                </p:cTn>
                              </p:par>
                            </p:childTnLst>
                          </p:cTn>
                        </p:par>
                        <p:par>
                          <p:cTn id="44" fill="hold">
                            <p:stCondLst>
                              <p:cond delay="1500"/>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10"/>
                                        </p:tgtEl>
                                        <p:attrNameLst>
                                          <p:attrName>style.visibility</p:attrName>
                                        </p:attrNameLst>
                                      </p:cBhvr>
                                      <p:to>
                                        <p:strVal val="visible"/>
                                      </p:to>
                                    </p:set>
                                    <p:anim calcmode="lin" valueType="num">
                                      <p:cBhvr>
                                        <p:cTn id="47" dur="250" fill="hold"/>
                                        <p:tgtEl>
                                          <p:spTgt spid="10"/>
                                        </p:tgtEl>
                                        <p:attrNameLst>
                                          <p:attrName>ppt_w</p:attrName>
                                        </p:attrNameLst>
                                      </p:cBhvr>
                                      <p:tavLst>
                                        <p:tav tm="0">
                                          <p:val>
                                            <p:fltVal val="0"/>
                                          </p:val>
                                        </p:tav>
                                        <p:tav tm="100000">
                                          <p:val>
                                            <p:strVal val="#ppt_w"/>
                                          </p:val>
                                        </p:tav>
                                      </p:tavLst>
                                    </p:anim>
                                    <p:anim calcmode="lin" valueType="num">
                                      <p:cBhvr>
                                        <p:cTn id="48" dur="250" fill="hold"/>
                                        <p:tgtEl>
                                          <p:spTgt spid="10"/>
                                        </p:tgtEl>
                                        <p:attrNameLst>
                                          <p:attrName>ppt_h</p:attrName>
                                        </p:attrNameLst>
                                      </p:cBhvr>
                                      <p:tavLst>
                                        <p:tav tm="0">
                                          <p:val>
                                            <p:fltVal val="0"/>
                                          </p:val>
                                        </p:tav>
                                        <p:tav tm="100000">
                                          <p:val>
                                            <p:strVal val="#ppt_h"/>
                                          </p:val>
                                        </p:tav>
                                      </p:tavLst>
                                    </p:anim>
                                    <p:animEffect transition="in" filter="fade">
                                      <p:cBhvr>
                                        <p:cTn id="4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8" grpId="0"/>
      <p:bldP spid="8" grpId="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36040"/>
            <a:ext cx="10515600" cy="1325563"/>
          </a:xfrm>
        </p:spPr>
        <p:txBody>
          <a:bodyPr>
            <a:scene3d>
              <a:camera prst="orthographicFront"/>
              <a:lightRig rig="threePt" dir="t"/>
            </a:scene3d>
          </a:bodyPr>
          <a:p>
            <a:r>
              <a:rPr lang="zh-CN" altLang="en-US"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书籍——以新青年社、人民出版社等出版机构和革命书店为阵地，推进革命书籍在知识分子中的散播</a:t>
            </a:r>
            <a:endParaRPr lang="zh-CN" altLang="en-US"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903605" y="2787015"/>
            <a:ext cx="9608185" cy="3921125"/>
          </a:xfrm>
        </p:spPr>
        <p:txBody>
          <a:bodyPr>
            <a:normAutofit/>
          </a:bodyPr>
          <a:p>
            <a:r>
              <a:rPr lang="zh-CN" altLang="en-US" sz="2400"/>
              <a:t>①新青年社是中共最早的公开出版机构，承担了革命书刊的出版发行任务</a:t>
            </a:r>
            <a:r>
              <a:rPr lang="zh-CN" altLang="en-US"/>
              <a:t>。</a:t>
            </a:r>
            <a:endParaRPr lang="zh-CN" altLang="en-US"/>
          </a:p>
          <a:p>
            <a:r>
              <a:rPr lang="zh-CN" altLang="en-US" sz="1400"/>
              <a:t>1920年9月，上海共产党早期组织成立了新青年社，由陈独秀负责。新青年社译印了《共产党宣言》《马克思资本论入门》《阶级争斗》《无产阶级哲学——唯物论》等马列主义经典著作，出版了施光亮的《劳动运动史》、陈独秀编辑的《社会主义讨论集》《京汉铁路工人流血记》等革命书籍，并负责发行《新青年》《共产党》《劳动者》等革命杂志。</a:t>
            </a:r>
            <a:endParaRPr lang="zh-CN" altLang="en-US" sz="1400"/>
          </a:p>
          <a:p>
            <a:r>
              <a:rPr lang="zh-CN" altLang="en-US" sz="2400"/>
              <a:t>②人民出版社是中共最具代表性的、影响最大的出版机构</a:t>
            </a:r>
            <a:endParaRPr lang="zh-CN" altLang="en-US" sz="2400"/>
          </a:p>
          <a:p>
            <a:r>
              <a:rPr lang="zh-CN" altLang="en-US" sz="1400"/>
              <a:t>人民出版社成立后，立即执行中央积极出版革命书籍的指示，到1922年6月已出版马克思全书2种、列宁全书5种、共产主义丛书5种等12种图书，各印刷3000份。到同年9月，出版社又出版了马克思的《资本论入门》、列宁的《国家与革命》，以及《劳动运动史》《两个工人谈话》《太平洋会议与吾人之态度》《李卜克内西纪念》等书籍。</a:t>
            </a:r>
            <a:endParaRPr lang="zh-CN" altLang="en-US" sz="1400"/>
          </a:p>
          <a:p>
            <a:r>
              <a:rPr lang="zh-CN" altLang="en-US" sz="2400"/>
              <a:t>③与此同时，中共还借助一些进步出版机构，发行马克思主义书籍。</a:t>
            </a:r>
            <a:endParaRPr lang="zh-CN" altLang="en-US" sz="2400"/>
          </a:p>
        </p:txBody>
      </p:sp>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910580"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diamond(in)">
                                      <p:cBhvr>
                                        <p:cTn id="41" dur="20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barn(inVertical)">
                                      <p:cBhvr>
                                        <p:cTn id="46" dur="500"/>
                                        <p:tgtEl>
                                          <p:spTgt spid="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barn(inVertical)">
                                      <p:cBhvr>
                                        <p:cTn id="51" dur="500"/>
                                        <p:tgtEl>
                                          <p:spTgt spid="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barn(inVertical)">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barn(inVertical)">
                                      <p:cBhvr>
                                        <p:cTn id="61" dur="500"/>
                                        <p:tgtEl>
                                          <p:spTgt spid="3">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barn(inVertical)">
                                      <p:cBhvr>
                                        <p:cTn id="6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857240"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p:cNvSpPr txBox="1"/>
          <p:nvPr/>
        </p:nvSpPr>
        <p:spPr>
          <a:xfrm>
            <a:off x="1477645" y="1675765"/>
            <a:ext cx="8540750" cy="4523105"/>
          </a:xfrm>
          <a:prstGeom prst="rect">
            <a:avLst/>
          </a:prstGeom>
          <a:noFill/>
        </p:spPr>
        <p:txBody>
          <a:bodyPr wrap="square" rtlCol="0">
            <a:spAutoFit/>
          </a:bodyPr>
          <a:lstStyle>
            <a:defPPr>
              <a:defRPr lang="zh-CN"/>
            </a:defPPr>
            <a:lvl1pPr>
              <a:defRPr sz="4400" b="0">
                <a:gradFill>
                  <a:gsLst>
                    <a:gs pos="14000">
                      <a:srgbClr val="FF0000"/>
                    </a:gs>
                    <a:gs pos="94000">
                      <a:srgbClr val="790000"/>
                    </a:gs>
                    <a:gs pos="49000">
                      <a:srgbClr val="FF0000"/>
                    </a:gs>
                  </a:gsLst>
                  <a:lin ang="5400000" scaled="1"/>
                </a:gradFill>
                <a:effectLst>
                  <a:glow rad="127000">
                    <a:schemeClr val="bg1"/>
                  </a:glow>
                </a:effectLst>
                <a:latin typeface="微软雅黑" panose="020B0503020204020204" pitchFamily="34" charset="-122"/>
                <a:ea typeface="微软雅黑" panose="020B0503020204020204" pitchFamily="34" charset="-122"/>
              </a:defRPr>
            </a:lvl1pPr>
          </a:lstStyle>
          <a:p>
            <a:pPr algn="ctr"/>
            <a:r>
              <a:rPr lang="zh-CN" altLang="en-US" sz="2400" b="1" dirty="0">
                <a:solidFill>
                  <a:srgbClr val="C00000"/>
                </a:solidFill>
                <a:effectLst/>
                <a:latin typeface="+mn-lt"/>
                <a:ea typeface="+mn-ea"/>
                <a:cs typeface="+mn-ea"/>
                <a:sym typeface="+mn-lt"/>
              </a:rPr>
              <a:t>研究会——以马克思主义研究会、社会问题研究会、读书会等知识分子革命组织为聚点，团结和宣传知识分子</a:t>
            </a:r>
            <a:endParaRPr lang="zh-CN" altLang="en-US" sz="2400" b="1" dirty="0">
              <a:solidFill>
                <a:srgbClr val="C00000"/>
              </a:solidFill>
              <a:effectLst/>
              <a:latin typeface="+mn-lt"/>
              <a:ea typeface="+mn-ea"/>
              <a:cs typeface="+mn-ea"/>
              <a:sym typeface="+mn-lt"/>
            </a:endParaRPr>
          </a:p>
          <a:p>
            <a:pPr algn="ctr"/>
            <a:endParaRPr lang="zh-CN" altLang="en-US" sz="2400" b="1" dirty="0">
              <a:solidFill>
                <a:srgbClr val="C00000"/>
              </a:solidFill>
              <a:effectLst/>
              <a:latin typeface="+mn-lt"/>
              <a:ea typeface="+mn-ea"/>
              <a:cs typeface="+mn-ea"/>
              <a:sym typeface="+mn-lt"/>
            </a:endParaRPr>
          </a:p>
          <a:p>
            <a:pPr algn="ctr"/>
            <a:r>
              <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rPr>
              <a:t>北京马克思学说研究会</a:t>
            </a: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r>
              <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rPr>
              <a:t>上海马克思主义研究会</a:t>
            </a: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r>
              <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rPr>
              <a:t>新民学会</a:t>
            </a: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r>
              <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rPr>
              <a:t>俄罗斯研究会</a:t>
            </a: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a:p>
            <a:pPr algn="ctr"/>
            <a:r>
              <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rPr>
              <a:t>武汉马克思学说研究会</a:t>
            </a:r>
            <a:endParaRPr lang="zh-CN" altLang="en-US" sz="2400" b="1" dirty="0">
              <a:solidFill>
                <a:schemeClr val="tx1"/>
              </a:solidFill>
              <a:effectLst>
                <a:outerShdw blurRad="38100" dist="19050" dir="2700000" algn="tl" rotWithShape="0">
                  <a:schemeClr val="dk1">
                    <a:alpha val="40000"/>
                  </a:schemeClr>
                </a:outerShdw>
              </a:effectLst>
              <a:latin typeface="+mn-lt"/>
              <a:ea typeface="+mn-ea"/>
              <a:cs typeface="+mn-ea"/>
              <a:sym typeface="+mn-lt"/>
            </a:endParaRPr>
          </a:p>
        </p:txBody>
      </p:sp>
      <p:sp>
        <p:nvSpPr>
          <p:cNvPr id="13" name="矩形 12"/>
          <p:cNvSpPr/>
          <p:nvPr/>
        </p:nvSpPr>
        <p:spPr>
          <a:xfrm>
            <a:off x="1231265" y="5048250"/>
            <a:ext cx="111760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rgbClr val="FFFDFB"/>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3.7037E-6 L -0.41185 -3.7037E-6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par>
                                <p:cTn id="37" presetID="53" presetClass="entr" presetSubtype="16" fill="hold" grpId="0" nodeType="withEffect">
                                  <p:stCondLst>
                                    <p:cond delay="3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par>
                                <p:cTn id="42" presetID="35" presetClass="path" presetSubtype="0" accel="50000" decel="50000" fill="hold" grpId="1" nodeType="withEffect">
                                  <p:stCondLst>
                                    <p:cond delay="300"/>
                                  </p:stCondLst>
                                  <p:childTnLst>
                                    <p:animMotion origin="layout" path="M 1.875E-6 3.7037E-6 L 0.18997 3.7037E-6 " pathEditMode="relative" rAng="0" ptsTypes="AA">
                                      <p:cBhvr>
                                        <p:cTn id="43" dur="1000" spd="-100000" fill="hold"/>
                                        <p:tgtEl>
                                          <p:spTgt spid="7"/>
                                        </p:tgtEl>
                                        <p:attrNameLst>
                                          <p:attrName>ppt_x</p:attrName>
                                          <p:attrName>ppt_y</p:attrName>
                                        </p:attrNameLst>
                                      </p:cBhvr>
                                      <p:rCtr x="94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screen"/>
          <a:stretch>
            <a:fillRect/>
          </a:stretch>
        </p:blipFill>
        <p:spPr>
          <a:xfrm>
            <a:off x="8088923" y="246423"/>
            <a:ext cx="4103077" cy="675011"/>
          </a:xfrm>
          <a:prstGeom prst="rect">
            <a:avLst/>
          </a:prstGeom>
        </p:spPr>
      </p:pic>
      <p:cxnSp>
        <p:nvCxnSpPr>
          <p:cNvPr id="26" name="直接连接符 25"/>
          <p:cNvCxnSpPr/>
          <p:nvPr/>
        </p:nvCxnSpPr>
        <p:spPr>
          <a:xfrm>
            <a:off x="0" y="92143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60450" y="353060"/>
            <a:ext cx="5958205" cy="460375"/>
          </a:xfrm>
          <a:prstGeom prst="rect">
            <a:avLst/>
          </a:prstGeom>
        </p:spPr>
        <p:txBody>
          <a:bodyPr wrap="square">
            <a:spAutoFit/>
          </a:bodyPr>
          <a:lstStyle/>
          <a:p>
            <a:pPr algn="ctr"/>
            <a:r>
              <a:rPr lang="zh-CN" altLang="en-US" sz="2400" b="1" dirty="0">
                <a:solidFill>
                  <a:schemeClr val="accent1"/>
                </a:solidFill>
                <a:latin typeface="字体视界-NEW魏碑体" panose="02010601030101010101" pitchFamily="2" charset="-122"/>
                <a:ea typeface="字体视界-NEW魏碑体" panose="02010601030101010101" pitchFamily="2" charset="-122"/>
                <a:cs typeface="+mn-ea"/>
                <a:sym typeface="+mn-lt"/>
              </a:rPr>
              <a:t>第一部分：</a:t>
            </a:r>
            <a:r>
              <a:rPr lang="zh-CN" altLang="en-US" sz="2400" b="1" dirty="0">
                <a:solidFill>
                  <a:srgbClr val="C00000"/>
                </a:solidFill>
                <a:latin typeface="字体视界-NEW魏碑体" panose="02010601030101010101" pitchFamily="2" charset="-122"/>
                <a:ea typeface="字体视界-NEW魏碑体" panose="02010601030101010101" pitchFamily="2" charset="-122"/>
                <a:sym typeface="+mn-ea"/>
              </a:rPr>
              <a:t>中共早期宣传工作的传播媒介</a:t>
            </a:r>
            <a:endParaRPr lang="zh-CN" altLang="en-US" sz="2400" b="1" dirty="0">
              <a:solidFill>
                <a:srgbClr val="C00000"/>
              </a:solidFill>
              <a:latin typeface="字体视界-NEW魏碑体" panose="02010601030101010101" pitchFamily="2" charset="-122"/>
              <a:ea typeface="字体视界-NEW魏碑体" panose="02010601030101010101" pitchFamily="2" charset="-122"/>
            </a:endParaRPr>
          </a:p>
        </p:txBody>
      </p:sp>
      <p:sp>
        <p:nvSpPr>
          <p:cNvPr id="28" name="Freeform 29"/>
          <p:cNvSpPr/>
          <p:nvPr/>
        </p:nvSpPr>
        <p:spPr bwMode="auto">
          <a:xfrm>
            <a:off x="288468" y="125065"/>
            <a:ext cx="771819" cy="689695"/>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矩形 33"/>
          <p:cNvSpPr/>
          <p:nvPr/>
        </p:nvSpPr>
        <p:spPr>
          <a:xfrm>
            <a:off x="1515745" y="1701165"/>
            <a:ext cx="8859520" cy="3383280"/>
          </a:xfrm>
          <a:prstGeom prst="rect">
            <a:avLst/>
          </a:prstGeom>
        </p:spPr>
        <p:txBody>
          <a:bodyPr wrap="square" lIns="105571" tIns="52784" rIns="105571" bIns="52784">
            <a:spAutoFit/>
          </a:bodyPr>
          <a:lstStyle/>
          <a:p>
            <a:pPr>
              <a:lnSpc>
                <a:spcPct val="150000"/>
              </a:lnSpc>
              <a:defRPr/>
            </a:pPr>
            <a:r>
              <a:rPr lang="zh-CN" altLang="en-US" sz="2400" dirty="0">
                <a:solidFill>
                  <a:schemeClr val="accent1"/>
                </a:solidFill>
                <a:effectLst>
                  <a:outerShdw blurRad="38100" dist="25400" dir="5400000" algn="ctr" rotWithShape="0">
                    <a:srgbClr val="6E747A">
                      <a:alpha val="43000"/>
                    </a:srgbClr>
                  </a:outerShdw>
                </a:effectLst>
                <a:latin typeface="+mn-ea"/>
                <a:ea typeface="微软雅黑" panose="020B0503020204020204" pitchFamily="34" charset="-122"/>
                <a:cs typeface="+mn-ea"/>
                <a:sym typeface="+mn-lt"/>
              </a:rPr>
              <a:t>学校——以工人补习学校为主要阵地，创建面向工人的革命宣传组织</a:t>
            </a:r>
            <a:endParaRPr lang="zh-CN" altLang="en-US" sz="2400" dirty="0">
              <a:solidFill>
                <a:schemeClr val="accent1"/>
              </a:solidFill>
              <a:effectLst>
                <a:outerShdw blurRad="38100" dist="25400" dir="5400000" algn="ctr" rotWithShape="0">
                  <a:srgbClr val="6E747A">
                    <a:alpha val="43000"/>
                  </a:srgbClr>
                </a:outerShdw>
              </a:effectLst>
              <a:latin typeface="+mn-ea"/>
              <a:ea typeface="微软雅黑" panose="020B0503020204020204" pitchFamily="34" charset="-122"/>
              <a:cs typeface="+mn-ea"/>
              <a:sym typeface="+mn-lt"/>
            </a:endParaRPr>
          </a:p>
          <a:p>
            <a:pPr>
              <a:lnSpc>
                <a:spcPct val="150000"/>
              </a:lnSpc>
              <a:defRPr/>
            </a:pPr>
            <a:endParaRPr lang="zh-CN" altLang="en-US" sz="1400" dirty="0">
              <a:latin typeface="微软雅黑" panose="020B0503020204020204" pitchFamily="34" charset="-122"/>
              <a:ea typeface="微软雅黑" panose="020B0503020204020204" pitchFamily="34" charset="-122"/>
              <a:cs typeface="+mn-ea"/>
              <a:sym typeface="+mn-lt"/>
            </a:endParaRPr>
          </a:p>
          <a:p>
            <a:pPr>
              <a:lnSpc>
                <a:spcPct val="150000"/>
              </a:lnSpc>
              <a:defRPr/>
            </a:pPr>
            <a:r>
              <a:rPr lang="zh-CN" altLang="en-US" sz="2000" dirty="0">
                <a:latin typeface="微软雅黑" panose="020B0503020204020204" pitchFamily="34" charset="-122"/>
                <a:ea typeface="微软雅黑" panose="020B0503020204020204" pitchFamily="34" charset="-122"/>
                <a:cs typeface="+mn-ea"/>
                <a:sym typeface="+mn-lt"/>
              </a:rPr>
              <a:t>1920年12月，邓中夏、张国焘等人在京汉铁路北段的长辛店创立长辛店劳动补习学校</a:t>
            </a:r>
            <a:endParaRPr lang="zh-CN" altLang="en-US" sz="2000" dirty="0">
              <a:latin typeface="微软雅黑" panose="020B0503020204020204" pitchFamily="34" charset="-122"/>
              <a:ea typeface="微软雅黑" panose="020B0503020204020204" pitchFamily="34" charset="-122"/>
              <a:cs typeface="+mn-ea"/>
              <a:sym typeface="+mn-lt"/>
            </a:endParaRPr>
          </a:p>
          <a:p>
            <a:pPr>
              <a:lnSpc>
                <a:spcPct val="150000"/>
              </a:lnSpc>
              <a:defRPr/>
            </a:pPr>
            <a:endParaRPr lang="zh-CN" altLang="en-US" sz="2000" dirty="0">
              <a:latin typeface="微软雅黑" panose="020B0503020204020204" pitchFamily="34" charset="-122"/>
              <a:ea typeface="微软雅黑" panose="020B0503020204020204" pitchFamily="34" charset="-122"/>
              <a:cs typeface="+mn-ea"/>
              <a:sym typeface="+mn-lt"/>
            </a:endParaRPr>
          </a:p>
          <a:p>
            <a:pPr>
              <a:lnSpc>
                <a:spcPct val="150000"/>
              </a:lnSpc>
              <a:defRPr/>
            </a:pPr>
            <a:r>
              <a:rPr lang="zh-CN" altLang="en-US" sz="2000" dirty="0">
                <a:latin typeface="微软雅黑" panose="020B0503020204020204" pitchFamily="34" charset="-122"/>
                <a:ea typeface="微软雅黑" panose="020B0503020204020204" pitchFamily="34" charset="-122"/>
                <a:cs typeface="+mn-ea"/>
                <a:sym typeface="+mn-lt"/>
              </a:rPr>
              <a:t>1922年1月，李立三等人创办江西安源工人补习学校</a:t>
            </a:r>
            <a:endParaRPr lang="zh-CN" altLang="en-US" sz="20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35" presetClass="path" presetSubtype="0" accel="50000" decel="50000" fill="hold" nodeType="withEffect">
                                  <p:stCondLst>
                                    <p:cond delay="0"/>
                                  </p:stCondLst>
                                  <p:childTnLst>
                                    <p:animMotion origin="layout" path="M -6.25E-7 -3.7037E-6 L 0.18997 -3.7037E-6 " pathEditMode="relative" rAng="0" ptsTypes="AA">
                                      <p:cBhvr>
                                        <p:cTn id="11" dur="1000" spd="-100000" fill="hold"/>
                                        <p:tgtEl>
                                          <p:spTgt spid="25"/>
                                        </p:tgtEl>
                                        <p:attrNameLst>
                                          <p:attrName>ppt_x</p:attrName>
                                          <p:attrName>ppt_y</p:attrName>
                                        </p:attrNameLst>
                                      </p:cBhvr>
                                      <p:rCtr x="9492" y="0"/>
                                    </p:animMotion>
                                  </p:childTnLst>
                                </p:cTn>
                              </p:par>
                              <p:par>
                                <p:cTn id="12" presetID="53" presetClass="entr" presetSubtype="16"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par>
                                <p:cTn id="17" presetID="35" presetClass="path" presetSubtype="0" accel="50000" decel="50000" fill="hold" nodeType="withEffect">
                                  <p:stCondLst>
                                    <p:cond delay="0"/>
                                  </p:stCondLst>
                                  <p:childTnLst>
                                    <p:animMotion origin="layout" path="M 0 7.40741E-7 L -0.41185 7.40741E-7 " pathEditMode="relative" rAng="0" ptsTypes="AA">
                                      <p:cBhvr>
                                        <p:cTn id="18" dur="1000" spd="-100000" fill="hold"/>
                                        <p:tgtEl>
                                          <p:spTgt spid="26"/>
                                        </p:tgtEl>
                                        <p:attrNameLst>
                                          <p:attrName>ppt_x</p:attrName>
                                          <p:attrName>ppt_y</p:attrName>
                                        </p:attrNameLst>
                                      </p:cBhvr>
                                      <p:rCtr x="-20599" y="0"/>
                                    </p:animMotion>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250" fill="hold"/>
                                        <p:tgtEl>
                                          <p:spTgt spid="28"/>
                                        </p:tgtEl>
                                        <p:attrNameLst>
                                          <p:attrName>ppt_w</p:attrName>
                                        </p:attrNameLst>
                                      </p:cBhvr>
                                      <p:tavLst>
                                        <p:tav tm="0">
                                          <p:val>
                                            <p:fltVal val="0"/>
                                          </p:val>
                                        </p:tav>
                                        <p:tav tm="100000">
                                          <p:val>
                                            <p:strVal val="#ppt_w"/>
                                          </p:val>
                                        </p:tav>
                                      </p:tavLst>
                                    </p:anim>
                                    <p:anim calcmode="lin" valueType="num">
                                      <p:cBhvr>
                                        <p:cTn id="23" dur="250" fill="hold"/>
                                        <p:tgtEl>
                                          <p:spTgt spid="28"/>
                                        </p:tgtEl>
                                        <p:attrNameLst>
                                          <p:attrName>ppt_h</p:attrName>
                                        </p:attrNameLst>
                                      </p:cBhvr>
                                      <p:tavLst>
                                        <p:tav tm="0">
                                          <p:val>
                                            <p:fltVal val="0"/>
                                          </p:val>
                                        </p:tav>
                                        <p:tav tm="100000">
                                          <p:val>
                                            <p:strVal val="#ppt_h"/>
                                          </p:val>
                                        </p:tav>
                                      </p:tavLst>
                                    </p:anim>
                                    <p:animEffect transition="in" filter="fade">
                                      <p:cBhvr>
                                        <p:cTn id="24" dur="250"/>
                                        <p:tgtEl>
                                          <p:spTgt spid="28"/>
                                        </p:tgtEl>
                                      </p:cBhvr>
                                    </p:animEffect>
                                  </p:childTnLst>
                                </p:cTn>
                              </p:par>
                              <p:par>
                                <p:cTn id="25" presetID="6" presetClass="emph" presetSubtype="0" decel="100000" fill="hold" grpId="1" nodeType="withEffect">
                                  <p:stCondLst>
                                    <p:cond delay="200"/>
                                  </p:stCondLst>
                                  <p:childTnLst>
                                    <p:animScale>
                                      <p:cBhvr>
                                        <p:cTn id="26" dur="250" fill="hold"/>
                                        <p:tgtEl>
                                          <p:spTgt spid="28"/>
                                        </p:tgtEl>
                                      </p:cBhvr>
                                      <p:by x="120000" y="120000"/>
                                    </p:animScale>
                                  </p:childTnLst>
                                </p:cTn>
                              </p:par>
                              <p:par>
                                <p:cTn id="27" presetID="6" presetClass="emph" presetSubtype="0" decel="100000" fill="hold" grpId="2" nodeType="withEffect">
                                  <p:stCondLst>
                                    <p:cond delay="400"/>
                                  </p:stCondLst>
                                  <p:childTnLst>
                                    <p:animScale>
                                      <p:cBhvr>
                                        <p:cTn id="28" dur="250" fill="hold"/>
                                        <p:tgtEl>
                                          <p:spTgt spid="28"/>
                                        </p:tgtEl>
                                      </p:cBhvr>
                                      <p:by x="83000" y="83000"/>
                                    </p:animScale>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35" presetClass="path" presetSubtype="0" accel="50000" decel="50000" fill="hold" grpId="1" nodeType="withEffect">
                                  <p:stCondLst>
                                    <p:cond delay="0"/>
                                  </p:stCondLst>
                                  <p:childTnLst>
                                    <p:animMotion origin="layout" path="M -4.375E-6 -3.7037E-6 L -0.30273 -3.7037E-6 " pathEditMode="relative" rAng="0" ptsTypes="AA">
                                      <p:cBhvr>
                                        <p:cTn id="36" dur="1000" spd="-100000" fill="hold"/>
                                        <p:tgtEl>
                                          <p:spTgt spid="27"/>
                                        </p:tgtEl>
                                        <p:attrNameLst>
                                          <p:attrName>ppt_x</p:attrName>
                                          <p:attrName>ppt_y</p:attrName>
                                        </p:attrNameLst>
                                      </p:cBhvr>
                                      <p:rCtr x="-15143" y="0"/>
                                    </p:animMotion>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animBg="1"/>
      <p:bldP spid="28" grpId="2" animBg="1"/>
      <p:bldP spid="34" grpId="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BE0000"/>
      </a:dk2>
      <a:lt2>
        <a:srgbClr val="E7E6E6"/>
      </a:lt2>
      <a:accent1>
        <a:srgbClr val="BE0000"/>
      </a:accent1>
      <a:accent2>
        <a:srgbClr val="ED7D31"/>
      </a:accent2>
      <a:accent3>
        <a:srgbClr val="D20000"/>
      </a:accent3>
      <a:accent4>
        <a:srgbClr val="FFC000"/>
      </a:accent4>
      <a:accent5>
        <a:srgbClr val="4472C4"/>
      </a:accent5>
      <a:accent6>
        <a:srgbClr val="70AD47"/>
      </a:accent6>
      <a:hlink>
        <a:srgbClr val="0563C1"/>
      </a:hlink>
      <a:folHlink>
        <a:srgbClr val="954F72"/>
      </a:folHlink>
    </a:clrScheme>
    <a:fontScheme name="31y2jr50">
      <a:majorFont>
        <a:latin typeface="Microsoft YaHei"/>
        <a:ea typeface="字魂35号-经典雅黑"/>
        <a:cs typeface=""/>
      </a:majorFont>
      <a:minorFont>
        <a:latin typeface="Microsoft YaHei"/>
        <a:ea typeface="字魂35号-经典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3565</Words>
  <Application>WPS 演示</Application>
  <PresentationFormat>自定义</PresentationFormat>
  <Paragraphs>201</Paragraphs>
  <Slides>21</Slides>
  <Notes>41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Calibri</vt:lpstr>
      <vt:lpstr>华文中宋</vt:lpstr>
      <vt:lpstr>字体视界-NEW魏碑体</vt:lpstr>
      <vt:lpstr>方正苏新诗柳楷简体-yolan</vt:lpstr>
      <vt:lpstr>Calibri</vt:lpstr>
      <vt:lpstr>微软雅黑</vt:lpstr>
      <vt:lpstr>方正兰亭黑_GBK</vt:lpstr>
      <vt:lpstr>字魂35号-经典雅黑</vt:lpstr>
      <vt:lpstr>方正兰亭粗黑_GBK</vt:lpstr>
      <vt:lpstr>Arial Unicode MS</vt:lpstr>
      <vt:lpstr>黑体</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书籍——以新青年社、人民出版社等出版机构和革命书店为阵地，推进革命书籍在知识分子中的散播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不忘初心继续前进</dc:title>
  <dc:creator>第一PPT</dc:creator>
  <cp:keywords>www.1ppt.com</cp:keywords>
  <dc:description>www.1ppt.com</dc:description>
  <cp:lastModifiedBy>过客</cp:lastModifiedBy>
  <cp:revision>64</cp:revision>
  <dcterms:created xsi:type="dcterms:W3CDTF">2019-06-14T06:36:00Z</dcterms:created>
  <dcterms:modified xsi:type="dcterms:W3CDTF">2022-03-27T15:49:41Z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B6FB46D19B7F48C39F20499F5FF7678F</vt:lpwstr>
  </property>
  <property fmtid="{D5CDD505-2E9C-101B-9397-08002B2CF9AE}" pid="3" name="KSOProductBuildVer">
    <vt:lpwstr>2052-11.1.0.11369</vt:lpwstr>
  </property>
</Properties>
</file>