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handoutMasterIdLst>
    <p:handoutMasterId r:id="rId64"/>
  </p:handoutMasterIdLst>
  <p:sldIdLst>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Lst>
  <p:sldSz cx="12192000" cy="6858000"/>
  <p:notesSz cx="7103745" cy="10234295"/>
  <p:custDataLst>
    <p:tags r:id="rId6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8A54975-3956-401E-8B9E-87D6A585183E}">
          <p14:sldIdLst>
            <p14:sldId id="263"/>
            <p14:sldId id="264"/>
            <p14:sldId id="265"/>
            <p14:sldId id="266"/>
            <p14:sldId id="267"/>
            <p14:sldId id="268"/>
            <p14:sldId id="269"/>
            <p14:sldId id="270"/>
            <p14:sldId id="271"/>
            <p14:sldId id="272"/>
            <p14:sldId id="273"/>
            <p14:sldId id="274"/>
            <p14:sldId id="275"/>
            <p14:sldId id="276"/>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4EB"/>
    <a:srgbClr val="CC0D2E"/>
    <a:srgbClr val="BB0B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6" autoAdjust="0"/>
    <p:restoredTop sz="94660"/>
  </p:normalViewPr>
  <p:slideViewPr>
    <p:cSldViewPr snapToGrid="0">
      <p:cViewPr varScale="1">
        <p:scale>
          <a:sx n="80" d="100"/>
          <a:sy n="80" d="100"/>
        </p:scale>
        <p:origin x="58" y="307"/>
      </p:cViewPr>
      <p:guideLst/>
    </p:cSldViewPr>
  </p:slideViewPr>
  <p:notesTextViewPr>
    <p:cViewPr>
      <p:scale>
        <a:sx n="1" d="1"/>
        <a:sy n="1" d="1"/>
      </p:scale>
      <p:origin x="0" y="0"/>
    </p:cViewPr>
  </p:notesTextViewPr>
  <p:notesViewPr>
    <p:cSldViewPr snapToGrid="0">
      <p:cViewPr varScale="1">
        <p:scale>
          <a:sx n="62" d="100"/>
          <a:sy n="62" d="100"/>
        </p:scale>
        <p:origin x="3178"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8" Type="http://schemas.openxmlformats.org/officeDocument/2006/relationships/tags" Target="tags/tag1.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notesMaster" Target="notesMasters/notesMaster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E20902EB-3AEA-4B30-9183-9F043197A9B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3940947F-9020-4101-B7EA-454382B454B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题目页-有倒计时">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1362710" y="1982470"/>
            <a:ext cx="9903460" cy="2406650"/>
          </a:xfrm>
          <a:prstGeom prst="rect">
            <a:avLst/>
          </a:prstGeom>
        </p:spPr>
        <p:txBody>
          <a:bodyPr/>
          <a:lstStyle>
            <a:lvl1pPr marL="0" indent="0">
              <a:buNone/>
              <a:defRPr b="0">
                <a:solidFill>
                  <a:schemeClr val="tx1"/>
                </a:solidFill>
                <a:latin typeface="+mn-ea"/>
                <a:ea typeface="+mn-ea"/>
                <a:cs typeface="+mn-ea"/>
              </a:defRPr>
            </a:lvl1pPr>
          </a:lstStyle>
          <a:p>
            <a:pPr algn="l"/>
            <a:r>
              <a:rPr lang="zh-CN" altLang="en-US" sz="2800" dirty="0">
                <a:latin typeface="+mj-lt"/>
                <a:ea typeface="+mj-ea"/>
                <a:cs typeface="+mj-cs"/>
              </a:rPr>
              <a:t>题目：</a:t>
            </a:r>
            <a:r>
              <a:rPr lang="zh-CN" altLang="en-US" sz="2800" dirty="0">
                <a:latin typeface="+mj-lt"/>
                <a:ea typeface="+mj-ea"/>
                <a:cs typeface="+mj-cs"/>
                <a:sym typeface="+mn-ea"/>
              </a:rPr>
              <a:t>1921年（</a:t>
            </a:r>
            <a:r>
              <a:rPr lang="en-US" altLang="zh-CN" sz="2800" dirty="0">
                <a:latin typeface="+mj-lt"/>
                <a:ea typeface="+mj-ea"/>
                <a:cs typeface="+mj-cs"/>
                <a:sym typeface="+mn-ea"/>
              </a:rPr>
              <a:t>tab	</a:t>
            </a:r>
            <a:r>
              <a:rPr lang="zh-CN" altLang="en-US" sz="2800" dirty="0">
                <a:latin typeface="+mj-lt"/>
                <a:ea typeface="+mj-ea"/>
                <a:cs typeface="+mj-cs"/>
                <a:sym typeface="+mn-ea"/>
              </a:rPr>
              <a:t> ）,党的一大在上海开幕,最后一天的会议转移到浙江嘉兴南湖举行。</a:t>
            </a:r>
            <a:r>
              <a:rPr lang="zh-CN" altLang="en-US" dirty="0">
                <a:latin typeface="+mj-lt"/>
                <a:ea typeface="+mj-ea"/>
                <a:cs typeface="+mj-cs"/>
                <a:sym typeface="+mn-ea"/>
              </a:rPr>
              <a:t>（这里输入题目正文内容）</a:t>
            </a:r>
            <a:endParaRPr lang="zh-CN" altLang="en-US" sz="2800" dirty="0">
              <a:latin typeface="+mj-lt"/>
              <a:ea typeface="+mj-ea"/>
              <a:cs typeface="+mj-cs"/>
              <a:sym typeface="+mn-ea"/>
            </a:endParaRPr>
          </a:p>
          <a:p>
            <a:pPr algn="l"/>
            <a:r>
              <a:rPr lang="en-US" altLang="zh-CN" sz="2800" dirty="0">
                <a:latin typeface="+mj-lt"/>
                <a:ea typeface="+mj-ea"/>
                <a:cs typeface="+mj-cs"/>
                <a:sym typeface="+mn-ea"/>
              </a:rPr>
              <a:t>A. 1.1					</a:t>
            </a:r>
            <a:endParaRPr lang="en-US" altLang="zh-CN" sz="2800" dirty="0">
              <a:latin typeface="+mj-lt"/>
              <a:ea typeface="+mj-ea"/>
              <a:cs typeface="+mj-cs"/>
              <a:sym typeface="+mn-ea"/>
            </a:endParaRPr>
          </a:p>
          <a:p>
            <a:pPr algn="l"/>
            <a:r>
              <a:rPr lang="en-US" altLang="zh-CN" sz="2800" dirty="0">
                <a:latin typeface="+mj-lt"/>
                <a:ea typeface="+mj-ea"/>
                <a:cs typeface="+mj-cs"/>
                <a:sym typeface="+mn-ea"/>
              </a:rPr>
              <a:t>B. 2.2</a:t>
            </a:r>
            <a:endParaRPr lang="en-US" altLang="zh-CN" sz="2800" dirty="0">
              <a:latin typeface="+mj-lt"/>
              <a:ea typeface="+mj-ea"/>
              <a:cs typeface="+mj-cs"/>
              <a:sym typeface="+mn-ea"/>
            </a:endParaRPr>
          </a:p>
          <a:p>
            <a:pPr algn="l"/>
            <a:r>
              <a:rPr lang="en-US" altLang="zh-CN" sz="2800" dirty="0">
                <a:latin typeface="+mj-lt"/>
                <a:ea typeface="+mj-ea"/>
                <a:cs typeface="+mj-cs"/>
                <a:sym typeface="+mn-ea"/>
              </a:rPr>
              <a:t>C. 3.3					</a:t>
            </a:r>
            <a:endParaRPr lang="en-US" altLang="zh-CN" sz="2800" dirty="0">
              <a:latin typeface="+mj-lt"/>
              <a:ea typeface="+mj-ea"/>
              <a:cs typeface="+mj-cs"/>
              <a:sym typeface="+mn-ea"/>
            </a:endParaRPr>
          </a:p>
          <a:p>
            <a:pPr algn="l"/>
            <a:r>
              <a:rPr lang="en-US" altLang="zh-CN" sz="2800" dirty="0">
                <a:latin typeface="+mj-lt"/>
                <a:ea typeface="+mj-ea"/>
                <a:cs typeface="+mj-cs"/>
                <a:sym typeface="+mn-ea"/>
              </a:rPr>
              <a:t>D. 4.4</a:t>
            </a:r>
            <a:endParaRPr lang="en-US" altLang="zh-CN" sz="2800" dirty="0">
              <a:latin typeface="+mj-lt"/>
              <a:ea typeface="+mj-ea"/>
              <a:cs typeface="+mj-cs"/>
              <a:sym typeface="+mn-ea"/>
            </a:endParaRPr>
          </a:p>
          <a:p>
            <a:pPr algn="l"/>
            <a:endParaRPr lang="zh-CN" altLang="en-US" sz="2800" dirty="0">
              <a:latin typeface="+mj-lt"/>
              <a:ea typeface="+mj-ea"/>
              <a:cs typeface="+mj-cs"/>
            </a:endParaRPr>
          </a:p>
        </p:txBody>
      </p:sp>
      <p:sp>
        <p:nvSpPr>
          <p:cNvPr id="5" name="内容占位符 4"/>
          <p:cNvSpPr>
            <a:spLocks noGrp="1"/>
          </p:cNvSpPr>
          <p:nvPr>
            <p:ph sz="quarter" idx="11" hasCustomPrompt="1"/>
          </p:nvPr>
        </p:nvSpPr>
        <p:spPr>
          <a:xfrm>
            <a:off x="1362710" y="1203325"/>
            <a:ext cx="6038215" cy="526415"/>
          </a:xfrm>
          <a:prstGeom prst="rect">
            <a:avLst/>
          </a:prstGeom>
        </p:spPr>
        <p:txBody>
          <a:bodyPr/>
          <a:lstStyle>
            <a:lvl1pPr marL="0" indent="0">
              <a:buNone/>
              <a:defRPr>
                <a:solidFill>
                  <a:schemeClr val="tx1"/>
                </a:solidFill>
                <a:latin typeface="华文楷体" panose="02010600040101010101" charset="-122"/>
                <a:ea typeface="华文楷体" panose="02010600040101010101" charset="-122"/>
                <a:cs typeface="华文楷体" panose="02010600040101010101" charset="-122"/>
              </a:defRPr>
            </a:lvl1pPr>
          </a:lstStyle>
          <a:p>
            <a:pPr lvl="0"/>
            <a:r>
              <a:rPr lang="zh-CN" altLang="en-US" dirty="0"/>
              <a:t>这里输入“第一题</a:t>
            </a:r>
            <a:r>
              <a:rPr lang="en-US" altLang="zh-CN" dirty="0"/>
              <a:t>tab	</a:t>
            </a:r>
            <a:r>
              <a:rPr lang="zh-CN" altLang="en-US" dirty="0"/>
              <a:t>（选择题）”</a:t>
            </a:r>
            <a:endParaRPr lang="zh-CN" altLang="en-US" dirty="0"/>
          </a:p>
        </p:txBody>
      </p:sp>
      <p:sp>
        <p:nvSpPr>
          <p:cNvPr id="10" name="内容占位符 9"/>
          <p:cNvSpPr>
            <a:spLocks noGrp="1"/>
          </p:cNvSpPr>
          <p:nvPr>
            <p:ph sz="quarter" idx="12" hasCustomPrompt="1"/>
          </p:nvPr>
        </p:nvSpPr>
        <p:spPr>
          <a:xfrm>
            <a:off x="8149463" y="5220000"/>
            <a:ext cx="3116695" cy="914400"/>
          </a:xfrm>
          <a:prstGeom prst="rect">
            <a:avLst/>
          </a:prstGeom>
        </p:spPr>
        <p:txBody>
          <a:bodyPr/>
          <a:lstStyle>
            <a:lvl1pPr marL="0" indent="0">
              <a:buNone/>
              <a:defRPr sz="3600" b="1">
                <a:solidFill>
                  <a:schemeClr val="tx1"/>
                </a:solidFill>
                <a:latin typeface="+mn-ea"/>
                <a:ea typeface="+mn-ea"/>
                <a:cs typeface="+mn-ea"/>
              </a:defRPr>
            </a:lvl1pPr>
          </a:lstStyle>
          <a:p>
            <a:pPr lvl="0"/>
            <a:r>
              <a:rPr lang="zh-CN" altLang="en-US" dirty="0"/>
              <a:t>（这里输入“答案：</a:t>
            </a:r>
            <a:r>
              <a:rPr lang="en-US" altLang="zh-CN" dirty="0"/>
              <a:t>A</a:t>
            </a:r>
            <a:r>
              <a:rPr lang="zh-CN" altLang="en-US" dirty="0"/>
              <a:t>”）</a:t>
            </a:r>
            <a:endParaRPr lang="zh-CN" altLang="en-US" dirty="0"/>
          </a:p>
        </p:txBody>
      </p:sp>
      <p:sp>
        <p:nvSpPr>
          <p:cNvPr id="11" name="矩形 10"/>
          <p:cNvSpPr/>
          <p:nvPr userDrawn="1"/>
        </p:nvSpPr>
        <p:spPr>
          <a:xfrm>
            <a:off x="216000" y="5040000"/>
            <a:ext cx="1418590" cy="1568450"/>
          </a:xfrm>
          <a:prstGeom prst="rect">
            <a:avLst/>
          </a:prstGeom>
          <a:noFill/>
        </p:spPr>
        <p:txBody>
          <a:bodyPr wrap="none" lIns="91440" tIns="45720" rIns="91440" bIns="45720">
            <a:spAutoFit/>
          </a:bodyPr>
          <a:lstStyle/>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10</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矩形 1"/>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09</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矩形 3"/>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08</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矩形 11"/>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07</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9" name="矩形 18"/>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03</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0" name="矩形 19"/>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05</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1" name="矩形 20"/>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04</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2" name="矩形 21"/>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06</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3" name="矩形 22"/>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02</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4" name="矩形 23"/>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01</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5" name="矩形 24"/>
          <p:cNvSpPr/>
          <p:nvPr userDrawn="1"/>
        </p:nvSpPr>
        <p:spPr>
          <a:xfrm>
            <a:off x="216000" y="5040000"/>
            <a:ext cx="1418590" cy="1568450"/>
          </a:xfrm>
          <a:prstGeom prst="rect">
            <a:avLst/>
          </a:prstGeom>
          <a:noFill/>
        </p:spPr>
        <p:txBody>
          <a:bodyPr wrap="none" lIns="91440" tIns="45720" rIns="91440" bIns="45720">
            <a:spAutoFit/>
          </a:bodyPr>
          <a:p>
            <a:pPr algn="ctr"/>
            <a:r>
              <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00</a:t>
            </a:r>
            <a:endParaRPr lang="en-US" altLang="zh-C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2"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par>
                          <p:cTn id="38" fill="hold">
                            <p:stCondLst>
                              <p:cond delay="500"/>
                            </p:stCondLst>
                            <p:childTnLst>
                              <p:par>
                                <p:cTn id="39" presetID="10" presetClass="exit" presetSubtype="0" fill="hold" grpId="0" nodeType="afterEffect">
                                  <p:stCondLst>
                                    <p:cond delay="400"/>
                                  </p:stCondLst>
                                  <p:childTnLst>
                                    <p:animEffect transition="out" filter="fade">
                                      <p:cBhvr>
                                        <p:cTn id="40" dur="500"/>
                                        <p:tgtEl>
                                          <p:spTgt spid="11"/>
                                        </p:tgtEl>
                                      </p:cBhvr>
                                    </p:animEffect>
                                    <p:set>
                                      <p:cBhvr>
                                        <p:cTn id="41" dur="1" fill="hold">
                                          <p:stCondLst>
                                            <p:cond delay="499"/>
                                          </p:stCondLst>
                                        </p:cTn>
                                        <p:tgtEl>
                                          <p:spTgt spid="11"/>
                                        </p:tgtEl>
                                        <p:attrNameLst>
                                          <p:attrName>style.visibility</p:attrName>
                                        </p:attrNameLst>
                                      </p:cBhvr>
                                      <p:to>
                                        <p:strVal val="hidden"/>
                                      </p:to>
                                    </p:set>
                                  </p:childTnLst>
                                </p:cTn>
                              </p:par>
                            </p:childTnLst>
                          </p:cTn>
                        </p:par>
                        <p:par>
                          <p:cTn id="42" fill="hold">
                            <p:stCondLst>
                              <p:cond delay="1400"/>
                            </p:stCondLst>
                            <p:childTnLst>
                              <p:par>
                                <p:cTn id="43" presetID="1" presetClass="entr" presetSubtype="0" fill="hold" grpId="0" nodeType="afterEffect">
                                  <p:stCondLst>
                                    <p:cond delay="100"/>
                                  </p:stCondLst>
                                  <p:childTnLst>
                                    <p:set>
                                      <p:cBhvr>
                                        <p:cTn id="44" dur="1" fill="hold">
                                          <p:stCondLst>
                                            <p:cond delay="0"/>
                                          </p:stCondLst>
                                        </p:cTn>
                                        <p:tgtEl>
                                          <p:spTgt spid="2"/>
                                        </p:tgtEl>
                                        <p:attrNameLst>
                                          <p:attrName>style.visibility</p:attrName>
                                        </p:attrNameLst>
                                      </p:cBhvr>
                                      <p:to>
                                        <p:strVal val="visible"/>
                                      </p:to>
                                    </p:set>
                                  </p:childTnLst>
                                </p:cTn>
                              </p:par>
                            </p:childTnLst>
                          </p:cTn>
                        </p:par>
                        <p:par>
                          <p:cTn id="45" fill="hold">
                            <p:stCondLst>
                              <p:cond delay="1500"/>
                            </p:stCondLst>
                            <p:childTnLst>
                              <p:par>
                                <p:cTn id="46" presetID="10" presetClass="exit" presetSubtype="0" fill="hold" grpId="2" nodeType="afterEffect">
                                  <p:stCondLst>
                                    <p:cond delay="400"/>
                                  </p:stCondLst>
                                  <p:childTnLst>
                                    <p:animEffect transition="out" filter="fade">
                                      <p:cBhvr>
                                        <p:cTn id="47" dur="500"/>
                                        <p:tgtEl>
                                          <p:spTgt spid="2"/>
                                        </p:tgtEl>
                                      </p:cBhvr>
                                    </p:animEffect>
                                    <p:set>
                                      <p:cBhvr>
                                        <p:cTn id="48" dur="1" fill="hold">
                                          <p:stCondLst>
                                            <p:cond delay="499"/>
                                          </p:stCondLst>
                                        </p:cTn>
                                        <p:tgtEl>
                                          <p:spTgt spid="2"/>
                                        </p:tgtEl>
                                        <p:attrNameLst>
                                          <p:attrName>style.visibility</p:attrName>
                                        </p:attrNameLst>
                                      </p:cBhvr>
                                      <p:to>
                                        <p:strVal val="hidden"/>
                                      </p:to>
                                    </p:set>
                                  </p:childTnLst>
                                </p:cTn>
                              </p:par>
                            </p:childTnLst>
                          </p:cTn>
                        </p:par>
                        <p:par>
                          <p:cTn id="49" fill="hold">
                            <p:stCondLst>
                              <p:cond delay="2400"/>
                            </p:stCondLst>
                            <p:childTnLst>
                              <p:par>
                                <p:cTn id="50" presetID="1" presetClass="entr" presetSubtype="0" fill="hold" grpId="0" nodeType="afterEffect">
                                  <p:stCondLst>
                                    <p:cond delay="100"/>
                                  </p:stCondLst>
                                  <p:childTnLst>
                                    <p:set>
                                      <p:cBhvr>
                                        <p:cTn id="51" dur="1" fill="hold">
                                          <p:stCondLst>
                                            <p:cond delay="0"/>
                                          </p:stCondLst>
                                        </p:cTn>
                                        <p:tgtEl>
                                          <p:spTgt spid="4"/>
                                        </p:tgtEl>
                                        <p:attrNameLst>
                                          <p:attrName>style.visibility</p:attrName>
                                        </p:attrNameLst>
                                      </p:cBhvr>
                                      <p:to>
                                        <p:strVal val="visible"/>
                                      </p:to>
                                    </p:set>
                                  </p:childTnLst>
                                </p:cTn>
                              </p:par>
                            </p:childTnLst>
                          </p:cTn>
                        </p:par>
                        <p:par>
                          <p:cTn id="52" fill="hold">
                            <p:stCondLst>
                              <p:cond delay="2500"/>
                            </p:stCondLst>
                            <p:childTnLst>
                              <p:par>
                                <p:cTn id="53" presetID="10" presetClass="exit" presetSubtype="0" fill="hold" grpId="2" nodeType="afterEffect">
                                  <p:stCondLst>
                                    <p:cond delay="400"/>
                                  </p:stCondLst>
                                  <p:childTnLst>
                                    <p:animEffect transition="out" filter="fade">
                                      <p:cBhvr>
                                        <p:cTn id="54" dur="500"/>
                                        <p:tgtEl>
                                          <p:spTgt spid="4"/>
                                        </p:tgtEl>
                                      </p:cBhvr>
                                    </p:animEffect>
                                    <p:set>
                                      <p:cBhvr>
                                        <p:cTn id="55" dur="1" fill="hold">
                                          <p:stCondLst>
                                            <p:cond delay="499"/>
                                          </p:stCondLst>
                                        </p:cTn>
                                        <p:tgtEl>
                                          <p:spTgt spid="4"/>
                                        </p:tgtEl>
                                        <p:attrNameLst>
                                          <p:attrName>style.visibility</p:attrName>
                                        </p:attrNameLst>
                                      </p:cBhvr>
                                      <p:to>
                                        <p:strVal val="hidden"/>
                                      </p:to>
                                    </p:set>
                                  </p:childTnLst>
                                </p:cTn>
                              </p:par>
                            </p:childTnLst>
                          </p:cTn>
                        </p:par>
                        <p:par>
                          <p:cTn id="56" fill="hold">
                            <p:stCondLst>
                              <p:cond delay="3400"/>
                            </p:stCondLst>
                            <p:childTnLst>
                              <p:par>
                                <p:cTn id="57" presetID="1" presetClass="entr" presetSubtype="0" fill="hold" grpId="0" nodeType="afterEffect">
                                  <p:stCondLst>
                                    <p:cond delay="100"/>
                                  </p:stCondLst>
                                  <p:childTnLst>
                                    <p:set>
                                      <p:cBhvr>
                                        <p:cTn id="58" dur="1" fill="hold">
                                          <p:stCondLst>
                                            <p:cond delay="0"/>
                                          </p:stCondLst>
                                        </p:cTn>
                                        <p:tgtEl>
                                          <p:spTgt spid="12"/>
                                        </p:tgtEl>
                                        <p:attrNameLst>
                                          <p:attrName>style.visibility</p:attrName>
                                        </p:attrNameLst>
                                      </p:cBhvr>
                                      <p:to>
                                        <p:strVal val="visible"/>
                                      </p:to>
                                    </p:set>
                                  </p:childTnLst>
                                </p:cTn>
                              </p:par>
                            </p:childTnLst>
                          </p:cTn>
                        </p:par>
                        <p:par>
                          <p:cTn id="59" fill="hold">
                            <p:stCondLst>
                              <p:cond delay="3500"/>
                            </p:stCondLst>
                            <p:childTnLst>
                              <p:par>
                                <p:cTn id="60" presetID="10" presetClass="exit" presetSubtype="0" fill="hold" grpId="2" nodeType="afterEffect">
                                  <p:stCondLst>
                                    <p:cond delay="400"/>
                                  </p:stCondLst>
                                  <p:childTnLst>
                                    <p:animEffect transition="out" filter="fade">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childTnLst>
                          </p:cTn>
                        </p:par>
                        <p:par>
                          <p:cTn id="63" fill="hold">
                            <p:stCondLst>
                              <p:cond delay="4400"/>
                            </p:stCondLst>
                            <p:childTnLst>
                              <p:par>
                                <p:cTn id="64" presetID="1" presetClass="entr" presetSubtype="0" fill="hold" grpId="0" nodeType="afterEffect">
                                  <p:stCondLst>
                                    <p:cond delay="100"/>
                                  </p:stCondLst>
                                  <p:childTnLst>
                                    <p:set>
                                      <p:cBhvr>
                                        <p:cTn id="65" dur="1" fill="hold">
                                          <p:stCondLst>
                                            <p:cond delay="0"/>
                                          </p:stCondLst>
                                        </p:cTn>
                                        <p:tgtEl>
                                          <p:spTgt spid="22"/>
                                        </p:tgtEl>
                                        <p:attrNameLst>
                                          <p:attrName>style.visibility</p:attrName>
                                        </p:attrNameLst>
                                      </p:cBhvr>
                                      <p:to>
                                        <p:strVal val="visible"/>
                                      </p:to>
                                    </p:set>
                                  </p:childTnLst>
                                </p:cTn>
                              </p:par>
                            </p:childTnLst>
                          </p:cTn>
                        </p:par>
                        <p:par>
                          <p:cTn id="66" fill="hold">
                            <p:stCondLst>
                              <p:cond delay="4500"/>
                            </p:stCondLst>
                            <p:childTnLst>
                              <p:par>
                                <p:cTn id="67" presetID="10" presetClass="exit" presetSubtype="0" fill="hold" grpId="2" nodeType="afterEffect">
                                  <p:stCondLst>
                                    <p:cond delay="400"/>
                                  </p:stCondLst>
                                  <p:childTnLst>
                                    <p:animEffect transition="out" filter="fade">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childTnLst>
                          </p:cTn>
                        </p:par>
                        <p:par>
                          <p:cTn id="70" fill="hold">
                            <p:stCondLst>
                              <p:cond delay="5400"/>
                            </p:stCondLst>
                            <p:childTnLst>
                              <p:par>
                                <p:cTn id="71" presetID="1" presetClass="entr" presetSubtype="0" fill="hold" grpId="0" nodeType="afterEffect">
                                  <p:stCondLst>
                                    <p:cond delay="100"/>
                                  </p:stCondLst>
                                  <p:childTnLst>
                                    <p:set>
                                      <p:cBhvr>
                                        <p:cTn id="72" dur="1" fill="hold">
                                          <p:stCondLst>
                                            <p:cond delay="0"/>
                                          </p:stCondLst>
                                        </p:cTn>
                                        <p:tgtEl>
                                          <p:spTgt spid="20"/>
                                        </p:tgtEl>
                                        <p:attrNameLst>
                                          <p:attrName>style.visibility</p:attrName>
                                        </p:attrNameLst>
                                      </p:cBhvr>
                                      <p:to>
                                        <p:strVal val="visible"/>
                                      </p:to>
                                    </p:set>
                                  </p:childTnLst>
                                </p:cTn>
                              </p:par>
                            </p:childTnLst>
                          </p:cTn>
                        </p:par>
                        <p:par>
                          <p:cTn id="73" fill="hold">
                            <p:stCondLst>
                              <p:cond delay="5500"/>
                            </p:stCondLst>
                            <p:childTnLst>
                              <p:par>
                                <p:cTn id="74" presetID="10" presetClass="exit" presetSubtype="0" fill="hold" grpId="2" nodeType="afterEffect">
                                  <p:stCondLst>
                                    <p:cond delay="400"/>
                                  </p:stCondLst>
                                  <p:childTnLst>
                                    <p:animEffect transition="out" filter="fade">
                                      <p:cBhvr>
                                        <p:cTn id="75" dur="500"/>
                                        <p:tgtEl>
                                          <p:spTgt spid="20"/>
                                        </p:tgtEl>
                                      </p:cBhvr>
                                    </p:animEffect>
                                    <p:set>
                                      <p:cBhvr>
                                        <p:cTn id="76" dur="1" fill="hold">
                                          <p:stCondLst>
                                            <p:cond delay="499"/>
                                          </p:stCondLst>
                                        </p:cTn>
                                        <p:tgtEl>
                                          <p:spTgt spid="20"/>
                                        </p:tgtEl>
                                        <p:attrNameLst>
                                          <p:attrName>style.visibility</p:attrName>
                                        </p:attrNameLst>
                                      </p:cBhvr>
                                      <p:to>
                                        <p:strVal val="hidden"/>
                                      </p:to>
                                    </p:set>
                                  </p:childTnLst>
                                </p:cTn>
                              </p:par>
                            </p:childTnLst>
                          </p:cTn>
                        </p:par>
                        <p:par>
                          <p:cTn id="77" fill="hold">
                            <p:stCondLst>
                              <p:cond delay="6400"/>
                            </p:stCondLst>
                            <p:childTnLst>
                              <p:par>
                                <p:cTn id="78" presetID="1" presetClass="entr" presetSubtype="0" fill="hold" grpId="0" nodeType="afterEffect">
                                  <p:stCondLst>
                                    <p:cond delay="100"/>
                                  </p:stCondLst>
                                  <p:childTnLst>
                                    <p:set>
                                      <p:cBhvr>
                                        <p:cTn id="79" dur="1" fill="hold">
                                          <p:stCondLst>
                                            <p:cond delay="0"/>
                                          </p:stCondLst>
                                        </p:cTn>
                                        <p:tgtEl>
                                          <p:spTgt spid="21"/>
                                        </p:tgtEl>
                                        <p:attrNameLst>
                                          <p:attrName>style.visibility</p:attrName>
                                        </p:attrNameLst>
                                      </p:cBhvr>
                                      <p:to>
                                        <p:strVal val="visible"/>
                                      </p:to>
                                    </p:set>
                                  </p:childTnLst>
                                </p:cTn>
                              </p:par>
                            </p:childTnLst>
                          </p:cTn>
                        </p:par>
                        <p:par>
                          <p:cTn id="80" fill="hold">
                            <p:stCondLst>
                              <p:cond delay="6500"/>
                            </p:stCondLst>
                            <p:childTnLst>
                              <p:par>
                                <p:cTn id="81" presetID="10" presetClass="exit" presetSubtype="0" fill="hold" grpId="2" nodeType="afterEffect">
                                  <p:stCondLst>
                                    <p:cond delay="400"/>
                                  </p:stCondLst>
                                  <p:childTnLst>
                                    <p:animEffect transition="out" filter="fade">
                                      <p:cBhvr>
                                        <p:cTn id="82" dur="500"/>
                                        <p:tgtEl>
                                          <p:spTgt spid="21"/>
                                        </p:tgtEl>
                                      </p:cBhvr>
                                    </p:animEffect>
                                    <p:set>
                                      <p:cBhvr>
                                        <p:cTn id="83" dur="1" fill="hold">
                                          <p:stCondLst>
                                            <p:cond delay="499"/>
                                          </p:stCondLst>
                                        </p:cTn>
                                        <p:tgtEl>
                                          <p:spTgt spid="21"/>
                                        </p:tgtEl>
                                        <p:attrNameLst>
                                          <p:attrName>style.visibility</p:attrName>
                                        </p:attrNameLst>
                                      </p:cBhvr>
                                      <p:to>
                                        <p:strVal val="hidden"/>
                                      </p:to>
                                    </p:set>
                                  </p:childTnLst>
                                </p:cTn>
                              </p:par>
                            </p:childTnLst>
                          </p:cTn>
                        </p:par>
                        <p:par>
                          <p:cTn id="84" fill="hold">
                            <p:stCondLst>
                              <p:cond delay="7400"/>
                            </p:stCondLst>
                            <p:childTnLst>
                              <p:par>
                                <p:cTn id="85" presetID="1" presetClass="entr" presetSubtype="0" fill="hold" grpId="0" nodeType="afterEffect">
                                  <p:stCondLst>
                                    <p:cond delay="100"/>
                                  </p:stCondLst>
                                  <p:childTnLst>
                                    <p:set>
                                      <p:cBhvr>
                                        <p:cTn id="86" dur="1" fill="hold">
                                          <p:stCondLst>
                                            <p:cond delay="0"/>
                                          </p:stCondLst>
                                        </p:cTn>
                                        <p:tgtEl>
                                          <p:spTgt spid="19"/>
                                        </p:tgtEl>
                                        <p:attrNameLst>
                                          <p:attrName>style.visibility</p:attrName>
                                        </p:attrNameLst>
                                      </p:cBhvr>
                                      <p:to>
                                        <p:strVal val="visible"/>
                                      </p:to>
                                    </p:set>
                                  </p:childTnLst>
                                </p:cTn>
                              </p:par>
                            </p:childTnLst>
                          </p:cTn>
                        </p:par>
                        <p:par>
                          <p:cTn id="87" fill="hold">
                            <p:stCondLst>
                              <p:cond delay="7500"/>
                            </p:stCondLst>
                            <p:childTnLst>
                              <p:par>
                                <p:cTn id="88" presetID="10" presetClass="exit" presetSubtype="0" fill="hold" grpId="2" nodeType="afterEffect">
                                  <p:stCondLst>
                                    <p:cond delay="400"/>
                                  </p:stCondLst>
                                  <p:childTnLst>
                                    <p:animEffect transition="out" filter="fade">
                                      <p:cBhvr>
                                        <p:cTn id="89" dur="500"/>
                                        <p:tgtEl>
                                          <p:spTgt spid="19"/>
                                        </p:tgtEl>
                                      </p:cBhvr>
                                    </p:animEffect>
                                    <p:set>
                                      <p:cBhvr>
                                        <p:cTn id="90" dur="1" fill="hold">
                                          <p:stCondLst>
                                            <p:cond delay="499"/>
                                          </p:stCondLst>
                                        </p:cTn>
                                        <p:tgtEl>
                                          <p:spTgt spid="19"/>
                                        </p:tgtEl>
                                        <p:attrNameLst>
                                          <p:attrName>style.visibility</p:attrName>
                                        </p:attrNameLst>
                                      </p:cBhvr>
                                      <p:to>
                                        <p:strVal val="hidden"/>
                                      </p:to>
                                    </p:set>
                                  </p:childTnLst>
                                </p:cTn>
                              </p:par>
                            </p:childTnLst>
                          </p:cTn>
                        </p:par>
                        <p:par>
                          <p:cTn id="91" fill="hold">
                            <p:stCondLst>
                              <p:cond delay="8400"/>
                            </p:stCondLst>
                            <p:childTnLst>
                              <p:par>
                                <p:cTn id="92" presetID="1" presetClass="entr" presetSubtype="0" fill="hold" grpId="0" nodeType="afterEffect">
                                  <p:stCondLst>
                                    <p:cond delay="100"/>
                                  </p:stCondLst>
                                  <p:childTnLst>
                                    <p:set>
                                      <p:cBhvr>
                                        <p:cTn id="93" dur="1" fill="hold">
                                          <p:stCondLst>
                                            <p:cond delay="0"/>
                                          </p:stCondLst>
                                        </p:cTn>
                                        <p:tgtEl>
                                          <p:spTgt spid="23"/>
                                        </p:tgtEl>
                                        <p:attrNameLst>
                                          <p:attrName>style.visibility</p:attrName>
                                        </p:attrNameLst>
                                      </p:cBhvr>
                                      <p:to>
                                        <p:strVal val="visible"/>
                                      </p:to>
                                    </p:set>
                                  </p:childTnLst>
                                </p:cTn>
                              </p:par>
                            </p:childTnLst>
                          </p:cTn>
                        </p:par>
                        <p:par>
                          <p:cTn id="94" fill="hold">
                            <p:stCondLst>
                              <p:cond delay="8500"/>
                            </p:stCondLst>
                            <p:childTnLst>
                              <p:par>
                                <p:cTn id="95" presetID="10" presetClass="exit" presetSubtype="0" fill="hold" grpId="2" nodeType="afterEffect">
                                  <p:stCondLst>
                                    <p:cond delay="400"/>
                                  </p:stCondLst>
                                  <p:childTnLst>
                                    <p:animEffect transition="out" filter="fade">
                                      <p:cBhvr>
                                        <p:cTn id="96" dur="500"/>
                                        <p:tgtEl>
                                          <p:spTgt spid="23"/>
                                        </p:tgtEl>
                                      </p:cBhvr>
                                    </p:animEffect>
                                    <p:set>
                                      <p:cBhvr>
                                        <p:cTn id="97" dur="1" fill="hold">
                                          <p:stCondLst>
                                            <p:cond delay="499"/>
                                          </p:stCondLst>
                                        </p:cTn>
                                        <p:tgtEl>
                                          <p:spTgt spid="23"/>
                                        </p:tgtEl>
                                        <p:attrNameLst>
                                          <p:attrName>style.visibility</p:attrName>
                                        </p:attrNameLst>
                                      </p:cBhvr>
                                      <p:to>
                                        <p:strVal val="hidden"/>
                                      </p:to>
                                    </p:set>
                                  </p:childTnLst>
                                </p:cTn>
                              </p:par>
                            </p:childTnLst>
                          </p:cTn>
                        </p:par>
                        <p:par>
                          <p:cTn id="98" fill="hold">
                            <p:stCondLst>
                              <p:cond delay="9400"/>
                            </p:stCondLst>
                            <p:childTnLst>
                              <p:par>
                                <p:cTn id="99" presetID="1" presetClass="entr" presetSubtype="0" fill="hold" grpId="0" nodeType="afterEffect">
                                  <p:stCondLst>
                                    <p:cond delay="100"/>
                                  </p:stCondLst>
                                  <p:childTnLst>
                                    <p:set>
                                      <p:cBhvr>
                                        <p:cTn id="100" dur="1" fill="hold">
                                          <p:stCondLst>
                                            <p:cond delay="0"/>
                                          </p:stCondLst>
                                        </p:cTn>
                                        <p:tgtEl>
                                          <p:spTgt spid="24"/>
                                        </p:tgtEl>
                                        <p:attrNameLst>
                                          <p:attrName>style.visibility</p:attrName>
                                        </p:attrNameLst>
                                      </p:cBhvr>
                                      <p:to>
                                        <p:strVal val="visible"/>
                                      </p:to>
                                    </p:set>
                                  </p:childTnLst>
                                </p:cTn>
                              </p:par>
                            </p:childTnLst>
                          </p:cTn>
                        </p:par>
                        <p:par>
                          <p:cTn id="101" fill="hold">
                            <p:stCondLst>
                              <p:cond delay="9500"/>
                            </p:stCondLst>
                            <p:childTnLst>
                              <p:par>
                                <p:cTn id="102" presetID="10" presetClass="exit" presetSubtype="0" fill="hold" grpId="2" nodeType="afterEffect">
                                  <p:stCondLst>
                                    <p:cond delay="400"/>
                                  </p:stCondLst>
                                  <p:childTnLst>
                                    <p:animEffect transition="out" filter="fade">
                                      <p:cBhvr>
                                        <p:cTn id="103" dur="500"/>
                                        <p:tgtEl>
                                          <p:spTgt spid="24"/>
                                        </p:tgtEl>
                                      </p:cBhvr>
                                    </p:animEffect>
                                    <p:set>
                                      <p:cBhvr>
                                        <p:cTn id="104" dur="1" fill="hold">
                                          <p:stCondLst>
                                            <p:cond delay="499"/>
                                          </p:stCondLst>
                                        </p:cTn>
                                        <p:tgtEl>
                                          <p:spTgt spid="24"/>
                                        </p:tgtEl>
                                        <p:attrNameLst>
                                          <p:attrName>style.visibility</p:attrName>
                                        </p:attrNameLst>
                                      </p:cBhvr>
                                      <p:to>
                                        <p:strVal val="hidden"/>
                                      </p:to>
                                    </p:set>
                                  </p:childTnLst>
                                </p:cTn>
                              </p:par>
                            </p:childTnLst>
                          </p:cTn>
                        </p:par>
                        <p:par>
                          <p:cTn id="105" fill="hold">
                            <p:stCondLst>
                              <p:cond delay="10400"/>
                            </p:stCondLst>
                            <p:childTnLst>
                              <p:par>
                                <p:cTn id="106" presetID="1" presetClass="entr" presetSubtype="0" fill="hold" grpId="0" nodeType="afterEffect">
                                  <p:stCondLst>
                                    <p:cond delay="100"/>
                                  </p:stCondLst>
                                  <p:childTnLst>
                                    <p:set>
                                      <p:cBhvr>
                                        <p:cTn id="107" dur="1" fill="hold">
                                          <p:stCondLst>
                                            <p:cond delay="0"/>
                                          </p:stCondLst>
                                        </p:cTn>
                                        <p:tgtEl>
                                          <p:spTgt spid="25"/>
                                        </p:tgtEl>
                                        <p:attrNameLst>
                                          <p:attrName>style.visibility</p:attrName>
                                        </p:attrNameLst>
                                      </p:cBhvr>
                                      <p:to>
                                        <p:strVal val="visible"/>
                                      </p:to>
                                    </p:set>
                                  </p:childTnLst>
                                </p:cTn>
                              </p:par>
                            </p:childTnLst>
                          </p:cTn>
                        </p:par>
                        <p:par>
                          <p:cTn id="108" fill="hold">
                            <p:stCondLst>
                              <p:cond delay="10500"/>
                            </p:stCondLst>
                            <p:childTnLst>
                              <p:par>
                                <p:cTn id="109" presetID="35" presetClass="emph" presetSubtype="0" fill="hold" grpId="2" nodeType="afterEffect">
                                  <p:stCondLst>
                                    <p:cond delay="200"/>
                                  </p:stCondLst>
                                  <p:childTnLst>
                                    <p:anim calcmode="discrete" valueType="str">
                                      <p:cBhvr>
                                        <p:cTn id="110" dur="1000" fill="hold"/>
                                        <p:tgtEl>
                                          <p:spTgt spid="25"/>
                                        </p:tgtEl>
                                        <p:attrNameLst>
                                          <p:attrName>style.visibility</p:attrName>
                                        </p:attrNameLst>
                                      </p:cBhvr>
                                      <p:tavLst>
                                        <p:tav tm="0">
                                          <p:val>
                                            <p:strVal val="hidden"/>
                                          </p:val>
                                        </p:tav>
                                        <p:tav tm="50000">
                                          <p:val>
                                            <p:strVal val="visible"/>
                                          </p:val>
                                        </p:tav>
                                      </p:tavLst>
                                    </p:anim>
                                  </p:childTnLst>
                                </p:cTn>
                              </p:par>
                            </p:childTnLst>
                          </p:cTn>
                        </p:par>
                        <p:par>
                          <p:cTn id="111" fill="hold">
                            <p:stCondLst>
                              <p:cond delay="11700"/>
                            </p:stCondLst>
                            <p:childTnLst>
                              <p:par>
                                <p:cTn id="112" presetID="35" presetClass="emph" presetSubtype="0" fill="hold" grpId="3" nodeType="afterEffect">
                                  <p:stCondLst>
                                    <p:cond delay="100"/>
                                  </p:stCondLst>
                                  <p:childTnLst>
                                    <p:anim calcmode="discrete" valueType="str">
                                      <p:cBhvr>
                                        <p:cTn id="113" dur="1000" fill="hold"/>
                                        <p:tgtEl>
                                          <p:spTgt spid="25"/>
                                        </p:tgtEl>
                                        <p:attrNameLst>
                                          <p:attrName>style.visibility</p:attrName>
                                        </p:attrNameLst>
                                      </p:cBhvr>
                                      <p:tavLst>
                                        <p:tav tm="0">
                                          <p:val>
                                            <p:strVal val="hidden"/>
                                          </p:val>
                                        </p:tav>
                                        <p:tav tm="50000">
                                          <p:val>
                                            <p:strVal val="visible"/>
                                          </p:val>
                                        </p:tav>
                                      </p:tavLst>
                                    </p:anim>
                                  </p:childTnLst>
                                </p:cTn>
                              </p:par>
                            </p:childTnLst>
                          </p:cTn>
                        </p:par>
                      </p:childTnLst>
                    </p:cTn>
                  </p:par>
                  <p:par>
                    <p:cTn id="114" fill="hold">
                      <p:stCondLst>
                        <p:cond delay="indefinite"/>
                      </p:stCondLst>
                      <p:childTnLst>
                        <p:par>
                          <p:cTn id="115" fill="hold">
                            <p:stCondLst>
                              <p:cond delay="0"/>
                            </p:stCondLst>
                            <p:childTnLst>
                              <p:par>
                                <p:cTn id="116" presetID="24" presetClass="entr" presetSubtype="0" fill="hold" grpId="0" nodeType="clickEffect">
                                  <p:stCondLst>
                                    <p:cond delay="0"/>
                                  </p:stCondLst>
                                  <p:childTnLst>
                                    <p:set>
                                      <p:cBhvr>
                                        <p:cTn id="117" dur="1" fill="hold">
                                          <p:stCondLst>
                                            <p:cond delay="0"/>
                                          </p:stCondLst>
                                        </p:cTn>
                                        <p:tgtEl>
                                          <p:spTgt spid="10">
                                            <p:txEl>
                                              <p:pRg st="0" end="0"/>
                                            </p:txEl>
                                          </p:spTgt>
                                        </p:tgtEl>
                                        <p:attrNameLst>
                                          <p:attrName>style.visibility</p:attrName>
                                        </p:attrNameLst>
                                      </p:cBhvr>
                                      <p:to>
                                        <p:strVal val="visible"/>
                                      </p:to>
                                    </p:set>
                                    <p:anim to="" calcmode="lin" valueType="num">
                                      <p:cBhvr>
                                        <p:cTn id="118" dur="1" fill="hold"/>
                                        <p:tgtEl>
                                          <p:spTgt spid="10">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P spid="5" grpId="0" build="p">
        <p:tmplLst>
          <p:tmpl lvl="1">
            <p:tnLst>
              <p:par>
                <p:cTn presetID="2" presetClass="entr" presetSubtype="4" fill="hold" nodeType="click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2" grpId="0"/>
      <p:bldP spid="2" grpId="1"/>
      <p:bldP spid="11" grpId="0"/>
      <p:bldP spid="11" grpId="1"/>
      <p:bldP spid="11" grpId="2"/>
      <p:bldP spid="4" grpId="0"/>
      <p:bldP spid="4" grpId="1"/>
      <p:bldP spid="12" grpId="0"/>
      <p:bldP spid="12" grpId="1"/>
      <p:bldP spid="2" grpId="2"/>
      <p:bldP spid="4" grpId="2"/>
      <p:bldP spid="19" grpId="0"/>
      <p:bldP spid="19" grpId="1"/>
      <p:bldP spid="20" grpId="0"/>
      <p:bldP spid="20" grpId="1"/>
      <p:bldP spid="21" grpId="0"/>
      <p:bldP spid="21" grpId="1"/>
      <p:bldP spid="22" grpId="0"/>
      <p:bldP spid="22" grpId="1"/>
      <p:bldP spid="12" grpId="2"/>
      <p:bldP spid="22" grpId="2"/>
      <p:bldP spid="20" grpId="2"/>
      <p:bldP spid="21" grpId="2"/>
      <p:bldP spid="23" grpId="0"/>
      <p:bldP spid="23" grpId="1"/>
      <p:bldP spid="24" grpId="0"/>
      <p:bldP spid="24" grpId="1"/>
      <p:bldP spid="25" grpId="0"/>
      <p:bldP spid="25" grpId="1"/>
      <p:bldP spid="19" grpId="2"/>
      <p:bldP spid="23" grpId="2"/>
      <p:bldP spid="24" grpId="2"/>
      <p:bldP spid="25" grpId="2"/>
      <p:bldP spid="25" grpId="3"/>
      <p:bldP spid="10" grpId="0" build="p">
        <p:tmplLst>
          <p:tmpl lvl="1">
            <p:tnLst>
              <p:par>
                <p:cTn presetID="24" presetClass="entr" presetSubtype="0" fill="hold" grpId="0" nodeType="clickEffect">
                  <p:stCondLst>
                    <p:cond delay="0"/>
                  </p:stCondLst>
                  <p:childTnLst>
                    <p:set>
                      <p:cBhvr>
                        <p:cTn dur="1" fill="hold">
                          <p:stCondLst>
                            <p:cond delay="0"/>
                          </p:stCondLst>
                        </p:cTn>
                        <p:tgtEl>
                          <p:spTgt spid="10">
                            <p:txEl>
                              <p:pRg st="0" end="0"/>
                            </p:txEl>
                          </p:spTgt>
                        </p:tgtEl>
                        <p:attrNameLst>
                          <p:attrName>style.visibility</p:attrName>
                        </p:attrNameLst>
                      </p:cBhvr>
                      <p:to>
                        <p:strVal val="visible"/>
                      </p:to>
                    </p:set>
                    <p:anim to="" calcmode="lin" valueType="num">
                      <p:cBhvr>
                        <p:cTn dur="1" fill="hold"/>
                        <p:tgtEl>
                          <p:spTgt spid="10">
                            <p:txEl>
                              <p:pRg st="0" end="0"/>
                            </p:txEl>
                          </p:spTgt>
                        </p:tgtEl>
                      </p:cBhvr>
                    </p:anim>
                  </p:childTnLst>
                </p:cTn>
              </p:par>
            </p:tnLst>
          </p:tmpl>
        </p:tmplLst>
      </p:bldP>
      <p:bldP spid="10" grpId="1" build="p">
        <p:tmplLst>
          <p:tmpl lvl="1">
            <p:tnLst>
              <p:par>
                <p:cTn presetID="24" presetClass="entr" presetSubtype="0" fill="hold" grpId="1" nodeType="clickEffect">
                  <p:stCondLst>
                    <p:cond delay="0"/>
                  </p:stCondLst>
                  <p:childTnLst>
                    <p:set>
                      <p:cBhvr>
                        <p:cTn dur="1" fill="hold">
                          <p:stCondLst>
                            <p:cond delay="0"/>
                          </p:stCondLst>
                        </p:cTn>
                        <p:tgtEl>
                          <p:spTgt spid="10">
                            <p:txEl>
                              <p:pRg st="0" end="0"/>
                            </p:txEl>
                          </p:spTgt>
                        </p:tgtEl>
                        <p:attrNameLst>
                          <p:attrName>style.visibility</p:attrName>
                        </p:attrNameLst>
                      </p:cBhvr>
                      <p:to>
                        <p:strVal val="visible"/>
                      </p:to>
                    </p:set>
                    <p:anim to="" calcmode="lin" valueType="num">
                      <p:cBhvr>
                        <p:cTn dur="1" fill="hold"/>
                        <p:tgtEl>
                          <p:spTgt spid="10">
                            <p:txEl>
                              <p:pRg st="0" end="0"/>
                            </p:txEl>
                          </p:spTgt>
                        </p:tgtEl>
                      </p:cBhvr>
                    </p:anim>
                  </p:childTnLst>
                </p:cTn>
              </p:par>
            </p:tnLst>
          </p:tmpl>
        </p:tmplLst>
      </p:bldP>
    </p:bld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tretch>
            <a:fillRect t="-2000" b="-2000"/>
          </a:stretch>
        </a:blipFill>
        <a:effectLst/>
      </p:bgPr>
    </p:bg>
    <p:spTree>
      <p:nvGrpSpPr>
        <p:cNvPr id="1" name=""/>
        <p:cNvGrpSpPr/>
        <p:nvPr/>
      </p:nvGrpSpPr>
      <p:grpSpPr>
        <a:xfrm>
          <a:off x="0" y="0"/>
          <a:ext cx="0" cy="0"/>
          <a:chOff x="0" y="0"/>
          <a:chExt cx="0" cy="0"/>
        </a:xfrm>
      </p:grpSpPr>
      <p:pic>
        <p:nvPicPr>
          <p:cNvPr id="8" name="图片 7" descr="QQ图片20220413143107-removebg-preview"/>
          <p:cNvPicPr>
            <a:picLocks noChangeAspect="1"/>
          </p:cNvPicPr>
          <p:nvPr userDrawn="1"/>
        </p:nvPicPr>
        <p:blipFill>
          <a:blip r:embed="rId3"/>
          <a:stretch>
            <a:fillRect/>
          </a:stretch>
        </p:blipFill>
        <p:spPr>
          <a:xfrm>
            <a:off x="172085" y="172720"/>
            <a:ext cx="1029970" cy="1028065"/>
          </a:xfrm>
          <a:prstGeom prst="rect">
            <a:avLst/>
          </a:prstGeom>
        </p:spPr>
      </p:pic>
      <p:sp>
        <p:nvSpPr>
          <p:cNvPr id="6" name="文本框 5"/>
          <p:cNvSpPr txBox="1"/>
          <p:nvPr userDrawn="1"/>
        </p:nvSpPr>
        <p:spPr>
          <a:xfrm>
            <a:off x="1202055" y="271780"/>
            <a:ext cx="6888480" cy="829945"/>
          </a:xfrm>
          <a:prstGeom prst="rect">
            <a:avLst/>
          </a:prstGeom>
          <a:noFill/>
        </p:spPr>
        <p:txBody>
          <a:bodyPr wrap="none" rtlCol="0">
            <a:spAutoFit/>
          </a:bodyPr>
          <a:p>
            <a:r>
              <a:rPr lang="zh-CN" altLang="en-US" sz="4800">
                <a:latin typeface="华文行楷" panose="02010800040101010101" charset="-122"/>
                <a:ea typeface="华文行楷" panose="02010800040101010101" charset="-122"/>
              </a:rPr>
              <a:t>继往承壮志，砥砺心向红</a:t>
            </a:r>
            <a:endParaRPr lang="zh-CN" altLang="en-US" sz="4800">
              <a:latin typeface="华文行楷" panose="02010800040101010101" charset="-122"/>
              <a:ea typeface="华文行楷" panose="02010800040101010101" charset="-122"/>
            </a:endParaRPr>
          </a:p>
        </p:txBody>
      </p:sp>
    </p:spTree>
  </p:cSld>
  <p:clrMap bg1="lt1" tx1="dk1" bg2="lt2" tx2="dk2" accent1="accent1" accent2="accent2" accent3="accent3" accent4="accent4" accent5="accent5" accent6="accent6" hlink="hlink" folHlink="folHlink"/>
  <p:sldLayoutIdLst>
    <p:sldLayoutId id="2147483649" r:id="rId1"/>
  </p:sldLayoutIdLst>
  <p:transition>
    <p:random/>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1999年6月15日，江泽民在第三次中国教育工作会议上讲话指出，教育必须以（</a:t>
            </a:r>
            <a:r>
              <a:rPr lang="en-US" altLang="zh-CN"/>
              <a:t>    </a:t>
            </a:r>
            <a:r>
              <a:rPr lang="zh-CN" altLang="en-US"/>
              <a:t>）为根本宗旨。</a:t>
            </a:r>
            <a:endParaRPr lang="zh-CN" altLang="en-US"/>
          </a:p>
          <a:p>
            <a:r>
              <a:rPr lang="zh-CN" altLang="en-US"/>
              <a:t>A.  提高国民素质</a:t>
            </a:r>
            <a:endParaRPr lang="zh-CN" altLang="en-US"/>
          </a:p>
          <a:p>
            <a:r>
              <a:rPr lang="zh-CN" altLang="en-US"/>
              <a:t>B.  贯彻教育方针</a:t>
            </a:r>
            <a:endParaRPr lang="zh-CN" altLang="en-US"/>
          </a:p>
          <a:p>
            <a:r>
              <a:rPr lang="zh-CN" altLang="en-US"/>
              <a:t>C.  培育“四有”新人</a:t>
            </a:r>
            <a:endParaRPr lang="zh-CN" altLang="en-US"/>
          </a:p>
          <a:p>
            <a:r>
              <a:rPr lang="zh-CN" altLang="en-US"/>
              <a:t>D.  三个“面向”</a:t>
            </a:r>
            <a:endParaRPr lang="zh-CN" altLang="en-US"/>
          </a:p>
        </p:txBody>
      </p:sp>
      <p:sp>
        <p:nvSpPr>
          <p:cNvPr id="3" name="内容占位符 2"/>
          <p:cNvSpPr>
            <a:spLocks noGrp="1"/>
          </p:cNvSpPr>
          <p:nvPr>
            <p:ph sz="quarter" idx="11"/>
          </p:nvPr>
        </p:nvSpPr>
        <p:spPr/>
        <p:txBody>
          <a:bodyPr/>
          <a:p>
            <a:r>
              <a:rPr lang="zh-CN" altLang="en-US"/>
              <a:t>第一题</a:t>
            </a:r>
            <a:r>
              <a:rPr lang="en-US" altLang="zh-CN"/>
              <a:t>         </a:t>
            </a:r>
            <a:r>
              <a:rPr lang="zh-CN" altLang="en-US"/>
              <a:t>（选择</a:t>
            </a:r>
            <a:r>
              <a:rPr lang="zh-CN" altLang="en-US"/>
              <a:t>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我国有计划地进行社会主义建设开始于（</a:t>
            </a:r>
            <a:r>
              <a:rPr lang="en-US" altLang="zh-CN"/>
              <a:t>    </a:t>
            </a:r>
            <a:r>
              <a:rPr lang="zh-CN" altLang="en-US"/>
              <a:t>）。</a:t>
            </a:r>
            <a:endParaRPr lang="zh-CN" altLang="en-US"/>
          </a:p>
          <a:p>
            <a:r>
              <a:rPr lang="zh-CN" altLang="en-US"/>
              <a:t>A.  1949年</a:t>
            </a:r>
            <a:endParaRPr lang="zh-CN" altLang="en-US"/>
          </a:p>
          <a:p>
            <a:r>
              <a:rPr lang="zh-CN" altLang="en-US"/>
              <a:t>B.  1951年</a:t>
            </a:r>
            <a:endParaRPr lang="zh-CN" altLang="en-US"/>
          </a:p>
          <a:p>
            <a:r>
              <a:rPr lang="zh-CN" altLang="en-US"/>
              <a:t>C.  1953年</a:t>
            </a:r>
            <a:endParaRPr lang="zh-CN" altLang="en-US"/>
          </a:p>
          <a:p>
            <a:r>
              <a:rPr lang="zh-CN" altLang="en-US"/>
              <a:t>D.  1956年</a:t>
            </a:r>
            <a:endParaRPr lang="zh-CN" altLang="en-US"/>
          </a:p>
        </p:txBody>
      </p:sp>
      <p:sp>
        <p:nvSpPr>
          <p:cNvPr id="3" name="内容占位符 2"/>
          <p:cNvSpPr>
            <a:spLocks noGrp="1"/>
          </p:cNvSpPr>
          <p:nvPr>
            <p:ph sz="quarter" idx="11"/>
          </p:nvPr>
        </p:nvSpPr>
        <p:spPr/>
        <p:txBody>
          <a:bodyPr/>
          <a:p>
            <a:r>
              <a:rPr lang="zh-CN" altLang="en-US"/>
              <a:t>第十题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C</a:t>
            </a:r>
            <a:endParaRPr lang="en-US" altLang="zh-CN"/>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社会主义制度在中国基本确立的标志是（</a:t>
            </a:r>
            <a:r>
              <a:rPr lang="en-US" altLang="zh-CN"/>
              <a:t>    </a:t>
            </a:r>
            <a:r>
              <a:rPr lang="zh-CN" altLang="en-US"/>
              <a:t>）</a:t>
            </a:r>
            <a:endParaRPr lang="zh-CN" altLang="en-US"/>
          </a:p>
          <a:p>
            <a:r>
              <a:rPr lang="zh-CN" altLang="en-US"/>
              <a:t>A.  中华人民共和国的成立</a:t>
            </a:r>
            <a:endParaRPr lang="zh-CN" altLang="en-US"/>
          </a:p>
          <a:p>
            <a:r>
              <a:rPr lang="zh-CN" altLang="en-US"/>
              <a:t>B.  土地改革运动基本结束</a:t>
            </a:r>
            <a:endParaRPr lang="zh-CN" altLang="en-US"/>
          </a:p>
          <a:p>
            <a:r>
              <a:rPr lang="zh-CN" altLang="en-US"/>
              <a:t>C.  一五计划的开始实施	</a:t>
            </a:r>
            <a:endParaRPr lang="zh-CN" altLang="en-US"/>
          </a:p>
          <a:p>
            <a:r>
              <a:rPr lang="zh-CN" altLang="en-US"/>
              <a:t>D.  三大改造基本完成</a:t>
            </a:r>
            <a:endParaRPr lang="zh-CN" altLang="en-US"/>
          </a:p>
        </p:txBody>
      </p:sp>
      <p:sp>
        <p:nvSpPr>
          <p:cNvPr id="3" name="内容占位符 2"/>
          <p:cNvSpPr>
            <a:spLocks noGrp="1"/>
          </p:cNvSpPr>
          <p:nvPr>
            <p:ph sz="quarter" idx="11"/>
          </p:nvPr>
        </p:nvSpPr>
        <p:spPr/>
        <p:txBody>
          <a:bodyPr/>
          <a:p>
            <a:r>
              <a:rPr lang="zh-CN" altLang="en-US"/>
              <a:t>第十一题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D</a:t>
            </a:r>
            <a:endParaRPr lang="en-US" altLang="zh-CN"/>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1957年～1966年是“全面建设社会主义”的时期，这一阶段的主要特征是（</a:t>
            </a:r>
            <a:r>
              <a:rPr lang="en-US" altLang="zh-CN"/>
              <a:t>    </a:t>
            </a:r>
            <a:r>
              <a:rPr lang="zh-CN" altLang="en-US"/>
              <a:t>）</a:t>
            </a:r>
            <a:endParaRPr lang="zh-CN" altLang="en-US"/>
          </a:p>
          <a:p>
            <a:r>
              <a:rPr lang="zh-CN" altLang="en-US"/>
              <a:t>A.  社会主义经济持续和稳定发展</a:t>
            </a:r>
            <a:endParaRPr lang="zh-CN" altLang="en-US"/>
          </a:p>
          <a:p>
            <a:r>
              <a:rPr lang="zh-CN" altLang="en-US"/>
              <a:t>B.  社会主义民主法制建设取得重大进展</a:t>
            </a:r>
            <a:endParaRPr lang="zh-CN" altLang="en-US"/>
          </a:p>
          <a:p>
            <a:r>
              <a:rPr lang="zh-CN" altLang="en-US"/>
              <a:t>C.  遭到建国以来最严重的挫折和损失</a:t>
            </a:r>
            <a:endParaRPr lang="zh-CN" altLang="en-US"/>
          </a:p>
          <a:p>
            <a:r>
              <a:rPr lang="zh-CN" altLang="en-US"/>
              <a:t>D.  正确与失误、成就与挫折错综交织</a:t>
            </a:r>
            <a:endParaRPr lang="zh-CN" altLang="en-US"/>
          </a:p>
        </p:txBody>
      </p:sp>
      <p:sp>
        <p:nvSpPr>
          <p:cNvPr id="3" name="内容占位符 2"/>
          <p:cNvSpPr>
            <a:spLocks noGrp="1"/>
          </p:cNvSpPr>
          <p:nvPr>
            <p:ph sz="quarter" idx="11"/>
          </p:nvPr>
        </p:nvSpPr>
        <p:spPr/>
        <p:txBody>
          <a:bodyPr/>
          <a:p>
            <a:r>
              <a:rPr lang="zh-CN" altLang="en-US"/>
              <a:t>第十二题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D</a:t>
            </a:r>
            <a:endParaRPr lang="en-US" altLang="zh-CN"/>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1979年，邓小平代表中共中央在北京召开的理论工作务虚会上作了题为（</a:t>
            </a:r>
            <a:r>
              <a:rPr lang="en-US" altLang="zh-CN"/>
              <a:t>    </a:t>
            </a:r>
            <a:r>
              <a:rPr lang="zh-CN" altLang="en-US"/>
              <a:t>）的讲话。</a:t>
            </a:r>
            <a:endParaRPr lang="zh-CN" altLang="en-US"/>
          </a:p>
          <a:p>
            <a:r>
              <a:rPr lang="zh-CN" altLang="en-US"/>
              <a:t>A. 《坚持四项基本原则》</a:t>
            </a:r>
            <a:endParaRPr lang="zh-CN" altLang="en-US"/>
          </a:p>
          <a:p>
            <a:r>
              <a:rPr lang="zh-CN" altLang="en-US"/>
              <a:t>B. 《解放思想，实事求是，团结一致向前看》</a:t>
            </a:r>
            <a:endParaRPr lang="zh-CN" altLang="en-US"/>
          </a:p>
          <a:p>
            <a:r>
              <a:rPr lang="zh-CN" altLang="en-US"/>
              <a:t>C. 《按照中国的情况写中国的文章》 </a:t>
            </a:r>
            <a:endParaRPr lang="zh-CN" altLang="en-US"/>
          </a:p>
          <a:p>
            <a:r>
              <a:rPr lang="zh-CN" altLang="en-US"/>
              <a:t>D. 《党和国家领导制度的改革》 </a:t>
            </a:r>
            <a:endParaRPr lang="zh-CN" altLang="en-US"/>
          </a:p>
        </p:txBody>
      </p:sp>
      <p:sp>
        <p:nvSpPr>
          <p:cNvPr id="3" name="内容占位符 2"/>
          <p:cNvSpPr>
            <a:spLocks noGrp="1"/>
          </p:cNvSpPr>
          <p:nvPr>
            <p:ph sz="quarter" idx="11"/>
          </p:nvPr>
        </p:nvSpPr>
        <p:spPr/>
        <p:txBody>
          <a:bodyPr/>
          <a:p>
            <a:r>
              <a:rPr lang="zh-CN" altLang="en-US"/>
              <a:t>第十三题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1982年，（</a:t>
            </a:r>
            <a:r>
              <a:rPr lang="en-US" altLang="zh-CN"/>
              <a:t>    </a:t>
            </a:r>
            <a:r>
              <a:rPr lang="zh-CN" altLang="en-US"/>
              <a:t>）提出建设有中国特色的社会主义理论的思想，全面开创社会主义现代化建设的新局面。</a:t>
            </a:r>
            <a:endParaRPr lang="zh-CN" altLang="en-US"/>
          </a:p>
          <a:p>
            <a:r>
              <a:rPr lang="zh-CN" altLang="en-US"/>
              <a:t>A.  五届全国人大五次会议</a:t>
            </a:r>
            <a:endParaRPr lang="zh-CN" altLang="en-US"/>
          </a:p>
          <a:p>
            <a:r>
              <a:rPr lang="zh-CN" altLang="en-US"/>
              <a:t>B.  中共十二大</a:t>
            </a:r>
            <a:endParaRPr lang="zh-CN" altLang="en-US"/>
          </a:p>
          <a:p>
            <a:r>
              <a:rPr lang="zh-CN" altLang="en-US"/>
              <a:t>C.  十一届六中全会</a:t>
            </a:r>
            <a:endParaRPr lang="zh-CN" altLang="en-US"/>
          </a:p>
          <a:p>
            <a:r>
              <a:rPr lang="zh-CN" altLang="en-US"/>
              <a:t>D.  中共十三大</a:t>
            </a:r>
            <a:endParaRPr lang="zh-CN" altLang="en-US"/>
          </a:p>
        </p:txBody>
      </p:sp>
      <p:sp>
        <p:nvSpPr>
          <p:cNvPr id="3" name="内容占位符 2"/>
          <p:cNvSpPr>
            <a:spLocks noGrp="1"/>
          </p:cNvSpPr>
          <p:nvPr>
            <p:ph sz="quarter" idx="11"/>
          </p:nvPr>
        </p:nvSpPr>
        <p:spPr/>
        <p:txBody>
          <a:bodyPr/>
          <a:p>
            <a:r>
              <a:rPr lang="zh-CN" altLang="en-US"/>
              <a:t>第十四题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中国共产党首次完整概括党在社会主义初级阶段的基本路线是在（</a:t>
            </a:r>
            <a:r>
              <a:rPr lang="en-US" altLang="zh-CN"/>
              <a:t>    </a:t>
            </a:r>
            <a:r>
              <a:rPr lang="zh-CN" altLang="en-US"/>
              <a:t>）。</a:t>
            </a:r>
            <a:endParaRPr lang="zh-CN" altLang="en-US"/>
          </a:p>
          <a:p>
            <a:r>
              <a:rPr lang="zh-CN" altLang="en-US"/>
              <a:t>A.  中共十一大</a:t>
            </a:r>
            <a:endParaRPr lang="zh-CN" altLang="en-US"/>
          </a:p>
          <a:p>
            <a:r>
              <a:rPr lang="zh-CN" altLang="en-US"/>
              <a:t>B.  中共十二大</a:t>
            </a:r>
            <a:endParaRPr lang="zh-CN" altLang="en-US"/>
          </a:p>
          <a:p>
            <a:r>
              <a:rPr lang="zh-CN" altLang="en-US"/>
              <a:t>C.  中共十三大</a:t>
            </a:r>
            <a:endParaRPr lang="zh-CN" altLang="en-US"/>
          </a:p>
          <a:p>
            <a:r>
              <a:rPr lang="zh-CN" altLang="en-US"/>
              <a:t>D.  中共十四大</a:t>
            </a:r>
            <a:endParaRPr lang="zh-CN" altLang="en-US"/>
          </a:p>
        </p:txBody>
      </p:sp>
      <p:sp>
        <p:nvSpPr>
          <p:cNvPr id="3" name="内容占位符 2"/>
          <p:cNvSpPr>
            <a:spLocks noGrp="1"/>
          </p:cNvSpPr>
          <p:nvPr>
            <p:ph sz="quarter" idx="11"/>
          </p:nvPr>
        </p:nvSpPr>
        <p:spPr/>
        <p:txBody>
          <a:bodyPr/>
          <a:p>
            <a:r>
              <a:rPr lang="zh-CN" altLang="en-US"/>
              <a:t>第十五题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C</a:t>
            </a:r>
            <a:endParaRPr lang="en-US" altLang="zh-CN"/>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中共十三大明确提出了“一个中心，两个基本点”的基本路线，其中“一个中心” 是（</a:t>
            </a:r>
            <a:r>
              <a:rPr lang="en-US" altLang="zh-CN"/>
              <a:t>    </a:t>
            </a:r>
            <a:r>
              <a:rPr lang="zh-CN" altLang="en-US"/>
              <a:t>）</a:t>
            </a:r>
            <a:endParaRPr lang="zh-CN" altLang="en-US"/>
          </a:p>
          <a:p>
            <a:r>
              <a:rPr lang="zh-CN" altLang="en-US"/>
              <a:t>A.  以改革开放为中心</a:t>
            </a:r>
            <a:endParaRPr lang="zh-CN" altLang="en-US"/>
          </a:p>
          <a:p>
            <a:r>
              <a:rPr lang="zh-CN" altLang="en-US"/>
              <a:t>B.  以四项基本原则为中心</a:t>
            </a:r>
            <a:endParaRPr lang="zh-CN" altLang="en-US"/>
          </a:p>
          <a:p>
            <a:r>
              <a:rPr lang="zh-CN" altLang="en-US"/>
              <a:t>C.  以经济建设为中心</a:t>
            </a:r>
            <a:endParaRPr lang="zh-CN" altLang="en-US"/>
          </a:p>
          <a:p>
            <a:r>
              <a:rPr lang="zh-CN" altLang="en-US"/>
              <a:t>D.  以社会主义道路为中心</a:t>
            </a:r>
            <a:endParaRPr lang="zh-CN" altLang="en-US"/>
          </a:p>
        </p:txBody>
      </p:sp>
      <p:sp>
        <p:nvSpPr>
          <p:cNvPr id="3" name="内容占位符 2"/>
          <p:cNvSpPr>
            <a:spLocks noGrp="1"/>
          </p:cNvSpPr>
          <p:nvPr>
            <p:ph sz="quarter" idx="11"/>
          </p:nvPr>
        </p:nvSpPr>
        <p:spPr/>
        <p:txBody>
          <a:bodyPr/>
          <a:p>
            <a:r>
              <a:rPr lang="zh-CN" altLang="en-US"/>
              <a:t>第十六题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C</a:t>
            </a:r>
            <a:endParaRPr lang="en-US" altLang="zh-CN"/>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a:t>
            </a:r>
            <a:r>
              <a:rPr lang="en-US" altLang="zh-CN"/>
              <a:t>    </a:t>
            </a:r>
            <a:r>
              <a:rPr lang="zh-CN" altLang="en-US"/>
              <a:t>）标志着社会主义市场经济体制的建立。</a:t>
            </a:r>
            <a:endParaRPr lang="zh-CN" altLang="en-US"/>
          </a:p>
          <a:p>
            <a:r>
              <a:rPr lang="zh-CN" altLang="en-US"/>
              <a:t>A.  中共十一届三中全会</a:t>
            </a:r>
            <a:endParaRPr lang="zh-CN" altLang="en-US"/>
          </a:p>
          <a:p>
            <a:r>
              <a:rPr lang="zh-CN" altLang="en-US"/>
              <a:t>B.  中共十二大</a:t>
            </a:r>
            <a:endParaRPr lang="zh-CN" altLang="en-US"/>
          </a:p>
          <a:p>
            <a:r>
              <a:rPr lang="zh-CN" altLang="en-US"/>
              <a:t>C.  中共十四大</a:t>
            </a:r>
            <a:endParaRPr lang="zh-CN" altLang="en-US"/>
          </a:p>
          <a:p>
            <a:r>
              <a:rPr lang="zh-CN" altLang="en-US"/>
              <a:t>D.  南方谈话和中共十四大的召开 </a:t>
            </a:r>
            <a:endParaRPr lang="zh-CN" altLang="en-US"/>
          </a:p>
        </p:txBody>
      </p:sp>
      <p:sp>
        <p:nvSpPr>
          <p:cNvPr id="3" name="内容占位符 2"/>
          <p:cNvSpPr>
            <a:spLocks noGrp="1"/>
          </p:cNvSpPr>
          <p:nvPr>
            <p:ph sz="quarter" idx="11"/>
          </p:nvPr>
        </p:nvSpPr>
        <p:spPr/>
        <p:txBody>
          <a:bodyPr/>
          <a:p>
            <a:r>
              <a:rPr lang="zh-CN" altLang="en-US"/>
              <a:t>第十七题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D</a:t>
            </a:r>
            <a:endParaRPr lang="en-US" altLang="zh-CN"/>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改革开放以来我们取得一切成绩和进步的根本原因，归结起来就是： 开辟了中国特色社会主义道路，形成了中国特色社会主义理论体系，确立了中国特色社会主义制度，发展了（</a:t>
            </a:r>
            <a:r>
              <a:rPr lang="en-US" altLang="zh-CN"/>
              <a:t>    </a:t>
            </a:r>
            <a:r>
              <a:rPr lang="zh-CN" altLang="en-US"/>
              <a:t>）。</a:t>
            </a:r>
            <a:endParaRPr lang="zh-CN" altLang="en-US"/>
          </a:p>
          <a:p>
            <a:r>
              <a:rPr lang="zh-CN" altLang="en-US"/>
              <a:t>A.  中国特色社会主义核心价值观</a:t>
            </a:r>
            <a:endParaRPr lang="zh-CN" altLang="en-US"/>
          </a:p>
          <a:p>
            <a:r>
              <a:rPr lang="zh-CN" altLang="en-US"/>
              <a:t>B.  中国特色社会主义文化</a:t>
            </a:r>
            <a:endParaRPr lang="zh-CN" altLang="en-US"/>
          </a:p>
          <a:p>
            <a:r>
              <a:rPr lang="zh-CN" altLang="en-US"/>
              <a:t>C.  中国特色社会主义目标</a:t>
            </a:r>
            <a:endParaRPr lang="zh-CN" altLang="en-US"/>
          </a:p>
          <a:p>
            <a:r>
              <a:rPr lang="zh-CN" altLang="en-US"/>
              <a:t>D.  中国特色社会主义文明</a:t>
            </a:r>
            <a:endParaRPr lang="zh-CN" altLang="en-US"/>
          </a:p>
        </p:txBody>
      </p:sp>
      <p:sp>
        <p:nvSpPr>
          <p:cNvPr id="3" name="内容占位符 2"/>
          <p:cNvSpPr>
            <a:spLocks noGrp="1"/>
          </p:cNvSpPr>
          <p:nvPr>
            <p:ph sz="quarter" idx="11"/>
          </p:nvPr>
        </p:nvSpPr>
        <p:spPr/>
        <p:txBody>
          <a:bodyPr/>
          <a:p>
            <a:r>
              <a:rPr lang="zh-CN" altLang="en-US"/>
              <a:t>第十八题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建设有中国特色社会主义首要的基本理论问题是（</a:t>
            </a:r>
            <a:r>
              <a:rPr lang="en-US" altLang="zh-CN"/>
              <a:t>    </a:t>
            </a:r>
            <a:r>
              <a:rPr lang="zh-CN" altLang="en-US"/>
              <a:t>）</a:t>
            </a:r>
            <a:endParaRPr lang="zh-CN" altLang="en-US"/>
          </a:p>
          <a:p>
            <a:r>
              <a:rPr lang="zh-CN" altLang="en-US"/>
              <a:t>A.  解放思想，实事求是</a:t>
            </a:r>
            <a:endParaRPr lang="zh-CN" altLang="en-US"/>
          </a:p>
          <a:p>
            <a:r>
              <a:rPr lang="zh-CN" altLang="en-US"/>
              <a:t>B.  什么是社会主义，怎样建设社会主义</a:t>
            </a:r>
            <a:endParaRPr lang="zh-CN" altLang="en-US"/>
          </a:p>
          <a:p>
            <a:r>
              <a:rPr lang="zh-CN" altLang="en-US"/>
              <a:t>C.  一个中心，两个基本点</a:t>
            </a:r>
            <a:endParaRPr lang="zh-CN" altLang="en-US"/>
          </a:p>
          <a:p>
            <a:r>
              <a:rPr lang="zh-CN" altLang="en-US"/>
              <a:t>D.  正确处理改革、发展、稳定的关系</a:t>
            </a:r>
            <a:endParaRPr lang="zh-CN" altLang="en-US"/>
          </a:p>
        </p:txBody>
      </p:sp>
      <p:sp>
        <p:nvSpPr>
          <p:cNvPr id="3" name="内容占位符 2"/>
          <p:cNvSpPr>
            <a:spLocks noGrp="1"/>
          </p:cNvSpPr>
          <p:nvPr>
            <p:ph sz="quarter" idx="11"/>
          </p:nvPr>
        </p:nvSpPr>
        <p:spPr/>
        <p:txBody>
          <a:bodyPr/>
          <a:p>
            <a:r>
              <a:rPr lang="zh-CN" altLang="en-US"/>
              <a:t>第十九题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2001年2月27日，博鳌亚洲论坛成立大会在（</a:t>
            </a:r>
            <a:r>
              <a:rPr lang="en-US" altLang="zh-CN"/>
              <a:t>    </a:t>
            </a:r>
            <a:r>
              <a:rPr lang="zh-CN" altLang="en-US"/>
              <a:t>）举行。</a:t>
            </a:r>
            <a:endParaRPr lang="zh-CN" altLang="en-US"/>
          </a:p>
          <a:p>
            <a:r>
              <a:rPr lang="zh-CN" altLang="en-US"/>
              <a:t>A.  杭州</a:t>
            </a:r>
            <a:endParaRPr lang="zh-CN" altLang="en-US"/>
          </a:p>
          <a:p>
            <a:r>
              <a:rPr lang="zh-CN" altLang="en-US"/>
              <a:t>B.  海南</a:t>
            </a:r>
            <a:endParaRPr lang="zh-CN" altLang="en-US"/>
          </a:p>
          <a:p>
            <a:r>
              <a:rPr lang="zh-CN" altLang="en-US"/>
              <a:t>C.  深圳</a:t>
            </a:r>
            <a:endParaRPr lang="zh-CN" altLang="en-US"/>
          </a:p>
          <a:p>
            <a:r>
              <a:rPr lang="zh-CN" altLang="en-US"/>
              <a:t>D.  上海</a:t>
            </a:r>
            <a:endParaRPr lang="zh-CN" altLang="en-US"/>
          </a:p>
        </p:txBody>
      </p:sp>
      <p:sp>
        <p:nvSpPr>
          <p:cNvPr id="3" name="内容占位符 2"/>
          <p:cNvSpPr>
            <a:spLocks noGrp="1"/>
          </p:cNvSpPr>
          <p:nvPr>
            <p:ph sz="quarter" idx="11"/>
          </p:nvPr>
        </p:nvSpPr>
        <p:spPr/>
        <p:txBody>
          <a:bodyPr/>
          <a:p>
            <a:r>
              <a:rPr lang="zh-CN" altLang="en-US"/>
              <a:t>第二题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中国特色社会主义制度的最大优势和最本质的特征是（</a:t>
            </a:r>
            <a:r>
              <a:rPr lang="en-US" altLang="zh-CN"/>
              <a:t>    </a:t>
            </a:r>
            <a:r>
              <a:rPr lang="zh-CN" altLang="en-US"/>
              <a:t>）</a:t>
            </a:r>
            <a:endParaRPr lang="zh-CN" altLang="en-US"/>
          </a:p>
          <a:p>
            <a:r>
              <a:rPr lang="zh-CN" altLang="en-US"/>
              <a:t>A.  “五位一体”总体布局</a:t>
            </a:r>
            <a:endParaRPr lang="zh-CN" altLang="en-US"/>
          </a:p>
          <a:p>
            <a:r>
              <a:rPr lang="zh-CN" altLang="en-US"/>
              <a:t>B.  建设中国特色社会主义法治体系</a:t>
            </a:r>
            <a:endParaRPr lang="zh-CN" altLang="en-US"/>
          </a:p>
          <a:p>
            <a:r>
              <a:rPr lang="zh-CN" altLang="en-US"/>
              <a:t>C.  人民利益为根本出发点</a:t>
            </a:r>
            <a:endParaRPr lang="zh-CN" altLang="en-US"/>
          </a:p>
          <a:p>
            <a:r>
              <a:rPr lang="zh-CN" altLang="en-US"/>
              <a:t>D.  中国共产党领导</a:t>
            </a:r>
            <a:endParaRPr lang="zh-CN" altLang="en-US"/>
          </a:p>
        </p:txBody>
      </p:sp>
      <p:sp>
        <p:nvSpPr>
          <p:cNvPr id="3" name="内容占位符 2"/>
          <p:cNvSpPr>
            <a:spLocks noGrp="1"/>
          </p:cNvSpPr>
          <p:nvPr>
            <p:ph sz="quarter" idx="11"/>
          </p:nvPr>
        </p:nvSpPr>
        <p:spPr/>
        <p:txBody>
          <a:bodyPr/>
          <a:p>
            <a:r>
              <a:rPr lang="zh-CN" altLang="en-US"/>
              <a:t>第二十题</a:t>
            </a:r>
            <a:r>
              <a:rPr lang="en-US" altLang="zh-CN"/>
              <a:t>          </a:t>
            </a:r>
            <a:r>
              <a:rPr lang="zh-CN" altLang="en-US"/>
              <a:t>（</a:t>
            </a:r>
            <a:r>
              <a:rPr lang="en-US" altLang="zh-CN"/>
              <a:t> </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D</a:t>
            </a:r>
            <a:endParaRPr lang="en-US" altLang="zh-CN"/>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党的十九大提出,从（</a:t>
            </a:r>
            <a:r>
              <a:rPr lang="en-US" altLang="zh-CN"/>
              <a:t>    </a:t>
            </a:r>
            <a:r>
              <a:rPr lang="zh-CN" altLang="en-US"/>
              <a:t>）到（</a:t>
            </a:r>
            <a:r>
              <a:rPr lang="en-US" altLang="zh-CN"/>
              <a:t>    </a:t>
            </a:r>
            <a:r>
              <a:rPr lang="zh-CN" altLang="en-US"/>
              <a:t>），在基本实现现代化的基础上把我国建成富强民主文明和谐美丽的社会主义现代化强国。</a:t>
            </a:r>
            <a:endParaRPr lang="zh-CN" altLang="en-US"/>
          </a:p>
          <a:p>
            <a:r>
              <a:rPr lang="zh-CN" altLang="en-US"/>
              <a:t>A.  2020 年  2035 年</a:t>
            </a:r>
            <a:endParaRPr lang="zh-CN" altLang="en-US"/>
          </a:p>
          <a:p>
            <a:r>
              <a:rPr lang="zh-CN" altLang="en-US"/>
              <a:t>B.  2035 年  2050 年</a:t>
            </a:r>
            <a:endParaRPr lang="zh-CN" altLang="en-US"/>
          </a:p>
          <a:p>
            <a:r>
              <a:rPr lang="zh-CN" altLang="en-US"/>
              <a:t>C.  2030 年  2045 年</a:t>
            </a:r>
            <a:endParaRPr lang="zh-CN" altLang="en-US"/>
          </a:p>
          <a:p>
            <a:r>
              <a:rPr lang="zh-CN" altLang="en-US"/>
              <a:t>D.  2035 年  本世纪中叶</a:t>
            </a:r>
            <a:endParaRPr lang="zh-CN" altLang="en-US"/>
          </a:p>
        </p:txBody>
      </p:sp>
      <p:sp>
        <p:nvSpPr>
          <p:cNvPr id="3" name="内容占位符 2"/>
          <p:cNvSpPr>
            <a:spLocks noGrp="1"/>
          </p:cNvSpPr>
          <p:nvPr>
            <p:ph sz="quarter" idx="11"/>
          </p:nvPr>
        </p:nvSpPr>
        <p:spPr/>
        <p:txBody>
          <a:bodyPr/>
          <a:p>
            <a:r>
              <a:rPr lang="zh-CN" altLang="en-US"/>
              <a:t>第二十一题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D</a:t>
            </a:r>
            <a:endParaRPr lang="en-US" altLang="zh-CN"/>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习近平新时代中国特色社会义思想的核心要义是（</a:t>
            </a:r>
            <a:r>
              <a:rPr lang="en-US" altLang="zh-CN"/>
              <a:t>    </a:t>
            </a:r>
            <a:r>
              <a:rPr lang="zh-CN" altLang="en-US"/>
              <a:t>）。</a:t>
            </a:r>
            <a:endParaRPr lang="zh-CN" altLang="en-US"/>
          </a:p>
          <a:p>
            <a:r>
              <a:rPr lang="zh-CN" altLang="en-US"/>
              <a:t>A.  实现中华民族伟大复兴</a:t>
            </a:r>
            <a:endParaRPr lang="zh-CN" altLang="en-US"/>
          </a:p>
          <a:p>
            <a:r>
              <a:rPr lang="zh-CN" altLang="en-US"/>
              <a:t>B.  坚持和发展中国特色社会主义</a:t>
            </a:r>
            <a:endParaRPr lang="zh-CN" altLang="en-US"/>
          </a:p>
          <a:p>
            <a:r>
              <a:rPr lang="zh-CN" altLang="en-US"/>
              <a:t>C.  促进人类和平进步发展</a:t>
            </a:r>
            <a:endParaRPr lang="zh-CN" altLang="en-US"/>
          </a:p>
          <a:p>
            <a:r>
              <a:rPr lang="zh-CN" altLang="en-US"/>
              <a:t>D.  实现党的指导思想与时俱进</a:t>
            </a:r>
            <a:endParaRPr lang="zh-CN" altLang="en-US"/>
          </a:p>
        </p:txBody>
      </p:sp>
      <p:sp>
        <p:nvSpPr>
          <p:cNvPr id="3" name="内容占位符 2"/>
          <p:cNvSpPr>
            <a:spLocks noGrp="1"/>
          </p:cNvSpPr>
          <p:nvPr>
            <p:ph sz="quarter" idx="11"/>
          </p:nvPr>
        </p:nvSpPr>
        <p:spPr/>
        <p:txBody>
          <a:bodyPr/>
          <a:p>
            <a:r>
              <a:rPr lang="zh-CN" altLang="en-US"/>
              <a:t>第二十二题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“十三五”推动中国特色社会主义制度更加成熟更加定型，那么十三五的起止时间是（</a:t>
            </a:r>
            <a:r>
              <a:rPr lang="en-US" altLang="zh-CN"/>
              <a:t>    </a:t>
            </a:r>
            <a:r>
              <a:rPr lang="zh-CN" altLang="en-US"/>
              <a:t>）</a:t>
            </a:r>
            <a:endParaRPr lang="zh-CN" altLang="en-US"/>
          </a:p>
          <a:p>
            <a:r>
              <a:rPr lang="zh-CN" altLang="en-US"/>
              <a:t>A.  1953年-1957年</a:t>
            </a:r>
            <a:endParaRPr lang="zh-CN" altLang="en-US"/>
          </a:p>
          <a:p>
            <a:r>
              <a:rPr lang="zh-CN" altLang="en-US"/>
              <a:t>B.  2011年-2015年</a:t>
            </a:r>
            <a:endParaRPr lang="zh-CN" altLang="en-US"/>
          </a:p>
          <a:p>
            <a:r>
              <a:rPr lang="zh-CN" altLang="en-US"/>
              <a:t>C.  2015年-2019年</a:t>
            </a:r>
            <a:endParaRPr lang="zh-CN" altLang="en-US"/>
          </a:p>
          <a:p>
            <a:r>
              <a:rPr lang="zh-CN" altLang="en-US"/>
              <a:t>D.  2016年-2020年</a:t>
            </a:r>
            <a:endParaRPr lang="zh-CN" altLang="en-US"/>
          </a:p>
        </p:txBody>
      </p:sp>
      <p:sp>
        <p:nvSpPr>
          <p:cNvPr id="3" name="内容占位符 2"/>
          <p:cNvSpPr>
            <a:spLocks noGrp="1"/>
          </p:cNvSpPr>
          <p:nvPr>
            <p:ph sz="quarter" idx="11"/>
          </p:nvPr>
        </p:nvSpPr>
        <p:spPr/>
        <p:txBody>
          <a:bodyPr/>
          <a:p>
            <a:r>
              <a:rPr lang="zh-CN" altLang="en-US"/>
              <a:t>第二十三题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D</a:t>
            </a:r>
            <a:endParaRPr lang="en-US" altLang="zh-CN"/>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中国三大基本政治制度不包括（</a:t>
            </a:r>
            <a:r>
              <a:rPr lang="en-US" altLang="zh-CN"/>
              <a:t>    </a:t>
            </a:r>
            <a:r>
              <a:rPr lang="zh-CN" altLang="en-US"/>
              <a:t>）</a:t>
            </a:r>
            <a:endParaRPr lang="zh-CN" altLang="en-US"/>
          </a:p>
          <a:p>
            <a:r>
              <a:rPr lang="zh-CN" altLang="en-US"/>
              <a:t>A.	人民代表大会制度</a:t>
            </a:r>
            <a:endParaRPr lang="zh-CN" altLang="en-US"/>
          </a:p>
          <a:p>
            <a:r>
              <a:rPr lang="zh-CN" altLang="en-US"/>
              <a:t>B.	中国共产党领导的多党合作和政治协商制度</a:t>
            </a:r>
            <a:endParaRPr lang="zh-CN" altLang="en-US"/>
          </a:p>
          <a:p>
            <a:r>
              <a:rPr lang="zh-CN" altLang="en-US"/>
              <a:t>C.	基层群众自治制度</a:t>
            </a:r>
            <a:endParaRPr lang="zh-CN" altLang="en-US"/>
          </a:p>
          <a:p>
            <a:r>
              <a:rPr lang="zh-CN" altLang="en-US"/>
              <a:t>D.	民族区域自治制度</a:t>
            </a:r>
            <a:endParaRPr lang="zh-CN" altLang="en-US"/>
          </a:p>
        </p:txBody>
      </p:sp>
      <p:sp>
        <p:nvSpPr>
          <p:cNvPr id="3" name="内容占位符 2"/>
          <p:cNvSpPr>
            <a:spLocks noGrp="1"/>
          </p:cNvSpPr>
          <p:nvPr>
            <p:ph sz="quarter" idx="11"/>
          </p:nvPr>
        </p:nvSpPr>
        <p:spPr/>
        <p:txBody>
          <a:bodyPr/>
          <a:p>
            <a:r>
              <a:rPr lang="zh-CN" altLang="en-US"/>
              <a:t>第二十四题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第一部中华人民共和国宪法颁布于（</a:t>
            </a:r>
            <a:r>
              <a:rPr lang="en-US" altLang="zh-CN"/>
              <a:t>    </a:t>
            </a:r>
            <a:r>
              <a:rPr lang="zh-CN" altLang="en-US"/>
              <a:t>）。</a:t>
            </a:r>
            <a:endParaRPr lang="zh-CN" altLang="en-US"/>
          </a:p>
          <a:p>
            <a:r>
              <a:rPr lang="zh-CN" altLang="en-US"/>
              <a:t>A.	1953年</a:t>
            </a:r>
            <a:endParaRPr lang="zh-CN" altLang="en-US"/>
          </a:p>
          <a:p>
            <a:r>
              <a:rPr lang="zh-CN" altLang="en-US"/>
              <a:t>B.	1954年</a:t>
            </a:r>
            <a:endParaRPr lang="zh-CN" altLang="en-US"/>
          </a:p>
          <a:p>
            <a:r>
              <a:rPr lang="zh-CN" altLang="en-US"/>
              <a:t>C.	1956年</a:t>
            </a:r>
            <a:endParaRPr lang="zh-CN" altLang="en-US"/>
          </a:p>
          <a:p>
            <a:r>
              <a:rPr lang="zh-CN" altLang="en-US"/>
              <a:t>D.	1949年</a:t>
            </a:r>
            <a:endParaRPr lang="zh-CN" altLang="en-US"/>
          </a:p>
        </p:txBody>
      </p:sp>
      <p:sp>
        <p:nvSpPr>
          <p:cNvPr id="3" name="内容占位符 2"/>
          <p:cNvSpPr>
            <a:spLocks noGrp="1"/>
          </p:cNvSpPr>
          <p:nvPr>
            <p:ph sz="quarter" idx="11"/>
          </p:nvPr>
        </p:nvSpPr>
        <p:spPr/>
        <p:txBody>
          <a:bodyPr/>
          <a:p>
            <a:r>
              <a:rPr lang="zh-CN" altLang="en-US"/>
              <a:t>第二十五题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《共同纲领》被称为“新中国的一个人民大宪章”。你认为这是因为（</a:t>
            </a:r>
            <a:r>
              <a:rPr lang="en-US" altLang="zh-CN"/>
              <a:t>    </a:t>
            </a:r>
            <a:r>
              <a:rPr lang="zh-CN" altLang="en-US"/>
              <a:t>）</a:t>
            </a:r>
            <a:endParaRPr lang="zh-CN" altLang="en-US"/>
          </a:p>
          <a:p>
            <a:r>
              <a:rPr lang="zh-CN" altLang="en-US"/>
              <a:t>A.	由第一届全国政协审议通过</a:t>
            </a:r>
            <a:endParaRPr lang="zh-CN" altLang="en-US"/>
          </a:p>
          <a:p>
            <a:r>
              <a:rPr lang="zh-CN" altLang="en-US"/>
              <a:t>B.	确定了新中国的性质和基本政治制度</a:t>
            </a:r>
            <a:endParaRPr lang="zh-CN" altLang="en-US"/>
          </a:p>
          <a:p>
            <a:r>
              <a:rPr lang="zh-CN" altLang="en-US"/>
              <a:t>C.	规划了中国未来的发展前景</a:t>
            </a:r>
            <a:endParaRPr lang="zh-CN" altLang="en-US"/>
          </a:p>
          <a:p>
            <a:r>
              <a:rPr lang="zh-CN" altLang="en-US"/>
              <a:t>D.	是在中国共产党的正确领导下指定的</a:t>
            </a:r>
            <a:endParaRPr lang="zh-CN" altLang="en-US"/>
          </a:p>
        </p:txBody>
      </p:sp>
      <p:sp>
        <p:nvSpPr>
          <p:cNvPr id="3" name="内容占位符 2"/>
          <p:cNvSpPr>
            <a:spLocks noGrp="1"/>
          </p:cNvSpPr>
          <p:nvPr>
            <p:ph sz="quarter" idx="11"/>
          </p:nvPr>
        </p:nvSpPr>
        <p:spPr/>
        <p:txBody>
          <a:bodyPr/>
          <a:p>
            <a:r>
              <a:rPr lang="zh-CN" altLang="en-US"/>
              <a:t>第二十六题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新中国成立之后，人民政府将归绥（归顺之意）改为呼和浩特（意为青色的城），这表明新中国（</a:t>
            </a:r>
            <a:r>
              <a:rPr lang="en-US" altLang="zh-CN"/>
              <a:t>    </a:t>
            </a:r>
            <a:r>
              <a:rPr lang="zh-CN" altLang="en-US"/>
              <a:t>）。</a:t>
            </a:r>
            <a:endParaRPr lang="zh-CN" altLang="en-US"/>
          </a:p>
          <a:p>
            <a:r>
              <a:rPr lang="zh-CN" altLang="en-US"/>
              <a:t>A.	重视对少数民族地区生态环境的保护</a:t>
            </a:r>
            <a:endParaRPr lang="zh-CN" altLang="en-US"/>
          </a:p>
          <a:p>
            <a:r>
              <a:rPr lang="zh-CN" altLang="en-US"/>
              <a:t>B.	推行民族区域自治政策</a:t>
            </a:r>
            <a:endParaRPr lang="zh-CN" altLang="en-US"/>
          </a:p>
          <a:p>
            <a:r>
              <a:rPr lang="zh-CN" altLang="en-US"/>
              <a:t>C.	尊重少数民族的风俗习惯</a:t>
            </a:r>
            <a:endParaRPr lang="zh-CN" altLang="en-US"/>
          </a:p>
          <a:p>
            <a:r>
              <a:rPr lang="zh-CN" altLang="en-US"/>
              <a:t>D.	贯彻民族平等的原则</a:t>
            </a:r>
            <a:endParaRPr lang="zh-CN" altLang="en-US"/>
          </a:p>
        </p:txBody>
      </p:sp>
      <p:sp>
        <p:nvSpPr>
          <p:cNvPr id="3" name="内容占位符 2"/>
          <p:cNvSpPr>
            <a:spLocks noGrp="1"/>
          </p:cNvSpPr>
          <p:nvPr>
            <p:ph sz="quarter" idx="11"/>
          </p:nvPr>
        </p:nvSpPr>
        <p:spPr/>
        <p:txBody>
          <a:bodyPr/>
          <a:p>
            <a:r>
              <a:rPr lang="zh-CN" altLang="en-US"/>
              <a:t>第二十七题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D</a:t>
            </a:r>
            <a:endParaRPr lang="en-US" altLang="zh-CN"/>
          </a:p>
          <a:p>
            <a:endParaRPr lang="en-US" altLang="zh-CN"/>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西藏和平解放的时间是（</a:t>
            </a:r>
            <a:r>
              <a:rPr lang="en-US" altLang="zh-CN"/>
              <a:t>    </a:t>
            </a:r>
            <a:r>
              <a:rPr lang="zh-CN" altLang="en-US"/>
              <a:t>）</a:t>
            </a:r>
            <a:endParaRPr lang="zh-CN" altLang="en-US"/>
          </a:p>
          <a:p>
            <a:r>
              <a:rPr lang="zh-CN" altLang="en-US"/>
              <a:t>A.	1948年</a:t>
            </a:r>
            <a:endParaRPr lang="zh-CN" altLang="en-US"/>
          </a:p>
          <a:p>
            <a:r>
              <a:rPr lang="zh-CN" altLang="en-US"/>
              <a:t>B.	1949年</a:t>
            </a:r>
            <a:endParaRPr lang="zh-CN" altLang="en-US"/>
          </a:p>
          <a:p>
            <a:r>
              <a:rPr lang="zh-CN" altLang="en-US"/>
              <a:t>C.	1950年</a:t>
            </a:r>
            <a:endParaRPr lang="zh-CN" altLang="en-US"/>
          </a:p>
          <a:p>
            <a:r>
              <a:rPr lang="zh-CN" altLang="en-US"/>
              <a:t>D.	1951年</a:t>
            </a:r>
            <a:endParaRPr lang="zh-CN" altLang="en-US"/>
          </a:p>
        </p:txBody>
      </p:sp>
      <p:sp>
        <p:nvSpPr>
          <p:cNvPr id="3" name="内容占位符 2"/>
          <p:cNvSpPr>
            <a:spLocks noGrp="1"/>
          </p:cNvSpPr>
          <p:nvPr>
            <p:ph sz="quarter" idx="11"/>
          </p:nvPr>
        </p:nvSpPr>
        <p:spPr/>
        <p:txBody>
          <a:bodyPr/>
          <a:p>
            <a:r>
              <a:rPr lang="zh-CN" altLang="en-US"/>
              <a:t>第二十八题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D</a:t>
            </a:r>
            <a:endParaRPr lang="en-US" altLang="zh-CN"/>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1956年中共八大指出，党和全国人民当前的主要任务是（</a:t>
            </a:r>
            <a:r>
              <a:rPr lang="en-US" altLang="zh-CN"/>
              <a:t>    </a:t>
            </a:r>
            <a:r>
              <a:rPr lang="zh-CN" altLang="en-US"/>
              <a:t>）</a:t>
            </a:r>
            <a:endParaRPr lang="zh-CN" altLang="en-US"/>
          </a:p>
          <a:p>
            <a:r>
              <a:rPr lang="zh-CN" altLang="en-US"/>
              <a:t>A.	正确处理人民内部矛盾</a:t>
            </a:r>
            <a:endParaRPr lang="zh-CN" altLang="en-US"/>
          </a:p>
          <a:p>
            <a:r>
              <a:rPr lang="zh-CN" altLang="en-US"/>
              <a:t>B.	实现社会主义四个现代化</a:t>
            </a:r>
            <a:endParaRPr lang="zh-CN" altLang="en-US"/>
          </a:p>
          <a:p>
            <a:r>
              <a:rPr lang="zh-CN" altLang="en-US"/>
              <a:t>C.	把我国推进到社会主义社会</a:t>
            </a:r>
            <a:endParaRPr lang="zh-CN" altLang="en-US"/>
          </a:p>
          <a:p>
            <a:r>
              <a:rPr lang="zh-CN" altLang="en-US"/>
              <a:t>D.	把我国从落后的农业国变为先进的工业国</a:t>
            </a:r>
            <a:endParaRPr lang="zh-CN" altLang="en-US"/>
          </a:p>
        </p:txBody>
      </p:sp>
      <p:sp>
        <p:nvSpPr>
          <p:cNvPr id="3" name="内容占位符 2"/>
          <p:cNvSpPr>
            <a:spLocks noGrp="1"/>
          </p:cNvSpPr>
          <p:nvPr>
            <p:ph sz="quarter" idx="11"/>
          </p:nvPr>
        </p:nvSpPr>
        <p:spPr/>
        <p:txBody>
          <a:bodyPr/>
          <a:p>
            <a:r>
              <a:rPr lang="zh-CN" altLang="en-US"/>
              <a:t>第二十九题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D</a:t>
            </a:r>
            <a:endParaRPr lang="en-US" altLang="zh-CN"/>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党的（</a:t>
            </a:r>
            <a:r>
              <a:rPr lang="en-US" altLang="zh-CN"/>
              <a:t>    </a:t>
            </a:r>
            <a:r>
              <a:rPr lang="zh-CN" altLang="en-US"/>
              <a:t>）立足于中国已经解决温饱、人民生活总体达到小康水平的基础，进一步提出了全面建设小康社会的构想。</a:t>
            </a:r>
            <a:endParaRPr lang="zh-CN" altLang="en-US"/>
          </a:p>
          <a:p>
            <a:r>
              <a:rPr lang="zh-CN" altLang="en-US"/>
              <a:t>A.  十四大</a:t>
            </a:r>
            <a:endParaRPr lang="zh-CN" altLang="en-US"/>
          </a:p>
          <a:p>
            <a:r>
              <a:rPr lang="zh-CN" altLang="en-US"/>
              <a:t>B.  十五大</a:t>
            </a:r>
            <a:endParaRPr lang="zh-CN" altLang="en-US"/>
          </a:p>
          <a:p>
            <a:r>
              <a:rPr lang="zh-CN" altLang="en-US"/>
              <a:t>C.  十六大</a:t>
            </a:r>
            <a:endParaRPr lang="zh-CN" altLang="en-US"/>
          </a:p>
          <a:p>
            <a:r>
              <a:rPr lang="zh-CN" altLang="en-US"/>
              <a:t>D.  十七大</a:t>
            </a:r>
            <a:endParaRPr lang="zh-CN" altLang="en-US"/>
          </a:p>
        </p:txBody>
      </p:sp>
      <p:sp>
        <p:nvSpPr>
          <p:cNvPr id="3" name="内容占位符 2"/>
          <p:cNvSpPr>
            <a:spLocks noGrp="1"/>
          </p:cNvSpPr>
          <p:nvPr>
            <p:ph sz="quarter" idx="11"/>
          </p:nvPr>
        </p:nvSpPr>
        <p:spPr/>
        <p:txBody>
          <a:bodyPr/>
          <a:p>
            <a:r>
              <a:rPr lang="zh-CN" altLang="en-US"/>
              <a:t>第三题</a:t>
            </a:r>
            <a:r>
              <a:rPr lang="en-US" altLang="zh-CN"/>
              <a:t>         </a:t>
            </a:r>
            <a:r>
              <a:rPr lang="zh-CN" altLang="en-US"/>
              <a:t>（选</a:t>
            </a:r>
            <a:r>
              <a:rPr lang="zh-CN" altLang="en-US"/>
              <a:t>择题）</a:t>
            </a:r>
            <a:endParaRPr lang="zh-CN" altLang="en-US"/>
          </a:p>
        </p:txBody>
      </p:sp>
      <p:sp>
        <p:nvSpPr>
          <p:cNvPr id="4" name="内容占位符 3"/>
          <p:cNvSpPr>
            <a:spLocks noGrp="1"/>
          </p:cNvSpPr>
          <p:nvPr>
            <p:ph sz="quarter" idx="12"/>
          </p:nvPr>
        </p:nvSpPr>
        <p:spPr/>
        <p:txBody>
          <a:bodyPr/>
          <a:p>
            <a:r>
              <a:rPr lang="zh-CN" altLang="en-US"/>
              <a:t>答案：</a:t>
            </a:r>
            <a:r>
              <a:rPr lang="en-US" altLang="zh-CN"/>
              <a:t>C</a:t>
            </a:r>
            <a:endParaRPr lang="en-US" altLang="zh-CN"/>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1956年-1957年，不属于中国共产党人探索社会主义建设道路取得的积极成果的是（</a:t>
            </a:r>
            <a:r>
              <a:rPr lang="en-US" altLang="zh-CN"/>
              <a:t>    </a:t>
            </a:r>
            <a:r>
              <a:rPr lang="zh-CN" altLang="en-US"/>
              <a:t>）</a:t>
            </a:r>
            <a:endParaRPr lang="zh-CN" altLang="en-US"/>
          </a:p>
          <a:p>
            <a:r>
              <a:rPr lang="zh-CN" altLang="en-US"/>
              <a:t>A.	社会主义建设总路线</a:t>
            </a:r>
            <a:endParaRPr lang="zh-CN" altLang="en-US"/>
          </a:p>
          <a:p>
            <a:r>
              <a:rPr lang="zh-CN" altLang="en-US"/>
              <a:t>B.	《论十大关系》</a:t>
            </a:r>
            <a:endParaRPr lang="zh-CN" altLang="en-US"/>
          </a:p>
          <a:p>
            <a:r>
              <a:rPr lang="zh-CN" altLang="en-US"/>
              <a:t>C.	中共八大制定的路线、方针和政策</a:t>
            </a:r>
            <a:endParaRPr lang="zh-CN" altLang="en-US"/>
          </a:p>
          <a:p>
            <a:r>
              <a:rPr lang="zh-CN" altLang="en-US"/>
              <a:t>D.	《关于正确处理人民内部矛盾的问题》</a:t>
            </a:r>
            <a:endParaRPr lang="zh-CN" altLang="en-US"/>
          </a:p>
        </p:txBody>
      </p:sp>
      <p:sp>
        <p:nvSpPr>
          <p:cNvPr id="3" name="内容占位符 2"/>
          <p:cNvSpPr>
            <a:spLocks noGrp="1"/>
          </p:cNvSpPr>
          <p:nvPr>
            <p:ph sz="quarter" idx="11"/>
          </p:nvPr>
        </p:nvSpPr>
        <p:spPr/>
        <p:txBody>
          <a:bodyPr/>
          <a:p>
            <a:r>
              <a:rPr lang="zh-CN" altLang="en-US"/>
              <a:t>第三十题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1962年，中共中央未来统一思想、总结经验和明确中国方向召开了（</a:t>
            </a:r>
            <a:r>
              <a:rPr lang="en-US" altLang="zh-CN"/>
              <a:t>    </a:t>
            </a:r>
            <a:r>
              <a:rPr lang="zh-CN" altLang="en-US"/>
              <a:t>）。</a:t>
            </a:r>
            <a:endParaRPr lang="zh-CN" altLang="en-US"/>
          </a:p>
        </p:txBody>
      </p:sp>
      <p:sp>
        <p:nvSpPr>
          <p:cNvPr id="3" name="内容占位符 2"/>
          <p:cNvSpPr>
            <a:spLocks noGrp="1"/>
          </p:cNvSpPr>
          <p:nvPr>
            <p:ph sz="quarter" idx="11"/>
          </p:nvPr>
        </p:nvSpPr>
        <p:spPr/>
        <p:txBody>
          <a:bodyPr/>
          <a:p>
            <a:r>
              <a:rPr lang="zh-CN" altLang="en-US"/>
              <a:t>第三十一题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a:xfrm>
            <a:off x="7287895" y="5219700"/>
            <a:ext cx="3978275" cy="914400"/>
          </a:xfrm>
        </p:spPr>
        <p:txBody>
          <a:bodyPr/>
          <a:p>
            <a:r>
              <a:rPr lang="zh-CN" altLang="en-US"/>
              <a:t>答案：七千人大会</a:t>
            </a:r>
            <a:endParaRPr lang="zh-CN" altLang="en-US"/>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新中国第一次正式提出“四个现代化”奋斗目标的会议是（</a:t>
            </a:r>
            <a:r>
              <a:rPr lang="en-US" altLang="zh-CN"/>
              <a:t>    </a:t>
            </a:r>
            <a:r>
              <a:rPr lang="zh-CN" altLang="en-US"/>
              <a:t>）</a:t>
            </a:r>
            <a:endParaRPr lang="zh-CN" altLang="en-US"/>
          </a:p>
        </p:txBody>
      </p:sp>
      <p:sp>
        <p:nvSpPr>
          <p:cNvPr id="3" name="内容占位符 2"/>
          <p:cNvSpPr>
            <a:spLocks noGrp="1"/>
          </p:cNvSpPr>
          <p:nvPr>
            <p:ph sz="quarter" idx="11"/>
          </p:nvPr>
        </p:nvSpPr>
        <p:spPr/>
        <p:txBody>
          <a:bodyPr/>
          <a:p>
            <a:r>
              <a:rPr lang="zh-CN" altLang="en-US"/>
              <a:t>第三十二题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a:xfrm>
            <a:off x="5567045" y="5219700"/>
            <a:ext cx="5699125" cy="914400"/>
          </a:xfrm>
        </p:spPr>
        <p:txBody>
          <a:bodyPr/>
          <a:p>
            <a:r>
              <a:rPr lang="zh-CN" altLang="en-US"/>
              <a:t>答案：第三届人民代表大会</a:t>
            </a:r>
            <a:endParaRPr lang="zh-CN" altLang="en-US"/>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中华人民共和国恢复在联合国的合法席位的时间是（</a:t>
            </a:r>
            <a:r>
              <a:rPr lang="en-US" altLang="zh-CN"/>
              <a:t>    </a:t>
            </a:r>
            <a:r>
              <a:rPr lang="zh-CN" altLang="en-US"/>
              <a:t>）</a:t>
            </a:r>
            <a:endParaRPr lang="zh-CN" altLang="en-US"/>
          </a:p>
        </p:txBody>
      </p:sp>
      <p:sp>
        <p:nvSpPr>
          <p:cNvPr id="3" name="内容占位符 2"/>
          <p:cNvSpPr>
            <a:spLocks noGrp="1"/>
          </p:cNvSpPr>
          <p:nvPr>
            <p:ph sz="quarter" idx="11"/>
          </p:nvPr>
        </p:nvSpPr>
        <p:spPr/>
        <p:txBody>
          <a:bodyPr/>
          <a:p>
            <a:r>
              <a:rPr lang="zh-CN" altLang="en-US"/>
              <a:t>第三十三题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p:txBody>
          <a:bodyPr/>
          <a:p>
            <a:r>
              <a:rPr lang="zh-CN" altLang="en-US"/>
              <a:t>答案：1971年10月25日</a:t>
            </a:r>
            <a:endParaRPr lang="zh-CN" altLang="en-US"/>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1953年，周恩来在接见（</a:t>
            </a:r>
            <a:r>
              <a:rPr lang="en-US" altLang="zh-CN"/>
              <a:t>    </a:t>
            </a:r>
            <a:r>
              <a:rPr lang="zh-CN" altLang="en-US"/>
              <a:t>）代表团时，首次系统地提出了国家之间和平共处的五项原则。</a:t>
            </a:r>
            <a:endParaRPr lang="zh-CN" altLang="en-US"/>
          </a:p>
        </p:txBody>
      </p:sp>
      <p:sp>
        <p:nvSpPr>
          <p:cNvPr id="3" name="内容占位符 2"/>
          <p:cNvSpPr>
            <a:spLocks noGrp="1"/>
          </p:cNvSpPr>
          <p:nvPr>
            <p:ph sz="quarter" idx="11"/>
          </p:nvPr>
        </p:nvSpPr>
        <p:spPr/>
        <p:txBody>
          <a:bodyPr/>
          <a:p>
            <a:r>
              <a:rPr lang="zh-CN" altLang="en-US"/>
              <a:t>第三十四题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p:txBody>
          <a:bodyPr/>
          <a:p>
            <a:r>
              <a:rPr lang="zh-CN" altLang="en-US"/>
              <a:t>答案：</a:t>
            </a:r>
            <a:r>
              <a:rPr lang="zh-CN" altLang="en-US"/>
              <a:t>印度</a:t>
            </a:r>
            <a:endParaRPr lang="zh-CN" altLang="en-US"/>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二十世纪七十年代，首先进行“分田包产到户，自负盈亏”的是（</a:t>
            </a:r>
            <a:r>
              <a:rPr lang="en-US" altLang="zh-CN"/>
              <a:t>    </a:t>
            </a:r>
            <a:r>
              <a:rPr lang="zh-CN" altLang="en-US"/>
              <a:t>）小岗村农民。</a:t>
            </a:r>
            <a:endParaRPr lang="zh-CN" altLang="en-US"/>
          </a:p>
        </p:txBody>
      </p:sp>
      <p:sp>
        <p:nvSpPr>
          <p:cNvPr id="3" name="内容占位符 2"/>
          <p:cNvSpPr>
            <a:spLocks noGrp="1"/>
          </p:cNvSpPr>
          <p:nvPr>
            <p:ph sz="quarter" idx="11"/>
          </p:nvPr>
        </p:nvSpPr>
        <p:spPr/>
        <p:txBody>
          <a:bodyPr/>
          <a:p>
            <a:r>
              <a:rPr lang="zh-CN" altLang="en-US"/>
              <a:t>第三十五题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a:xfrm>
            <a:off x="7605395" y="5219700"/>
            <a:ext cx="3660775" cy="914400"/>
          </a:xfrm>
        </p:spPr>
        <p:txBody>
          <a:bodyPr/>
          <a:p>
            <a:r>
              <a:rPr lang="zh-CN" altLang="en-US"/>
              <a:t>答案：</a:t>
            </a:r>
            <a:r>
              <a:rPr lang="zh-CN" altLang="en-US"/>
              <a:t>安徽凤阳</a:t>
            </a:r>
            <a:endParaRPr lang="zh-CN" altLang="en-US"/>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1959年9月25日，在东北松辽盆地陆相沉积中找到了工业性石流。时值国庆，所以该油田以（</a:t>
            </a:r>
            <a:r>
              <a:rPr lang="en-US" altLang="zh-CN"/>
              <a:t>    </a:t>
            </a:r>
            <a:r>
              <a:rPr lang="zh-CN" altLang="en-US"/>
              <a:t>）命名。</a:t>
            </a:r>
            <a:endParaRPr lang="zh-CN" altLang="en-US"/>
          </a:p>
        </p:txBody>
      </p:sp>
      <p:sp>
        <p:nvSpPr>
          <p:cNvPr id="3" name="内容占位符 2"/>
          <p:cNvSpPr>
            <a:spLocks noGrp="1"/>
          </p:cNvSpPr>
          <p:nvPr>
            <p:ph sz="quarter" idx="11"/>
          </p:nvPr>
        </p:nvSpPr>
        <p:spPr/>
        <p:txBody>
          <a:bodyPr/>
          <a:p>
            <a:r>
              <a:rPr lang="zh-CN" altLang="en-US"/>
              <a:t>第三十六题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p:txBody>
          <a:bodyPr/>
          <a:p>
            <a:r>
              <a:rPr lang="zh-CN" altLang="en-US"/>
              <a:t>答案：</a:t>
            </a:r>
            <a:r>
              <a:rPr lang="zh-CN" altLang="en-US"/>
              <a:t>大庆</a:t>
            </a:r>
            <a:endParaRPr lang="zh-CN" altLang="en-US"/>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1940年8月至12月，八路军在华北发动的（</a:t>
            </a:r>
            <a:r>
              <a:rPr lang="en-US" altLang="zh-CN"/>
              <a:t>    </a:t>
            </a:r>
            <a:r>
              <a:rPr lang="zh-CN" altLang="en-US"/>
              <a:t>），给日军以沉重打击。</a:t>
            </a:r>
            <a:endParaRPr lang="zh-CN" altLang="en-US"/>
          </a:p>
          <a:p>
            <a:r>
              <a:rPr lang="zh-CN" altLang="en-US"/>
              <a:t>A.  百团大战 </a:t>
            </a:r>
            <a:endParaRPr lang="zh-CN" altLang="en-US"/>
          </a:p>
          <a:p>
            <a:r>
              <a:rPr lang="zh-CN" altLang="en-US"/>
              <a:t>B.  陈庄战役 </a:t>
            </a:r>
            <a:endParaRPr lang="zh-CN" altLang="en-US"/>
          </a:p>
          <a:p>
            <a:r>
              <a:rPr lang="zh-CN" altLang="en-US"/>
              <a:t>C.  平型关战役 </a:t>
            </a:r>
            <a:endParaRPr lang="zh-CN" altLang="en-US"/>
          </a:p>
          <a:p>
            <a:r>
              <a:rPr lang="zh-CN" altLang="en-US"/>
              <a:t>D.  黄土岭战役</a:t>
            </a:r>
            <a:endParaRPr lang="zh-CN" altLang="en-US"/>
          </a:p>
        </p:txBody>
      </p:sp>
      <p:sp>
        <p:nvSpPr>
          <p:cNvPr id="3" name="内容占位符 2"/>
          <p:cNvSpPr>
            <a:spLocks noGrp="1"/>
          </p:cNvSpPr>
          <p:nvPr>
            <p:ph sz="quarter" idx="11"/>
          </p:nvPr>
        </p:nvSpPr>
        <p:spPr/>
        <p:txBody>
          <a:bodyPr/>
          <a:p>
            <a:r>
              <a:rPr lang="zh-CN" altLang="en-US"/>
              <a:t>第三十七题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中国进入新民主主义社会后，经济上处于领导地位的是（</a:t>
            </a:r>
            <a:r>
              <a:rPr lang="en-US" altLang="zh-CN"/>
              <a:t>    </a:t>
            </a:r>
            <a:r>
              <a:rPr lang="zh-CN" altLang="en-US"/>
              <a:t>）</a:t>
            </a:r>
            <a:endParaRPr lang="zh-CN" altLang="en-US"/>
          </a:p>
          <a:p>
            <a:endParaRPr lang="zh-CN" altLang="en-US"/>
          </a:p>
        </p:txBody>
      </p:sp>
      <p:sp>
        <p:nvSpPr>
          <p:cNvPr id="3" name="内容占位符 2"/>
          <p:cNvSpPr>
            <a:spLocks noGrp="1"/>
          </p:cNvSpPr>
          <p:nvPr>
            <p:ph sz="quarter" idx="11"/>
          </p:nvPr>
        </p:nvSpPr>
        <p:spPr/>
        <p:txBody>
          <a:bodyPr/>
          <a:p>
            <a:r>
              <a:rPr lang="zh-CN" altLang="en-US"/>
              <a:t>第三十八题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a:xfrm>
            <a:off x="7804785" y="5219700"/>
            <a:ext cx="3461385" cy="914400"/>
          </a:xfrm>
        </p:spPr>
        <p:txBody>
          <a:bodyPr/>
          <a:p>
            <a:r>
              <a:rPr lang="zh-CN" altLang="en-US"/>
              <a:t>答案：国营</a:t>
            </a:r>
            <a:r>
              <a:rPr lang="zh-CN" altLang="en-US"/>
              <a:t>经济</a:t>
            </a:r>
            <a:endParaRPr lang="zh-CN" altLang="en-US"/>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1964年，新中国在科技领域取得的重大成果是（</a:t>
            </a:r>
            <a:r>
              <a:rPr lang="en-US" altLang="zh-CN"/>
              <a:t>    </a:t>
            </a:r>
            <a:r>
              <a:rPr lang="zh-CN" altLang="en-US"/>
              <a:t>）</a:t>
            </a:r>
            <a:endParaRPr lang="zh-CN" altLang="en-US"/>
          </a:p>
          <a:p>
            <a:r>
              <a:rPr lang="zh-CN" altLang="en-US"/>
              <a:t>A.	第一颗原子弹试验成功</a:t>
            </a:r>
            <a:endParaRPr lang="zh-CN" altLang="en-US"/>
          </a:p>
          <a:p>
            <a:r>
              <a:rPr lang="zh-CN" altLang="en-US"/>
              <a:t>B.	第一颗氢弹试验成功</a:t>
            </a:r>
            <a:endParaRPr lang="zh-CN" altLang="en-US"/>
          </a:p>
          <a:p>
            <a:r>
              <a:rPr lang="zh-CN" altLang="en-US"/>
              <a:t>C.	第一额人造地球卫星发射成功</a:t>
            </a:r>
            <a:endParaRPr lang="zh-CN" altLang="en-US"/>
          </a:p>
          <a:p>
            <a:r>
              <a:rPr lang="zh-CN" altLang="en-US"/>
              <a:t>D.	第一颗月球探测卫星发射成功</a:t>
            </a:r>
            <a:endParaRPr lang="zh-CN" altLang="en-US"/>
          </a:p>
        </p:txBody>
      </p:sp>
      <p:sp>
        <p:nvSpPr>
          <p:cNvPr id="3" name="内容占位符 2"/>
          <p:cNvSpPr>
            <a:spLocks noGrp="1"/>
          </p:cNvSpPr>
          <p:nvPr>
            <p:ph sz="quarter" idx="11"/>
          </p:nvPr>
        </p:nvSpPr>
        <p:spPr/>
        <p:txBody>
          <a:bodyPr/>
          <a:p>
            <a:r>
              <a:rPr lang="zh-CN" altLang="en-US"/>
              <a:t>第三十九题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2005年12月29日，第十届全国人大常委会第十九次会议决定_（</a:t>
            </a:r>
            <a:r>
              <a:rPr lang="en-US" altLang="zh-CN"/>
              <a:t>    </a:t>
            </a:r>
            <a:r>
              <a:rPr lang="zh-CN" altLang="en-US"/>
              <a:t>）《中华人民共和国农业税条例》。</a:t>
            </a:r>
            <a:endParaRPr lang="zh-CN" altLang="en-US"/>
          </a:p>
          <a:p>
            <a:r>
              <a:rPr lang="zh-CN" altLang="en-US"/>
              <a:t>A.  起草</a:t>
            </a:r>
            <a:endParaRPr lang="zh-CN" altLang="en-US"/>
          </a:p>
          <a:p>
            <a:r>
              <a:rPr lang="zh-CN" altLang="en-US"/>
              <a:t>B.  通过</a:t>
            </a:r>
            <a:endParaRPr lang="zh-CN" altLang="en-US"/>
          </a:p>
          <a:p>
            <a:r>
              <a:rPr lang="zh-CN" altLang="en-US"/>
              <a:t>C.  废止</a:t>
            </a:r>
            <a:endParaRPr lang="zh-CN" altLang="en-US"/>
          </a:p>
          <a:p>
            <a:r>
              <a:rPr lang="zh-CN" altLang="en-US"/>
              <a:t>D.  修改</a:t>
            </a:r>
            <a:endParaRPr lang="zh-CN" altLang="en-US"/>
          </a:p>
        </p:txBody>
      </p:sp>
      <p:sp>
        <p:nvSpPr>
          <p:cNvPr id="3" name="内容占位符 2"/>
          <p:cNvSpPr>
            <a:spLocks noGrp="1"/>
          </p:cNvSpPr>
          <p:nvPr>
            <p:ph sz="quarter" idx="11"/>
          </p:nvPr>
        </p:nvSpPr>
        <p:spPr/>
        <p:txBody>
          <a:bodyPr/>
          <a:p>
            <a:r>
              <a:rPr lang="zh-CN" altLang="en-US"/>
              <a:t>第四题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D</a:t>
            </a:r>
            <a:endParaRPr lang="en-US" altLang="zh-CN"/>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1953年-1956年我国民主政治建设取得重大进展，其表现是（</a:t>
            </a:r>
            <a:r>
              <a:rPr lang="en-US" altLang="zh-CN"/>
              <a:t>    </a:t>
            </a:r>
            <a:r>
              <a:rPr lang="zh-CN" altLang="en-US"/>
              <a:t>）</a:t>
            </a:r>
            <a:endParaRPr lang="zh-CN" altLang="en-US"/>
          </a:p>
          <a:p>
            <a:r>
              <a:rPr lang="zh-CN" altLang="en-US"/>
              <a:t>A.	人民代表大会制度建立</a:t>
            </a:r>
            <a:endParaRPr lang="zh-CN" altLang="en-US"/>
          </a:p>
          <a:p>
            <a:r>
              <a:rPr lang="zh-CN" altLang="en-US"/>
              <a:t>B.	过渡时期总路线公布</a:t>
            </a:r>
            <a:endParaRPr lang="zh-CN" altLang="en-US"/>
          </a:p>
          <a:p>
            <a:r>
              <a:rPr lang="zh-CN" altLang="en-US"/>
              <a:t>C.	全国政协成立</a:t>
            </a:r>
            <a:endParaRPr lang="zh-CN" altLang="en-US"/>
          </a:p>
          <a:p>
            <a:r>
              <a:rPr lang="zh-CN" altLang="en-US"/>
              <a:t>D.	第一个五年计划完成</a:t>
            </a:r>
            <a:endParaRPr lang="zh-CN" altLang="en-US"/>
          </a:p>
        </p:txBody>
      </p:sp>
      <p:sp>
        <p:nvSpPr>
          <p:cNvPr id="3" name="内容占位符 2"/>
          <p:cNvSpPr>
            <a:spLocks noGrp="1"/>
          </p:cNvSpPr>
          <p:nvPr>
            <p:ph sz="quarter" idx="11"/>
          </p:nvPr>
        </p:nvSpPr>
        <p:spPr/>
        <p:txBody>
          <a:bodyPr/>
          <a:p>
            <a:r>
              <a:rPr lang="zh-CN" altLang="en-US"/>
              <a:t>第四十题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2006年3月，胡锦涛总书记提出，要引导广大干部群众特别是青少年树立以（</a:t>
            </a:r>
            <a:r>
              <a:rPr lang="en-US" altLang="zh-CN"/>
              <a:t>    </a:t>
            </a:r>
            <a:r>
              <a:rPr lang="zh-CN" altLang="en-US"/>
              <a:t>）为主要内容的社会主义荣辱观。</a:t>
            </a:r>
            <a:endParaRPr lang="zh-CN" altLang="en-US"/>
          </a:p>
        </p:txBody>
      </p:sp>
      <p:sp>
        <p:nvSpPr>
          <p:cNvPr id="3" name="内容占位符 2"/>
          <p:cNvSpPr>
            <a:spLocks noGrp="1"/>
          </p:cNvSpPr>
          <p:nvPr>
            <p:ph sz="quarter" idx="11"/>
          </p:nvPr>
        </p:nvSpPr>
        <p:spPr/>
        <p:txBody>
          <a:bodyPr/>
          <a:p>
            <a:r>
              <a:rPr lang="zh-CN" altLang="en-US"/>
              <a:t>第二题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a:xfrm>
            <a:off x="7757795" y="5219700"/>
            <a:ext cx="3508375" cy="914400"/>
          </a:xfrm>
        </p:spPr>
        <p:txBody>
          <a:bodyPr/>
          <a:p>
            <a:r>
              <a:rPr lang="zh-CN" altLang="en-US"/>
              <a:t>答案：</a:t>
            </a:r>
            <a:r>
              <a:rPr lang="zh-CN" altLang="en-US"/>
              <a:t>八荣八耻</a:t>
            </a:r>
            <a:endParaRPr lang="zh-CN" altLang="en-US"/>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r>
              <a:rPr lang="zh-CN" altLang="en-US"/>
              <a:t>党的十七届四中全会从全面推进中国特色社会主义伟大事业和党的建设新的伟大工程的全局出发，提出了（</a:t>
            </a:r>
            <a:r>
              <a:rPr lang="en-US" altLang="zh-CN"/>
              <a:t>    </a:t>
            </a:r>
            <a:r>
              <a:rPr lang="zh-CN" altLang="en-US"/>
              <a:t>）的重大战略任务。</a:t>
            </a:r>
            <a:endParaRPr lang="zh-CN" altLang="en-US"/>
          </a:p>
        </p:txBody>
      </p:sp>
      <p:sp>
        <p:nvSpPr>
          <p:cNvPr id="3" name="内容占位符 2"/>
          <p:cNvSpPr>
            <a:spLocks noGrp="1"/>
          </p:cNvSpPr>
          <p:nvPr>
            <p:ph sz="quarter" idx="11"/>
          </p:nvPr>
        </p:nvSpPr>
        <p:spPr/>
        <p:txBody>
          <a:bodyPr/>
          <a:p>
            <a:r>
              <a:rPr lang="zh-CN" altLang="en-US"/>
              <a:t>第三题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a:xfrm>
            <a:off x="4271010" y="5347335"/>
            <a:ext cx="7213600" cy="914400"/>
          </a:xfrm>
        </p:spPr>
        <p:txBody>
          <a:bodyPr/>
          <a:p>
            <a:r>
              <a:rPr lang="zh-CN" altLang="en-US"/>
              <a:t>答案：</a:t>
            </a:r>
            <a:r>
              <a:rPr lang="zh-CN" altLang="en-US">
                <a:sym typeface="+mn-ea"/>
              </a:rPr>
              <a:t>建设马克思主义学习型政党</a:t>
            </a:r>
            <a:endParaRPr lang="zh-CN" altLang="en-US"/>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党的十一届三中全会以后，党和政府实行改革开放政策，改革首先始于（</a:t>
            </a:r>
            <a:r>
              <a:rPr lang="en-US" altLang="zh-CN"/>
              <a:t>    </a:t>
            </a:r>
            <a:r>
              <a:rPr lang="zh-CN" altLang="en-US"/>
              <a:t>）。</a:t>
            </a:r>
            <a:endParaRPr lang="zh-CN" altLang="en-US"/>
          </a:p>
        </p:txBody>
      </p:sp>
      <p:sp>
        <p:nvSpPr>
          <p:cNvPr id="3" name="内容占位符 2"/>
          <p:cNvSpPr>
            <a:spLocks noGrp="1"/>
          </p:cNvSpPr>
          <p:nvPr>
            <p:ph sz="quarter" idx="11"/>
          </p:nvPr>
        </p:nvSpPr>
        <p:spPr/>
        <p:txBody>
          <a:bodyPr/>
          <a:p>
            <a:r>
              <a:rPr lang="zh-CN" altLang="en-US"/>
              <a:t>第四题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a:xfrm>
            <a:off x="7658100" y="5219700"/>
            <a:ext cx="3608070" cy="914400"/>
          </a:xfrm>
        </p:spPr>
        <p:txBody>
          <a:bodyPr/>
          <a:p>
            <a:r>
              <a:rPr lang="zh-CN" altLang="en-US"/>
              <a:t>答案：</a:t>
            </a:r>
            <a:r>
              <a:rPr lang="zh-CN" altLang="en-US">
                <a:sym typeface="+mn-ea"/>
              </a:rPr>
              <a:t>农村地区</a:t>
            </a:r>
            <a:endParaRPr lang="zh-CN" altLang="en-US"/>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r>
              <a:rPr lang="zh-CN" altLang="en-US"/>
              <a:t>改革开放以来我们取得一切成绩和进步的根本原因，归结起来就是：开辟了中国特色社会主义道路，形成了中国特色社会主义理论体系，确立了中国特色社会主义制度，发展了（</a:t>
            </a:r>
            <a:r>
              <a:rPr lang="en-US" altLang="zh-CN"/>
              <a:t>    </a:t>
            </a:r>
            <a:r>
              <a:rPr lang="zh-CN" altLang="en-US"/>
              <a:t>）。</a:t>
            </a:r>
            <a:endParaRPr lang="zh-CN" altLang="en-US"/>
          </a:p>
        </p:txBody>
      </p:sp>
      <p:sp>
        <p:nvSpPr>
          <p:cNvPr id="3" name="内容占位符 2"/>
          <p:cNvSpPr>
            <a:spLocks noGrp="1"/>
          </p:cNvSpPr>
          <p:nvPr>
            <p:ph sz="quarter" idx="11"/>
          </p:nvPr>
        </p:nvSpPr>
        <p:spPr/>
        <p:txBody>
          <a:bodyPr/>
          <a:p>
            <a:r>
              <a:rPr lang="zh-CN" altLang="en-US"/>
              <a:t>第五题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a:xfrm>
            <a:off x="4851400" y="5219700"/>
            <a:ext cx="6414770" cy="914400"/>
          </a:xfrm>
        </p:spPr>
        <p:txBody>
          <a:bodyPr/>
          <a:p>
            <a:r>
              <a:rPr lang="zh-CN" altLang="en-US"/>
              <a:t>答案：</a:t>
            </a:r>
            <a:r>
              <a:rPr lang="zh-CN" altLang="en-US">
                <a:sym typeface="+mn-ea"/>
              </a:rPr>
              <a:t>中国特色社会主义文化</a:t>
            </a:r>
            <a:endParaRPr lang="zh-CN" altLang="en-US"/>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党的十九大报告指出，从现在到2020年是全面建成小康社会的（</a:t>
            </a:r>
            <a:r>
              <a:rPr lang="en-US" altLang="zh-CN"/>
              <a:t>    </a:t>
            </a:r>
            <a:r>
              <a:rPr lang="zh-CN" altLang="en-US"/>
              <a:t>）时期</a:t>
            </a:r>
            <a:endParaRPr lang="zh-CN" altLang="en-US"/>
          </a:p>
        </p:txBody>
      </p:sp>
      <p:sp>
        <p:nvSpPr>
          <p:cNvPr id="3" name="内容占位符 2"/>
          <p:cNvSpPr>
            <a:spLocks noGrp="1"/>
          </p:cNvSpPr>
          <p:nvPr>
            <p:ph sz="quarter" idx="11"/>
          </p:nvPr>
        </p:nvSpPr>
        <p:spPr/>
        <p:txBody>
          <a:bodyPr/>
          <a:p>
            <a:r>
              <a:rPr lang="zh-CN" altLang="en-US"/>
              <a:t>第七题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p:txBody>
          <a:bodyPr/>
          <a:p>
            <a:r>
              <a:rPr lang="zh-CN" altLang="en-US"/>
              <a:t>答案：</a:t>
            </a:r>
            <a:r>
              <a:rPr lang="zh-CN" altLang="en-US"/>
              <a:t>决胜</a:t>
            </a:r>
            <a:endParaRPr lang="zh-CN" altLang="en-US"/>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1926年7月，广东国民革命军北伐，（</a:t>
            </a:r>
            <a:r>
              <a:rPr lang="en-US" altLang="zh-CN"/>
              <a:t>    </a:t>
            </a:r>
            <a:r>
              <a:rPr lang="zh-CN" altLang="en-US"/>
              <a:t>）第三次扩大会议决定动员全国青年群众，一致参加北伐战争。</a:t>
            </a:r>
            <a:endParaRPr lang="zh-CN" altLang="en-US"/>
          </a:p>
        </p:txBody>
      </p:sp>
      <p:sp>
        <p:nvSpPr>
          <p:cNvPr id="3" name="内容占位符 2"/>
          <p:cNvSpPr>
            <a:spLocks noGrp="1"/>
          </p:cNvSpPr>
          <p:nvPr>
            <p:ph sz="quarter" idx="11"/>
          </p:nvPr>
        </p:nvSpPr>
        <p:spPr/>
        <p:txBody>
          <a:bodyPr/>
          <a:p>
            <a:r>
              <a:rPr lang="zh-CN" altLang="en-US"/>
              <a:t>第十题</a:t>
            </a:r>
            <a:r>
              <a:rPr lang="en-US" altLang="zh-CN"/>
              <a:t> </a:t>
            </a:r>
            <a:r>
              <a:rPr lang="zh-CN" altLang="en-US"/>
              <a:t>（</a:t>
            </a:r>
            <a:r>
              <a:rPr lang="zh-CN" altLang="en-US"/>
              <a:t>填空题）</a:t>
            </a:r>
            <a:endParaRPr lang="zh-CN" altLang="en-US"/>
          </a:p>
        </p:txBody>
      </p:sp>
      <p:sp>
        <p:nvSpPr>
          <p:cNvPr id="4" name="内容占位符 3"/>
          <p:cNvSpPr>
            <a:spLocks noGrp="1"/>
          </p:cNvSpPr>
          <p:nvPr>
            <p:ph sz="quarter" idx="12"/>
          </p:nvPr>
        </p:nvSpPr>
        <p:spPr>
          <a:xfrm>
            <a:off x="7266305" y="5219700"/>
            <a:ext cx="3881755" cy="914400"/>
          </a:xfrm>
        </p:spPr>
        <p:txBody>
          <a:bodyPr/>
          <a:p>
            <a:r>
              <a:rPr lang="zh-CN" altLang="en-US"/>
              <a:t>答案：</a:t>
            </a:r>
            <a:r>
              <a:rPr lang="zh-CN" altLang="en-US"/>
              <a:t>共青团中央</a:t>
            </a:r>
            <a:endParaRPr lang="zh-CN" altLang="en-US"/>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r>
              <a:rPr lang="zh-CN" altLang="en-US"/>
              <a:t>1927年8月1日（</a:t>
            </a:r>
            <a:r>
              <a:rPr lang="en-US" altLang="zh-CN"/>
              <a:t>    </a:t>
            </a:r>
            <a:r>
              <a:rPr lang="zh-CN" altLang="en-US"/>
              <a:t>）失败后，8月 7日党中央在汉口召开了紧急会议。 团中央任弼时、杨善南和陆定一等出席了会议。 会议通过了在湘、鄂、赣、粤四省发动（</a:t>
            </a:r>
            <a:r>
              <a:rPr lang="en-US" altLang="zh-CN"/>
              <a:t>    </a:t>
            </a:r>
            <a:r>
              <a:rPr lang="zh-CN" altLang="en-US"/>
              <a:t>）的计划，号召党和人民群众继续进行革命斗争。</a:t>
            </a:r>
            <a:endParaRPr lang="zh-CN" altLang="en-US"/>
          </a:p>
        </p:txBody>
      </p:sp>
      <p:sp>
        <p:nvSpPr>
          <p:cNvPr id="3" name="内容占位符 2"/>
          <p:cNvSpPr>
            <a:spLocks noGrp="1"/>
          </p:cNvSpPr>
          <p:nvPr>
            <p:ph sz="quarter" idx="11"/>
          </p:nvPr>
        </p:nvSpPr>
        <p:spPr/>
        <p:txBody>
          <a:bodyPr/>
          <a:p>
            <a:r>
              <a:rPr lang="zh-CN" altLang="en-US"/>
              <a:t>第十一题（</a:t>
            </a:r>
            <a:r>
              <a:rPr lang="zh-CN" altLang="en-US"/>
              <a:t>填空题）</a:t>
            </a:r>
            <a:endParaRPr lang="zh-CN" altLang="en-US"/>
          </a:p>
        </p:txBody>
      </p:sp>
      <p:sp>
        <p:nvSpPr>
          <p:cNvPr id="4" name="内容占位符 3"/>
          <p:cNvSpPr>
            <a:spLocks noGrp="1"/>
          </p:cNvSpPr>
          <p:nvPr>
            <p:ph sz="quarter" idx="12"/>
          </p:nvPr>
        </p:nvSpPr>
        <p:spPr>
          <a:xfrm>
            <a:off x="7849870" y="5219700"/>
            <a:ext cx="3416300" cy="914400"/>
          </a:xfrm>
        </p:spPr>
        <p:txBody>
          <a:bodyPr/>
          <a:p>
            <a:r>
              <a:rPr lang="zh-CN" altLang="en-US"/>
              <a:t>答案：南昌起义、</a:t>
            </a:r>
            <a:r>
              <a:rPr lang="zh-CN" altLang="en-US"/>
              <a:t>秋收起义</a:t>
            </a:r>
            <a:endParaRPr lang="zh-CN" altLang="en-US"/>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九一八事变发生于（</a:t>
            </a:r>
            <a:r>
              <a:rPr lang="en-US" altLang="zh-CN"/>
              <a:t>    </a:t>
            </a:r>
            <a:r>
              <a:rPr lang="zh-CN" altLang="en-US"/>
              <a:t>）</a:t>
            </a:r>
            <a:r>
              <a:rPr lang="zh-CN" altLang="en-US"/>
              <a:t>时间</a:t>
            </a:r>
            <a:endParaRPr lang="zh-CN" altLang="en-US"/>
          </a:p>
        </p:txBody>
      </p:sp>
      <p:sp>
        <p:nvSpPr>
          <p:cNvPr id="3" name="内容占位符 2"/>
          <p:cNvSpPr>
            <a:spLocks noGrp="1"/>
          </p:cNvSpPr>
          <p:nvPr>
            <p:ph sz="quarter" idx="11"/>
          </p:nvPr>
        </p:nvSpPr>
        <p:spPr/>
        <p:txBody>
          <a:bodyPr/>
          <a:p>
            <a:r>
              <a:rPr lang="zh-CN" altLang="en-US"/>
              <a:t>第十三题（</a:t>
            </a:r>
            <a:r>
              <a:rPr lang="zh-CN" altLang="en-US"/>
              <a:t>填空题）</a:t>
            </a:r>
            <a:endParaRPr lang="zh-CN" altLang="en-US"/>
          </a:p>
        </p:txBody>
      </p:sp>
      <p:sp>
        <p:nvSpPr>
          <p:cNvPr id="4" name="内容占位符 3"/>
          <p:cNvSpPr>
            <a:spLocks noGrp="1"/>
          </p:cNvSpPr>
          <p:nvPr>
            <p:ph sz="quarter" idx="12"/>
          </p:nvPr>
        </p:nvSpPr>
        <p:spPr/>
        <p:txBody>
          <a:bodyPr/>
          <a:p>
            <a:r>
              <a:rPr lang="zh-CN" altLang="en-US"/>
              <a:t>答案：</a:t>
            </a:r>
            <a:r>
              <a:rPr lang="en-US" altLang="zh-CN"/>
              <a:t>1931</a:t>
            </a:r>
            <a:r>
              <a:rPr lang="zh-CN" altLang="en-US"/>
              <a:t>年</a:t>
            </a:r>
            <a:r>
              <a:rPr lang="en-US" altLang="zh-CN"/>
              <a:t>9</a:t>
            </a:r>
            <a:r>
              <a:rPr lang="zh-CN" altLang="en-US"/>
              <a:t>月</a:t>
            </a:r>
            <a:r>
              <a:rPr lang="en-US" altLang="zh-CN"/>
              <a:t>18</a:t>
            </a:r>
            <a:r>
              <a:rPr lang="zh-CN" altLang="en-US"/>
              <a:t>日</a:t>
            </a:r>
            <a:endParaRPr lang="zh-CN" altLang="en-US"/>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1939年五四青年节，毛泽东同志在延安各界青年庆祝五四运动二十周年大会上，作了题为（</a:t>
            </a:r>
            <a:r>
              <a:rPr lang="en-US" altLang="zh-CN"/>
              <a:t>    </a:t>
            </a:r>
            <a:r>
              <a:rPr lang="zh-CN" altLang="en-US"/>
              <a:t>）的讲演。</a:t>
            </a:r>
            <a:endParaRPr lang="zh-CN" altLang="en-US"/>
          </a:p>
        </p:txBody>
      </p:sp>
      <p:sp>
        <p:nvSpPr>
          <p:cNvPr id="3" name="内容占位符 2"/>
          <p:cNvSpPr>
            <a:spLocks noGrp="1"/>
          </p:cNvSpPr>
          <p:nvPr>
            <p:ph sz="quarter" idx="11"/>
          </p:nvPr>
        </p:nvSpPr>
        <p:spPr/>
        <p:txBody>
          <a:bodyPr/>
          <a:p>
            <a:r>
              <a:rPr lang="zh-CN" altLang="en-US"/>
              <a:t>第十四题（</a:t>
            </a:r>
            <a:r>
              <a:rPr lang="zh-CN" altLang="en-US"/>
              <a:t>填空题）</a:t>
            </a:r>
            <a:endParaRPr lang="zh-CN" altLang="en-US"/>
          </a:p>
        </p:txBody>
      </p:sp>
      <p:sp>
        <p:nvSpPr>
          <p:cNvPr id="4" name="内容占位符 3"/>
          <p:cNvSpPr>
            <a:spLocks noGrp="1"/>
          </p:cNvSpPr>
          <p:nvPr>
            <p:ph sz="quarter" idx="12"/>
          </p:nvPr>
        </p:nvSpPr>
        <p:spPr>
          <a:xfrm>
            <a:off x="5846445" y="5219700"/>
            <a:ext cx="5419725" cy="914400"/>
          </a:xfrm>
        </p:spPr>
        <p:txBody>
          <a:bodyPr/>
          <a:p>
            <a:r>
              <a:rPr lang="zh-CN" altLang="en-US"/>
              <a:t>答案：《</a:t>
            </a:r>
            <a:r>
              <a:rPr lang="zh-CN" altLang="en-US">
                <a:sym typeface="+mn-ea"/>
              </a:rPr>
              <a:t>青年运动的方向》</a:t>
            </a:r>
            <a:endParaRPr lang="zh-CN" altLang="en-US"/>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2014年11月6日，中共中央办公厅、国务院办公厅印发《关于引导农村土地经营权有序流转发展农业适度规模经营的意见》。提出，把农民土地承包经营权分为（</a:t>
            </a:r>
            <a:r>
              <a:rPr lang="en-US" altLang="zh-CN"/>
              <a:t>    </a:t>
            </a:r>
            <a:r>
              <a:rPr lang="zh-CN" altLang="en-US"/>
              <a:t>）和（</a:t>
            </a:r>
            <a:r>
              <a:rPr lang="en-US" altLang="zh-CN"/>
              <a:t>    </a:t>
            </a:r>
            <a:r>
              <a:rPr lang="zh-CN" altLang="en-US"/>
              <a:t>）。</a:t>
            </a:r>
            <a:endParaRPr lang="zh-CN" altLang="en-US"/>
          </a:p>
          <a:p>
            <a:r>
              <a:rPr lang="zh-CN" altLang="en-US"/>
              <a:t>A.  承包权 经营权</a:t>
            </a:r>
            <a:endParaRPr lang="zh-CN" altLang="en-US"/>
          </a:p>
          <a:p>
            <a:r>
              <a:rPr lang="zh-CN" altLang="en-US"/>
              <a:t>B.  承包权 流转权</a:t>
            </a:r>
            <a:endParaRPr lang="zh-CN" altLang="en-US"/>
          </a:p>
          <a:p>
            <a:r>
              <a:rPr lang="zh-CN" altLang="en-US"/>
              <a:t>C.  经营权 流转权</a:t>
            </a:r>
            <a:endParaRPr lang="zh-CN" altLang="en-US"/>
          </a:p>
          <a:p>
            <a:r>
              <a:rPr lang="zh-CN" altLang="en-US"/>
              <a:t>D.  所有权 流转权</a:t>
            </a:r>
            <a:endParaRPr lang="zh-CN" altLang="en-US"/>
          </a:p>
        </p:txBody>
      </p:sp>
      <p:sp>
        <p:nvSpPr>
          <p:cNvPr id="3" name="内容占位符 2"/>
          <p:cNvSpPr>
            <a:spLocks noGrp="1"/>
          </p:cNvSpPr>
          <p:nvPr>
            <p:ph sz="quarter" idx="11"/>
          </p:nvPr>
        </p:nvSpPr>
        <p:spPr/>
        <p:txBody>
          <a:bodyPr/>
          <a:p>
            <a:r>
              <a:rPr lang="zh-CN" altLang="en-US"/>
              <a:t>第五题</a:t>
            </a:r>
            <a:r>
              <a:rPr lang="en-US" altLang="zh-CN"/>
              <a:t>         </a:t>
            </a:r>
            <a:r>
              <a:rPr lang="zh-CN" altLang="en-US"/>
              <a:t>（选</a:t>
            </a:r>
            <a:r>
              <a:rPr lang="zh-CN" altLang="en-US"/>
              <a:t>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endParaRPr lang="zh-CN" altLang="en-US"/>
          </a:p>
          <a:p>
            <a:endParaRPr lang="zh-CN" altLang="en-US"/>
          </a:p>
          <a:p>
            <a:r>
              <a:rPr lang="zh-CN" altLang="en-US"/>
              <a:t>1949年4月11日至18日，在北平举行了中国（</a:t>
            </a:r>
            <a:r>
              <a:rPr lang="en-US" altLang="zh-CN"/>
              <a:t>    </a:t>
            </a:r>
            <a:r>
              <a:rPr lang="zh-CN" altLang="en-US"/>
              <a:t>）青年团第一次代表大会。</a:t>
            </a:r>
            <a:endParaRPr lang="zh-CN" altLang="en-US"/>
          </a:p>
        </p:txBody>
      </p:sp>
      <p:sp>
        <p:nvSpPr>
          <p:cNvPr id="3" name="内容占位符 2"/>
          <p:cNvSpPr>
            <a:spLocks noGrp="1"/>
          </p:cNvSpPr>
          <p:nvPr>
            <p:ph sz="quarter" idx="11"/>
          </p:nvPr>
        </p:nvSpPr>
        <p:spPr/>
        <p:txBody>
          <a:bodyPr/>
          <a:p>
            <a:r>
              <a:rPr lang="zh-CN" altLang="en-US"/>
              <a:t>第十九题（</a:t>
            </a:r>
            <a:r>
              <a:rPr lang="zh-CN" altLang="en-US"/>
              <a:t>填空题）</a:t>
            </a:r>
            <a:endParaRPr lang="zh-CN" altLang="en-US"/>
          </a:p>
        </p:txBody>
      </p:sp>
      <p:sp>
        <p:nvSpPr>
          <p:cNvPr id="4" name="内容占位符 3"/>
          <p:cNvSpPr>
            <a:spLocks noGrp="1"/>
          </p:cNvSpPr>
          <p:nvPr>
            <p:ph sz="quarter" idx="12"/>
          </p:nvPr>
        </p:nvSpPr>
        <p:spPr>
          <a:xfrm>
            <a:off x="7211695" y="5219700"/>
            <a:ext cx="4054475" cy="914400"/>
          </a:xfrm>
        </p:spPr>
        <p:txBody>
          <a:bodyPr/>
          <a:p>
            <a:r>
              <a:rPr lang="zh-CN" altLang="en-US"/>
              <a:t>答案：</a:t>
            </a:r>
            <a:r>
              <a:rPr lang="zh-CN" altLang="en-US"/>
              <a:t>新民主主义</a:t>
            </a:r>
            <a:endParaRPr lang="zh-CN" altLang="en-US"/>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1938年9月29日，中国共产党（</a:t>
            </a:r>
            <a:r>
              <a:rPr lang="en-US" altLang="zh-CN"/>
              <a:t>    </a:t>
            </a:r>
            <a:r>
              <a:rPr lang="zh-CN" altLang="en-US"/>
              <a:t>）在延安召开，确定党在抗日战争相持阶段的基本方针和任务，进一步确立了毛泽东在全党的领导地位。</a:t>
            </a:r>
            <a:endParaRPr lang="zh-CN" altLang="en-US"/>
          </a:p>
          <a:p>
            <a:r>
              <a:rPr lang="en-US" altLang="zh-CN"/>
              <a:t>A</a:t>
            </a:r>
            <a:r>
              <a:rPr lang="zh-CN" altLang="en-US"/>
              <a:t>、六届</a:t>
            </a:r>
            <a:r>
              <a:rPr lang="zh-CN" altLang="en-US"/>
              <a:t>六中全会</a:t>
            </a:r>
            <a:endParaRPr lang="zh-CN" altLang="en-US"/>
          </a:p>
          <a:p>
            <a:r>
              <a:rPr lang="en-US" altLang="zh-CN"/>
              <a:t>B</a:t>
            </a:r>
            <a:r>
              <a:rPr lang="zh-CN" altLang="en-US"/>
              <a:t>、六届</a:t>
            </a:r>
            <a:r>
              <a:rPr lang="zh-CN" altLang="en-US"/>
              <a:t>三中全会</a:t>
            </a:r>
            <a:endParaRPr lang="zh-CN" altLang="en-US"/>
          </a:p>
          <a:p>
            <a:r>
              <a:rPr lang="en-US" altLang="zh-CN"/>
              <a:t>C</a:t>
            </a:r>
            <a:r>
              <a:rPr lang="zh-CN" altLang="en-US"/>
              <a:t>、六届五</a:t>
            </a:r>
            <a:r>
              <a:rPr lang="zh-CN" altLang="en-US"/>
              <a:t>中全会</a:t>
            </a:r>
            <a:endParaRPr lang="zh-CN" altLang="en-US"/>
          </a:p>
          <a:p>
            <a:r>
              <a:rPr lang="en-US" altLang="zh-CN"/>
              <a:t>D</a:t>
            </a:r>
            <a:r>
              <a:rPr lang="zh-CN" altLang="en-US"/>
              <a:t>、六届</a:t>
            </a:r>
            <a:r>
              <a:rPr lang="zh-CN" altLang="en-US"/>
              <a:t>七中全会</a:t>
            </a:r>
            <a:endParaRPr lang="zh-CN" altLang="en-US"/>
          </a:p>
        </p:txBody>
      </p:sp>
      <p:sp>
        <p:nvSpPr>
          <p:cNvPr id="3" name="内容占位符 2"/>
          <p:cNvSpPr>
            <a:spLocks noGrp="1"/>
          </p:cNvSpPr>
          <p:nvPr>
            <p:ph sz="quarter" idx="11"/>
          </p:nvPr>
        </p:nvSpPr>
        <p:spPr/>
        <p:txBody>
          <a:bodyPr/>
          <a:p>
            <a:r>
              <a:rPr lang="zh-CN" altLang="en-US"/>
              <a:t>第一题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中国共产党首次完整概括党在社会主义初级阶段的基本路线是在（</a:t>
            </a:r>
            <a:r>
              <a:rPr lang="en-US" altLang="zh-CN"/>
              <a:t>    </a:t>
            </a:r>
            <a:r>
              <a:rPr lang="zh-CN" altLang="en-US"/>
              <a:t>）。</a:t>
            </a:r>
            <a:endParaRPr lang="zh-CN" altLang="en-US"/>
          </a:p>
          <a:p>
            <a:r>
              <a:rPr lang="en-US" altLang="zh-CN"/>
              <a:t>A</a:t>
            </a:r>
            <a:r>
              <a:rPr lang="zh-CN" altLang="en-US"/>
              <a:t>、</a:t>
            </a:r>
            <a:r>
              <a:rPr lang="zh-CN" altLang="en-US"/>
              <a:t>中共十二大</a:t>
            </a:r>
            <a:endParaRPr lang="zh-CN" altLang="en-US"/>
          </a:p>
          <a:p>
            <a:r>
              <a:rPr lang="en-US" altLang="zh-CN"/>
              <a:t>B</a:t>
            </a:r>
            <a:r>
              <a:rPr lang="zh-CN" altLang="en-US"/>
              <a:t>、</a:t>
            </a:r>
            <a:r>
              <a:rPr lang="zh-CN" altLang="en-US"/>
              <a:t>中共十三大</a:t>
            </a:r>
            <a:endParaRPr lang="zh-CN" altLang="en-US"/>
          </a:p>
          <a:p>
            <a:r>
              <a:rPr lang="en-US" altLang="zh-CN"/>
              <a:t>C</a:t>
            </a:r>
            <a:r>
              <a:rPr lang="zh-CN" altLang="en-US"/>
              <a:t>、</a:t>
            </a:r>
            <a:r>
              <a:rPr lang="zh-CN" altLang="en-US"/>
              <a:t>中共十八大</a:t>
            </a:r>
            <a:endParaRPr lang="zh-CN" altLang="en-US"/>
          </a:p>
          <a:p>
            <a:r>
              <a:rPr lang="en-US" altLang="zh-CN"/>
              <a:t>D</a:t>
            </a:r>
            <a:r>
              <a:rPr lang="zh-CN" altLang="en-US"/>
              <a:t>、中共十九</a:t>
            </a:r>
            <a:r>
              <a:rPr lang="zh-CN" altLang="en-US"/>
              <a:t>大</a:t>
            </a:r>
            <a:endParaRPr lang="zh-CN" altLang="en-US"/>
          </a:p>
        </p:txBody>
      </p:sp>
      <p:sp>
        <p:nvSpPr>
          <p:cNvPr id="3" name="内容占位符 2"/>
          <p:cNvSpPr>
            <a:spLocks noGrp="1"/>
          </p:cNvSpPr>
          <p:nvPr>
            <p:ph sz="quarter" idx="11"/>
          </p:nvPr>
        </p:nvSpPr>
        <p:spPr/>
        <p:txBody>
          <a:bodyPr/>
          <a:p>
            <a:r>
              <a:rPr lang="zh-CN" altLang="en-US"/>
              <a:t>第六题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a:xfrm>
            <a:off x="7303770" y="5219700"/>
            <a:ext cx="3962400" cy="914400"/>
          </a:xfrm>
        </p:spPr>
        <p:txBody>
          <a:bodyPr/>
          <a:p>
            <a:r>
              <a:rPr lang="zh-CN" altLang="en-US"/>
              <a:t>答案：</a:t>
            </a:r>
            <a:r>
              <a:rPr lang="en-US" altLang="zh-CN"/>
              <a:t>B</a:t>
            </a:r>
            <a:endParaRPr lang="en-US" altLang="zh-CN"/>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“十三五”计划的起止时间是（</a:t>
            </a:r>
            <a:r>
              <a:rPr lang="en-US" altLang="zh-CN"/>
              <a:t>    </a:t>
            </a:r>
            <a:r>
              <a:rPr lang="zh-CN" altLang="en-US"/>
              <a:t>）</a:t>
            </a:r>
            <a:endParaRPr lang="zh-CN" altLang="en-US"/>
          </a:p>
          <a:p>
            <a:r>
              <a:rPr lang="en-US" altLang="zh-CN"/>
              <a:t>A</a:t>
            </a:r>
            <a:r>
              <a:rPr lang="zh-CN" altLang="en-US"/>
              <a:t>、</a:t>
            </a:r>
            <a:r>
              <a:rPr lang="en-US" altLang="zh-CN"/>
              <a:t>2016</a:t>
            </a:r>
            <a:r>
              <a:rPr lang="zh-CN" altLang="en-US"/>
              <a:t>年</a:t>
            </a:r>
            <a:r>
              <a:rPr lang="en-US" altLang="zh-CN"/>
              <a:t>-2020</a:t>
            </a:r>
            <a:r>
              <a:rPr lang="zh-CN" altLang="en-US"/>
              <a:t>年</a:t>
            </a:r>
            <a:endParaRPr lang="en-US" altLang="zh-CN"/>
          </a:p>
          <a:p>
            <a:r>
              <a:rPr lang="en-US" altLang="zh-CN"/>
              <a:t>B</a:t>
            </a:r>
            <a:r>
              <a:rPr lang="zh-CN" altLang="en-US"/>
              <a:t>、</a:t>
            </a:r>
            <a:r>
              <a:rPr lang="en-US" altLang="zh-CN"/>
              <a:t>1986</a:t>
            </a:r>
            <a:r>
              <a:rPr lang="zh-CN" altLang="en-US"/>
              <a:t>年</a:t>
            </a:r>
            <a:r>
              <a:rPr lang="en-US" altLang="zh-CN"/>
              <a:t>-1990</a:t>
            </a:r>
            <a:r>
              <a:rPr lang="zh-CN" altLang="en-US"/>
              <a:t>年</a:t>
            </a:r>
            <a:endParaRPr lang="en-US" altLang="zh-CN"/>
          </a:p>
          <a:p>
            <a:r>
              <a:rPr lang="en-US" altLang="zh-CN"/>
              <a:t>C</a:t>
            </a:r>
            <a:r>
              <a:rPr lang="zh-CN" altLang="en-US"/>
              <a:t>、</a:t>
            </a:r>
            <a:r>
              <a:rPr lang="en-US" altLang="zh-CN"/>
              <a:t>1953</a:t>
            </a:r>
            <a:r>
              <a:rPr lang="zh-CN" altLang="en-US"/>
              <a:t>年</a:t>
            </a:r>
            <a:r>
              <a:rPr lang="en-US" altLang="zh-CN"/>
              <a:t>-1958</a:t>
            </a:r>
            <a:r>
              <a:rPr lang="zh-CN" altLang="en-US"/>
              <a:t>年</a:t>
            </a:r>
            <a:endParaRPr lang="zh-CN" altLang="en-US"/>
          </a:p>
          <a:p>
            <a:r>
              <a:rPr lang="en-US" altLang="zh-CN"/>
              <a:t>D</a:t>
            </a:r>
            <a:r>
              <a:rPr lang="zh-CN" altLang="en-US"/>
              <a:t>、</a:t>
            </a:r>
            <a:r>
              <a:rPr lang="en-US" altLang="zh-CN"/>
              <a:t>2006</a:t>
            </a:r>
            <a:r>
              <a:rPr lang="zh-CN" altLang="en-US"/>
              <a:t>年</a:t>
            </a:r>
            <a:r>
              <a:rPr lang="en-US" altLang="zh-CN"/>
              <a:t>-2010</a:t>
            </a:r>
            <a:r>
              <a:rPr lang="zh-CN" altLang="en-US"/>
              <a:t>年</a:t>
            </a:r>
            <a:endParaRPr lang="zh-CN" altLang="en-US"/>
          </a:p>
        </p:txBody>
      </p:sp>
      <p:sp>
        <p:nvSpPr>
          <p:cNvPr id="3" name="内容占位符 2"/>
          <p:cNvSpPr>
            <a:spLocks noGrp="1"/>
          </p:cNvSpPr>
          <p:nvPr>
            <p:ph sz="quarter" idx="11"/>
          </p:nvPr>
        </p:nvSpPr>
        <p:spPr/>
        <p:txBody>
          <a:bodyPr/>
          <a:p>
            <a:r>
              <a:rPr lang="zh-CN" altLang="en-US"/>
              <a:t>第八题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在"五卅"运动之后，共青团积极开展了反对国家主义派的斗争，以（</a:t>
            </a:r>
            <a:r>
              <a:rPr lang="en-US" altLang="zh-CN"/>
              <a:t>    </a:t>
            </a:r>
            <a:r>
              <a:rPr lang="zh-CN" altLang="en-US"/>
              <a:t>）为主要阵地，对国家主义派的反革命谬论进行了坚决的批判。</a:t>
            </a:r>
            <a:endParaRPr lang="zh-CN" altLang="en-US"/>
          </a:p>
          <a:p>
            <a:r>
              <a:rPr lang="en-US" altLang="zh-CN"/>
              <a:t>A</a:t>
            </a:r>
            <a:r>
              <a:rPr lang="zh-CN" altLang="en-US"/>
              <a:t>、《新青年》</a:t>
            </a:r>
            <a:endParaRPr lang="en-US" altLang="zh-CN"/>
          </a:p>
          <a:p>
            <a:r>
              <a:rPr lang="en-US" altLang="zh-CN"/>
              <a:t>B</a:t>
            </a:r>
            <a:r>
              <a:rPr lang="zh-CN" altLang="en-US"/>
              <a:t>、《中国青年报》</a:t>
            </a:r>
            <a:endParaRPr lang="en-US" altLang="zh-CN"/>
          </a:p>
          <a:p>
            <a:r>
              <a:rPr lang="en-US" altLang="zh-CN"/>
              <a:t>C</a:t>
            </a:r>
            <a:r>
              <a:rPr lang="zh-CN" altLang="en-US"/>
              <a:t>、《</a:t>
            </a:r>
            <a:r>
              <a:rPr lang="zh-CN" altLang="en-US"/>
              <a:t>中国青年》</a:t>
            </a:r>
            <a:endParaRPr lang="zh-CN" altLang="en-US"/>
          </a:p>
          <a:p>
            <a:r>
              <a:rPr lang="en-US" altLang="zh-CN"/>
              <a:t>D</a:t>
            </a:r>
            <a:r>
              <a:rPr lang="zh-CN" altLang="en-US"/>
              <a:t>、《</a:t>
            </a:r>
            <a:r>
              <a:rPr lang="zh-CN" altLang="en-US"/>
              <a:t>人民日报》</a:t>
            </a:r>
            <a:endParaRPr lang="zh-CN" altLang="en-US"/>
          </a:p>
        </p:txBody>
      </p:sp>
      <p:sp>
        <p:nvSpPr>
          <p:cNvPr id="3" name="内容占位符 2"/>
          <p:cNvSpPr>
            <a:spLocks noGrp="1"/>
          </p:cNvSpPr>
          <p:nvPr>
            <p:ph sz="quarter" idx="11"/>
          </p:nvPr>
        </p:nvSpPr>
        <p:spPr/>
        <p:txBody>
          <a:bodyPr/>
          <a:p>
            <a:r>
              <a:rPr lang="zh-CN" altLang="en-US"/>
              <a:t>第九题</a:t>
            </a:r>
            <a:r>
              <a:rPr lang="en-US" altLang="zh-CN"/>
              <a:t> </a:t>
            </a:r>
            <a:r>
              <a:rPr lang="zh-CN" altLang="en-US"/>
              <a:t>（选择</a:t>
            </a:r>
            <a:r>
              <a:rPr lang="zh-CN" altLang="en-US"/>
              <a:t>题）</a:t>
            </a:r>
            <a:endParaRPr lang="zh-CN" altLang="en-US"/>
          </a:p>
        </p:txBody>
      </p:sp>
      <p:sp>
        <p:nvSpPr>
          <p:cNvPr id="4" name="内容占位符 3"/>
          <p:cNvSpPr>
            <a:spLocks noGrp="1"/>
          </p:cNvSpPr>
          <p:nvPr>
            <p:ph sz="quarter" idx="12"/>
          </p:nvPr>
        </p:nvSpPr>
        <p:spPr>
          <a:xfrm>
            <a:off x="7084695" y="5219700"/>
            <a:ext cx="4181475" cy="914400"/>
          </a:xfrm>
        </p:spPr>
        <p:txBody>
          <a:bodyPr/>
          <a:p>
            <a:r>
              <a:rPr lang="zh-CN" altLang="en-US"/>
              <a:t>答案：</a:t>
            </a:r>
            <a:r>
              <a:rPr lang="en-US" altLang="zh-CN"/>
              <a:t>C</a:t>
            </a:r>
            <a:endParaRPr lang="en-US" altLang="zh-CN"/>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1937年4月12日至17日，在党的直接领导下，在（</a:t>
            </a:r>
            <a:r>
              <a:rPr lang="en-US" altLang="zh-CN"/>
              <a:t>    </a:t>
            </a:r>
            <a:r>
              <a:rPr lang="zh-CN" altLang="en-US"/>
              <a:t>） 召开了西北青年第一次救国代表大会。</a:t>
            </a:r>
            <a:endParaRPr lang="zh-CN" altLang="en-US"/>
          </a:p>
          <a:p>
            <a:r>
              <a:rPr lang="en-US" altLang="zh-CN"/>
              <a:t>A</a:t>
            </a:r>
            <a:r>
              <a:rPr lang="zh-CN" altLang="en-US"/>
              <a:t>、陕西</a:t>
            </a:r>
            <a:endParaRPr lang="en-US" altLang="zh-CN"/>
          </a:p>
          <a:p>
            <a:r>
              <a:rPr lang="en-US" altLang="zh-CN"/>
              <a:t>B</a:t>
            </a:r>
            <a:r>
              <a:rPr lang="zh-CN" altLang="en-US"/>
              <a:t>、延安</a:t>
            </a:r>
            <a:endParaRPr lang="en-US" altLang="zh-CN"/>
          </a:p>
          <a:p>
            <a:r>
              <a:rPr lang="en-US" altLang="zh-CN"/>
              <a:t>C</a:t>
            </a:r>
            <a:r>
              <a:rPr lang="zh-CN" altLang="en-US"/>
              <a:t>、</a:t>
            </a:r>
            <a:r>
              <a:rPr lang="zh-CN" altLang="en-US"/>
              <a:t>西安</a:t>
            </a:r>
            <a:endParaRPr lang="zh-CN" altLang="en-US"/>
          </a:p>
          <a:p>
            <a:r>
              <a:rPr lang="en-US" altLang="zh-CN"/>
              <a:t>D</a:t>
            </a:r>
            <a:r>
              <a:rPr lang="zh-CN" altLang="en-US"/>
              <a:t>、</a:t>
            </a:r>
            <a:r>
              <a:rPr lang="zh-CN" altLang="en-US"/>
              <a:t>上海</a:t>
            </a:r>
            <a:endParaRPr lang="zh-CN" altLang="en-US"/>
          </a:p>
        </p:txBody>
      </p:sp>
      <p:sp>
        <p:nvSpPr>
          <p:cNvPr id="3" name="内容占位符 2"/>
          <p:cNvSpPr>
            <a:spLocks noGrp="1"/>
          </p:cNvSpPr>
          <p:nvPr>
            <p:ph sz="quarter" idx="11"/>
          </p:nvPr>
        </p:nvSpPr>
        <p:spPr/>
        <p:txBody>
          <a:bodyPr/>
          <a:p>
            <a:r>
              <a:rPr lang="zh-CN" altLang="en-US"/>
              <a:t>第十二题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1935年底，党中央决定改造青年团以后，团的组织中断了（</a:t>
            </a:r>
            <a:r>
              <a:rPr lang="en-US" altLang="zh-CN"/>
              <a:t>    </a:t>
            </a:r>
            <a:r>
              <a:rPr lang="zh-CN" altLang="en-US"/>
              <a:t>）年左右</a:t>
            </a:r>
            <a:endParaRPr lang="zh-CN" altLang="en-US"/>
          </a:p>
          <a:p>
            <a:r>
              <a:rPr lang="en-US" altLang="zh-CN"/>
              <a:t>A</a:t>
            </a:r>
            <a:r>
              <a:rPr lang="zh-CN" altLang="en-US"/>
              <a:t>、</a:t>
            </a:r>
            <a:r>
              <a:rPr lang="en-US" altLang="zh-CN"/>
              <a:t>3</a:t>
            </a:r>
            <a:endParaRPr lang="en-US" altLang="zh-CN"/>
          </a:p>
          <a:p>
            <a:r>
              <a:rPr lang="en-US" altLang="zh-CN"/>
              <a:t>B</a:t>
            </a:r>
            <a:r>
              <a:rPr lang="zh-CN" altLang="en-US"/>
              <a:t>、</a:t>
            </a:r>
            <a:r>
              <a:rPr lang="en-US" altLang="zh-CN"/>
              <a:t>5</a:t>
            </a:r>
            <a:endParaRPr lang="en-US" altLang="zh-CN"/>
          </a:p>
          <a:p>
            <a:r>
              <a:rPr lang="en-US" altLang="zh-CN"/>
              <a:t>C</a:t>
            </a:r>
            <a:r>
              <a:rPr lang="zh-CN" altLang="en-US"/>
              <a:t>、</a:t>
            </a:r>
            <a:r>
              <a:rPr lang="en-US" altLang="zh-CN"/>
              <a:t>10</a:t>
            </a:r>
            <a:endParaRPr lang="en-US" altLang="zh-CN"/>
          </a:p>
          <a:p>
            <a:r>
              <a:rPr lang="en-US" altLang="zh-CN"/>
              <a:t>D</a:t>
            </a:r>
            <a:r>
              <a:rPr lang="zh-CN" altLang="en-US"/>
              <a:t>、</a:t>
            </a:r>
            <a:r>
              <a:rPr lang="en-US" altLang="zh-CN"/>
              <a:t>15</a:t>
            </a:r>
            <a:endParaRPr lang="en-US" altLang="zh-CN"/>
          </a:p>
        </p:txBody>
      </p:sp>
      <p:sp>
        <p:nvSpPr>
          <p:cNvPr id="3" name="内容占位符 2"/>
          <p:cNvSpPr>
            <a:spLocks noGrp="1"/>
          </p:cNvSpPr>
          <p:nvPr>
            <p:ph sz="quarter" idx="11"/>
          </p:nvPr>
        </p:nvSpPr>
        <p:spPr/>
        <p:txBody>
          <a:bodyPr/>
          <a:p>
            <a:r>
              <a:rPr lang="zh-CN" altLang="en-US"/>
              <a:t>第十五题（</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C</a:t>
            </a:r>
            <a:endParaRPr lang="en-US" altLang="zh-CN"/>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1946年8月26日，（</a:t>
            </a:r>
            <a:r>
              <a:rPr lang="en-US" altLang="zh-CN"/>
              <a:t>    </a:t>
            </a:r>
            <a:r>
              <a:rPr lang="zh-CN" altLang="en-US"/>
              <a:t>）主持讨论建团问题</a:t>
            </a:r>
            <a:endParaRPr lang="zh-CN" altLang="en-US"/>
          </a:p>
          <a:p>
            <a:r>
              <a:rPr lang="en-US" altLang="zh-CN"/>
              <a:t>A</a:t>
            </a:r>
            <a:r>
              <a:rPr lang="zh-CN" altLang="en-US"/>
              <a:t>、</a:t>
            </a:r>
            <a:r>
              <a:rPr lang="zh-CN" altLang="en-US">
                <a:sym typeface="+mn-ea"/>
              </a:rPr>
              <a:t>任弼时</a:t>
            </a:r>
            <a:endParaRPr lang="en-US" altLang="zh-CN"/>
          </a:p>
          <a:p>
            <a:r>
              <a:rPr lang="en-US" altLang="zh-CN"/>
              <a:t>B</a:t>
            </a:r>
            <a:r>
              <a:rPr lang="zh-CN" altLang="en-US"/>
              <a:t>、毛泽东</a:t>
            </a:r>
            <a:endParaRPr lang="en-US" altLang="zh-CN"/>
          </a:p>
          <a:p>
            <a:r>
              <a:rPr lang="en-US" altLang="zh-CN"/>
              <a:t>C</a:t>
            </a:r>
            <a:r>
              <a:rPr lang="zh-CN" altLang="en-US"/>
              <a:t>、</a:t>
            </a:r>
            <a:r>
              <a:rPr lang="zh-CN" altLang="en-US"/>
              <a:t>李大钊</a:t>
            </a:r>
            <a:endParaRPr lang="zh-CN" altLang="en-US"/>
          </a:p>
          <a:p>
            <a:r>
              <a:rPr lang="en-US" altLang="zh-CN"/>
              <a:t>D</a:t>
            </a:r>
            <a:r>
              <a:rPr lang="zh-CN" altLang="en-US"/>
              <a:t>、</a:t>
            </a:r>
            <a:r>
              <a:rPr lang="zh-CN" altLang="en-US"/>
              <a:t>陈独秀</a:t>
            </a:r>
            <a:endParaRPr lang="zh-CN" altLang="en-US"/>
          </a:p>
        </p:txBody>
      </p:sp>
      <p:sp>
        <p:nvSpPr>
          <p:cNvPr id="3" name="内容占位符 2"/>
          <p:cNvSpPr>
            <a:spLocks noGrp="1"/>
          </p:cNvSpPr>
          <p:nvPr>
            <p:ph sz="quarter" idx="11"/>
          </p:nvPr>
        </p:nvSpPr>
        <p:spPr/>
        <p:txBody>
          <a:bodyPr/>
          <a:p>
            <a:r>
              <a:rPr lang="zh-CN" altLang="en-US"/>
              <a:t>第十六题（</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a:t>
            </a:r>
            <a:r>
              <a:rPr lang="en-US" altLang="zh-CN"/>
              <a:t>    </a:t>
            </a:r>
            <a:r>
              <a:rPr lang="zh-CN" altLang="en-US"/>
              <a:t>），中共中央发出《关于建立民主共青团的提议》。 按照《提议》的要求，解放区中共各中央局、各分局陆续择地试建青年团。</a:t>
            </a:r>
            <a:endParaRPr lang="zh-CN" altLang="en-US"/>
          </a:p>
          <a:p>
            <a:r>
              <a:rPr lang="en-US" altLang="zh-CN"/>
              <a:t>A</a:t>
            </a:r>
            <a:r>
              <a:rPr lang="zh-CN" altLang="en-US"/>
              <a:t>、</a:t>
            </a:r>
            <a:r>
              <a:rPr lang="zh-CN" altLang="en-US">
                <a:sym typeface="+mn-ea"/>
              </a:rPr>
              <a:t>1946 年11月5日</a:t>
            </a:r>
            <a:endParaRPr lang="en-US" altLang="zh-CN"/>
          </a:p>
          <a:p>
            <a:r>
              <a:rPr lang="en-US" altLang="zh-CN"/>
              <a:t>B</a:t>
            </a:r>
            <a:r>
              <a:rPr lang="zh-CN" altLang="en-US"/>
              <a:t>、</a:t>
            </a:r>
            <a:r>
              <a:rPr lang="en-US" altLang="zh-CN"/>
              <a:t>1945</a:t>
            </a:r>
            <a:r>
              <a:rPr lang="zh-CN" altLang="en-US"/>
              <a:t>年</a:t>
            </a:r>
            <a:r>
              <a:rPr lang="en-US" altLang="zh-CN"/>
              <a:t>11</a:t>
            </a:r>
            <a:r>
              <a:rPr lang="zh-CN" altLang="en-US"/>
              <a:t>月</a:t>
            </a:r>
            <a:r>
              <a:rPr lang="en-US" altLang="zh-CN"/>
              <a:t>5</a:t>
            </a:r>
            <a:r>
              <a:rPr lang="zh-CN" altLang="en-US"/>
              <a:t>日</a:t>
            </a:r>
            <a:endParaRPr lang="en-US" altLang="zh-CN"/>
          </a:p>
          <a:p>
            <a:r>
              <a:rPr lang="en-US" altLang="zh-CN"/>
              <a:t>C</a:t>
            </a:r>
            <a:r>
              <a:rPr lang="zh-CN" altLang="en-US"/>
              <a:t>、</a:t>
            </a:r>
            <a:r>
              <a:rPr lang="en-US" altLang="zh-CN"/>
              <a:t>1944</a:t>
            </a:r>
            <a:r>
              <a:rPr lang="zh-CN" altLang="en-US"/>
              <a:t>年</a:t>
            </a:r>
            <a:r>
              <a:rPr lang="en-US" altLang="zh-CN"/>
              <a:t>11</a:t>
            </a:r>
            <a:r>
              <a:rPr lang="zh-CN" altLang="en-US"/>
              <a:t>月</a:t>
            </a:r>
            <a:r>
              <a:rPr lang="en-US" altLang="zh-CN"/>
              <a:t>5</a:t>
            </a:r>
            <a:r>
              <a:rPr lang="zh-CN" altLang="en-US"/>
              <a:t>日</a:t>
            </a:r>
            <a:endParaRPr lang="zh-CN" altLang="en-US"/>
          </a:p>
          <a:p>
            <a:r>
              <a:rPr lang="en-US" altLang="zh-CN"/>
              <a:t>D</a:t>
            </a:r>
            <a:r>
              <a:rPr lang="zh-CN" altLang="en-US"/>
              <a:t>、</a:t>
            </a:r>
            <a:r>
              <a:rPr lang="en-US" altLang="zh-CN"/>
              <a:t>1943</a:t>
            </a:r>
            <a:r>
              <a:rPr lang="zh-CN" altLang="en-US"/>
              <a:t>年</a:t>
            </a:r>
            <a:r>
              <a:rPr lang="en-US" altLang="zh-CN"/>
              <a:t>11</a:t>
            </a:r>
            <a:r>
              <a:rPr lang="zh-CN" altLang="en-US"/>
              <a:t>月</a:t>
            </a:r>
            <a:r>
              <a:rPr lang="en-US" altLang="zh-CN"/>
              <a:t>5</a:t>
            </a:r>
            <a:r>
              <a:rPr lang="zh-CN" altLang="en-US"/>
              <a:t>日</a:t>
            </a:r>
            <a:endParaRPr lang="zh-CN" altLang="en-US"/>
          </a:p>
        </p:txBody>
      </p:sp>
      <p:sp>
        <p:nvSpPr>
          <p:cNvPr id="3" name="内容占位符 2"/>
          <p:cNvSpPr>
            <a:spLocks noGrp="1"/>
          </p:cNvSpPr>
          <p:nvPr>
            <p:ph sz="quarter" idx="11"/>
          </p:nvPr>
        </p:nvSpPr>
        <p:spPr/>
        <p:txBody>
          <a:bodyPr/>
          <a:p>
            <a:r>
              <a:rPr lang="zh-CN" altLang="en-US"/>
              <a:t>第十七题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1949年2月，中共中央成立了由党中央书记处书记（</a:t>
            </a:r>
            <a:r>
              <a:rPr lang="en-US" altLang="zh-CN"/>
              <a:t>    </a:t>
            </a:r>
            <a:r>
              <a:rPr lang="zh-CN" altLang="en-US"/>
              <a:t>）领导的全国青年团筹备委员会，负责筹备青年团全国代表大会。</a:t>
            </a:r>
            <a:endParaRPr lang="zh-CN" altLang="en-US"/>
          </a:p>
          <a:p>
            <a:r>
              <a:rPr lang="en-US" altLang="zh-CN"/>
              <a:t>A</a:t>
            </a:r>
            <a:r>
              <a:rPr lang="zh-CN" altLang="en-US"/>
              <a:t>、</a:t>
            </a:r>
            <a:r>
              <a:rPr lang="zh-CN" altLang="en-US">
                <a:sym typeface="+mn-ea"/>
              </a:rPr>
              <a:t>任弼时</a:t>
            </a:r>
            <a:endParaRPr lang="en-US" altLang="zh-CN"/>
          </a:p>
          <a:p>
            <a:r>
              <a:rPr lang="en-US" altLang="zh-CN"/>
              <a:t>B</a:t>
            </a:r>
            <a:r>
              <a:rPr lang="zh-CN" altLang="en-US"/>
              <a:t>、李大钊</a:t>
            </a:r>
            <a:endParaRPr lang="en-US" altLang="zh-CN"/>
          </a:p>
          <a:p>
            <a:r>
              <a:rPr lang="en-US" altLang="zh-CN"/>
              <a:t>C</a:t>
            </a:r>
            <a:r>
              <a:rPr lang="zh-CN" altLang="en-US"/>
              <a:t>、</a:t>
            </a:r>
            <a:r>
              <a:rPr lang="zh-CN" altLang="en-US"/>
              <a:t>陈独秀</a:t>
            </a:r>
            <a:endParaRPr lang="zh-CN" altLang="en-US"/>
          </a:p>
          <a:p>
            <a:r>
              <a:rPr lang="en-US" altLang="zh-CN"/>
              <a:t>D</a:t>
            </a:r>
            <a:r>
              <a:rPr lang="zh-CN" altLang="en-US"/>
              <a:t>、</a:t>
            </a:r>
            <a:r>
              <a:rPr lang="zh-CN" altLang="en-US"/>
              <a:t>蔡元培</a:t>
            </a:r>
            <a:endParaRPr lang="zh-CN" altLang="en-US"/>
          </a:p>
        </p:txBody>
      </p:sp>
      <p:sp>
        <p:nvSpPr>
          <p:cNvPr id="3" name="内容占位符 2"/>
          <p:cNvSpPr>
            <a:spLocks noGrp="1"/>
          </p:cNvSpPr>
          <p:nvPr>
            <p:ph sz="quarter" idx="11"/>
          </p:nvPr>
        </p:nvSpPr>
        <p:spPr/>
        <p:txBody>
          <a:bodyPr/>
          <a:p>
            <a:r>
              <a:rPr lang="zh-CN" altLang="en-US"/>
              <a:t>第十八题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今年是《共产党宣言》发表（</a:t>
            </a:r>
            <a:r>
              <a:rPr lang="en-US" altLang="zh-CN"/>
              <a:t>    </a:t>
            </a:r>
            <a:r>
              <a:rPr lang="zh-CN" altLang="en-US"/>
              <a:t>）周年，它是第一次全面阐释（</a:t>
            </a:r>
            <a:r>
              <a:rPr lang="en-US" altLang="zh-CN"/>
              <a:t>    </a:t>
            </a:r>
            <a:r>
              <a:rPr lang="zh-CN" altLang="en-US"/>
              <a:t>）原理的伟大著作。</a:t>
            </a:r>
            <a:endParaRPr lang="zh-CN" altLang="en-US"/>
          </a:p>
          <a:p>
            <a:r>
              <a:rPr lang="zh-CN" altLang="en-US"/>
              <a:t>A.  173 科学社会主义</a:t>
            </a:r>
            <a:endParaRPr lang="zh-CN" altLang="en-US"/>
          </a:p>
          <a:p>
            <a:r>
              <a:rPr lang="zh-CN" altLang="en-US"/>
              <a:t>B.  174 科学社会主义</a:t>
            </a:r>
            <a:endParaRPr lang="zh-CN" altLang="en-US"/>
          </a:p>
          <a:p>
            <a:r>
              <a:rPr lang="zh-CN" altLang="en-US"/>
              <a:t>C.  174 社会主义</a:t>
            </a:r>
            <a:endParaRPr lang="zh-CN" altLang="en-US"/>
          </a:p>
          <a:p>
            <a:r>
              <a:rPr lang="zh-CN" altLang="en-US"/>
              <a:t>D.  173 共产主义</a:t>
            </a:r>
            <a:endParaRPr lang="zh-CN" altLang="en-US"/>
          </a:p>
        </p:txBody>
      </p:sp>
      <p:sp>
        <p:nvSpPr>
          <p:cNvPr id="3" name="内容占位符 2"/>
          <p:cNvSpPr>
            <a:spLocks noGrp="1"/>
          </p:cNvSpPr>
          <p:nvPr>
            <p:ph sz="quarter" idx="11"/>
          </p:nvPr>
        </p:nvSpPr>
        <p:spPr/>
        <p:txBody>
          <a:bodyPr/>
          <a:p>
            <a:r>
              <a:rPr lang="zh-CN" altLang="en-US"/>
              <a:t>第六题</a:t>
            </a:r>
            <a:r>
              <a:rPr lang="en-US" altLang="zh-CN"/>
              <a:t>         </a:t>
            </a:r>
            <a:r>
              <a:rPr lang="zh-CN" altLang="en-US"/>
              <a:t>（选</a:t>
            </a:r>
            <a:r>
              <a:rPr lang="zh-CN" altLang="en-US"/>
              <a:t>择题）</a:t>
            </a:r>
            <a:endParaRPr lang="zh-CN" altLang="en-US"/>
          </a:p>
        </p:txBody>
      </p:sp>
      <p:sp>
        <p:nvSpPr>
          <p:cNvPr id="4" name="内容占位符 3"/>
          <p:cNvSpPr>
            <a:spLocks noGrp="1"/>
          </p:cNvSpPr>
          <p:nvPr>
            <p:ph sz="quarter" idx="12"/>
          </p:nvPr>
        </p:nvSpPr>
        <p:spPr/>
        <p:txBody>
          <a:bodyPr/>
          <a:p>
            <a:r>
              <a:rPr lang="zh-CN" altLang="en-US"/>
              <a:t>答案：</a:t>
            </a:r>
            <a:r>
              <a:rPr lang="en-US" altLang="zh-CN"/>
              <a:t>B</a:t>
            </a:r>
            <a:endParaRPr lang="en-US" altLang="zh-CN"/>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a:t>
            </a:r>
            <a:r>
              <a:rPr lang="en-US" altLang="zh-CN"/>
              <a:t>    </a:t>
            </a:r>
            <a:r>
              <a:rPr lang="zh-CN" altLang="en-US"/>
              <a:t>）杂志为团中央机关刊物，</a:t>
            </a:r>
            <a:endParaRPr lang="zh-CN" altLang="en-US"/>
          </a:p>
          <a:p>
            <a:r>
              <a:rPr lang="en-US" altLang="zh-CN"/>
              <a:t>A</a:t>
            </a:r>
            <a:r>
              <a:rPr lang="zh-CN" altLang="en-US"/>
              <a:t>、《中国青年》</a:t>
            </a:r>
            <a:endParaRPr lang="en-US" altLang="zh-CN"/>
          </a:p>
          <a:p>
            <a:r>
              <a:rPr lang="en-US" altLang="zh-CN"/>
              <a:t>B</a:t>
            </a:r>
            <a:r>
              <a:rPr lang="zh-CN" altLang="en-US"/>
              <a:t>、《新青年》</a:t>
            </a:r>
            <a:endParaRPr lang="en-US" altLang="zh-CN"/>
          </a:p>
          <a:p>
            <a:r>
              <a:rPr lang="en-US" altLang="zh-CN"/>
              <a:t>C</a:t>
            </a:r>
            <a:r>
              <a:rPr lang="zh-CN" altLang="en-US"/>
              <a:t>、《青年文</a:t>
            </a:r>
            <a:r>
              <a:rPr lang="zh-CN" altLang="en-US"/>
              <a:t>摘》</a:t>
            </a:r>
            <a:endParaRPr lang="zh-CN" altLang="en-US"/>
          </a:p>
          <a:p>
            <a:r>
              <a:rPr lang="en-US" altLang="zh-CN"/>
              <a:t>D</a:t>
            </a:r>
            <a:r>
              <a:rPr lang="zh-CN" altLang="en-US"/>
              <a:t>、《</a:t>
            </a:r>
            <a:r>
              <a:rPr lang="zh-CN" altLang="en-US"/>
              <a:t>人民日报》</a:t>
            </a:r>
            <a:endParaRPr lang="zh-CN" altLang="en-US"/>
          </a:p>
        </p:txBody>
      </p:sp>
      <p:sp>
        <p:nvSpPr>
          <p:cNvPr id="3" name="内容占位符 2"/>
          <p:cNvSpPr>
            <a:spLocks noGrp="1"/>
          </p:cNvSpPr>
          <p:nvPr>
            <p:ph sz="quarter" idx="11"/>
          </p:nvPr>
        </p:nvSpPr>
        <p:spPr/>
        <p:txBody>
          <a:bodyPr/>
          <a:p>
            <a:r>
              <a:rPr lang="zh-CN" altLang="en-US"/>
              <a:t>第二十题（</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俄国十月革命后，在中国大地上举起社会主义革命的第一人是（</a:t>
            </a:r>
            <a:r>
              <a:rPr lang="en-US" altLang="zh-CN"/>
              <a:t>    </a:t>
            </a:r>
            <a:r>
              <a:rPr lang="zh-CN" altLang="en-US"/>
              <a:t>）。</a:t>
            </a:r>
            <a:endParaRPr lang="zh-CN" altLang="en-US"/>
          </a:p>
          <a:p>
            <a:r>
              <a:rPr lang="zh-CN" altLang="en-US"/>
              <a:t>A.  李大钊</a:t>
            </a:r>
            <a:endParaRPr lang="zh-CN" altLang="en-US"/>
          </a:p>
          <a:p>
            <a:r>
              <a:rPr lang="zh-CN" altLang="en-US"/>
              <a:t>B.  陈独秀</a:t>
            </a:r>
            <a:endParaRPr lang="zh-CN" altLang="en-US"/>
          </a:p>
          <a:p>
            <a:r>
              <a:rPr lang="zh-CN" altLang="en-US"/>
              <a:t>C.  胡适</a:t>
            </a:r>
            <a:endParaRPr lang="zh-CN" altLang="en-US"/>
          </a:p>
          <a:p>
            <a:r>
              <a:rPr lang="zh-CN" altLang="en-US"/>
              <a:t>D.  鲁迅</a:t>
            </a:r>
            <a:endParaRPr lang="zh-CN" altLang="en-US"/>
          </a:p>
        </p:txBody>
      </p:sp>
      <p:sp>
        <p:nvSpPr>
          <p:cNvPr id="3" name="内容占位符 2"/>
          <p:cNvSpPr>
            <a:spLocks noGrp="1"/>
          </p:cNvSpPr>
          <p:nvPr>
            <p:ph sz="quarter" idx="11"/>
          </p:nvPr>
        </p:nvSpPr>
        <p:spPr/>
        <p:txBody>
          <a:bodyPr/>
          <a:p>
            <a:r>
              <a:rPr lang="zh-CN" altLang="en-US"/>
              <a:t>第七题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社会主义一词由（</a:t>
            </a:r>
            <a:r>
              <a:rPr lang="en-US" altLang="zh-CN"/>
              <a:t>    </a:t>
            </a:r>
            <a:r>
              <a:rPr lang="zh-CN" altLang="en-US"/>
              <a:t>）传入中国。</a:t>
            </a:r>
            <a:endParaRPr lang="zh-CN" altLang="en-US"/>
          </a:p>
          <a:p>
            <a:r>
              <a:rPr lang="zh-CN" altLang="en-US"/>
              <a:t>A.  英国   </a:t>
            </a:r>
            <a:endParaRPr lang="zh-CN" altLang="en-US"/>
          </a:p>
          <a:p>
            <a:r>
              <a:rPr lang="zh-CN" altLang="en-US"/>
              <a:t>B.  法国</a:t>
            </a:r>
            <a:endParaRPr lang="zh-CN" altLang="en-US"/>
          </a:p>
          <a:p>
            <a:r>
              <a:rPr lang="zh-CN" altLang="en-US"/>
              <a:t>C.  德国   </a:t>
            </a:r>
            <a:endParaRPr lang="zh-CN" altLang="en-US"/>
          </a:p>
          <a:p>
            <a:r>
              <a:rPr lang="zh-CN" altLang="en-US"/>
              <a:t>D.  日本</a:t>
            </a:r>
            <a:endParaRPr lang="zh-CN" altLang="en-US"/>
          </a:p>
        </p:txBody>
      </p:sp>
      <p:sp>
        <p:nvSpPr>
          <p:cNvPr id="3" name="内容占位符 2"/>
          <p:cNvSpPr>
            <a:spLocks noGrp="1"/>
          </p:cNvSpPr>
          <p:nvPr>
            <p:ph sz="quarter" idx="11"/>
          </p:nvPr>
        </p:nvSpPr>
        <p:spPr/>
        <p:txBody>
          <a:bodyPr/>
          <a:p>
            <a:r>
              <a:rPr lang="zh-CN" altLang="en-US"/>
              <a:t>第八题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D</a:t>
            </a:r>
            <a:endParaRPr lang="en-US" altLang="zh-CN"/>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p:txBody>
          <a:bodyPr/>
          <a:p>
            <a:r>
              <a:rPr lang="zh-CN" altLang="en-US"/>
              <a:t>解决中国由新民主主义革命向社会主义革命过渡的重大问题的会议是（</a:t>
            </a:r>
            <a:r>
              <a:rPr lang="en-US" altLang="zh-CN"/>
              <a:t>    </a:t>
            </a:r>
            <a:r>
              <a:rPr lang="zh-CN" altLang="en-US"/>
              <a:t>）</a:t>
            </a:r>
            <a:endParaRPr lang="zh-CN" altLang="en-US"/>
          </a:p>
          <a:p>
            <a:r>
              <a:rPr lang="zh-CN" altLang="en-US"/>
              <a:t>A.  七届二中全会</a:t>
            </a:r>
            <a:endParaRPr lang="zh-CN" altLang="en-US"/>
          </a:p>
          <a:p>
            <a:r>
              <a:rPr lang="zh-CN" altLang="en-US"/>
              <a:t>B.  十一届三中全会</a:t>
            </a:r>
            <a:endParaRPr lang="zh-CN" altLang="en-US"/>
          </a:p>
          <a:p>
            <a:r>
              <a:rPr lang="zh-CN" altLang="en-US"/>
              <a:t>C.  中国人民政治协商会议</a:t>
            </a:r>
            <a:endParaRPr lang="zh-CN" altLang="en-US"/>
          </a:p>
          <a:p>
            <a:r>
              <a:rPr lang="zh-CN" altLang="en-US"/>
              <a:t>D.  中共七大</a:t>
            </a:r>
            <a:endParaRPr lang="zh-CN" altLang="en-US"/>
          </a:p>
        </p:txBody>
      </p:sp>
      <p:sp>
        <p:nvSpPr>
          <p:cNvPr id="3" name="内容占位符 2"/>
          <p:cNvSpPr>
            <a:spLocks noGrp="1"/>
          </p:cNvSpPr>
          <p:nvPr>
            <p:ph sz="quarter" idx="11"/>
          </p:nvPr>
        </p:nvSpPr>
        <p:spPr/>
        <p:txBody>
          <a:bodyPr/>
          <a:p>
            <a:r>
              <a:rPr lang="zh-CN" altLang="en-US"/>
              <a:t>第九题</a:t>
            </a:r>
            <a:r>
              <a:rPr lang="en-US" altLang="zh-CN"/>
              <a:t>         </a:t>
            </a:r>
            <a:r>
              <a:rPr lang="zh-CN" altLang="en-US"/>
              <a:t>（</a:t>
            </a:r>
            <a:r>
              <a:rPr lang="zh-CN" altLang="en-US"/>
              <a:t>选择题）</a:t>
            </a:r>
            <a:endParaRPr lang="zh-CN" altLang="en-US"/>
          </a:p>
        </p:txBody>
      </p:sp>
      <p:sp>
        <p:nvSpPr>
          <p:cNvPr id="4" name="内容占位符 3"/>
          <p:cNvSpPr>
            <a:spLocks noGrp="1"/>
          </p:cNvSpPr>
          <p:nvPr>
            <p:ph sz="quarter" idx="12"/>
          </p:nvPr>
        </p:nvSpPr>
        <p:spPr/>
        <p:txBody>
          <a:bodyPr/>
          <a:p>
            <a:r>
              <a:rPr lang="zh-CN" altLang="en-US"/>
              <a:t>答案：</a:t>
            </a:r>
            <a:r>
              <a:rPr lang="en-US" altLang="zh-CN"/>
              <a:t>A</a:t>
            </a:r>
            <a:endParaRPr lang="en-US" altLang="zh-CN"/>
          </a:p>
        </p:txBody>
      </p:sp>
    </p:spTree>
  </p:cSld>
  <p:clrMapOvr>
    <a:masterClrMapping/>
  </p:clrMapOvr>
  <p:transition>
    <p:random/>
  </p:transition>
</p:sld>
</file>

<file path=ppt/tags/tag1.xml><?xml version="1.0" encoding="utf-8"?>
<p:tagLst xmlns:p="http://schemas.openxmlformats.org/presentationml/2006/main">
  <p:tag name="ISPRING_PRESENTATION_TITLE" val="PowerPoint 演示文稿"/>
  <p:tag name="COMMONDATA" val="eyJoZGlkIjoiYjk5ODM0YmMxOWJiYWQyNDU4MGIzYWRmYTA0ZmI5NDcifQ=="/>
</p:tagLst>
</file>

<file path=ppt/theme/theme1.xml><?xml version="1.0" encoding="utf-8"?>
<a:theme xmlns:a="http://schemas.openxmlformats.org/drawingml/2006/main" name="Office 主题">
  <a:themeElements>
    <a:clrScheme name="自定义 23">
      <a:dk1>
        <a:srgbClr val="000000"/>
      </a:dk1>
      <a:lt1>
        <a:sysClr val="window" lastClr="FFFFFF"/>
      </a:lt1>
      <a:dk2>
        <a:srgbClr val="FFFFFF"/>
      </a:dk2>
      <a:lt2>
        <a:srgbClr val="FFFFFF"/>
      </a:lt2>
      <a:accent1>
        <a:srgbClr val="BB0B30"/>
      </a:accent1>
      <a:accent2>
        <a:srgbClr val="BC0A30"/>
      </a:accent2>
      <a:accent3>
        <a:srgbClr val="BA0B2F"/>
      </a:accent3>
      <a:accent4>
        <a:srgbClr val="BB0A31"/>
      </a:accent4>
      <a:accent5>
        <a:srgbClr val="BB0B30"/>
      </a:accent5>
      <a:accent6>
        <a:srgbClr val="BA0B31"/>
      </a:accent6>
      <a:hlink>
        <a:srgbClr val="F33B48"/>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a:latin typeface="微软雅黑" panose="020B0503020204020204" charset="-122"/>
            <a:ea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5672</Words>
  <Application>WPS 演示</Application>
  <PresentationFormat>宽屏</PresentationFormat>
  <Paragraphs>541</Paragraphs>
  <Slides>60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60</vt:i4>
      </vt:variant>
    </vt:vector>
  </HeadingPairs>
  <TitlesOfParts>
    <vt:vector size="71" baseType="lpstr">
      <vt:lpstr>Arial</vt:lpstr>
      <vt:lpstr>宋体</vt:lpstr>
      <vt:lpstr>Wingdings</vt:lpstr>
      <vt:lpstr>微软雅黑</vt:lpstr>
      <vt:lpstr>华文行楷</vt:lpstr>
      <vt:lpstr>华文楷体</vt:lpstr>
      <vt:lpstr>Calibri</vt:lpstr>
      <vt:lpstr>Calibri Light</vt:lpstr>
      <vt:lpstr>等线</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阳光柠檬味的盛夏</cp:lastModifiedBy>
  <cp:revision>42</cp:revision>
  <dcterms:created xsi:type="dcterms:W3CDTF">2020-05-24T08:16:00Z</dcterms:created>
  <dcterms:modified xsi:type="dcterms:W3CDTF">2022-05-03T02:25:22Z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F674D197E6464C389843DCAA01928D42</vt:lpwstr>
  </property>
  <property fmtid="{D5CDD505-2E9C-101B-9397-08002B2CF9AE}" pid="4" name="commondata">
    <vt:lpwstr>eyJoZGlkIjoiMzc3NjUzOGE5Y2MwZWFkYTU2OGY1NTFjZjliYTk0OGQifQ==</vt:lpwstr>
  </property>
</Properties>
</file>