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3"/>
  </p:notesMasterIdLst>
  <p:handoutMasterIdLst>
    <p:handoutMasterId r:id="rId84"/>
  </p:handoutMasterIdLst>
  <p:sldIdLst>
    <p:sldId id="263" r:id="rId3"/>
    <p:sldId id="304" r:id="rId4"/>
    <p:sldId id="305" r:id="rId5"/>
    <p:sldId id="306" r:id="rId6"/>
    <p:sldId id="307" r:id="rId7"/>
    <p:sldId id="264" r:id="rId8"/>
    <p:sldId id="303" r:id="rId9"/>
    <p:sldId id="265" r:id="rId10"/>
    <p:sldId id="266" r:id="rId11"/>
    <p:sldId id="267" r:id="rId12"/>
    <p:sldId id="268" r:id="rId13"/>
    <p:sldId id="269" r:id="rId14"/>
    <p:sldId id="270" r:id="rId15"/>
    <p:sldId id="271" r:id="rId16"/>
    <p:sldId id="272" r:id="rId17"/>
    <p:sldId id="274" r:id="rId18"/>
    <p:sldId id="276" r:id="rId19"/>
    <p:sldId id="275"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45" r:id="rId45"/>
    <p:sldId id="346" r:id="rId46"/>
    <p:sldId id="347" r:id="rId47"/>
    <p:sldId id="348" r:id="rId48"/>
    <p:sldId id="349" r:id="rId49"/>
    <p:sldId id="350" r:id="rId50"/>
    <p:sldId id="351" r:id="rId51"/>
    <p:sldId id="352" r:id="rId52"/>
    <p:sldId id="353" r:id="rId53"/>
    <p:sldId id="354" r:id="rId54"/>
    <p:sldId id="355" r:id="rId55"/>
    <p:sldId id="356" r:id="rId56"/>
    <p:sldId id="357" r:id="rId57"/>
    <p:sldId id="358" r:id="rId58"/>
    <p:sldId id="359" r:id="rId59"/>
    <p:sldId id="360" r:id="rId60"/>
    <p:sldId id="361" r:id="rId61"/>
    <p:sldId id="362" r:id="rId62"/>
    <p:sldId id="363" r:id="rId63"/>
    <p:sldId id="364" r:id="rId64"/>
    <p:sldId id="365" r:id="rId65"/>
    <p:sldId id="366" r:id="rId66"/>
    <p:sldId id="367" r:id="rId67"/>
    <p:sldId id="368" r:id="rId68"/>
    <p:sldId id="369" r:id="rId69"/>
    <p:sldId id="370" r:id="rId70"/>
    <p:sldId id="371" r:id="rId71"/>
    <p:sldId id="372" r:id="rId72"/>
    <p:sldId id="373" r:id="rId73"/>
    <p:sldId id="374" r:id="rId74"/>
    <p:sldId id="375" r:id="rId75"/>
    <p:sldId id="376" r:id="rId76"/>
    <p:sldId id="377" r:id="rId77"/>
    <p:sldId id="378" r:id="rId78"/>
    <p:sldId id="379" r:id="rId79"/>
    <p:sldId id="380" r:id="rId80"/>
    <p:sldId id="382" r:id="rId81"/>
    <p:sldId id="381" r:id="rId82"/>
  </p:sldIdLst>
  <p:sldSz cx="12192000" cy="6858000"/>
  <p:notesSz cx="7103745" cy="10234295"/>
  <p:custDataLst>
    <p:tags r:id="rId8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8A54975-3956-401E-8B9E-87D6A585183E}">
          <p14:sldIdLst>
            <p14:sldId id="263"/>
            <p14:sldId id="304"/>
            <p14:sldId id="305"/>
            <p14:sldId id="306"/>
            <p14:sldId id="307"/>
            <p14:sldId id="264"/>
            <p14:sldId id="303"/>
            <p14:sldId id="265"/>
            <p14:sldId id="266"/>
            <p14:sldId id="267"/>
            <p14:sldId id="268"/>
            <p14:sldId id="269"/>
            <p14:sldId id="270"/>
            <p14:sldId id="271"/>
            <p14:sldId id="272"/>
            <p14:sldId id="274"/>
            <p14:sldId id="276"/>
            <p14:sldId id="275"/>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2"/>
            <p14:sldId id="38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4EB"/>
    <a:srgbClr val="CC0D2E"/>
    <a:srgbClr val="BB0B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6" autoAdjust="0"/>
    <p:restoredTop sz="94660"/>
  </p:normalViewPr>
  <p:slideViewPr>
    <p:cSldViewPr snapToGrid="0">
      <p:cViewPr varScale="1">
        <p:scale>
          <a:sx n="80" d="100"/>
          <a:sy n="80" d="100"/>
        </p:scale>
        <p:origin x="58" y="307"/>
      </p:cViewPr>
      <p:guideLst/>
    </p:cSldViewPr>
  </p:slideViewPr>
  <p:notesTextViewPr>
    <p:cViewPr>
      <p:scale>
        <a:sx n="1" d="1"/>
        <a:sy n="1" d="1"/>
      </p:scale>
      <p:origin x="0" y="0"/>
    </p:cViewPr>
  </p:notesTextViewPr>
  <p:notesViewPr>
    <p:cSldViewPr snapToGrid="0">
      <p:cViewPr varScale="1">
        <p:scale>
          <a:sx n="62" d="100"/>
          <a:sy n="62" d="100"/>
        </p:scale>
        <p:origin x="3178" y="6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8" Type="http://schemas.openxmlformats.org/officeDocument/2006/relationships/tags" Target="tags/tag1.xml"/><Relationship Id="rId87" Type="http://schemas.openxmlformats.org/officeDocument/2006/relationships/tableStyles" Target="tableStyles.xml"/><Relationship Id="rId86" Type="http://schemas.openxmlformats.org/officeDocument/2006/relationships/viewProps" Target="viewProps.xml"/><Relationship Id="rId85" Type="http://schemas.openxmlformats.org/officeDocument/2006/relationships/presProps" Target="presProps.xml"/><Relationship Id="rId84" Type="http://schemas.openxmlformats.org/officeDocument/2006/relationships/handoutMaster" Target="handoutMasters/handoutMaster1.xml"/><Relationship Id="rId83" Type="http://schemas.openxmlformats.org/officeDocument/2006/relationships/notesMaster" Target="notesMasters/notesMaster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E20902EB-3AEA-4B30-9183-9F043197A9B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3940947F-9020-4101-B7EA-454382B454B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题目页-有倒计时">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1362710" y="1982470"/>
            <a:ext cx="9903460" cy="2406650"/>
          </a:xfrm>
          <a:prstGeom prst="rect">
            <a:avLst/>
          </a:prstGeom>
        </p:spPr>
        <p:txBody>
          <a:bodyPr/>
          <a:lstStyle>
            <a:lvl1pPr marL="0" indent="0">
              <a:buNone/>
              <a:defRPr b="0">
                <a:solidFill>
                  <a:schemeClr val="tx1"/>
                </a:solidFill>
                <a:latin typeface="+mn-ea"/>
                <a:ea typeface="+mn-ea"/>
                <a:cs typeface="+mn-ea"/>
              </a:defRPr>
            </a:lvl1pPr>
          </a:lstStyle>
          <a:p>
            <a:pPr algn="l"/>
            <a:r>
              <a:rPr lang="zh-CN" altLang="en-US" sz="2800" dirty="0">
                <a:latin typeface="+mj-lt"/>
                <a:ea typeface="+mj-ea"/>
                <a:cs typeface="+mj-cs"/>
              </a:rPr>
              <a:t>题目：</a:t>
            </a:r>
            <a:r>
              <a:rPr lang="zh-CN" altLang="en-US" sz="2800" dirty="0">
                <a:latin typeface="+mj-lt"/>
                <a:ea typeface="+mj-ea"/>
                <a:cs typeface="+mj-cs"/>
                <a:sym typeface="+mn-ea"/>
              </a:rPr>
              <a:t>1921年（</a:t>
            </a:r>
            <a:r>
              <a:rPr lang="en-US" altLang="zh-CN" sz="2800" dirty="0">
                <a:latin typeface="+mj-lt"/>
                <a:ea typeface="+mj-ea"/>
                <a:cs typeface="+mj-cs"/>
                <a:sym typeface="+mn-ea"/>
              </a:rPr>
              <a:t>tab	</a:t>
            </a:r>
            <a:r>
              <a:rPr lang="zh-CN" altLang="en-US" sz="2800" dirty="0">
                <a:latin typeface="+mj-lt"/>
                <a:ea typeface="+mj-ea"/>
                <a:cs typeface="+mj-cs"/>
                <a:sym typeface="+mn-ea"/>
              </a:rPr>
              <a:t> ）,党的一大在上海开幕,最后一天的会议转移到浙江嘉兴南湖举行。</a:t>
            </a:r>
            <a:r>
              <a:rPr lang="zh-CN" altLang="en-US" dirty="0">
                <a:latin typeface="+mj-lt"/>
                <a:ea typeface="+mj-ea"/>
                <a:cs typeface="+mj-cs"/>
                <a:sym typeface="+mn-ea"/>
              </a:rPr>
              <a:t>（这里输入题目正文内容）</a:t>
            </a:r>
            <a:endParaRPr lang="zh-CN" altLang="en-US" sz="2800" dirty="0">
              <a:latin typeface="+mj-lt"/>
              <a:ea typeface="+mj-ea"/>
              <a:cs typeface="+mj-cs"/>
              <a:sym typeface="+mn-ea"/>
            </a:endParaRPr>
          </a:p>
          <a:p>
            <a:pPr algn="l"/>
            <a:r>
              <a:rPr lang="en-US" altLang="zh-CN" sz="2800" dirty="0">
                <a:latin typeface="+mj-lt"/>
                <a:ea typeface="+mj-ea"/>
                <a:cs typeface="+mj-cs"/>
                <a:sym typeface="+mn-ea"/>
              </a:rPr>
              <a:t>A. 1.1					</a:t>
            </a:r>
            <a:endParaRPr lang="en-US" altLang="zh-CN" sz="2800" dirty="0">
              <a:latin typeface="+mj-lt"/>
              <a:ea typeface="+mj-ea"/>
              <a:cs typeface="+mj-cs"/>
              <a:sym typeface="+mn-ea"/>
            </a:endParaRPr>
          </a:p>
          <a:p>
            <a:pPr algn="l"/>
            <a:r>
              <a:rPr lang="en-US" altLang="zh-CN" sz="2800" dirty="0">
                <a:latin typeface="+mj-lt"/>
                <a:ea typeface="+mj-ea"/>
                <a:cs typeface="+mj-cs"/>
                <a:sym typeface="+mn-ea"/>
              </a:rPr>
              <a:t>B. 2.2</a:t>
            </a:r>
            <a:endParaRPr lang="en-US" altLang="zh-CN" sz="2800" dirty="0">
              <a:latin typeface="+mj-lt"/>
              <a:ea typeface="+mj-ea"/>
              <a:cs typeface="+mj-cs"/>
              <a:sym typeface="+mn-ea"/>
            </a:endParaRPr>
          </a:p>
          <a:p>
            <a:pPr algn="l"/>
            <a:r>
              <a:rPr lang="en-US" altLang="zh-CN" sz="2800" dirty="0">
                <a:latin typeface="+mj-lt"/>
                <a:ea typeface="+mj-ea"/>
                <a:cs typeface="+mj-cs"/>
                <a:sym typeface="+mn-ea"/>
              </a:rPr>
              <a:t>C. 3.3					</a:t>
            </a:r>
            <a:endParaRPr lang="en-US" altLang="zh-CN" sz="2800" dirty="0">
              <a:latin typeface="+mj-lt"/>
              <a:ea typeface="+mj-ea"/>
              <a:cs typeface="+mj-cs"/>
              <a:sym typeface="+mn-ea"/>
            </a:endParaRPr>
          </a:p>
          <a:p>
            <a:pPr algn="l"/>
            <a:r>
              <a:rPr lang="en-US" altLang="zh-CN" sz="2800" dirty="0">
                <a:latin typeface="+mj-lt"/>
                <a:ea typeface="+mj-ea"/>
                <a:cs typeface="+mj-cs"/>
                <a:sym typeface="+mn-ea"/>
              </a:rPr>
              <a:t>D. 4.4</a:t>
            </a:r>
            <a:endParaRPr lang="en-US" altLang="zh-CN" sz="2800" dirty="0">
              <a:latin typeface="+mj-lt"/>
              <a:ea typeface="+mj-ea"/>
              <a:cs typeface="+mj-cs"/>
              <a:sym typeface="+mn-ea"/>
            </a:endParaRPr>
          </a:p>
          <a:p>
            <a:pPr algn="l"/>
            <a:endParaRPr lang="zh-CN" altLang="en-US" sz="2800" dirty="0">
              <a:latin typeface="+mj-lt"/>
              <a:ea typeface="+mj-ea"/>
              <a:cs typeface="+mj-cs"/>
            </a:endParaRPr>
          </a:p>
        </p:txBody>
      </p:sp>
      <p:sp>
        <p:nvSpPr>
          <p:cNvPr id="5" name="内容占位符 4"/>
          <p:cNvSpPr>
            <a:spLocks noGrp="1"/>
          </p:cNvSpPr>
          <p:nvPr>
            <p:ph sz="quarter" idx="11" hasCustomPrompt="1"/>
          </p:nvPr>
        </p:nvSpPr>
        <p:spPr>
          <a:xfrm>
            <a:off x="1362710" y="1203325"/>
            <a:ext cx="6038215" cy="526415"/>
          </a:xfrm>
          <a:prstGeom prst="rect">
            <a:avLst/>
          </a:prstGeom>
        </p:spPr>
        <p:txBody>
          <a:bodyPr/>
          <a:lstStyle>
            <a:lvl1pPr marL="0" indent="0">
              <a:buNone/>
              <a:defRPr>
                <a:solidFill>
                  <a:schemeClr val="tx1"/>
                </a:solidFill>
                <a:latin typeface="华文楷体" panose="02010600040101010101" charset="-122"/>
                <a:ea typeface="华文楷体" panose="02010600040101010101" charset="-122"/>
                <a:cs typeface="华文楷体" panose="02010600040101010101" charset="-122"/>
              </a:defRPr>
            </a:lvl1pPr>
          </a:lstStyle>
          <a:p>
            <a:pPr lvl="0"/>
            <a:r>
              <a:rPr lang="zh-CN" altLang="en-US" dirty="0"/>
              <a:t>这里输入“第一题</a:t>
            </a:r>
            <a:r>
              <a:rPr lang="en-US" altLang="zh-CN" dirty="0"/>
              <a:t>tab	</a:t>
            </a:r>
            <a:r>
              <a:rPr lang="zh-CN" altLang="en-US" dirty="0"/>
              <a:t>（选择题）”</a:t>
            </a:r>
            <a:endParaRPr lang="zh-CN" altLang="en-US" dirty="0"/>
          </a:p>
        </p:txBody>
      </p:sp>
      <p:sp>
        <p:nvSpPr>
          <p:cNvPr id="10" name="内容占位符 9"/>
          <p:cNvSpPr>
            <a:spLocks noGrp="1"/>
          </p:cNvSpPr>
          <p:nvPr>
            <p:ph sz="quarter" idx="12" hasCustomPrompt="1"/>
          </p:nvPr>
        </p:nvSpPr>
        <p:spPr>
          <a:xfrm>
            <a:off x="8149463" y="5220000"/>
            <a:ext cx="3116695" cy="914400"/>
          </a:xfrm>
          <a:prstGeom prst="rect">
            <a:avLst/>
          </a:prstGeom>
        </p:spPr>
        <p:txBody>
          <a:bodyPr/>
          <a:lstStyle>
            <a:lvl1pPr marL="0" indent="0">
              <a:buNone/>
              <a:defRPr sz="3600" b="1">
                <a:solidFill>
                  <a:schemeClr val="tx1"/>
                </a:solidFill>
                <a:latin typeface="+mn-ea"/>
                <a:ea typeface="+mn-ea"/>
                <a:cs typeface="+mn-ea"/>
              </a:defRPr>
            </a:lvl1pPr>
          </a:lstStyle>
          <a:p>
            <a:pPr lvl="0"/>
            <a:r>
              <a:rPr lang="zh-CN" altLang="en-US" dirty="0"/>
              <a:t>（这里输入“答案：</a:t>
            </a:r>
            <a:r>
              <a:rPr lang="en-US" altLang="zh-CN" dirty="0"/>
              <a:t>A</a:t>
            </a:r>
            <a:r>
              <a:rPr lang="zh-CN" altLang="en-US" dirty="0"/>
              <a:t>”）</a:t>
            </a:r>
            <a:endParaRPr lang="zh-CN" altLang="en-US" dirty="0"/>
          </a:p>
        </p:txBody>
      </p:sp>
      <p:sp>
        <p:nvSpPr>
          <p:cNvPr id="11" name="矩形 10"/>
          <p:cNvSpPr/>
          <p:nvPr userDrawn="1"/>
        </p:nvSpPr>
        <p:spPr>
          <a:xfrm>
            <a:off x="216000" y="5040000"/>
            <a:ext cx="1418590" cy="1568450"/>
          </a:xfrm>
          <a:prstGeom prst="rect">
            <a:avLst/>
          </a:prstGeom>
          <a:noFill/>
        </p:spPr>
        <p:txBody>
          <a:bodyPr wrap="none" lIns="91440" tIns="45720" rIns="91440" bIns="45720">
            <a:spAutoFit/>
          </a:bodyPr>
          <a:lstStyle/>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10</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 name="矩形 1"/>
          <p:cNvSpPr/>
          <p:nvPr userDrawn="1"/>
        </p:nvSpPr>
        <p:spPr>
          <a:xfrm>
            <a:off x="216000" y="5040000"/>
            <a:ext cx="1418590" cy="1568450"/>
          </a:xfrm>
          <a:prstGeom prst="rect">
            <a:avLst/>
          </a:prstGeom>
          <a:noFill/>
        </p:spPr>
        <p:txBody>
          <a:bodyPr wrap="none" lIns="91440" tIns="45720" rIns="91440" bIns="45720">
            <a:spAutoFit/>
          </a:bodyPr>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09</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矩形 3"/>
          <p:cNvSpPr/>
          <p:nvPr userDrawn="1"/>
        </p:nvSpPr>
        <p:spPr>
          <a:xfrm>
            <a:off x="216000" y="5040000"/>
            <a:ext cx="1418590" cy="1568450"/>
          </a:xfrm>
          <a:prstGeom prst="rect">
            <a:avLst/>
          </a:prstGeom>
          <a:noFill/>
        </p:spPr>
        <p:txBody>
          <a:bodyPr wrap="none" lIns="91440" tIns="45720" rIns="91440" bIns="45720">
            <a:spAutoFit/>
          </a:bodyPr>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08</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矩形 11"/>
          <p:cNvSpPr/>
          <p:nvPr userDrawn="1"/>
        </p:nvSpPr>
        <p:spPr>
          <a:xfrm>
            <a:off x="216000" y="5040000"/>
            <a:ext cx="1418590" cy="1568450"/>
          </a:xfrm>
          <a:prstGeom prst="rect">
            <a:avLst/>
          </a:prstGeom>
          <a:noFill/>
        </p:spPr>
        <p:txBody>
          <a:bodyPr wrap="none" lIns="91440" tIns="45720" rIns="91440" bIns="45720">
            <a:spAutoFit/>
          </a:bodyPr>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07</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9" name="矩形 18"/>
          <p:cNvSpPr/>
          <p:nvPr userDrawn="1"/>
        </p:nvSpPr>
        <p:spPr>
          <a:xfrm>
            <a:off x="216000" y="5040000"/>
            <a:ext cx="1418590" cy="1568450"/>
          </a:xfrm>
          <a:prstGeom prst="rect">
            <a:avLst/>
          </a:prstGeom>
          <a:noFill/>
        </p:spPr>
        <p:txBody>
          <a:bodyPr wrap="none" lIns="91440" tIns="45720" rIns="91440" bIns="45720">
            <a:spAutoFit/>
          </a:bodyPr>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03</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0" name="矩形 19"/>
          <p:cNvSpPr/>
          <p:nvPr userDrawn="1"/>
        </p:nvSpPr>
        <p:spPr>
          <a:xfrm>
            <a:off x="216000" y="5040000"/>
            <a:ext cx="1418590" cy="1568450"/>
          </a:xfrm>
          <a:prstGeom prst="rect">
            <a:avLst/>
          </a:prstGeom>
          <a:noFill/>
        </p:spPr>
        <p:txBody>
          <a:bodyPr wrap="none" lIns="91440" tIns="45720" rIns="91440" bIns="45720">
            <a:spAutoFit/>
          </a:bodyPr>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05</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1" name="矩形 20"/>
          <p:cNvSpPr/>
          <p:nvPr userDrawn="1"/>
        </p:nvSpPr>
        <p:spPr>
          <a:xfrm>
            <a:off x="216000" y="5040000"/>
            <a:ext cx="1418590" cy="1568450"/>
          </a:xfrm>
          <a:prstGeom prst="rect">
            <a:avLst/>
          </a:prstGeom>
          <a:noFill/>
        </p:spPr>
        <p:txBody>
          <a:bodyPr wrap="none" lIns="91440" tIns="45720" rIns="91440" bIns="45720">
            <a:spAutoFit/>
          </a:bodyPr>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04</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2" name="矩形 21"/>
          <p:cNvSpPr/>
          <p:nvPr userDrawn="1"/>
        </p:nvSpPr>
        <p:spPr>
          <a:xfrm>
            <a:off x="216000" y="5040000"/>
            <a:ext cx="1418590" cy="1568450"/>
          </a:xfrm>
          <a:prstGeom prst="rect">
            <a:avLst/>
          </a:prstGeom>
          <a:noFill/>
        </p:spPr>
        <p:txBody>
          <a:bodyPr wrap="none" lIns="91440" tIns="45720" rIns="91440" bIns="45720">
            <a:spAutoFit/>
          </a:bodyPr>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06</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3" name="矩形 22"/>
          <p:cNvSpPr/>
          <p:nvPr userDrawn="1"/>
        </p:nvSpPr>
        <p:spPr>
          <a:xfrm>
            <a:off x="216000" y="5040000"/>
            <a:ext cx="1418590" cy="1568450"/>
          </a:xfrm>
          <a:prstGeom prst="rect">
            <a:avLst/>
          </a:prstGeom>
          <a:noFill/>
        </p:spPr>
        <p:txBody>
          <a:bodyPr wrap="none" lIns="91440" tIns="45720" rIns="91440" bIns="45720">
            <a:spAutoFit/>
          </a:bodyPr>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02</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4" name="矩形 23"/>
          <p:cNvSpPr/>
          <p:nvPr userDrawn="1"/>
        </p:nvSpPr>
        <p:spPr>
          <a:xfrm>
            <a:off x="216000" y="5040000"/>
            <a:ext cx="1418590" cy="1568450"/>
          </a:xfrm>
          <a:prstGeom prst="rect">
            <a:avLst/>
          </a:prstGeom>
          <a:noFill/>
        </p:spPr>
        <p:txBody>
          <a:bodyPr wrap="none" lIns="91440" tIns="45720" rIns="91440" bIns="45720">
            <a:spAutoFit/>
          </a:bodyPr>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01</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5" name="矩形 24"/>
          <p:cNvSpPr/>
          <p:nvPr userDrawn="1"/>
        </p:nvSpPr>
        <p:spPr>
          <a:xfrm>
            <a:off x="216000" y="5040000"/>
            <a:ext cx="1418590" cy="1568450"/>
          </a:xfrm>
          <a:prstGeom prst="rect">
            <a:avLst/>
          </a:prstGeom>
          <a:noFill/>
        </p:spPr>
        <p:txBody>
          <a:bodyPr wrap="none" lIns="91440" tIns="45720" rIns="91440" bIns="45720">
            <a:spAutoFit/>
          </a:bodyPr>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00</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2"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par>
                          <p:cTn id="38" fill="hold">
                            <p:stCondLst>
                              <p:cond delay="500"/>
                            </p:stCondLst>
                            <p:childTnLst>
                              <p:par>
                                <p:cTn id="39" presetID="10" presetClass="exit" presetSubtype="0" fill="hold" grpId="0" nodeType="afterEffect">
                                  <p:stCondLst>
                                    <p:cond delay="400"/>
                                  </p:stCondLst>
                                  <p:childTnLst>
                                    <p:animEffect transition="out" filter="fade">
                                      <p:cBhvr>
                                        <p:cTn id="40" dur="500"/>
                                        <p:tgtEl>
                                          <p:spTgt spid="11"/>
                                        </p:tgtEl>
                                      </p:cBhvr>
                                    </p:animEffect>
                                    <p:set>
                                      <p:cBhvr>
                                        <p:cTn id="41" dur="1" fill="hold">
                                          <p:stCondLst>
                                            <p:cond delay="499"/>
                                          </p:stCondLst>
                                        </p:cTn>
                                        <p:tgtEl>
                                          <p:spTgt spid="11"/>
                                        </p:tgtEl>
                                        <p:attrNameLst>
                                          <p:attrName>style.visibility</p:attrName>
                                        </p:attrNameLst>
                                      </p:cBhvr>
                                      <p:to>
                                        <p:strVal val="hidden"/>
                                      </p:to>
                                    </p:set>
                                  </p:childTnLst>
                                </p:cTn>
                              </p:par>
                            </p:childTnLst>
                          </p:cTn>
                        </p:par>
                        <p:par>
                          <p:cTn id="42" fill="hold">
                            <p:stCondLst>
                              <p:cond delay="1400"/>
                            </p:stCondLst>
                            <p:childTnLst>
                              <p:par>
                                <p:cTn id="43" presetID="1" presetClass="entr" presetSubtype="0" fill="hold" grpId="0" nodeType="afterEffect">
                                  <p:stCondLst>
                                    <p:cond delay="100"/>
                                  </p:stCondLst>
                                  <p:childTnLst>
                                    <p:set>
                                      <p:cBhvr>
                                        <p:cTn id="44" dur="1" fill="hold">
                                          <p:stCondLst>
                                            <p:cond delay="0"/>
                                          </p:stCondLst>
                                        </p:cTn>
                                        <p:tgtEl>
                                          <p:spTgt spid="2"/>
                                        </p:tgtEl>
                                        <p:attrNameLst>
                                          <p:attrName>style.visibility</p:attrName>
                                        </p:attrNameLst>
                                      </p:cBhvr>
                                      <p:to>
                                        <p:strVal val="visible"/>
                                      </p:to>
                                    </p:set>
                                  </p:childTnLst>
                                </p:cTn>
                              </p:par>
                            </p:childTnLst>
                          </p:cTn>
                        </p:par>
                        <p:par>
                          <p:cTn id="45" fill="hold">
                            <p:stCondLst>
                              <p:cond delay="1500"/>
                            </p:stCondLst>
                            <p:childTnLst>
                              <p:par>
                                <p:cTn id="46" presetID="10" presetClass="exit" presetSubtype="0" fill="hold" grpId="2" nodeType="afterEffect">
                                  <p:stCondLst>
                                    <p:cond delay="400"/>
                                  </p:stCondLst>
                                  <p:childTnLst>
                                    <p:animEffect transition="out" filter="fade">
                                      <p:cBhvr>
                                        <p:cTn id="47" dur="500"/>
                                        <p:tgtEl>
                                          <p:spTgt spid="2"/>
                                        </p:tgtEl>
                                      </p:cBhvr>
                                    </p:animEffect>
                                    <p:set>
                                      <p:cBhvr>
                                        <p:cTn id="48" dur="1" fill="hold">
                                          <p:stCondLst>
                                            <p:cond delay="499"/>
                                          </p:stCondLst>
                                        </p:cTn>
                                        <p:tgtEl>
                                          <p:spTgt spid="2"/>
                                        </p:tgtEl>
                                        <p:attrNameLst>
                                          <p:attrName>style.visibility</p:attrName>
                                        </p:attrNameLst>
                                      </p:cBhvr>
                                      <p:to>
                                        <p:strVal val="hidden"/>
                                      </p:to>
                                    </p:set>
                                  </p:childTnLst>
                                </p:cTn>
                              </p:par>
                            </p:childTnLst>
                          </p:cTn>
                        </p:par>
                        <p:par>
                          <p:cTn id="49" fill="hold">
                            <p:stCondLst>
                              <p:cond delay="2400"/>
                            </p:stCondLst>
                            <p:childTnLst>
                              <p:par>
                                <p:cTn id="50" presetID="1" presetClass="entr" presetSubtype="0" fill="hold" grpId="0" nodeType="afterEffect">
                                  <p:stCondLst>
                                    <p:cond delay="100"/>
                                  </p:stCondLst>
                                  <p:childTnLst>
                                    <p:set>
                                      <p:cBhvr>
                                        <p:cTn id="51" dur="1" fill="hold">
                                          <p:stCondLst>
                                            <p:cond delay="0"/>
                                          </p:stCondLst>
                                        </p:cTn>
                                        <p:tgtEl>
                                          <p:spTgt spid="4"/>
                                        </p:tgtEl>
                                        <p:attrNameLst>
                                          <p:attrName>style.visibility</p:attrName>
                                        </p:attrNameLst>
                                      </p:cBhvr>
                                      <p:to>
                                        <p:strVal val="visible"/>
                                      </p:to>
                                    </p:set>
                                  </p:childTnLst>
                                </p:cTn>
                              </p:par>
                            </p:childTnLst>
                          </p:cTn>
                        </p:par>
                        <p:par>
                          <p:cTn id="52" fill="hold">
                            <p:stCondLst>
                              <p:cond delay="2500"/>
                            </p:stCondLst>
                            <p:childTnLst>
                              <p:par>
                                <p:cTn id="53" presetID="10" presetClass="exit" presetSubtype="0" fill="hold" grpId="2" nodeType="afterEffect">
                                  <p:stCondLst>
                                    <p:cond delay="400"/>
                                  </p:stCondLst>
                                  <p:childTnLst>
                                    <p:animEffect transition="out" filter="fade">
                                      <p:cBhvr>
                                        <p:cTn id="54" dur="500"/>
                                        <p:tgtEl>
                                          <p:spTgt spid="4"/>
                                        </p:tgtEl>
                                      </p:cBhvr>
                                    </p:animEffect>
                                    <p:set>
                                      <p:cBhvr>
                                        <p:cTn id="55" dur="1" fill="hold">
                                          <p:stCondLst>
                                            <p:cond delay="499"/>
                                          </p:stCondLst>
                                        </p:cTn>
                                        <p:tgtEl>
                                          <p:spTgt spid="4"/>
                                        </p:tgtEl>
                                        <p:attrNameLst>
                                          <p:attrName>style.visibility</p:attrName>
                                        </p:attrNameLst>
                                      </p:cBhvr>
                                      <p:to>
                                        <p:strVal val="hidden"/>
                                      </p:to>
                                    </p:set>
                                  </p:childTnLst>
                                </p:cTn>
                              </p:par>
                            </p:childTnLst>
                          </p:cTn>
                        </p:par>
                        <p:par>
                          <p:cTn id="56" fill="hold">
                            <p:stCondLst>
                              <p:cond delay="3400"/>
                            </p:stCondLst>
                            <p:childTnLst>
                              <p:par>
                                <p:cTn id="57" presetID="1" presetClass="entr" presetSubtype="0" fill="hold" grpId="0" nodeType="afterEffect">
                                  <p:stCondLst>
                                    <p:cond delay="100"/>
                                  </p:stCondLst>
                                  <p:childTnLst>
                                    <p:set>
                                      <p:cBhvr>
                                        <p:cTn id="58" dur="1" fill="hold">
                                          <p:stCondLst>
                                            <p:cond delay="0"/>
                                          </p:stCondLst>
                                        </p:cTn>
                                        <p:tgtEl>
                                          <p:spTgt spid="12"/>
                                        </p:tgtEl>
                                        <p:attrNameLst>
                                          <p:attrName>style.visibility</p:attrName>
                                        </p:attrNameLst>
                                      </p:cBhvr>
                                      <p:to>
                                        <p:strVal val="visible"/>
                                      </p:to>
                                    </p:set>
                                  </p:childTnLst>
                                </p:cTn>
                              </p:par>
                            </p:childTnLst>
                          </p:cTn>
                        </p:par>
                        <p:par>
                          <p:cTn id="59" fill="hold">
                            <p:stCondLst>
                              <p:cond delay="3500"/>
                            </p:stCondLst>
                            <p:childTnLst>
                              <p:par>
                                <p:cTn id="60" presetID="10" presetClass="exit" presetSubtype="0" fill="hold" grpId="2" nodeType="afterEffect">
                                  <p:stCondLst>
                                    <p:cond delay="400"/>
                                  </p:stCondLst>
                                  <p:childTnLst>
                                    <p:animEffect transition="out" filter="fade">
                                      <p:cBhvr>
                                        <p:cTn id="61" dur="500"/>
                                        <p:tgtEl>
                                          <p:spTgt spid="12"/>
                                        </p:tgtEl>
                                      </p:cBhvr>
                                    </p:animEffect>
                                    <p:set>
                                      <p:cBhvr>
                                        <p:cTn id="62" dur="1" fill="hold">
                                          <p:stCondLst>
                                            <p:cond delay="499"/>
                                          </p:stCondLst>
                                        </p:cTn>
                                        <p:tgtEl>
                                          <p:spTgt spid="12"/>
                                        </p:tgtEl>
                                        <p:attrNameLst>
                                          <p:attrName>style.visibility</p:attrName>
                                        </p:attrNameLst>
                                      </p:cBhvr>
                                      <p:to>
                                        <p:strVal val="hidden"/>
                                      </p:to>
                                    </p:set>
                                  </p:childTnLst>
                                </p:cTn>
                              </p:par>
                            </p:childTnLst>
                          </p:cTn>
                        </p:par>
                        <p:par>
                          <p:cTn id="63" fill="hold">
                            <p:stCondLst>
                              <p:cond delay="4400"/>
                            </p:stCondLst>
                            <p:childTnLst>
                              <p:par>
                                <p:cTn id="64" presetID="1" presetClass="entr" presetSubtype="0" fill="hold" grpId="0" nodeType="afterEffect">
                                  <p:stCondLst>
                                    <p:cond delay="100"/>
                                  </p:stCondLst>
                                  <p:childTnLst>
                                    <p:set>
                                      <p:cBhvr>
                                        <p:cTn id="65" dur="1" fill="hold">
                                          <p:stCondLst>
                                            <p:cond delay="0"/>
                                          </p:stCondLst>
                                        </p:cTn>
                                        <p:tgtEl>
                                          <p:spTgt spid="22"/>
                                        </p:tgtEl>
                                        <p:attrNameLst>
                                          <p:attrName>style.visibility</p:attrName>
                                        </p:attrNameLst>
                                      </p:cBhvr>
                                      <p:to>
                                        <p:strVal val="visible"/>
                                      </p:to>
                                    </p:set>
                                  </p:childTnLst>
                                </p:cTn>
                              </p:par>
                            </p:childTnLst>
                          </p:cTn>
                        </p:par>
                        <p:par>
                          <p:cTn id="66" fill="hold">
                            <p:stCondLst>
                              <p:cond delay="4500"/>
                            </p:stCondLst>
                            <p:childTnLst>
                              <p:par>
                                <p:cTn id="67" presetID="10" presetClass="exit" presetSubtype="0" fill="hold" grpId="2" nodeType="afterEffect">
                                  <p:stCondLst>
                                    <p:cond delay="400"/>
                                  </p:stCondLst>
                                  <p:childTnLst>
                                    <p:animEffect transition="out" filter="fade">
                                      <p:cBhvr>
                                        <p:cTn id="68" dur="500"/>
                                        <p:tgtEl>
                                          <p:spTgt spid="22"/>
                                        </p:tgtEl>
                                      </p:cBhvr>
                                    </p:animEffect>
                                    <p:set>
                                      <p:cBhvr>
                                        <p:cTn id="69" dur="1" fill="hold">
                                          <p:stCondLst>
                                            <p:cond delay="499"/>
                                          </p:stCondLst>
                                        </p:cTn>
                                        <p:tgtEl>
                                          <p:spTgt spid="22"/>
                                        </p:tgtEl>
                                        <p:attrNameLst>
                                          <p:attrName>style.visibility</p:attrName>
                                        </p:attrNameLst>
                                      </p:cBhvr>
                                      <p:to>
                                        <p:strVal val="hidden"/>
                                      </p:to>
                                    </p:set>
                                  </p:childTnLst>
                                </p:cTn>
                              </p:par>
                            </p:childTnLst>
                          </p:cTn>
                        </p:par>
                        <p:par>
                          <p:cTn id="70" fill="hold">
                            <p:stCondLst>
                              <p:cond delay="5400"/>
                            </p:stCondLst>
                            <p:childTnLst>
                              <p:par>
                                <p:cTn id="71" presetID="1" presetClass="entr" presetSubtype="0" fill="hold" grpId="0" nodeType="afterEffect">
                                  <p:stCondLst>
                                    <p:cond delay="100"/>
                                  </p:stCondLst>
                                  <p:childTnLst>
                                    <p:set>
                                      <p:cBhvr>
                                        <p:cTn id="72" dur="1" fill="hold">
                                          <p:stCondLst>
                                            <p:cond delay="0"/>
                                          </p:stCondLst>
                                        </p:cTn>
                                        <p:tgtEl>
                                          <p:spTgt spid="20"/>
                                        </p:tgtEl>
                                        <p:attrNameLst>
                                          <p:attrName>style.visibility</p:attrName>
                                        </p:attrNameLst>
                                      </p:cBhvr>
                                      <p:to>
                                        <p:strVal val="visible"/>
                                      </p:to>
                                    </p:set>
                                  </p:childTnLst>
                                </p:cTn>
                              </p:par>
                            </p:childTnLst>
                          </p:cTn>
                        </p:par>
                        <p:par>
                          <p:cTn id="73" fill="hold">
                            <p:stCondLst>
                              <p:cond delay="5500"/>
                            </p:stCondLst>
                            <p:childTnLst>
                              <p:par>
                                <p:cTn id="74" presetID="10" presetClass="exit" presetSubtype="0" fill="hold" grpId="2" nodeType="afterEffect">
                                  <p:stCondLst>
                                    <p:cond delay="400"/>
                                  </p:stCondLst>
                                  <p:childTnLst>
                                    <p:animEffect transition="out" filter="fade">
                                      <p:cBhvr>
                                        <p:cTn id="75" dur="500"/>
                                        <p:tgtEl>
                                          <p:spTgt spid="20"/>
                                        </p:tgtEl>
                                      </p:cBhvr>
                                    </p:animEffect>
                                    <p:set>
                                      <p:cBhvr>
                                        <p:cTn id="76" dur="1" fill="hold">
                                          <p:stCondLst>
                                            <p:cond delay="499"/>
                                          </p:stCondLst>
                                        </p:cTn>
                                        <p:tgtEl>
                                          <p:spTgt spid="20"/>
                                        </p:tgtEl>
                                        <p:attrNameLst>
                                          <p:attrName>style.visibility</p:attrName>
                                        </p:attrNameLst>
                                      </p:cBhvr>
                                      <p:to>
                                        <p:strVal val="hidden"/>
                                      </p:to>
                                    </p:set>
                                  </p:childTnLst>
                                </p:cTn>
                              </p:par>
                            </p:childTnLst>
                          </p:cTn>
                        </p:par>
                        <p:par>
                          <p:cTn id="77" fill="hold">
                            <p:stCondLst>
                              <p:cond delay="6400"/>
                            </p:stCondLst>
                            <p:childTnLst>
                              <p:par>
                                <p:cTn id="78" presetID="1" presetClass="entr" presetSubtype="0" fill="hold" grpId="0" nodeType="afterEffect">
                                  <p:stCondLst>
                                    <p:cond delay="100"/>
                                  </p:stCondLst>
                                  <p:childTnLst>
                                    <p:set>
                                      <p:cBhvr>
                                        <p:cTn id="79" dur="1" fill="hold">
                                          <p:stCondLst>
                                            <p:cond delay="0"/>
                                          </p:stCondLst>
                                        </p:cTn>
                                        <p:tgtEl>
                                          <p:spTgt spid="21"/>
                                        </p:tgtEl>
                                        <p:attrNameLst>
                                          <p:attrName>style.visibility</p:attrName>
                                        </p:attrNameLst>
                                      </p:cBhvr>
                                      <p:to>
                                        <p:strVal val="visible"/>
                                      </p:to>
                                    </p:set>
                                  </p:childTnLst>
                                </p:cTn>
                              </p:par>
                            </p:childTnLst>
                          </p:cTn>
                        </p:par>
                        <p:par>
                          <p:cTn id="80" fill="hold">
                            <p:stCondLst>
                              <p:cond delay="6500"/>
                            </p:stCondLst>
                            <p:childTnLst>
                              <p:par>
                                <p:cTn id="81" presetID="10" presetClass="exit" presetSubtype="0" fill="hold" grpId="2" nodeType="afterEffect">
                                  <p:stCondLst>
                                    <p:cond delay="400"/>
                                  </p:stCondLst>
                                  <p:childTnLst>
                                    <p:animEffect transition="out" filter="fade">
                                      <p:cBhvr>
                                        <p:cTn id="82" dur="500"/>
                                        <p:tgtEl>
                                          <p:spTgt spid="21"/>
                                        </p:tgtEl>
                                      </p:cBhvr>
                                    </p:animEffect>
                                    <p:set>
                                      <p:cBhvr>
                                        <p:cTn id="83" dur="1" fill="hold">
                                          <p:stCondLst>
                                            <p:cond delay="499"/>
                                          </p:stCondLst>
                                        </p:cTn>
                                        <p:tgtEl>
                                          <p:spTgt spid="21"/>
                                        </p:tgtEl>
                                        <p:attrNameLst>
                                          <p:attrName>style.visibility</p:attrName>
                                        </p:attrNameLst>
                                      </p:cBhvr>
                                      <p:to>
                                        <p:strVal val="hidden"/>
                                      </p:to>
                                    </p:set>
                                  </p:childTnLst>
                                </p:cTn>
                              </p:par>
                            </p:childTnLst>
                          </p:cTn>
                        </p:par>
                        <p:par>
                          <p:cTn id="84" fill="hold">
                            <p:stCondLst>
                              <p:cond delay="7400"/>
                            </p:stCondLst>
                            <p:childTnLst>
                              <p:par>
                                <p:cTn id="85" presetID="1" presetClass="entr" presetSubtype="0" fill="hold" grpId="0" nodeType="afterEffect">
                                  <p:stCondLst>
                                    <p:cond delay="100"/>
                                  </p:stCondLst>
                                  <p:childTnLst>
                                    <p:set>
                                      <p:cBhvr>
                                        <p:cTn id="86" dur="1" fill="hold">
                                          <p:stCondLst>
                                            <p:cond delay="0"/>
                                          </p:stCondLst>
                                        </p:cTn>
                                        <p:tgtEl>
                                          <p:spTgt spid="19"/>
                                        </p:tgtEl>
                                        <p:attrNameLst>
                                          <p:attrName>style.visibility</p:attrName>
                                        </p:attrNameLst>
                                      </p:cBhvr>
                                      <p:to>
                                        <p:strVal val="visible"/>
                                      </p:to>
                                    </p:set>
                                  </p:childTnLst>
                                </p:cTn>
                              </p:par>
                            </p:childTnLst>
                          </p:cTn>
                        </p:par>
                        <p:par>
                          <p:cTn id="87" fill="hold">
                            <p:stCondLst>
                              <p:cond delay="7500"/>
                            </p:stCondLst>
                            <p:childTnLst>
                              <p:par>
                                <p:cTn id="88" presetID="10" presetClass="exit" presetSubtype="0" fill="hold" grpId="2" nodeType="afterEffect">
                                  <p:stCondLst>
                                    <p:cond delay="400"/>
                                  </p:stCondLst>
                                  <p:childTnLst>
                                    <p:animEffect transition="out" filter="fade">
                                      <p:cBhvr>
                                        <p:cTn id="89" dur="500"/>
                                        <p:tgtEl>
                                          <p:spTgt spid="19"/>
                                        </p:tgtEl>
                                      </p:cBhvr>
                                    </p:animEffect>
                                    <p:set>
                                      <p:cBhvr>
                                        <p:cTn id="90" dur="1" fill="hold">
                                          <p:stCondLst>
                                            <p:cond delay="499"/>
                                          </p:stCondLst>
                                        </p:cTn>
                                        <p:tgtEl>
                                          <p:spTgt spid="19"/>
                                        </p:tgtEl>
                                        <p:attrNameLst>
                                          <p:attrName>style.visibility</p:attrName>
                                        </p:attrNameLst>
                                      </p:cBhvr>
                                      <p:to>
                                        <p:strVal val="hidden"/>
                                      </p:to>
                                    </p:set>
                                  </p:childTnLst>
                                </p:cTn>
                              </p:par>
                            </p:childTnLst>
                          </p:cTn>
                        </p:par>
                        <p:par>
                          <p:cTn id="91" fill="hold">
                            <p:stCondLst>
                              <p:cond delay="8400"/>
                            </p:stCondLst>
                            <p:childTnLst>
                              <p:par>
                                <p:cTn id="92" presetID="1" presetClass="entr" presetSubtype="0" fill="hold" grpId="0" nodeType="afterEffect">
                                  <p:stCondLst>
                                    <p:cond delay="100"/>
                                  </p:stCondLst>
                                  <p:childTnLst>
                                    <p:set>
                                      <p:cBhvr>
                                        <p:cTn id="93" dur="1" fill="hold">
                                          <p:stCondLst>
                                            <p:cond delay="0"/>
                                          </p:stCondLst>
                                        </p:cTn>
                                        <p:tgtEl>
                                          <p:spTgt spid="23"/>
                                        </p:tgtEl>
                                        <p:attrNameLst>
                                          <p:attrName>style.visibility</p:attrName>
                                        </p:attrNameLst>
                                      </p:cBhvr>
                                      <p:to>
                                        <p:strVal val="visible"/>
                                      </p:to>
                                    </p:set>
                                  </p:childTnLst>
                                </p:cTn>
                              </p:par>
                            </p:childTnLst>
                          </p:cTn>
                        </p:par>
                        <p:par>
                          <p:cTn id="94" fill="hold">
                            <p:stCondLst>
                              <p:cond delay="8500"/>
                            </p:stCondLst>
                            <p:childTnLst>
                              <p:par>
                                <p:cTn id="95" presetID="10" presetClass="exit" presetSubtype="0" fill="hold" grpId="2" nodeType="afterEffect">
                                  <p:stCondLst>
                                    <p:cond delay="400"/>
                                  </p:stCondLst>
                                  <p:childTnLst>
                                    <p:animEffect transition="out" filter="fade">
                                      <p:cBhvr>
                                        <p:cTn id="96" dur="500"/>
                                        <p:tgtEl>
                                          <p:spTgt spid="23"/>
                                        </p:tgtEl>
                                      </p:cBhvr>
                                    </p:animEffect>
                                    <p:set>
                                      <p:cBhvr>
                                        <p:cTn id="97" dur="1" fill="hold">
                                          <p:stCondLst>
                                            <p:cond delay="499"/>
                                          </p:stCondLst>
                                        </p:cTn>
                                        <p:tgtEl>
                                          <p:spTgt spid="23"/>
                                        </p:tgtEl>
                                        <p:attrNameLst>
                                          <p:attrName>style.visibility</p:attrName>
                                        </p:attrNameLst>
                                      </p:cBhvr>
                                      <p:to>
                                        <p:strVal val="hidden"/>
                                      </p:to>
                                    </p:set>
                                  </p:childTnLst>
                                </p:cTn>
                              </p:par>
                            </p:childTnLst>
                          </p:cTn>
                        </p:par>
                        <p:par>
                          <p:cTn id="98" fill="hold">
                            <p:stCondLst>
                              <p:cond delay="9400"/>
                            </p:stCondLst>
                            <p:childTnLst>
                              <p:par>
                                <p:cTn id="99" presetID="1" presetClass="entr" presetSubtype="0" fill="hold" grpId="0" nodeType="afterEffect">
                                  <p:stCondLst>
                                    <p:cond delay="100"/>
                                  </p:stCondLst>
                                  <p:childTnLst>
                                    <p:set>
                                      <p:cBhvr>
                                        <p:cTn id="100" dur="1" fill="hold">
                                          <p:stCondLst>
                                            <p:cond delay="0"/>
                                          </p:stCondLst>
                                        </p:cTn>
                                        <p:tgtEl>
                                          <p:spTgt spid="24"/>
                                        </p:tgtEl>
                                        <p:attrNameLst>
                                          <p:attrName>style.visibility</p:attrName>
                                        </p:attrNameLst>
                                      </p:cBhvr>
                                      <p:to>
                                        <p:strVal val="visible"/>
                                      </p:to>
                                    </p:set>
                                  </p:childTnLst>
                                </p:cTn>
                              </p:par>
                            </p:childTnLst>
                          </p:cTn>
                        </p:par>
                        <p:par>
                          <p:cTn id="101" fill="hold">
                            <p:stCondLst>
                              <p:cond delay="9500"/>
                            </p:stCondLst>
                            <p:childTnLst>
                              <p:par>
                                <p:cTn id="102" presetID="10" presetClass="exit" presetSubtype="0" fill="hold" grpId="2" nodeType="afterEffect">
                                  <p:stCondLst>
                                    <p:cond delay="400"/>
                                  </p:stCondLst>
                                  <p:childTnLst>
                                    <p:animEffect transition="out" filter="fade">
                                      <p:cBhvr>
                                        <p:cTn id="103" dur="500"/>
                                        <p:tgtEl>
                                          <p:spTgt spid="24"/>
                                        </p:tgtEl>
                                      </p:cBhvr>
                                    </p:animEffect>
                                    <p:set>
                                      <p:cBhvr>
                                        <p:cTn id="104" dur="1" fill="hold">
                                          <p:stCondLst>
                                            <p:cond delay="499"/>
                                          </p:stCondLst>
                                        </p:cTn>
                                        <p:tgtEl>
                                          <p:spTgt spid="24"/>
                                        </p:tgtEl>
                                        <p:attrNameLst>
                                          <p:attrName>style.visibility</p:attrName>
                                        </p:attrNameLst>
                                      </p:cBhvr>
                                      <p:to>
                                        <p:strVal val="hidden"/>
                                      </p:to>
                                    </p:set>
                                  </p:childTnLst>
                                </p:cTn>
                              </p:par>
                            </p:childTnLst>
                          </p:cTn>
                        </p:par>
                        <p:par>
                          <p:cTn id="105" fill="hold">
                            <p:stCondLst>
                              <p:cond delay="10400"/>
                            </p:stCondLst>
                            <p:childTnLst>
                              <p:par>
                                <p:cTn id="106" presetID="1" presetClass="entr" presetSubtype="0" fill="hold" grpId="0" nodeType="afterEffect">
                                  <p:stCondLst>
                                    <p:cond delay="100"/>
                                  </p:stCondLst>
                                  <p:childTnLst>
                                    <p:set>
                                      <p:cBhvr>
                                        <p:cTn id="107" dur="1" fill="hold">
                                          <p:stCondLst>
                                            <p:cond delay="0"/>
                                          </p:stCondLst>
                                        </p:cTn>
                                        <p:tgtEl>
                                          <p:spTgt spid="25"/>
                                        </p:tgtEl>
                                        <p:attrNameLst>
                                          <p:attrName>style.visibility</p:attrName>
                                        </p:attrNameLst>
                                      </p:cBhvr>
                                      <p:to>
                                        <p:strVal val="visible"/>
                                      </p:to>
                                    </p:set>
                                  </p:childTnLst>
                                </p:cTn>
                              </p:par>
                            </p:childTnLst>
                          </p:cTn>
                        </p:par>
                        <p:par>
                          <p:cTn id="108" fill="hold">
                            <p:stCondLst>
                              <p:cond delay="10500"/>
                            </p:stCondLst>
                            <p:childTnLst>
                              <p:par>
                                <p:cTn id="109" presetID="35" presetClass="emph" presetSubtype="0" fill="hold" grpId="2" nodeType="afterEffect">
                                  <p:stCondLst>
                                    <p:cond delay="200"/>
                                  </p:stCondLst>
                                  <p:childTnLst>
                                    <p:anim calcmode="discrete" valueType="str">
                                      <p:cBhvr>
                                        <p:cTn id="110" dur="1000" fill="hold"/>
                                        <p:tgtEl>
                                          <p:spTgt spid="25"/>
                                        </p:tgtEl>
                                        <p:attrNameLst>
                                          <p:attrName>style.visibility</p:attrName>
                                        </p:attrNameLst>
                                      </p:cBhvr>
                                      <p:tavLst>
                                        <p:tav tm="0">
                                          <p:val>
                                            <p:strVal val="hidden"/>
                                          </p:val>
                                        </p:tav>
                                        <p:tav tm="50000">
                                          <p:val>
                                            <p:strVal val="visible"/>
                                          </p:val>
                                        </p:tav>
                                      </p:tavLst>
                                    </p:anim>
                                  </p:childTnLst>
                                </p:cTn>
                              </p:par>
                            </p:childTnLst>
                          </p:cTn>
                        </p:par>
                        <p:par>
                          <p:cTn id="111" fill="hold">
                            <p:stCondLst>
                              <p:cond delay="11700"/>
                            </p:stCondLst>
                            <p:childTnLst>
                              <p:par>
                                <p:cTn id="112" presetID="35" presetClass="emph" presetSubtype="0" fill="hold" grpId="3" nodeType="afterEffect">
                                  <p:stCondLst>
                                    <p:cond delay="100"/>
                                  </p:stCondLst>
                                  <p:childTnLst>
                                    <p:anim calcmode="discrete" valueType="str">
                                      <p:cBhvr>
                                        <p:cTn id="113" dur="1000" fill="hold"/>
                                        <p:tgtEl>
                                          <p:spTgt spid="25"/>
                                        </p:tgtEl>
                                        <p:attrNameLst>
                                          <p:attrName>style.visibility</p:attrName>
                                        </p:attrNameLst>
                                      </p:cBhvr>
                                      <p:tavLst>
                                        <p:tav tm="0">
                                          <p:val>
                                            <p:strVal val="hidden"/>
                                          </p:val>
                                        </p:tav>
                                        <p:tav tm="50000">
                                          <p:val>
                                            <p:strVal val="visible"/>
                                          </p:val>
                                        </p:tav>
                                      </p:tavLst>
                                    </p:anim>
                                  </p:childTnLst>
                                </p:cTn>
                              </p:par>
                            </p:childTnLst>
                          </p:cTn>
                        </p:par>
                      </p:childTnLst>
                    </p:cTn>
                  </p:par>
                  <p:par>
                    <p:cTn id="114" fill="hold">
                      <p:stCondLst>
                        <p:cond delay="indefinite"/>
                      </p:stCondLst>
                      <p:childTnLst>
                        <p:par>
                          <p:cTn id="115" fill="hold">
                            <p:stCondLst>
                              <p:cond delay="0"/>
                            </p:stCondLst>
                            <p:childTnLst>
                              <p:par>
                                <p:cTn id="116" presetID="24" presetClass="entr" presetSubtype="0" fill="hold" grpId="0" nodeType="clickEffect">
                                  <p:stCondLst>
                                    <p:cond delay="0"/>
                                  </p:stCondLst>
                                  <p:childTnLst>
                                    <p:set>
                                      <p:cBhvr>
                                        <p:cTn id="117" dur="1" fill="hold">
                                          <p:stCondLst>
                                            <p:cond delay="0"/>
                                          </p:stCondLst>
                                        </p:cTn>
                                        <p:tgtEl>
                                          <p:spTgt spid="10">
                                            <p:txEl>
                                              <p:pRg st="0" end="0"/>
                                            </p:txEl>
                                          </p:spTgt>
                                        </p:tgtEl>
                                        <p:attrNameLst>
                                          <p:attrName>style.visibility</p:attrName>
                                        </p:attrNameLst>
                                      </p:cBhvr>
                                      <p:to>
                                        <p:strVal val="visible"/>
                                      </p:to>
                                    </p:set>
                                    <p:anim to="" calcmode="lin" valueType="num">
                                      <p:cBhvr>
                                        <p:cTn id="118" dur="1" fill="hold"/>
                                        <p:tgtEl>
                                          <p:spTgt spid="10">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P spid="5" grpId="0" build="p">
        <p:tmplLst>
          <p:tmpl lvl="1">
            <p:tnLst>
              <p:par>
                <p:cTn presetID="2" presetClass="entr" presetSubtype="4" fill="hold" nodeType="click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2" grpId="0"/>
      <p:bldP spid="2" grpId="1"/>
      <p:bldP spid="11" grpId="0"/>
      <p:bldP spid="11" grpId="1"/>
      <p:bldP spid="11" grpId="2"/>
      <p:bldP spid="4" grpId="0"/>
      <p:bldP spid="4" grpId="1"/>
      <p:bldP spid="12" grpId="0"/>
      <p:bldP spid="12" grpId="1"/>
      <p:bldP spid="2" grpId="2"/>
      <p:bldP spid="4" grpId="2"/>
      <p:bldP spid="19" grpId="0"/>
      <p:bldP spid="19" grpId="1"/>
      <p:bldP spid="20" grpId="0"/>
      <p:bldP spid="20" grpId="1"/>
      <p:bldP spid="21" grpId="0"/>
      <p:bldP spid="21" grpId="1"/>
      <p:bldP spid="22" grpId="0"/>
      <p:bldP spid="22" grpId="1"/>
      <p:bldP spid="12" grpId="2"/>
      <p:bldP spid="22" grpId="2"/>
      <p:bldP spid="20" grpId="2"/>
      <p:bldP spid="21" grpId="2"/>
      <p:bldP spid="23" grpId="0"/>
      <p:bldP spid="23" grpId="1"/>
      <p:bldP spid="24" grpId="0"/>
      <p:bldP spid="24" grpId="1"/>
      <p:bldP spid="25" grpId="0"/>
      <p:bldP spid="25" grpId="1"/>
      <p:bldP spid="19" grpId="2"/>
      <p:bldP spid="23" grpId="2"/>
      <p:bldP spid="24" grpId="2"/>
      <p:bldP spid="25" grpId="2"/>
      <p:bldP spid="25" grpId="3"/>
      <p:bldP spid="10" grpId="0" build="p">
        <p:tmplLst>
          <p:tmpl lvl="1">
            <p:tnLst>
              <p:par>
                <p:cTn presetID="24" presetClass="entr" presetSubtype="0" fill="hold" grpId="0" nodeType="clickEffect">
                  <p:stCondLst>
                    <p:cond delay="0"/>
                  </p:stCondLst>
                  <p:childTnLst>
                    <p:set>
                      <p:cBhvr>
                        <p:cTn dur="1" fill="hold">
                          <p:stCondLst>
                            <p:cond delay="0"/>
                          </p:stCondLst>
                        </p:cTn>
                        <p:tgtEl>
                          <p:spTgt spid="10">
                            <p:txEl>
                              <p:pRg st="0" end="0"/>
                            </p:txEl>
                          </p:spTgt>
                        </p:tgtEl>
                        <p:attrNameLst>
                          <p:attrName>style.visibility</p:attrName>
                        </p:attrNameLst>
                      </p:cBhvr>
                      <p:to>
                        <p:strVal val="visible"/>
                      </p:to>
                    </p:set>
                    <p:anim to="" calcmode="lin" valueType="num">
                      <p:cBhvr>
                        <p:cTn dur="1" fill="hold"/>
                        <p:tgtEl>
                          <p:spTgt spid="10">
                            <p:txEl>
                              <p:pRg st="0" end="0"/>
                            </p:txEl>
                          </p:spTgt>
                        </p:tgtEl>
                      </p:cBhvr>
                    </p:anim>
                  </p:childTnLst>
                </p:cTn>
              </p:par>
            </p:tnLst>
          </p:tmpl>
        </p:tmplLst>
      </p:bldP>
      <p:bldP spid="10" grpId="1" build="p">
        <p:tmplLst>
          <p:tmpl lvl="1">
            <p:tnLst>
              <p:par>
                <p:cTn presetID="24" presetClass="entr" presetSubtype="0" fill="hold" grpId="1" nodeType="clickEffect">
                  <p:stCondLst>
                    <p:cond delay="0"/>
                  </p:stCondLst>
                  <p:childTnLst>
                    <p:set>
                      <p:cBhvr>
                        <p:cTn dur="1" fill="hold">
                          <p:stCondLst>
                            <p:cond delay="0"/>
                          </p:stCondLst>
                        </p:cTn>
                        <p:tgtEl>
                          <p:spTgt spid="10">
                            <p:txEl>
                              <p:pRg st="0" end="0"/>
                            </p:txEl>
                          </p:spTgt>
                        </p:tgtEl>
                        <p:attrNameLst>
                          <p:attrName>style.visibility</p:attrName>
                        </p:attrNameLst>
                      </p:cBhvr>
                      <p:to>
                        <p:strVal val="visible"/>
                      </p:to>
                    </p:set>
                    <p:anim to="" calcmode="lin" valueType="num">
                      <p:cBhvr>
                        <p:cTn dur="1" fill="hold"/>
                        <p:tgtEl>
                          <p:spTgt spid="10">
                            <p:txEl>
                              <p:pRg st="0" end="0"/>
                            </p:txEl>
                          </p:spTgt>
                        </p:tgtEl>
                      </p:cBhvr>
                    </p:anim>
                  </p:childTnLst>
                </p:cTn>
              </p:par>
            </p:tnLst>
          </p:tmpl>
        </p:tmplLst>
      </p:bldP>
      <p:bldP spid="4" grpId="4" build="p"/>
      <p:bldP spid="4" grpId="5" build="p"/>
      <p:bldP spid="4" grpId="6" build="p"/>
      <p:bldP spid="4" grpId="7" build="p"/>
      <p:bldP spid="4" grpId="8" build="p"/>
      <p:bldP spid="4" grpId="9" build="p"/>
      <p:bldP spid="4" grpId="10" build="p"/>
      <p:bldP spid="4" grpId="11" build="p"/>
      <p:bldP spid="4" grpId="12" build="p"/>
      <p:bldP spid="4" grpId="13" build="p"/>
      <p:bldP spid="4" grpId="14" build="p"/>
      <p:bldP spid="4" grpId="15" build="p"/>
      <p:bldP spid="4" grpId="16" build="p"/>
      <p:bldP spid="4" grpId="17" build="p"/>
      <p:bldP spid="4" grpId="18" build="p"/>
    </p:bldLst>
  </p:timing>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tretch>
            <a:fillRect t="-2000" b="-2000"/>
          </a:stretch>
        </a:blipFill>
        <a:effectLst/>
      </p:bgPr>
    </p:bg>
    <p:spTree>
      <p:nvGrpSpPr>
        <p:cNvPr id="1" name=""/>
        <p:cNvGrpSpPr/>
        <p:nvPr/>
      </p:nvGrpSpPr>
      <p:grpSpPr>
        <a:xfrm>
          <a:off x="0" y="0"/>
          <a:ext cx="0" cy="0"/>
          <a:chOff x="0" y="0"/>
          <a:chExt cx="0" cy="0"/>
        </a:xfrm>
      </p:grpSpPr>
      <p:pic>
        <p:nvPicPr>
          <p:cNvPr id="8" name="图片 7" descr="QQ图片20220413143107-removebg-preview"/>
          <p:cNvPicPr>
            <a:picLocks noChangeAspect="1"/>
          </p:cNvPicPr>
          <p:nvPr userDrawn="1"/>
        </p:nvPicPr>
        <p:blipFill>
          <a:blip r:embed="rId3"/>
          <a:stretch>
            <a:fillRect/>
          </a:stretch>
        </p:blipFill>
        <p:spPr>
          <a:xfrm>
            <a:off x="172085" y="172720"/>
            <a:ext cx="1029970" cy="1028065"/>
          </a:xfrm>
          <a:prstGeom prst="rect">
            <a:avLst/>
          </a:prstGeom>
        </p:spPr>
      </p:pic>
      <p:sp>
        <p:nvSpPr>
          <p:cNvPr id="6" name="文本框 5"/>
          <p:cNvSpPr txBox="1"/>
          <p:nvPr userDrawn="1"/>
        </p:nvSpPr>
        <p:spPr>
          <a:xfrm>
            <a:off x="1202055" y="271780"/>
            <a:ext cx="6888480" cy="829945"/>
          </a:xfrm>
          <a:prstGeom prst="rect">
            <a:avLst/>
          </a:prstGeom>
          <a:noFill/>
        </p:spPr>
        <p:txBody>
          <a:bodyPr wrap="none" rtlCol="0">
            <a:spAutoFit/>
          </a:bodyPr>
          <a:p>
            <a:r>
              <a:rPr lang="zh-CN" altLang="en-US" sz="4800">
                <a:latin typeface="华文行楷" panose="02010800040101010101" charset="-122"/>
                <a:ea typeface="华文行楷" panose="02010800040101010101" charset="-122"/>
              </a:rPr>
              <a:t>继往承壮志，砥砺心向红</a:t>
            </a:r>
            <a:endParaRPr lang="zh-CN" altLang="en-US" sz="4800">
              <a:latin typeface="华文行楷" panose="02010800040101010101" charset="-122"/>
              <a:ea typeface="华文行楷" panose="02010800040101010101" charset="-122"/>
            </a:endParaRPr>
          </a:p>
        </p:txBody>
      </p:sp>
    </p:spTree>
  </p:cSld>
  <p:clrMap bg1="lt1" tx1="dk1" bg2="lt2" tx2="dk2" accent1="accent1" accent2="accent2" accent3="accent3" accent4="accent4" accent5="accent5" accent6="accent6" hlink="hlink" folHlink="folHlink"/>
  <p:sldLayoutIdLst>
    <p:sldLayoutId id="2147483649" r:id="rId1"/>
  </p:sldLayoutIdLst>
  <p:transition>
    <p:random/>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党的十七大对党章进行了修改，把（    ）写入党章。</a:t>
            </a:r>
            <a:endParaRPr lang="zh-CN" altLang="en-US"/>
          </a:p>
        </p:txBody>
      </p:sp>
      <p:sp>
        <p:nvSpPr>
          <p:cNvPr id="3" name="内容占位符 2"/>
          <p:cNvSpPr>
            <a:spLocks noGrp="1"/>
          </p:cNvSpPr>
          <p:nvPr>
            <p:ph sz="quarter" idx="11"/>
          </p:nvPr>
        </p:nvSpPr>
        <p:spPr/>
        <p:txBody>
          <a:bodyPr/>
          <a:p>
            <a:r>
              <a:rPr lang="zh-CN" altLang="en-US"/>
              <a:t>第一题</a:t>
            </a:r>
            <a:r>
              <a:rPr lang="en-US" altLang="zh-CN"/>
              <a:t>	</a:t>
            </a:r>
            <a:r>
              <a:rPr lang="zh-CN" altLang="en-US"/>
              <a:t>（填空题）</a:t>
            </a:r>
            <a:endParaRPr lang="zh-CN" altLang="en-US"/>
          </a:p>
        </p:txBody>
      </p:sp>
      <p:sp>
        <p:nvSpPr>
          <p:cNvPr id="4" name="内容占位符 3"/>
          <p:cNvSpPr>
            <a:spLocks noGrp="1"/>
          </p:cNvSpPr>
          <p:nvPr>
            <p:ph sz="quarter" idx="12"/>
          </p:nvPr>
        </p:nvSpPr>
        <p:spPr>
          <a:xfrm>
            <a:off x="3768725" y="5219700"/>
            <a:ext cx="7497445" cy="914400"/>
          </a:xfrm>
        </p:spPr>
        <p:txBody>
          <a:bodyPr/>
          <a:p>
            <a:r>
              <a:rPr lang="zh-CN" altLang="en-US"/>
              <a:t>答案：中国特色社会主义理论体系</a:t>
            </a:r>
            <a:endParaRPr lang="zh-CN" altLang="en-US"/>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a:xfrm>
            <a:off x="1362710" y="2813050"/>
            <a:ext cx="9903460" cy="2406650"/>
          </a:xfrm>
        </p:spPr>
        <p:txBody>
          <a:bodyPr/>
          <a:p>
            <a:r>
              <a:rPr lang="zh-CN" altLang="en-US"/>
              <a:t>经过长期努力，中国特色社会主义进入了（    ），这是我国发展新的（    ）。</a:t>
            </a:r>
            <a:endParaRPr lang="zh-CN" altLang="en-US"/>
          </a:p>
        </p:txBody>
      </p:sp>
      <p:sp>
        <p:nvSpPr>
          <p:cNvPr id="3" name="内容占位符 2"/>
          <p:cNvSpPr>
            <a:spLocks noGrp="1"/>
          </p:cNvSpPr>
          <p:nvPr>
            <p:ph sz="quarter" idx="11"/>
          </p:nvPr>
        </p:nvSpPr>
        <p:spPr/>
        <p:txBody>
          <a:bodyPr/>
          <a:p>
            <a:r>
              <a:rPr lang="zh-CN" altLang="en-US"/>
              <a:t>第十题</a:t>
            </a:r>
            <a:r>
              <a:rPr lang="en-US" altLang="zh-CN"/>
              <a:t>	</a:t>
            </a:r>
            <a:r>
              <a:rPr lang="zh-CN" altLang="en-US"/>
              <a:t>（填空题）</a:t>
            </a:r>
            <a:endParaRPr lang="zh-CN" altLang="en-US"/>
          </a:p>
        </p:txBody>
      </p:sp>
      <p:sp>
        <p:nvSpPr>
          <p:cNvPr id="4" name="内容占位符 3"/>
          <p:cNvSpPr>
            <a:spLocks noGrp="1"/>
          </p:cNvSpPr>
          <p:nvPr>
            <p:ph sz="quarter" idx="12"/>
          </p:nvPr>
        </p:nvSpPr>
        <p:spPr>
          <a:xfrm>
            <a:off x="5475605" y="5219700"/>
            <a:ext cx="5790565" cy="914400"/>
          </a:xfrm>
        </p:spPr>
        <p:txBody>
          <a:bodyPr/>
          <a:p>
            <a:r>
              <a:rPr lang="zh-CN" altLang="en-US"/>
              <a:t>答案：新时代；历史方位</a:t>
            </a:r>
            <a:endParaRPr lang="zh-CN" altLang="en-US"/>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1920年8月，中国共产党的第一个早期组织在（    ）成立，同时也发起成立了社会主义青年团。</a:t>
            </a:r>
            <a:endParaRPr lang="zh-CN" altLang="en-US"/>
          </a:p>
        </p:txBody>
      </p:sp>
      <p:sp>
        <p:nvSpPr>
          <p:cNvPr id="3" name="内容占位符 2"/>
          <p:cNvSpPr>
            <a:spLocks noGrp="1"/>
          </p:cNvSpPr>
          <p:nvPr>
            <p:ph sz="quarter" idx="11"/>
          </p:nvPr>
        </p:nvSpPr>
        <p:spPr/>
        <p:txBody>
          <a:bodyPr/>
          <a:p>
            <a:r>
              <a:rPr lang="zh-CN" altLang="en-US"/>
              <a:t>第十一题</a:t>
            </a:r>
            <a:r>
              <a:rPr lang="en-US" altLang="zh-CN"/>
              <a:t>	</a:t>
            </a:r>
            <a:r>
              <a:rPr lang="zh-CN" altLang="en-US"/>
              <a:t>（填空题）</a:t>
            </a:r>
            <a:endParaRPr lang="zh-CN" altLang="en-US"/>
          </a:p>
        </p:txBody>
      </p:sp>
      <p:sp>
        <p:nvSpPr>
          <p:cNvPr id="4" name="内容占位符 3"/>
          <p:cNvSpPr>
            <a:spLocks noGrp="1"/>
          </p:cNvSpPr>
          <p:nvPr>
            <p:ph sz="quarter" idx="12"/>
          </p:nvPr>
        </p:nvSpPr>
        <p:spPr/>
        <p:txBody>
          <a:bodyPr/>
          <a:p>
            <a:r>
              <a:rPr lang="zh-CN" altLang="en-US"/>
              <a:t>答案：上海</a:t>
            </a:r>
            <a:endParaRPr lang="zh-CN" altLang="en-US"/>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a:xfrm>
            <a:off x="1362710" y="2418715"/>
            <a:ext cx="9903460" cy="2406650"/>
          </a:xfrm>
        </p:spPr>
        <p:txBody>
          <a:bodyPr/>
          <a:p>
            <a:r>
              <a:rPr lang="zh-CN" altLang="en-US"/>
              <a:t>团组织实现了思想和组织上的完全统一，成为（    ）的核心。</a:t>
            </a:r>
            <a:endParaRPr lang="zh-CN" altLang="en-US"/>
          </a:p>
        </p:txBody>
      </p:sp>
      <p:sp>
        <p:nvSpPr>
          <p:cNvPr id="3" name="内容占位符 2"/>
          <p:cNvSpPr>
            <a:spLocks noGrp="1"/>
          </p:cNvSpPr>
          <p:nvPr>
            <p:ph sz="quarter" idx="11"/>
          </p:nvPr>
        </p:nvSpPr>
        <p:spPr/>
        <p:txBody>
          <a:bodyPr/>
          <a:p>
            <a:r>
              <a:rPr lang="zh-CN" altLang="en-US"/>
              <a:t>第十二题</a:t>
            </a:r>
            <a:r>
              <a:rPr lang="en-US" altLang="zh-CN"/>
              <a:t>	</a:t>
            </a:r>
            <a:r>
              <a:rPr lang="zh-CN" altLang="en-US"/>
              <a:t>（填空题）</a:t>
            </a:r>
            <a:endParaRPr lang="zh-CN" altLang="en-US"/>
          </a:p>
        </p:txBody>
      </p:sp>
      <p:sp>
        <p:nvSpPr>
          <p:cNvPr id="4" name="内容占位符 3"/>
          <p:cNvSpPr>
            <a:spLocks noGrp="1"/>
          </p:cNvSpPr>
          <p:nvPr>
            <p:ph sz="quarter" idx="12"/>
          </p:nvPr>
        </p:nvSpPr>
        <p:spPr>
          <a:xfrm>
            <a:off x="6689725" y="5219700"/>
            <a:ext cx="4576445" cy="914400"/>
          </a:xfrm>
        </p:spPr>
        <p:txBody>
          <a:bodyPr/>
          <a:p>
            <a:r>
              <a:rPr lang="zh-CN" altLang="en-US"/>
              <a:t>答案：中国青年运动</a:t>
            </a:r>
            <a:endParaRPr lang="zh-CN" altLang="en-US"/>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1923年8月，中国社会主义青年团在南京召开了（    ）全国代表大会。会议根据中国共产党“三大”的精神，接受了党的统一战线方针，决定带领广大青年投身于国民革命运动中。</a:t>
            </a:r>
            <a:endParaRPr lang="zh-CN" altLang="en-US"/>
          </a:p>
          <a:p>
            <a:r>
              <a:rPr lang="en-US" altLang="zh-CN"/>
              <a:t>A</a:t>
            </a:r>
            <a:r>
              <a:rPr lang="zh-CN" altLang="en-US"/>
              <a:t>、第一次</a:t>
            </a:r>
            <a:endParaRPr lang="zh-CN" altLang="en-US"/>
          </a:p>
          <a:p>
            <a:r>
              <a:rPr lang="en-US" altLang="zh-CN"/>
              <a:t>B</a:t>
            </a:r>
            <a:r>
              <a:rPr lang="zh-CN" altLang="en-US"/>
              <a:t>、第二次</a:t>
            </a:r>
            <a:endParaRPr lang="zh-CN" altLang="en-US"/>
          </a:p>
          <a:p>
            <a:r>
              <a:rPr lang="en-US" altLang="zh-CN"/>
              <a:t>C</a:t>
            </a:r>
            <a:r>
              <a:rPr lang="zh-CN" altLang="en-US"/>
              <a:t>、第三次</a:t>
            </a:r>
            <a:endParaRPr lang="zh-CN" altLang="en-US"/>
          </a:p>
          <a:p>
            <a:r>
              <a:rPr lang="en-US" altLang="zh-CN"/>
              <a:t>D</a:t>
            </a:r>
            <a:r>
              <a:rPr lang="zh-CN" altLang="en-US"/>
              <a:t>、第四次</a:t>
            </a:r>
            <a:endParaRPr lang="zh-CN" altLang="en-US"/>
          </a:p>
        </p:txBody>
      </p:sp>
      <p:sp>
        <p:nvSpPr>
          <p:cNvPr id="3" name="内容占位符 2"/>
          <p:cNvSpPr>
            <a:spLocks noGrp="1"/>
          </p:cNvSpPr>
          <p:nvPr>
            <p:ph sz="quarter" idx="11"/>
          </p:nvPr>
        </p:nvSpPr>
        <p:spPr/>
        <p:txBody>
          <a:bodyPr/>
          <a:p>
            <a:r>
              <a:rPr lang="zh-CN" altLang="en-US"/>
              <a:t>第十三题</a:t>
            </a:r>
            <a:r>
              <a:rPr lang="en-US" altLang="zh-CN"/>
              <a:t>	</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B</a:t>
            </a:r>
            <a:endParaRPr lang="en-US" altLang="zh-CN"/>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以共产党员、共青团员为骨干的（    ），英勇善战，所向无敌，打败了数倍于自己的军阀吴佩孚的部队，被人们誉为“铁军”。</a:t>
            </a:r>
            <a:endParaRPr lang="zh-CN" altLang="en-US"/>
          </a:p>
        </p:txBody>
      </p:sp>
      <p:sp>
        <p:nvSpPr>
          <p:cNvPr id="3" name="内容占位符 2"/>
          <p:cNvSpPr>
            <a:spLocks noGrp="1"/>
          </p:cNvSpPr>
          <p:nvPr>
            <p:ph sz="quarter" idx="11"/>
          </p:nvPr>
        </p:nvSpPr>
        <p:spPr/>
        <p:txBody>
          <a:bodyPr/>
          <a:p>
            <a:r>
              <a:rPr lang="zh-CN" altLang="en-US"/>
              <a:t>第十四题</a:t>
            </a:r>
            <a:r>
              <a:rPr lang="en-US" altLang="zh-CN"/>
              <a:t>	</a:t>
            </a:r>
            <a:r>
              <a:rPr lang="zh-CN" altLang="en-US"/>
              <a:t>（填空题）</a:t>
            </a:r>
            <a:endParaRPr lang="zh-CN" altLang="en-US"/>
          </a:p>
        </p:txBody>
      </p:sp>
      <p:sp>
        <p:nvSpPr>
          <p:cNvPr id="4" name="内容占位符 3"/>
          <p:cNvSpPr>
            <a:spLocks noGrp="1"/>
          </p:cNvSpPr>
          <p:nvPr>
            <p:ph sz="quarter" idx="12"/>
          </p:nvPr>
        </p:nvSpPr>
        <p:spPr>
          <a:xfrm>
            <a:off x="7165975" y="5219700"/>
            <a:ext cx="4100195" cy="914400"/>
          </a:xfrm>
        </p:spPr>
        <p:txBody>
          <a:bodyPr/>
          <a:p>
            <a:r>
              <a:rPr lang="zh-CN" altLang="en-US"/>
              <a:t>答案：叶挺独立团</a:t>
            </a:r>
            <a:endParaRPr lang="zh-CN" altLang="en-US"/>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a:xfrm>
            <a:off x="1551940" y="1729740"/>
            <a:ext cx="9903460" cy="2406650"/>
          </a:xfrm>
        </p:spPr>
        <p:txBody>
          <a:bodyPr/>
          <a:p>
            <a:r>
              <a:rPr lang="zh-CN" altLang="en-US"/>
              <a:t>根据党的“八·七”会议精神，共青团于1928年7月于（    ）召开了团的“五大”。大会系统地总结了团的工作的经验教训，确定团的基本任务是：争取团结更为广大的劳动青年在党的周围，积极参加土地革命战争，参加红军和革命武装，为建立工农政权而奋斗。</a:t>
            </a:r>
            <a:endParaRPr lang="zh-CN" altLang="en-US"/>
          </a:p>
          <a:p>
            <a:r>
              <a:rPr lang="zh-CN" altLang="en-US"/>
              <a:t>A、上海</a:t>
            </a:r>
            <a:endParaRPr lang="zh-CN" altLang="en-US"/>
          </a:p>
          <a:p>
            <a:r>
              <a:rPr lang="zh-CN" altLang="en-US"/>
              <a:t>B、莫斯科</a:t>
            </a:r>
            <a:endParaRPr lang="zh-CN" altLang="en-US"/>
          </a:p>
          <a:p>
            <a:r>
              <a:rPr lang="zh-CN" altLang="en-US"/>
              <a:t>C、瑞金</a:t>
            </a:r>
            <a:endParaRPr lang="zh-CN" altLang="en-US"/>
          </a:p>
          <a:p>
            <a:r>
              <a:rPr lang="en-US" altLang="zh-CN"/>
              <a:t>D</a:t>
            </a:r>
            <a:r>
              <a:rPr lang="zh-CN" altLang="en-US"/>
              <a:t>、遵义</a:t>
            </a:r>
            <a:endParaRPr lang="zh-CN" altLang="en-US"/>
          </a:p>
        </p:txBody>
      </p:sp>
      <p:sp>
        <p:nvSpPr>
          <p:cNvPr id="3" name="内容占位符 2"/>
          <p:cNvSpPr>
            <a:spLocks noGrp="1"/>
          </p:cNvSpPr>
          <p:nvPr>
            <p:ph sz="quarter" idx="11"/>
          </p:nvPr>
        </p:nvSpPr>
        <p:spPr/>
        <p:txBody>
          <a:bodyPr/>
          <a:p>
            <a:r>
              <a:rPr lang="zh-CN" altLang="en-US"/>
              <a:t>第十五题</a:t>
            </a:r>
            <a:r>
              <a:rPr lang="en-US" altLang="zh-CN"/>
              <a:t>	</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B</a:t>
            </a:r>
            <a:endParaRPr lang="en-US" altLang="zh-CN"/>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抗日战争胜利后，根据革命形势发展需要，党中央于1946年10月发布了关于建立（    ）的提议。</a:t>
            </a:r>
            <a:endParaRPr lang="zh-CN" altLang="en-US"/>
          </a:p>
        </p:txBody>
      </p:sp>
      <p:sp>
        <p:nvSpPr>
          <p:cNvPr id="3" name="内容占位符 2"/>
          <p:cNvSpPr>
            <a:spLocks noGrp="1"/>
          </p:cNvSpPr>
          <p:nvPr>
            <p:ph sz="quarter" idx="11"/>
          </p:nvPr>
        </p:nvSpPr>
        <p:spPr/>
        <p:txBody>
          <a:bodyPr/>
          <a:p>
            <a:r>
              <a:rPr lang="zh-CN" altLang="en-US"/>
              <a:t>第十六题</a:t>
            </a:r>
            <a:r>
              <a:rPr lang="en-US" altLang="zh-CN"/>
              <a:t>	</a:t>
            </a:r>
            <a:r>
              <a:rPr lang="zh-CN" altLang="en-US"/>
              <a:t>（填空题）</a:t>
            </a:r>
            <a:endParaRPr lang="zh-CN" altLang="en-US"/>
          </a:p>
        </p:txBody>
      </p:sp>
      <p:sp>
        <p:nvSpPr>
          <p:cNvPr id="4" name="内容占位符 3"/>
          <p:cNvSpPr>
            <a:spLocks noGrp="1"/>
          </p:cNvSpPr>
          <p:nvPr>
            <p:ph sz="quarter" idx="12"/>
          </p:nvPr>
        </p:nvSpPr>
        <p:spPr>
          <a:xfrm>
            <a:off x="7400290" y="5219700"/>
            <a:ext cx="3865880" cy="914400"/>
          </a:xfrm>
        </p:spPr>
        <p:txBody>
          <a:bodyPr/>
          <a:p>
            <a:r>
              <a:rPr lang="zh-CN" altLang="en-US"/>
              <a:t>答案：民主青年团</a:t>
            </a:r>
            <a:endParaRPr lang="zh-CN" altLang="en-US"/>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a:xfrm>
            <a:off x="1362710" y="2484120"/>
            <a:ext cx="9903460" cy="2406650"/>
          </a:xfrm>
        </p:spPr>
        <p:txBody>
          <a:bodyPr/>
          <a:p>
            <a:r>
              <a:rPr lang="zh-CN" altLang="en-US"/>
              <a:t>党中央于1949年元旦颁布了《关于建立中国新民主主义青年团的决议》，要求在全国普遍建团。同年4月，（    ）在北京召开。</a:t>
            </a:r>
            <a:endParaRPr lang="zh-CN" altLang="en-US"/>
          </a:p>
        </p:txBody>
      </p:sp>
      <p:sp>
        <p:nvSpPr>
          <p:cNvPr id="3" name="内容占位符 2"/>
          <p:cNvSpPr>
            <a:spLocks noGrp="1"/>
          </p:cNvSpPr>
          <p:nvPr>
            <p:ph sz="quarter" idx="11"/>
          </p:nvPr>
        </p:nvSpPr>
        <p:spPr/>
        <p:txBody>
          <a:bodyPr/>
          <a:p>
            <a:r>
              <a:rPr lang="zh-CN" altLang="en-US"/>
              <a:t>第十七题</a:t>
            </a:r>
            <a:r>
              <a:rPr lang="en-US" altLang="zh-CN"/>
              <a:t>	</a:t>
            </a:r>
            <a:r>
              <a:rPr lang="zh-CN" altLang="en-US"/>
              <a:t>（填空题）</a:t>
            </a:r>
            <a:endParaRPr lang="zh-CN" altLang="en-US"/>
          </a:p>
        </p:txBody>
      </p:sp>
      <p:sp>
        <p:nvSpPr>
          <p:cNvPr id="4" name="内容占位符 3"/>
          <p:cNvSpPr>
            <a:spLocks noGrp="1"/>
          </p:cNvSpPr>
          <p:nvPr>
            <p:ph sz="quarter" idx="12"/>
          </p:nvPr>
        </p:nvSpPr>
        <p:spPr>
          <a:xfrm>
            <a:off x="1866900" y="5219700"/>
            <a:ext cx="9399270" cy="914400"/>
          </a:xfrm>
        </p:spPr>
        <p:txBody>
          <a:bodyPr/>
          <a:p>
            <a:r>
              <a:rPr lang="zh-CN" altLang="en-US">
                <a:sym typeface="+mn-ea"/>
              </a:rPr>
              <a:t>答案：中国新民主主义青年团第一次代表大会</a:t>
            </a:r>
            <a:endParaRPr lang="zh-CN" altLang="en-US"/>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1953年6月，中国新民主主义青年团第二次代表大会在北京召开。大会根据党在过渡时期的总路线，规定了共青团的基本任务，要求共青团组织团结全国各族青年为建设祖国而（    ），为建设祖国而（    ）。</a:t>
            </a:r>
            <a:endParaRPr lang="zh-CN" altLang="en-US"/>
          </a:p>
        </p:txBody>
      </p:sp>
      <p:sp>
        <p:nvSpPr>
          <p:cNvPr id="3" name="内容占位符 2"/>
          <p:cNvSpPr>
            <a:spLocks noGrp="1"/>
          </p:cNvSpPr>
          <p:nvPr>
            <p:ph sz="quarter" idx="11"/>
          </p:nvPr>
        </p:nvSpPr>
        <p:spPr/>
        <p:txBody>
          <a:bodyPr/>
          <a:p>
            <a:r>
              <a:rPr lang="zh-CN" altLang="en-US"/>
              <a:t>第十八题</a:t>
            </a:r>
            <a:r>
              <a:rPr lang="en-US" altLang="zh-CN"/>
              <a:t>	</a:t>
            </a:r>
            <a:r>
              <a:rPr lang="zh-CN" altLang="en-US"/>
              <a:t>（填空题）</a:t>
            </a:r>
            <a:endParaRPr lang="zh-CN" altLang="en-US"/>
          </a:p>
        </p:txBody>
      </p:sp>
      <p:sp>
        <p:nvSpPr>
          <p:cNvPr id="4" name="内容占位符 3"/>
          <p:cNvSpPr>
            <a:spLocks noGrp="1"/>
          </p:cNvSpPr>
          <p:nvPr>
            <p:ph sz="quarter" idx="12"/>
          </p:nvPr>
        </p:nvSpPr>
        <p:spPr>
          <a:xfrm>
            <a:off x="5514975" y="5219700"/>
            <a:ext cx="5751195" cy="914400"/>
          </a:xfrm>
        </p:spPr>
        <p:txBody>
          <a:bodyPr/>
          <a:p>
            <a:r>
              <a:rPr lang="zh-CN" altLang="en-US"/>
              <a:t>答案：忘我劳动、发奋学习</a:t>
            </a:r>
            <a:endParaRPr lang="zh-CN" altLang="en-US"/>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中国新民主主义青年团第二次代表大会其间，毛泽东同志作了题为“青年团的工作要适合青年的特点”的重要讲话，并向全国青年发出了“（    ）、（    ）、（    ）”的号召。</a:t>
            </a:r>
            <a:endParaRPr lang="zh-CN" altLang="en-US"/>
          </a:p>
        </p:txBody>
      </p:sp>
      <p:sp>
        <p:nvSpPr>
          <p:cNvPr id="3" name="内容占位符 2"/>
          <p:cNvSpPr>
            <a:spLocks noGrp="1"/>
          </p:cNvSpPr>
          <p:nvPr>
            <p:ph sz="quarter" idx="11"/>
          </p:nvPr>
        </p:nvSpPr>
        <p:spPr/>
        <p:txBody>
          <a:bodyPr/>
          <a:p>
            <a:r>
              <a:rPr lang="zh-CN" altLang="en-US"/>
              <a:t>第十九题</a:t>
            </a:r>
            <a:r>
              <a:rPr lang="en-US" altLang="zh-CN"/>
              <a:t>	</a:t>
            </a:r>
            <a:r>
              <a:rPr lang="zh-CN" altLang="en-US"/>
              <a:t>（填空题）</a:t>
            </a:r>
            <a:endParaRPr lang="zh-CN" altLang="en-US"/>
          </a:p>
        </p:txBody>
      </p:sp>
      <p:sp>
        <p:nvSpPr>
          <p:cNvPr id="4" name="内容占位符 3"/>
          <p:cNvSpPr>
            <a:spLocks noGrp="1"/>
          </p:cNvSpPr>
          <p:nvPr>
            <p:ph sz="quarter" idx="12"/>
          </p:nvPr>
        </p:nvSpPr>
        <p:spPr>
          <a:xfrm>
            <a:off x="4659630" y="5219700"/>
            <a:ext cx="6606540" cy="914400"/>
          </a:xfrm>
        </p:spPr>
        <p:txBody>
          <a:bodyPr/>
          <a:p>
            <a:r>
              <a:rPr lang="zh-CN" altLang="en-US"/>
              <a:t>答案：身体好、学习好、工作好</a:t>
            </a:r>
            <a:endParaRPr lang="zh-CN" altLang="en-US"/>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科学发展观是全面协调可持续的发展观，核心是（    ）。</a:t>
            </a:r>
            <a:endParaRPr lang="zh-CN" altLang="en-US"/>
          </a:p>
        </p:txBody>
      </p:sp>
      <p:sp>
        <p:nvSpPr>
          <p:cNvPr id="3" name="内容占位符 2"/>
          <p:cNvSpPr>
            <a:spLocks noGrp="1"/>
          </p:cNvSpPr>
          <p:nvPr>
            <p:ph sz="quarter" idx="11"/>
          </p:nvPr>
        </p:nvSpPr>
        <p:spPr/>
        <p:txBody>
          <a:bodyPr/>
          <a:p>
            <a:r>
              <a:rPr lang="zh-CN" altLang="en-US"/>
              <a:t>第二题</a:t>
            </a:r>
            <a:r>
              <a:rPr lang="en-US" altLang="zh-CN"/>
              <a:t>	</a:t>
            </a:r>
            <a:r>
              <a:rPr lang="zh-CN" altLang="en-US"/>
              <a:t>（填空题）</a:t>
            </a:r>
            <a:endParaRPr lang="zh-CN" altLang="en-US"/>
          </a:p>
        </p:txBody>
      </p:sp>
      <p:sp>
        <p:nvSpPr>
          <p:cNvPr id="4" name="内容占位符 3"/>
          <p:cNvSpPr>
            <a:spLocks noGrp="1"/>
          </p:cNvSpPr>
          <p:nvPr>
            <p:ph sz="quarter" idx="12"/>
          </p:nvPr>
        </p:nvSpPr>
        <p:spPr>
          <a:xfrm>
            <a:off x="7703820" y="5265420"/>
            <a:ext cx="3562350" cy="914400"/>
          </a:xfrm>
        </p:spPr>
        <p:txBody>
          <a:bodyPr/>
          <a:p>
            <a:r>
              <a:rPr lang="zh-CN" altLang="en-US"/>
              <a:t>答案：以人为本</a:t>
            </a:r>
            <a:endParaRPr lang="zh-CN" altLang="en-US"/>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1957年5月，中国新民主主义青年团第三次代表大会在北京召开。大会通过了将中国新民主主义青年团改名为（    ）的决议，并决定将历史上共青团历次全国代表大会依照次序排列。</a:t>
            </a:r>
            <a:endParaRPr lang="zh-CN" altLang="en-US"/>
          </a:p>
        </p:txBody>
      </p:sp>
      <p:sp>
        <p:nvSpPr>
          <p:cNvPr id="3" name="内容占位符 2"/>
          <p:cNvSpPr>
            <a:spLocks noGrp="1"/>
          </p:cNvSpPr>
          <p:nvPr>
            <p:ph sz="quarter" idx="11"/>
          </p:nvPr>
        </p:nvSpPr>
        <p:spPr/>
        <p:txBody>
          <a:bodyPr/>
          <a:p>
            <a:r>
              <a:rPr lang="zh-CN" altLang="en-US"/>
              <a:t>第二十题</a:t>
            </a:r>
            <a:r>
              <a:rPr lang="en-US" altLang="zh-CN"/>
              <a:t>	</a:t>
            </a:r>
            <a:r>
              <a:rPr lang="zh-CN" altLang="en-US"/>
              <a:t>（填空题）</a:t>
            </a:r>
            <a:endParaRPr lang="zh-CN" altLang="en-US"/>
          </a:p>
        </p:txBody>
      </p:sp>
      <p:sp>
        <p:nvSpPr>
          <p:cNvPr id="4" name="内容占位符 3"/>
          <p:cNvSpPr>
            <a:spLocks noGrp="1"/>
          </p:cNvSpPr>
          <p:nvPr>
            <p:ph sz="quarter" idx="12"/>
          </p:nvPr>
        </p:nvSpPr>
        <p:spPr>
          <a:xfrm>
            <a:off x="5515610" y="5219700"/>
            <a:ext cx="5750560" cy="914400"/>
          </a:xfrm>
        </p:spPr>
        <p:txBody>
          <a:bodyPr/>
          <a:p>
            <a:r>
              <a:rPr lang="zh-CN" altLang="en-US"/>
              <a:t>答案：</a:t>
            </a:r>
            <a:r>
              <a:rPr lang="zh-CN" altLang="en-US">
                <a:sym typeface="+mn-ea"/>
              </a:rPr>
              <a:t>中国共产主义青年团</a:t>
            </a:r>
            <a:endParaRPr lang="zh-CN" altLang="en-US"/>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a:xfrm>
            <a:off x="1566545" y="1967865"/>
            <a:ext cx="9903460" cy="2406650"/>
          </a:xfrm>
        </p:spPr>
        <p:txBody>
          <a:bodyPr/>
          <a:p>
            <a:r>
              <a:rPr lang="zh-CN" altLang="en-US"/>
              <a:t>1958年，团的（    ）全会作出关于组织广大青年学习马克思列宁主义、学习毛泽东著作的决议。 这个学习运动的开展，对青年一代健康成长产生了重要而深远的影响。 伟大的共产主义战士雷锋就是其中杰出的代表。</a:t>
            </a:r>
            <a:endParaRPr lang="zh-CN" altLang="en-US"/>
          </a:p>
          <a:p>
            <a:r>
              <a:rPr lang="en-US" altLang="zh-CN"/>
              <a:t>A</a:t>
            </a:r>
            <a:r>
              <a:rPr lang="zh-CN" altLang="en-US"/>
              <a:t>、</a:t>
            </a:r>
            <a:r>
              <a:rPr lang="zh-CN" altLang="en-US">
                <a:sym typeface="+mn-ea"/>
              </a:rPr>
              <a:t>二届二中</a:t>
            </a:r>
            <a:endParaRPr lang="zh-CN" altLang="en-US"/>
          </a:p>
          <a:p>
            <a:r>
              <a:rPr lang="en-US" altLang="zh-CN"/>
              <a:t>B</a:t>
            </a:r>
            <a:r>
              <a:rPr lang="zh-CN" altLang="en-US"/>
              <a:t>、二届三中</a:t>
            </a:r>
            <a:endParaRPr lang="zh-CN" altLang="en-US"/>
          </a:p>
          <a:p>
            <a:r>
              <a:rPr lang="en-US" altLang="zh-CN"/>
              <a:t>C</a:t>
            </a:r>
            <a:r>
              <a:rPr lang="zh-CN" altLang="en-US"/>
              <a:t>、三届二中</a:t>
            </a:r>
            <a:endParaRPr lang="zh-CN" altLang="en-US"/>
          </a:p>
          <a:p>
            <a:r>
              <a:rPr lang="en-US" altLang="zh-CN"/>
              <a:t>D</a:t>
            </a:r>
            <a:r>
              <a:rPr lang="zh-CN" altLang="en-US"/>
              <a:t>、</a:t>
            </a:r>
            <a:r>
              <a:rPr lang="zh-CN" altLang="en-US">
                <a:sym typeface="+mn-ea"/>
              </a:rPr>
              <a:t>三届三中</a:t>
            </a:r>
            <a:endParaRPr lang="zh-CN" altLang="en-US"/>
          </a:p>
        </p:txBody>
      </p:sp>
      <p:sp>
        <p:nvSpPr>
          <p:cNvPr id="3" name="内容占位符 2"/>
          <p:cNvSpPr>
            <a:spLocks noGrp="1"/>
          </p:cNvSpPr>
          <p:nvPr>
            <p:ph sz="quarter" idx="11"/>
          </p:nvPr>
        </p:nvSpPr>
        <p:spPr/>
        <p:txBody>
          <a:bodyPr/>
          <a:p>
            <a:r>
              <a:rPr lang="zh-CN" altLang="en-US"/>
              <a:t>第二十一题</a:t>
            </a:r>
            <a:r>
              <a:rPr lang="en-US" altLang="zh-CN"/>
              <a:t>		</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D</a:t>
            </a:r>
            <a:endParaRPr lang="en-US" altLang="zh-CN"/>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1964年6月，中国共产主义青年团第九次全国代表大会在北京召开。 大会总结了团的工作经验，第一次在团的章程中明确规定：“共青团以（    ）、（    ）作为指导思想。 ”</a:t>
            </a:r>
            <a:endParaRPr lang="zh-CN" altLang="en-US"/>
          </a:p>
        </p:txBody>
      </p:sp>
      <p:sp>
        <p:nvSpPr>
          <p:cNvPr id="3" name="内容占位符 2"/>
          <p:cNvSpPr>
            <a:spLocks noGrp="1"/>
          </p:cNvSpPr>
          <p:nvPr>
            <p:ph sz="quarter" idx="11"/>
          </p:nvPr>
        </p:nvSpPr>
        <p:spPr/>
        <p:txBody>
          <a:bodyPr/>
          <a:p>
            <a:r>
              <a:rPr lang="zh-CN" altLang="en-US"/>
              <a:t>第二十二题</a:t>
            </a:r>
            <a:r>
              <a:rPr lang="en-US" altLang="zh-CN"/>
              <a:t>		</a:t>
            </a:r>
            <a:r>
              <a:rPr lang="zh-CN" altLang="en-US"/>
              <a:t>（填空题）</a:t>
            </a:r>
            <a:endParaRPr lang="zh-CN" altLang="en-US"/>
          </a:p>
        </p:txBody>
      </p:sp>
      <p:sp>
        <p:nvSpPr>
          <p:cNvPr id="4" name="内容占位符 3"/>
          <p:cNvSpPr>
            <a:spLocks noGrp="1"/>
          </p:cNvSpPr>
          <p:nvPr>
            <p:ph sz="quarter" idx="12"/>
          </p:nvPr>
        </p:nvSpPr>
        <p:spPr>
          <a:xfrm>
            <a:off x="3668395" y="5219700"/>
            <a:ext cx="7597775" cy="914400"/>
          </a:xfrm>
        </p:spPr>
        <p:txBody>
          <a:bodyPr/>
          <a:p>
            <a:r>
              <a:rPr lang="zh-CN" altLang="en-US"/>
              <a:t>答案：</a:t>
            </a:r>
            <a:r>
              <a:rPr lang="zh-CN" altLang="en-US">
                <a:sym typeface="+mn-ea"/>
              </a:rPr>
              <a:t>马克思列宁主义、毛泽东思想</a:t>
            </a:r>
            <a:endParaRPr lang="zh-CN" altLang="en-US"/>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1978 年10月中国共产主义青年团（    ）全国代表大会在北京召开。</a:t>
            </a:r>
            <a:endParaRPr lang="zh-CN" altLang="en-US"/>
          </a:p>
          <a:p>
            <a:r>
              <a:rPr lang="en-US" altLang="zh-CN"/>
              <a:t>A</a:t>
            </a:r>
            <a:r>
              <a:rPr lang="zh-CN" altLang="en-US"/>
              <a:t>、第八次</a:t>
            </a:r>
            <a:endParaRPr lang="zh-CN" altLang="en-US"/>
          </a:p>
          <a:p>
            <a:r>
              <a:rPr lang="en-US" altLang="zh-CN"/>
              <a:t>B</a:t>
            </a:r>
            <a:r>
              <a:rPr lang="zh-CN" altLang="en-US"/>
              <a:t>、第九次</a:t>
            </a:r>
            <a:endParaRPr lang="zh-CN" altLang="en-US"/>
          </a:p>
          <a:p>
            <a:r>
              <a:rPr lang="en-US" altLang="zh-CN"/>
              <a:t>C</a:t>
            </a:r>
            <a:r>
              <a:rPr lang="zh-CN" altLang="en-US"/>
              <a:t>、第十次</a:t>
            </a:r>
            <a:endParaRPr lang="zh-CN" altLang="en-US"/>
          </a:p>
          <a:p>
            <a:r>
              <a:rPr lang="en-US" altLang="zh-CN"/>
              <a:t>D</a:t>
            </a:r>
            <a:r>
              <a:rPr lang="zh-CN" altLang="en-US"/>
              <a:t>、第十一次</a:t>
            </a:r>
            <a:endParaRPr lang="zh-CN" altLang="en-US"/>
          </a:p>
          <a:p>
            <a:endParaRPr lang="zh-CN" altLang="en-US"/>
          </a:p>
        </p:txBody>
      </p:sp>
      <p:sp>
        <p:nvSpPr>
          <p:cNvPr id="3" name="内容占位符 2"/>
          <p:cNvSpPr>
            <a:spLocks noGrp="1"/>
          </p:cNvSpPr>
          <p:nvPr>
            <p:ph sz="quarter" idx="11"/>
          </p:nvPr>
        </p:nvSpPr>
        <p:spPr/>
        <p:txBody>
          <a:bodyPr/>
          <a:p>
            <a:r>
              <a:rPr lang="zh-CN" altLang="en-US"/>
              <a:t>第二十三题</a:t>
            </a:r>
            <a:r>
              <a:rPr lang="en-US" altLang="zh-CN"/>
              <a:t>		</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C</a:t>
            </a:r>
            <a:endParaRPr lang="en-US" altLang="zh-CN"/>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a:xfrm>
            <a:off x="1144270" y="2225675"/>
            <a:ext cx="9903460" cy="2406650"/>
          </a:xfrm>
        </p:spPr>
        <p:txBody>
          <a:bodyPr/>
          <a:p>
            <a:r>
              <a:rPr lang="zh-CN" altLang="en-US"/>
              <a:t>1978年12月，具有历史意义的（    ）召开了。 从根本上纠正了青年工作“以阶级斗争为纲”的错误方针，提出了“以四化为中心，全面活跃团的工作”的指导思想。</a:t>
            </a:r>
            <a:endParaRPr lang="zh-CN" altLang="en-US"/>
          </a:p>
          <a:p>
            <a:r>
              <a:rPr lang="zh-CN" altLang="en-US"/>
              <a:t>A、十一届二中全会</a:t>
            </a:r>
            <a:endParaRPr lang="zh-CN" altLang="en-US"/>
          </a:p>
          <a:p>
            <a:r>
              <a:rPr lang="zh-CN" altLang="en-US"/>
              <a:t>B、十一届六中全会</a:t>
            </a:r>
            <a:endParaRPr lang="zh-CN" altLang="en-US"/>
          </a:p>
          <a:p>
            <a:r>
              <a:rPr lang="zh-CN" altLang="en-US"/>
              <a:t>C、十一届三中全会</a:t>
            </a:r>
            <a:endParaRPr lang="zh-CN" altLang="en-US"/>
          </a:p>
          <a:p>
            <a:r>
              <a:rPr lang="en-US" altLang="zh-CN"/>
              <a:t>D</a:t>
            </a:r>
            <a:r>
              <a:rPr lang="zh-CN" altLang="en-US"/>
              <a:t>、十一届四中全会</a:t>
            </a:r>
            <a:endParaRPr lang="zh-CN" altLang="en-US"/>
          </a:p>
        </p:txBody>
      </p:sp>
      <p:sp>
        <p:nvSpPr>
          <p:cNvPr id="3" name="内容占位符 2"/>
          <p:cNvSpPr>
            <a:spLocks noGrp="1"/>
          </p:cNvSpPr>
          <p:nvPr>
            <p:ph sz="quarter" idx="11"/>
          </p:nvPr>
        </p:nvSpPr>
        <p:spPr/>
        <p:txBody>
          <a:bodyPr/>
          <a:p>
            <a:r>
              <a:rPr lang="zh-CN" altLang="en-US"/>
              <a:t>第二十四题</a:t>
            </a:r>
            <a:r>
              <a:rPr lang="en-US" altLang="zh-CN"/>
              <a:t>		</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C</a:t>
            </a:r>
            <a:endParaRPr lang="zh-CN" altLang="en-US"/>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1982年12月召开的共青团（    ）全国代表大会，坚决贯彻党的（    ）提出的任务，动员全体共青团员和广大青年在社会主义现代化建设的伟大实践中， 勤奋劳动，刻苦学习，开创新风。</a:t>
            </a:r>
            <a:endParaRPr lang="zh-CN" altLang="en-US"/>
          </a:p>
          <a:p>
            <a:r>
              <a:rPr lang="en-US" altLang="zh-CN"/>
              <a:t>A</a:t>
            </a:r>
            <a:r>
              <a:rPr lang="zh-CN" altLang="en-US"/>
              <a:t>、第十二次；十一大</a:t>
            </a:r>
            <a:endParaRPr lang="zh-CN" altLang="en-US"/>
          </a:p>
          <a:p>
            <a:r>
              <a:rPr lang="en-US" altLang="zh-CN"/>
              <a:t>B</a:t>
            </a:r>
            <a:r>
              <a:rPr lang="zh-CN" altLang="en-US"/>
              <a:t>、第十一次；十二大</a:t>
            </a:r>
            <a:endParaRPr lang="zh-CN" altLang="en-US"/>
          </a:p>
          <a:p>
            <a:r>
              <a:rPr lang="en-US" altLang="zh-CN"/>
              <a:t>C</a:t>
            </a:r>
            <a:r>
              <a:rPr lang="zh-CN" altLang="en-US"/>
              <a:t>、第十二次；十二大</a:t>
            </a:r>
            <a:endParaRPr lang="zh-CN" altLang="en-US"/>
          </a:p>
          <a:p>
            <a:r>
              <a:rPr lang="en-US" altLang="zh-CN"/>
              <a:t>D</a:t>
            </a:r>
            <a:r>
              <a:rPr lang="zh-CN" altLang="en-US"/>
              <a:t>、第十一次；十一大</a:t>
            </a:r>
            <a:endParaRPr lang="zh-CN" altLang="en-US"/>
          </a:p>
        </p:txBody>
      </p:sp>
      <p:sp>
        <p:nvSpPr>
          <p:cNvPr id="3" name="内容占位符 2"/>
          <p:cNvSpPr>
            <a:spLocks noGrp="1"/>
          </p:cNvSpPr>
          <p:nvPr>
            <p:ph sz="quarter" idx="11"/>
          </p:nvPr>
        </p:nvSpPr>
        <p:spPr/>
        <p:txBody>
          <a:bodyPr/>
          <a:p>
            <a:r>
              <a:rPr lang="zh-CN" altLang="en-US"/>
              <a:t>第二十五题</a:t>
            </a:r>
            <a:r>
              <a:rPr lang="en-US" altLang="zh-CN"/>
              <a:t>		</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B</a:t>
            </a:r>
            <a:endParaRPr lang="en-US" altLang="zh-CN"/>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1984年团中央召开了共青团全国基层工作会议，会议提出（    ）的新时期团的基层 建设的基本思路、为新形势下共青团工作的发展奠定了良好的基础。</a:t>
            </a:r>
            <a:endParaRPr lang="zh-CN" altLang="en-US"/>
          </a:p>
        </p:txBody>
      </p:sp>
      <p:sp>
        <p:nvSpPr>
          <p:cNvPr id="3" name="内容占位符 2"/>
          <p:cNvSpPr>
            <a:spLocks noGrp="1"/>
          </p:cNvSpPr>
          <p:nvPr>
            <p:ph sz="quarter" idx="11"/>
          </p:nvPr>
        </p:nvSpPr>
        <p:spPr/>
        <p:txBody>
          <a:bodyPr/>
          <a:p>
            <a:r>
              <a:rPr lang="zh-CN" altLang="en-US"/>
              <a:t>第二十六题</a:t>
            </a:r>
            <a:r>
              <a:rPr lang="en-US" altLang="zh-CN"/>
              <a:t>		</a:t>
            </a:r>
            <a:r>
              <a:rPr lang="zh-CN" altLang="en-US"/>
              <a:t>（填空题）</a:t>
            </a:r>
            <a:endParaRPr lang="zh-CN" altLang="en-US"/>
          </a:p>
        </p:txBody>
      </p:sp>
      <p:sp>
        <p:nvSpPr>
          <p:cNvPr id="4" name="内容占位符 3"/>
          <p:cNvSpPr>
            <a:spLocks noGrp="1"/>
          </p:cNvSpPr>
          <p:nvPr>
            <p:ph sz="quarter" idx="12"/>
          </p:nvPr>
        </p:nvSpPr>
        <p:spPr>
          <a:xfrm>
            <a:off x="3218180" y="5219700"/>
            <a:ext cx="8047990" cy="914400"/>
          </a:xfrm>
        </p:spPr>
        <p:txBody>
          <a:bodyPr/>
          <a:p>
            <a:r>
              <a:rPr lang="zh-CN" altLang="en-US"/>
              <a:t>答案：</a:t>
            </a:r>
            <a:r>
              <a:rPr lang="zh-CN" altLang="en-US">
                <a:sym typeface="+mn-ea"/>
              </a:rPr>
              <a:t>“投身经济改革、实现自身改革”</a:t>
            </a:r>
            <a:endParaRPr lang="zh-CN" altLang="en-US"/>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1988年5月，中国共产主义青年团第十二次全国代表大会在北京召开，大会明确提出了改革开放下共青团工作的指导思想，这就是，贯彻党的基本路线，改革和活跃团的工作，代表和维护青年利益，努力培养（    ）， 为建设有中国特色的社会主义英勇奋斗。</a:t>
            </a:r>
            <a:endParaRPr lang="zh-CN" altLang="en-US"/>
          </a:p>
        </p:txBody>
      </p:sp>
      <p:sp>
        <p:nvSpPr>
          <p:cNvPr id="3" name="内容占位符 2"/>
          <p:cNvSpPr>
            <a:spLocks noGrp="1"/>
          </p:cNvSpPr>
          <p:nvPr>
            <p:ph sz="quarter" idx="11"/>
          </p:nvPr>
        </p:nvSpPr>
        <p:spPr/>
        <p:txBody>
          <a:bodyPr/>
          <a:p>
            <a:r>
              <a:rPr lang="zh-CN" altLang="en-US"/>
              <a:t>第二十七题</a:t>
            </a:r>
            <a:r>
              <a:rPr lang="en-US" altLang="zh-CN"/>
              <a:t>		</a:t>
            </a:r>
            <a:r>
              <a:rPr lang="zh-CN" altLang="en-US"/>
              <a:t>（填空题）</a:t>
            </a:r>
            <a:endParaRPr lang="zh-CN" altLang="en-US"/>
          </a:p>
        </p:txBody>
      </p:sp>
      <p:sp>
        <p:nvSpPr>
          <p:cNvPr id="4" name="内容占位符 3"/>
          <p:cNvSpPr>
            <a:spLocks noGrp="1"/>
          </p:cNvSpPr>
          <p:nvPr>
            <p:ph sz="quarter" idx="12"/>
          </p:nvPr>
        </p:nvSpPr>
        <p:spPr>
          <a:xfrm>
            <a:off x="6941820" y="5219700"/>
            <a:ext cx="4324350" cy="914400"/>
          </a:xfrm>
        </p:spPr>
        <p:txBody>
          <a:bodyPr/>
          <a:p>
            <a:r>
              <a:rPr lang="zh-CN" altLang="en-US"/>
              <a:t>答案：“四有”新人</a:t>
            </a:r>
            <a:endParaRPr lang="zh-CN" altLang="en-US"/>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    ），陈独秀、李汉俊、李达等人，在上海成立了共产党早期组织上海共产主义小组。</a:t>
            </a:r>
            <a:endParaRPr lang="zh-CN" altLang="en-US"/>
          </a:p>
          <a:p>
            <a:r>
              <a:rPr lang="en-US" altLang="zh-CN"/>
              <a:t>A</a:t>
            </a:r>
            <a:r>
              <a:rPr lang="zh-CN" altLang="en-US"/>
              <a:t>、</a:t>
            </a:r>
            <a:r>
              <a:rPr lang="en-US" altLang="zh-CN"/>
              <a:t>1920</a:t>
            </a:r>
            <a:r>
              <a:rPr lang="zh-CN" altLang="en-US"/>
              <a:t>年</a:t>
            </a:r>
            <a:r>
              <a:rPr lang="en-US" altLang="zh-CN"/>
              <a:t>7</a:t>
            </a:r>
            <a:r>
              <a:rPr lang="zh-CN" altLang="en-US"/>
              <a:t>月</a:t>
            </a:r>
            <a:endParaRPr lang="zh-CN" altLang="en-US"/>
          </a:p>
          <a:p>
            <a:r>
              <a:rPr lang="en-US" altLang="zh-CN"/>
              <a:t>B</a:t>
            </a:r>
            <a:r>
              <a:rPr lang="zh-CN" altLang="en-US"/>
              <a:t>、</a:t>
            </a:r>
            <a:r>
              <a:rPr lang="en-US" altLang="zh-CN"/>
              <a:t>1920</a:t>
            </a:r>
            <a:r>
              <a:rPr lang="zh-CN" altLang="en-US"/>
              <a:t>年</a:t>
            </a:r>
            <a:r>
              <a:rPr lang="en-US" altLang="zh-CN"/>
              <a:t>8</a:t>
            </a:r>
            <a:r>
              <a:rPr lang="zh-CN" altLang="en-US"/>
              <a:t>月</a:t>
            </a:r>
            <a:endParaRPr lang="zh-CN" altLang="en-US"/>
          </a:p>
          <a:p>
            <a:r>
              <a:rPr lang="en-US" altLang="zh-CN"/>
              <a:t>C</a:t>
            </a:r>
            <a:r>
              <a:rPr lang="zh-CN" altLang="en-US"/>
              <a:t>、</a:t>
            </a:r>
            <a:r>
              <a:rPr lang="en-US" altLang="zh-CN"/>
              <a:t>1920</a:t>
            </a:r>
            <a:r>
              <a:rPr lang="zh-CN" altLang="en-US"/>
              <a:t>年</a:t>
            </a:r>
            <a:r>
              <a:rPr lang="en-US" altLang="zh-CN"/>
              <a:t>9</a:t>
            </a:r>
            <a:r>
              <a:rPr lang="zh-CN" altLang="en-US"/>
              <a:t>月</a:t>
            </a:r>
            <a:endParaRPr lang="zh-CN" altLang="en-US"/>
          </a:p>
          <a:p>
            <a:r>
              <a:rPr lang="en-US" altLang="zh-CN"/>
              <a:t>D</a:t>
            </a:r>
            <a:r>
              <a:rPr lang="zh-CN" altLang="en-US"/>
              <a:t>、</a:t>
            </a:r>
            <a:r>
              <a:rPr lang="en-US" altLang="zh-CN"/>
              <a:t>1920</a:t>
            </a:r>
            <a:r>
              <a:rPr lang="zh-CN" altLang="en-US"/>
              <a:t>年</a:t>
            </a:r>
            <a:r>
              <a:rPr lang="en-US" altLang="zh-CN"/>
              <a:t>10</a:t>
            </a:r>
            <a:r>
              <a:rPr lang="zh-CN" altLang="en-US"/>
              <a:t>月</a:t>
            </a:r>
            <a:endParaRPr lang="zh-CN" altLang="en-US"/>
          </a:p>
        </p:txBody>
      </p:sp>
      <p:sp>
        <p:nvSpPr>
          <p:cNvPr id="3" name="内容占位符 2"/>
          <p:cNvSpPr>
            <a:spLocks noGrp="1"/>
          </p:cNvSpPr>
          <p:nvPr>
            <p:ph sz="quarter" idx="11"/>
          </p:nvPr>
        </p:nvSpPr>
        <p:spPr/>
        <p:txBody>
          <a:bodyPr/>
          <a:p>
            <a:r>
              <a:rPr lang="zh-CN" altLang="en-US"/>
              <a:t>第二十八题</a:t>
            </a:r>
            <a:r>
              <a:rPr lang="en-US" altLang="zh-CN"/>
              <a:t>		</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B</a:t>
            </a:r>
            <a:endParaRPr lang="en-US" altLang="zh-CN"/>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１９２１年，在法国勤工俭学的周恩来、赵世炎、李维汉等人，在旅欧青年学生和华工中建立了（    ），不久改名为"中国共产主义青年团旅欧总支部" 。</a:t>
            </a:r>
            <a:endParaRPr lang="zh-CN" altLang="en-US"/>
          </a:p>
        </p:txBody>
      </p:sp>
      <p:sp>
        <p:nvSpPr>
          <p:cNvPr id="3" name="内容占位符 2"/>
          <p:cNvSpPr>
            <a:spLocks noGrp="1"/>
          </p:cNvSpPr>
          <p:nvPr>
            <p:ph sz="quarter" idx="11"/>
          </p:nvPr>
        </p:nvSpPr>
        <p:spPr/>
        <p:txBody>
          <a:bodyPr/>
          <a:p>
            <a:r>
              <a:rPr lang="zh-CN" altLang="en-US"/>
              <a:t>第二十九题</a:t>
            </a:r>
            <a:r>
              <a:rPr lang="en-US" altLang="zh-CN"/>
              <a:t>		</a:t>
            </a:r>
            <a:r>
              <a:rPr lang="zh-CN" altLang="en-US"/>
              <a:t>（填空题）</a:t>
            </a:r>
            <a:endParaRPr lang="zh-CN" altLang="en-US"/>
          </a:p>
        </p:txBody>
      </p:sp>
      <p:sp>
        <p:nvSpPr>
          <p:cNvPr id="4" name="内容占位符 3"/>
          <p:cNvSpPr>
            <a:spLocks noGrp="1"/>
          </p:cNvSpPr>
          <p:nvPr>
            <p:ph sz="quarter" idx="12"/>
          </p:nvPr>
        </p:nvSpPr>
        <p:spPr>
          <a:xfrm>
            <a:off x="6418580" y="5219700"/>
            <a:ext cx="4847590" cy="914400"/>
          </a:xfrm>
        </p:spPr>
        <p:txBody>
          <a:bodyPr/>
          <a:p>
            <a:r>
              <a:rPr lang="zh-CN" altLang="en-US"/>
              <a:t>答案：</a:t>
            </a:r>
            <a:r>
              <a:rPr lang="zh-CN" altLang="en-US">
                <a:sym typeface="+mn-ea"/>
              </a:rPr>
              <a:t>中国少年共产党</a:t>
            </a:r>
            <a:endParaRPr lang="zh-CN" altLang="en-US"/>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党的（    ）对全面提高党的建设科学化水平提出了明确要求。</a:t>
            </a:r>
            <a:endParaRPr lang="zh-CN" altLang="en-US"/>
          </a:p>
          <a:p>
            <a:r>
              <a:rPr lang="en-US" altLang="zh-CN"/>
              <a:t>A</a:t>
            </a:r>
            <a:r>
              <a:rPr lang="zh-CN" altLang="en-US"/>
              <a:t>、十七大</a:t>
            </a:r>
            <a:endParaRPr lang="zh-CN" altLang="en-US"/>
          </a:p>
          <a:p>
            <a:r>
              <a:rPr lang="en-US" altLang="zh-CN"/>
              <a:t>B</a:t>
            </a:r>
            <a:r>
              <a:rPr lang="zh-CN" altLang="en-US"/>
              <a:t>、十八大</a:t>
            </a:r>
            <a:endParaRPr lang="zh-CN" altLang="en-US"/>
          </a:p>
          <a:p>
            <a:r>
              <a:rPr lang="en-US" altLang="zh-CN"/>
              <a:t>C</a:t>
            </a:r>
            <a:r>
              <a:rPr lang="zh-CN" altLang="en-US"/>
              <a:t>、十九大</a:t>
            </a:r>
            <a:endParaRPr lang="zh-CN" altLang="en-US"/>
          </a:p>
          <a:p>
            <a:r>
              <a:rPr lang="en-US" altLang="zh-CN"/>
              <a:t>D</a:t>
            </a:r>
            <a:r>
              <a:rPr lang="zh-CN" altLang="en-US"/>
              <a:t>、二十大</a:t>
            </a:r>
            <a:endParaRPr lang="zh-CN" altLang="en-US"/>
          </a:p>
        </p:txBody>
      </p:sp>
      <p:sp>
        <p:nvSpPr>
          <p:cNvPr id="3" name="内容占位符 2"/>
          <p:cNvSpPr>
            <a:spLocks noGrp="1"/>
          </p:cNvSpPr>
          <p:nvPr>
            <p:ph sz="quarter" idx="11"/>
          </p:nvPr>
        </p:nvSpPr>
        <p:spPr/>
        <p:txBody>
          <a:bodyPr/>
          <a:p>
            <a:r>
              <a:rPr lang="zh-CN" altLang="en-US"/>
              <a:t>第三题</a:t>
            </a:r>
            <a:r>
              <a:rPr lang="en-US" altLang="zh-CN"/>
              <a:t>	</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B</a:t>
            </a:r>
            <a:endParaRPr lang="en-US" altLang="zh-CN"/>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１９２１年（    ）从俄国回来，他受国际少年共产党的命令，要在中国组建少年共产党。</a:t>
            </a:r>
            <a:endParaRPr lang="zh-CN" altLang="en-US"/>
          </a:p>
          <a:p>
            <a:r>
              <a:rPr lang="en-US" altLang="zh-CN"/>
              <a:t>A</a:t>
            </a:r>
            <a:r>
              <a:rPr lang="zh-CN" altLang="en-US"/>
              <a:t>、周恩来</a:t>
            </a:r>
            <a:endParaRPr lang="zh-CN" altLang="en-US"/>
          </a:p>
          <a:p>
            <a:r>
              <a:rPr lang="en-US" altLang="zh-CN"/>
              <a:t>B</a:t>
            </a:r>
            <a:r>
              <a:rPr lang="zh-CN" altLang="en-US"/>
              <a:t>、赵世炎</a:t>
            </a:r>
            <a:endParaRPr lang="zh-CN" altLang="en-US"/>
          </a:p>
          <a:p>
            <a:r>
              <a:rPr lang="en-US" altLang="zh-CN"/>
              <a:t>C</a:t>
            </a:r>
            <a:r>
              <a:rPr lang="zh-CN" altLang="en-US"/>
              <a:t>、张太雷</a:t>
            </a:r>
            <a:endParaRPr lang="zh-CN" altLang="en-US"/>
          </a:p>
          <a:p>
            <a:r>
              <a:rPr lang="en-US" altLang="zh-CN"/>
              <a:t>D</a:t>
            </a:r>
            <a:r>
              <a:rPr lang="zh-CN" altLang="en-US"/>
              <a:t>、瞿秋白</a:t>
            </a:r>
            <a:endParaRPr lang="zh-CN" altLang="en-US"/>
          </a:p>
        </p:txBody>
      </p:sp>
      <p:sp>
        <p:nvSpPr>
          <p:cNvPr id="3" name="内容占位符 2"/>
          <p:cNvSpPr>
            <a:spLocks noGrp="1"/>
          </p:cNvSpPr>
          <p:nvPr>
            <p:ph sz="quarter" idx="11"/>
          </p:nvPr>
        </p:nvSpPr>
        <p:spPr/>
        <p:txBody>
          <a:bodyPr/>
          <a:p>
            <a:r>
              <a:rPr lang="zh-CN" altLang="en-US"/>
              <a:t>第三十题</a:t>
            </a:r>
            <a:r>
              <a:rPr lang="en-US" altLang="zh-CN"/>
              <a:t>	</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C</a:t>
            </a:r>
            <a:endParaRPr lang="zh-CN" altLang="en-US"/>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中国社会主义青年团于</a:t>
            </a:r>
            <a:r>
              <a:rPr lang="en-US" altLang="zh-CN"/>
              <a:t>1921</a:t>
            </a:r>
            <a:r>
              <a:rPr lang="zh-CN" altLang="en-US"/>
              <a:t>年</a:t>
            </a:r>
            <a:r>
              <a:rPr lang="en-US" altLang="zh-CN"/>
              <a:t>11</a:t>
            </a:r>
            <a:r>
              <a:rPr lang="zh-CN" altLang="en-US"/>
              <a:t>月正式恢复，首先恢复的是（    ）社会主义青年团。</a:t>
            </a:r>
            <a:endParaRPr lang="zh-CN" altLang="en-US"/>
          </a:p>
          <a:p>
            <a:r>
              <a:rPr lang="en-US" altLang="zh-CN"/>
              <a:t>A</a:t>
            </a:r>
            <a:r>
              <a:rPr lang="zh-CN" altLang="en-US"/>
              <a:t>、上海</a:t>
            </a:r>
            <a:endParaRPr lang="zh-CN" altLang="en-US"/>
          </a:p>
          <a:p>
            <a:r>
              <a:rPr lang="en-US" altLang="zh-CN"/>
              <a:t>B</a:t>
            </a:r>
            <a:r>
              <a:rPr lang="zh-CN" altLang="en-US"/>
              <a:t>、北京</a:t>
            </a:r>
            <a:endParaRPr lang="zh-CN" altLang="en-US"/>
          </a:p>
          <a:p>
            <a:r>
              <a:rPr lang="en-US" altLang="zh-CN"/>
              <a:t>C</a:t>
            </a:r>
            <a:r>
              <a:rPr lang="zh-CN" altLang="en-US"/>
              <a:t>、广州</a:t>
            </a:r>
            <a:endParaRPr lang="zh-CN" altLang="en-US"/>
          </a:p>
          <a:p>
            <a:r>
              <a:rPr lang="en-US" altLang="zh-CN"/>
              <a:t>D</a:t>
            </a:r>
            <a:r>
              <a:rPr lang="zh-CN" altLang="en-US"/>
              <a:t>、武汉</a:t>
            </a:r>
            <a:endParaRPr lang="zh-CN" altLang="en-US"/>
          </a:p>
        </p:txBody>
      </p:sp>
      <p:sp>
        <p:nvSpPr>
          <p:cNvPr id="3" name="内容占位符 2"/>
          <p:cNvSpPr>
            <a:spLocks noGrp="1"/>
          </p:cNvSpPr>
          <p:nvPr>
            <p:ph sz="quarter" idx="11"/>
          </p:nvPr>
        </p:nvSpPr>
        <p:spPr/>
        <p:txBody>
          <a:bodyPr/>
          <a:p>
            <a:r>
              <a:rPr lang="zh-CN" altLang="en-US"/>
              <a:t>第三十一题</a:t>
            </a:r>
            <a:r>
              <a:rPr lang="en-US" altLang="zh-CN"/>
              <a:t>		</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en-US" altLang="zh-CN"/>
              <a:t>1922</a:t>
            </a:r>
            <a:r>
              <a:rPr lang="zh-CN" altLang="en-US"/>
              <a:t>年</a:t>
            </a:r>
            <a:r>
              <a:rPr lang="en-US" altLang="zh-CN"/>
              <a:t>5</a:t>
            </a:r>
            <a:r>
              <a:rPr lang="zh-CN" altLang="en-US"/>
              <a:t>月</a:t>
            </a:r>
            <a:r>
              <a:rPr lang="en-US" altLang="zh-CN"/>
              <a:t>5</a:t>
            </a:r>
            <a:r>
              <a:rPr lang="zh-CN" altLang="en-US"/>
              <a:t>日，在广州召开了中国社会主义青年团第一次全国代表大会。 这一天 正好是马克思诞辰（    ）年纪念日。</a:t>
            </a:r>
            <a:endParaRPr lang="zh-CN" altLang="en-US"/>
          </a:p>
          <a:p>
            <a:r>
              <a:rPr lang="en-US" altLang="zh-CN"/>
              <a:t>A</a:t>
            </a:r>
            <a:r>
              <a:rPr lang="zh-CN" altLang="en-US"/>
              <a:t>、</a:t>
            </a:r>
            <a:r>
              <a:rPr lang="en-US" altLang="zh-CN"/>
              <a:t>100</a:t>
            </a:r>
            <a:r>
              <a:rPr lang="zh-CN" altLang="en-US"/>
              <a:t>周年</a:t>
            </a:r>
            <a:endParaRPr lang="zh-CN" altLang="en-US"/>
          </a:p>
          <a:p>
            <a:r>
              <a:rPr lang="en-US" altLang="zh-CN"/>
              <a:t>B</a:t>
            </a:r>
            <a:r>
              <a:rPr lang="zh-CN" altLang="en-US"/>
              <a:t>、</a:t>
            </a:r>
            <a:r>
              <a:rPr lang="en-US" altLang="zh-CN"/>
              <a:t>104</a:t>
            </a:r>
            <a:r>
              <a:rPr lang="zh-CN" altLang="en-US"/>
              <a:t>周年</a:t>
            </a:r>
            <a:endParaRPr lang="zh-CN" altLang="en-US"/>
          </a:p>
          <a:p>
            <a:r>
              <a:rPr lang="en-US" altLang="zh-CN"/>
              <a:t>C</a:t>
            </a:r>
            <a:r>
              <a:rPr lang="zh-CN" altLang="en-US"/>
              <a:t>、</a:t>
            </a:r>
            <a:r>
              <a:rPr lang="en-US" altLang="zh-CN"/>
              <a:t>108</a:t>
            </a:r>
            <a:r>
              <a:rPr lang="zh-CN" altLang="en-US"/>
              <a:t>周年</a:t>
            </a:r>
            <a:endParaRPr lang="zh-CN" altLang="en-US"/>
          </a:p>
          <a:p>
            <a:r>
              <a:rPr lang="en-US" altLang="zh-CN"/>
              <a:t>D</a:t>
            </a:r>
            <a:r>
              <a:rPr lang="zh-CN" altLang="en-US"/>
              <a:t>、</a:t>
            </a:r>
            <a:r>
              <a:rPr lang="en-US" altLang="zh-CN"/>
              <a:t>110</a:t>
            </a:r>
            <a:r>
              <a:rPr lang="zh-CN" altLang="en-US"/>
              <a:t>周年</a:t>
            </a:r>
            <a:endParaRPr lang="zh-CN" altLang="en-US"/>
          </a:p>
        </p:txBody>
      </p:sp>
      <p:sp>
        <p:nvSpPr>
          <p:cNvPr id="3" name="内容占位符 2"/>
          <p:cNvSpPr>
            <a:spLocks noGrp="1"/>
          </p:cNvSpPr>
          <p:nvPr>
            <p:ph sz="quarter" idx="11"/>
          </p:nvPr>
        </p:nvSpPr>
        <p:spPr/>
        <p:txBody>
          <a:bodyPr/>
          <a:p>
            <a:r>
              <a:rPr lang="zh-CN" altLang="en-US"/>
              <a:t>第三十二题</a:t>
            </a:r>
            <a:r>
              <a:rPr lang="en-US" altLang="zh-CN"/>
              <a:t>		</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B</a:t>
            </a:r>
            <a:endParaRPr lang="en-US" altLang="zh-CN"/>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a:xfrm>
            <a:off x="1362710" y="1982470"/>
            <a:ext cx="9903460" cy="2406650"/>
          </a:xfrm>
        </p:spPr>
        <p:txBody>
          <a:bodyPr/>
          <a:p>
            <a:r>
              <a:rPr lang="zh-CN" altLang="en-US"/>
              <a:t>中国社会主义青年团第一次全国代表大会组建中央执行委员会，（    ）被推选为书记。</a:t>
            </a:r>
            <a:endParaRPr lang="zh-CN" altLang="en-US"/>
          </a:p>
          <a:p>
            <a:r>
              <a:rPr lang="en-US" altLang="zh-CN"/>
              <a:t>A</a:t>
            </a:r>
            <a:r>
              <a:rPr lang="zh-CN" altLang="en-US"/>
              <a:t>、施存统</a:t>
            </a:r>
            <a:endParaRPr lang="zh-CN" altLang="en-US"/>
          </a:p>
          <a:p>
            <a:r>
              <a:rPr lang="en-US" altLang="zh-CN"/>
              <a:t>B</a:t>
            </a:r>
            <a:r>
              <a:rPr lang="zh-CN" altLang="en-US"/>
              <a:t>、陈望道</a:t>
            </a:r>
            <a:endParaRPr lang="zh-CN" altLang="en-US"/>
          </a:p>
          <a:p>
            <a:r>
              <a:rPr lang="en-US" altLang="zh-CN"/>
              <a:t>C</a:t>
            </a:r>
            <a:r>
              <a:rPr lang="zh-CN" altLang="en-US"/>
              <a:t>、蔡和森</a:t>
            </a:r>
            <a:endParaRPr lang="zh-CN" altLang="en-US"/>
          </a:p>
          <a:p>
            <a:r>
              <a:rPr lang="en-US" altLang="zh-CN"/>
              <a:t>D</a:t>
            </a:r>
            <a:r>
              <a:rPr lang="zh-CN" altLang="en-US"/>
              <a:t>、李达</a:t>
            </a:r>
            <a:endParaRPr lang="zh-CN" altLang="en-US"/>
          </a:p>
        </p:txBody>
      </p:sp>
      <p:sp>
        <p:nvSpPr>
          <p:cNvPr id="3" name="内容占位符 2"/>
          <p:cNvSpPr>
            <a:spLocks noGrp="1"/>
          </p:cNvSpPr>
          <p:nvPr>
            <p:ph sz="quarter" idx="11"/>
          </p:nvPr>
        </p:nvSpPr>
        <p:spPr/>
        <p:txBody>
          <a:bodyPr/>
          <a:p>
            <a:r>
              <a:rPr lang="zh-CN" altLang="en-US"/>
              <a:t>第三十三题</a:t>
            </a:r>
            <a:r>
              <a:rPr lang="en-US" altLang="zh-CN"/>
              <a:t>		</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a:xfrm>
            <a:off x="1362710" y="1982470"/>
            <a:ext cx="9903460" cy="2406650"/>
          </a:xfrm>
        </p:spPr>
        <p:txBody>
          <a:bodyPr/>
          <a:p>
            <a:r>
              <a:rPr lang="zh-CN" altLang="en-US"/>
              <a:t>团中央于1924年10月20日出版了（    ）周刊。</a:t>
            </a:r>
            <a:endParaRPr lang="zh-CN" altLang="en-US"/>
          </a:p>
        </p:txBody>
      </p:sp>
      <p:sp>
        <p:nvSpPr>
          <p:cNvPr id="3" name="内容占位符 2"/>
          <p:cNvSpPr>
            <a:spLocks noGrp="1"/>
          </p:cNvSpPr>
          <p:nvPr>
            <p:ph sz="quarter" idx="11"/>
          </p:nvPr>
        </p:nvSpPr>
        <p:spPr/>
        <p:txBody>
          <a:bodyPr/>
          <a:p>
            <a:r>
              <a:rPr lang="zh-CN" altLang="en-US"/>
              <a:t>第三十四题</a:t>
            </a:r>
            <a:r>
              <a:rPr lang="en-US" altLang="zh-CN"/>
              <a:t>		</a:t>
            </a:r>
            <a:r>
              <a:rPr lang="zh-CN" altLang="en-US"/>
              <a:t>（填空题）</a:t>
            </a:r>
            <a:endParaRPr lang="zh-CN" altLang="en-US"/>
          </a:p>
        </p:txBody>
      </p:sp>
      <p:sp>
        <p:nvSpPr>
          <p:cNvPr id="4" name="内容占位符 3"/>
          <p:cNvSpPr>
            <a:spLocks noGrp="1"/>
          </p:cNvSpPr>
          <p:nvPr>
            <p:ph sz="quarter" idx="12"/>
          </p:nvPr>
        </p:nvSpPr>
        <p:spPr>
          <a:xfrm>
            <a:off x="7303770" y="5219700"/>
            <a:ext cx="3962400" cy="914400"/>
          </a:xfrm>
        </p:spPr>
        <p:txBody>
          <a:bodyPr/>
          <a:p>
            <a:r>
              <a:rPr lang="zh-CN" altLang="en-US"/>
              <a:t>答案：《中国青年》</a:t>
            </a:r>
            <a:endParaRPr lang="zh-CN" altLang="en-US"/>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社会主义青年团第三次全国代表大会在教育训练工作上，大会提出了四个口号：（    ）、（    ）、（    ）、（    ）。</a:t>
            </a:r>
            <a:endParaRPr lang="zh-CN" altLang="en-US"/>
          </a:p>
        </p:txBody>
      </p:sp>
      <p:sp>
        <p:nvSpPr>
          <p:cNvPr id="3" name="内容占位符 2"/>
          <p:cNvSpPr>
            <a:spLocks noGrp="1"/>
          </p:cNvSpPr>
          <p:nvPr>
            <p:ph sz="quarter" idx="11"/>
          </p:nvPr>
        </p:nvSpPr>
        <p:spPr>
          <a:xfrm>
            <a:off x="1362710" y="1203325"/>
            <a:ext cx="6038215" cy="526415"/>
          </a:xfrm>
        </p:spPr>
        <p:txBody>
          <a:bodyPr/>
          <a:p>
            <a:r>
              <a:rPr lang="zh-CN" altLang="en-US"/>
              <a:t>第三十五题	</a:t>
            </a:r>
            <a:r>
              <a:rPr lang="en-US" altLang="zh-CN"/>
              <a:t>	</a:t>
            </a:r>
            <a:r>
              <a:rPr lang="zh-CN" altLang="en-US"/>
              <a:t>（填空题）</a:t>
            </a:r>
            <a:endParaRPr lang="zh-CN" altLang="en-US"/>
          </a:p>
        </p:txBody>
      </p:sp>
      <p:sp>
        <p:nvSpPr>
          <p:cNvPr id="4" name="内容占位符 3"/>
          <p:cNvSpPr>
            <a:spLocks noGrp="1"/>
          </p:cNvSpPr>
          <p:nvPr>
            <p:ph sz="quarter" idx="12"/>
          </p:nvPr>
        </p:nvSpPr>
        <p:spPr>
          <a:xfrm>
            <a:off x="2992755" y="5219700"/>
            <a:ext cx="8273415" cy="914400"/>
          </a:xfrm>
        </p:spPr>
        <p:txBody>
          <a:bodyPr/>
          <a:p>
            <a:r>
              <a:rPr lang="zh-CN" altLang="en-US"/>
              <a:t>答案：</a:t>
            </a:r>
            <a:r>
              <a:rPr lang="zh-CN" altLang="en-US">
                <a:sym typeface="+mn-ea"/>
              </a:rPr>
              <a:t>"学习马列主义"、"严守团体纪律"、" 参加实际工作"、"获得青年群众"</a:t>
            </a:r>
            <a:endParaRPr lang="zh-CN" altLang="en-US"/>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    ），英帝国主义在上海制造了震动全国的"五卅 "惨案。</a:t>
            </a:r>
            <a:endParaRPr lang="zh-CN" altLang="en-US"/>
          </a:p>
          <a:p>
            <a:r>
              <a:rPr lang="zh-CN" altLang="en-US"/>
              <a:t>A、1924年5月30日</a:t>
            </a:r>
            <a:endParaRPr lang="zh-CN" altLang="en-US"/>
          </a:p>
          <a:p>
            <a:r>
              <a:rPr lang="zh-CN" altLang="en-US"/>
              <a:t>B、1925年5月30日</a:t>
            </a:r>
            <a:endParaRPr lang="zh-CN" altLang="en-US"/>
          </a:p>
          <a:p>
            <a:r>
              <a:rPr lang="zh-CN" altLang="en-US"/>
              <a:t>C、1926年5月30日</a:t>
            </a:r>
            <a:endParaRPr lang="zh-CN" altLang="en-US"/>
          </a:p>
          <a:p>
            <a:r>
              <a:rPr lang="en-US" altLang="zh-CN"/>
              <a:t>D</a:t>
            </a:r>
            <a:r>
              <a:rPr lang="zh-CN" altLang="en-US"/>
              <a:t>、</a:t>
            </a:r>
            <a:r>
              <a:rPr lang="en-US" altLang="zh-CN"/>
              <a:t>1927</a:t>
            </a:r>
            <a:r>
              <a:rPr lang="zh-CN" altLang="en-US"/>
              <a:t>年</a:t>
            </a:r>
            <a:r>
              <a:rPr lang="en-US" altLang="zh-CN"/>
              <a:t>5</a:t>
            </a:r>
            <a:r>
              <a:rPr lang="zh-CN" altLang="en-US"/>
              <a:t>月</a:t>
            </a:r>
            <a:r>
              <a:rPr lang="en-US" altLang="zh-CN"/>
              <a:t>30</a:t>
            </a:r>
            <a:r>
              <a:rPr lang="zh-CN" altLang="en-US"/>
              <a:t>日</a:t>
            </a:r>
            <a:endParaRPr lang="zh-CN" altLang="en-US"/>
          </a:p>
        </p:txBody>
      </p:sp>
      <p:sp>
        <p:nvSpPr>
          <p:cNvPr id="3" name="内容占位符 2"/>
          <p:cNvSpPr>
            <a:spLocks noGrp="1"/>
          </p:cNvSpPr>
          <p:nvPr>
            <p:ph sz="quarter" idx="11"/>
          </p:nvPr>
        </p:nvSpPr>
        <p:spPr/>
        <p:txBody>
          <a:bodyPr/>
          <a:p>
            <a:r>
              <a:rPr lang="zh-CN" altLang="en-US"/>
              <a:t>第三十六题</a:t>
            </a:r>
            <a:r>
              <a:rPr lang="en-US" altLang="zh-CN"/>
              <a:t>		</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B</a:t>
            </a:r>
            <a:endParaRPr lang="en-US" altLang="zh-CN"/>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1938年9月29日，中国共产党扩大的（    ）在延安召开，确定党在抗日战争相持阶段的基本方针和任务，进一步确立了毛泽东在全党的领导地位</a:t>
            </a:r>
            <a:endParaRPr lang="zh-CN" altLang="en-US"/>
          </a:p>
        </p:txBody>
      </p:sp>
      <p:sp>
        <p:nvSpPr>
          <p:cNvPr id="3" name="内容占位符 2"/>
          <p:cNvSpPr>
            <a:spLocks noGrp="1"/>
          </p:cNvSpPr>
          <p:nvPr>
            <p:ph sz="quarter" idx="11"/>
          </p:nvPr>
        </p:nvSpPr>
        <p:spPr/>
        <p:txBody>
          <a:bodyPr/>
          <a:p>
            <a:r>
              <a:rPr lang="zh-CN" altLang="en-US"/>
              <a:t>第三十七题</a:t>
            </a:r>
            <a:r>
              <a:rPr lang="en-US" altLang="zh-CN"/>
              <a:t>		</a:t>
            </a:r>
            <a:r>
              <a:rPr lang="zh-CN" altLang="en-US"/>
              <a:t>（填空题）</a:t>
            </a:r>
            <a:endParaRPr lang="zh-CN" altLang="en-US"/>
          </a:p>
        </p:txBody>
      </p:sp>
      <p:sp>
        <p:nvSpPr>
          <p:cNvPr id="4" name="内容占位符 3"/>
          <p:cNvSpPr>
            <a:spLocks noGrp="1"/>
          </p:cNvSpPr>
          <p:nvPr>
            <p:ph sz="quarter" idx="12"/>
          </p:nvPr>
        </p:nvSpPr>
        <p:spPr>
          <a:xfrm>
            <a:off x="6725920" y="5219700"/>
            <a:ext cx="4540250" cy="914400"/>
          </a:xfrm>
        </p:spPr>
        <p:txBody>
          <a:bodyPr/>
          <a:p>
            <a:r>
              <a:rPr lang="zh-CN" altLang="en-US"/>
              <a:t>答案：六届六中全会</a:t>
            </a:r>
            <a:endParaRPr lang="zh-CN" altLang="en-US"/>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1938年（    ），武汉沦陷。2004年6月颁布的《武汉市人民防空条例》规定，每年的这一天进行全市人民防空警报试鸣，以警示市民不忘国耻，增强国防意识。</a:t>
            </a:r>
            <a:endParaRPr lang="zh-CN" altLang="en-US"/>
          </a:p>
          <a:p>
            <a:r>
              <a:rPr lang="en-US" altLang="zh-CN"/>
              <a:t>A</a:t>
            </a:r>
            <a:r>
              <a:rPr lang="zh-CN" altLang="en-US"/>
              <a:t>、</a:t>
            </a:r>
            <a:r>
              <a:rPr lang="en-US" altLang="zh-CN"/>
              <a:t>3</a:t>
            </a:r>
            <a:r>
              <a:rPr lang="zh-CN" altLang="en-US"/>
              <a:t>月</a:t>
            </a:r>
            <a:r>
              <a:rPr lang="en-US" altLang="zh-CN"/>
              <a:t>13</a:t>
            </a:r>
            <a:r>
              <a:rPr lang="zh-CN" altLang="en-US"/>
              <a:t>日</a:t>
            </a:r>
            <a:endParaRPr lang="zh-CN" altLang="en-US"/>
          </a:p>
          <a:p>
            <a:r>
              <a:rPr lang="en-US" altLang="zh-CN"/>
              <a:t>B</a:t>
            </a:r>
            <a:r>
              <a:rPr lang="zh-CN" altLang="en-US"/>
              <a:t>、</a:t>
            </a:r>
            <a:r>
              <a:rPr lang="en-US" altLang="zh-CN"/>
              <a:t>10</a:t>
            </a:r>
            <a:r>
              <a:rPr lang="zh-CN" altLang="en-US"/>
              <a:t>月</a:t>
            </a:r>
            <a:r>
              <a:rPr lang="en-US" altLang="zh-CN"/>
              <a:t>25</a:t>
            </a:r>
            <a:r>
              <a:rPr lang="zh-CN" altLang="en-US"/>
              <a:t>日</a:t>
            </a:r>
            <a:endParaRPr lang="zh-CN" altLang="en-US"/>
          </a:p>
          <a:p>
            <a:r>
              <a:rPr lang="en-US" altLang="zh-CN"/>
              <a:t>C</a:t>
            </a:r>
            <a:r>
              <a:rPr lang="zh-CN" altLang="en-US"/>
              <a:t>、</a:t>
            </a:r>
            <a:r>
              <a:rPr lang="en-US" altLang="zh-CN"/>
              <a:t>6</a:t>
            </a:r>
            <a:r>
              <a:rPr lang="zh-CN" altLang="en-US"/>
              <a:t>月</a:t>
            </a:r>
            <a:r>
              <a:rPr lang="en-US" altLang="zh-CN"/>
              <a:t>23</a:t>
            </a:r>
            <a:r>
              <a:rPr lang="zh-CN" altLang="en-US"/>
              <a:t>日</a:t>
            </a:r>
            <a:endParaRPr lang="zh-CN" altLang="en-US"/>
          </a:p>
          <a:p>
            <a:r>
              <a:rPr lang="en-US" altLang="zh-CN"/>
              <a:t>D</a:t>
            </a:r>
            <a:r>
              <a:rPr lang="zh-CN" altLang="en-US"/>
              <a:t>、</a:t>
            </a:r>
            <a:r>
              <a:rPr lang="en-US" altLang="zh-CN"/>
              <a:t>6</a:t>
            </a:r>
            <a:r>
              <a:rPr lang="zh-CN" altLang="en-US"/>
              <a:t>月</a:t>
            </a:r>
            <a:r>
              <a:rPr lang="en-US" altLang="zh-CN"/>
              <a:t>18</a:t>
            </a:r>
            <a:r>
              <a:rPr lang="zh-CN" altLang="en-US"/>
              <a:t>日</a:t>
            </a:r>
            <a:endParaRPr lang="zh-CN" altLang="en-US"/>
          </a:p>
        </p:txBody>
      </p:sp>
      <p:sp>
        <p:nvSpPr>
          <p:cNvPr id="3" name="内容占位符 2"/>
          <p:cNvSpPr>
            <a:spLocks noGrp="1"/>
          </p:cNvSpPr>
          <p:nvPr>
            <p:ph sz="quarter" idx="11"/>
          </p:nvPr>
        </p:nvSpPr>
        <p:spPr/>
        <p:txBody>
          <a:bodyPr/>
          <a:p>
            <a:r>
              <a:rPr lang="zh-CN" altLang="en-US"/>
              <a:t>第三十八题</a:t>
            </a:r>
            <a:r>
              <a:rPr lang="en-US" altLang="zh-CN"/>
              <a:t>		</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B</a:t>
            </a:r>
            <a:endParaRPr lang="en-US" altLang="zh-CN"/>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a:xfrm>
            <a:off x="1350010" y="1982470"/>
            <a:ext cx="9903460" cy="2406650"/>
          </a:xfrm>
        </p:spPr>
        <p:txBody>
          <a:bodyPr/>
          <a:p>
            <a:r>
              <a:rPr lang="zh-CN" altLang="en-US"/>
              <a:t>1942年5月25日，八路军副参谋长（    ）在山西省辽县十字岭对日战斗中壮烈殉国，他是抗战时期牺牲的中国共产党最高将领。</a:t>
            </a:r>
            <a:endParaRPr lang="zh-CN" altLang="en-US"/>
          </a:p>
        </p:txBody>
      </p:sp>
      <p:sp>
        <p:nvSpPr>
          <p:cNvPr id="3" name="内容占位符 2"/>
          <p:cNvSpPr>
            <a:spLocks noGrp="1"/>
          </p:cNvSpPr>
          <p:nvPr>
            <p:ph sz="quarter" idx="11"/>
          </p:nvPr>
        </p:nvSpPr>
        <p:spPr/>
        <p:txBody>
          <a:bodyPr/>
          <a:p>
            <a:r>
              <a:rPr lang="zh-CN" altLang="en-US"/>
              <a:t>第三十九题</a:t>
            </a:r>
            <a:r>
              <a:rPr lang="en-US" altLang="zh-CN"/>
              <a:t>		</a:t>
            </a:r>
            <a:r>
              <a:rPr lang="zh-CN" altLang="en-US"/>
              <a:t>（填空题）</a:t>
            </a:r>
            <a:endParaRPr lang="zh-CN" altLang="en-US"/>
          </a:p>
        </p:txBody>
      </p:sp>
      <p:sp>
        <p:nvSpPr>
          <p:cNvPr id="4" name="内容占位符 3"/>
          <p:cNvSpPr>
            <a:spLocks noGrp="1"/>
          </p:cNvSpPr>
          <p:nvPr>
            <p:ph sz="quarter" idx="12"/>
          </p:nvPr>
        </p:nvSpPr>
        <p:spPr>
          <a:xfrm>
            <a:off x="8559800" y="5219700"/>
            <a:ext cx="2706370" cy="914400"/>
          </a:xfrm>
        </p:spPr>
        <p:txBody>
          <a:bodyPr/>
          <a:p>
            <a:r>
              <a:rPr lang="zh-CN" altLang="en-US"/>
              <a:t>答案：左权</a:t>
            </a:r>
            <a:endParaRPr lang="zh-CN" altLang="en-US"/>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党的十九大提出， 从（    ）到（    ）, 在基本实现现代化的基础上把我国建成富强民主文明和谐美丽的社会主义现代化强国。</a:t>
            </a:r>
            <a:endParaRPr lang="zh-CN" altLang="en-US"/>
          </a:p>
          <a:p>
            <a:r>
              <a:rPr lang="en-US" altLang="zh-CN"/>
              <a:t>A</a:t>
            </a:r>
            <a:r>
              <a:rPr lang="zh-CN" altLang="en-US"/>
              <a:t>、</a:t>
            </a:r>
            <a:r>
              <a:rPr lang="en-US" altLang="zh-CN"/>
              <a:t>2025</a:t>
            </a:r>
            <a:r>
              <a:rPr lang="zh-CN" altLang="en-US"/>
              <a:t>年；本世纪中叶</a:t>
            </a:r>
            <a:endParaRPr lang="zh-CN" altLang="en-US"/>
          </a:p>
          <a:p>
            <a:r>
              <a:rPr lang="en-US" altLang="zh-CN"/>
              <a:t>B</a:t>
            </a:r>
            <a:r>
              <a:rPr lang="zh-CN" altLang="en-US"/>
              <a:t>、</a:t>
            </a:r>
            <a:r>
              <a:rPr lang="en-US" altLang="zh-CN"/>
              <a:t>2020</a:t>
            </a:r>
            <a:r>
              <a:rPr lang="zh-CN" altLang="en-US"/>
              <a:t>年；本世纪中叶</a:t>
            </a:r>
            <a:endParaRPr lang="zh-CN" altLang="en-US"/>
          </a:p>
          <a:p>
            <a:r>
              <a:rPr lang="en-US" altLang="zh-CN"/>
              <a:t>C</a:t>
            </a:r>
            <a:r>
              <a:rPr lang="zh-CN" altLang="en-US"/>
              <a:t>、</a:t>
            </a:r>
            <a:r>
              <a:rPr lang="en-US" altLang="zh-CN"/>
              <a:t>2020</a:t>
            </a:r>
            <a:r>
              <a:rPr lang="zh-CN" altLang="en-US"/>
              <a:t>年；</a:t>
            </a:r>
            <a:r>
              <a:rPr lang="en-US" altLang="zh-CN"/>
              <a:t>2035</a:t>
            </a:r>
            <a:r>
              <a:rPr lang="zh-CN" altLang="en-US"/>
              <a:t>年</a:t>
            </a:r>
            <a:endParaRPr lang="zh-CN" altLang="en-US"/>
          </a:p>
          <a:p>
            <a:r>
              <a:rPr lang="en-US" altLang="zh-CN"/>
              <a:t>D</a:t>
            </a:r>
            <a:r>
              <a:rPr lang="zh-CN" altLang="en-US"/>
              <a:t>、</a:t>
            </a:r>
            <a:r>
              <a:rPr lang="en-US" altLang="zh-CN">
                <a:sym typeface="+mn-ea"/>
              </a:rPr>
              <a:t>2035</a:t>
            </a:r>
            <a:r>
              <a:rPr lang="zh-CN" altLang="en-US">
                <a:sym typeface="+mn-ea"/>
              </a:rPr>
              <a:t>年；本世纪中叶</a:t>
            </a:r>
            <a:endParaRPr lang="zh-CN" altLang="en-US"/>
          </a:p>
          <a:p>
            <a:endParaRPr lang="zh-CN" altLang="en-US"/>
          </a:p>
        </p:txBody>
      </p:sp>
      <p:sp>
        <p:nvSpPr>
          <p:cNvPr id="3" name="内容占位符 2"/>
          <p:cNvSpPr>
            <a:spLocks noGrp="1"/>
          </p:cNvSpPr>
          <p:nvPr>
            <p:ph sz="quarter" idx="11"/>
          </p:nvPr>
        </p:nvSpPr>
        <p:spPr/>
        <p:txBody>
          <a:bodyPr/>
          <a:p>
            <a:r>
              <a:rPr lang="zh-CN" altLang="en-US"/>
              <a:t>第四题</a:t>
            </a:r>
            <a:r>
              <a:rPr lang="en-US" altLang="zh-CN"/>
              <a:t>	</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D</a:t>
            </a:r>
            <a:endParaRPr lang="en-US" altLang="zh-CN"/>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1942年5月，毛泽东在延安召开的文艺工作者座谈会上发表讲话，阐明了革命文艺为人民服务，首先是（    ）的根本方向。</a:t>
            </a:r>
            <a:endParaRPr lang="zh-CN" altLang="en-US"/>
          </a:p>
        </p:txBody>
      </p:sp>
      <p:sp>
        <p:nvSpPr>
          <p:cNvPr id="3" name="内容占位符 2"/>
          <p:cNvSpPr>
            <a:spLocks noGrp="1"/>
          </p:cNvSpPr>
          <p:nvPr>
            <p:ph sz="quarter" idx="11"/>
          </p:nvPr>
        </p:nvSpPr>
        <p:spPr/>
        <p:txBody>
          <a:bodyPr/>
          <a:p>
            <a:r>
              <a:rPr lang="zh-CN" altLang="en-US"/>
              <a:t>第四十题</a:t>
            </a:r>
            <a:r>
              <a:rPr lang="en-US" altLang="zh-CN"/>
              <a:t>		</a:t>
            </a:r>
            <a:r>
              <a:rPr lang="zh-CN" altLang="en-US"/>
              <a:t>（填空题）</a:t>
            </a:r>
            <a:endParaRPr lang="zh-CN" altLang="en-US"/>
          </a:p>
        </p:txBody>
      </p:sp>
      <p:sp>
        <p:nvSpPr>
          <p:cNvPr id="4" name="内容占位符 3"/>
          <p:cNvSpPr>
            <a:spLocks noGrp="1"/>
          </p:cNvSpPr>
          <p:nvPr>
            <p:ph sz="quarter" idx="12"/>
          </p:nvPr>
        </p:nvSpPr>
        <p:spPr>
          <a:xfrm>
            <a:off x="6853555" y="5219700"/>
            <a:ext cx="4412615" cy="914400"/>
          </a:xfrm>
        </p:spPr>
        <p:txBody>
          <a:bodyPr/>
          <a:p>
            <a:r>
              <a:rPr lang="zh-CN" altLang="en-US"/>
              <a:t>答案：为工农兵服务</a:t>
            </a:r>
            <a:endParaRPr lang="zh-CN" altLang="en-US"/>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a:xfrm>
            <a:off x="1362710" y="2623820"/>
            <a:ext cx="9903460" cy="2406650"/>
          </a:xfrm>
        </p:spPr>
        <p:txBody>
          <a:bodyPr/>
          <a:p>
            <a:r>
              <a:rPr lang="zh-CN" altLang="en-US"/>
              <a:t>建国初期的“三大运动”是指（    ）、（    ）、（    ）。</a:t>
            </a:r>
            <a:endParaRPr lang="zh-CN" altLang="en-US"/>
          </a:p>
        </p:txBody>
      </p:sp>
      <p:sp>
        <p:nvSpPr>
          <p:cNvPr id="3" name="内容占位符 2"/>
          <p:cNvSpPr>
            <a:spLocks noGrp="1"/>
          </p:cNvSpPr>
          <p:nvPr>
            <p:ph sz="quarter" idx="11"/>
          </p:nvPr>
        </p:nvSpPr>
        <p:spPr/>
        <p:txBody>
          <a:bodyPr/>
          <a:p>
            <a:r>
              <a:rPr lang="zh-CN" altLang="en-US"/>
              <a:t>第四十一题</a:t>
            </a:r>
            <a:r>
              <a:rPr lang="en-US" altLang="zh-CN"/>
              <a:t>		</a:t>
            </a:r>
            <a:r>
              <a:rPr lang="zh-CN" altLang="en-US"/>
              <a:t>（填空题）</a:t>
            </a:r>
            <a:endParaRPr lang="zh-CN" altLang="en-US"/>
          </a:p>
        </p:txBody>
      </p:sp>
      <p:sp>
        <p:nvSpPr>
          <p:cNvPr id="4" name="内容占位符 3"/>
          <p:cNvSpPr>
            <a:spLocks noGrp="1"/>
          </p:cNvSpPr>
          <p:nvPr>
            <p:ph sz="quarter" idx="12"/>
          </p:nvPr>
        </p:nvSpPr>
        <p:spPr>
          <a:xfrm>
            <a:off x="4480560" y="5219700"/>
            <a:ext cx="6785610" cy="914400"/>
          </a:xfrm>
        </p:spPr>
        <p:txBody>
          <a:bodyPr/>
          <a:p>
            <a:r>
              <a:rPr lang="zh-CN" altLang="en-US"/>
              <a:t>答案：抗美援朝、土地制度改革、镇压反革命</a:t>
            </a:r>
            <a:endParaRPr lang="zh-CN" altLang="en-US"/>
          </a:p>
        </p:txBody>
      </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a:xfrm>
            <a:off x="1362710" y="2560320"/>
            <a:ext cx="9903460" cy="2406650"/>
          </a:xfrm>
        </p:spPr>
        <p:txBody>
          <a:bodyPr/>
          <a:p>
            <a:r>
              <a:rPr lang="zh-CN" altLang="en-US"/>
              <a:t>1949年6月30日，毛泽东发表（    ）一文，提出人民民主专政这一科学概念。</a:t>
            </a:r>
            <a:endParaRPr lang="zh-CN" altLang="en-US"/>
          </a:p>
        </p:txBody>
      </p:sp>
      <p:sp>
        <p:nvSpPr>
          <p:cNvPr id="3" name="内容占位符 2"/>
          <p:cNvSpPr>
            <a:spLocks noGrp="1"/>
          </p:cNvSpPr>
          <p:nvPr>
            <p:ph sz="quarter" idx="11"/>
          </p:nvPr>
        </p:nvSpPr>
        <p:spPr/>
        <p:txBody>
          <a:bodyPr/>
          <a:p>
            <a:r>
              <a:rPr lang="zh-CN" altLang="en-US"/>
              <a:t>第四十二题</a:t>
            </a:r>
            <a:r>
              <a:rPr lang="en-US" altLang="zh-CN"/>
              <a:t>		</a:t>
            </a:r>
            <a:r>
              <a:rPr lang="zh-CN" altLang="en-US"/>
              <a:t>（填空题）</a:t>
            </a:r>
            <a:endParaRPr lang="zh-CN" altLang="en-US"/>
          </a:p>
        </p:txBody>
      </p:sp>
      <p:sp>
        <p:nvSpPr>
          <p:cNvPr id="4" name="内容占位符 3"/>
          <p:cNvSpPr>
            <a:spLocks noGrp="1"/>
          </p:cNvSpPr>
          <p:nvPr>
            <p:ph sz="quarter" idx="12"/>
          </p:nvPr>
        </p:nvSpPr>
        <p:spPr>
          <a:xfrm>
            <a:off x="5814695" y="5219700"/>
            <a:ext cx="5451475" cy="914400"/>
          </a:xfrm>
        </p:spPr>
        <p:txBody>
          <a:bodyPr/>
          <a:p>
            <a:r>
              <a:rPr lang="zh-CN" altLang="en-US"/>
              <a:t>答案：《论人民民主专政》</a:t>
            </a:r>
            <a:endParaRPr lang="zh-CN" altLang="en-US"/>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从1931年12月开始，根据地的共青团组织在各根据地开展起群众性的“（</a:t>
            </a:r>
            <a:r>
              <a:rPr lang="en-US" altLang="zh-CN"/>
              <a:t>    </a:t>
            </a:r>
            <a:r>
              <a:rPr lang="zh-CN" altLang="en-US"/>
              <a:t>）”活动，组织团员、少先队员每星期抽出一天的时间参加义务性质的拥军优属活动。</a:t>
            </a:r>
            <a:endParaRPr lang="zh-CN" altLang="en-US"/>
          </a:p>
          <a:p>
            <a:r>
              <a:rPr lang="zh-CN" altLang="en-US"/>
              <a:t>A. 共产主义礼拜六 </a:t>
            </a:r>
            <a:endParaRPr lang="zh-CN" altLang="en-US"/>
          </a:p>
          <a:p>
            <a:r>
              <a:rPr lang="zh-CN" altLang="en-US"/>
              <a:t>B. 少共礼拜六</a:t>
            </a:r>
            <a:endParaRPr lang="zh-CN" altLang="en-US"/>
          </a:p>
          <a:p>
            <a:r>
              <a:rPr lang="zh-CN" altLang="en-US"/>
              <a:t>C. 共产青年团礼拜六</a:t>
            </a:r>
            <a:endParaRPr lang="zh-CN" altLang="en-US"/>
          </a:p>
          <a:p>
            <a:r>
              <a:rPr lang="en-US" altLang="zh-CN"/>
              <a:t>D. </a:t>
            </a:r>
            <a:r>
              <a:rPr lang="zh-CN" altLang="en-US"/>
              <a:t>共青团</a:t>
            </a:r>
            <a:r>
              <a:rPr lang="zh-CN" altLang="en-US"/>
              <a:t>礼拜六</a:t>
            </a:r>
            <a:endParaRPr lang="zh-CN" altLang="en-US"/>
          </a:p>
        </p:txBody>
      </p:sp>
      <p:sp>
        <p:nvSpPr>
          <p:cNvPr id="3" name="内容占位符 2"/>
          <p:cNvSpPr>
            <a:spLocks noGrp="1"/>
          </p:cNvSpPr>
          <p:nvPr>
            <p:ph sz="quarter" idx="11"/>
          </p:nvPr>
        </p:nvSpPr>
        <p:spPr/>
        <p:txBody>
          <a:bodyPr/>
          <a:p>
            <a:r>
              <a:rPr lang="zh-CN" altLang="en-US">
                <a:sym typeface="+mn-ea"/>
              </a:rPr>
              <a:t>第一题</a:t>
            </a:r>
            <a:r>
              <a:rPr lang="en-US" altLang="zh-CN">
                <a:sym typeface="+mn-ea"/>
              </a:rPr>
              <a:t>	</a:t>
            </a:r>
            <a:r>
              <a:rPr lang="zh-CN" altLang="en-US">
                <a:sym typeface="+mn-ea"/>
              </a:rPr>
              <a:t>（选择题）</a:t>
            </a:r>
            <a:endParaRPr lang="zh-CN" altLang="en-US"/>
          </a:p>
          <a:p>
            <a:endParaRPr lang="zh-CN" altLang="en-US"/>
          </a:p>
        </p:txBody>
      </p:sp>
      <p:sp>
        <p:nvSpPr>
          <p:cNvPr id="4" name="内容占位符 3"/>
          <p:cNvSpPr>
            <a:spLocks noGrp="1"/>
          </p:cNvSpPr>
          <p:nvPr>
            <p:ph sz="quarter" idx="12"/>
          </p:nvPr>
        </p:nvSpPr>
        <p:spPr>
          <a:xfrm>
            <a:off x="8677148" y="5463840"/>
            <a:ext cx="3116695" cy="914400"/>
          </a:xfrm>
        </p:spPr>
        <p:txBody>
          <a:bodyPr/>
          <a:p>
            <a:r>
              <a:rPr lang="zh-CN" altLang="en-US"/>
              <a:t>答案：</a:t>
            </a:r>
            <a:r>
              <a:rPr lang="en-US" altLang="zh-CN"/>
              <a:t>C</a:t>
            </a:r>
            <a:endParaRPr lang="en-US" altLang="zh-CN"/>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在红军长征时期，团中央局机关干部都被编入部队工作。 长征胜利后，这部分团干部中的一些人陆续回到团中央局机关，逐步恢复团中央局的工作。 1936年夏，团中央局机关迁入（</a:t>
            </a:r>
            <a:r>
              <a:rPr lang="en-US" altLang="zh-CN"/>
              <a:t>    </a:t>
            </a:r>
            <a:r>
              <a:rPr lang="zh-CN" altLang="en-US"/>
              <a:t>）</a:t>
            </a:r>
            <a:endParaRPr lang="zh-CN" altLang="en-US"/>
          </a:p>
          <a:p>
            <a:r>
              <a:rPr lang="zh-CN" altLang="en-US"/>
              <a:t>A. 保安（今志丹）</a:t>
            </a:r>
            <a:endParaRPr lang="zh-CN" altLang="en-US"/>
          </a:p>
          <a:p>
            <a:r>
              <a:rPr lang="zh-CN" altLang="en-US"/>
              <a:t>B. 瓦窑堡 </a:t>
            </a:r>
            <a:endParaRPr lang="zh-CN" altLang="en-US"/>
          </a:p>
          <a:p>
            <a:r>
              <a:rPr lang="zh-CN" altLang="en-US"/>
              <a:t>C. 延安</a:t>
            </a:r>
            <a:endParaRPr lang="zh-CN" altLang="en-US"/>
          </a:p>
          <a:p>
            <a:r>
              <a:rPr lang="en-US" altLang="zh-CN"/>
              <a:t>D. </a:t>
            </a:r>
            <a:r>
              <a:rPr lang="zh-CN" altLang="en-US"/>
              <a:t>长沙</a:t>
            </a:r>
            <a:endParaRPr lang="zh-CN" altLang="en-US"/>
          </a:p>
        </p:txBody>
      </p:sp>
      <p:sp>
        <p:nvSpPr>
          <p:cNvPr id="3" name="内容占位符 2"/>
          <p:cNvSpPr>
            <a:spLocks noGrp="1"/>
          </p:cNvSpPr>
          <p:nvPr>
            <p:ph sz="quarter" idx="11"/>
          </p:nvPr>
        </p:nvSpPr>
        <p:spPr/>
        <p:txBody>
          <a:bodyPr/>
          <a:p>
            <a:r>
              <a:rPr lang="zh-CN" altLang="en-US"/>
              <a:t>第二题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a:xfrm>
            <a:off x="8555228" y="5656245"/>
            <a:ext cx="3116695" cy="914400"/>
          </a:xfrm>
        </p:spPr>
        <p:txBody>
          <a:bodyPr/>
          <a:p>
            <a:r>
              <a:rPr lang="zh-CN" altLang="en-US"/>
              <a:t>答案：</a:t>
            </a:r>
            <a:r>
              <a:rPr lang="en-US" altLang="zh-CN"/>
              <a:t>A</a:t>
            </a:r>
            <a:endParaRPr lang="en-US" altLang="zh-CN"/>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1931年“九一八事变”后，日本帝国主义开始大举入侵。 在民族危亡的重要关头，共青团响应党倡导建立抗日民族统一战线的召唤，于1935年12月发出 （</a:t>
            </a:r>
            <a:r>
              <a:rPr lang="en-US" altLang="zh-CN"/>
              <a:t>    </a:t>
            </a:r>
            <a:r>
              <a:rPr lang="zh-CN" altLang="en-US"/>
              <a:t>），声明愿意开放组织，欢迎一切赞成抗日救国的青年加入。</a:t>
            </a:r>
            <a:endParaRPr lang="zh-CN" altLang="en-US"/>
          </a:p>
          <a:p>
            <a:r>
              <a:rPr lang="zh-CN" altLang="en-US"/>
              <a:t>A. 《告全国青年书》</a:t>
            </a:r>
            <a:endParaRPr lang="zh-CN" altLang="en-US"/>
          </a:p>
          <a:p>
            <a:r>
              <a:rPr lang="zh-CN" altLang="en-US"/>
              <a:t>B. 《八一宣言》</a:t>
            </a:r>
            <a:endParaRPr lang="zh-CN" altLang="en-US"/>
          </a:p>
          <a:p>
            <a:r>
              <a:rPr lang="zh-CN" altLang="en-US"/>
              <a:t>C. 《为抗日救国告全国各校学生和各界青年同胞宣言》</a:t>
            </a:r>
            <a:endParaRPr lang="zh-CN" altLang="en-US"/>
          </a:p>
          <a:p>
            <a:r>
              <a:rPr lang="en-US" altLang="zh-CN"/>
              <a:t>D. </a:t>
            </a:r>
            <a:r>
              <a:rPr lang="zh-CN" altLang="en-US"/>
              <a:t>《中国共产主义青年团</a:t>
            </a:r>
            <a:r>
              <a:rPr lang="zh-CN" altLang="en-US"/>
              <a:t>章程》</a:t>
            </a:r>
            <a:endParaRPr lang="zh-CN" altLang="en-US"/>
          </a:p>
          <a:p>
            <a:endParaRPr lang="zh-CN" altLang="en-US"/>
          </a:p>
        </p:txBody>
      </p:sp>
      <p:sp>
        <p:nvSpPr>
          <p:cNvPr id="3" name="内容占位符 2"/>
          <p:cNvSpPr>
            <a:spLocks noGrp="1"/>
          </p:cNvSpPr>
          <p:nvPr>
            <p:ph sz="quarter" idx="11"/>
          </p:nvPr>
        </p:nvSpPr>
        <p:spPr/>
        <p:txBody>
          <a:bodyPr/>
          <a:p>
            <a:r>
              <a:rPr lang="zh-CN" altLang="en-US">
                <a:sym typeface="+mn-ea"/>
              </a:rPr>
              <a:t>第</a:t>
            </a:r>
            <a:r>
              <a:rPr lang="zh-CN" altLang="en-US">
                <a:sym typeface="+mn-ea"/>
              </a:rPr>
              <a:t>三题</a:t>
            </a:r>
            <a:r>
              <a:rPr lang="en-US" altLang="zh-CN">
                <a:sym typeface="+mn-ea"/>
              </a:rPr>
              <a:t>	</a:t>
            </a:r>
            <a:r>
              <a:rPr lang="zh-CN" altLang="en-US">
                <a:sym typeface="+mn-ea"/>
              </a:rPr>
              <a:t>（选择题）</a:t>
            </a:r>
            <a:endParaRPr lang="zh-CN" altLang="en-US"/>
          </a:p>
          <a:p>
            <a:endParaRPr lang="zh-CN" altLang="en-US"/>
          </a:p>
        </p:txBody>
      </p:sp>
      <p:sp>
        <p:nvSpPr>
          <p:cNvPr id="4" name="内容占位符 3"/>
          <p:cNvSpPr>
            <a:spLocks noGrp="1"/>
          </p:cNvSpPr>
          <p:nvPr>
            <p:ph sz="quarter" idx="12"/>
          </p:nvPr>
        </p:nvSpPr>
        <p:spPr>
          <a:xfrm>
            <a:off x="8717788" y="5943900"/>
            <a:ext cx="3116695" cy="914400"/>
          </a:xfrm>
        </p:spPr>
        <p:txBody>
          <a:bodyPr/>
          <a:p>
            <a:r>
              <a:rPr lang="zh-CN" altLang="en-US"/>
              <a:t>答案：</a:t>
            </a:r>
            <a:r>
              <a:rPr lang="en-US" altLang="zh-CN"/>
              <a:t>C</a:t>
            </a:r>
            <a:endParaRPr lang="en-US" altLang="zh-CN"/>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1936年夏，西北革命根据地团的各方面工作得到全面恢复，到当年11月，地方和基层团委相继建立，县级团委达 （</a:t>
            </a:r>
            <a:r>
              <a:rPr lang="en-US" altLang="zh-CN"/>
              <a:t>    </a:t>
            </a:r>
            <a:r>
              <a:rPr lang="zh-CN" altLang="en-US"/>
              <a:t>） 余个，团员数量达2万人。</a:t>
            </a:r>
            <a:endParaRPr lang="zh-CN" altLang="en-US"/>
          </a:p>
          <a:p>
            <a:r>
              <a:rPr lang="zh-CN" altLang="en-US"/>
              <a:t>A. 40 </a:t>
            </a:r>
            <a:endParaRPr lang="zh-CN" altLang="en-US"/>
          </a:p>
          <a:p>
            <a:r>
              <a:rPr lang="zh-CN" altLang="en-US"/>
              <a:t>B. 50 </a:t>
            </a:r>
            <a:endParaRPr lang="zh-CN" altLang="en-US"/>
          </a:p>
          <a:p>
            <a:r>
              <a:rPr lang="zh-CN" altLang="en-US"/>
              <a:t>C. 60</a:t>
            </a:r>
            <a:endParaRPr lang="zh-CN" altLang="en-US"/>
          </a:p>
          <a:p>
            <a:r>
              <a:rPr lang="en-US" altLang="zh-CN"/>
              <a:t>D. 70</a:t>
            </a:r>
            <a:endParaRPr lang="zh-CN" altLang="en-US"/>
          </a:p>
          <a:p>
            <a:endParaRPr lang="zh-CN" altLang="en-US"/>
          </a:p>
        </p:txBody>
      </p:sp>
      <p:sp>
        <p:nvSpPr>
          <p:cNvPr id="3" name="内容占位符 2"/>
          <p:cNvSpPr>
            <a:spLocks noGrp="1"/>
          </p:cNvSpPr>
          <p:nvPr>
            <p:ph sz="quarter" idx="11"/>
          </p:nvPr>
        </p:nvSpPr>
        <p:spPr/>
        <p:txBody>
          <a:bodyPr/>
          <a:p>
            <a:r>
              <a:rPr lang="zh-CN" altLang="en-US">
                <a:sym typeface="+mn-ea"/>
              </a:rPr>
              <a:t>第</a:t>
            </a:r>
            <a:r>
              <a:rPr lang="zh-CN" altLang="en-US">
                <a:sym typeface="+mn-ea"/>
              </a:rPr>
              <a:t>四题</a:t>
            </a:r>
            <a:r>
              <a:rPr lang="en-US" altLang="zh-CN">
                <a:sym typeface="+mn-ea"/>
              </a:rPr>
              <a:t>	</a:t>
            </a:r>
            <a:r>
              <a:rPr lang="zh-CN" altLang="en-US">
                <a:sym typeface="+mn-ea"/>
              </a:rPr>
              <a:t>（选择题）</a:t>
            </a:r>
            <a:endParaRPr lang="zh-CN" altLang="en-US"/>
          </a:p>
          <a:p>
            <a:endParaRPr lang="zh-CN" altLang="en-US"/>
          </a:p>
        </p:txBody>
      </p:sp>
      <p:sp>
        <p:nvSpPr>
          <p:cNvPr id="4" name="内容占位符 3"/>
          <p:cNvSpPr>
            <a:spLocks noGrp="1"/>
          </p:cNvSpPr>
          <p:nvPr>
            <p:ph sz="quarter" idx="12"/>
          </p:nvPr>
        </p:nvSpPr>
        <p:spPr/>
        <p:txBody>
          <a:bodyPr/>
          <a:p>
            <a:r>
              <a:rPr lang="zh-CN" altLang="en-US"/>
              <a:t>答案：</a:t>
            </a:r>
            <a:r>
              <a:rPr lang="en-US" altLang="zh-CN"/>
              <a:t>B</a:t>
            </a:r>
            <a:endParaRPr lang="en-US" altLang="zh-CN"/>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1936年11月1日，中共中央政治局会议作出《关于青年工作的决定》。 决定的基本精神是将共青团改造成为（</a:t>
            </a:r>
            <a:r>
              <a:rPr lang="en-US" altLang="zh-CN"/>
              <a:t>    </a:t>
            </a:r>
            <a:r>
              <a:rPr lang="zh-CN" altLang="en-US"/>
              <a:t>）</a:t>
            </a:r>
            <a:endParaRPr lang="zh-CN" altLang="en-US"/>
          </a:p>
          <a:p>
            <a:r>
              <a:rPr lang="en-US" altLang="zh-CN"/>
              <a:t>A. 民族解放性质青年群众组织 </a:t>
            </a:r>
            <a:endParaRPr lang="en-US" altLang="zh-CN"/>
          </a:p>
          <a:p>
            <a:r>
              <a:rPr lang="en-US" altLang="zh-CN"/>
              <a:t>B. 中华民族解放先锋队（简称：民先队）</a:t>
            </a:r>
            <a:endParaRPr lang="en-US" altLang="zh-CN"/>
          </a:p>
          <a:p>
            <a:r>
              <a:rPr lang="en-US" altLang="zh-CN"/>
              <a:t>C. 抗日救国青年团</a:t>
            </a:r>
            <a:endParaRPr lang="en-US" altLang="zh-CN"/>
          </a:p>
          <a:p>
            <a:r>
              <a:rPr lang="en-US" altLang="zh-CN"/>
              <a:t>D. </a:t>
            </a:r>
            <a:r>
              <a:rPr lang="zh-CN" altLang="en-US"/>
              <a:t>爱国主义</a:t>
            </a:r>
            <a:r>
              <a:rPr lang="zh-CN" altLang="en-US"/>
              <a:t>青年团</a:t>
            </a:r>
            <a:endParaRPr lang="zh-CN" altLang="en-US"/>
          </a:p>
        </p:txBody>
      </p:sp>
      <p:sp>
        <p:nvSpPr>
          <p:cNvPr id="3" name="内容占位符 2"/>
          <p:cNvSpPr>
            <a:spLocks noGrp="1"/>
          </p:cNvSpPr>
          <p:nvPr>
            <p:ph sz="quarter" idx="11"/>
          </p:nvPr>
        </p:nvSpPr>
        <p:spPr/>
        <p:txBody>
          <a:bodyPr/>
          <a:p>
            <a:r>
              <a:rPr lang="zh-CN" altLang="en-US">
                <a:sym typeface="+mn-ea"/>
              </a:rPr>
              <a:t>第</a:t>
            </a:r>
            <a:r>
              <a:rPr lang="zh-CN" altLang="en-US">
                <a:sym typeface="+mn-ea"/>
              </a:rPr>
              <a:t>五题</a:t>
            </a:r>
            <a:r>
              <a:rPr lang="en-US" altLang="zh-CN">
                <a:sym typeface="+mn-ea"/>
              </a:rPr>
              <a:t>	</a:t>
            </a:r>
            <a:r>
              <a:rPr lang="zh-CN" altLang="en-US">
                <a:sym typeface="+mn-ea"/>
              </a:rPr>
              <a:t>（选择题）</a:t>
            </a:r>
            <a:endParaRPr lang="zh-CN" altLang="en-US"/>
          </a:p>
          <a:p>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中共中央《关于青年工作的决定》发布后，团中央立即在西北革命根据地开展了 （</a:t>
            </a:r>
            <a:r>
              <a:rPr lang="en-US" altLang="zh-CN"/>
              <a:t>    </a:t>
            </a:r>
            <a:r>
              <a:rPr lang="zh-CN" altLang="en-US"/>
              <a:t>）的改造共青团工作，并且通过不同渠道，把这个决定传达到国民党统治区。</a:t>
            </a:r>
            <a:endParaRPr lang="zh-CN" altLang="en-US"/>
          </a:p>
          <a:p>
            <a:r>
              <a:rPr lang="zh-CN" altLang="en-US"/>
              <a:t>A. 自下而上 </a:t>
            </a:r>
            <a:endParaRPr lang="zh-CN" altLang="en-US"/>
          </a:p>
          <a:p>
            <a:r>
              <a:rPr lang="zh-CN" altLang="en-US"/>
              <a:t>B. 自上而下 </a:t>
            </a:r>
            <a:endParaRPr lang="zh-CN" altLang="en-US"/>
          </a:p>
          <a:p>
            <a:r>
              <a:rPr lang="zh-CN" altLang="en-US"/>
              <a:t>C. 上下并举</a:t>
            </a:r>
            <a:endParaRPr lang="zh-CN" altLang="en-US"/>
          </a:p>
          <a:p>
            <a:r>
              <a:rPr lang="en-US" altLang="zh-CN"/>
              <a:t>D. </a:t>
            </a:r>
            <a:r>
              <a:rPr lang="zh-CN" altLang="en-US"/>
              <a:t>由内到外</a:t>
            </a:r>
            <a:endParaRPr lang="zh-CN" altLang="en-US"/>
          </a:p>
        </p:txBody>
      </p:sp>
      <p:sp>
        <p:nvSpPr>
          <p:cNvPr id="3" name="内容占位符 2"/>
          <p:cNvSpPr>
            <a:spLocks noGrp="1"/>
          </p:cNvSpPr>
          <p:nvPr>
            <p:ph sz="quarter" idx="11"/>
          </p:nvPr>
        </p:nvSpPr>
        <p:spPr/>
        <p:txBody>
          <a:bodyPr/>
          <a:p>
            <a:r>
              <a:rPr lang="zh-CN" altLang="en-US">
                <a:sym typeface="+mn-ea"/>
              </a:rPr>
              <a:t>第</a:t>
            </a:r>
            <a:r>
              <a:rPr lang="zh-CN" altLang="en-US">
                <a:sym typeface="+mn-ea"/>
              </a:rPr>
              <a:t>六题</a:t>
            </a:r>
            <a:r>
              <a:rPr lang="en-US" altLang="zh-CN">
                <a:sym typeface="+mn-ea"/>
              </a:rPr>
              <a:t>	</a:t>
            </a:r>
            <a:r>
              <a:rPr lang="zh-CN" altLang="en-US">
                <a:sym typeface="+mn-ea"/>
              </a:rPr>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B</a:t>
            </a:r>
            <a:endParaRPr lang="en-US" altLang="zh-CN"/>
          </a:p>
        </p:txBody>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在贯彻落实中共中央改造共青团的决定过程中，团中央局决定将在1936年夏建立的中央团校改名为（</a:t>
            </a:r>
            <a:r>
              <a:rPr lang="en-US" altLang="zh-CN"/>
              <a:t>    </a:t>
            </a:r>
            <a:r>
              <a:rPr lang="zh-CN" altLang="en-US"/>
              <a:t>） ，并开始培训新的青年工作干部。</a:t>
            </a:r>
            <a:endParaRPr lang="zh-CN" altLang="en-US"/>
          </a:p>
          <a:p>
            <a:r>
              <a:rPr lang="zh-CN" altLang="en-US"/>
              <a:t>A. 鲁迅青年学校 </a:t>
            </a:r>
            <a:endParaRPr lang="zh-CN" altLang="en-US"/>
          </a:p>
          <a:p>
            <a:r>
              <a:rPr lang="zh-CN" altLang="en-US"/>
              <a:t>B. 列宁团校 </a:t>
            </a:r>
            <a:endParaRPr lang="zh-CN" altLang="en-US"/>
          </a:p>
          <a:p>
            <a:r>
              <a:rPr lang="zh-CN" altLang="en-US"/>
              <a:t>C. 青年干部培训班</a:t>
            </a:r>
            <a:endParaRPr lang="zh-CN" altLang="en-US"/>
          </a:p>
          <a:p>
            <a:r>
              <a:rPr lang="en-US" altLang="zh-CN"/>
              <a:t>D. </a:t>
            </a:r>
            <a:r>
              <a:rPr lang="zh-CN" altLang="en-US"/>
              <a:t>毛泽东青年团</a:t>
            </a:r>
            <a:r>
              <a:rPr lang="zh-CN" altLang="en-US"/>
              <a:t>校</a:t>
            </a:r>
            <a:endParaRPr lang="zh-CN" altLang="en-US"/>
          </a:p>
        </p:txBody>
      </p:sp>
      <p:sp>
        <p:nvSpPr>
          <p:cNvPr id="3" name="内容占位符 2"/>
          <p:cNvSpPr>
            <a:spLocks noGrp="1"/>
          </p:cNvSpPr>
          <p:nvPr>
            <p:ph sz="quarter" idx="11"/>
          </p:nvPr>
        </p:nvSpPr>
        <p:spPr/>
        <p:txBody>
          <a:bodyPr/>
          <a:p>
            <a:r>
              <a:rPr lang="zh-CN" altLang="en-US">
                <a:sym typeface="+mn-ea"/>
              </a:rPr>
              <a:t>第</a:t>
            </a:r>
            <a:r>
              <a:rPr lang="zh-CN" altLang="en-US">
                <a:sym typeface="+mn-ea"/>
              </a:rPr>
              <a:t>七题</a:t>
            </a:r>
            <a:r>
              <a:rPr lang="en-US" altLang="zh-CN">
                <a:sym typeface="+mn-ea"/>
              </a:rPr>
              <a:t>	</a:t>
            </a:r>
            <a:r>
              <a:rPr lang="zh-CN" altLang="en-US">
                <a:sym typeface="+mn-ea"/>
              </a:rPr>
              <a:t>（选择题）</a:t>
            </a:r>
            <a:endParaRPr lang="zh-CN" altLang="en-US"/>
          </a:p>
          <a:p>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十九大的主题，是不忘初心，牢记使命，高举（    ）伟大旗帜，决胜全面建成小康社会，夺取新时代中国特色社会主义伟大胜利。</a:t>
            </a:r>
            <a:endParaRPr lang="zh-CN" altLang="en-US"/>
          </a:p>
        </p:txBody>
      </p:sp>
      <p:sp>
        <p:nvSpPr>
          <p:cNvPr id="3" name="内容占位符 2"/>
          <p:cNvSpPr>
            <a:spLocks noGrp="1"/>
          </p:cNvSpPr>
          <p:nvPr>
            <p:ph sz="quarter" idx="11"/>
          </p:nvPr>
        </p:nvSpPr>
        <p:spPr/>
        <p:txBody>
          <a:bodyPr/>
          <a:p>
            <a:r>
              <a:rPr lang="zh-CN" altLang="en-US"/>
              <a:t>第五题</a:t>
            </a:r>
            <a:r>
              <a:rPr lang="en-US" altLang="zh-CN"/>
              <a:t>	</a:t>
            </a:r>
            <a:r>
              <a:rPr lang="zh-CN" altLang="en-US"/>
              <a:t>（填空题）</a:t>
            </a:r>
            <a:endParaRPr lang="zh-CN" altLang="en-US"/>
          </a:p>
        </p:txBody>
      </p:sp>
      <p:sp>
        <p:nvSpPr>
          <p:cNvPr id="4" name="内容占位符 3"/>
          <p:cNvSpPr>
            <a:spLocks noGrp="1"/>
          </p:cNvSpPr>
          <p:nvPr>
            <p:ph sz="quarter" idx="12"/>
          </p:nvPr>
        </p:nvSpPr>
        <p:spPr>
          <a:xfrm>
            <a:off x="6034405" y="5219700"/>
            <a:ext cx="5231765" cy="914400"/>
          </a:xfrm>
        </p:spPr>
        <p:txBody>
          <a:bodyPr/>
          <a:p>
            <a:r>
              <a:rPr lang="zh-CN" altLang="en-US"/>
              <a:t>答案：中国特色社会主义</a:t>
            </a:r>
            <a:endParaRPr lang="zh-CN" altLang="en-US"/>
          </a:p>
        </p:txBody>
      </p:sp>
    </p:spTree>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为了切实做好共青团改造工作，团中央书记（</a:t>
            </a:r>
            <a:r>
              <a:rPr lang="en-US" altLang="zh-CN"/>
              <a:t>    </a:t>
            </a:r>
            <a:r>
              <a:rPr lang="zh-CN" altLang="en-US"/>
              <a:t>） 亲自为党中央办的刊物撰文，全面阐述开展这项工作的意义、要求和工作办法。</a:t>
            </a:r>
            <a:endParaRPr lang="zh-CN" altLang="en-US"/>
          </a:p>
          <a:p>
            <a:r>
              <a:rPr lang="zh-CN" altLang="en-US"/>
              <a:t>A. 凯丰 </a:t>
            </a:r>
            <a:endParaRPr lang="zh-CN" altLang="en-US"/>
          </a:p>
          <a:p>
            <a:r>
              <a:rPr lang="zh-CN" altLang="en-US"/>
              <a:t>B. 博古 </a:t>
            </a:r>
            <a:endParaRPr lang="zh-CN" altLang="en-US"/>
          </a:p>
          <a:p>
            <a:r>
              <a:rPr lang="zh-CN" altLang="en-US"/>
              <a:t>C. 冯文彬</a:t>
            </a:r>
            <a:endParaRPr lang="zh-CN" altLang="en-US"/>
          </a:p>
          <a:p>
            <a:r>
              <a:rPr lang="en-US" altLang="zh-CN"/>
              <a:t>D. </a:t>
            </a:r>
            <a:r>
              <a:rPr lang="zh-CN" altLang="en-US">
                <a:sym typeface="+mn-ea"/>
              </a:rPr>
              <a:t>胡耀邦</a:t>
            </a:r>
            <a:endParaRPr lang="en-US" altLang="zh-CN"/>
          </a:p>
        </p:txBody>
      </p:sp>
      <p:sp>
        <p:nvSpPr>
          <p:cNvPr id="3" name="内容占位符 2"/>
          <p:cNvSpPr>
            <a:spLocks noGrp="1"/>
          </p:cNvSpPr>
          <p:nvPr>
            <p:ph sz="quarter" idx="11"/>
          </p:nvPr>
        </p:nvSpPr>
        <p:spPr/>
        <p:txBody>
          <a:bodyPr/>
          <a:p>
            <a:r>
              <a:rPr lang="zh-CN" altLang="en-US">
                <a:sym typeface="+mn-ea"/>
              </a:rPr>
              <a:t>第</a:t>
            </a:r>
            <a:r>
              <a:rPr lang="zh-CN" altLang="en-US">
                <a:sym typeface="+mn-ea"/>
              </a:rPr>
              <a:t>八题</a:t>
            </a:r>
            <a:r>
              <a:rPr lang="en-US" altLang="zh-CN">
                <a:sym typeface="+mn-ea"/>
              </a:rPr>
              <a:t>	</a:t>
            </a:r>
            <a:r>
              <a:rPr lang="zh-CN" altLang="en-US">
                <a:sym typeface="+mn-ea"/>
              </a:rPr>
              <a:t>（选择题）</a:t>
            </a:r>
            <a:endParaRPr lang="zh-CN" altLang="en-US"/>
          </a:p>
          <a:p>
            <a:endParaRPr lang="zh-CN" altLang="en-US"/>
          </a:p>
        </p:txBody>
      </p:sp>
      <p:sp>
        <p:nvSpPr>
          <p:cNvPr id="4" name="内容占位符 3"/>
          <p:cNvSpPr>
            <a:spLocks noGrp="1"/>
          </p:cNvSpPr>
          <p:nvPr>
            <p:ph sz="quarter" idx="12"/>
          </p:nvPr>
        </p:nvSpPr>
        <p:spPr/>
        <p:txBody>
          <a:bodyPr/>
          <a:p>
            <a:r>
              <a:rPr lang="zh-CN" altLang="en-US"/>
              <a:t>答案：</a:t>
            </a:r>
            <a:r>
              <a:rPr lang="en-US" altLang="zh-CN"/>
              <a:t>C</a:t>
            </a:r>
            <a:endParaRPr lang="en-US" altLang="zh-CN"/>
          </a:p>
        </p:txBody>
      </p:sp>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团中央局在西北革命根据地传达、宣传、动员贯彻中共中央改造共青团决定的同时，还在团中央机关组建了西北青年救国联合会（简称：西青救）筹备委员会，同时在（</a:t>
            </a:r>
            <a:r>
              <a:rPr lang="en-US" altLang="zh-CN"/>
              <a:t>    </a:t>
            </a:r>
            <a:r>
              <a:rPr lang="zh-CN" altLang="en-US"/>
              <a:t>）团委也建立了青年救国联合会（简称：青救会）筹备委员会。</a:t>
            </a:r>
            <a:endParaRPr lang="zh-CN" altLang="en-US"/>
          </a:p>
          <a:p>
            <a:r>
              <a:rPr lang="zh-CN" altLang="en-US"/>
              <a:t>A. 区、县两级 </a:t>
            </a:r>
            <a:endParaRPr lang="zh-CN" altLang="en-US"/>
          </a:p>
          <a:p>
            <a:r>
              <a:rPr lang="zh-CN" altLang="en-US"/>
              <a:t>B. 省、区两级 </a:t>
            </a:r>
            <a:endParaRPr lang="zh-CN" altLang="en-US"/>
          </a:p>
          <a:p>
            <a:r>
              <a:rPr lang="zh-CN" altLang="en-US"/>
              <a:t>C. 省、县两级</a:t>
            </a:r>
            <a:endParaRPr lang="zh-CN" altLang="en-US"/>
          </a:p>
          <a:p>
            <a:r>
              <a:rPr lang="en-US" altLang="zh-CN"/>
              <a:t>D. </a:t>
            </a:r>
            <a:r>
              <a:rPr lang="zh-CN" altLang="en-US"/>
              <a:t>区、乡</a:t>
            </a:r>
            <a:r>
              <a:rPr lang="zh-CN" altLang="en-US"/>
              <a:t>两级</a:t>
            </a:r>
            <a:endParaRPr lang="zh-CN" altLang="en-US"/>
          </a:p>
        </p:txBody>
      </p:sp>
      <p:sp>
        <p:nvSpPr>
          <p:cNvPr id="3" name="内容占位符 2"/>
          <p:cNvSpPr>
            <a:spLocks noGrp="1"/>
          </p:cNvSpPr>
          <p:nvPr>
            <p:ph sz="quarter" idx="11"/>
          </p:nvPr>
        </p:nvSpPr>
        <p:spPr/>
        <p:txBody>
          <a:bodyPr/>
          <a:p>
            <a:r>
              <a:rPr lang="zh-CN" altLang="en-US">
                <a:sym typeface="+mn-ea"/>
              </a:rPr>
              <a:t>第</a:t>
            </a:r>
            <a:r>
              <a:rPr lang="zh-CN" altLang="en-US">
                <a:sym typeface="+mn-ea"/>
              </a:rPr>
              <a:t>九题</a:t>
            </a:r>
            <a:r>
              <a:rPr lang="en-US" altLang="zh-CN">
                <a:sym typeface="+mn-ea"/>
              </a:rPr>
              <a:t>	</a:t>
            </a:r>
            <a:r>
              <a:rPr lang="zh-CN" altLang="en-US">
                <a:sym typeface="+mn-ea"/>
              </a:rPr>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C</a:t>
            </a:r>
            <a:endParaRPr lang="en-US" altLang="zh-CN"/>
          </a:p>
        </p:txBody>
      </p:sp>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1937年4月12月至17日，西北青年救国第一次代表大会在延安召开。 革命根据地、国民党统治区、沦陷区 （</a:t>
            </a:r>
            <a:r>
              <a:rPr lang="en-US" altLang="zh-CN"/>
              <a:t>    </a:t>
            </a:r>
            <a:r>
              <a:rPr lang="zh-CN" altLang="en-US"/>
              <a:t>）</a:t>
            </a:r>
            <a:r>
              <a:rPr lang="zh-CN" altLang="en-US"/>
              <a:t> 个省、市的青年代表及民先队全国总队部、中国学联的代表共计312人出席了大会。</a:t>
            </a:r>
            <a:endParaRPr lang="zh-CN" altLang="en-US"/>
          </a:p>
          <a:p>
            <a:r>
              <a:rPr lang="zh-CN" altLang="en-US"/>
              <a:t>A. 10多 </a:t>
            </a:r>
            <a:endParaRPr lang="zh-CN" altLang="en-US"/>
          </a:p>
          <a:p>
            <a:r>
              <a:rPr lang="zh-CN" altLang="en-US"/>
              <a:t>B. </a:t>
            </a:r>
            <a:r>
              <a:rPr lang="en-US" altLang="zh-CN"/>
              <a:t>20</a:t>
            </a:r>
            <a:r>
              <a:rPr lang="zh-CN" altLang="en-US"/>
              <a:t>多 </a:t>
            </a:r>
            <a:endParaRPr lang="zh-CN" altLang="en-US"/>
          </a:p>
          <a:p>
            <a:r>
              <a:rPr lang="zh-CN" altLang="en-US"/>
              <a:t>C. </a:t>
            </a:r>
            <a:r>
              <a:rPr lang="en-US" altLang="zh-CN"/>
              <a:t>3</a:t>
            </a:r>
            <a:r>
              <a:rPr lang="zh-CN" altLang="en-US"/>
              <a:t>0多</a:t>
            </a:r>
            <a:endParaRPr lang="zh-CN" altLang="en-US"/>
          </a:p>
          <a:p>
            <a:r>
              <a:rPr lang="en-US" altLang="zh-CN"/>
              <a:t>D. 40</a:t>
            </a:r>
            <a:r>
              <a:rPr lang="zh-CN" altLang="en-US"/>
              <a:t>多</a:t>
            </a:r>
            <a:endParaRPr lang="zh-CN" altLang="en-US"/>
          </a:p>
        </p:txBody>
      </p:sp>
      <p:sp>
        <p:nvSpPr>
          <p:cNvPr id="3" name="内容占位符 2"/>
          <p:cNvSpPr>
            <a:spLocks noGrp="1"/>
          </p:cNvSpPr>
          <p:nvPr>
            <p:ph sz="quarter" idx="11"/>
          </p:nvPr>
        </p:nvSpPr>
        <p:spPr/>
        <p:txBody>
          <a:bodyPr/>
          <a:p>
            <a:r>
              <a:rPr lang="zh-CN" altLang="en-US">
                <a:sym typeface="+mn-ea"/>
              </a:rPr>
              <a:t>第</a:t>
            </a:r>
            <a:r>
              <a:rPr lang="zh-CN" altLang="en-US">
                <a:sym typeface="+mn-ea"/>
              </a:rPr>
              <a:t>十题</a:t>
            </a:r>
            <a:r>
              <a:rPr lang="en-US" altLang="zh-CN">
                <a:sym typeface="+mn-ea"/>
              </a:rPr>
              <a:t>	</a:t>
            </a:r>
            <a:r>
              <a:rPr lang="zh-CN" altLang="en-US">
                <a:sym typeface="+mn-ea"/>
              </a:rPr>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B</a:t>
            </a:r>
            <a:endParaRPr lang="en-US" altLang="zh-CN"/>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西青救一大要求各地青年团体在《全国青年救国纲领（草案）》规定的原则基础上，立即进行联合和合作，以民主的、群众的、合法的方式创立各种各样的（</a:t>
            </a:r>
            <a:r>
              <a:rPr lang="en-US" altLang="zh-CN"/>
              <a:t>    </a:t>
            </a:r>
            <a:r>
              <a:rPr lang="zh-CN" altLang="en-US"/>
              <a:t>）</a:t>
            </a:r>
            <a:endParaRPr lang="zh-CN" altLang="en-US"/>
          </a:p>
          <a:p>
            <a:r>
              <a:rPr lang="zh-CN" altLang="en-US"/>
              <a:t>A. 先进青年组织 </a:t>
            </a:r>
            <a:endParaRPr lang="zh-CN" altLang="en-US"/>
          </a:p>
          <a:p>
            <a:r>
              <a:rPr lang="zh-CN" altLang="en-US"/>
              <a:t>B. 青年救亡团体 </a:t>
            </a:r>
            <a:endParaRPr lang="zh-CN" altLang="en-US"/>
          </a:p>
          <a:p>
            <a:r>
              <a:rPr lang="zh-CN" altLang="en-US"/>
              <a:t>C. 青年文化娱乐团体</a:t>
            </a:r>
            <a:endParaRPr lang="zh-CN" altLang="en-US"/>
          </a:p>
          <a:p>
            <a:r>
              <a:rPr lang="en-US" altLang="zh-CN"/>
              <a:t>D. </a:t>
            </a:r>
            <a:r>
              <a:rPr lang="zh-CN" altLang="en-US"/>
              <a:t>爱国救亡</a:t>
            </a:r>
            <a:r>
              <a:rPr lang="zh-CN" altLang="en-US"/>
              <a:t>团体</a:t>
            </a:r>
            <a:endParaRPr lang="zh-CN" altLang="en-US"/>
          </a:p>
        </p:txBody>
      </p:sp>
      <p:sp>
        <p:nvSpPr>
          <p:cNvPr id="3" name="内容占位符 2"/>
          <p:cNvSpPr>
            <a:spLocks noGrp="1"/>
          </p:cNvSpPr>
          <p:nvPr>
            <p:ph sz="quarter" idx="11"/>
          </p:nvPr>
        </p:nvSpPr>
        <p:spPr/>
        <p:txBody>
          <a:bodyPr/>
          <a:p>
            <a:r>
              <a:rPr lang="zh-CN" altLang="en-US">
                <a:sym typeface="+mn-ea"/>
              </a:rPr>
              <a:t>第十</a:t>
            </a:r>
            <a:r>
              <a:rPr lang="zh-CN" altLang="en-US">
                <a:sym typeface="+mn-ea"/>
              </a:rPr>
              <a:t>一题</a:t>
            </a:r>
            <a:r>
              <a:rPr lang="en-US" altLang="zh-CN">
                <a:sym typeface="+mn-ea"/>
              </a:rPr>
              <a:t>	</a:t>
            </a:r>
            <a:r>
              <a:rPr lang="zh-CN" altLang="en-US">
                <a:sym typeface="+mn-ea"/>
              </a:rPr>
              <a:t>（选择题）</a:t>
            </a:r>
            <a:endParaRPr lang="zh-CN" altLang="en-US"/>
          </a:p>
          <a:p>
            <a:endParaRPr lang="zh-CN" altLang="en-US"/>
          </a:p>
        </p:txBody>
      </p:sp>
      <p:sp>
        <p:nvSpPr>
          <p:cNvPr id="4" name="内容占位符 3"/>
          <p:cNvSpPr>
            <a:spLocks noGrp="1"/>
          </p:cNvSpPr>
          <p:nvPr>
            <p:ph sz="quarter" idx="12"/>
          </p:nvPr>
        </p:nvSpPr>
        <p:spPr/>
        <p:txBody>
          <a:bodyPr/>
          <a:p>
            <a:r>
              <a:rPr lang="zh-CN" altLang="en-US"/>
              <a:t>答案：</a:t>
            </a:r>
            <a:r>
              <a:rPr lang="en-US" altLang="zh-CN"/>
              <a:t>B</a:t>
            </a:r>
            <a:endParaRPr lang="en-US" altLang="zh-CN"/>
          </a:p>
        </p:txBody>
      </p:sp>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为了更有力地引导青年团结在抗日民族统一战线的旗帜下，夺取抗日战争的最后胜利，</a:t>
            </a:r>
            <a:r>
              <a:rPr lang="zh-CN" altLang="en-US"/>
              <a:t>中共中央于1938年5月5日发出关于青年工作组织的决定，要求“县委以上地方党部直至中央，成立 （</a:t>
            </a:r>
            <a:r>
              <a:rPr lang="en-US" altLang="zh-CN"/>
              <a:t>    </a:t>
            </a:r>
            <a:r>
              <a:rPr lang="zh-CN" altLang="en-US"/>
              <a:t>） ”</a:t>
            </a:r>
            <a:endParaRPr lang="zh-CN" altLang="en-US"/>
          </a:p>
          <a:p>
            <a:r>
              <a:rPr lang="zh-CN" altLang="en-US"/>
              <a:t>A. 青年部 </a:t>
            </a:r>
            <a:endParaRPr lang="zh-CN" altLang="en-US"/>
          </a:p>
          <a:p>
            <a:r>
              <a:rPr lang="zh-CN" altLang="en-US"/>
              <a:t>B. 青年委员会 </a:t>
            </a:r>
            <a:endParaRPr lang="zh-CN" altLang="en-US"/>
          </a:p>
          <a:p>
            <a:r>
              <a:rPr lang="zh-CN" altLang="en-US"/>
              <a:t>C. 青年工作委员会</a:t>
            </a:r>
            <a:endParaRPr lang="zh-CN" altLang="en-US"/>
          </a:p>
          <a:p>
            <a:r>
              <a:rPr lang="en-US" altLang="zh-CN"/>
              <a:t>D. </a:t>
            </a:r>
            <a:r>
              <a:rPr lang="zh-CN" altLang="en-US"/>
              <a:t>青年工作</a:t>
            </a:r>
            <a:r>
              <a:rPr lang="zh-CN" altLang="en-US"/>
              <a:t>中心</a:t>
            </a:r>
            <a:endParaRPr lang="zh-CN" altLang="en-US"/>
          </a:p>
        </p:txBody>
      </p:sp>
      <p:sp>
        <p:nvSpPr>
          <p:cNvPr id="3" name="内容占位符 2"/>
          <p:cNvSpPr>
            <a:spLocks noGrp="1"/>
          </p:cNvSpPr>
          <p:nvPr>
            <p:ph sz="quarter" idx="11"/>
          </p:nvPr>
        </p:nvSpPr>
        <p:spPr/>
        <p:txBody>
          <a:bodyPr/>
          <a:p>
            <a:r>
              <a:rPr lang="zh-CN" altLang="en-US">
                <a:sym typeface="+mn-ea"/>
              </a:rPr>
              <a:t>第十</a:t>
            </a:r>
            <a:r>
              <a:rPr lang="zh-CN" altLang="en-US">
                <a:sym typeface="+mn-ea"/>
              </a:rPr>
              <a:t>二题</a:t>
            </a:r>
            <a:r>
              <a:rPr lang="en-US" altLang="zh-CN">
                <a:sym typeface="+mn-ea"/>
              </a:rPr>
              <a:t>	</a:t>
            </a:r>
            <a:r>
              <a:rPr lang="zh-CN" altLang="en-US">
                <a:sym typeface="+mn-ea"/>
              </a:rPr>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C</a:t>
            </a:r>
            <a:endParaRPr lang="en-US" altLang="zh-CN"/>
          </a:p>
        </p:txBody>
      </p:sp>
    </p:spTree>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1937年10月，西北青救会在陕西省三原县斗口镇创办战时青年短期训练班。 训练班于1938年1月迁西陕西省（</a:t>
            </a:r>
            <a:r>
              <a:rPr lang="en-US" altLang="zh-CN"/>
              <a:t>    </a:t>
            </a:r>
            <a:r>
              <a:rPr lang="zh-CN" altLang="en-US"/>
              <a:t>）安吴堡，故称“安吴青训班”。</a:t>
            </a:r>
            <a:endParaRPr lang="zh-CN" altLang="en-US"/>
          </a:p>
          <a:p>
            <a:r>
              <a:rPr lang="zh-CN" altLang="en-US"/>
              <a:t>A. 泾阳县 </a:t>
            </a:r>
            <a:endParaRPr lang="zh-CN" altLang="en-US"/>
          </a:p>
          <a:p>
            <a:r>
              <a:rPr lang="zh-CN" altLang="en-US"/>
              <a:t>B. 三原县 </a:t>
            </a:r>
            <a:endParaRPr lang="zh-CN" altLang="en-US"/>
          </a:p>
          <a:p>
            <a:r>
              <a:rPr lang="zh-CN" altLang="en-US"/>
              <a:t>C. 延安</a:t>
            </a:r>
            <a:endParaRPr lang="zh-CN" altLang="en-US"/>
          </a:p>
          <a:p>
            <a:r>
              <a:rPr lang="en-US" altLang="zh-CN"/>
              <a:t>D. </a:t>
            </a:r>
            <a:r>
              <a:rPr lang="zh-CN" altLang="en-US"/>
              <a:t>西安</a:t>
            </a:r>
            <a:endParaRPr lang="zh-CN" altLang="en-US"/>
          </a:p>
        </p:txBody>
      </p:sp>
      <p:sp>
        <p:nvSpPr>
          <p:cNvPr id="3" name="内容占位符 2"/>
          <p:cNvSpPr>
            <a:spLocks noGrp="1"/>
          </p:cNvSpPr>
          <p:nvPr>
            <p:ph sz="quarter" idx="11"/>
          </p:nvPr>
        </p:nvSpPr>
        <p:spPr/>
        <p:txBody>
          <a:bodyPr/>
          <a:p>
            <a:r>
              <a:rPr lang="zh-CN" altLang="en-US">
                <a:sym typeface="+mn-ea"/>
              </a:rPr>
              <a:t>第十</a:t>
            </a:r>
            <a:r>
              <a:rPr lang="zh-CN" altLang="en-US">
                <a:sym typeface="+mn-ea"/>
              </a:rPr>
              <a:t>三题</a:t>
            </a:r>
            <a:r>
              <a:rPr lang="en-US" altLang="zh-CN">
                <a:sym typeface="+mn-ea"/>
              </a:rPr>
              <a:t>	</a:t>
            </a:r>
            <a:r>
              <a:rPr lang="zh-CN" altLang="en-US">
                <a:sym typeface="+mn-ea"/>
              </a:rPr>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1938年10月10日至11月21日，西北青救会在延安召开了西北青年第二次救国代表大会。 会议决定成立“ （</a:t>
            </a:r>
            <a:r>
              <a:rPr lang="en-US" altLang="zh-CN"/>
              <a:t>    </a:t>
            </a:r>
            <a:r>
              <a:rPr lang="zh-CN" altLang="en-US"/>
              <a:t>） ”作为全国青年抗日救国运动的领导机关。</a:t>
            </a:r>
            <a:endParaRPr lang="zh-CN" altLang="en-US"/>
          </a:p>
          <a:p>
            <a:r>
              <a:rPr lang="zh-CN" altLang="en-US"/>
              <a:t>A. 中华青年救亡团体联合办事处 </a:t>
            </a:r>
            <a:endParaRPr lang="zh-CN" altLang="en-US"/>
          </a:p>
          <a:p>
            <a:r>
              <a:rPr lang="zh-CN" altLang="en-US"/>
              <a:t>B. 中华青年救国组织联合办事处</a:t>
            </a:r>
            <a:endParaRPr lang="zh-CN" altLang="en-US"/>
          </a:p>
          <a:p>
            <a:r>
              <a:rPr lang="zh-CN" altLang="en-US"/>
              <a:t>C. 中华青年救国团体联合办事处</a:t>
            </a:r>
            <a:endParaRPr lang="zh-CN" altLang="en-US"/>
          </a:p>
          <a:p>
            <a:r>
              <a:rPr lang="en-US" altLang="zh-CN"/>
              <a:t>D. </a:t>
            </a:r>
            <a:r>
              <a:rPr lang="zh-CN" altLang="en-US"/>
              <a:t>中华青年救亡组织联合</a:t>
            </a:r>
            <a:r>
              <a:rPr lang="zh-CN" altLang="en-US"/>
              <a:t>办事处</a:t>
            </a:r>
            <a:endParaRPr lang="zh-CN" altLang="en-US"/>
          </a:p>
        </p:txBody>
      </p:sp>
      <p:sp>
        <p:nvSpPr>
          <p:cNvPr id="3" name="内容占位符 2"/>
          <p:cNvSpPr>
            <a:spLocks noGrp="1"/>
          </p:cNvSpPr>
          <p:nvPr>
            <p:ph sz="quarter" idx="11"/>
          </p:nvPr>
        </p:nvSpPr>
        <p:spPr/>
        <p:txBody>
          <a:bodyPr/>
          <a:p>
            <a:r>
              <a:rPr lang="zh-CN" altLang="en-US">
                <a:sym typeface="+mn-ea"/>
              </a:rPr>
              <a:t>第十</a:t>
            </a:r>
            <a:r>
              <a:rPr lang="zh-CN" altLang="en-US">
                <a:sym typeface="+mn-ea"/>
              </a:rPr>
              <a:t>四题</a:t>
            </a:r>
            <a:r>
              <a:rPr lang="en-US" altLang="zh-CN">
                <a:sym typeface="+mn-ea"/>
              </a:rPr>
              <a:t>	</a:t>
            </a:r>
            <a:r>
              <a:rPr lang="zh-CN" altLang="en-US">
                <a:sym typeface="+mn-ea"/>
              </a:rPr>
              <a:t>（选择题）</a:t>
            </a:r>
            <a:endParaRPr lang="zh-CN" altLang="en-US"/>
          </a:p>
          <a:p>
            <a:endParaRPr lang="zh-CN" altLang="en-US"/>
          </a:p>
        </p:txBody>
      </p:sp>
      <p:sp>
        <p:nvSpPr>
          <p:cNvPr id="4" name="内容占位符 3"/>
          <p:cNvSpPr>
            <a:spLocks noGrp="1"/>
          </p:cNvSpPr>
          <p:nvPr>
            <p:ph sz="quarter" idx="12"/>
          </p:nvPr>
        </p:nvSpPr>
        <p:spPr/>
        <p:txBody>
          <a:bodyPr/>
          <a:p>
            <a:r>
              <a:rPr lang="zh-CN" altLang="en-US"/>
              <a:t>答案：</a:t>
            </a:r>
            <a:r>
              <a:rPr lang="en-US" altLang="zh-CN"/>
              <a:t>C</a:t>
            </a:r>
            <a:endParaRPr lang="en-US" altLang="zh-CN"/>
          </a:p>
        </p:txBody>
      </p:sp>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西青救二大的召开使得（</a:t>
            </a:r>
            <a:r>
              <a:rPr lang="en-US" altLang="zh-CN"/>
              <a:t>    </a:t>
            </a:r>
            <a:r>
              <a:rPr lang="zh-CN" altLang="en-US"/>
              <a:t>）的精神在青年工作中得到迅速贯彻和落实，为进入抗日战争战略相持阶段青年抗日救国运动的健康发展提供了可靠的保证。</a:t>
            </a:r>
            <a:endParaRPr lang="zh-CN" altLang="en-US"/>
          </a:p>
          <a:p>
            <a:r>
              <a:rPr lang="zh-CN" altLang="en-US"/>
              <a:t>A. 中共六届五中全会 </a:t>
            </a:r>
            <a:endParaRPr lang="zh-CN" altLang="en-US"/>
          </a:p>
          <a:p>
            <a:r>
              <a:rPr lang="zh-CN" altLang="en-US"/>
              <a:t>B. 中共六届六中全会 </a:t>
            </a:r>
            <a:endParaRPr lang="zh-CN" altLang="en-US"/>
          </a:p>
          <a:p>
            <a:r>
              <a:rPr lang="zh-CN" altLang="en-US"/>
              <a:t>C. 中共六届七中全会</a:t>
            </a:r>
            <a:endParaRPr lang="zh-CN" altLang="en-US"/>
          </a:p>
          <a:p>
            <a:r>
              <a:rPr lang="en-US" altLang="zh-CN"/>
              <a:t>D. </a:t>
            </a:r>
            <a:r>
              <a:rPr lang="zh-CN" altLang="en-US"/>
              <a:t>中共六届四中</a:t>
            </a:r>
            <a:r>
              <a:rPr lang="zh-CN" altLang="en-US"/>
              <a:t>全会</a:t>
            </a:r>
            <a:endParaRPr lang="zh-CN" altLang="en-US"/>
          </a:p>
        </p:txBody>
      </p:sp>
      <p:sp>
        <p:nvSpPr>
          <p:cNvPr id="3" name="内容占位符 2"/>
          <p:cNvSpPr>
            <a:spLocks noGrp="1"/>
          </p:cNvSpPr>
          <p:nvPr>
            <p:ph sz="quarter" idx="11"/>
          </p:nvPr>
        </p:nvSpPr>
        <p:spPr/>
        <p:txBody>
          <a:bodyPr/>
          <a:p>
            <a:r>
              <a:rPr lang="zh-CN" altLang="en-US">
                <a:sym typeface="+mn-ea"/>
              </a:rPr>
              <a:t>第十</a:t>
            </a:r>
            <a:r>
              <a:rPr lang="zh-CN" altLang="en-US">
                <a:sym typeface="+mn-ea"/>
              </a:rPr>
              <a:t>五题</a:t>
            </a:r>
            <a:r>
              <a:rPr lang="en-US" altLang="zh-CN">
                <a:sym typeface="+mn-ea"/>
              </a:rPr>
              <a:t>	</a:t>
            </a:r>
            <a:r>
              <a:rPr lang="zh-CN" altLang="en-US">
                <a:sym typeface="+mn-ea"/>
              </a:rPr>
              <a:t>（选择题）</a:t>
            </a:r>
            <a:endParaRPr lang="zh-CN" altLang="en-US"/>
          </a:p>
          <a:p>
            <a:endParaRPr lang="zh-CN" altLang="en-US"/>
          </a:p>
        </p:txBody>
      </p:sp>
      <p:sp>
        <p:nvSpPr>
          <p:cNvPr id="4" name="内容占位符 3"/>
          <p:cNvSpPr>
            <a:spLocks noGrp="1"/>
          </p:cNvSpPr>
          <p:nvPr>
            <p:ph sz="quarter" idx="12"/>
          </p:nvPr>
        </p:nvSpPr>
        <p:spPr/>
        <p:txBody>
          <a:bodyPr/>
          <a:p>
            <a:r>
              <a:rPr lang="zh-CN" altLang="en-US"/>
              <a:t>答案：</a:t>
            </a:r>
            <a:r>
              <a:rPr lang="en-US" altLang="zh-CN"/>
              <a:t>B</a:t>
            </a:r>
            <a:endParaRPr lang="en-US" altLang="zh-CN"/>
          </a:p>
        </p:txBody>
      </p:sp>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1948年5月4日以后，东北解放区的一些城市相继召开 （</a:t>
            </a:r>
            <a:r>
              <a:rPr lang="en-US" altLang="zh-CN"/>
              <a:t>    </a:t>
            </a:r>
            <a:r>
              <a:rPr lang="zh-CN" altLang="en-US"/>
              <a:t>） 成立大会，正式建立了青年团组织。</a:t>
            </a:r>
            <a:endParaRPr lang="zh-CN" altLang="en-US"/>
          </a:p>
          <a:p>
            <a:r>
              <a:rPr lang="zh-CN" altLang="en-US"/>
              <a:t>A. 民主青年团 </a:t>
            </a:r>
            <a:endParaRPr lang="zh-CN" altLang="en-US"/>
          </a:p>
          <a:p>
            <a:r>
              <a:rPr lang="zh-CN" altLang="en-US"/>
              <a:t>B. 毛泽东青年团 </a:t>
            </a:r>
            <a:endParaRPr lang="zh-CN" altLang="en-US"/>
          </a:p>
          <a:p>
            <a:r>
              <a:rPr lang="zh-CN" altLang="en-US"/>
              <a:t>C. 新民主主义青年团</a:t>
            </a:r>
            <a:endParaRPr lang="zh-CN" altLang="en-US"/>
          </a:p>
          <a:p>
            <a:r>
              <a:rPr lang="en-US" altLang="zh-CN"/>
              <a:t>D. </a:t>
            </a:r>
            <a:r>
              <a:rPr lang="zh-CN" altLang="en-US"/>
              <a:t>共产主义青年团</a:t>
            </a:r>
            <a:r>
              <a:rPr lang="en-US" altLang="zh-CN"/>
              <a:t> </a:t>
            </a:r>
            <a:endParaRPr lang="en-US" altLang="zh-CN"/>
          </a:p>
        </p:txBody>
      </p:sp>
      <p:sp>
        <p:nvSpPr>
          <p:cNvPr id="3" name="内容占位符 2"/>
          <p:cNvSpPr>
            <a:spLocks noGrp="1"/>
          </p:cNvSpPr>
          <p:nvPr>
            <p:ph sz="quarter" idx="11"/>
          </p:nvPr>
        </p:nvSpPr>
        <p:spPr/>
        <p:txBody>
          <a:bodyPr/>
          <a:p>
            <a:r>
              <a:rPr lang="zh-CN" altLang="en-US">
                <a:sym typeface="+mn-ea"/>
              </a:rPr>
              <a:t>第十</a:t>
            </a:r>
            <a:r>
              <a:rPr lang="zh-CN" altLang="en-US">
                <a:sym typeface="+mn-ea"/>
              </a:rPr>
              <a:t>六题</a:t>
            </a:r>
            <a:r>
              <a:rPr lang="en-US" altLang="zh-CN">
                <a:sym typeface="+mn-ea"/>
              </a:rPr>
              <a:t>	</a:t>
            </a:r>
            <a:r>
              <a:rPr lang="zh-CN" altLang="en-US">
                <a:sym typeface="+mn-ea"/>
              </a:rPr>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B</a:t>
            </a:r>
            <a:endParaRPr lang="en-US" altLang="zh-CN"/>
          </a:p>
        </p:txBody>
      </p:sp>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根据 （</a:t>
            </a:r>
            <a:r>
              <a:rPr lang="en-US" altLang="zh-CN"/>
              <a:t>    </a:t>
            </a:r>
            <a:r>
              <a:rPr lang="zh-CN" altLang="en-US"/>
              <a:t>） 的指示，从1948年11月1日起，东北解放区青年团组织的名称统一改为东北解放区新民主主义青年团。</a:t>
            </a:r>
            <a:endParaRPr lang="zh-CN" altLang="en-US"/>
          </a:p>
          <a:p>
            <a:r>
              <a:rPr lang="zh-CN" altLang="en-US"/>
              <a:t>A. 中共中央 </a:t>
            </a:r>
            <a:endParaRPr lang="zh-CN" altLang="en-US"/>
          </a:p>
          <a:p>
            <a:r>
              <a:rPr lang="zh-CN" altLang="en-US"/>
              <a:t>B. 中共中央东北局 </a:t>
            </a:r>
            <a:endParaRPr lang="zh-CN" altLang="en-US"/>
          </a:p>
          <a:p>
            <a:r>
              <a:rPr lang="zh-CN" altLang="en-US"/>
              <a:t>C. 中央青委</a:t>
            </a:r>
            <a:endParaRPr lang="zh-CN" altLang="en-US"/>
          </a:p>
          <a:p>
            <a:r>
              <a:rPr lang="en-US" altLang="zh-CN"/>
              <a:t>D. </a:t>
            </a:r>
            <a:r>
              <a:rPr lang="zh-CN" altLang="en-US"/>
              <a:t>中央</a:t>
            </a:r>
            <a:r>
              <a:rPr lang="zh-CN" altLang="en-US"/>
              <a:t>团委</a:t>
            </a:r>
            <a:endParaRPr lang="zh-CN" altLang="en-US"/>
          </a:p>
        </p:txBody>
      </p:sp>
      <p:sp>
        <p:nvSpPr>
          <p:cNvPr id="3" name="内容占位符 2"/>
          <p:cNvSpPr>
            <a:spLocks noGrp="1"/>
          </p:cNvSpPr>
          <p:nvPr>
            <p:ph sz="quarter" idx="11"/>
          </p:nvPr>
        </p:nvSpPr>
        <p:spPr/>
        <p:txBody>
          <a:bodyPr/>
          <a:p>
            <a:r>
              <a:rPr lang="zh-CN" altLang="en-US">
                <a:sym typeface="+mn-ea"/>
              </a:rPr>
              <a:t>第十</a:t>
            </a:r>
            <a:r>
              <a:rPr lang="zh-CN" altLang="en-US">
                <a:sym typeface="+mn-ea"/>
              </a:rPr>
              <a:t>七题</a:t>
            </a:r>
            <a:r>
              <a:rPr lang="en-US" altLang="zh-CN">
                <a:sym typeface="+mn-ea"/>
              </a:rPr>
              <a:t>	</a:t>
            </a:r>
            <a:r>
              <a:rPr lang="zh-CN" altLang="en-US">
                <a:sym typeface="+mn-ea"/>
              </a:rPr>
              <a:t>（选择题）</a:t>
            </a:r>
            <a:endParaRPr lang="zh-CN" altLang="en-US"/>
          </a:p>
          <a:p>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    ）和“二为”方向，成为党在社会主义新时期领导文艺工作的基本遵循。</a:t>
            </a:r>
            <a:endParaRPr lang="zh-CN" altLang="en-US"/>
          </a:p>
        </p:txBody>
      </p:sp>
      <p:sp>
        <p:nvSpPr>
          <p:cNvPr id="3" name="内容占位符 2"/>
          <p:cNvSpPr>
            <a:spLocks noGrp="1"/>
          </p:cNvSpPr>
          <p:nvPr>
            <p:ph sz="quarter" idx="11"/>
          </p:nvPr>
        </p:nvSpPr>
        <p:spPr/>
        <p:txBody>
          <a:bodyPr/>
          <a:p>
            <a:r>
              <a:rPr lang="zh-CN" altLang="en-US"/>
              <a:t>第六题</a:t>
            </a:r>
            <a:r>
              <a:rPr lang="en-US" altLang="zh-CN"/>
              <a:t>	</a:t>
            </a:r>
            <a:r>
              <a:rPr lang="zh-CN" altLang="en-US"/>
              <a:t>（填空题）</a:t>
            </a:r>
            <a:endParaRPr lang="zh-CN" altLang="en-US"/>
          </a:p>
        </p:txBody>
      </p:sp>
      <p:sp>
        <p:nvSpPr>
          <p:cNvPr id="4" name="内容占位符 3"/>
          <p:cNvSpPr>
            <a:spLocks noGrp="1"/>
          </p:cNvSpPr>
          <p:nvPr>
            <p:ph sz="quarter" idx="12"/>
          </p:nvPr>
        </p:nvSpPr>
        <p:spPr>
          <a:xfrm>
            <a:off x="6748780" y="5219700"/>
            <a:ext cx="4517390" cy="914400"/>
          </a:xfrm>
        </p:spPr>
        <p:txBody>
          <a:bodyPr/>
          <a:p>
            <a:r>
              <a:rPr lang="zh-CN" altLang="en-US"/>
              <a:t>答案：“双百”方针</a:t>
            </a:r>
            <a:endParaRPr lang="zh-CN" altLang="en-US"/>
          </a:p>
        </p:txBody>
      </p:sp>
    </p:spTree>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中共中央青委于1948年6月，首先在华北党校内开办了青年班，称作华北党校六部，开始培训青年工作干部。 同年 （</a:t>
            </a:r>
            <a:r>
              <a:rPr lang="en-US" altLang="zh-CN"/>
              <a:t>    </a:t>
            </a:r>
            <a:r>
              <a:rPr lang="zh-CN" altLang="en-US"/>
              <a:t>） ，华北党校六部独立起来，迁到建屏（今平山）县两河村，正式成立了中央团校。</a:t>
            </a:r>
            <a:endParaRPr lang="zh-CN" altLang="en-US"/>
          </a:p>
          <a:p>
            <a:r>
              <a:rPr lang="zh-CN" altLang="en-US"/>
              <a:t>A. 8月 </a:t>
            </a:r>
            <a:endParaRPr lang="zh-CN" altLang="en-US"/>
          </a:p>
          <a:p>
            <a:r>
              <a:rPr lang="zh-CN" altLang="en-US"/>
              <a:t>B. 9月 </a:t>
            </a:r>
            <a:endParaRPr lang="zh-CN" altLang="en-US"/>
          </a:p>
          <a:p>
            <a:r>
              <a:rPr lang="zh-CN" altLang="en-US"/>
              <a:t>C. 10月</a:t>
            </a:r>
            <a:endParaRPr lang="zh-CN" altLang="en-US"/>
          </a:p>
          <a:p>
            <a:r>
              <a:rPr lang="en-US" altLang="zh-CN"/>
              <a:t>D. 11</a:t>
            </a:r>
            <a:r>
              <a:rPr lang="zh-CN" altLang="en-US"/>
              <a:t>月</a:t>
            </a:r>
            <a:endParaRPr lang="zh-CN" altLang="en-US"/>
          </a:p>
        </p:txBody>
      </p:sp>
      <p:sp>
        <p:nvSpPr>
          <p:cNvPr id="3" name="内容占位符 2"/>
          <p:cNvSpPr>
            <a:spLocks noGrp="1"/>
          </p:cNvSpPr>
          <p:nvPr>
            <p:ph sz="quarter" idx="11"/>
          </p:nvPr>
        </p:nvSpPr>
        <p:spPr/>
        <p:txBody>
          <a:bodyPr/>
          <a:p>
            <a:r>
              <a:rPr lang="zh-CN" altLang="en-US">
                <a:sym typeface="+mn-ea"/>
              </a:rPr>
              <a:t>第十</a:t>
            </a:r>
            <a:r>
              <a:rPr lang="zh-CN" altLang="en-US">
                <a:sym typeface="+mn-ea"/>
              </a:rPr>
              <a:t>八题</a:t>
            </a:r>
            <a:r>
              <a:rPr lang="en-US" altLang="zh-CN">
                <a:sym typeface="+mn-ea"/>
              </a:rPr>
              <a:t>	</a:t>
            </a:r>
            <a:r>
              <a:rPr lang="zh-CN" altLang="en-US">
                <a:sym typeface="+mn-ea"/>
              </a:rPr>
              <a:t>（选择题）</a:t>
            </a:r>
            <a:endParaRPr lang="zh-CN" altLang="en-US"/>
          </a:p>
          <a:p>
            <a:endParaRPr lang="zh-CN" altLang="en-US"/>
          </a:p>
        </p:txBody>
      </p:sp>
      <p:sp>
        <p:nvSpPr>
          <p:cNvPr id="4" name="内容占位符 3"/>
          <p:cNvSpPr>
            <a:spLocks noGrp="1"/>
          </p:cNvSpPr>
          <p:nvPr>
            <p:ph sz="quarter" idx="12"/>
          </p:nvPr>
        </p:nvSpPr>
        <p:spPr/>
        <p:txBody>
          <a:bodyPr/>
          <a:p>
            <a:r>
              <a:rPr lang="zh-CN" altLang="en-US"/>
              <a:t>答案：</a:t>
            </a:r>
            <a:r>
              <a:rPr lang="en-US" altLang="zh-CN"/>
              <a:t>B</a:t>
            </a:r>
            <a:endParaRPr lang="en-US" altLang="zh-CN"/>
          </a:p>
        </p:txBody>
      </p:sp>
    </p:spTree>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1948年9月，中央团校成立， （</a:t>
            </a:r>
            <a:r>
              <a:rPr lang="en-US" altLang="zh-CN"/>
              <a:t>    </a:t>
            </a:r>
            <a:r>
              <a:rPr lang="zh-CN" altLang="en-US"/>
              <a:t>） 兼任校长。</a:t>
            </a:r>
            <a:endParaRPr lang="zh-CN" altLang="en-US"/>
          </a:p>
          <a:p>
            <a:r>
              <a:rPr lang="zh-CN" altLang="en-US"/>
              <a:t>A. 胡耀邦 </a:t>
            </a:r>
            <a:endParaRPr lang="zh-CN" altLang="en-US"/>
          </a:p>
          <a:p>
            <a:r>
              <a:rPr lang="zh-CN" altLang="en-US"/>
              <a:t>B. 冯文彬 </a:t>
            </a:r>
            <a:endParaRPr lang="zh-CN" altLang="en-US"/>
          </a:p>
          <a:p>
            <a:r>
              <a:rPr lang="zh-CN" altLang="en-US"/>
              <a:t>C. 荣高棠</a:t>
            </a:r>
            <a:endParaRPr lang="zh-CN" altLang="en-US"/>
          </a:p>
          <a:p>
            <a:r>
              <a:rPr lang="en-US" altLang="zh-CN"/>
              <a:t>D. </a:t>
            </a:r>
            <a:r>
              <a:rPr lang="zh-CN" altLang="en-US"/>
              <a:t>周恩来</a:t>
            </a:r>
            <a:endParaRPr lang="zh-CN" altLang="en-US"/>
          </a:p>
        </p:txBody>
      </p:sp>
      <p:sp>
        <p:nvSpPr>
          <p:cNvPr id="3" name="内容占位符 2"/>
          <p:cNvSpPr>
            <a:spLocks noGrp="1"/>
          </p:cNvSpPr>
          <p:nvPr>
            <p:ph sz="quarter" idx="11"/>
          </p:nvPr>
        </p:nvSpPr>
        <p:spPr/>
        <p:txBody>
          <a:bodyPr/>
          <a:p>
            <a:r>
              <a:rPr lang="zh-CN" altLang="en-US">
                <a:sym typeface="+mn-ea"/>
              </a:rPr>
              <a:t>第十</a:t>
            </a:r>
            <a:r>
              <a:rPr lang="zh-CN" altLang="en-US">
                <a:sym typeface="+mn-ea"/>
              </a:rPr>
              <a:t>九题</a:t>
            </a:r>
            <a:r>
              <a:rPr lang="en-US" altLang="zh-CN">
                <a:sym typeface="+mn-ea"/>
              </a:rPr>
              <a:t>	</a:t>
            </a:r>
            <a:r>
              <a:rPr lang="zh-CN" altLang="en-US">
                <a:sym typeface="+mn-ea"/>
              </a:rPr>
              <a:t>（选择题）</a:t>
            </a:r>
            <a:endParaRPr lang="zh-CN" altLang="en-US"/>
          </a:p>
          <a:p>
            <a:endParaRPr lang="zh-CN" altLang="en-US"/>
          </a:p>
        </p:txBody>
      </p:sp>
      <p:sp>
        <p:nvSpPr>
          <p:cNvPr id="4" name="内容占位符 3"/>
          <p:cNvSpPr>
            <a:spLocks noGrp="1"/>
          </p:cNvSpPr>
          <p:nvPr>
            <p:ph sz="quarter" idx="12"/>
          </p:nvPr>
        </p:nvSpPr>
        <p:spPr/>
        <p:txBody>
          <a:bodyPr/>
          <a:p>
            <a:r>
              <a:rPr lang="zh-CN" altLang="en-US"/>
              <a:t>答案：</a:t>
            </a:r>
            <a:r>
              <a:rPr lang="en-US" altLang="zh-CN"/>
              <a:t>B</a:t>
            </a:r>
            <a:endParaRPr lang="en-US" altLang="zh-CN"/>
          </a:p>
        </p:txBody>
      </p:sp>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1948年9月8日至13日中共中央在西柏坡召开了政治局扩大会议。 会议决定在1949年 （</a:t>
            </a:r>
            <a:r>
              <a:rPr lang="en-US" altLang="zh-CN"/>
              <a:t>    </a:t>
            </a:r>
            <a:r>
              <a:rPr lang="zh-CN" altLang="en-US"/>
              <a:t>）召开全国青年代表大会，成立全国青年联合会和正式建立新民主主义青年团。</a:t>
            </a:r>
            <a:endParaRPr lang="zh-CN" altLang="en-US"/>
          </a:p>
          <a:p>
            <a:r>
              <a:rPr lang="zh-CN" altLang="en-US"/>
              <a:t>A. 4月 </a:t>
            </a:r>
            <a:endParaRPr lang="zh-CN" altLang="en-US"/>
          </a:p>
          <a:p>
            <a:r>
              <a:rPr lang="zh-CN" altLang="en-US"/>
              <a:t>B. 上半年 </a:t>
            </a:r>
            <a:endParaRPr lang="zh-CN" altLang="en-US"/>
          </a:p>
          <a:p>
            <a:r>
              <a:rPr lang="zh-CN" altLang="en-US"/>
              <a:t>C. 下半年</a:t>
            </a:r>
            <a:endParaRPr lang="zh-CN" altLang="en-US"/>
          </a:p>
          <a:p>
            <a:r>
              <a:rPr lang="en-US" altLang="zh-CN"/>
              <a:t>D. 5</a:t>
            </a:r>
            <a:r>
              <a:rPr lang="zh-CN" altLang="en-US"/>
              <a:t>月</a:t>
            </a:r>
            <a:endParaRPr lang="zh-CN" altLang="en-US"/>
          </a:p>
        </p:txBody>
      </p:sp>
      <p:sp>
        <p:nvSpPr>
          <p:cNvPr id="3" name="内容占位符 2"/>
          <p:cNvSpPr>
            <a:spLocks noGrp="1"/>
          </p:cNvSpPr>
          <p:nvPr>
            <p:ph sz="quarter" idx="11"/>
          </p:nvPr>
        </p:nvSpPr>
        <p:spPr/>
        <p:txBody>
          <a:bodyPr/>
          <a:p>
            <a:r>
              <a:rPr lang="zh-CN" altLang="en-US">
                <a:sym typeface="+mn-ea"/>
              </a:rPr>
              <a:t>第</a:t>
            </a:r>
            <a:r>
              <a:rPr lang="zh-CN" altLang="en-US">
                <a:sym typeface="+mn-ea"/>
              </a:rPr>
              <a:t>二十题</a:t>
            </a:r>
            <a:r>
              <a:rPr lang="en-US" altLang="zh-CN">
                <a:sym typeface="+mn-ea"/>
              </a:rPr>
              <a:t>	</a:t>
            </a:r>
            <a:r>
              <a:rPr lang="zh-CN" altLang="en-US">
                <a:sym typeface="+mn-ea"/>
              </a:rPr>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B</a:t>
            </a:r>
            <a:endParaRPr lang="en-US" altLang="zh-CN"/>
          </a:p>
        </p:txBody>
      </p:sp>
    </p:spTree>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为了使青年团组织能够和广大青年群众保持密切的联系，在1951年3月召开的团中央常委扩大会作出决定，要求每个团员必须参加一件团的或社会的工作。</a:t>
            </a:r>
            <a:endParaRPr lang="zh-CN" altLang="en-US"/>
          </a:p>
        </p:txBody>
      </p:sp>
      <p:sp>
        <p:nvSpPr>
          <p:cNvPr id="3" name="内容占位符 2"/>
          <p:cNvSpPr>
            <a:spLocks noGrp="1"/>
          </p:cNvSpPr>
          <p:nvPr>
            <p:ph sz="quarter" idx="11"/>
          </p:nvPr>
        </p:nvSpPr>
        <p:spPr/>
        <p:txBody>
          <a:bodyPr/>
          <a:p>
            <a:r>
              <a:rPr lang="zh-CN" altLang="en-US">
                <a:sym typeface="+mn-ea"/>
              </a:rPr>
              <a:t>第三十</a:t>
            </a:r>
            <a:r>
              <a:rPr lang="zh-CN" altLang="en-US">
                <a:sym typeface="+mn-ea"/>
              </a:rPr>
              <a:t>二题</a:t>
            </a:r>
            <a:r>
              <a:rPr lang="en-US" altLang="zh-CN">
                <a:sym typeface="+mn-ea"/>
              </a:rPr>
              <a:t>		</a:t>
            </a:r>
            <a:r>
              <a:rPr lang="zh-CN" altLang="en-US">
                <a:sym typeface="+mn-ea"/>
              </a:rPr>
              <a:t>（判断题）</a:t>
            </a:r>
            <a:endParaRPr lang="zh-CN" altLang="en-US"/>
          </a:p>
          <a:p>
            <a:endParaRPr lang="zh-CN" altLang="en-US"/>
          </a:p>
        </p:txBody>
      </p:sp>
      <p:sp>
        <p:nvSpPr>
          <p:cNvPr id="4" name="内容占位符 3"/>
          <p:cNvSpPr>
            <a:spLocks noGrp="1"/>
          </p:cNvSpPr>
          <p:nvPr>
            <p:ph sz="quarter" idx="12"/>
          </p:nvPr>
        </p:nvSpPr>
        <p:spPr/>
        <p:txBody>
          <a:bodyPr/>
          <a:p>
            <a:r>
              <a:rPr lang="zh-CN" altLang="en-US"/>
              <a:t>答案：</a:t>
            </a:r>
            <a:r>
              <a:rPr lang="zh-CN" altLang="en-US"/>
              <a:t>正确</a:t>
            </a:r>
            <a:endParaRPr lang="zh-CN" altLang="en-US"/>
          </a:p>
        </p:txBody>
      </p:sp>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1950年6月中央人民政府公布了《中华人民共和国土地改革法》，土地改革运动随之在有3.01亿人口的新解放区分期分批地展开。 团中央成立即在当年8月召开土改工作会议部署工作，把发动青年参加土改作为中心工作加以落实。</a:t>
            </a:r>
            <a:endParaRPr lang="zh-CN" altLang="en-US"/>
          </a:p>
        </p:txBody>
      </p:sp>
      <p:sp>
        <p:nvSpPr>
          <p:cNvPr id="3" name="内容占位符 2"/>
          <p:cNvSpPr>
            <a:spLocks noGrp="1"/>
          </p:cNvSpPr>
          <p:nvPr>
            <p:ph sz="quarter" idx="11"/>
          </p:nvPr>
        </p:nvSpPr>
        <p:spPr/>
        <p:txBody>
          <a:bodyPr/>
          <a:p>
            <a:r>
              <a:rPr lang="zh-CN" altLang="en-US">
                <a:sym typeface="+mn-ea"/>
              </a:rPr>
              <a:t>第三十</a:t>
            </a:r>
            <a:r>
              <a:rPr lang="zh-CN" altLang="en-US">
                <a:sym typeface="+mn-ea"/>
              </a:rPr>
              <a:t>三题</a:t>
            </a:r>
            <a:r>
              <a:rPr lang="en-US" altLang="zh-CN">
                <a:sym typeface="+mn-ea"/>
              </a:rPr>
              <a:t>		</a:t>
            </a:r>
            <a:r>
              <a:rPr lang="zh-CN" altLang="en-US">
                <a:sym typeface="+mn-ea"/>
              </a:rPr>
              <a:t>（判断题）</a:t>
            </a:r>
            <a:endParaRPr lang="zh-CN" altLang="en-US"/>
          </a:p>
        </p:txBody>
      </p:sp>
      <p:sp>
        <p:nvSpPr>
          <p:cNvPr id="4" name="内容占位符 3"/>
          <p:cNvSpPr>
            <a:spLocks noGrp="1"/>
          </p:cNvSpPr>
          <p:nvPr>
            <p:ph sz="quarter" idx="12"/>
          </p:nvPr>
        </p:nvSpPr>
        <p:spPr/>
        <p:txBody>
          <a:bodyPr/>
          <a:p>
            <a:r>
              <a:rPr lang="zh-CN" altLang="en-US"/>
              <a:t>答案：</a:t>
            </a:r>
            <a:r>
              <a:rPr lang="zh-CN" altLang="en-US"/>
              <a:t>正确</a:t>
            </a:r>
            <a:endParaRPr lang="zh-CN" altLang="en-US"/>
          </a:p>
        </p:txBody>
      </p:sp>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新中国成立初期，有大批城市青年响应党的号召，到农村参加土改和剿匪反霸斗争，有些人还在斗争中献出了年轻的生命。 四川重庆女青年团员丁佑君是他们当中的突出代表。</a:t>
            </a:r>
            <a:endParaRPr lang="zh-CN" altLang="en-US"/>
          </a:p>
        </p:txBody>
      </p:sp>
      <p:sp>
        <p:nvSpPr>
          <p:cNvPr id="3" name="内容占位符 2"/>
          <p:cNvSpPr>
            <a:spLocks noGrp="1"/>
          </p:cNvSpPr>
          <p:nvPr>
            <p:ph sz="quarter" idx="11"/>
          </p:nvPr>
        </p:nvSpPr>
        <p:spPr/>
        <p:txBody>
          <a:bodyPr/>
          <a:p>
            <a:r>
              <a:rPr lang="zh-CN" altLang="en-US">
                <a:sym typeface="+mn-ea"/>
              </a:rPr>
              <a:t>第三十</a:t>
            </a:r>
            <a:r>
              <a:rPr lang="zh-CN" altLang="en-US">
                <a:sym typeface="+mn-ea"/>
              </a:rPr>
              <a:t>四题</a:t>
            </a:r>
            <a:r>
              <a:rPr lang="en-US" altLang="zh-CN">
                <a:sym typeface="+mn-ea"/>
              </a:rPr>
              <a:t>		</a:t>
            </a:r>
            <a:r>
              <a:rPr lang="zh-CN" altLang="en-US">
                <a:sym typeface="+mn-ea"/>
              </a:rPr>
              <a:t>（判断题）</a:t>
            </a:r>
            <a:endParaRPr lang="zh-CN" altLang="en-US"/>
          </a:p>
        </p:txBody>
      </p:sp>
      <p:sp>
        <p:nvSpPr>
          <p:cNvPr id="4" name="内容占位符 3"/>
          <p:cNvSpPr>
            <a:spLocks noGrp="1"/>
          </p:cNvSpPr>
          <p:nvPr>
            <p:ph sz="quarter" idx="12"/>
          </p:nvPr>
        </p:nvSpPr>
        <p:spPr/>
        <p:txBody>
          <a:bodyPr/>
          <a:p>
            <a:r>
              <a:rPr lang="zh-CN" altLang="en-US"/>
              <a:t>答案：</a:t>
            </a:r>
            <a:r>
              <a:rPr lang="zh-CN" altLang="en-US"/>
              <a:t>错误</a:t>
            </a:r>
            <a:endParaRPr lang="zh-CN" altLang="en-US"/>
          </a:p>
        </p:txBody>
      </p:sp>
    </p:spTree>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中华人民共和国成立后制定的第一部正式法律是《土地改革法》</a:t>
            </a:r>
            <a:endParaRPr lang="zh-CN" altLang="en-US"/>
          </a:p>
        </p:txBody>
      </p:sp>
      <p:sp>
        <p:nvSpPr>
          <p:cNvPr id="3" name="内容占位符 2"/>
          <p:cNvSpPr>
            <a:spLocks noGrp="1"/>
          </p:cNvSpPr>
          <p:nvPr>
            <p:ph sz="quarter" idx="11"/>
          </p:nvPr>
        </p:nvSpPr>
        <p:spPr/>
        <p:txBody>
          <a:bodyPr/>
          <a:p>
            <a:r>
              <a:rPr lang="zh-CN" altLang="en-US">
                <a:sym typeface="+mn-ea"/>
              </a:rPr>
              <a:t>第三十</a:t>
            </a:r>
            <a:r>
              <a:rPr lang="zh-CN" altLang="en-US">
                <a:sym typeface="+mn-ea"/>
              </a:rPr>
              <a:t>五题</a:t>
            </a:r>
            <a:r>
              <a:rPr lang="en-US" altLang="zh-CN">
                <a:sym typeface="+mn-ea"/>
              </a:rPr>
              <a:t>		</a:t>
            </a:r>
            <a:r>
              <a:rPr lang="zh-CN" altLang="en-US">
                <a:sym typeface="+mn-ea"/>
              </a:rPr>
              <a:t>（判断题）</a:t>
            </a:r>
            <a:endParaRPr lang="zh-CN" altLang="en-US"/>
          </a:p>
          <a:p>
            <a:endParaRPr lang="zh-CN" altLang="en-US"/>
          </a:p>
        </p:txBody>
      </p:sp>
      <p:sp>
        <p:nvSpPr>
          <p:cNvPr id="4" name="内容占位符 3"/>
          <p:cNvSpPr>
            <a:spLocks noGrp="1"/>
          </p:cNvSpPr>
          <p:nvPr>
            <p:ph sz="quarter" idx="12"/>
          </p:nvPr>
        </p:nvSpPr>
        <p:spPr/>
        <p:txBody>
          <a:bodyPr/>
          <a:p>
            <a:r>
              <a:rPr lang="zh-CN" altLang="en-US"/>
              <a:t>答案：</a:t>
            </a:r>
            <a:r>
              <a:rPr lang="zh-CN" altLang="en-US"/>
              <a:t>错误</a:t>
            </a:r>
            <a:endParaRPr lang="zh-CN" altLang="en-US"/>
          </a:p>
        </p:txBody>
      </p:sp>
    </p:spTree>
  </p:cSld>
  <p:clrMapOvr>
    <a:masterClrMapping/>
  </p:clrMapOvr>
  <p:transition>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团的基层组织应当了解和反映团员与青年的思想、要求，维护他们的权益，关心他们的学习、工作、婚恋和健康，开展文化、娱乐、体育活动。</a:t>
            </a:r>
            <a:endParaRPr lang="zh-CN" altLang="en-US"/>
          </a:p>
        </p:txBody>
      </p:sp>
      <p:sp>
        <p:nvSpPr>
          <p:cNvPr id="3" name="内容占位符 2"/>
          <p:cNvSpPr>
            <a:spLocks noGrp="1"/>
          </p:cNvSpPr>
          <p:nvPr>
            <p:ph sz="quarter" idx="11"/>
          </p:nvPr>
        </p:nvSpPr>
        <p:spPr/>
        <p:txBody>
          <a:bodyPr/>
          <a:p>
            <a:r>
              <a:rPr lang="zh-CN" altLang="en-US">
                <a:sym typeface="+mn-ea"/>
              </a:rPr>
              <a:t>第三十</a:t>
            </a:r>
            <a:r>
              <a:rPr lang="zh-CN" altLang="en-US">
                <a:sym typeface="+mn-ea"/>
              </a:rPr>
              <a:t>六题</a:t>
            </a:r>
            <a:r>
              <a:rPr lang="en-US" altLang="zh-CN">
                <a:sym typeface="+mn-ea"/>
              </a:rPr>
              <a:t>		</a:t>
            </a:r>
            <a:r>
              <a:rPr lang="zh-CN" altLang="en-US">
                <a:sym typeface="+mn-ea"/>
              </a:rPr>
              <a:t>（判断题）</a:t>
            </a:r>
            <a:endParaRPr lang="zh-CN" altLang="en-US"/>
          </a:p>
        </p:txBody>
      </p:sp>
      <p:sp>
        <p:nvSpPr>
          <p:cNvPr id="4" name="内容占位符 3"/>
          <p:cNvSpPr>
            <a:spLocks noGrp="1"/>
          </p:cNvSpPr>
          <p:nvPr>
            <p:ph sz="quarter" idx="12"/>
          </p:nvPr>
        </p:nvSpPr>
        <p:spPr/>
        <p:txBody>
          <a:bodyPr/>
          <a:p>
            <a:r>
              <a:rPr lang="zh-CN" altLang="en-US"/>
              <a:t>答案：</a:t>
            </a:r>
            <a:r>
              <a:rPr lang="zh-CN" altLang="en-US"/>
              <a:t>错误</a:t>
            </a:r>
            <a:endParaRPr lang="zh-CN" altLang="en-US"/>
          </a:p>
        </p:txBody>
      </p:sp>
    </p:spTree>
  </p:cSld>
  <p:clrMapOvr>
    <a:masterClrMapping/>
  </p:clrMapOvr>
  <p:transition>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团的各级组织负有协助党管理团干部的责任。要加强对团干部的选拔和培养，建立正规的培养制度，办好各级团校和培训班；建立和健全团干部的考核制度；主动向有关党委和团委推荐下级或同级团组织负责人人选，对团干部的调动提出建议。 </a:t>
            </a:r>
            <a:endParaRPr lang="zh-CN" altLang="en-US"/>
          </a:p>
        </p:txBody>
      </p:sp>
      <p:sp>
        <p:nvSpPr>
          <p:cNvPr id="3" name="内容占位符 2"/>
          <p:cNvSpPr>
            <a:spLocks noGrp="1"/>
          </p:cNvSpPr>
          <p:nvPr>
            <p:ph sz="quarter" idx="11"/>
          </p:nvPr>
        </p:nvSpPr>
        <p:spPr/>
        <p:txBody>
          <a:bodyPr/>
          <a:p>
            <a:r>
              <a:rPr lang="zh-CN" altLang="en-US">
                <a:sym typeface="+mn-ea"/>
              </a:rPr>
              <a:t>第三十</a:t>
            </a:r>
            <a:r>
              <a:rPr lang="zh-CN" altLang="en-US">
                <a:sym typeface="+mn-ea"/>
              </a:rPr>
              <a:t>七题</a:t>
            </a:r>
            <a:r>
              <a:rPr lang="en-US" altLang="zh-CN">
                <a:sym typeface="+mn-ea"/>
              </a:rPr>
              <a:t>		</a:t>
            </a:r>
            <a:r>
              <a:rPr lang="zh-CN" altLang="en-US">
                <a:sym typeface="+mn-ea"/>
              </a:rPr>
              <a:t>（判断题）</a:t>
            </a:r>
            <a:endParaRPr lang="zh-CN" altLang="en-US"/>
          </a:p>
          <a:p>
            <a:endParaRPr lang="zh-CN" altLang="en-US"/>
          </a:p>
        </p:txBody>
      </p:sp>
      <p:sp>
        <p:nvSpPr>
          <p:cNvPr id="4" name="内容占位符 3"/>
          <p:cNvSpPr>
            <a:spLocks noGrp="1"/>
          </p:cNvSpPr>
          <p:nvPr>
            <p:ph sz="quarter" idx="12"/>
          </p:nvPr>
        </p:nvSpPr>
        <p:spPr/>
        <p:txBody>
          <a:bodyPr/>
          <a:p>
            <a:r>
              <a:rPr lang="zh-CN" altLang="en-US"/>
              <a:t>答案：</a:t>
            </a:r>
            <a:r>
              <a:rPr lang="zh-CN" altLang="en-US"/>
              <a:t>正确</a:t>
            </a:r>
            <a:endParaRPr lang="zh-CN" altLang="en-US"/>
          </a:p>
        </p:txBody>
      </p:sp>
    </p:spTree>
  </p:cSld>
  <p:clrMapOvr>
    <a:masterClrMapping/>
  </p:clrMapOvr>
  <p:transition>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团的重要会议以及一般活动，可以使用团旗。</a:t>
            </a:r>
            <a:endParaRPr lang="zh-CN" altLang="en-US"/>
          </a:p>
        </p:txBody>
      </p:sp>
      <p:sp>
        <p:nvSpPr>
          <p:cNvPr id="3" name="内容占位符 2"/>
          <p:cNvSpPr>
            <a:spLocks noGrp="1"/>
          </p:cNvSpPr>
          <p:nvPr>
            <p:ph sz="quarter" idx="11"/>
          </p:nvPr>
        </p:nvSpPr>
        <p:spPr/>
        <p:txBody>
          <a:bodyPr/>
          <a:p>
            <a:r>
              <a:rPr lang="zh-CN" altLang="en-US">
                <a:sym typeface="+mn-ea"/>
              </a:rPr>
              <a:t>第三十</a:t>
            </a:r>
            <a:r>
              <a:rPr lang="zh-CN" altLang="en-US">
                <a:sym typeface="+mn-ea"/>
              </a:rPr>
              <a:t>八题</a:t>
            </a:r>
            <a:r>
              <a:rPr lang="en-US" altLang="zh-CN">
                <a:sym typeface="+mn-ea"/>
              </a:rPr>
              <a:t>		</a:t>
            </a:r>
            <a:r>
              <a:rPr lang="zh-CN" altLang="en-US">
                <a:sym typeface="+mn-ea"/>
              </a:rPr>
              <a:t>（判断题）</a:t>
            </a:r>
            <a:endParaRPr lang="zh-CN" altLang="en-US"/>
          </a:p>
          <a:p>
            <a:endParaRPr lang="zh-CN" altLang="en-US"/>
          </a:p>
        </p:txBody>
      </p:sp>
      <p:sp>
        <p:nvSpPr>
          <p:cNvPr id="4" name="内容占位符 3"/>
          <p:cNvSpPr>
            <a:spLocks noGrp="1"/>
          </p:cNvSpPr>
          <p:nvPr>
            <p:ph sz="quarter" idx="12"/>
          </p:nvPr>
        </p:nvSpPr>
        <p:spPr/>
        <p:txBody>
          <a:bodyPr/>
          <a:p>
            <a:r>
              <a:rPr lang="zh-CN" altLang="en-US"/>
              <a:t>答案：</a:t>
            </a:r>
            <a:r>
              <a:rPr lang="zh-CN" altLang="en-US"/>
              <a:t>错误</a:t>
            </a:r>
            <a:endParaRPr lang="zh-CN" altLang="en-US"/>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习近平新时代中国特色社会主义思想是（    ）的重要组成部分。</a:t>
            </a:r>
            <a:endParaRPr lang="zh-CN" altLang="en-US"/>
          </a:p>
        </p:txBody>
      </p:sp>
      <p:sp>
        <p:nvSpPr>
          <p:cNvPr id="3" name="内容占位符 2"/>
          <p:cNvSpPr>
            <a:spLocks noGrp="1"/>
          </p:cNvSpPr>
          <p:nvPr>
            <p:ph sz="quarter" idx="11"/>
          </p:nvPr>
        </p:nvSpPr>
        <p:spPr/>
        <p:txBody>
          <a:bodyPr/>
          <a:p>
            <a:r>
              <a:rPr lang="zh-CN" altLang="en-US"/>
              <a:t>第七题</a:t>
            </a:r>
            <a:r>
              <a:rPr lang="en-US" altLang="zh-CN"/>
              <a:t>	</a:t>
            </a:r>
            <a:r>
              <a:rPr lang="zh-CN" altLang="en-US"/>
              <a:t>（填空题）</a:t>
            </a:r>
            <a:endParaRPr lang="zh-CN" altLang="en-US"/>
          </a:p>
        </p:txBody>
      </p:sp>
      <p:sp>
        <p:nvSpPr>
          <p:cNvPr id="4" name="内容占位符 3"/>
          <p:cNvSpPr>
            <a:spLocks noGrp="1"/>
          </p:cNvSpPr>
          <p:nvPr>
            <p:ph sz="quarter" idx="12"/>
          </p:nvPr>
        </p:nvSpPr>
        <p:spPr>
          <a:xfrm>
            <a:off x="4137025" y="5219700"/>
            <a:ext cx="7129145" cy="914400"/>
          </a:xfrm>
        </p:spPr>
        <p:txBody>
          <a:bodyPr/>
          <a:p>
            <a:r>
              <a:rPr lang="zh-CN" altLang="en-US"/>
              <a:t>答案：</a:t>
            </a:r>
            <a:r>
              <a:rPr lang="zh-CN" altLang="en-US">
                <a:sym typeface="+mn-ea"/>
              </a:rPr>
              <a:t>中国特色社会主义理论体系</a:t>
            </a:r>
            <a:endParaRPr lang="zh-CN" altLang="en-US"/>
          </a:p>
        </p:txBody>
      </p:sp>
    </p:spTree>
  </p:cSld>
  <p:clrMapOvr>
    <a:masterClrMapping/>
  </p:clrMapOvr>
  <p:transition>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吴官正同志代表党中央在团的十五大开幕式上</a:t>
            </a:r>
            <a:r>
              <a:rPr lang="zh-CN" altLang="en-US"/>
              <a:t>发表祝词《在全面建设小康社会的伟大实践中谱写新的青春乐章》</a:t>
            </a:r>
            <a:endParaRPr lang="zh-CN" altLang="en-US"/>
          </a:p>
        </p:txBody>
      </p:sp>
      <p:sp>
        <p:nvSpPr>
          <p:cNvPr id="3" name="内容占位符 2"/>
          <p:cNvSpPr>
            <a:spLocks noGrp="1"/>
          </p:cNvSpPr>
          <p:nvPr>
            <p:ph sz="quarter" idx="11"/>
          </p:nvPr>
        </p:nvSpPr>
        <p:spPr/>
        <p:txBody>
          <a:bodyPr/>
          <a:p>
            <a:r>
              <a:rPr lang="zh-CN" altLang="en-US">
                <a:sym typeface="+mn-ea"/>
              </a:rPr>
              <a:t>第三十</a:t>
            </a:r>
            <a:r>
              <a:rPr lang="zh-CN" altLang="en-US">
                <a:sym typeface="+mn-ea"/>
              </a:rPr>
              <a:t>九题</a:t>
            </a:r>
            <a:r>
              <a:rPr lang="en-US" altLang="zh-CN">
                <a:sym typeface="+mn-ea"/>
              </a:rPr>
              <a:t>		</a:t>
            </a:r>
            <a:r>
              <a:rPr lang="zh-CN" altLang="en-US">
                <a:sym typeface="+mn-ea"/>
              </a:rPr>
              <a:t>（判断题）</a:t>
            </a:r>
            <a:endParaRPr lang="zh-CN" altLang="en-US"/>
          </a:p>
          <a:p>
            <a:endParaRPr lang="zh-CN" altLang="en-US"/>
          </a:p>
        </p:txBody>
      </p:sp>
      <p:sp>
        <p:nvSpPr>
          <p:cNvPr id="4" name="内容占位符 3"/>
          <p:cNvSpPr>
            <a:spLocks noGrp="1"/>
          </p:cNvSpPr>
          <p:nvPr>
            <p:ph sz="quarter" idx="12"/>
          </p:nvPr>
        </p:nvSpPr>
        <p:spPr/>
        <p:txBody>
          <a:bodyPr/>
          <a:p>
            <a:r>
              <a:rPr lang="zh-CN" altLang="en-US"/>
              <a:t>答案：</a:t>
            </a:r>
            <a:r>
              <a:rPr lang="zh-CN" altLang="en-US"/>
              <a:t>正确</a:t>
            </a:r>
            <a:endParaRPr lang="zh-CN" altLang="en-US"/>
          </a:p>
        </p:txBody>
      </p:sp>
    </p:spTree>
  </p:cSld>
  <p:clrMapOvr>
    <a:masterClrMapping/>
  </p:clrMapOvr>
  <p:transition>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毛泽东在《青年运动的方向》一文中指出：“五四”以来，中国青年们起了什么作用呢？ 起了某种的突击队作用，这是全国除开顽固分子以外，一切的人都承认的</a:t>
            </a:r>
            <a:endParaRPr lang="zh-CN" altLang="en-US"/>
          </a:p>
        </p:txBody>
      </p:sp>
      <p:sp>
        <p:nvSpPr>
          <p:cNvPr id="3" name="内容占位符 2"/>
          <p:cNvSpPr>
            <a:spLocks noGrp="1"/>
          </p:cNvSpPr>
          <p:nvPr>
            <p:ph sz="quarter" idx="11"/>
          </p:nvPr>
        </p:nvSpPr>
        <p:spPr/>
        <p:txBody>
          <a:bodyPr/>
          <a:p>
            <a:r>
              <a:rPr lang="zh-CN" altLang="en-US">
                <a:sym typeface="+mn-ea"/>
              </a:rPr>
              <a:t>第</a:t>
            </a:r>
            <a:r>
              <a:rPr lang="zh-CN" altLang="en-US">
                <a:sym typeface="+mn-ea"/>
              </a:rPr>
              <a:t>四十题</a:t>
            </a:r>
            <a:r>
              <a:rPr lang="en-US" altLang="zh-CN">
                <a:sym typeface="+mn-ea"/>
              </a:rPr>
              <a:t>		</a:t>
            </a:r>
            <a:r>
              <a:rPr lang="zh-CN" altLang="en-US">
                <a:sym typeface="+mn-ea"/>
              </a:rPr>
              <a:t>（判断题）</a:t>
            </a:r>
            <a:endParaRPr lang="zh-CN" altLang="en-US"/>
          </a:p>
        </p:txBody>
      </p:sp>
      <p:sp>
        <p:nvSpPr>
          <p:cNvPr id="4" name="内容占位符 3"/>
          <p:cNvSpPr>
            <a:spLocks noGrp="1"/>
          </p:cNvSpPr>
          <p:nvPr>
            <p:ph sz="quarter" idx="12"/>
          </p:nvPr>
        </p:nvSpPr>
        <p:spPr/>
        <p:txBody>
          <a:bodyPr/>
          <a:p>
            <a:r>
              <a:rPr lang="zh-CN" altLang="en-US"/>
              <a:t>答案：</a:t>
            </a:r>
            <a:r>
              <a:rPr lang="zh-CN" altLang="en-US"/>
              <a:t>错误</a:t>
            </a:r>
            <a:endParaRPr lang="zh-CN" altLang="en-US"/>
          </a:p>
        </p:txBody>
      </p:sp>
    </p:spTree>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毛泽东在《青年团的工作照顾青年的特点》一文中指出，青年团要配合党的中心工作，但在配合党的中心工作当中，要有自己的（</a:t>
            </a:r>
            <a:r>
              <a:rPr lang="en-US" altLang="zh-CN"/>
              <a:t>    </a:t>
            </a:r>
            <a:r>
              <a:rPr lang="zh-CN" altLang="en-US"/>
              <a:t>），要照顾青年的特点。 </a:t>
            </a:r>
            <a:endParaRPr lang="zh-CN" altLang="en-US"/>
          </a:p>
          <a:p>
            <a:r>
              <a:rPr lang="zh-CN" altLang="en-US"/>
              <a:t>A. 独立工作 </a:t>
            </a:r>
            <a:endParaRPr lang="zh-CN" altLang="en-US"/>
          </a:p>
          <a:p>
            <a:r>
              <a:rPr lang="zh-CN" altLang="en-US"/>
              <a:t>B. 独特性 </a:t>
            </a:r>
            <a:endParaRPr lang="zh-CN" altLang="en-US"/>
          </a:p>
          <a:p>
            <a:r>
              <a:rPr lang="zh-CN" altLang="en-US"/>
              <a:t>C. 独到性</a:t>
            </a:r>
            <a:endParaRPr lang="zh-CN" altLang="en-US"/>
          </a:p>
          <a:p>
            <a:r>
              <a:rPr lang="en-US" altLang="zh-CN"/>
              <a:t>D. </a:t>
            </a:r>
            <a:r>
              <a:rPr lang="zh-CN" altLang="en-US"/>
              <a:t>独立性</a:t>
            </a:r>
            <a:endParaRPr lang="zh-CN" altLang="en-US"/>
          </a:p>
        </p:txBody>
      </p:sp>
      <p:sp>
        <p:nvSpPr>
          <p:cNvPr id="3" name="内容占位符 2"/>
          <p:cNvSpPr>
            <a:spLocks noGrp="1"/>
          </p:cNvSpPr>
          <p:nvPr>
            <p:ph sz="quarter" idx="11"/>
          </p:nvPr>
        </p:nvSpPr>
        <p:spPr/>
        <p:txBody>
          <a:bodyPr/>
          <a:p>
            <a:r>
              <a:rPr lang="zh-CN" altLang="en-US">
                <a:sym typeface="+mn-ea"/>
              </a:rPr>
              <a:t>第四十一题</a:t>
            </a:r>
            <a:r>
              <a:rPr lang="en-US" altLang="zh-CN">
                <a:sym typeface="+mn-ea"/>
              </a:rPr>
              <a:t>		</a:t>
            </a:r>
            <a:r>
              <a:rPr lang="zh-CN" altLang="en-US">
                <a:sym typeface="+mn-ea"/>
              </a:rPr>
              <a:t>（选择</a:t>
            </a:r>
            <a:r>
              <a:rPr lang="zh-CN" altLang="en-US">
                <a:sym typeface="+mn-ea"/>
              </a:rPr>
              <a:t>题）</a:t>
            </a:r>
            <a:endParaRPr lang="zh-CN" altLang="en-US"/>
          </a:p>
          <a:p>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周恩来1963年应中国青年杂志社请求为雷锋同志的题词是：（</a:t>
            </a:r>
            <a:r>
              <a:rPr lang="en-US" altLang="zh-CN"/>
              <a:t>    </a:t>
            </a:r>
            <a:r>
              <a:rPr lang="zh-CN" altLang="en-US"/>
              <a:t>）。 </a:t>
            </a:r>
            <a:endParaRPr lang="zh-CN" altLang="en-US"/>
          </a:p>
          <a:p>
            <a:r>
              <a:rPr lang="zh-CN" altLang="en-US"/>
              <a:t>A. 学习雷锋做毛主席的好战士 </a:t>
            </a:r>
            <a:endParaRPr lang="zh-CN" altLang="en-US"/>
          </a:p>
          <a:p>
            <a:r>
              <a:rPr lang="zh-CN" altLang="en-US"/>
              <a:t>B. 雷锋同志是劳动人民的好儿子，毛主席的好战士</a:t>
            </a:r>
            <a:endParaRPr lang="zh-CN" altLang="en-US"/>
          </a:p>
          <a:p>
            <a:r>
              <a:rPr lang="zh-CN" altLang="en-US"/>
              <a:t>C. 学习雷锋同志平凡而伟大的共产主义精神</a:t>
            </a:r>
            <a:endParaRPr lang="zh-CN" altLang="en-US"/>
          </a:p>
          <a:p>
            <a:r>
              <a:rPr lang="en-US" altLang="zh-CN"/>
              <a:t>D. 向雷锋同志学习憎爱分明的阶级立场，言行一致的革命精神，公而忘私的共产主义风格，奋不顾身的无产阶级斗志</a:t>
            </a:r>
            <a:endParaRPr lang="en-US" altLang="zh-CN"/>
          </a:p>
        </p:txBody>
      </p:sp>
      <p:sp>
        <p:nvSpPr>
          <p:cNvPr id="3" name="内容占位符 2"/>
          <p:cNvSpPr>
            <a:spLocks noGrp="1"/>
          </p:cNvSpPr>
          <p:nvPr>
            <p:ph sz="quarter" idx="11"/>
          </p:nvPr>
        </p:nvSpPr>
        <p:spPr/>
        <p:txBody>
          <a:bodyPr/>
          <a:p>
            <a:r>
              <a:rPr lang="zh-CN" altLang="en-US">
                <a:sym typeface="+mn-ea"/>
              </a:rPr>
              <a:t>第四十</a:t>
            </a:r>
            <a:r>
              <a:rPr lang="zh-CN" altLang="en-US">
                <a:sym typeface="+mn-ea"/>
              </a:rPr>
              <a:t>二题</a:t>
            </a:r>
            <a:r>
              <a:rPr lang="en-US" altLang="zh-CN">
                <a:sym typeface="+mn-ea"/>
              </a:rPr>
              <a:t>		</a:t>
            </a:r>
            <a:r>
              <a:rPr lang="zh-CN" altLang="en-US">
                <a:sym typeface="+mn-ea"/>
              </a:rPr>
              <a:t>（选择题）</a:t>
            </a:r>
            <a:endParaRPr lang="zh-CN" altLang="en-US"/>
          </a:p>
        </p:txBody>
      </p:sp>
      <p:sp>
        <p:nvSpPr>
          <p:cNvPr id="4" name="内容占位符 3"/>
          <p:cNvSpPr>
            <a:spLocks noGrp="1"/>
          </p:cNvSpPr>
          <p:nvPr>
            <p:ph sz="quarter" idx="12"/>
          </p:nvPr>
        </p:nvSpPr>
        <p:spPr>
          <a:xfrm>
            <a:off x="8321548" y="5422565"/>
            <a:ext cx="3116695" cy="914400"/>
          </a:xfrm>
        </p:spPr>
        <p:txBody>
          <a:bodyPr/>
          <a:p>
            <a:r>
              <a:rPr lang="zh-CN" altLang="en-US"/>
              <a:t>答案：</a:t>
            </a:r>
            <a:r>
              <a:rPr lang="en-US" altLang="zh-CN"/>
              <a:t>D</a:t>
            </a:r>
            <a:endParaRPr lang="en-US" altLang="zh-CN"/>
          </a:p>
        </p:txBody>
      </p:sp>
    </p:spTree>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毛泽东在《中国农村的社会主义高潮的按语》中说：青年是整个社会力量中的一部分（</a:t>
            </a:r>
            <a:r>
              <a:rPr lang="en-US" altLang="zh-CN"/>
              <a:t>    </a:t>
            </a:r>
            <a:r>
              <a:rPr lang="zh-CN" altLang="en-US"/>
              <a:t>）的力量。 </a:t>
            </a:r>
            <a:endParaRPr lang="zh-CN" altLang="en-US"/>
          </a:p>
          <a:p>
            <a:r>
              <a:rPr lang="zh-CN" altLang="en-US"/>
              <a:t>A. 最敏锐最有朝气 </a:t>
            </a:r>
            <a:endParaRPr lang="zh-CN" altLang="en-US"/>
          </a:p>
          <a:p>
            <a:r>
              <a:rPr lang="zh-CN" altLang="en-US"/>
              <a:t>B. 最肯学习最有激情 </a:t>
            </a:r>
            <a:endParaRPr lang="zh-CN" altLang="en-US"/>
          </a:p>
          <a:p>
            <a:r>
              <a:rPr lang="zh-CN" altLang="en-US"/>
              <a:t>C. 最积极最有生气</a:t>
            </a:r>
            <a:endParaRPr lang="zh-CN" altLang="en-US"/>
          </a:p>
          <a:p>
            <a:r>
              <a:rPr lang="en-US" altLang="zh-CN"/>
              <a:t>D. </a:t>
            </a:r>
            <a:r>
              <a:rPr lang="zh-CN" altLang="en-US"/>
              <a:t>最上进最有</a:t>
            </a:r>
            <a:r>
              <a:rPr lang="zh-CN" altLang="en-US"/>
              <a:t>朝气</a:t>
            </a:r>
            <a:endParaRPr lang="zh-CN" altLang="en-US"/>
          </a:p>
        </p:txBody>
      </p:sp>
      <p:sp>
        <p:nvSpPr>
          <p:cNvPr id="3" name="内容占位符 2"/>
          <p:cNvSpPr>
            <a:spLocks noGrp="1"/>
          </p:cNvSpPr>
          <p:nvPr>
            <p:ph sz="quarter" idx="11"/>
          </p:nvPr>
        </p:nvSpPr>
        <p:spPr/>
        <p:txBody>
          <a:bodyPr/>
          <a:p>
            <a:r>
              <a:rPr lang="zh-CN" altLang="en-US">
                <a:sym typeface="+mn-ea"/>
              </a:rPr>
              <a:t>第四十</a:t>
            </a:r>
            <a:r>
              <a:rPr lang="zh-CN" altLang="en-US">
                <a:sym typeface="+mn-ea"/>
              </a:rPr>
              <a:t>三题</a:t>
            </a:r>
            <a:r>
              <a:rPr lang="en-US" altLang="zh-CN">
                <a:sym typeface="+mn-ea"/>
              </a:rPr>
              <a:t>		</a:t>
            </a:r>
            <a:r>
              <a:rPr lang="zh-CN" altLang="en-US">
                <a:sym typeface="+mn-ea"/>
              </a:rPr>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C</a:t>
            </a:r>
            <a:endParaRPr lang="en-US" altLang="zh-CN"/>
          </a:p>
        </p:txBody>
      </p:sp>
    </p:spTree>
  </p:cSld>
  <p:clrMapOvr>
    <a:masterClrMapping/>
  </p:clrMapOvr>
  <p:transition>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刘少奇在《青年团一届三中全会政治报告》中指出：青年团是（</a:t>
            </a:r>
            <a:r>
              <a:rPr lang="en-US" altLang="zh-CN"/>
              <a:t>    </a:t>
            </a:r>
            <a:r>
              <a:rPr lang="zh-CN" altLang="en-US"/>
              <a:t>） 的组织，做青年团工作的同志要做青年的模范。 </a:t>
            </a:r>
            <a:endParaRPr lang="zh-CN" altLang="en-US"/>
          </a:p>
          <a:p>
            <a:r>
              <a:rPr lang="zh-CN" altLang="en-US"/>
              <a:t>A. 教育青年群众 </a:t>
            </a:r>
            <a:endParaRPr lang="zh-CN" altLang="en-US"/>
          </a:p>
          <a:p>
            <a:r>
              <a:rPr lang="zh-CN" altLang="en-US"/>
              <a:t>B. 领导青年群众 </a:t>
            </a:r>
            <a:endParaRPr lang="zh-CN" altLang="en-US"/>
          </a:p>
          <a:p>
            <a:r>
              <a:rPr lang="zh-CN" altLang="en-US"/>
              <a:t>C. 管理青年群众</a:t>
            </a:r>
            <a:endParaRPr lang="zh-CN" altLang="en-US"/>
          </a:p>
          <a:p>
            <a:r>
              <a:rPr lang="en-US" altLang="zh-CN"/>
              <a:t>D. </a:t>
            </a:r>
            <a:r>
              <a:rPr lang="zh-CN" altLang="en-US"/>
              <a:t>引领青年</a:t>
            </a:r>
            <a:r>
              <a:rPr lang="zh-CN" altLang="en-US"/>
              <a:t>群众</a:t>
            </a:r>
            <a:endParaRPr lang="zh-CN" altLang="en-US"/>
          </a:p>
          <a:p>
            <a:endParaRPr lang="zh-CN" altLang="en-US"/>
          </a:p>
        </p:txBody>
      </p:sp>
      <p:sp>
        <p:nvSpPr>
          <p:cNvPr id="3" name="内容占位符 2"/>
          <p:cNvSpPr>
            <a:spLocks noGrp="1"/>
          </p:cNvSpPr>
          <p:nvPr>
            <p:ph sz="quarter" idx="11"/>
          </p:nvPr>
        </p:nvSpPr>
        <p:spPr/>
        <p:txBody>
          <a:bodyPr/>
          <a:p>
            <a:r>
              <a:rPr lang="zh-CN" altLang="en-US">
                <a:sym typeface="+mn-ea"/>
              </a:rPr>
              <a:t>第四十</a:t>
            </a:r>
            <a:r>
              <a:rPr lang="zh-CN" altLang="en-US">
                <a:sym typeface="+mn-ea"/>
              </a:rPr>
              <a:t>四题</a:t>
            </a:r>
            <a:r>
              <a:rPr lang="en-US" altLang="zh-CN">
                <a:sym typeface="+mn-ea"/>
              </a:rPr>
              <a:t>		</a:t>
            </a:r>
            <a:r>
              <a:rPr lang="zh-CN" altLang="en-US">
                <a:sym typeface="+mn-ea"/>
              </a:rPr>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a:t>
            </a:r>
            <a:r>
              <a:rPr lang="en-US" altLang="zh-CN"/>
              <a:t>    </a:t>
            </a:r>
            <a:r>
              <a:rPr lang="zh-CN" altLang="en-US"/>
              <a:t>）是中华民族的伟大凝聚力。 是当代青年进步的巨大动力，是共青团对青年进行四项基本原则教育的基础和起点。 </a:t>
            </a:r>
            <a:endParaRPr lang="zh-CN" altLang="en-US"/>
          </a:p>
          <a:p>
            <a:r>
              <a:rPr lang="zh-CN" altLang="en-US"/>
              <a:t>A. 爱国主义 </a:t>
            </a:r>
            <a:endParaRPr lang="zh-CN" altLang="en-US"/>
          </a:p>
          <a:p>
            <a:r>
              <a:rPr lang="zh-CN" altLang="en-US"/>
              <a:t>B. 民族主义 </a:t>
            </a:r>
            <a:endParaRPr lang="zh-CN" altLang="en-US"/>
          </a:p>
          <a:p>
            <a:r>
              <a:rPr lang="zh-CN" altLang="en-US"/>
              <a:t>C. 民主主义</a:t>
            </a:r>
            <a:endParaRPr lang="zh-CN" altLang="en-US"/>
          </a:p>
          <a:p>
            <a:r>
              <a:rPr lang="en-US" altLang="zh-CN"/>
              <a:t>D. </a:t>
            </a:r>
            <a:r>
              <a:rPr lang="zh-CN" altLang="en-US"/>
              <a:t>共产主义</a:t>
            </a:r>
            <a:endParaRPr lang="zh-CN" altLang="en-US"/>
          </a:p>
        </p:txBody>
      </p:sp>
      <p:sp>
        <p:nvSpPr>
          <p:cNvPr id="3" name="内容占位符 2"/>
          <p:cNvSpPr>
            <a:spLocks noGrp="1"/>
          </p:cNvSpPr>
          <p:nvPr>
            <p:ph sz="quarter" idx="11"/>
          </p:nvPr>
        </p:nvSpPr>
        <p:spPr/>
        <p:txBody>
          <a:bodyPr/>
          <a:p>
            <a:r>
              <a:rPr lang="zh-CN" altLang="en-US">
                <a:sym typeface="+mn-ea"/>
              </a:rPr>
              <a:t>第四十</a:t>
            </a:r>
            <a:r>
              <a:rPr lang="zh-CN" altLang="en-US">
                <a:sym typeface="+mn-ea"/>
              </a:rPr>
              <a:t>五题</a:t>
            </a:r>
            <a:r>
              <a:rPr lang="en-US" altLang="zh-CN">
                <a:sym typeface="+mn-ea"/>
              </a:rPr>
              <a:t>		</a:t>
            </a:r>
            <a:r>
              <a:rPr lang="zh-CN" altLang="en-US">
                <a:sym typeface="+mn-ea"/>
              </a:rPr>
              <a:t>（选择题）</a:t>
            </a:r>
            <a:endParaRPr lang="zh-CN" altLang="en-US"/>
          </a:p>
          <a:p>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1925年1月在上海召开的中国社会主义青年团第三次全国代表大会上作出决定：将中国社会主义青年团改名为（</a:t>
            </a:r>
            <a:r>
              <a:rPr lang="en-US" altLang="zh-CN"/>
              <a:t>    </a:t>
            </a:r>
            <a:r>
              <a:rPr lang="zh-CN" altLang="en-US"/>
              <a:t>）。 </a:t>
            </a:r>
            <a:endParaRPr lang="zh-CN" altLang="en-US"/>
          </a:p>
          <a:p>
            <a:r>
              <a:rPr lang="zh-CN" altLang="en-US"/>
              <a:t>A． 中国共产主义青年团 </a:t>
            </a:r>
            <a:endParaRPr lang="zh-CN" altLang="en-US"/>
          </a:p>
          <a:p>
            <a:r>
              <a:rPr lang="zh-CN" altLang="en-US"/>
              <a:t>B． 中国共产青年团</a:t>
            </a:r>
            <a:endParaRPr lang="zh-CN" altLang="en-US"/>
          </a:p>
          <a:p>
            <a:r>
              <a:rPr lang="zh-CN" altLang="en-US"/>
              <a:t>C． 中国少年共产党</a:t>
            </a:r>
            <a:endParaRPr lang="zh-CN" altLang="en-US"/>
          </a:p>
          <a:p>
            <a:r>
              <a:rPr lang="en-US" altLang="zh-CN"/>
              <a:t>D.  </a:t>
            </a:r>
            <a:r>
              <a:rPr lang="zh-CN" altLang="en-US"/>
              <a:t>中国青年</a:t>
            </a:r>
            <a:r>
              <a:rPr lang="zh-CN" altLang="en-US"/>
              <a:t>团</a:t>
            </a:r>
            <a:endParaRPr lang="zh-CN" altLang="en-US"/>
          </a:p>
        </p:txBody>
      </p:sp>
      <p:sp>
        <p:nvSpPr>
          <p:cNvPr id="3" name="内容占位符 2"/>
          <p:cNvSpPr>
            <a:spLocks noGrp="1"/>
          </p:cNvSpPr>
          <p:nvPr>
            <p:ph sz="quarter" idx="11"/>
          </p:nvPr>
        </p:nvSpPr>
        <p:spPr/>
        <p:txBody>
          <a:bodyPr/>
          <a:p>
            <a:r>
              <a:rPr lang="zh-CN" altLang="en-US">
                <a:sym typeface="+mn-ea"/>
              </a:rPr>
              <a:t>第四十</a:t>
            </a:r>
            <a:r>
              <a:rPr lang="zh-CN" altLang="en-US">
                <a:sym typeface="+mn-ea"/>
              </a:rPr>
              <a:t>六题</a:t>
            </a:r>
            <a:r>
              <a:rPr lang="en-US" altLang="zh-CN">
                <a:sym typeface="+mn-ea"/>
              </a:rPr>
              <a:t>		</a:t>
            </a:r>
            <a:r>
              <a:rPr lang="zh-CN" altLang="en-US">
                <a:sym typeface="+mn-ea"/>
              </a:rPr>
              <a:t>（选择题）</a:t>
            </a:r>
            <a:endParaRPr lang="zh-CN" altLang="en-US"/>
          </a:p>
          <a:p>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在中国第一个高举社会主义大旗的人是（</a:t>
            </a:r>
            <a:r>
              <a:rPr lang="en-US" altLang="zh-CN"/>
              <a:t>    </a:t>
            </a:r>
            <a:r>
              <a:rPr lang="zh-CN" altLang="en-US"/>
              <a:t>） </a:t>
            </a:r>
            <a:endParaRPr lang="zh-CN" altLang="en-US"/>
          </a:p>
          <a:p>
            <a:r>
              <a:rPr lang="zh-CN" altLang="en-US"/>
              <a:t>A</a:t>
            </a:r>
            <a:r>
              <a:rPr lang="en-US" altLang="zh-CN"/>
              <a:t>. </a:t>
            </a:r>
            <a:r>
              <a:rPr lang="zh-CN" altLang="en-US"/>
              <a:t>陈独秀 </a:t>
            </a:r>
            <a:endParaRPr lang="zh-CN" altLang="en-US"/>
          </a:p>
          <a:p>
            <a:r>
              <a:rPr lang="zh-CN" altLang="en-US"/>
              <a:t>B</a:t>
            </a:r>
            <a:r>
              <a:rPr lang="en-US" altLang="zh-CN"/>
              <a:t>. </a:t>
            </a:r>
            <a:r>
              <a:rPr lang="zh-CN" altLang="en-US"/>
              <a:t>李大钊 </a:t>
            </a:r>
            <a:endParaRPr lang="zh-CN" altLang="en-US"/>
          </a:p>
          <a:p>
            <a:r>
              <a:rPr lang="zh-CN" altLang="en-US"/>
              <a:t>C</a:t>
            </a:r>
            <a:r>
              <a:rPr lang="en-US" altLang="zh-CN"/>
              <a:t>. </a:t>
            </a:r>
            <a:r>
              <a:rPr lang="zh-CN" altLang="en-US"/>
              <a:t>鲁迅</a:t>
            </a:r>
            <a:endParaRPr lang="zh-CN" altLang="en-US"/>
          </a:p>
          <a:p>
            <a:r>
              <a:rPr lang="en-US" altLang="zh-CN"/>
              <a:t>D. </a:t>
            </a:r>
            <a:r>
              <a:rPr lang="zh-CN" altLang="en-US"/>
              <a:t>孙中山</a:t>
            </a:r>
            <a:endParaRPr lang="zh-CN" altLang="en-US"/>
          </a:p>
        </p:txBody>
      </p:sp>
      <p:sp>
        <p:nvSpPr>
          <p:cNvPr id="3" name="内容占位符 2"/>
          <p:cNvSpPr>
            <a:spLocks noGrp="1"/>
          </p:cNvSpPr>
          <p:nvPr>
            <p:ph sz="quarter" idx="11"/>
          </p:nvPr>
        </p:nvSpPr>
        <p:spPr/>
        <p:txBody>
          <a:bodyPr/>
          <a:p>
            <a:r>
              <a:rPr lang="zh-CN" altLang="en-US">
                <a:sym typeface="+mn-ea"/>
              </a:rPr>
              <a:t>第四十</a:t>
            </a:r>
            <a:r>
              <a:rPr lang="zh-CN" altLang="en-US">
                <a:sym typeface="+mn-ea"/>
              </a:rPr>
              <a:t>七题</a:t>
            </a:r>
            <a:r>
              <a:rPr lang="en-US" altLang="zh-CN">
                <a:sym typeface="+mn-ea"/>
              </a:rPr>
              <a:t>		</a:t>
            </a:r>
            <a:r>
              <a:rPr lang="zh-CN" altLang="en-US">
                <a:sym typeface="+mn-ea"/>
              </a:rPr>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B</a:t>
            </a:r>
            <a:endParaRPr lang="en-US" altLang="zh-CN"/>
          </a:p>
        </p:txBody>
      </p:sp>
    </p:spTree>
  </p:cSld>
  <p:clrMapOvr>
    <a:masterClrMapping/>
  </p:clrMapOvr>
  <p:transition>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1950年10月，中国人民解放军总政治部召开全军青年工作会议，毛泽东为会议题词： “积极的向前发展”。 这个题词成为青年组织发展工作的方针。</a:t>
            </a:r>
            <a:endParaRPr lang="zh-CN" altLang="en-US"/>
          </a:p>
        </p:txBody>
      </p:sp>
      <p:sp>
        <p:nvSpPr>
          <p:cNvPr id="3" name="内容占位符 2"/>
          <p:cNvSpPr>
            <a:spLocks noGrp="1"/>
          </p:cNvSpPr>
          <p:nvPr>
            <p:ph sz="quarter" idx="11"/>
          </p:nvPr>
        </p:nvSpPr>
        <p:spPr/>
        <p:txBody>
          <a:bodyPr/>
          <a:p>
            <a:r>
              <a:rPr lang="zh-CN" altLang="en-US">
                <a:sym typeface="+mn-ea"/>
              </a:rPr>
              <a:t>第三十一题</a:t>
            </a:r>
            <a:r>
              <a:rPr lang="en-US" altLang="zh-CN">
                <a:sym typeface="+mn-ea"/>
              </a:rPr>
              <a:t>		</a:t>
            </a:r>
            <a:r>
              <a:rPr lang="zh-CN" altLang="en-US">
                <a:sym typeface="+mn-ea"/>
              </a:rPr>
              <a:t>（</a:t>
            </a:r>
            <a:r>
              <a:rPr lang="zh-CN" altLang="en-US">
                <a:sym typeface="+mn-ea"/>
              </a:rPr>
              <a:t>判断题）</a:t>
            </a:r>
            <a:endParaRPr lang="zh-CN" altLang="en-US"/>
          </a:p>
        </p:txBody>
      </p:sp>
      <p:sp>
        <p:nvSpPr>
          <p:cNvPr id="4" name="内容占位符 3"/>
          <p:cNvSpPr>
            <a:spLocks noGrp="1"/>
          </p:cNvSpPr>
          <p:nvPr>
            <p:ph sz="quarter" idx="12"/>
          </p:nvPr>
        </p:nvSpPr>
        <p:spPr>
          <a:xfrm>
            <a:off x="8129270" y="5624830"/>
            <a:ext cx="3663950" cy="509270"/>
          </a:xfrm>
        </p:spPr>
        <p:txBody>
          <a:bodyPr/>
          <a:p>
            <a:r>
              <a:rPr lang="zh-CN" altLang="en-US"/>
              <a:t>答案：</a:t>
            </a:r>
            <a:r>
              <a:rPr lang="zh-CN" altLang="en-US"/>
              <a:t>错误</a:t>
            </a:r>
            <a:endParaRPr lang="zh-CN" altLang="en-US"/>
          </a:p>
          <a:p>
            <a:endParaRPr lang="zh-CN" altLang="en-US"/>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习近平新时代中国特色社会主义思想的核心要义是什么？</a:t>
            </a:r>
            <a:endParaRPr lang="zh-CN" altLang="en-US"/>
          </a:p>
          <a:p>
            <a:r>
              <a:rPr lang="en-US" altLang="zh-CN"/>
              <a:t>A</a:t>
            </a:r>
            <a:r>
              <a:rPr lang="zh-CN" altLang="en-US"/>
              <a:t>、以人为本</a:t>
            </a:r>
            <a:endParaRPr lang="zh-CN" altLang="en-US"/>
          </a:p>
          <a:p>
            <a:r>
              <a:rPr lang="en-US" altLang="zh-CN"/>
              <a:t>B</a:t>
            </a:r>
            <a:r>
              <a:rPr lang="zh-CN" altLang="en-US"/>
              <a:t>、代表最广大人民的根本利益</a:t>
            </a:r>
            <a:endParaRPr lang="zh-CN" altLang="en-US"/>
          </a:p>
          <a:p>
            <a:r>
              <a:rPr lang="en-US" altLang="zh-CN"/>
              <a:t>C</a:t>
            </a:r>
            <a:r>
              <a:rPr lang="zh-CN" altLang="en-US"/>
              <a:t>、坚持和发展中国特色社会主义</a:t>
            </a:r>
            <a:endParaRPr lang="zh-CN" altLang="en-US"/>
          </a:p>
          <a:p>
            <a:r>
              <a:rPr lang="en-US" altLang="zh-CN"/>
              <a:t>D</a:t>
            </a:r>
            <a:r>
              <a:rPr lang="zh-CN" altLang="en-US"/>
              <a:t>、绿水青山就是金山银山</a:t>
            </a:r>
            <a:endParaRPr lang="zh-CN" altLang="en-US"/>
          </a:p>
        </p:txBody>
      </p:sp>
      <p:sp>
        <p:nvSpPr>
          <p:cNvPr id="3" name="内容占位符 2"/>
          <p:cNvSpPr>
            <a:spLocks noGrp="1"/>
          </p:cNvSpPr>
          <p:nvPr>
            <p:ph sz="quarter" idx="11"/>
          </p:nvPr>
        </p:nvSpPr>
        <p:spPr/>
        <p:txBody>
          <a:bodyPr/>
          <a:p>
            <a:r>
              <a:rPr lang="zh-CN" altLang="en-US"/>
              <a:t>第八题</a:t>
            </a:r>
            <a:r>
              <a:rPr lang="en-US" altLang="zh-CN"/>
              <a:t>	</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C</a:t>
            </a:r>
            <a:endParaRPr lang="en-US" altLang="zh-CN"/>
          </a:p>
        </p:txBody>
      </p:sp>
    </p:spTree>
  </p:cSld>
  <p:clrMapOvr>
    <a:masterClrMapping/>
  </p:clrMapOvr>
  <p:transition>
    <p:rand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团十五大于2003年7月（</a:t>
            </a:r>
            <a:r>
              <a:rPr lang="en-US" altLang="zh-CN"/>
              <a:t>    </a:t>
            </a:r>
            <a:r>
              <a:rPr lang="zh-CN" altLang="en-US"/>
              <a:t>）日至（</a:t>
            </a:r>
            <a:r>
              <a:rPr lang="en-US" altLang="zh-CN"/>
              <a:t>    </a:t>
            </a:r>
            <a:r>
              <a:rPr lang="zh-CN" altLang="en-US"/>
              <a:t>）日在（</a:t>
            </a:r>
            <a:r>
              <a:rPr lang="en-US" altLang="zh-CN"/>
              <a:t>    </a:t>
            </a:r>
            <a:r>
              <a:rPr lang="zh-CN" altLang="en-US"/>
              <a:t>）举行。 </a:t>
            </a:r>
            <a:endParaRPr lang="zh-CN" altLang="en-US"/>
          </a:p>
          <a:p>
            <a:r>
              <a:rPr lang="zh-CN" altLang="en-US"/>
              <a:t>A. 20、26、上海 </a:t>
            </a:r>
            <a:endParaRPr lang="zh-CN" altLang="en-US"/>
          </a:p>
          <a:p>
            <a:r>
              <a:rPr lang="zh-CN" altLang="en-US"/>
              <a:t>B. 20、26、广州 </a:t>
            </a:r>
            <a:endParaRPr lang="zh-CN" altLang="en-US"/>
          </a:p>
          <a:p>
            <a:r>
              <a:rPr lang="zh-CN" altLang="en-US"/>
              <a:t>C. 22、26、北京</a:t>
            </a:r>
            <a:endParaRPr lang="zh-CN" altLang="en-US"/>
          </a:p>
          <a:p>
            <a:r>
              <a:rPr lang="en-US" altLang="zh-CN"/>
              <a:t>D. 22</a:t>
            </a:r>
            <a:r>
              <a:rPr lang="zh-CN" altLang="en-US"/>
              <a:t>、</a:t>
            </a:r>
            <a:r>
              <a:rPr lang="en-US" altLang="zh-CN"/>
              <a:t>26</a:t>
            </a:r>
            <a:r>
              <a:rPr lang="zh-CN" altLang="en-US"/>
              <a:t>、</a:t>
            </a:r>
            <a:r>
              <a:rPr lang="zh-CN" altLang="en-US"/>
              <a:t>深圳</a:t>
            </a:r>
            <a:endParaRPr lang="zh-CN" altLang="en-US"/>
          </a:p>
        </p:txBody>
      </p:sp>
      <p:sp>
        <p:nvSpPr>
          <p:cNvPr id="3" name="内容占位符 2"/>
          <p:cNvSpPr>
            <a:spLocks noGrp="1"/>
          </p:cNvSpPr>
          <p:nvPr>
            <p:ph sz="quarter" idx="11"/>
          </p:nvPr>
        </p:nvSpPr>
        <p:spPr/>
        <p:txBody>
          <a:bodyPr/>
          <a:p>
            <a:r>
              <a:rPr lang="zh-CN" altLang="en-US">
                <a:sym typeface="+mn-ea"/>
              </a:rPr>
              <a:t>第四十</a:t>
            </a:r>
            <a:r>
              <a:rPr lang="zh-CN" altLang="en-US">
                <a:sym typeface="+mn-ea"/>
              </a:rPr>
              <a:t>八题</a:t>
            </a:r>
            <a:r>
              <a:rPr lang="en-US" altLang="zh-CN">
                <a:sym typeface="+mn-ea"/>
              </a:rPr>
              <a:t>		</a:t>
            </a:r>
            <a:r>
              <a:rPr lang="zh-CN" altLang="en-US">
                <a:sym typeface="+mn-ea"/>
              </a:rPr>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C</a:t>
            </a:r>
            <a:endParaRPr lang="en-US" altLang="zh-CN"/>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a:xfrm>
            <a:off x="1362710" y="2225675"/>
            <a:ext cx="9903460" cy="2406650"/>
          </a:xfrm>
        </p:spPr>
        <p:txBody>
          <a:bodyPr/>
          <a:p>
            <a:r>
              <a:rPr lang="zh-CN" altLang="en-US"/>
              <a:t>“四个自信”指牢固树立中国特色社会主义（    ）、（    ）、（    ）、（    ）。</a:t>
            </a:r>
            <a:endParaRPr lang="zh-CN" altLang="en-US"/>
          </a:p>
          <a:p>
            <a:r>
              <a:rPr lang="en-US" altLang="zh-CN"/>
              <a:t>A</a:t>
            </a:r>
            <a:r>
              <a:rPr lang="zh-CN" altLang="en-US"/>
              <a:t>、</a:t>
            </a:r>
            <a:r>
              <a:rPr lang="zh-CN" altLang="en-US">
                <a:sym typeface="+mn-ea"/>
              </a:rPr>
              <a:t>道路自信、理论自信、体制自信、文化自信。</a:t>
            </a:r>
            <a:endParaRPr lang="zh-CN" altLang="en-US">
              <a:sym typeface="+mn-ea"/>
            </a:endParaRPr>
          </a:p>
          <a:p>
            <a:r>
              <a:rPr lang="en-US" altLang="zh-CN"/>
              <a:t>B</a:t>
            </a:r>
            <a:r>
              <a:rPr lang="zh-CN" altLang="en-US"/>
              <a:t>、</a:t>
            </a:r>
            <a:r>
              <a:rPr lang="zh-CN" altLang="en-US">
                <a:sym typeface="+mn-ea"/>
              </a:rPr>
              <a:t>道路自信、理论自信、制度自信、文化自信。</a:t>
            </a:r>
            <a:endParaRPr lang="zh-CN" altLang="en-US"/>
          </a:p>
          <a:p>
            <a:r>
              <a:rPr lang="en-US" altLang="zh-CN"/>
              <a:t>C</a:t>
            </a:r>
            <a:r>
              <a:rPr lang="zh-CN" altLang="en-US"/>
              <a:t>、路线</a:t>
            </a:r>
            <a:r>
              <a:rPr lang="zh-CN" altLang="en-US">
                <a:sym typeface="+mn-ea"/>
              </a:rPr>
              <a:t>自信、理论自信、制度自信、文化自信。</a:t>
            </a:r>
            <a:endParaRPr lang="zh-CN" altLang="en-US">
              <a:sym typeface="+mn-ea"/>
            </a:endParaRPr>
          </a:p>
          <a:p>
            <a:r>
              <a:rPr lang="en-US" altLang="zh-CN"/>
              <a:t>D</a:t>
            </a:r>
            <a:r>
              <a:rPr lang="zh-CN" altLang="en-US"/>
              <a:t>、道路自信、理论自信、制度自信、文明自信</a:t>
            </a:r>
            <a:endParaRPr lang="zh-CN" altLang="en-US"/>
          </a:p>
        </p:txBody>
      </p:sp>
      <p:sp>
        <p:nvSpPr>
          <p:cNvPr id="3" name="内容占位符 2"/>
          <p:cNvSpPr>
            <a:spLocks noGrp="1"/>
          </p:cNvSpPr>
          <p:nvPr>
            <p:ph sz="quarter" idx="11"/>
          </p:nvPr>
        </p:nvSpPr>
        <p:spPr/>
        <p:txBody>
          <a:bodyPr/>
          <a:p>
            <a:r>
              <a:rPr lang="zh-CN" altLang="en-US"/>
              <a:t>第九题</a:t>
            </a:r>
            <a:r>
              <a:rPr lang="en-US" altLang="zh-CN"/>
              <a:t>	</a:t>
            </a:r>
            <a:r>
              <a:rPr lang="zh-CN" altLang="en-US"/>
              <a:t>（选择题）</a:t>
            </a:r>
            <a:endParaRPr lang="zh-CN" altLang="en-US"/>
          </a:p>
        </p:txBody>
      </p:sp>
      <p:sp>
        <p:nvSpPr>
          <p:cNvPr id="4" name="内容占位符 3"/>
          <p:cNvSpPr>
            <a:spLocks noGrp="1"/>
          </p:cNvSpPr>
          <p:nvPr>
            <p:ph sz="quarter" idx="12"/>
          </p:nvPr>
        </p:nvSpPr>
        <p:spPr>
          <a:xfrm>
            <a:off x="8149463" y="5336840"/>
            <a:ext cx="3116695" cy="914400"/>
          </a:xfrm>
        </p:spPr>
        <p:txBody>
          <a:bodyPr/>
          <a:p>
            <a:r>
              <a:rPr lang="zh-CN" altLang="en-US"/>
              <a:t>答案：</a:t>
            </a:r>
            <a:r>
              <a:rPr lang="en-US" altLang="zh-CN"/>
              <a:t>B</a:t>
            </a:r>
            <a:endParaRPr lang="en-US" altLang="zh-CN"/>
          </a:p>
        </p:txBody>
      </p:sp>
    </p:spTree>
  </p:cSld>
  <p:clrMapOvr>
    <a:masterClrMapping/>
  </p:clrMapOvr>
  <p:transition>
    <p:random/>
  </p:transition>
</p:sld>
</file>

<file path=ppt/tags/tag1.xml><?xml version="1.0" encoding="utf-8"?>
<p:tagLst xmlns:p="http://schemas.openxmlformats.org/presentationml/2006/main">
  <p:tag name="ISPRING_PRESENTATION_TITLE" val="PowerPoint 演示文稿"/>
  <p:tag name="COMMONDATA" val="eyJoZGlkIjoiYjk5ODM0YmMxOWJiYWQyNDU4MGIzYWRmYTA0ZmI5NDcifQ=="/>
</p:tagLst>
</file>

<file path=ppt/theme/theme1.xml><?xml version="1.0" encoding="utf-8"?>
<a:theme xmlns:a="http://schemas.openxmlformats.org/drawingml/2006/main" name="Office 主题">
  <a:themeElements>
    <a:clrScheme name="自定义 23">
      <a:dk1>
        <a:srgbClr val="000000"/>
      </a:dk1>
      <a:lt1>
        <a:sysClr val="window" lastClr="FFFFFF"/>
      </a:lt1>
      <a:dk2>
        <a:srgbClr val="FFFFFF"/>
      </a:dk2>
      <a:lt2>
        <a:srgbClr val="FFFFFF"/>
      </a:lt2>
      <a:accent1>
        <a:srgbClr val="BB0B30"/>
      </a:accent1>
      <a:accent2>
        <a:srgbClr val="BC0A30"/>
      </a:accent2>
      <a:accent3>
        <a:srgbClr val="BA0B2F"/>
      </a:accent3>
      <a:accent4>
        <a:srgbClr val="BB0A31"/>
      </a:accent4>
      <a:accent5>
        <a:srgbClr val="BB0B30"/>
      </a:accent5>
      <a:accent6>
        <a:srgbClr val="BA0B31"/>
      </a:accent6>
      <a:hlink>
        <a:srgbClr val="F33B48"/>
      </a:hlink>
      <a:folHlink>
        <a:srgbClr val="FFC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lang="zh-CN" altLang="en-US">
            <a:latin typeface="微软雅黑" panose="020B0503020204020204" charset="-122"/>
            <a:ea typeface="微软雅黑" panose="020B050302020402020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8057</Words>
  <Application>WPS 演示</Application>
  <PresentationFormat>宽屏</PresentationFormat>
  <Paragraphs>686</Paragraphs>
  <Slides>80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80</vt:i4>
      </vt:variant>
    </vt:vector>
  </HeadingPairs>
  <TitlesOfParts>
    <vt:vector size="91" baseType="lpstr">
      <vt:lpstr>Arial</vt:lpstr>
      <vt:lpstr>宋体</vt:lpstr>
      <vt:lpstr>Wingdings</vt:lpstr>
      <vt:lpstr>微软雅黑</vt:lpstr>
      <vt:lpstr>华文行楷</vt:lpstr>
      <vt:lpstr>华文楷体</vt:lpstr>
      <vt:lpstr>Calibri</vt:lpstr>
      <vt:lpstr>Arial Unicode MS</vt:lpstr>
      <vt:lpstr>Calibri Light</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熊猫办公ppt</dc:title>
  <dc:creator>熊猫办公</dc:creator>
  <cp:lastModifiedBy>阳光柠檬味的盛夏</cp:lastModifiedBy>
  <cp:revision>46</cp:revision>
  <dcterms:created xsi:type="dcterms:W3CDTF">2022-04-30T11:08:00Z</dcterms:created>
  <dcterms:modified xsi:type="dcterms:W3CDTF">2022-05-03T02:20:11Z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2052-11.1.0.11636</vt:lpwstr>
  </property>
  <property fmtid="{D5CDD505-2E9C-101B-9397-08002B2CF9AE}" pid="3" name="ICV">
    <vt:lpwstr>F674D197E6464C389843DCAA01928D42</vt:lpwstr>
  </property>
</Properties>
</file>