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44"/>
  </p:handoutMasterIdLst>
  <p:sldIdLst>
    <p:sldId id="263" r:id="rId3"/>
    <p:sldId id="264" r:id="rId4"/>
    <p:sldId id="302"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Lst>
  <p:sldSz cx="12192000" cy="6858000"/>
  <p:notesSz cx="7103745" cy="10234295"/>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8A54975-3956-401E-8B9E-87D6A585183E}">
          <p14:sldIdLst>
            <p14:sldId id="263"/>
            <p14:sldId id="264"/>
            <p14:sldId id="302"/>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4EB"/>
    <a:srgbClr val="CC0D2E"/>
    <a:srgbClr val="BB0B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6" autoAdjust="0"/>
    <p:restoredTop sz="94660"/>
  </p:normalViewPr>
  <p:slideViewPr>
    <p:cSldViewPr snapToGrid="0">
      <p:cViewPr varScale="1">
        <p:scale>
          <a:sx n="80" d="100"/>
          <a:sy n="80" d="100"/>
        </p:scale>
        <p:origin x="58" y="307"/>
      </p:cViewPr>
      <p:guideLst/>
    </p:cSldViewPr>
  </p:slideViewPr>
  <p:notesTextViewPr>
    <p:cViewPr>
      <p:scale>
        <a:sx n="1" d="1"/>
        <a:sy n="1" d="1"/>
      </p:scale>
      <p:origin x="0" y="0"/>
    </p:cViewPr>
  </p:notesTextViewPr>
  <p:notesViewPr>
    <p:cSldViewPr snapToGrid="0">
      <p:cViewPr varScale="1">
        <p:scale>
          <a:sx n="62" d="100"/>
          <a:sy n="62" d="100"/>
        </p:scale>
        <p:origin x="3178" y="6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gs" Target="tags/tag1.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E20902EB-3AEA-4B30-9183-9F043197A9B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3940947F-9020-4101-B7EA-454382B454B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题目页-有倒计时">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1362710" y="1982470"/>
            <a:ext cx="9903460" cy="2406650"/>
          </a:xfrm>
          <a:prstGeom prst="rect">
            <a:avLst/>
          </a:prstGeom>
        </p:spPr>
        <p:txBody>
          <a:bodyPr/>
          <a:lstStyle>
            <a:lvl1pPr marL="0" indent="0">
              <a:buNone/>
              <a:defRPr b="0">
                <a:solidFill>
                  <a:schemeClr val="tx1"/>
                </a:solidFill>
                <a:latin typeface="+mn-ea"/>
                <a:ea typeface="+mn-ea"/>
                <a:cs typeface="+mn-ea"/>
              </a:defRPr>
            </a:lvl1pPr>
          </a:lstStyle>
          <a:p>
            <a:pPr algn="l"/>
            <a:r>
              <a:rPr lang="zh-CN" altLang="en-US" sz="2800" dirty="0">
                <a:latin typeface="+mj-lt"/>
                <a:ea typeface="+mj-ea"/>
                <a:cs typeface="+mj-cs"/>
              </a:rPr>
              <a:t>题目：</a:t>
            </a:r>
            <a:r>
              <a:rPr lang="zh-CN" altLang="en-US" sz="2800" dirty="0">
                <a:latin typeface="+mj-lt"/>
                <a:ea typeface="+mj-ea"/>
                <a:cs typeface="+mj-cs"/>
                <a:sym typeface="+mn-ea"/>
              </a:rPr>
              <a:t>1921年（</a:t>
            </a:r>
            <a:r>
              <a:rPr lang="en-US" altLang="zh-CN" sz="2800" dirty="0">
                <a:latin typeface="+mj-lt"/>
                <a:ea typeface="+mj-ea"/>
                <a:cs typeface="+mj-cs"/>
                <a:sym typeface="+mn-ea"/>
              </a:rPr>
              <a:t>tab	</a:t>
            </a:r>
            <a:r>
              <a:rPr lang="zh-CN" altLang="en-US" sz="2800" dirty="0">
                <a:latin typeface="+mj-lt"/>
                <a:ea typeface="+mj-ea"/>
                <a:cs typeface="+mj-cs"/>
                <a:sym typeface="+mn-ea"/>
              </a:rPr>
              <a:t> ）,党的一大在上海开幕,最后一天的会议转移到浙江嘉兴南湖举行。</a:t>
            </a:r>
            <a:r>
              <a:rPr lang="zh-CN" altLang="en-US" dirty="0">
                <a:latin typeface="+mj-lt"/>
                <a:ea typeface="+mj-ea"/>
                <a:cs typeface="+mj-cs"/>
                <a:sym typeface="+mn-ea"/>
              </a:rPr>
              <a:t>（这里输入题目正文内容）</a:t>
            </a:r>
            <a:endParaRPr lang="zh-CN" altLang="en-US" sz="2800" dirty="0">
              <a:latin typeface="+mj-lt"/>
              <a:ea typeface="+mj-ea"/>
              <a:cs typeface="+mj-cs"/>
              <a:sym typeface="+mn-ea"/>
            </a:endParaRPr>
          </a:p>
          <a:p>
            <a:pPr algn="l"/>
            <a:r>
              <a:rPr lang="en-US" altLang="zh-CN" sz="2800" dirty="0">
                <a:latin typeface="+mj-lt"/>
                <a:ea typeface="+mj-ea"/>
                <a:cs typeface="+mj-cs"/>
                <a:sym typeface="+mn-ea"/>
              </a:rPr>
              <a:t>A. 1.1					</a:t>
            </a:r>
            <a:endParaRPr lang="en-US" altLang="zh-CN" sz="2800" dirty="0">
              <a:latin typeface="+mj-lt"/>
              <a:ea typeface="+mj-ea"/>
              <a:cs typeface="+mj-cs"/>
              <a:sym typeface="+mn-ea"/>
            </a:endParaRPr>
          </a:p>
          <a:p>
            <a:pPr algn="l"/>
            <a:r>
              <a:rPr lang="en-US" altLang="zh-CN" sz="2800" dirty="0">
                <a:latin typeface="+mj-lt"/>
                <a:ea typeface="+mj-ea"/>
                <a:cs typeface="+mj-cs"/>
                <a:sym typeface="+mn-ea"/>
              </a:rPr>
              <a:t>B. 2.2</a:t>
            </a:r>
            <a:endParaRPr lang="en-US" altLang="zh-CN" sz="2800" dirty="0">
              <a:latin typeface="+mj-lt"/>
              <a:ea typeface="+mj-ea"/>
              <a:cs typeface="+mj-cs"/>
              <a:sym typeface="+mn-ea"/>
            </a:endParaRPr>
          </a:p>
          <a:p>
            <a:pPr algn="l"/>
            <a:r>
              <a:rPr lang="en-US" altLang="zh-CN" sz="2800" dirty="0">
                <a:latin typeface="+mj-lt"/>
                <a:ea typeface="+mj-ea"/>
                <a:cs typeface="+mj-cs"/>
                <a:sym typeface="+mn-ea"/>
              </a:rPr>
              <a:t>C. 3.3					</a:t>
            </a:r>
            <a:endParaRPr lang="en-US" altLang="zh-CN" sz="2800" dirty="0">
              <a:latin typeface="+mj-lt"/>
              <a:ea typeface="+mj-ea"/>
              <a:cs typeface="+mj-cs"/>
              <a:sym typeface="+mn-ea"/>
            </a:endParaRPr>
          </a:p>
          <a:p>
            <a:pPr algn="l"/>
            <a:r>
              <a:rPr lang="en-US" altLang="zh-CN" sz="2800" dirty="0">
                <a:latin typeface="+mj-lt"/>
                <a:ea typeface="+mj-ea"/>
                <a:cs typeface="+mj-cs"/>
                <a:sym typeface="+mn-ea"/>
              </a:rPr>
              <a:t>D. 4.4</a:t>
            </a:r>
            <a:endParaRPr lang="en-US" altLang="zh-CN" sz="2800" dirty="0">
              <a:latin typeface="+mj-lt"/>
              <a:ea typeface="+mj-ea"/>
              <a:cs typeface="+mj-cs"/>
              <a:sym typeface="+mn-ea"/>
            </a:endParaRPr>
          </a:p>
          <a:p>
            <a:pPr algn="l"/>
            <a:endParaRPr lang="zh-CN" altLang="en-US" sz="2800" dirty="0">
              <a:latin typeface="+mj-lt"/>
              <a:ea typeface="+mj-ea"/>
              <a:cs typeface="+mj-cs"/>
            </a:endParaRPr>
          </a:p>
        </p:txBody>
      </p:sp>
      <p:sp>
        <p:nvSpPr>
          <p:cNvPr id="5" name="内容占位符 4"/>
          <p:cNvSpPr>
            <a:spLocks noGrp="1"/>
          </p:cNvSpPr>
          <p:nvPr>
            <p:ph sz="quarter" idx="11" hasCustomPrompt="1"/>
          </p:nvPr>
        </p:nvSpPr>
        <p:spPr>
          <a:xfrm>
            <a:off x="1362710" y="1203325"/>
            <a:ext cx="6038215" cy="526415"/>
          </a:xfrm>
          <a:prstGeom prst="rect">
            <a:avLst/>
          </a:prstGeom>
        </p:spPr>
        <p:txBody>
          <a:bodyPr/>
          <a:lstStyle>
            <a:lvl1pPr marL="0" indent="0">
              <a:buNone/>
              <a:defRPr>
                <a:solidFill>
                  <a:schemeClr val="tx1"/>
                </a:solidFill>
                <a:latin typeface="华文楷体" panose="02010600040101010101" charset="-122"/>
                <a:ea typeface="华文楷体" panose="02010600040101010101" charset="-122"/>
                <a:cs typeface="华文楷体" panose="02010600040101010101" charset="-122"/>
              </a:defRPr>
            </a:lvl1pPr>
          </a:lstStyle>
          <a:p>
            <a:pPr lvl="0"/>
            <a:r>
              <a:rPr lang="zh-CN" altLang="en-US" dirty="0"/>
              <a:t>这里输入“第一题</a:t>
            </a:r>
            <a:r>
              <a:rPr lang="en-US" altLang="zh-CN" dirty="0"/>
              <a:t>tab	</a:t>
            </a:r>
            <a:r>
              <a:rPr lang="zh-CN" altLang="en-US" dirty="0"/>
              <a:t>（选择题）”</a:t>
            </a:r>
            <a:endParaRPr lang="zh-CN" altLang="en-US" dirty="0"/>
          </a:p>
        </p:txBody>
      </p:sp>
      <p:sp>
        <p:nvSpPr>
          <p:cNvPr id="10" name="内容占位符 9"/>
          <p:cNvSpPr>
            <a:spLocks noGrp="1"/>
          </p:cNvSpPr>
          <p:nvPr>
            <p:ph sz="quarter" idx="12" hasCustomPrompt="1"/>
          </p:nvPr>
        </p:nvSpPr>
        <p:spPr>
          <a:xfrm>
            <a:off x="8149463" y="5220000"/>
            <a:ext cx="3116695" cy="914400"/>
          </a:xfrm>
          <a:prstGeom prst="rect">
            <a:avLst/>
          </a:prstGeom>
        </p:spPr>
        <p:txBody>
          <a:bodyPr/>
          <a:lstStyle>
            <a:lvl1pPr marL="0" indent="0">
              <a:buNone/>
              <a:defRPr sz="3600" b="1">
                <a:solidFill>
                  <a:schemeClr val="tx1"/>
                </a:solidFill>
                <a:latin typeface="+mn-ea"/>
                <a:ea typeface="+mn-ea"/>
                <a:cs typeface="+mn-ea"/>
              </a:defRPr>
            </a:lvl1pPr>
          </a:lstStyle>
          <a:p>
            <a:pPr lvl="0"/>
            <a:r>
              <a:rPr lang="zh-CN" altLang="en-US" dirty="0"/>
              <a:t>（这里输入“答案：</a:t>
            </a:r>
            <a:r>
              <a:rPr lang="en-US" altLang="zh-CN" dirty="0"/>
              <a:t>A</a:t>
            </a:r>
            <a:r>
              <a:rPr lang="zh-CN" altLang="en-US" dirty="0"/>
              <a:t>”）</a:t>
            </a:r>
            <a:endParaRPr lang="zh-CN" altLang="en-US" dirty="0"/>
          </a:p>
        </p:txBody>
      </p:sp>
      <p:sp>
        <p:nvSpPr>
          <p:cNvPr id="11" name="矩形 10"/>
          <p:cNvSpPr/>
          <p:nvPr userDrawn="1"/>
        </p:nvSpPr>
        <p:spPr>
          <a:xfrm>
            <a:off x="216000" y="5040000"/>
            <a:ext cx="1418590" cy="1568450"/>
          </a:xfrm>
          <a:prstGeom prst="rect">
            <a:avLst/>
          </a:prstGeom>
          <a:noFill/>
        </p:spPr>
        <p:txBody>
          <a:bodyPr wrap="none" lIns="91440" tIns="45720" rIns="91440" bIns="45720">
            <a:spAutoFit/>
          </a:bodyPr>
          <a:lstStyle/>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10</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 name="矩形 1"/>
          <p:cNvSpPr/>
          <p:nvPr userDrawn="1"/>
        </p:nvSpPr>
        <p:spPr>
          <a:xfrm>
            <a:off x="216000" y="5040000"/>
            <a:ext cx="1418590" cy="1568450"/>
          </a:xfrm>
          <a:prstGeom prst="rect">
            <a:avLst/>
          </a:prstGeom>
          <a:noFill/>
        </p:spPr>
        <p:txBody>
          <a:bodyPr wrap="none" lIns="91440" tIns="45720" rIns="91440" bIns="45720">
            <a:spAutoFit/>
          </a:bodyPr>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09</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矩形 3"/>
          <p:cNvSpPr/>
          <p:nvPr userDrawn="1"/>
        </p:nvSpPr>
        <p:spPr>
          <a:xfrm>
            <a:off x="216000" y="5040000"/>
            <a:ext cx="1418590" cy="1568450"/>
          </a:xfrm>
          <a:prstGeom prst="rect">
            <a:avLst/>
          </a:prstGeom>
          <a:noFill/>
        </p:spPr>
        <p:txBody>
          <a:bodyPr wrap="none" lIns="91440" tIns="45720" rIns="91440" bIns="45720">
            <a:spAutoFit/>
          </a:bodyPr>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08</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矩形 11"/>
          <p:cNvSpPr/>
          <p:nvPr userDrawn="1"/>
        </p:nvSpPr>
        <p:spPr>
          <a:xfrm>
            <a:off x="216000" y="5040000"/>
            <a:ext cx="1418590" cy="1568450"/>
          </a:xfrm>
          <a:prstGeom prst="rect">
            <a:avLst/>
          </a:prstGeom>
          <a:noFill/>
        </p:spPr>
        <p:txBody>
          <a:bodyPr wrap="none" lIns="91440" tIns="45720" rIns="91440" bIns="45720">
            <a:spAutoFit/>
          </a:bodyPr>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07</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9" name="矩形 18"/>
          <p:cNvSpPr/>
          <p:nvPr userDrawn="1"/>
        </p:nvSpPr>
        <p:spPr>
          <a:xfrm>
            <a:off x="216000" y="5040000"/>
            <a:ext cx="1418590" cy="1568450"/>
          </a:xfrm>
          <a:prstGeom prst="rect">
            <a:avLst/>
          </a:prstGeom>
          <a:noFill/>
        </p:spPr>
        <p:txBody>
          <a:bodyPr wrap="none" lIns="91440" tIns="45720" rIns="91440" bIns="45720">
            <a:spAutoFit/>
          </a:bodyPr>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03</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0" name="矩形 19"/>
          <p:cNvSpPr/>
          <p:nvPr userDrawn="1"/>
        </p:nvSpPr>
        <p:spPr>
          <a:xfrm>
            <a:off x="216000" y="5040000"/>
            <a:ext cx="1418590" cy="1568450"/>
          </a:xfrm>
          <a:prstGeom prst="rect">
            <a:avLst/>
          </a:prstGeom>
          <a:noFill/>
        </p:spPr>
        <p:txBody>
          <a:bodyPr wrap="none" lIns="91440" tIns="45720" rIns="91440" bIns="45720">
            <a:spAutoFit/>
          </a:bodyPr>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05</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1" name="矩形 20"/>
          <p:cNvSpPr/>
          <p:nvPr userDrawn="1"/>
        </p:nvSpPr>
        <p:spPr>
          <a:xfrm>
            <a:off x="216000" y="5040000"/>
            <a:ext cx="1418590" cy="1568450"/>
          </a:xfrm>
          <a:prstGeom prst="rect">
            <a:avLst/>
          </a:prstGeom>
          <a:noFill/>
        </p:spPr>
        <p:txBody>
          <a:bodyPr wrap="none" lIns="91440" tIns="45720" rIns="91440" bIns="45720">
            <a:spAutoFit/>
          </a:bodyPr>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04</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2" name="矩形 21"/>
          <p:cNvSpPr/>
          <p:nvPr userDrawn="1"/>
        </p:nvSpPr>
        <p:spPr>
          <a:xfrm>
            <a:off x="216000" y="5040000"/>
            <a:ext cx="1418590" cy="1568450"/>
          </a:xfrm>
          <a:prstGeom prst="rect">
            <a:avLst/>
          </a:prstGeom>
          <a:noFill/>
        </p:spPr>
        <p:txBody>
          <a:bodyPr wrap="none" lIns="91440" tIns="45720" rIns="91440" bIns="45720">
            <a:spAutoFit/>
          </a:bodyPr>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06</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3" name="矩形 22"/>
          <p:cNvSpPr/>
          <p:nvPr userDrawn="1"/>
        </p:nvSpPr>
        <p:spPr>
          <a:xfrm>
            <a:off x="216000" y="5040000"/>
            <a:ext cx="1418590" cy="1568450"/>
          </a:xfrm>
          <a:prstGeom prst="rect">
            <a:avLst/>
          </a:prstGeom>
          <a:noFill/>
        </p:spPr>
        <p:txBody>
          <a:bodyPr wrap="none" lIns="91440" tIns="45720" rIns="91440" bIns="45720">
            <a:spAutoFit/>
          </a:bodyPr>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02</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4" name="矩形 23"/>
          <p:cNvSpPr/>
          <p:nvPr userDrawn="1"/>
        </p:nvSpPr>
        <p:spPr>
          <a:xfrm>
            <a:off x="216000" y="5040000"/>
            <a:ext cx="1418590" cy="1568450"/>
          </a:xfrm>
          <a:prstGeom prst="rect">
            <a:avLst/>
          </a:prstGeom>
          <a:noFill/>
        </p:spPr>
        <p:txBody>
          <a:bodyPr wrap="none" lIns="91440" tIns="45720" rIns="91440" bIns="45720">
            <a:spAutoFit/>
          </a:bodyPr>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01</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5" name="矩形 24"/>
          <p:cNvSpPr/>
          <p:nvPr userDrawn="1"/>
        </p:nvSpPr>
        <p:spPr>
          <a:xfrm>
            <a:off x="216000" y="5040000"/>
            <a:ext cx="1418590" cy="1568450"/>
          </a:xfrm>
          <a:prstGeom prst="rect">
            <a:avLst/>
          </a:prstGeom>
          <a:noFill/>
        </p:spPr>
        <p:txBody>
          <a:bodyPr wrap="none" lIns="91440" tIns="45720" rIns="91440" bIns="45720">
            <a:spAutoFit/>
          </a:bodyPr>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00</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2"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par>
                          <p:cTn id="38" fill="hold">
                            <p:stCondLst>
                              <p:cond delay="500"/>
                            </p:stCondLst>
                            <p:childTnLst>
                              <p:par>
                                <p:cTn id="39" presetID="10" presetClass="exit" presetSubtype="0" fill="hold" grpId="0" nodeType="afterEffect">
                                  <p:stCondLst>
                                    <p:cond delay="400"/>
                                  </p:stCondLst>
                                  <p:childTnLst>
                                    <p:animEffect transition="out" filter="fade">
                                      <p:cBhvr>
                                        <p:cTn id="40" dur="500"/>
                                        <p:tgtEl>
                                          <p:spTgt spid="11"/>
                                        </p:tgtEl>
                                      </p:cBhvr>
                                    </p:animEffect>
                                    <p:set>
                                      <p:cBhvr>
                                        <p:cTn id="41" dur="1" fill="hold">
                                          <p:stCondLst>
                                            <p:cond delay="499"/>
                                          </p:stCondLst>
                                        </p:cTn>
                                        <p:tgtEl>
                                          <p:spTgt spid="11"/>
                                        </p:tgtEl>
                                        <p:attrNameLst>
                                          <p:attrName>style.visibility</p:attrName>
                                        </p:attrNameLst>
                                      </p:cBhvr>
                                      <p:to>
                                        <p:strVal val="hidden"/>
                                      </p:to>
                                    </p:set>
                                  </p:childTnLst>
                                </p:cTn>
                              </p:par>
                            </p:childTnLst>
                          </p:cTn>
                        </p:par>
                        <p:par>
                          <p:cTn id="42" fill="hold">
                            <p:stCondLst>
                              <p:cond delay="1400"/>
                            </p:stCondLst>
                            <p:childTnLst>
                              <p:par>
                                <p:cTn id="43" presetID="1" presetClass="entr" presetSubtype="0" fill="hold" grpId="0" nodeType="afterEffect">
                                  <p:stCondLst>
                                    <p:cond delay="100"/>
                                  </p:stCondLst>
                                  <p:childTnLst>
                                    <p:set>
                                      <p:cBhvr>
                                        <p:cTn id="44" dur="1" fill="hold">
                                          <p:stCondLst>
                                            <p:cond delay="0"/>
                                          </p:stCondLst>
                                        </p:cTn>
                                        <p:tgtEl>
                                          <p:spTgt spid="2"/>
                                        </p:tgtEl>
                                        <p:attrNameLst>
                                          <p:attrName>style.visibility</p:attrName>
                                        </p:attrNameLst>
                                      </p:cBhvr>
                                      <p:to>
                                        <p:strVal val="visible"/>
                                      </p:to>
                                    </p:set>
                                  </p:childTnLst>
                                </p:cTn>
                              </p:par>
                            </p:childTnLst>
                          </p:cTn>
                        </p:par>
                        <p:par>
                          <p:cTn id="45" fill="hold">
                            <p:stCondLst>
                              <p:cond delay="1500"/>
                            </p:stCondLst>
                            <p:childTnLst>
                              <p:par>
                                <p:cTn id="46" presetID="10" presetClass="exit" presetSubtype="0" fill="hold" grpId="2" nodeType="afterEffect">
                                  <p:stCondLst>
                                    <p:cond delay="400"/>
                                  </p:stCondLst>
                                  <p:childTnLst>
                                    <p:animEffect transition="out" filter="fade">
                                      <p:cBhvr>
                                        <p:cTn id="47" dur="500"/>
                                        <p:tgtEl>
                                          <p:spTgt spid="2"/>
                                        </p:tgtEl>
                                      </p:cBhvr>
                                    </p:animEffect>
                                    <p:set>
                                      <p:cBhvr>
                                        <p:cTn id="48" dur="1" fill="hold">
                                          <p:stCondLst>
                                            <p:cond delay="499"/>
                                          </p:stCondLst>
                                        </p:cTn>
                                        <p:tgtEl>
                                          <p:spTgt spid="2"/>
                                        </p:tgtEl>
                                        <p:attrNameLst>
                                          <p:attrName>style.visibility</p:attrName>
                                        </p:attrNameLst>
                                      </p:cBhvr>
                                      <p:to>
                                        <p:strVal val="hidden"/>
                                      </p:to>
                                    </p:set>
                                  </p:childTnLst>
                                </p:cTn>
                              </p:par>
                            </p:childTnLst>
                          </p:cTn>
                        </p:par>
                        <p:par>
                          <p:cTn id="49" fill="hold">
                            <p:stCondLst>
                              <p:cond delay="2400"/>
                            </p:stCondLst>
                            <p:childTnLst>
                              <p:par>
                                <p:cTn id="50" presetID="1" presetClass="entr" presetSubtype="0" fill="hold" grpId="0" nodeType="afterEffect">
                                  <p:stCondLst>
                                    <p:cond delay="100"/>
                                  </p:stCondLst>
                                  <p:childTnLst>
                                    <p:set>
                                      <p:cBhvr>
                                        <p:cTn id="51" dur="1" fill="hold">
                                          <p:stCondLst>
                                            <p:cond delay="0"/>
                                          </p:stCondLst>
                                        </p:cTn>
                                        <p:tgtEl>
                                          <p:spTgt spid="4"/>
                                        </p:tgtEl>
                                        <p:attrNameLst>
                                          <p:attrName>style.visibility</p:attrName>
                                        </p:attrNameLst>
                                      </p:cBhvr>
                                      <p:to>
                                        <p:strVal val="visible"/>
                                      </p:to>
                                    </p:set>
                                  </p:childTnLst>
                                </p:cTn>
                              </p:par>
                            </p:childTnLst>
                          </p:cTn>
                        </p:par>
                        <p:par>
                          <p:cTn id="52" fill="hold">
                            <p:stCondLst>
                              <p:cond delay="2500"/>
                            </p:stCondLst>
                            <p:childTnLst>
                              <p:par>
                                <p:cTn id="53" presetID="10" presetClass="exit" presetSubtype="0" fill="hold" grpId="2" nodeType="afterEffect">
                                  <p:stCondLst>
                                    <p:cond delay="400"/>
                                  </p:stCondLst>
                                  <p:childTnLst>
                                    <p:animEffect transition="out" filter="fade">
                                      <p:cBhvr>
                                        <p:cTn id="54" dur="500"/>
                                        <p:tgtEl>
                                          <p:spTgt spid="4"/>
                                        </p:tgtEl>
                                      </p:cBhvr>
                                    </p:animEffect>
                                    <p:set>
                                      <p:cBhvr>
                                        <p:cTn id="55" dur="1" fill="hold">
                                          <p:stCondLst>
                                            <p:cond delay="499"/>
                                          </p:stCondLst>
                                        </p:cTn>
                                        <p:tgtEl>
                                          <p:spTgt spid="4"/>
                                        </p:tgtEl>
                                        <p:attrNameLst>
                                          <p:attrName>style.visibility</p:attrName>
                                        </p:attrNameLst>
                                      </p:cBhvr>
                                      <p:to>
                                        <p:strVal val="hidden"/>
                                      </p:to>
                                    </p:set>
                                  </p:childTnLst>
                                </p:cTn>
                              </p:par>
                            </p:childTnLst>
                          </p:cTn>
                        </p:par>
                        <p:par>
                          <p:cTn id="56" fill="hold">
                            <p:stCondLst>
                              <p:cond delay="3400"/>
                            </p:stCondLst>
                            <p:childTnLst>
                              <p:par>
                                <p:cTn id="57" presetID="1" presetClass="entr" presetSubtype="0" fill="hold" grpId="0" nodeType="afterEffect">
                                  <p:stCondLst>
                                    <p:cond delay="100"/>
                                  </p:stCondLst>
                                  <p:childTnLst>
                                    <p:set>
                                      <p:cBhvr>
                                        <p:cTn id="58" dur="1" fill="hold">
                                          <p:stCondLst>
                                            <p:cond delay="0"/>
                                          </p:stCondLst>
                                        </p:cTn>
                                        <p:tgtEl>
                                          <p:spTgt spid="12"/>
                                        </p:tgtEl>
                                        <p:attrNameLst>
                                          <p:attrName>style.visibility</p:attrName>
                                        </p:attrNameLst>
                                      </p:cBhvr>
                                      <p:to>
                                        <p:strVal val="visible"/>
                                      </p:to>
                                    </p:set>
                                  </p:childTnLst>
                                </p:cTn>
                              </p:par>
                            </p:childTnLst>
                          </p:cTn>
                        </p:par>
                        <p:par>
                          <p:cTn id="59" fill="hold">
                            <p:stCondLst>
                              <p:cond delay="3500"/>
                            </p:stCondLst>
                            <p:childTnLst>
                              <p:par>
                                <p:cTn id="60" presetID="10" presetClass="exit" presetSubtype="0" fill="hold" grpId="2" nodeType="afterEffect">
                                  <p:stCondLst>
                                    <p:cond delay="400"/>
                                  </p:stCondLst>
                                  <p:childTnLst>
                                    <p:animEffect transition="out" filter="fade">
                                      <p:cBhvr>
                                        <p:cTn id="61" dur="500"/>
                                        <p:tgtEl>
                                          <p:spTgt spid="12"/>
                                        </p:tgtEl>
                                      </p:cBhvr>
                                    </p:animEffect>
                                    <p:set>
                                      <p:cBhvr>
                                        <p:cTn id="62" dur="1" fill="hold">
                                          <p:stCondLst>
                                            <p:cond delay="499"/>
                                          </p:stCondLst>
                                        </p:cTn>
                                        <p:tgtEl>
                                          <p:spTgt spid="12"/>
                                        </p:tgtEl>
                                        <p:attrNameLst>
                                          <p:attrName>style.visibility</p:attrName>
                                        </p:attrNameLst>
                                      </p:cBhvr>
                                      <p:to>
                                        <p:strVal val="hidden"/>
                                      </p:to>
                                    </p:set>
                                  </p:childTnLst>
                                </p:cTn>
                              </p:par>
                            </p:childTnLst>
                          </p:cTn>
                        </p:par>
                        <p:par>
                          <p:cTn id="63" fill="hold">
                            <p:stCondLst>
                              <p:cond delay="4400"/>
                            </p:stCondLst>
                            <p:childTnLst>
                              <p:par>
                                <p:cTn id="64" presetID="1" presetClass="entr" presetSubtype="0" fill="hold" grpId="0" nodeType="afterEffect">
                                  <p:stCondLst>
                                    <p:cond delay="100"/>
                                  </p:stCondLst>
                                  <p:childTnLst>
                                    <p:set>
                                      <p:cBhvr>
                                        <p:cTn id="65" dur="1" fill="hold">
                                          <p:stCondLst>
                                            <p:cond delay="0"/>
                                          </p:stCondLst>
                                        </p:cTn>
                                        <p:tgtEl>
                                          <p:spTgt spid="22"/>
                                        </p:tgtEl>
                                        <p:attrNameLst>
                                          <p:attrName>style.visibility</p:attrName>
                                        </p:attrNameLst>
                                      </p:cBhvr>
                                      <p:to>
                                        <p:strVal val="visible"/>
                                      </p:to>
                                    </p:set>
                                  </p:childTnLst>
                                </p:cTn>
                              </p:par>
                            </p:childTnLst>
                          </p:cTn>
                        </p:par>
                        <p:par>
                          <p:cTn id="66" fill="hold">
                            <p:stCondLst>
                              <p:cond delay="4500"/>
                            </p:stCondLst>
                            <p:childTnLst>
                              <p:par>
                                <p:cTn id="67" presetID="10" presetClass="exit" presetSubtype="0" fill="hold" grpId="2" nodeType="afterEffect">
                                  <p:stCondLst>
                                    <p:cond delay="400"/>
                                  </p:stCondLst>
                                  <p:childTnLst>
                                    <p:animEffect transition="out" filter="fade">
                                      <p:cBhvr>
                                        <p:cTn id="68" dur="500"/>
                                        <p:tgtEl>
                                          <p:spTgt spid="22"/>
                                        </p:tgtEl>
                                      </p:cBhvr>
                                    </p:animEffect>
                                    <p:set>
                                      <p:cBhvr>
                                        <p:cTn id="69" dur="1" fill="hold">
                                          <p:stCondLst>
                                            <p:cond delay="499"/>
                                          </p:stCondLst>
                                        </p:cTn>
                                        <p:tgtEl>
                                          <p:spTgt spid="22"/>
                                        </p:tgtEl>
                                        <p:attrNameLst>
                                          <p:attrName>style.visibility</p:attrName>
                                        </p:attrNameLst>
                                      </p:cBhvr>
                                      <p:to>
                                        <p:strVal val="hidden"/>
                                      </p:to>
                                    </p:set>
                                  </p:childTnLst>
                                </p:cTn>
                              </p:par>
                            </p:childTnLst>
                          </p:cTn>
                        </p:par>
                        <p:par>
                          <p:cTn id="70" fill="hold">
                            <p:stCondLst>
                              <p:cond delay="5400"/>
                            </p:stCondLst>
                            <p:childTnLst>
                              <p:par>
                                <p:cTn id="71" presetID="1" presetClass="entr" presetSubtype="0" fill="hold" grpId="0" nodeType="afterEffect">
                                  <p:stCondLst>
                                    <p:cond delay="100"/>
                                  </p:stCondLst>
                                  <p:childTnLst>
                                    <p:set>
                                      <p:cBhvr>
                                        <p:cTn id="72" dur="1" fill="hold">
                                          <p:stCondLst>
                                            <p:cond delay="0"/>
                                          </p:stCondLst>
                                        </p:cTn>
                                        <p:tgtEl>
                                          <p:spTgt spid="20"/>
                                        </p:tgtEl>
                                        <p:attrNameLst>
                                          <p:attrName>style.visibility</p:attrName>
                                        </p:attrNameLst>
                                      </p:cBhvr>
                                      <p:to>
                                        <p:strVal val="visible"/>
                                      </p:to>
                                    </p:set>
                                  </p:childTnLst>
                                </p:cTn>
                              </p:par>
                            </p:childTnLst>
                          </p:cTn>
                        </p:par>
                        <p:par>
                          <p:cTn id="73" fill="hold">
                            <p:stCondLst>
                              <p:cond delay="5500"/>
                            </p:stCondLst>
                            <p:childTnLst>
                              <p:par>
                                <p:cTn id="74" presetID="10" presetClass="exit" presetSubtype="0" fill="hold" grpId="2" nodeType="afterEffect">
                                  <p:stCondLst>
                                    <p:cond delay="400"/>
                                  </p:stCondLst>
                                  <p:childTnLst>
                                    <p:animEffect transition="out" filter="fade">
                                      <p:cBhvr>
                                        <p:cTn id="75" dur="500"/>
                                        <p:tgtEl>
                                          <p:spTgt spid="20"/>
                                        </p:tgtEl>
                                      </p:cBhvr>
                                    </p:animEffect>
                                    <p:set>
                                      <p:cBhvr>
                                        <p:cTn id="76" dur="1" fill="hold">
                                          <p:stCondLst>
                                            <p:cond delay="499"/>
                                          </p:stCondLst>
                                        </p:cTn>
                                        <p:tgtEl>
                                          <p:spTgt spid="20"/>
                                        </p:tgtEl>
                                        <p:attrNameLst>
                                          <p:attrName>style.visibility</p:attrName>
                                        </p:attrNameLst>
                                      </p:cBhvr>
                                      <p:to>
                                        <p:strVal val="hidden"/>
                                      </p:to>
                                    </p:set>
                                  </p:childTnLst>
                                </p:cTn>
                              </p:par>
                            </p:childTnLst>
                          </p:cTn>
                        </p:par>
                        <p:par>
                          <p:cTn id="77" fill="hold">
                            <p:stCondLst>
                              <p:cond delay="6400"/>
                            </p:stCondLst>
                            <p:childTnLst>
                              <p:par>
                                <p:cTn id="78" presetID="1" presetClass="entr" presetSubtype="0" fill="hold" grpId="0" nodeType="afterEffect">
                                  <p:stCondLst>
                                    <p:cond delay="100"/>
                                  </p:stCondLst>
                                  <p:childTnLst>
                                    <p:set>
                                      <p:cBhvr>
                                        <p:cTn id="79" dur="1" fill="hold">
                                          <p:stCondLst>
                                            <p:cond delay="0"/>
                                          </p:stCondLst>
                                        </p:cTn>
                                        <p:tgtEl>
                                          <p:spTgt spid="21"/>
                                        </p:tgtEl>
                                        <p:attrNameLst>
                                          <p:attrName>style.visibility</p:attrName>
                                        </p:attrNameLst>
                                      </p:cBhvr>
                                      <p:to>
                                        <p:strVal val="visible"/>
                                      </p:to>
                                    </p:set>
                                  </p:childTnLst>
                                </p:cTn>
                              </p:par>
                            </p:childTnLst>
                          </p:cTn>
                        </p:par>
                        <p:par>
                          <p:cTn id="80" fill="hold">
                            <p:stCondLst>
                              <p:cond delay="6500"/>
                            </p:stCondLst>
                            <p:childTnLst>
                              <p:par>
                                <p:cTn id="81" presetID="10" presetClass="exit" presetSubtype="0" fill="hold" grpId="2" nodeType="afterEffect">
                                  <p:stCondLst>
                                    <p:cond delay="400"/>
                                  </p:stCondLst>
                                  <p:childTnLst>
                                    <p:animEffect transition="out" filter="fade">
                                      <p:cBhvr>
                                        <p:cTn id="82" dur="500"/>
                                        <p:tgtEl>
                                          <p:spTgt spid="21"/>
                                        </p:tgtEl>
                                      </p:cBhvr>
                                    </p:animEffect>
                                    <p:set>
                                      <p:cBhvr>
                                        <p:cTn id="83" dur="1" fill="hold">
                                          <p:stCondLst>
                                            <p:cond delay="499"/>
                                          </p:stCondLst>
                                        </p:cTn>
                                        <p:tgtEl>
                                          <p:spTgt spid="21"/>
                                        </p:tgtEl>
                                        <p:attrNameLst>
                                          <p:attrName>style.visibility</p:attrName>
                                        </p:attrNameLst>
                                      </p:cBhvr>
                                      <p:to>
                                        <p:strVal val="hidden"/>
                                      </p:to>
                                    </p:set>
                                  </p:childTnLst>
                                </p:cTn>
                              </p:par>
                            </p:childTnLst>
                          </p:cTn>
                        </p:par>
                        <p:par>
                          <p:cTn id="84" fill="hold">
                            <p:stCondLst>
                              <p:cond delay="7400"/>
                            </p:stCondLst>
                            <p:childTnLst>
                              <p:par>
                                <p:cTn id="85" presetID="1" presetClass="entr" presetSubtype="0" fill="hold" grpId="0" nodeType="afterEffect">
                                  <p:stCondLst>
                                    <p:cond delay="100"/>
                                  </p:stCondLst>
                                  <p:childTnLst>
                                    <p:set>
                                      <p:cBhvr>
                                        <p:cTn id="86" dur="1" fill="hold">
                                          <p:stCondLst>
                                            <p:cond delay="0"/>
                                          </p:stCondLst>
                                        </p:cTn>
                                        <p:tgtEl>
                                          <p:spTgt spid="19"/>
                                        </p:tgtEl>
                                        <p:attrNameLst>
                                          <p:attrName>style.visibility</p:attrName>
                                        </p:attrNameLst>
                                      </p:cBhvr>
                                      <p:to>
                                        <p:strVal val="visible"/>
                                      </p:to>
                                    </p:set>
                                  </p:childTnLst>
                                </p:cTn>
                              </p:par>
                            </p:childTnLst>
                          </p:cTn>
                        </p:par>
                        <p:par>
                          <p:cTn id="87" fill="hold">
                            <p:stCondLst>
                              <p:cond delay="7500"/>
                            </p:stCondLst>
                            <p:childTnLst>
                              <p:par>
                                <p:cTn id="88" presetID="10" presetClass="exit" presetSubtype="0" fill="hold" grpId="2" nodeType="afterEffect">
                                  <p:stCondLst>
                                    <p:cond delay="400"/>
                                  </p:stCondLst>
                                  <p:childTnLst>
                                    <p:animEffect transition="out" filter="fade">
                                      <p:cBhvr>
                                        <p:cTn id="89" dur="500"/>
                                        <p:tgtEl>
                                          <p:spTgt spid="19"/>
                                        </p:tgtEl>
                                      </p:cBhvr>
                                    </p:animEffect>
                                    <p:set>
                                      <p:cBhvr>
                                        <p:cTn id="90" dur="1" fill="hold">
                                          <p:stCondLst>
                                            <p:cond delay="499"/>
                                          </p:stCondLst>
                                        </p:cTn>
                                        <p:tgtEl>
                                          <p:spTgt spid="19"/>
                                        </p:tgtEl>
                                        <p:attrNameLst>
                                          <p:attrName>style.visibility</p:attrName>
                                        </p:attrNameLst>
                                      </p:cBhvr>
                                      <p:to>
                                        <p:strVal val="hidden"/>
                                      </p:to>
                                    </p:set>
                                  </p:childTnLst>
                                </p:cTn>
                              </p:par>
                            </p:childTnLst>
                          </p:cTn>
                        </p:par>
                        <p:par>
                          <p:cTn id="91" fill="hold">
                            <p:stCondLst>
                              <p:cond delay="8400"/>
                            </p:stCondLst>
                            <p:childTnLst>
                              <p:par>
                                <p:cTn id="92" presetID="1" presetClass="entr" presetSubtype="0" fill="hold" grpId="0" nodeType="afterEffect">
                                  <p:stCondLst>
                                    <p:cond delay="100"/>
                                  </p:stCondLst>
                                  <p:childTnLst>
                                    <p:set>
                                      <p:cBhvr>
                                        <p:cTn id="93" dur="1" fill="hold">
                                          <p:stCondLst>
                                            <p:cond delay="0"/>
                                          </p:stCondLst>
                                        </p:cTn>
                                        <p:tgtEl>
                                          <p:spTgt spid="23"/>
                                        </p:tgtEl>
                                        <p:attrNameLst>
                                          <p:attrName>style.visibility</p:attrName>
                                        </p:attrNameLst>
                                      </p:cBhvr>
                                      <p:to>
                                        <p:strVal val="visible"/>
                                      </p:to>
                                    </p:set>
                                  </p:childTnLst>
                                </p:cTn>
                              </p:par>
                            </p:childTnLst>
                          </p:cTn>
                        </p:par>
                        <p:par>
                          <p:cTn id="94" fill="hold">
                            <p:stCondLst>
                              <p:cond delay="8500"/>
                            </p:stCondLst>
                            <p:childTnLst>
                              <p:par>
                                <p:cTn id="95" presetID="10" presetClass="exit" presetSubtype="0" fill="hold" grpId="2" nodeType="afterEffect">
                                  <p:stCondLst>
                                    <p:cond delay="400"/>
                                  </p:stCondLst>
                                  <p:childTnLst>
                                    <p:animEffect transition="out" filter="fade">
                                      <p:cBhvr>
                                        <p:cTn id="96" dur="500"/>
                                        <p:tgtEl>
                                          <p:spTgt spid="23"/>
                                        </p:tgtEl>
                                      </p:cBhvr>
                                    </p:animEffect>
                                    <p:set>
                                      <p:cBhvr>
                                        <p:cTn id="97" dur="1" fill="hold">
                                          <p:stCondLst>
                                            <p:cond delay="499"/>
                                          </p:stCondLst>
                                        </p:cTn>
                                        <p:tgtEl>
                                          <p:spTgt spid="23"/>
                                        </p:tgtEl>
                                        <p:attrNameLst>
                                          <p:attrName>style.visibility</p:attrName>
                                        </p:attrNameLst>
                                      </p:cBhvr>
                                      <p:to>
                                        <p:strVal val="hidden"/>
                                      </p:to>
                                    </p:set>
                                  </p:childTnLst>
                                </p:cTn>
                              </p:par>
                            </p:childTnLst>
                          </p:cTn>
                        </p:par>
                        <p:par>
                          <p:cTn id="98" fill="hold">
                            <p:stCondLst>
                              <p:cond delay="9400"/>
                            </p:stCondLst>
                            <p:childTnLst>
                              <p:par>
                                <p:cTn id="99" presetID="1" presetClass="entr" presetSubtype="0" fill="hold" grpId="0" nodeType="afterEffect">
                                  <p:stCondLst>
                                    <p:cond delay="100"/>
                                  </p:stCondLst>
                                  <p:childTnLst>
                                    <p:set>
                                      <p:cBhvr>
                                        <p:cTn id="100" dur="1" fill="hold">
                                          <p:stCondLst>
                                            <p:cond delay="0"/>
                                          </p:stCondLst>
                                        </p:cTn>
                                        <p:tgtEl>
                                          <p:spTgt spid="24"/>
                                        </p:tgtEl>
                                        <p:attrNameLst>
                                          <p:attrName>style.visibility</p:attrName>
                                        </p:attrNameLst>
                                      </p:cBhvr>
                                      <p:to>
                                        <p:strVal val="visible"/>
                                      </p:to>
                                    </p:set>
                                  </p:childTnLst>
                                </p:cTn>
                              </p:par>
                            </p:childTnLst>
                          </p:cTn>
                        </p:par>
                        <p:par>
                          <p:cTn id="101" fill="hold">
                            <p:stCondLst>
                              <p:cond delay="9500"/>
                            </p:stCondLst>
                            <p:childTnLst>
                              <p:par>
                                <p:cTn id="102" presetID="10" presetClass="exit" presetSubtype="0" fill="hold" grpId="2" nodeType="afterEffect">
                                  <p:stCondLst>
                                    <p:cond delay="400"/>
                                  </p:stCondLst>
                                  <p:childTnLst>
                                    <p:animEffect transition="out" filter="fade">
                                      <p:cBhvr>
                                        <p:cTn id="103" dur="500"/>
                                        <p:tgtEl>
                                          <p:spTgt spid="24"/>
                                        </p:tgtEl>
                                      </p:cBhvr>
                                    </p:animEffect>
                                    <p:set>
                                      <p:cBhvr>
                                        <p:cTn id="104" dur="1" fill="hold">
                                          <p:stCondLst>
                                            <p:cond delay="499"/>
                                          </p:stCondLst>
                                        </p:cTn>
                                        <p:tgtEl>
                                          <p:spTgt spid="24"/>
                                        </p:tgtEl>
                                        <p:attrNameLst>
                                          <p:attrName>style.visibility</p:attrName>
                                        </p:attrNameLst>
                                      </p:cBhvr>
                                      <p:to>
                                        <p:strVal val="hidden"/>
                                      </p:to>
                                    </p:set>
                                  </p:childTnLst>
                                </p:cTn>
                              </p:par>
                            </p:childTnLst>
                          </p:cTn>
                        </p:par>
                        <p:par>
                          <p:cTn id="105" fill="hold">
                            <p:stCondLst>
                              <p:cond delay="10400"/>
                            </p:stCondLst>
                            <p:childTnLst>
                              <p:par>
                                <p:cTn id="106" presetID="1" presetClass="entr" presetSubtype="0" fill="hold" grpId="0" nodeType="afterEffect">
                                  <p:stCondLst>
                                    <p:cond delay="100"/>
                                  </p:stCondLst>
                                  <p:childTnLst>
                                    <p:set>
                                      <p:cBhvr>
                                        <p:cTn id="107" dur="1" fill="hold">
                                          <p:stCondLst>
                                            <p:cond delay="0"/>
                                          </p:stCondLst>
                                        </p:cTn>
                                        <p:tgtEl>
                                          <p:spTgt spid="25"/>
                                        </p:tgtEl>
                                        <p:attrNameLst>
                                          <p:attrName>style.visibility</p:attrName>
                                        </p:attrNameLst>
                                      </p:cBhvr>
                                      <p:to>
                                        <p:strVal val="visible"/>
                                      </p:to>
                                    </p:set>
                                  </p:childTnLst>
                                </p:cTn>
                              </p:par>
                            </p:childTnLst>
                          </p:cTn>
                        </p:par>
                        <p:par>
                          <p:cTn id="108" fill="hold">
                            <p:stCondLst>
                              <p:cond delay="10500"/>
                            </p:stCondLst>
                            <p:childTnLst>
                              <p:par>
                                <p:cTn id="109" presetID="35" presetClass="emph" presetSubtype="0" fill="hold" grpId="2" nodeType="afterEffect">
                                  <p:stCondLst>
                                    <p:cond delay="200"/>
                                  </p:stCondLst>
                                  <p:childTnLst>
                                    <p:anim calcmode="discrete" valueType="str">
                                      <p:cBhvr>
                                        <p:cTn id="110" dur="1000" fill="hold"/>
                                        <p:tgtEl>
                                          <p:spTgt spid="25"/>
                                        </p:tgtEl>
                                        <p:attrNameLst>
                                          <p:attrName>style.visibility</p:attrName>
                                        </p:attrNameLst>
                                      </p:cBhvr>
                                      <p:tavLst>
                                        <p:tav tm="0">
                                          <p:val>
                                            <p:strVal val="hidden"/>
                                          </p:val>
                                        </p:tav>
                                        <p:tav tm="50000">
                                          <p:val>
                                            <p:strVal val="visible"/>
                                          </p:val>
                                        </p:tav>
                                      </p:tavLst>
                                    </p:anim>
                                  </p:childTnLst>
                                </p:cTn>
                              </p:par>
                            </p:childTnLst>
                          </p:cTn>
                        </p:par>
                        <p:par>
                          <p:cTn id="111" fill="hold">
                            <p:stCondLst>
                              <p:cond delay="11700"/>
                            </p:stCondLst>
                            <p:childTnLst>
                              <p:par>
                                <p:cTn id="112" presetID="35" presetClass="emph" presetSubtype="0" fill="hold" grpId="3" nodeType="afterEffect">
                                  <p:stCondLst>
                                    <p:cond delay="100"/>
                                  </p:stCondLst>
                                  <p:childTnLst>
                                    <p:anim calcmode="discrete" valueType="str">
                                      <p:cBhvr>
                                        <p:cTn id="113" dur="1000" fill="hold"/>
                                        <p:tgtEl>
                                          <p:spTgt spid="25"/>
                                        </p:tgtEl>
                                        <p:attrNameLst>
                                          <p:attrName>style.visibility</p:attrName>
                                        </p:attrNameLst>
                                      </p:cBhvr>
                                      <p:tavLst>
                                        <p:tav tm="0">
                                          <p:val>
                                            <p:strVal val="hidden"/>
                                          </p:val>
                                        </p:tav>
                                        <p:tav tm="50000">
                                          <p:val>
                                            <p:strVal val="visible"/>
                                          </p:val>
                                        </p:tav>
                                      </p:tavLst>
                                    </p:anim>
                                  </p:childTnLst>
                                </p:cTn>
                              </p:par>
                            </p:childTnLst>
                          </p:cTn>
                        </p:par>
                      </p:childTnLst>
                    </p:cTn>
                  </p:par>
                  <p:par>
                    <p:cTn id="114" fill="hold">
                      <p:stCondLst>
                        <p:cond delay="indefinite"/>
                      </p:stCondLst>
                      <p:childTnLst>
                        <p:par>
                          <p:cTn id="115" fill="hold">
                            <p:stCondLst>
                              <p:cond delay="0"/>
                            </p:stCondLst>
                            <p:childTnLst>
                              <p:par>
                                <p:cTn id="116" presetID="24" presetClass="entr" presetSubtype="0" fill="hold" grpId="0" nodeType="clickEffect">
                                  <p:stCondLst>
                                    <p:cond delay="0"/>
                                  </p:stCondLst>
                                  <p:childTnLst>
                                    <p:set>
                                      <p:cBhvr>
                                        <p:cTn id="117" dur="1" fill="hold">
                                          <p:stCondLst>
                                            <p:cond delay="0"/>
                                          </p:stCondLst>
                                        </p:cTn>
                                        <p:tgtEl>
                                          <p:spTgt spid="10">
                                            <p:txEl>
                                              <p:pRg st="0" end="0"/>
                                            </p:txEl>
                                          </p:spTgt>
                                        </p:tgtEl>
                                        <p:attrNameLst>
                                          <p:attrName>style.visibility</p:attrName>
                                        </p:attrNameLst>
                                      </p:cBhvr>
                                      <p:to>
                                        <p:strVal val="visible"/>
                                      </p:to>
                                    </p:set>
                                    <p:anim to="" calcmode="lin" valueType="num">
                                      <p:cBhvr>
                                        <p:cTn id="118" dur="1" fill="hold"/>
                                        <p:tgtEl>
                                          <p:spTgt spid="10">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P spid="5" grpId="0" build="p">
        <p:tmplLst>
          <p:tmpl lvl="1">
            <p:tnLst>
              <p:par>
                <p:cTn presetID="2" presetClass="entr" presetSubtype="4" fill="hold" nodeType="click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2" grpId="0"/>
      <p:bldP spid="2" grpId="1"/>
      <p:bldP spid="11" grpId="0"/>
      <p:bldP spid="11" grpId="1"/>
      <p:bldP spid="11" grpId="2"/>
      <p:bldP spid="4" grpId="0"/>
      <p:bldP spid="4" grpId="1"/>
      <p:bldP spid="12" grpId="0"/>
      <p:bldP spid="12" grpId="1"/>
      <p:bldP spid="2" grpId="2"/>
      <p:bldP spid="4" grpId="2"/>
      <p:bldP spid="19" grpId="0"/>
      <p:bldP spid="19" grpId="1"/>
      <p:bldP spid="20" grpId="0"/>
      <p:bldP spid="20" grpId="1"/>
      <p:bldP spid="21" grpId="0"/>
      <p:bldP spid="21" grpId="1"/>
      <p:bldP spid="22" grpId="0"/>
      <p:bldP spid="22" grpId="1"/>
      <p:bldP spid="12" grpId="2"/>
      <p:bldP spid="22" grpId="2"/>
      <p:bldP spid="20" grpId="2"/>
      <p:bldP spid="21" grpId="2"/>
      <p:bldP spid="23" grpId="0"/>
      <p:bldP spid="23" grpId="1"/>
      <p:bldP spid="24" grpId="0"/>
      <p:bldP spid="24" grpId="1"/>
      <p:bldP spid="25" grpId="0"/>
      <p:bldP spid="25" grpId="1"/>
      <p:bldP spid="19" grpId="2"/>
      <p:bldP spid="23" grpId="2"/>
      <p:bldP spid="24" grpId="2"/>
      <p:bldP spid="25" grpId="2"/>
      <p:bldP spid="25" grpId="3"/>
      <p:bldP spid="10" grpId="0" build="p">
        <p:tmplLst>
          <p:tmpl lvl="1">
            <p:tnLst>
              <p:par>
                <p:cTn presetID="24" presetClass="entr" presetSubtype="0" fill="hold" grpId="0" nodeType="clickEffect">
                  <p:stCondLst>
                    <p:cond delay="0"/>
                  </p:stCondLst>
                  <p:childTnLst>
                    <p:set>
                      <p:cBhvr>
                        <p:cTn dur="1" fill="hold">
                          <p:stCondLst>
                            <p:cond delay="0"/>
                          </p:stCondLst>
                        </p:cTn>
                        <p:tgtEl>
                          <p:spTgt spid="10">
                            <p:txEl>
                              <p:pRg st="0" end="0"/>
                            </p:txEl>
                          </p:spTgt>
                        </p:tgtEl>
                        <p:attrNameLst>
                          <p:attrName>style.visibility</p:attrName>
                        </p:attrNameLst>
                      </p:cBhvr>
                      <p:to>
                        <p:strVal val="visible"/>
                      </p:to>
                    </p:set>
                    <p:anim to="" calcmode="lin" valueType="num">
                      <p:cBhvr>
                        <p:cTn dur="1" fill="hold"/>
                        <p:tgtEl>
                          <p:spTgt spid="10">
                            <p:txEl>
                              <p:pRg st="0" end="0"/>
                            </p:txEl>
                          </p:spTgt>
                        </p:tgtEl>
                      </p:cBhvr>
                    </p:anim>
                  </p:childTnLst>
                </p:cTn>
              </p:par>
            </p:tnLst>
          </p:tmpl>
        </p:tmplLst>
      </p:bldP>
      <p:bldP spid="10" grpId="1" build="p">
        <p:tmplLst>
          <p:tmpl lvl="1">
            <p:tnLst>
              <p:par>
                <p:cTn presetID="24" presetClass="entr" presetSubtype="0" fill="hold" grpId="1" nodeType="clickEffect">
                  <p:stCondLst>
                    <p:cond delay="0"/>
                  </p:stCondLst>
                  <p:childTnLst>
                    <p:set>
                      <p:cBhvr>
                        <p:cTn dur="1" fill="hold">
                          <p:stCondLst>
                            <p:cond delay="0"/>
                          </p:stCondLst>
                        </p:cTn>
                        <p:tgtEl>
                          <p:spTgt spid="10">
                            <p:txEl>
                              <p:pRg st="0" end="0"/>
                            </p:txEl>
                          </p:spTgt>
                        </p:tgtEl>
                        <p:attrNameLst>
                          <p:attrName>style.visibility</p:attrName>
                        </p:attrNameLst>
                      </p:cBhvr>
                      <p:to>
                        <p:strVal val="visible"/>
                      </p:to>
                    </p:set>
                    <p:anim to="" calcmode="lin" valueType="num">
                      <p:cBhvr>
                        <p:cTn dur="1" fill="hold"/>
                        <p:tgtEl>
                          <p:spTgt spid="10">
                            <p:txEl>
                              <p:pRg st="0" end="0"/>
                            </p:txEl>
                          </p:spTgt>
                        </p:tgtEl>
                      </p:cBhvr>
                    </p:anim>
                  </p:childTnLst>
                </p:cTn>
              </p:par>
            </p:tnLst>
          </p:tmpl>
        </p:tmplLst>
      </p:bldP>
    </p:bld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tretch>
            <a:fillRect t="-2000" b="-2000"/>
          </a:stretch>
        </a:blipFill>
        <a:effectLst/>
      </p:bgPr>
    </p:bg>
    <p:spTree>
      <p:nvGrpSpPr>
        <p:cNvPr id="1" name=""/>
        <p:cNvGrpSpPr/>
        <p:nvPr/>
      </p:nvGrpSpPr>
      <p:grpSpPr>
        <a:xfrm>
          <a:off x="0" y="0"/>
          <a:ext cx="0" cy="0"/>
          <a:chOff x="0" y="0"/>
          <a:chExt cx="0" cy="0"/>
        </a:xfrm>
      </p:grpSpPr>
      <p:pic>
        <p:nvPicPr>
          <p:cNvPr id="8" name="图片 7" descr="QQ图片20220413143107-removebg-preview"/>
          <p:cNvPicPr>
            <a:picLocks noChangeAspect="1"/>
          </p:cNvPicPr>
          <p:nvPr userDrawn="1"/>
        </p:nvPicPr>
        <p:blipFill>
          <a:blip r:embed="rId3"/>
          <a:stretch>
            <a:fillRect/>
          </a:stretch>
        </p:blipFill>
        <p:spPr>
          <a:xfrm>
            <a:off x="172085" y="172720"/>
            <a:ext cx="1029970" cy="1028065"/>
          </a:xfrm>
          <a:prstGeom prst="rect">
            <a:avLst/>
          </a:prstGeom>
        </p:spPr>
      </p:pic>
      <p:sp>
        <p:nvSpPr>
          <p:cNvPr id="6" name="文本框 5"/>
          <p:cNvSpPr txBox="1"/>
          <p:nvPr userDrawn="1"/>
        </p:nvSpPr>
        <p:spPr>
          <a:xfrm>
            <a:off x="1202055" y="271780"/>
            <a:ext cx="6888480" cy="829945"/>
          </a:xfrm>
          <a:prstGeom prst="rect">
            <a:avLst/>
          </a:prstGeom>
          <a:noFill/>
        </p:spPr>
        <p:txBody>
          <a:bodyPr wrap="none" rtlCol="0">
            <a:spAutoFit/>
          </a:bodyPr>
          <a:p>
            <a:r>
              <a:rPr lang="zh-CN" altLang="en-US" sz="4800">
                <a:latin typeface="华文行楷" panose="02010800040101010101" charset="-122"/>
                <a:ea typeface="华文行楷" panose="02010800040101010101" charset="-122"/>
              </a:rPr>
              <a:t>继往承壮志，砥砺心向红</a:t>
            </a:r>
            <a:endParaRPr lang="zh-CN" altLang="en-US" sz="4800">
              <a:latin typeface="华文行楷" panose="02010800040101010101" charset="-122"/>
              <a:ea typeface="华文行楷" panose="02010800040101010101" charset="-122"/>
            </a:endParaRPr>
          </a:p>
        </p:txBody>
      </p:sp>
    </p:spTree>
  </p:cSld>
  <p:clrMap bg1="lt1" tx1="dk1" bg2="lt2" tx2="dk2" accent1="accent1" accent2="accent2" accent3="accent3" accent4="accent4" accent5="accent5" accent6="accent6" hlink="hlink" folHlink="folHlink"/>
  <p:sldLayoutIdLst>
    <p:sldLayoutId id="2147483649" r:id="rId1"/>
  </p:sldLayoutIdLst>
  <p:transition>
    <p:random/>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1938年9月29日，中国共产党（</a:t>
            </a:r>
            <a:r>
              <a:rPr lang="en-US" altLang="zh-CN"/>
              <a:t>    </a:t>
            </a:r>
            <a:r>
              <a:rPr lang="zh-CN" altLang="en-US"/>
              <a:t>）在延安召开，确定党在抗日战争相持阶段的基本方针和任务，进一步确立了毛泽东在全党的领导地位。</a:t>
            </a:r>
            <a:endParaRPr lang="zh-CN" altLang="en-US"/>
          </a:p>
          <a:p>
            <a:r>
              <a:rPr lang="en-US" altLang="zh-CN"/>
              <a:t>A</a:t>
            </a:r>
            <a:r>
              <a:rPr lang="zh-CN" altLang="en-US"/>
              <a:t>、六届</a:t>
            </a:r>
            <a:r>
              <a:rPr lang="zh-CN" altLang="en-US"/>
              <a:t>六中全会</a:t>
            </a:r>
            <a:endParaRPr lang="zh-CN" altLang="en-US"/>
          </a:p>
          <a:p>
            <a:r>
              <a:rPr lang="en-US" altLang="zh-CN"/>
              <a:t>B</a:t>
            </a:r>
            <a:r>
              <a:rPr lang="zh-CN" altLang="en-US"/>
              <a:t>、六届</a:t>
            </a:r>
            <a:r>
              <a:rPr lang="zh-CN" altLang="en-US"/>
              <a:t>三中全会</a:t>
            </a:r>
            <a:endParaRPr lang="zh-CN" altLang="en-US"/>
          </a:p>
          <a:p>
            <a:r>
              <a:rPr lang="en-US" altLang="zh-CN"/>
              <a:t>C</a:t>
            </a:r>
            <a:r>
              <a:rPr lang="zh-CN" altLang="en-US"/>
              <a:t>、六届五</a:t>
            </a:r>
            <a:r>
              <a:rPr lang="zh-CN" altLang="en-US"/>
              <a:t>中全会</a:t>
            </a:r>
            <a:endParaRPr lang="zh-CN" altLang="en-US"/>
          </a:p>
          <a:p>
            <a:r>
              <a:rPr lang="en-US" altLang="zh-CN"/>
              <a:t>D</a:t>
            </a:r>
            <a:r>
              <a:rPr lang="zh-CN" altLang="en-US"/>
              <a:t>、六届</a:t>
            </a:r>
            <a:r>
              <a:rPr lang="zh-CN" altLang="en-US"/>
              <a:t>七中全会</a:t>
            </a:r>
            <a:endParaRPr lang="zh-CN" altLang="en-US"/>
          </a:p>
        </p:txBody>
      </p:sp>
      <p:sp>
        <p:nvSpPr>
          <p:cNvPr id="3" name="内容占位符 2"/>
          <p:cNvSpPr>
            <a:spLocks noGrp="1"/>
          </p:cNvSpPr>
          <p:nvPr>
            <p:ph sz="quarter" idx="11"/>
          </p:nvPr>
        </p:nvSpPr>
        <p:spPr/>
        <p:txBody>
          <a:bodyPr/>
          <a:p>
            <a:r>
              <a:rPr lang="zh-CN" altLang="en-US"/>
              <a:t>第一题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endParaRPr lang="zh-CN" altLang="en-US"/>
          </a:p>
          <a:p>
            <a:r>
              <a:rPr lang="zh-CN" altLang="en-US"/>
              <a:t>1926年7月，广东国民革命军北伐，（</a:t>
            </a:r>
            <a:r>
              <a:rPr lang="en-US" altLang="zh-CN"/>
              <a:t>    </a:t>
            </a:r>
            <a:r>
              <a:rPr lang="zh-CN" altLang="en-US"/>
              <a:t>）第三次扩大会议决定动员全国青年群众，一致参加北伐战争。</a:t>
            </a:r>
            <a:endParaRPr lang="zh-CN" altLang="en-US"/>
          </a:p>
        </p:txBody>
      </p:sp>
      <p:sp>
        <p:nvSpPr>
          <p:cNvPr id="3" name="内容占位符 2"/>
          <p:cNvSpPr>
            <a:spLocks noGrp="1"/>
          </p:cNvSpPr>
          <p:nvPr>
            <p:ph sz="quarter" idx="11"/>
          </p:nvPr>
        </p:nvSpPr>
        <p:spPr/>
        <p:txBody>
          <a:bodyPr/>
          <a:p>
            <a:r>
              <a:rPr lang="zh-CN" altLang="en-US"/>
              <a:t>第十题</a:t>
            </a:r>
            <a:r>
              <a:rPr lang="en-US" altLang="zh-CN"/>
              <a:t> </a:t>
            </a:r>
            <a:r>
              <a:rPr lang="zh-CN" altLang="en-US"/>
              <a:t>（</a:t>
            </a:r>
            <a:r>
              <a:rPr lang="zh-CN" altLang="en-US"/>
              <a:t>填空题）</a:t>
            </a:r>
            <a:endParaRPr lang="zh-CN" altLang="en-US"/>
          </a:p>
        </p:txBody>
      </p:sp>
      <p:sp>
        <p:nvSpPr>
          <p:cNvPr id="4" name="内容占位符 3"/>
          <p:cNvSpPr>
            <a:spLocks noGrp="1"/>
          </p:cNvSpPr>
          <p:nvPr>
            <p:ph sz="quarter" idx="12"/>
          </p:nvPr>
        </p:nvSpPr>
        <p:spPr>
          <a:xfrm>
            <a:off x="7266305" y="5219700"/>
            <a:ext cx="3881755" cy="914400"/>
          </a:xfrm>
        </p:spPr>
        <p:txBody>
          <a:bodyPr/>
          <a:p>
            <a:r>
              <a:rPr lang="zh-CN" altLang="en-US"/>
              <a:t>答案：</a:t>
            </a:r>
            <a:r>
              <a:rPr lang="zh-CN" altLang="en-US"/>
              <a:t>共青团中央</a:t>
            </a:r>
            <a:endParaRPr lang="zh-CN" altLang="en-US"/>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r>
              <a:rPr lang="zh-CN" altLang="en-US"/>
              <a:t>1927年8月1日（</a:t>
            </a:r>
            <a:r>
              <a:rPr lang="en-US" altLang="zh-CN"/>
              <a:t>    </a:t>
            </a:r>
            <a:r>
              <a:rPr lang="zh-CN" altLang="en-US"/>
              <a:t>）失败后，8月 7日党中央在汉口召开了紧急会议。 团中央任弼时、杨善南和陆定一等出席了会议。 会议通过了在湘、鄂、赣、粤四省发动（</a:t>
            </a:r>
            <a:r>
              <a:rPr lang="en-US" altLang="zh-CN"/>
              <a:t>    </a:t>
            </a:r>
            <a:r>
              <a:rPr lang="zh-CN" altLang="en-US"/>
              <a:t>）的计划，号召党和人民群众继续进行革命斗争。</a:t>
            </a:r>
            <a:endParaRPr lang="zh-CN" altLang="en-US"/>
          </a:p>
        </p:txBody>
      </p:sp>
      <p:sp>
        <p:nvSpPr>
          <p:cNvPr id="3" name="内容占位符 2"/>
          <p:cNvSpPr>
            <a:spLocks noGrp="1"/>
          </p:cNvSpPr>
          <p:nvPr>
            <p:ph sz="quarter" idx="11"/>
          </p:nvPr>
        </p:nvSpPr>
        <p:spPr/>
        <p:txBody>
          <a:bodyPr/>
          <a:p>
            <a:r>
              <a:rPr lang="zh-CN" altLang="en-US"/>
              <a:t>第十一题（</a:t>
            </a:r>
            <a:r>
              <a:rPr lang="zh-CN" altLang="en-US"/>
              <a:t>填空题）</a:t>
            </a:r>
            <a:endParaRPr lang="zh-CN" altLang="en-US"/>
          </a:p>
        </p:txBody>
      </p:sp>
      <p:sp>
        <p:nvSpPr>
          <p:cNvPr id="4" name="内容占位符 3"/>
          <p:cNvSpPr>
            <a:spLocks noGrp="1"/>
          </p:cNvSpPr>
          <p:nvPr>
            <p:ph sz="quarter" idx="12"/>
          </p:nvPr>
        </p:nvSpPr>
        <p:spPr>
          <a:xfrm>
            <a:off x="7849870" y="5219700"/>
            <a:ext cx="3416300" cy="914400"/>
          </a:xfrm>
        </p:spPr>
        <p:txBody>
          <a:bodyPr/>
          <a:p>
            <a:r>
              <a:rPr lang="zh-CN" altLang="en-US"/>
              <a:t>答案：南昌起义、</a:t>
            </a:r>
            <a:r>
              <a:rPr lang="zh-CN" altLang="en-US"/>
              <a:t>秋收起义</a:t>
            </a:r>
            <a:endParaRPr lang="zh-CN" altLang="en-US"/>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1937年4月12日至17日，在党的直接领导下，在（</a:t>
            </a:r>
            <a:r>
              <a:rPr lang="en-US" altLang="zh-CN"/>
              <a:t>    </a:t>
            </a:r>
            <a:r>
              <a:rPr lang="zh-CN" altLang="en-US"/>
              <a:t>） 召开了西北青年第一次救国代表大会。</a:t>
            </a:r>
            <a:endParaRPr lang="zh-CN" altLang="en-US"/>
          </a:p>
          <a:p>
            <a:r>
              <a:rPr lang="en-US" altLang="zh-CN"/>
              <a:t>A</a:t>
            </a:r>
            <a:r>
              <a:rPr lang="zh-CN" altLang="en-US"/>
              <a:t>、陕西</a:t>
            </a:r>
            <a:endParaRPr lang="en-US" altLang="zh-CN"/>
          </a:p>
          <a:p>
            <a:r>
              <a:rPr lang="en-US" altLang="zh-CN"/>
              <a:t>B</a:t>
            </a:r>
            <a:r>
              <a:rPr lang="zh-CN" altLang="en-US"/>
              <a:t>、延安</a:t>
            </a:r>
            <a:endParaRPr lang="en-US" altLang="zh-CN"/>
          </a:p>
          <a:p>
            <a:r>
              <a:rPr lang="en-US" altLang="zh-CN"/>
              <a:t>C</a:t>
            </a:r>
            <a:r>
              <a:rPr lang="zh-CN" altLang="en-US"/>
              <a:t>、</a:t>
            </a:r>
            <a:r>
              <a:rPr lang="zh-CN" altLang="en-US"/>
              <a:t>西安</a:t>
            </a:r>
            <a:endParaRPr lang="zh-CN" altLang="en-US"/>
          </a:p>
          <a:p>
            <a:r>
              <a:rPr lang="en-US" altLang="zh-CN"/>
              <a:t>D</a:t>
            </a:r>
            <a:r>
              <a:rPr lang="zh-CN" altLang="en-US"/>
              <a:t>、</a:t>
            </a:r>
            <a:r>
              <a:rPr lang="zh-CN" altLang="en-US"/>
              <a:t>上海</a:t>
            </a:r>
            <a:endParaRPr lang="zh-CN" altLang="en-US"/>
          </a:p>
        </p:txBody>
      </p:sp>
      <p:sp>
        <p:nvSpPr>
          <p:cNvPr id="3" name="内容占位符 2"/>
          <p:cNvSpPr>
            <a:spLocks noGrp="1"/>
          </p:cNvSpPr>
          <p:nvPr>
            <p:ph sz="quarter" idx="11"/>
          </p:nvPr>
        </p:nvSpPr>
        <p:spPr/>
        <p:txBody>
          <a:bodyPr/>
          <a:p>
            <a:r>
              <a:rPr lang="zh-CN" altLang="en-US"/>
              <a:t>第十二题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B</a:t>
            </a:r>
            <a:endParaRPr lang="en-US" altLang="zh-CN"/>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endParaRPr lang="zh-CN" altLang="en-US"/>
          </a:p>
          <a:p>
            <a:r>
              <a:rPr lang="zh-CN" altLang="en-US"/>
              <a:t>九一八事变发生于（</a:t>
            </a:r>
            <a:r>
              <a:rPr lang="en-US" altLang="zh-CN"/>
              <a:t>    </a:t>
            </a:r>
            <a:r>
              <a:rPr lang="zh-CN" altLang="en-US"/>
              <a:t>）</a:t>
            </a:r>
            <a:r>
              <a:rPr lang="zh-CN" altLang="en-US"/>
              <a:t>时间</a:t>
            </a:r>
            <a:endParaRPr lang="zh-CN" altLang="en-US"/>
          </a:p>
        </p:txBody>
      </p:sp>
      <p:sp>
        <p:nvSpPr>
          <p:cNvPr id="3" name="内容占位符 2"/>
          <p:cNvSpPr>
            <a:spLocks noGrp="1"/>
          </p:cNvSpPr>
          <p:nvPr>
            <p:ph sz="quarter" idx="11"/>
          </p:nvPr>
        </p:nvSpPr>
        <p:spPr/>
        <p:txBody>
          <a:bodyPr/>
          <a:p>
            <a:r>
              <a:rPr lang="zh-CN" altLang="en-US"/>
              <a:t>第十三题（</a:t>
            </a:r>
            <a:r>
              <a:rPr lang="zh-CN" altLang="en-US"/>
              <a:t>填空题）</a:t>
            </a:r>
            <a:endParaRPr lang="zh-CN" altLang="en-US"/>
          </a:p>
        </p:txBody>
      </p:sp>
      <p:sp>
        <p:nvSpPr>
          <p:cNvPr id="4" name="内容占位符 3"/>
          <p:cNvSpPr>
            <a:spLocks noGrp="1"/>
          </p:cNvSpPr>
          <p:nvPr>
            <p:ph sz="quarter" idx="12"/>
          </p:nvPr>
        </p:nvSpPr>
        <p:spPr/>
        <p:txBody>
          <a:bodyPr/>
          <a:p>
            <a:r>
              <a:rPr lang="zh-CN" altLang="en-US"/>
              <a:t>答案：</a:t>
            </a:r>
            <a:r>
              <a:rPr lang="en-US" altLang="zh-CN"/>
              <a:t>1931</a:t>
            </a:r>
            <a:r>
              <a:rPr lang="zh-CN" altLang="en-US"/>
              <a:t>年</a:t>
            </a:r>
            <a:r>
              <a:rPr lang="en-US" altLang="zh-CN"/>
              <a:t>9</a:t>
            </a:r>
            <a:r>
              <a:rPr lang="zh-CN" altLang="en-US"/>
              <a:t>月</a:t>
            </a:r>
            <a:r>
              <a:rPr lang="en-US" altLang="zh-CN"/>
              <a:t>18</a:t>
            </a:r>
            <a:r>
              <a:rPr lang="zh-CN" altLang="en-US"/>
              <a:t>日</a:t>
            </a:r>
            <a:endParaRPr lang="zh-CN" altLang="en-US"/>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endParaRPr lang="zh-CN" altLang="en-US"/>
          </a:p>
          <a:p>
            <a:r>
              <a:rPr lang="zh-CN" altLang="en-US"/>
              <a:t>1939年五四青年节，毛泽东同志在延安各界青年庆祝五四运动二十周年大会上，作了题为（</a:t>
            </a:r>
            <a:r>
              <a:rPr lang="en-US" altLang="zh-CN"/>
              <a:t>    </a:t>
            </a:r>
            <a:r>
              <a:rPr lang="zh-CN" altLang="en-US"/>
              <a:t>）的讲演。</a:t>
            </a:r>
            <a:endParaRPr lang="zh-CN" altLang="en-US"/>
          </a:p>
        </p:txBody>
      </p:sp>
      <p:sp>
        <p:nvSpPr>
          <p:cNvPr id="3" name="内容占位符 2"/>
          <p:cNvSpPr>
            <a:spLocks noGrp="1"/>
          </p:cNvSpPr>
          <p:nvPr>
            <p:ph sz="quarter" idx="11"/>
          </p:nvPr>
        </p:nvSpPr>
        <p:spPr/>
        <p:txBody>
          <a:bodyPr/>
          <a:p>
            <a:r>
              <a:rPr lang="zh-CN" altLang="en-US"/>
              <a:t>第十四题（</a:t>
            </a:r>
            <a:r>
              <a:rPr lang="zh-CN" altLang="en-US"/>
              <a:t>填空题）</a:t>
            </a:r>
            <a:endParaRPr lang="zh-CN" altLang="en-US"/>
          </a:p>
        </p:txBody>
      </p:sp>
      <p:sp>
        <p:nvSpPr>
          <p:cNvPr id="4" name="内容占位符 3"/>
          <p:cNvSpPr>
            <a:spLocks noGrp="1"/>
          </p:cNvSpPr>
          <p:nvPr>
            <p:ph sz="quarter" idx="12"/>
          </p:nvPr>
        </p:nvSpPr>
        <p:spPr>
          <a:xfrm>
            <a:off x="5846445" y="5219700"/>
            <a:ext cx="5419725" cy="914400"/>
          </a:xfrm>
        </p:spPr>
        <p:txBody>
          <a:bodyPr/>
          <a:p>
            <a:r>
              <a:rPr lang="zh-CN" altLang="en-US"/>
              <a:t>答案：《</a:t>
            </a:r>
            <a:r>
              <a:rPr lang="zh-CN" altLang="en-US">
                <a:sym typeface="+mn-ea"/>
              </a:rPr>
              <a:t>青年运动的方向》</a:t>
            </a:r>
            <a:endParaRPr lang="zh-CN" altLang="en-US"/>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1935年底，党中央决定改造青年团以后，团的组织中断了（</a:t>
            </a:r>
            <a:r>
              <a:rPr lang="en-US" altLang="zh-CN"/>
              <a:t>    </a:t>
            </a:r>
            <a:r>
              <a:rPr lang="zh-CN" altLang="en-US"/>
              <a:t>）年左右</a:t>
            </a:r>
            <a:endParaRPr lang="zh-CN" altLang="en-US"/>
          </a:p>
          <a:p>
            <a:r>
              <a:rPr lang="en-US" altLang="zh-CN"/>
              <a:t>A</a:t>
            </a:r>
            <a:r>
              <a:rPr lang="zh-CN" altLang="en-US"/>
              <a:t>、</a:t>
            </a:r>
            <a:r>
              <a:rPr lang="en-US" altLang="zh-CN"/>
              <a:t>3</a:t>
            </a:r>
            <a:endParaRPr lang="en-US" altLang="zh-CN"/>
          </a:p>
          <a:p>
            <a:r>
              <a:rPr lang="en-US" altLang="zh-CN"/>
              <a:t>B</a:t>
            </a:r>
            <a:r>
              <a:rPr lang="zh-CN" altLang="en-US"/>
              <a:t>、</a:t>
            </a:r>
            <a:r>
              <a:rPr lang="en-US" altLang="zh-CN"/>
              <a:t>5</a:t>
            </a:r>
            <a:endParaRPr lang="en-US" altLang="zh-CN"/>
          </a:p>
          <a:p>
            <a:r>
              <a:rPr lang="en-US" altLang="zh-CN"/>
              <a:t>C</a:t>
            </a:r>
            <a:r>
              <a:rPr lang="zh-CN" altLang="en-US"/>
              <a:t>、</a:t>
            </a:r>
            <a:r>
              <a:rPr lang="en-US" altLang="zh-CN"/>
              <a:t>10</a:t>
            </a:r>
            <a:endParaRPr lang="en-US" altLang="zh-CN"/>
          </a:p>
          <a:p>
            <a:r>
              <a:rPr lang="en-US" altLang="zh-CN"/>
              <a:t>D</a:t>
            </a:r>
            <a:r>
              <a:rPr lang="zh-CN" altLang="en-US"/>
              <a:t>、</a:t>
            </a:r>
            <a:r>
              <a:rPr lang="en-US" altLang="zh-CN"/>
              <a:t>15</a:t>
            </a:r>
            <a:endParaRPr lang="en-US" altLang="zh-CN"/>
          </a:p>
        </p:txBody>
      </p:sp>
      <p:sp>
        <p:nvSpPr>
          <p:cNvPr id="3" name="内容占位符 2"/>
          <p:cNvSpPr>
            <a:spLocks noGrp="1"/>
          </p:cNvSpPr>
          <p:nvPr>
            <p:ph sz="quarter" idx="11"/>
          </p:nvPr>
        </p:nvSpPr>
        <p:spPr/>
        <p:txBody>
          <a:bodyPr/>
          <a:p>
            <a:r>
              <a:rPr lang="zh-CN" altLang="en-US"/>
              <a:t>第十五题（</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C</a:t>
            </a:r>
            <a:endParaRPr lang="en-US" altLang="zh-CN"/>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1946年8月26日，（</a:t>
            </a:r>
            <a:r>
              <a:rPr lang="en-US" altLang="zh-CN"/>
              <a:t>    </a:t>
            </a:r>
            <a:r>
              <a:rPr lang="zh-CN" altLang="en-US"/>
              <a:t>）主持讨论建团问题</a:t>
            </a:r>
            <a:endParaRPr lang="zh-CN" altLang="en-US"/>
          </a:p>
          <a:p>
            <a:r>
              <a:rPr lang="en-US" altLang="zh-CN"/>
              <a:t>A</a:t>
            </a:r>
            <a:r>
              <a:rPr lang="zh-CN" altLang="en-US"/>
              <a:t>、</a:t>
            </a:r>
            <a:r>
              <a:rPr lang="zh-CN" altLang="en-US">
                <a:sym typeface="+mn-ea"/>
              </a:rPr>
              <a:t>任弼时</a:t>
            </a:r>
            <a:endParaRPr lang="en-US" altLang="zh-CN"/>
          </a:p>
          <a:p>
            <a:r>
              <a:rPr lang="en-US" altLang="zh-CN"/>
              <a:t>B</a:t>
            </a:r>
            <a:r>
              <a:rPr lang="zh-CN" altLang="en-US"/>
              <a:t>、毛泽东</a:t>
            </a:r>
            <a:endParaRPr lang="en-US" altLang="zh-CN"/>
          </a:p>
          <a:p>
            <a:r>
              <a:rPr lang="en-US" altLang="zh-CN"/>
              <a:t>C</a:t>
            </a:r>
            <a:r>
              <a:rPr lang="zh-CN" altLang="en-US"/>
              <a:t>、</a:t>
            </a:r>
            <a:r>
              <a:rPr lang="zh-CN" altLang="en-US"/>
              <a:t>李大钊</a:t>
            </a:r>
            <a:endParaRPr lang="zh-CN" altLang="en-US"/>
          </a:p>
          <a:p>
            <a:r>
              <a:rPr lang="en-US" altLang="zh-CN"/>
              <a:t>D</a:t>
            </a:r>
            <a:r>
              <a:rPr lang="zh-CN" altLang="en-US"/>
              <a:t>、</a:t>
            </a:r>
            <a:r>
              <a:rPr lang="zh-CN" altLang="en-US"/>
              <a:t>陈独秀</a:t>
            </a:r>
            <a:endParaRPr lang="zh-CN" altLang="en-US"/>
          </a:p>
        </p:txBody>
      </p:sp>
      <p:sp>
        <p:nvSpPr>
          <p:cNvPr id="3" name="内容占位符 2"/>
          <p:cNvSpPr>
            <a:spLocks noGrp="1"/>
          </p:cNvSpPr>
          <p:nvPr>
            <p:ph sz="quarter" idx="11"/>
          </p:nvPr>
        </p:nvSpPr>
        <p:spPr/>
        <p:txBody>
          <a:bodyPr/>
          <a:p>
            <a:r>
              <a:rPr lang="zh-CN" altLang="en-US"/>
              <a:t>第十六题（</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a:t>
            </a:r>
            <a:r>
              <a:rPr lang="en-US" altLang="zh-CN"/>
              <a:t>    </a:t>
            </a:r>
            <a:r>
              <a:rPr lang="zh-CN" altLang="en-US"/>
              <a:t>），中共中央发出《关于建立民主共青团的提议》。 按照《提议》的要求，解放区中共各中央局、各分局陆续择地试建青年团。</a:t>
            </a:r>
            <a:endParaRPr lang="zh-CN" altLang="en-US"/>
          </a:p>
          <a:p>
            <a:r>
              <a:rPr lang="en-US" altLang="zh-CN"/>
              <a:t>A</a:t>
            </a:r>
            <a:r>
              <a:rPr lang="zh-CN" altLang="en-US"/>
              <a:t>、</a:t>
            </a:r>
            <a:r>
              <a:rPr lang="zh-CN" altLang="en-US">
                <a:sym typeface="+mn-ea"/>
              </a:rPr>
              <a:t>1946 年11月5日</a:t>
            </a:r>
            <a:endParaRPr lang="en-US" altLang="zh-CN"/>
          </a:p>
          <a:p>
            <a:r>
              <a:rPr lang="en-US" altLang="zh-CN"/>
              <a:t>B</a:t>
            </a:r>
            <a:r>
              <a:rPr lang="zh-CN" altLang="en-US"/>
              <a:t>、</a:t>
            </a:r>
            <a:r>
              <a:rPr lang="en-US" altLang="zh-CN"/>
              <a:t>1945</a:t>
            </a:r>
            <a:r>
              <a:rPr lang="zh-CN" altLang="en-US"/>
              <a:t>年</a:t>
            </a:r>
            <a:r>
              <a:rPr lang="en-US" altLang="zh-CN"/>
              <a:t>11</a:t>
            </a:r>
            <a:r>
              <a:rPr lang="zh-CN" altLang="en-US"/>
              <a:t>月</a:t>
            </a:r>
            <a:r>
              <a:rPr lang="en-US" altLang="zh-CN"/>
              <a:t>5</a:t>
            </a:r>
            <a:r>
              <a:rPr lang="zh-CN" altLang="en-US"/>
              <a:t>日</a:t>
            </a:r>
            <a:endParaRPr lang="en-US" altLang="zh-CN"/>
          </a:p>
          <a:p>
            <a:r>
              <a:rPr lang="en-US" altLang="zh-CN"/>
              <a:t>C</a:t>
            </a:r>
            <a:r>
              <a:rPr lang="zh-CN" altLang="en-US"/>
              <a:t>、</a:t>
            </a:r>
            <a:r>
              <a:rPr lang="en-US" altLang="zh-CN"/>
              <a:t>1944</a:t>
            </a:r>
            <a:r>
              <a:rPr lang="zh-CN" altLang="en-US"/>
              <a:t>年</a:t>
            </a:r>
            <a:r>
              <a:rPr lang="en-US" altLang="zh-CN"/>
              <a:t>11</a:t>
            </a:r>
            <a:r>
              <a:rPr lang="zh-CN" altLang="en-US"/>
              <a:t>月</a:t>
            </a:r>
            <a:r>
              <a:rPr lang="en-US" altLang="zh-CN"/>
              <a:t>5</a:t>
            </a:r>
            <a:r>
              <a:rPr lang="zh-CN" altLang="en-US"/>
              <a:t>日</a:t>
            </a:r>
            <a:endParaRPr lang="zh-CN" altLang="en-US"/>
          </a:p>
          <a:p>
            <a:r>
              <a:rPr lang="en-US" altLang="zh-CN"/>
              <a:t>D</a:t>
            </a:r>
            <a:r>
              <a:rPr lang="zh-CN" altLang="en-US"/>
              <a:t>、</a:t>
            </a:r>
            <a:r>
              <a:rPr lang="en-US" altLang="zh-CN"/>
              <a:t>1943</a:t>
            </a:r>
            <a:r>
              <a:rPr lang="zh-CN" altLang="en-US"/>
              <a:t>年</a:t>
            </a:r>
            <a:r>
              <a:rPr lang="en-US" altLang="zh-CN"/>
              <a:t>11</a:t>
            </a:r>
            <a:r>
              <a:rPr lang="zh-CN" altLang="en-US"/>
              <a:t>月</a:t>
            </a:r>
            <a:r>
              <a:rPr lang="en-US" altLang="zh-CN"/>
              <a:t>5</a:t>
            </a:r>
            <a:r>
              <a:rPr lang="zh-CN" altLang="en-US"/>
              <a:t>日</a:t>
            </a:r>
            <a:endParaRPr lang="zh-CN" altLang="en-US"/>
          </a:p>
        </p:txBody>
      </p:sp>
      <p:sp>
        <p:nvSpPr>
          <p:cNvPr id="3" name="内容占位符 2"/>
          <p:cNvSpPr>
            <a:spLocks noGrp="1"/>
          </p:cNvSpPr>
          <p:nvPr>
            <p:ph sz="quarter" idx="11"/>
          </p:nvPr>
        </p:nvSpPr>
        <p:spPr/>
        <p:txBody>
          <a:bodyPr/>
          <a:p>
            <a:r>
              <a:rPr lang="zh-CN" altLang="en-US"/>
              <a:t>第十七题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1949年2月，中共中央成立了由党中央书记处书记（</a:t>
            </a:r>
            <a:r>
              <a:rPr lang="en-US" altLang="zh-CN"/>
              <a:t>    </a:t>
            </a:r>
            <a:r>
              <a:rPr lang="zh-CN" altLang="en-US"/>
              <a:t>）领导的全国青年团筹备委员会，负责筹备青年团全国代表大会。</a:t>
            </a:r>
            <a:endParaRPr lang="zh-CN" altLang="en-US"/>
          </a:p>
          <a:p>
            <a:r>
              <a:rPr lang="en-US" altLang="zh-CN"/>
              <a:t>A</a:t>
            </a:r>
            <a:r>
              <a:rPr lang="zh-CN" altLang="en-US"/>
              <a:t>、</a:t>
            </a:r>
            <a:r>
              <a:rPr lang="zh-CN" altLang="en-US">
                <a:sym typeface="+mn-ea"/>
              </a:rPr>
              <a:t>任弼时</a:t>
            </a:r>
            <a:endParaRPr lang="en-US" altLang="zh-CN"/>
          </a:p>
          <a:p>
            <a:r>
              <a:rPr lang="en-US" altLang="zh-CN"/>
              <a:t>B</a:t>
            </a:r>
            <a:r>
              <a:rPr lang="zh-CN" altLang="en-US"/>
              <a:t>、李大钊</a:t>
            </a:r>
            <a:endParaRPr lang="en-US" altLang="zh-CN"/>
          </a:p>
          <a:p>
            <a:r>
              <a:rPr lang="en-US" altLang="zh-CN"/>
              <a:t>C</a:t>
            </a:r>
            <a:r>
              <a:rPr lang="zh-CN" altLang="en-US"/>
              <a:t>、</a:t>
            </a:r>
            <a:r>
              <a:rPr lang="zh-CN" altLang="en-US"/>
              <a:t>陈独秀</a:t>
            </a:r>
            <a:endParaRPr lang="zh-CN" altLang="en-US"/>
          </a:p>
          <a:p>
            <a:r>
              <a:rPr lang="en-US" altLang="zh-CN"/>
              <a:t>D</a:t>
            </a:r>
            <a:r>
              <a:rPr lang="zh-CN" altLang="en-US"/>
              <a:t>、</a:t>
            </a:r>
            <a:r>
              <a:rPr lang="zh-CN" altLang="en-US"/>
              <a:t>蔡元培</a:t>
            </a:r>
            <a:endParaRPr lang="zh-CN" altLang="en-US"/>
          </a:p>
        </p:txBody>
      </p:sp>
      <p:sp>
        <p:nvSpPr>
          <p:cNvPr id="3" name="内容占位符 2"/>
          <p:cNvSpPr>
            <a:spLocks noGrp="1"/>
          </p:cNvSpPr>
          <p:nvPr>
            <p:ph sz="quarter" idx="11"/>
          </p:nvPr>
        </p:nvSpPr>
        <p:spPr/>
        <p:txBody>
          <a:bodyPr/>
          <a:p>
            <a:r>
              <a:rPr lang="zh-CN" altLang="en-US"/>
              <a:t>第十八题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endParaRPr lang="zh-CN" altLang="en-US"/>
          </a:p>
          <a:p>
            <a:r>
              <a:rPr lang="zh-CN" altLang="en-US"/>
              <a:t>1949年4月11日至18日，在北平举行了中国（</a:t>
            </a:r>
            <a:r>
              <a:rPr lang="en-US" altLang="zh-CN"/>
              <a:t>    </a:t>
            </a:r>
            <a:r>
              <a:rPr lang="zh-CN" altLang="en-US"/>
              <a:t>）青年团第一次代表大会。</a:t>
            </a:r>
            <a:endParaRPr lang="zh-CN" altLang="en-US"/>
          </a:p>
        </p:txBody>
      </p:sp>
      <p:sp>
        <p:nvSpPr>
          <p:cNvPr id="3" name="内容占位符 2"/>
          <p:cNvSpPr>
            <a:spLocks noGrp="1"/>
          </p:cNvSpPr>
          <p:nvPr>
            <p:ph sz="quarter" idx="11"/>
          </p:nvPr>
        </p:nvSpPr>
        <p:spPr/>
        <p:txBody>
          <a:bodyPr/>
          <a:p>
            <a:r>
              <a:rPr lang="zh-CN" altLang="en-US"/>
              <a:t>第十九题（</a:t>
            </a:r>
            <a:r>
              <a:rPr lang="zh-CN" altLang="en-US"/>
              <a:t>填空题）</a:t>
            </a:r>
            <a:endParaRPr lang="zh-CN" altLang="en-US"/>
          </a:p>
        </p:txBody>
      </p:sp>
      <p:sp>
        <p:nvSpPr>
          <p:cNvPr id="4" name="内容占位符 3"/>
          <p:cNvSpPr>
            <a:spLocks noGrp="1"/>
          </p:cNvSpPr>
          <p:nvPr>
            <p:ph sz="quarter" idx="12"/>
          </p:nvPr>
        </p:nvSpPr>
        <p:spPr>
          <a:xfrm>
            <a:off x="7211695" y="5219700"/>
            <a:ext cx="4054475" cy="914400"/>
          </a:xfrm>
        </p:spPr>
        <p:txBody>
          <a:bodyPr/>
          <a:p>
            <a:r>
              <a:rPr lang="zh-CN" altLang="en-US"/>
              <a:t>答案：</a:t>
            </a:r>
            <a:r>
              <a:rPr lang="zh-CN" altLang="en-US"/>
              <a:t>新民主主义</a:t>
            </a:r>
            <a:endParaRPr lang="zh-CN" altLang="en-US"/>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endParaRPr lang="zh-CN" altLang="en-US"/>
          </a:p>
          <a:p>
            <a:r>
              <a:rPr lang="zh-CN" altLang="en-US"/>
              <a:t>2006年3月，胡锦涛总书记提出，要引导广大干部群众特别是青少年树立以（</a:t>
            </a:r>
            <a:r>
              <a:rPr lang="en-US" altLang="zh-CN"/>
              <a:t>    </a:t>
            </a:r>
            <a:r>
              <a:rPr lang="zh-CN" altLang="en-US"/>
              <a:t>）为主要内容的社会主义荣辱观。</a:t>
            </a:r>
            <a:endParaRPr lang="zh-CN" altLang="en-US"/>
          </a:p>
        </p:txBody>
      </p:sp>
      <p:sp>
        <p:nvSpPr>
          <p:cNvPr id="3" name="内容占位符 2"/>
          <p:cNvSpPr>
            <a:spLocks noGrp="1"/>
          </p:cNvSpPr>
          <p:nvPr>
            <p:ph sz="quarter" idx="11"/>
          </p:nvPr>
        </p:nvSpPr>
        <p:spPr/>
        <p:txBody>
          <a:bodyPr/>
          <a:p>
            <a:r>
              <a:rPr lang="zh-CN" altLang="en-US"/>
              <a:t>第二题</a:t>
            </a:r>
            <a:r>
              <a:rPr lang="en-US" altLang="zh-CN"/>
              <a:t>    </a:t>
            </a:r>
            <a:r>
              <a:rPr lang="zh-CN" altLang="en-US"/>
              <a:t>（</a:t>
            </a:r>
            <a:r>
              <a:rPr lang="zh-CN" altLang="en-US"/>
              <a:t>填空题）</a:t>
            </a:r>
            <a:endParaRPr lang="zh-CN" altLang="en-US"/>
          </a:p>
        </p:txBody>
      </p:sp>
      <p:sp>
        <p:nvSpPr>
          <p:cNvPr id="4" name="内容占位符 3"/>
          <p:cNvSpPr>
            <a:spLocks noGrp="1"/>
          </p:cNvSpPr>
          <p:nvPr>
            <p:ph sz="quarter" idx="12"/>
          </p:nvPr>
        </p:nvSpPr>
        <p:spPr>
          <a:xfrm>
            <a:off x="7757795" y="5219700"/>
            <a:ext cx="3508375" cy="914400"/>
          </a:xfrm>
        </p:spPr>
        <p:txBody>
          <a:bodyPr/>
          <a:p>
            <a:r>
              <a:rPr lang="zh-CN" altLang="en-US"/>
              <a:t>答案：</a:t>
            </a:r>
            <a:r>
              <a:rPr lang="zh-CN" altLang="en-US"/>
              <a:t>八荣八耻</a:t>
            </a:r>
            <a:endParaRPr lang="zh-CN" altLang="en-US"/>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a:t>
            </a:r>
            <a:r>
              <a:rPr lang="en-US" altLang="zh-CN"/>
              <a:t>    </a:t>
            </a:r>
            <a:r>
              <a:rPr lang="zh-CN" altLang="en-US"/>
              <a:t>）杂志为团中央机关刊物，</a:t>
            </a:r>
            <a:endParaRPr lang="zh-CN" altLang="en-US"/>
          </a:p>
          <a:p>
            <a:r>
              <a:rPr lang="en-US" altLang="zh-CN"/>
              <a:t>A</a:t>
            </a:r>
            <a:r>
              <a:rPr lang="zh-CN" altLang="en-US"/>
              <a:t>、《中国青年》</a:t>
            </a:r>
            <a:endParaRPr lang="en-US" altLang="zh-CN"/>
          </a:p>
          <a:p>
            <a:r>
              <a:rPr lang="en-US" altLang="zh-CN"/>
              <a:t>B</a:t>
            </a:r>
            <a:r>
              <a:rPr lang="zh-CN" altLang="en-US"/>
              <a:t>、《新青年》</a:t>
            </a:r>
            <a:endParaRPr lang="en-US" altLang="zh-CN"/>
          </a:p>
          <a:p>
            <a:r>
              <a:rPr lang="en-US" altLang="zh-CN"/>
              <a:t>C</a:t>
            </a:r>
            <a:r>
              <a:rPr lang="zh-CN" altLang="en-US"/>
              <a:t>、《青年文</a:t>
            </a:r>
            <a:r>
              <a:rPr lang="zh-CN" altLang="en-US"/>
              <a:t>摘》</a:t>
            </a:r>
            <a:endParaRPr lang="zh-CN" altLang="en-US"/>
          </a:p>
          <a:p>
            <a:r>
              <a:rPr lang="en-US" altLang="zh-CN"/>
              <a:t>D</a:t>
            </a:r>
            <a:r>
              <a:rPr lang="zh-CN" altLang="en-US"/>
              <a:t>、《</a:t>
            </a:r>
            <a:r>
              <a:rPr lang="zh-CN" altLang="en-US"/>
              <a:t>人民日报》</a:t>
            </a:r>
            <a:endParaRPr lang="zh-CN" altLang="en-US"/>
          </a:p>
        </p:txBody>
      </p:sp>
      <p:sp>
        <p:nvSpPr>
          <p:cNvPr id="3" name="内容占位符 2"/>
          <p:cNvSpPr>
            <a:spLocks noGrp="1"/>
          </p:cNvSpPr>
          <p:nvPr>
            <p:ph sz="quarter" idx="11"/>
          </p:nvPr>
        </p:nvSpPr>
        <p:spPr/>
        <p:txBody>
          <a:bodyPr/>
          <a:p>
            <a:r>
              <a:rPr lang="zh-CN" altLang="en-US"/>
              <a:t>第二十题（</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r>
              <a:rPr lang="zh-CN" altLang="en-US"/>
              <a:t>在（</a:t>
            </a:r>
            <a:r>
              <a:rPr lang="en-US" altLang="zh-CN"/>
              <a:t>    </a:t>
            </a:r>
            <a:r>
              <a:rPr lang="zh-CN" altLang="en-US"/>
              <a:t>）反帝运动中，共青团按照党的要求，发动和组织学生和青年工人参加游行、示威和罢工、罢课，反对日本纱厂资本家解雇和枪杀中国工人；揭露帝国主义暴行，声援同帝国主义作斗争的工人群众。</a:t>
            </a:r>
            <a:endParaRPr lang="zh-CN" altLang="en-US"/>
          </a:p>
        </p:txBody>
      </p:sp>
      <p:sp>
        <p:nvSpPr>
          <p:cNvPr id="3" name="内容占位符 2"/>
          <p:cNvSpPr>
            <a:spLocks noGrp="1"/>
          </p:cNvSpPr>
          <p:nvPr>
            <p:ph sz="quarter" idx="11"/>
          </p:nvPr>
        </p:nvSpPr>
        <p:spPr/>
        <p:txBody>
          <a:bodyPr/>
          <a:p>
            <a:r>
              <a:rPr lang="zh-CN" altLang="en-US"/>
              <a:t>第二十一题（</a:t>
            </a:r>
            <a:r>
              <a:rPr lang="zh-CN" altLang="en-US"/>
              <a:t>填空题）</a:t>
            </a:r>
            <a:endParaRPr lang="zh-CN" altLang="en-US"/>
          </a:p>
        </p:txBody>
      </p:sp>
      <p:sp>
        <p:nvSpPr>
          <p:cNvPr id="4" name="内容占位符 3"/>
          <p:cNvSpPr>
            <a:spLocks noGrp="1"/>
          </p:cNvSpPr>
          <p:nvPr>
            <p:ph sz="quarter" idx="12"/>
          </p:nvPr>
        </p:nvSpPr>
        <p:spPr/>
        <p:txBody>
          <a:bodyPr/>
          <a:p>
            <a:r>
              <a:rPr lang="zh-CN" altLang="en-US"/>
              <a:t>答案：五卅</a:t>
            </a:r>
            <a:endParaRPr lang="zh-CN" altLang="en-US"/>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 1927年4月，蒋介石在（</a:t>
            </a:r>
            <a:r>
              <a:rPr lang="en-US" altLang="zh-CN"/>
              <a:t>    </a:t>
            </a:r>
            <a:r>
              <a:rPr lang="zh-CN" altLang="en-US"/>
              <a:t>）发动反革命政变，在这严重时刻，青年团要领导工农青年群众，参加争取革命领导权的斗争，发展农村斗争，促成工农和小资产阶级的联合，反对背叛民族利益的反动资产阶级，实现民主的专政</a:t>
            </a:r>
            <a:endParaRPr lang="zh-CN" altLang="en-US"/>
          </a:p>
          <a:p>
            <a:r>
              <a:rPr lang="en-US" altLang="zh-CN"/>
              <a:t>A</a:t>
            </a:r>
            <a:r>
              <a:rPr lang="zh-CN" altLang="en-US"/>
              <a:t>、上海</a:t>
            </a:r>
            <a:endParaRPr lang="en-US" altLang="zh-CN"/>
          </a:p>
          <a:p>
            <a:r>
              <a:rPr lang="en-US" altLang="zh-CN"/>
              <a:t>B</a:t>
            </a:r>
            <a:r>
              <a:rPr lang="zh-CN" altLang="en-US"/>
              <a:t>、台湾</a:t>
            </a:r>
            <a:endParaRPr lang="en-US" altLang="zh-CN"/>
          </a:p>
          <a:p>
            <a:r>
              <a:rPr lang="en-US" altLang="zh-CN"/>
              <a:t>C</a:t>
            </a:r>
            <a:r>
              <a:rPr lang="zh-CN" altLang="en-US"/>
              <a:t>、</a:t>
            </a:r>
            <a:r>
              <a:rPr lang="zh-CN" altLang="en-US"/>
              <a:t>北平</a:t>
            </a:r>
            <a:endParaRPr lang="zh-CN" altLang="en-US"/>
          </a:p>
          <a:p>
            <a:r>
              <a:rPr lang="en-US" altLang="zh-CN"/>
              <a:t>D</a:t>
            </a:r>
            <a:r>
              <a:rPr lang="zh-CN" altLang="en-US"/>
              <a:t>、</a:t>
            </a:r>
            <a:r>
              <a:rPr lang="zh-CN" altLang="en-US"/>
              <a:t>武汉</a:t>
            </a:r>
            <a:endParaRPr lang="zh-CN" altLang="en-US"/>
          </a:p>
        </p:txBody>
      </p:sp>
      <p:sp>
        <p:nvSpPr>
          <p:cNvPr id="3" name="内容占位符 2"/>
          <p:cNvSpPr>
            <a:spLocks noGrp="1"/>
          </p:cNvSpPr>
          <p:nvPr>
            <p:ph sz="quarter" idx="11"/>
          </p:nvPr>
        </p:nvSpPr>
        <p:spPr/>
        <p:txBody>
          <a:bodyPr/>
          <a:p>
            <a:r>
              <a:rPr lang="zh-CN" altLang="en-US"/>
              <a:t>第二十二题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endParaRPr lang="zh-CN" altLang="en-US"/>
          </a:p>
          <a:p>
            <a:r>
              <a:rPr lang="zh-CN" altLang="en-US"/>
              <a:t>1950年，团员青年纷纷响应党中央发出的（</a:t>
            </a:r>
            <a:r>
              <a:rPr lang="en-US" altLang="zh-CN"/>
              <a:t>    </a:t>
            </a:r>
            <a:r>
              <a:rPr lang="zh-CN" altLang="en-US"/>
              <a:t>）的号召，踊跃参加中国人民志愿军</a:t>
            </a:r>
            <a:endParaRPr lang="zh-CN" altLang="en-US"/>
          </a:p>
        </p:txBody>
      </p:sp>
      <p:sp>
        <p:nvSpPr>
          <p:cNvPr id="3" name="内容占位符 2"/>
          <p:cNvSpPr>
            <a:spLocks noGrp="1"/>
          </p:cNvSpPr>
          <p:nvPr>
            <p:ph sz="quarter" idx="11"/>
          </p:nvPr>
        </p:nvSpPr>
        <p:spPr/>
        <p:txBody>
          <a:bodyPr/>
          <a:p>
            <a:r>
              <a:rPr lang="zh-CN" altLang="en-US"/>
              <a:t>第二十三题（</a:t>
            </a:r>
            <a:r>
              <a:rPr lang="zh-CN" altLang="en-US"/>
              <a:t>填空题）</a:t>
            </a:r>
            <a:endParaRPr lang="zh-CN" altLang="en-US"/>
          </a:p>
        </p:txBody>
      </p:sp>
      <p:sp>
        <p:nvSpPr>
          <p:cNvPr id="4" name="内容占位符 3"/>
          <p:cNvSpPr>
            <a:spLocks noGrp="1"/>
          </p:cNvSpPr>
          <p:nvPr>
            <p:ph sz="quarter" idx="12"/>
          </p:nvPr>
        </p:nvSpPr>
        <p:spPr>
          <a:xfrm>
            <a:off x="4899025" y="5219700"/>
            <a:ext cx="6367145" cy="914400"/>
          </a:xfrm>
        </p:spPr>
        <p:txBody>
          <a:bodyPr/>
          <a:p>
            <a:r>
              <a:rPr lang="zh-CN" altLang="en-US"/>
              <a:t>答案：</a:t>
            </a:r>
            <a:r>
              <a:rPr lang="en-US" altLang="zh-CN"/>
              <a:t>“</a:t>
            </a:r>
            <a:r>
              <a:rPr lang="zh-CN" altLang="en-US"/>
              <a:t>抗美援朝，保家卫国</a:t>
            </a:r>
            <a:r>
              <a:rPr lang="en-US" altLang="zh-CN"/>
              <a:t>”</a:t>
            </a:r>
            <a:endParaRPr lang="en-US" altLang="zh-CN"/>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 1993年5月，共青团（</a:t>
            </a:r>
            <a:r>
              <a:rPr lang="en-US" altLang="zh-CN"/>
              <a:t>    </a:t>
            </a:r>
            <a:r>
              <a:rPr lang="zh-CN" altLang="en-US"/>
              <a:t>）大胜利召开，大会要求全团要继承和发扬团的优良传统，在巩固和发展改革开放十五年来工作成果的基础上，通过坚韧不拔的努力，形成以建设有中国特色社会主义理论为指导， 符合时代要求和青年成长规律的思想教育体系；</a:t>
            </a:r>
            <a:endParaRPr lang="zh-CN" altLang="en-US"/>
          </a:p>
          <a:p>
            <a:r>
              <a:rPr lang="en-US" altLang="zh-CN"/>
              <a:t>A</a:t>
            </a:r>
            <a:r>
              <a:rPr lang="zh-CN" altLang="en-US"/>
              <a:t>、十三</a:t>
            </a:r>
            <a:endParaRPr lang="en-US" altLang="zh-CN"/>
          </a:p>
          <a:p>
            <a:r>
              <a:rPr lang="en-US" altLang="zh-CN"/>
              <a:t>B</a:t>
            </a:r>
            <a:r>
              <a:rPr lang="zh-CN" altLang="en-US"/>
              <a:t>、十四</a:t>
            </a:r>
            <a:endParaRPr lang="en-US" altLang="zh-CN"/>
          </a:p>
          <a:p>
            <a:r>
              <a:rPr lang="en-US" altLang="zh-CN"/>
              <a:t>C</a:t>
            </a:r>
            <a:r>
              <a:rPr lang="zh-CN" altLang="en-US"/>
              <a:t>、</a:t>
            </a:r>
            <a:r>
              <a:rPr lang="zh-CN" altLang="en-US"/>
              <a:t>八</a:t>
            </a:r>
            <a:endParaRPr lang="zh-CN" altLang="en-US"/>
          </a:p>
          <a:p>
            <a:r>
              <a:rPr lang="en-US" altLang="zh-CN"/>
              <a:t>D</a:t>
            </a:r>
            <a:r>
              <a:rPr lang="zh-CN" altLang="en-US"/>
              <a:t>、</a:t>
            </a:r>
            <a:r>
              <a:rPr lang="zh-CN" altLang="en-US"/>
              <a:t>九</a:t>
            </a:r>
            <a:endParaRPr lang="zh-CN" altLang="en-US"/>
          </a:p>
        </p:txBody>
      </p:sp>
      <p:sp>
        <p:nvSpPr>
          <p:cNvPr id="3" name="内容占位符 2"/>
          <p:cNvSpPr>
            <a:spLocks noGrp="1"/>
          </p:cNvSpPr>
          <p:nvPr>
            <p:ph sz="quarter" idx="11"/>
          </p:nvPr>
        </p:nvSpPr>
        <p:spPr/>
        <p:txBody>
          <a:bodyPr/>
          <a:p>
            <a:r>
              <a:rPr lang="zh-CN" altLang="en-US"/>
              <a:t>第二十四题（</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r>
              <a:rPr lang="zh-CN" altLang="en-US"/>
              <a:t>共青团"四大"以后，为了维护党的正确主张，继续同陈独秀右倾投降主义进行斗争，以</a:t>
            </a:r>
            <a:r>
              <a:rPr lang="en-US" altLang="zh-CN"/>
              <a:t>(    )</a:t>
            </a:r>
            <a:r>
              <a:rPr lang="zh-CN" altLang="en-US"/>
              <a:t>为首的团中央，作出了自己的贡献。</a:t>
            </a:r>
            <a:endParaRPr lang="en-US" altLang="zh-CN"/>
          </a:p>
        </p:txBody>
      </p:sp>
      <p:sp>
        <p:nvSpPr>
          <p:cNvPr id="3" name="内容占位符 2"/>
          <p:cNvSpPr>
            <a:spLocks noGrp="1"/>
          </p:cNvSpPr>
          <p:nvPr>
            <p:ph sz="quarter" idx="11"/>
          </p:nvPr>
        </p:nvSpPr>
        <p:spPr/>
        <p:txBody>
          <a:bodyPr/>
          <a:p>
            <a:r>
              <a:rPr lang="zh-CN" altLang="en-US"/>
              <a:t>第二十五题（</a:t>
            </a:r>
            <a:r>
              <a:rPr lang="zh-CN" altLang="en-US"/>
              <a:t>填空题）</a:t>
            </a:r>
            <a:endParaRPr lang="zh-CN" altLang="en-US"/>
          </a:p>
        </p:txBody>
      </p:sp>
      <p:sp>
        <p:nvSpPr>
          <p:cNvPr id="4" name="内容占位符 3"/>
          <p:cNvSpPr>
            <a:spLocks noGrp="1"/>
          </p:cNvSpPr>
          <p:nvPr>
            <p:ph sz="quarter" idx="12"/>
          </p:nvPr>
        </p:nvSpPr>
        <p:spPr/>
        <p:txBody>
          <a:bodyPr/>
          <a:p>
            <a:r>
              <a:rPr lang="zh-CN" altLang="en-US"/>
              <a:t>答案：</a:t>
            </a:r>
            <a:r>
              <a:rPr lang="zh-CN" altLang="en-US">
                <a:sym typeface="+mn-ea"/>
              </a:rPr>
              <a:t>任弼时</a:t>
            </a:r>
            <a:endParaRPr lang="zh-CN" altLang="en-US"/>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a:t>
            </a:r>
            <a:r>
              <a:rPr lang="en-US" altLang="zh-CN"/>
              <a:t>    </a:t>
            </a:r>
            <a:r>
              <a:rPr lang="zh-CN" altLang="en-US"/>
              <a:t>），长春建筑工程公司开始在青年中组织青年节约队，由于中共中央于当年发出 “厉行节约”的号召，这一组织形式在全国有了普遍发展，据1955年9月底的统计，全国共有青年节约队 7163个，参加人数31.4万人。</a:t>
            </a:r>
            <a:endParaRPr lang="zh-CN" altLang="en-US"/>
          </a:p>
          <a:p>
            <a:r>
              <a:rPr lang="en-US" altLang="zh-CN"/>
              <a:t>A</a:t>
            </a:r>
            <a:r>
              <a:rPr lang="zh-CN" altLang="en-US"/>
              <a:t>、 1955年8月</a:t>
            </a:r>
            <a:endParaRPr lang="zh-CN" altLang="en-US"/>
          </a:p>
          <a:p>
            <a:r>
              <a:rPr lang="en-US" altLang="zh-CN"/>
              <a:t>B</a:t>
            </a:r>
            <a:r>
              <a:rPr lang="zh-CN" altLang="en-US"/>
              <a:t>、</a:t>
            </a:r>
            <a:r>
              <a:rPr lang="en-US" altLang="zh-CN"/>
              <a:t>1954</a:t>
            </a:r>
            <a:r>
              <a:rPr lang="zh-CN" altLang="en-US"/>
              <a:t>年</a:t>
            </a:r>
            <a:r>
              <a:rPr lang="en-US" altLang="zh-CN"/>
              <a:t>9</a:t>
            </a:r>
            <a:r>
              <a:rPr lang="zh-CN" altLang="en-US"/>
              <a:t>月</a:t>
            </a:r>
            <a:endParaRPr lang="en-US" altLang="zh-CN"/>
          </a:p>
          <a:p>
            <a:r>
              <a:rPr lang="en-US" altLang="zh-CN"/>
              <a:t>C</a:t>
            </a:r>
            <a:r>
              <a:rPr lang="zh-CN" altLang="en-US"/>
              <a:t>、</a:t>
            </a:r>
            <a:r>
              <a:rPr lang="en-US" altLang="zh-CN"/>
              <a:t>1956</a:t>
            </a:r>
            <a:r>
              <a:rPr lang="zh-CN" altLang="en-US"/>
              <a:t>年</a:t>
            </a:r>
            <a:r>
              <a:rPr lang="en-US" altLang="zh-CN"/>
              <a:t>10</a:t>
            </a:r>
            <a:r>
              <a:rPr lang="zh-CN" altLang="en-US"/>
              <a:t>月</a:t>
            </a:r>
            <a:endParaRPr lang="zh-CN" altLang="en-US"/>
          </a:p>
          <a:p>
            <a:r>
              <a:rPr lang="en-US" altLang="zh-CN"/>
              <a:t>D</a:t>
            </a:r>
            <a:r>
              <a:rPr lang="zh-CN" altLang="en-US"/>
              <a:t>、</a:t>
            </a:r>
            <a:r>
              <a:rPr lang="en-US" altLang="zh-CN"/>
              <a:t>1953</a:t>
            </a:r>
            <a:r>
              <a:rPr lang="zh-CN" altLang="en-US"/>
              <a:t>年</a:t>
            </a:r>
            <a:r>
              <a:rPr lang="en-US" altLang="zh-CN"/>
              <a:t>11</a:t>
            </a:r>
            <a:r>
              <a:rPr lang="zh-CN" altLang="en-US"/>
              <a:t>月</a:t>
            </a:r>
            <a:endParaRPr lang="zh-CN" altLang="en-US"/>
          </a:p>
        </p:txBody>
      </p:sp>
      <p:sp>
        <p:nvSpPr>
          <p:cNvPr id="3" name="内容占位符 2"/>
          <p:cNvSpPr>
            <a:spLocks noGrp="1"/>
          </p:cNvSpPr>
          <p:nvPr>
            <p:ph sz="quarter" idx="11"/>
          </p:nvPr>
        </p:nvSpPr>
        <p:spPr/>
        <p:txBody>
          <a:bodyPr/>
          <a:p>
            <a:r>
              <a:rPr lang="zh-CN" altLang="en-US"/>
              <a:t>第二十六题（</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 1993年12月，共青团召开了（</a:t>
            </a:r>
            <a:r>
              <a:rPr lang="en-US" altLang="zh-CN"/>
              <a:t>    </a:t>
            </a:r>
            <a:r>
              <a:rPr lang="zh-CN" altLang="en-US"/>
              <a:t>）。 这次全会强调共青团工作要服从和服务于党和国家的工作大局，要求各级共青团组织积极探索社会主义市场经济条件下青年工作的新路子</a:t>
            </a:r>
            <a:endParaRPr lang="zh-CN" altLang="en-US"/>
          </a:p>
          <a:p>
            <a:r>
              <a:rPr lang="en-US" altLang="zh-CN"/>
              <a:t>A</a:t>
            </a:r>
            <a:r>
              <a:rPr lang="zh-CN" altLang="en-US"/>
              <a:t>、十三届一中全会</a:t>
            </a:r>
            <a:endParaRPr lang="en-US" altLang="zh-CN"/>
          </a:p>
          <a:p>
            <a:r>
              <a:rPr lang="en-US" altLang="zh-CN"/>
              <a:t>B</a:t>
            </a:r>
            <a:r>
              <a:rPr lang="zh-CN" altLang="en-US"/>
              <a:t>、十三届五中全会</a:t>
            </a:r>
            <a:endParaRPr lang="en-US" altLang="zh-CN"/>
          </a:p>
          <a:p>
            <a:r>
              <a:rPr lang="en-US" altLang="zh-CN"/>
              <a:t>C</a:t>
            </a:r>
            <a:r>
              <a:rPr lang="zh-CN" altLang="en-US"/>
              <a:t>、</a:t>
            </a:r>
            <a:r>
              <a:rPr lang="zh-CN" altLang="en-US">
                <a:sym typeface="+mn-ea"/>
              </a:rPr>
              <a:t>十三届二中全会</a:t>
            </a:r>
            <a:endParaRPr lang="zh-CN" altLang="en-US">
              <a:sym typeface="+mn-ea"/>
            </a:endParaRPr>
          </a:p>
          <a:p>
            <a:r>
              <a:rPr lang="en-US" altLang="zh-CN"/>
              <a:t>D</a:t>
            </a:r>
            <a:r>
              <a:rPr lang="zh-CN" altLang="en-US"/>
              <a:t>、十三届三中</a:t>
            </a:r>
            <a:r>
              <a:rPr lang="zh-CN" altLang="en-US"/>
              <a:t>全会</a:t>
            </a:r>
            <a:endParaRPr lang="zh-CN" altLang="en-US"/>
          </a:p>
        </p:txBody>
      </p:sp>
      <p:sp>
        <p:nvSpPr>
          <p:cNvPr id="3" name="内容占位符 2"/>
          <p:cNvSpPr>
            <a:spLocks noGrp="1"/>
          </p:cNvSpPr>
          <p:nvPr>
            <p:ph sz="quarter" idx="11"/>
          </p:nvPr>
        </p:nvSpPr>
        <p:spPr/>
        <p:txBody>
          <a:bodyPr/>
          <a:p>
            <a:r>
              <a:rPr lang="zh-CN" altLang="en-US"/>
              <a:t>第二十七题（</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C</a:t>
            </a:r>
            <a:endParaRPr lang="en-US" altLang="zh-CN"/>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a:t>
            </a:r>
            <a:r>
              <a:rPr lang="en-US" altLang="zh-CN"/>
              <a:t>    </a:t>
            </a:r>
            <a:r>
              <a:rPr lang="zh-CN" altLang="en-US"/>
              <a:t>）以宣传贯彻《中华人民共和国未成年人保护法》为重点，通过开展一系列活动，促进青少年健康成长。</a:t>
            </a:r>
            <a:endParaRPr lang="zh-CN" altLang="en-US"/>
          </a:p>
          <a:p>
            <a:r>
              <a:rPr lang="en-US" altLang="zh-CN"/>
              <a:t>A</a:t>
            </a:r>
            <a:r>
              <a:rPr lang="zh-CN" altLang="en-US"/>
              <a:t>、</a:t>
            </a:r>
            <a:r>
              <a:rPr lang="zh-CN" altLang="en-US">
                <a:sym typeface="+mn-ea"/>
              </a:rPr>
              <a:t> “保护明天行动”</a:t>
            </a:r>
            <a:endParaRPr lang="en-US" altLang="zh-CN"/>
          </a:p>
          <a:p>
            <a:r>
              <a:rPr lang="en-US" altLang="zh-CN"/>
              <a:t>B</a:t>
            </a:r>
            <a:r>
              <a:rPr lang="zh-CN" altLang="en-US"/>
              <a:t>、</a:t>
            </a:r>
            <a:r>
              <a:rPr lang="en-US" altLang="zh-CN"/>
              <a:t>“</a:t>
            </a:r>
            <a:r>
              <a:rPr lang="zh-CN" altLang="en-US"/>
              <a:t>保护未来行动</a:t>
            </a:r>
            <a:r>
              <a:rPr lang="en-US" altLang="zh-CN"/>
              <a:t>”</a:t>
            </a:r>
            <a:endParaRPr lang="en-US" altLang="zh-CN"/>
          </a:p>
          <a:p>
            <a:r>
              <a:rPr lang="en-US" altLang="zh-CN"/>
              <a:t>C</a:t>
            </a:r>
            <a:r>
              <a:rPr lang="zh-CN" altLang="en-US"/>
              <a:t>、</a:t>
            </a:r>
            <a:r>
              <a:rPr lang="en-US" altLang="zh-CN"/>
              <a:t>“</a:t>
            </a:r>
            <a:r>
              <a:rPr lang="zh-CN" altLang="en-US"/>
              <a:t>保护希望行动</a:t>
            </a:r>
            <a:r>
              <a:rPr lang="en-US" altLang="zh-CN"/>
              <a:t>”</a:t>
            </a:r>
            <a:endParaRPr lang="en-US" altLang="zh-CN"/>
          </a:p>
          <a:p>
            <a:r>
              <a:rPr lang="en-US" altLang="zh-CN"/>
              <a:t>D</a:t>
            </a:r>
            <a:r>
              <a:rPr lang="zh-CN" altLang="en-US"/>
              <a:t>、</a:t>
            </a:r>
            <a:r>
              <a:rPr lang="en-US" altLang="zh-CN"/>
              <a:t>“</a:t>
            </a:r>
            <a:r>
              <a:rPr lang="zh-CN" altLang="en-US"/>
              <a:t>爱护</a:t>
            </a:r>
            <a:r>
              <a:rPr lang="zh-CN" altLang="en-US"/>
              <a:t>未来行动</a:t>
            </a:r>
            <a:r>
              <a:rPr lang="en-US" altLang="zh-CN"/>
              <a:t>”</a:t>
            </a:r>
            <a:endParaRPr lang="en-US" altLang="zh-CN"/>
          </a:p>
        </p:txBody>
      </p:sp>
      <p:sp>
        <p:nvSpPr>
          <p:cNvPr id="3" name="内容占位符 2"/>
          <p:cNvSpPr>
            <a:spLocks noGrp="1"/>
          </p:cNvSpPr>
          <p:nvPr>
            <p:ph sz="quarter" idx="11"/>
          </p:nvPr>
        </p:nvSpPr>
        <p:spPr/>
        <p:txBody>
          <a:bodyPr/>
          <a:p>
            <a:r>
              <a:rPr lang="zh-CN" altLang="en-US"/>
              <a:t>第二十八题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发行量居于全国期刊前列，深受广大青年喜爱的团办期刊是（</a:t>
            </a:r>
            <a:r>
              <a:rPr lang="en-US" altLang="zh-CN"/>
              <a:t>    </a:t>
            </a:r>
            <a:r>
              <a:rPr lang="zh-CN" altLang="en-US"/>
              <a:t>）。</a:t>
            </a:r>
            <a:endParaRPr lang="zh-CN" altLang="en-US"/>
          </a:p>
          <a:p>
            <a:r>
              <a:rPr lang="en-US" altLang="zh-CN"/>
              <a:t>A</a:t>
            </a:r>
            <a:r>
              <a:rPr lang="zh-CN" altLang="en-US"/>
              <a:t>、</a:t>
            </a:r>
            <a:r>
              <a:rPr lang="zh-CN" altLang="en-US">
                <a:sym typeface="+mn-ea"/>
              </a:rPr>
              <a:t>青年文摘</a:t>
            </a:r>
            <a:endParaRPr lang="en-US" altLang="zh-CN"/>
          </a:p>
          <a:p>
            <a:r>
              <a:rPr lang="en-US" altLang="zh-CN"/>
              <a:t>B</a:t>
            </a:r>
            <a:r>
              <a:rPr lang="zh-CN" altLang="en-US"/>
              <a:t>、新青年</a:t>
            </a:r>
            <a:endParaRPr lang="en-US" altLang="zh-CN"/>
          </a:p>
          <a:p>
            <a:r>
              <a:rPr lang="en-US" altLang="zh-CN"/>
              <a:t>C</a:t>
            </a:r>
            <a:r>
              <a:rPr lang="zh-CN" altLang="en-US"/>
              <a:t>、</a:t>
            </a:r>
            <a:r>
              <a:rPr lang="zh-CN" altLang="en-US"/>
              <a:t>读者</a:t>
            </a:r>
            <a:endParaRPr lang="zh-CN" altLang="en-US"/>
          </a:p>
          <a:p>
            <a:r>
              <a:rPr lang="en-US" altLang="zh-CN"/>
              <a:t>D</a:t>
            </a:r>
            <a:r>
              <a:rPr lang="zh-CN" altLang="en-US"/>
              <a:t>、人民</a:t>
            </a:r>
            <a:r>
              <a:rPr lang="zh-CN" altLang="en-US"/>
              <a:t>日报</a:t>
            </a:r>
            <a:endParaRPr lang="zh-CN" altLang="en-US"/>
          </a:p>
        </p:txBody>
      </p:sp>
      <p:sp>
        <p:nvSpPr>
          <p:cNvPr id="3" name="内容占位符 2"/>
          <p:cNvSpPr>
            <a:spLocks noGrp="1"/>
          </p:cNvSpPr>
          <p:nvPr>
            <p:ph sz="quarter" idx="11"/>
          </p:nvPr>
        </p:nvSpPr>
        <p:spPr/>
        <p:txBody>
          <a:bodyPr/>
          <a:p>
            <a:r>
              <a:rPr lang="zh-CN" altLang="en-US"/>
              <a:t>第二十九题（</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r>
              <a:rPr lang="zh-CN" altLang="en-US"/>
              <a:t>党的十七届四中全会从全面推进中国特色社会主义伟大事业和党的建设新的伟大工程的全局出发，提出了（</a:t>
            </a:r>
            <a:r>
              <a:rPr lang="en-US" altLang="zh-CN"/>
              <a:t>    </a:t>
            </a:r>
            <a:r>
              <a:rPr lang="zh-CN" altLang="en-US"/>
              <a:t>）的重大战略任务。</a:t>
            </a:r>
            <a:endParaRPr lang="zh-CN" altLang="en-US"/>
          </a:p>
        </p:txBody>
      </p:sp>
      <p:sp>
        <p:nvSpPr>
          <p:cNvPr id="3" name="内容占位符 2"/>
          <p:cNvSpPr>
            <a:spLocks noGrp="1"/>
          </p:cNvSpPr>
          <p:nvPr>
            <p:ph sz="quarter" idx="11"/>
          </p:nvPr>
        </p:nvSpPr>
        <p:spPr/>
        <p:txBody>
          <a:bodyPr/>
          <a:p>
            <a:r>
              <a:rPr lang="zh-CN" altLang="en-US"/>
              <a:t>第三题</a:t>
            </a:r>
            <a:r>
              <a:rPr lang="en-US" altLang="zh-CN"/>
              <a:t> </a:t>
            </a:r>
            <a:r>
              <a:rPr lang="zh-CN" altLang="en-US"/>
              <a:t>（</a:t>
            </a:r>
            <a:r>
              <a:rPr lang="zh-CN" altLang="en-US"/>
              <a:t>填空题）</a:t>
            </a:r>
            <a:endParaRPr lang="zh-CN" altLang="en-US"/>
          </a:p>
        </p:txBody>
      </p:sp>
      <p:sp>
        <p:nvSpPr>
          <p:cNvPr id="4" name="内容占位符 3"/>
          <p:cNvSpPr>
            <a:spLocks noGrp="1"/>
          </p:cNvSpPr>
          <p:nvPr>
            <p:ph sz="quarter" idx="12"/>
          </p:nvPr>
        </p:nvSpPr>
        <p:spPr>
          <a:xfrm>
            <a:off x="4271010" y="5347335"/>
            <a:ext cx="7213600" cy="914400"/>
          </a:xfrm>
        </p:spPr>
        <p:txBody>
          <a:bodyPr/>
          <a:p>
            <a:r>
              <a:rPr lang="zh-CN" altLang="en-US"/>
              <a:t>答案：</a:t>
            </a:r>
            <a:r>
              <a:rPr lang="zh-CN" altLang="en-US">
                <a:sym typeface="+mn-ea"/>
              </a:rPr>
              <a:t>建设马克思主义学习型政党</a:t>
            </a:r>
            <a:endParaRPr lang="zh-CN" altLang="en-US"/>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团的干部是团的工作的骨干。 共青团要按照德才兼备的原则，大胆选拔年轻干部，保持团干部队伍年轻化的优势，努力实现团干部队伍的革命化、知识化和专业化，在（</a:t>
            </a:r>
            <a:r>
              <a:rPr lang="en-US" altLang="zh-CN"/>
              <a:t>    </a:t>
            </a:r>
            <a:r>
              <a:rPr lang="zh-CN" altLang="en-US"/>
              <a:t>）的同时，不断为党和国家输送年轻干部</a:t>
            </a:r>
            <a:endParaRPr lang="zh-CN" altLang="en-US"/>
          </a:p>
        </p:txBody>
      </p:sp>
      <p:sp>
        <p:nvSpPr>
          <p:cNvPr id="3" name="内容占位符 2"/>
          <p:cNvSpPr>
            <a:spLocks noGrp="1"/>
          </p:cNvSpPr>
          <p:nvPr>
            <p:ph sz="quarter" idx="11"/>
          </p:nvPr>
        </p:nvSpPr>
        <p:spPr/>
        <p:txBody>
          <a:bodyPr/>
          <a:p>
            <a:r>
              <a:rPr lang="zh-CN" altLang="en-US"/>
              <a:t>第三十题</a:t>
            </a:r>
            <a:r>
              <a:rPr lang="en-US" altLang="zh-CN"/>
              <a:t> </a:t>
            </a:r>
            <a:r>
              <a:rPr lang="zh-CN" altLang="en-US"/>
              <a:t>（</a:t>
            </a:r>
            <a:r>
              <a:rPr lang="zh-CN" altLang="en-US"/>
              <a:t>填空题）</a:t>
            </a:r>
            <a:endParaRPr lang="zh-CN" altLang="en-US"/>
          </a:p>
        </p:txBody>
      </p:sp>
      <p:sp>
        <p:nvSpPr>
          <p:cNvPr id="4" name="内容占位符 3"/>
          <p:cNvSpPr>
            <a:spLocks noGrp="1"/>
          </p:cNvSpPr>
          <p:nvPr>
            <p:ph sz="quarter" idx="12"/>
          </p:nvPr>
        </p:nvSpPr>
        <p:spPr>
          <a:xfrm>
            <a:off x="5019675" y="5219700"/>
            <a:ext cx="6246495" cy="914400"/>
          </a:xfrm>
        </p:spPr>
        <p:txBody>
          <a:bodyPr/>
          <a:p>
            <a:r>
              <a:rPr lang="zh-CN" altLang="en-US"/>
              <a:t>答案：</a:t>
            </a:r>
            <a:r>
              <a:rPr lang="zh-CN" altLang="en-US">
                <a:sym typeface="+mn-ea"/>
              </a:rPr>
              <a:t>“保留骨干、以资熟手”</a:t>
            </a:r>
            <a:endParaRPr lang="zh-CN" altLang="en-US"/>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endParaRPr lang="zh-CN" altLang="en-US"/>
          </a:p>
          <a:p>
            <a:r>
              <a:rPr lang="zh-CN" altLang="en-US"/>
              <a:t>（</a:t>
            </a:r>
            <a:r>
              <a:rPr lang="en-US" altLang="zh-CN"/>
              <a:t>    </a:t>
            </a:r>
            <a:r>
              <a:rPr lang="zh-CN" altLang="en-US"/>
              <a:t>）计划是用3年的时间，力争使共青团21万专职干部普遍接受一次培训。</a:t>
            </a:r>
            <a:endParaRPr lang="zh-CN" altLang="en-US"/>
          </a:p>
        </p:txBody>
      </p:sp>
      <p:sp>
        <p:nvSpPr>
          <p:cNvPr id="3" name="内容占位符 2"/>
          <p:cNvSpPr>
            <a:spLocks noGrp="1"/>
          </p:cNvSpPr>
          <p:nvPr>
            <p:ph sz="quarter" idx="11"/>
          </p:nvPr>
        </p:nvSpPr>
        <p:spPr/>
        <p:txBody>
          <a:bodyPr/>
          <a:p>
            <a:r>
              <a:rPr lang="zh-CN" altLang="en-US"/>
              <a:t>第三十一题（</a:t>
            </a:r>
            <a:r>
              <a:rPr lang="zh-CN" altLang="en-US"/>
              <a:t>填空题）</a:t>
            </a:r>
            <a:endParaRPr lang="zh-CN" altLang="en-US"/>
          </a:p>
        </p:txBody>
      </p:sp>
      <p:sp>
        <p:nvSpPr>
          <p:cNvPr id="4" name="内容占位符 3"/>
          <p:cNvSpPr>
            <a:spLocks noGrp="1"/>
          </p:cNvSpPr>
          <p:nvPr>
            <p:ph sz="quarter" idx="12"/>
          </p:nvPr>
        </p:nvSpPr>
        <p:spPr>
          <a:xfrm>
            <a:off x="6218555" y="5219700"/>
            <a:ext cx="5047615" cy="914400"/>
          </a:xfrm>
        </p:spPr>
        <p:txBody>
          <a:bodyPr/>
          <a:p>
            <a:r>
              <a:rPr lang="zh-CN" altLang="en-US"/>
              <a:t>答案：</a:t>
            </a:r>
            <a:r>
              <a:rPr lang="zh-CN" altLang="en-US">
                <a:sym typeface="+mn-ea"/>
              </a:rPr>
              <a:t>团干部321培训</a:t>
            </a:r>
            <a:endParaRPr lang="zh-CN" altLang="en-US"/>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endParaRPr lang="zh-CN" altLang="en-US"/>
          </a:p>
          <a:p>
            <a:r>
              <a:rPr lang="zh-CN" altLang="en-US"/>
              <a:t>中国共产主义青年团的团徽内容是：团旗、齿轮、麦穗、</a:t>
            </a:r>
            <a:r>
              <a:rPr lang="en-US" altLang="zh-CN"/>
              <a:t>(    )</a:t>
            </a:r>
            <a:r>
              <a:rPr lang="zh-CN" altLang="en-US"/>
              <a:t>及其光芒写有“中国共青团”五字的绶带</a:t>
            </a:r>
            <a:endParaRPr lang="zh-CN" altLang="en-US"/>
          </a:p>
        </p:txBody>
      </p:sp>
      <p:sp>
        <p:nvSpPr>
          <p:cNvPr id="3" name="内容占位符 2"/>
          <p:cNvSpPr>
            <a:spLocks noGrp="1"/>
          </p:cNvSpPr>
          <p:nvPr>
            <p:ph sz="quarter" idx="11"/>
          </p:nvPr>
        </p:nvSpPr>
        <p:spPr/>
        <p:txBody>
          <a:bodyPr/>
          <a:p>
            <a:r>
              <a:rPr lang="zh-CN" altLang="en-US"/>
              <a:t>第三十二题（</a:t>
            </a:r>
            <a:r>
              <a:rPr lang="zh-CN" altLang="en-US"/>
              <a:t>填空题）</a:t>
            </a:r>
            <a:endParaRPr lang="zh-CN" altLang="en-US"/>
          </a:p>
        </p:txBody>
      </p:sp>
      <p:sp>
        <p:nvSpPr>
          <p:cNvPr id="4" name="内容占位符 3"/>
          <p:cNvSpPr>
            <a:spLocks noGrp="1"/>
          </p:cNvSpPr>
          <p:nvPr>
            <p:ph sz="quarter" idx="12"/>
          </p:nvPr>
        </p:nvSpPr>
        <p:spPr>
          <a:xfrm>
            <a:off x="6965315" y="5219700"/>
            <a:ext cx="4300855" cy="914400"/>
          </a:xfrm>
        </p:spPr>
        <p:txBody>
          <a:bodyPr/>
          <a:p>
            <a:r>
              <a:rPr lang="zh-CN" altLang="en-US"/>
              <a:t>答案：</a:t>
            </a:r>
            <a:r>
              <a:rPr lang="zh-CN" altLang="en-US">
                <a:sym typeface="+mn-ea"/>
              </a:rPr>
              <a:t>出生的太阳</a:t>
            </a:r>
            <a:endParaRPr lang="zh-CN" altLang="en-US"/>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endParaRPr lang="zh-CN" altLang="en-US"/>
          </a:p>
          <a:p>
            <a:r>
              <a:rPr lang="zh-CN" altLang="en-US"/>
              <a:t>“三个代表”之间是一个密切相关、相辅相成、不可分割的整体。 其中，（</a:t>
            </a:r>
            <a:r>
              <a:rPr lang="en-US" altLang="zh-CN"/>
              <a:t>    </a:t>
            </a:r>
            <a:r>
              <a:rPr lang="zh-CN" altLang="en-US"/>
              <a:t>）在“三个代表”中居于基础地位。</a:t>
            </a:r>
            <a:endParaRPr lang="zh-CN" altLang="en-US"/>
          </a:p>
        </p:txBody>
      </p:sp>
      <p:sp>
        <p:nvSpPr>
          <p:cNvPr id="3" name="内容占位符 2"/>
          <p:cNvSpPr>
            <a:spLocks noGrp="1"/>
          </p:cNvSpPr>
          <p:nvPr>
            <p:ph sz="quarter" idx="11"/>
          </p:nvPr>
        </p:nvSpPr>
        <p:spPr/>
        <p:txBody>
          <a:bodyPr/>
          <a:p>
            <a:r>
              <a:rPr lang="zh-CN" altLang="en-US"/>
              <a:t>第三十三题（</a:t>
            </a:r>
            <a:r>
              <a:rPr lang="zh-CN" altLang="en-US"/>
              <a:t>填空题）</a:t>
            </a:r>
            <a:endParaRPr lang="zh-CN" altLang="en-US"/>
          </a:p>
        </p:txBody>
      </p:sp>
      <p:sp>
        <p:nvSpPr>
          <p:cNvPr id="4" name="内容占位符 3"/>
          <p:cNvSpPr>
            <a:spLocks noGrp="1"/>
          </p:cNvSpPr>
          <p:nvPr>
            <p:ph sz="quarter" idx="12"/>
          </p:nvPr>
        </p:nvSpPr>
        <p:spPr>
          <a:xfrm>
            <a:off x="4306570" y="5219700"/>
            <a:ext cx="6959600" cy="914400"/>
          </a:xfrm>
        </p:spPr>
        <p:txBody>
          <a:bodyPr/>
          <a:p>
            <a:r>
              <a:rPr lang="zh-CN" altLang="en-US"/>
              <a:t>答案：</a:t>
            </a:r>
            <a:r>
              <a:rPr lang="zh-CN" altLang="en-US">
                <a:sym typeface="+mn-ea"/>
              </a:rPr>
              <a:t>代表先进生产力发展要求</a:t>
            </a:r>
            <a:endParaRPr lang="zh-CN" altLang="en-US"/>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 为了使青年团组织能够和广大青年群众保持密切的联系，在1951年3月召开的为了使青年团组织能够和广大青年群众保持密切的联系，在1951年3月召开的（</a:t>
            </a:r>
            <a:r>
              <a:rPr lang="en-US" altLang="zh-CN"/>
              <a:t>    </a:t>
            </a:r>
            <a:r>
              <a:rPr lang="zh-CN" altLang="en-US"/>
              <a:t>） 作出决定，要求每个团员必须参加一件团的或社会的工作。</a:t>
            </a:r>
            <a:endParaRPr lang="zh-CN" altLang="en-US"/>
          </a:p>
        </p:txBody>
      </p:sp>
      <p:sp>
        <p:nvSpPr>
          <p:cNvPr id="3" name="内容占位符 2"/>
          <p:cNvSpPr>
            <a:spLocks noGrp="1"/>
          </p:cNvSpPr>
          <p:nvPr>
            <p:ph sz="quarter" idx="11"/>
          </p:nvPr>
        </p:nvSpPr>
        <p:spPr/>
        <p:txBody>
          <a:bodyPr/>
          <a:p>
            <a:r>
              <a:rPr lang="zh-CN" altLang="en-US"/>
              <a:t>第三十四题（</a:t>
            </a:r>
            <a:r>
              <a:rPr lang="zh-CN" altLang="en-US"/>
              <a:t>填空题）</a:t>
            </a:r>
            <a:endParaRPr lang="zh-CN" altLang="en-US"/>
          </a:p>
        </p:txBody>
      </p:sp>
      <p:sp>
        <p:nvSpPr>
          <p:cNvPr id="4" name="内容占位符 3"/>
          <p:cNvSpPr>
            <a:spLocks noGrp="1"/>
          </p:cNvSpPr>
          <p:nvPr>
            <p:ph sz="quarter" idx="12"/>
          </p:nvPr>
        </p:nvSpPr>
        <p:spPr>
          <a:xfrm>
            <a:off x="5809615" y="5219700"/>
            <a:ext cx="5456555" cy="914400"/>
          </a:xfrm>
        </p:spPr>
        <p:txBody>
          <a:bodyPr/>
          <a:p>
            <a:r>
              <a:rPr lang="zh-CN" altLang="en-US"/>
              <a:t>答案：</a:t>
            </a:r>
            <a:r>
              <a:rPr lang="zh-CN" altLang="en-US">
                <a:sym typeface="+mn-ea"/>
              </a:rPr>
              <a:t>团中央常委扩大会</a:t>
            </a:r>
            <a:endParaRPr lang="zh-CN" altLang="en-US"/>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endParaRPr lang="zh-CN" altLang="en-US"/>
          </a:p>
          <a:p>
            <a:r>
              <a:rPr lang="zh-CN" altLang="en-US"/>
              <a:t>共青团开展的创建“五四红旗团委”活动的基本标准是“四好”，即：班子建设好、主题活动好、支部建设好和（</a:t>
            </a:r>
            <a:r>
              <a:rPr lang="en-US" altLang="zh-CN"/>
              <a:t>    </a:t>
            </a:r>
            <a:r>
              <a:rPr lang="zh-CN" altLang="en-US"/>
              <a:t>）。</a:t>
            </a:r>
            <a:endParaRPr lang="zh-CN" altLang="en-US"/>
          </a:p>
        </p:txBody>
      </p:sp>
      <p:sp>
        <p:nvSpPr>
          <p:cNvPr id="3" name="内容占位符 2"/>
          <p:cNvSpPr>
            <a:spLocks noGrp="1"/>
          </p:cNvSpPr>
          <p:nvPr>
            <p:ph sz="quarter" idx="11"/>
          </p:nvPr>
        </p:nvSpPr>
        <p:spPr/>
        <p:txBody>
          <a:bodyPr/>
          <a:p>
            <a:r>
              <a:rPr lang="zh-CN" altLang="en-US"/>
              <a:t>第三十五题（</a:t>
            </a:r>
            <a:r>
              <a:rPr lang="zh-CN" altLang="en-US"/>
              <a:t>填空题）</a:t>
            </a:r>
            <a:endParaRPr lang="zh-CN" altLang="en-US"/>
          </a:p>
        </p:txBody>
      </p:sp>
      <p:sp>
        <p:nvSpPr>
          <p:cNvPr id="4" name="内容占位符 3"/>
          <p:cNvSpPr>
            <a:spLocks noGrp="1"/>
          </p:cNvSpPr>
          <p:nvPr>
            <p:ph sz="quarter" idx="12"/>
          </p:nvPr>
        </p:nvSpPr>
        <p:spPr>
          <a:xfrm>
            <a:off x="7056755" y="5219700"/>
            <a:ext cx="4209415" cy="914400"/>
          </a:xfrm>
        </p:spPr>
        <p:txBody>
          <a:bodyPr/>
          <a:p>
            <a:r>
              <a:rPr lang="zh-CN" altLang="en-US"/>
              <a:t>答案：</a:t>
            </a:r>
            <a:r>
              <a:rPr lang="zh-CN" altLang="en-US">
                <a:sym typeface="+mn-ea"/>
              </a:rPr>
              <a:t>阵地建设好</a:t>
            </a:r>
            <a:endParaRPr lang="zh-CN" altLang="en-US"/>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endParaRPr lang="zh-CN" altLang="en-US"/>
          </a:p>
          <a:p>
            <a:r>
              <a:rPr lang="zh-CN" altLang="en-US"/>
              <a:t>“中国十大杰出青年”由（</a:t>
            </a:r>
            <a:r>
              <a:rPr lang="en-US" altLang="zh-CN"/>
              <a:t>    </a:t>
            </a:r>
            <a:r>
              <a:rPr lang="zh-CN" altLang="en-US"/>
              <a:t>）投票产生。</a:t>
            </a:r>
            <a:endParaRPr lang="zh-CN" altLang="en-US"/>
          </a:p>
        </p:txBody>
      </p:sp>
      <p:sp>
        <p:nvSpPr>
          <p:cNvPr id="3" name="内容占位符 2"/>
          <p:cNvSpPr>
            <a:spLocks noGrp="1"/>
          </p:cNvSpPr>
          <p:nvPr>
            <p:ph sz="quarter" idx="11"/>
          </p:nvPr>
        </p:nvSpPr>
        <p:spPr/>
        <p:txBody>
          <a:bodyPr/>
          <a:p>
            <a:r>
              <a:rPr lang="zh-CN" altLang="en-US"/>
              <a:t>第三十六题（</a:t>
            </a:r>
            <a:r>
              <a:rPr lang="zh-CN" altLang="en-US"/>
              <a:t>填空题）</a:t>
            </a:r>
            <a:endParaRPr lang="zh-CN" altLang="en-US"/>
          </a:p>
        </p:txBody>
      </p:sp>
      <p:sp>
        <p:nvSpPr>
          <p:cNvPr id="4" name="内容占位符 3"/>
          <p:cNvSpPr>
            <a:spLocks noGrp="1"/>
          </p:cNvSpPr>
          <p:nvPr>
            <p:ph sz="quarter" idx="12"/>
          </p:nvPr>
        </p:nvSpPr>
        <p:spPr/>
        <p:txBody>
          <a:bodyPr/>
          <a:p>
            <a:r>
              <a:rPr lang="zh-CN" altLang="en-US"/>
              <a:t>答案：</a:t>
            </a:r>
            <a:r>
              <a:rPr lang="zh-CN" altLang="en-US">
                <a:sym typeface="+mn-ea"/>
              </a:rPr>
              <a:t>评委</a:t>
            </a:r>
            <a:endParaRPr lang="zh-CN" altLang="en-US"/>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endParaRPr lang="zh-CN" altLang="en-US"/>
          </a:p>
          <a:p>
            <a:r>
              <a:rPr lang="zh-CN" altLang="en-US"/>
              <a:t>全国青年文明号信用公约是：诚信为本、有诺必践、（</a:t>
            </a:r>
            <a:r>
              <a:rPr lang="en-US" altLang="zh-CN"/>
              <a:t>    </a:t>
            </a:r>
            <a:r>
              <a:rPr lang="zh-CN" altLang="en-US"/>
              <a:t>）、（</a:t>
            </a:r>
            <a:r>
              <a:rPr lang="en-US" altLang="zh-CN"/>
              <a:t>    </a:t>
            </a:r>
            <a:r>
              <a:rPr lang="zh-CN" altLang="en-US"/>
              <a:t>）</a:t>
            </a:r>
            <a:endParaRPr lang="zh-CN" altLang="en-US"/>
          </a:p>
        </p:txBody>
      </p:sp>
      <p:sp>
        <p:nvSpPr>
          <p:cNvPr id="3" name="内容占位符 2"/>
          <p:cNvSpPr>
            <a:spLocks noGrp="1"/>
          </p:cNvSpPr>
          <p:nvPr>
            <p:ph sz="quarter" idx="11"/>
          </p:nvPr>
        </p:nvSpPr>
        <p:spPr/>
        <p:txBody>
          <a:bodyPr/>
          <a:p>
            <a:r>
              <a:rPr lang="zh-CN" altLang="en-US"/>
              <a:t>第三十七题（</a:t>
            </a:r>
            <a:r>
              <a:rPr lang="zh-CN" altLang="en-US"/>
              <a:t>填空题）</a:t>
            </a:r>
            <a:endParaRPr lang="zh-CN" altLang="en-US"/>
          </a:p>
        </p:txBody>
      </p:sp>
      <p:sp>
        <p:nvSpPr>
          <p:cNvPr id="4" name="内容占位符 3"/>
          <p:cNvSpPr>
            <a:spLocks noGrp="1"/>
          </p:cNvSpPr>
          <p:nvPr>
            <p:ph sz="quarter" idx="12"/>
          </p:nvPr>
        </p:nvSpPr>
        <p:spPr>
          <a:xfrm>
            <a:off x="4161155" y="5219700"/>
            <a:ext cx="7105015" cy="914400"/>
          </a:xfrm>
        </p:spPr>
        <p:txBody>
          <a:bodyPr/>
          <a:p>
            <a:r>
              <a:rPr lang="zh-CN" altLang="en-US"/>
              <a:t>答案：</a:t>
            </a:r>
            <a:r>
              <a:rPr lang="zh-CN" altLang="en-US">
                <a:sym typeface="+mn-ea"/>
              </a:rPr>
              <a:t>恪尽职守、率先垂范</a:t>
            </a:r>
            <a:endParaRPr lang="zh-CN" altLang="en-US"/>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endParaRPr lang="zh-CN" altLang="en-US"/>
          </a:p>
          <a:p>
            <a:r>
              <a:rPr lang="zh-CN" altLang="en-US"/>
              <a:t>五四运动是（</a:t>
            </a:r>
            <a:r>
              <a:rPr lang="en-US" altLang="zh-CN"/>
              <a:t>    </a:t>
            </a:r>
            <a:r>
              <a:rPr lang="zh-CN" altLang="en-US"/>
              <a:t>）</a:t>
            </a:r>
            <a:r>
              <a:rPr lang="zh-CN" altLang="en-US"/>
              <a:t>时间爆发</a:t>
            </a:r>
            <a:r>
              <a:rPr lang="zh-CN" altLang="en-US"/>
              <a:t>的。</a:t>
            </a:r>
            <a:endParaRPr lang="zh-CN" altLang="en-US"/>
          </a:p>
        </p:txBody>
      </p:sp>
      <p:sp>
        <p:nvSpPr>
          <p:cNvPr id="3" name="内容占位符 2"/>
          <p:cNvSpPr>
            <a:spLocks noGrp="1"/>
          </p:cNvSpPr>
          <p:nvPr>
            <p:ph sz="quarter" idx="11"/>
          </p:nvPr>
        </p:nvSpPr>
        <p:spPr/>
        <p:txBody>
          <a:bodyPr/>
          <a:p>
            <a:r>
              <a:rPr lang="zh-CN" altLang="en-US"/>
              <a:t>第三十八题（</a:t>
            </a:r>
            <a:r>
              <a:rPr lang="zh-CN" altLang="en-US"/>
              <a:t>填空题）</a:t>
            </a:r>
            <a:endParaRPr lang="zh-CN" altLang="en-US"/>
          </a:p>
        </p:txBody>
      </p:sp>
      <p:sp>
        <p:nvSpPr>
          <p:cNvPr id="4" name="内容占位符 3"/>
          <p:cNvSpPr>
            <a:spLocks noGrp="1"/>
          </p:cNvSpPr>
          <p:nvPr>
            <p:ph sz="quarter" idx="12"/>
          </p:nvPr>
        </p:nvSpPr>
        <p:spPr/>
        <p:txBody>
          <a:bodyPr/>
          <a:p>
            <a:r>
              <a:rPr lang="zh-CN" altLang="en-US"/>
              <a:t>答案：</a:t>
            </a:r>
            <a:r>
              <a:rPr lang="en-US" altLang="zh-CN"/>
              <a:t>1919</a:t>
            </a:r>
            <a:r>
              <a:rPr lang="zh-CN" altLang="en-US"/>
              <a:t>年</a:t>
            </a:r>
            <a:r>
              <a:rPr lang="en-US" altLang="zh-CN"/>
              <a:t>5</a:t>
            </a:r>
            <a:r>
              <a:rPr lang="zh-CN" altLang="en-US"/>
              <a:t>月</a:t>
            </a:r>
            <a:r>
              <a:rPr lang="en-US" altLang="zh-CN"/>
              <a:t>4</a:t>
            </a:r>
            <a:r>
              <a:rPr lang="zh-CN" altLang="en-US"/>
              <a:t>日</a:t>
            </a:r>
            <a:endParaRPr lang="zh-CN" altLang="en-US"/>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r>
              <a:rPr lang="zh-CN" altLang="en-US"/>
              <a:t>党的纲领简称党纲，是党的基本政治主张，它</a:t>
            </a:r>
            <a:r>
              <a:rPr lang="zh-CN" altLang="en-US"/>
              <a:t>规定了（</a:t>
            </a:r>
            <a:r>
              <a:rPr lang="en-US" altLang="zh-CN"/>
              <a:t>    </a:t>
            </a:r>
            <a:r>
              <a:rPr lang="zh-CN" altLang="en-US"/>
              <a:t>）。</a:t>
            </a:r>
            <a:endParaRPr lang="zh-CN" altLang="en-US"/>
          </a:p>
        </p:txBody>
      </p:sp>
      <p:sp>
        <p:nvSpPr>
          <p:cNvPr id="3" name="内容占位符 2"/>
          <p:cNvSpPr>
            <a:spLocks noGrp="1"/>
          </p:cNvSpPr>
          <p:nvPr>
            <p:ph sz="quarter" idx="11"/>
          </p:nvPr>
        </p:nvSpPr>
        <p:spPr/>
        <p:txBody>
          <a:bodyPr/>
          <a:p>
            <a:r>
              <a:rPr lang="zh-CN" altLang="en-US"/>
              <a:t>第三十九题（</a:t>
            </a:r>
            <a:r>
              <a:rPr lang="zh-CN" altLang="en-US"/>
              <a:t>填空题）</a:t>
            </a:r>
            <a:endParaRPr lang="zh-CN" altLang="en-US"/>
          </a:p>
        </p:txBody>
      </p:sp>
      <p:sp>
        <p:nvSpPr>
          <p:cNvPr id="4" name="内容占位符 3"/>
          <p:cNvSpPr>
            <a:spLocks noGrp="1"/>
          </p:cNvSpPr>
          <p:nvPr>
            <p:ph sz="quarter" idx="12"/>
          </p:nvPr>
        </p:nvSpPr>
        <p:spPr>
          <a:xfrm>
            <a:off x="3214370" y="5219700"/>
            <a:ext cx="8051800" cy="914400"/>
          </a:xfrm>
        </p:spPr>
        <p:txBody>
          <a:bodyPr/>
          <a:p>
            <a:r>
              <a:rPr lang="zh-CN" altLang="en-US"/>
              <a:t>答案：</a:t>
            </a:r>
            <a:r>
              <a:rPr lang="zh-CN" altLang="en-US">
                <a:sym typeface="+mn-ea"/>
              </a:rPr>
              <a:t>党的奋斗目标和实现这些目标的行动路线</a:t>
            </a:r>
            <a:endParaRPr lang="zh-CN" altLang="en-US"/>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endParaRPr lang="zh-CN" altLang="en-US"/>
          </a:p>
          <a:p>
            <a:r>
              <a:rPr lang="zh-CN" altLang="en-US"/>
              <a:t>党的十一届三中全会以后，党和政府实行改革开放政策，改革首先始于（</a:t>
            </a:r>
            <a:r>
              <a:rPr lang="en-US" altLang="zh-CN"/>
              <a:t>    </a:t>
            </a:r>
            <a:r>
              <a:rPr lang="zh-CN" altLang="en-US"/>
              <a:t>）。</a:t>
            </a:r>
            <a:endParaRPr lang="zh-CN" altLang="en-US"/>
          </a:p>
        </p:txBody>
      </p:sp>
      <p:sp>
        <p:nvSpPr>
          <p:cNvPr id="3" name="内容占位符 2"/>
          <p:cNvSpPr>
            <a:spLocks noGrp="1"/>
          </p:cNvSpPr>
          <p:nvPr>
            <p:ph sz="quarter" idx="11"/>
          </p:nvPr>
        </p:nvSpPr>
        <p:spPr/>
        <p:txBody>
          <a:bodyPr/>
          <a:p>
            <a:r>
              <a:rPr lang="zh-CN" altLang="en-US"/>
              <a:t>第四题</a:t>
            </a:r>
            <a:r>
              <a:rPr lang="en-US" altLang="zh-CN"/>
              <a:t> </a:t>
            </a:r>
            <a:r>
              <a:rPr lang="zh-CN" altLang="en-US"/>
              <a:t>（</a:t>
            </a:r>
            <a:r>
              <a:rPr lang="zh-CN" altLang="en-US"/>
              <a:t>填空题）</a:t>
            </a:r>
            <a:endParaRPr lang="zh-CN" altLang="en-US"/>
          </a:p>
        </p:txBody>
      </p:sp>
      <p:sp>
        <p:nvSpPr>
          <p:cNvPr id="4" name="内容占位符 3"/>
          <p:cNvSpPr>
            <a:spLocks noGrp="1"/>
          </p:cNvSpPr>
          <p:nvPr>
            <p:ph sz="quarter" idx="12"/>
          </p:nvPr>
        </p:nvSpPr>
        <p:spPr>
          <a:xfrm>
            <a:off x="7658100" y="5219700"/>
            <a:ext cx="3608070" cy="914400"/>
          </a:xfrm>
        </p:spPr>
        <p:txBody>
          <a:bodyPr/>
          <a:p>
            <a:r>
              <a:rPr lang="zh-CN" altLang="en-US"/>
              <a:t>答案：</a:t>
            </a:r>
            <a:r>
              <a:rPr lang="zh-CN" altLang="en-US">
                <a:sym typeface="+mn-ea"/>
              </a:rPr>
              <a:t>农村地区</a:t>
            </a:r>
            <a:endParaRPr lang="zh-CN" altLang="en-US"/>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endParaRPr lang="zh-CN" altLang="en-US"/>
          </a:p>
          <a:p>
            <a:r>
              <a:rPr lang="zh-CN" altLang="en-US"/>
              <a:t>大革命失败后，中国共产党创建的第一块农村革命根据地是（</a:t>
            </a:r>
            <a:r>
              <a:rPr lang="en-US" altLang="zh-CN"/>
              <a:t>    </a:t>
            </a:r>
            <a:r>
              <a:rPr lang="zh-CN" altLang="en-US"/>
              <a:t>）</a:t>
            </a:r>
            <a:endParaRPr lang="zh-CN" altLang="en-US"/>
          </a:p>
        </p:txBody>
      </p:sp>
      <p:sp>
        <p:nvSpPr>
          <p:cNvPr id="3" name="内容占位符 2"/>
          <p:cNvSpPr>
            <a:spLocks noGrp="1"/>
          </p:cNvSpPr>
          <p:nvPr>
            <p:ph sz="quarter" idx="11"/>
          </p:nvPr>
        </p:nvSpPr>
        <p:spPr/>
        <p:txBody>
          <a:bodyPr/>
          <a:p>
            <a:r>
              <a:rPr lang="zh-CN" altLang="en-US"/>
              <a:t>第四十题（</a:t>
            </a:r>
            <a:r>
              <a:rPr lang="zh-CN" altLang="en-US"/>
              <a:t>填空题）</a:t>
            </a:r>
            <a:endParaRPr lang="zh-CN" altLang="en-US"/>
          </a:p>
        </p:txBody>
      </p:sp>
      <p:sp>
        <p:nvSpPr>
          <p:cNvPr id="4" name="内容占位符 3"/>
          <p:cNvSpPr>
            <a:spLocks noGrp="1"/>
          </p:cNvSpPr>
          <p:nvPr>
            <p:ph sz="quarter" idx="12"/>
          </p:nvPr>
        </p:nvSpPr>
        <p:spPr/>
        <p:txBody>
          <a:bodyPr/>
          <a:p>
            <a:r>
              <a:rPr lang="zh-CN" altLang="en-US"/>
              <a:t>答案：井冈山</a:t>
            </a:r>
            <a:r>
              <a:rPr lang="zh-CN" altLang="en-US"/>
              <a:t>革命根据地</a:t>
            </a:r>
            <a:endParaRPr lang="zh-CN" altLang="en-US"/>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r>
              <a:rPr lang="zh-CN" altLang="en-US"/>
              <a:t>改革开放以来我们取得一切成绩和进步的根本原因，归结起来就是：开辟了中国特色社会主义道路，形成了中国特色社会主义理论体系，确立了中国特色社会主义制度，发展了（</a:t>
            </a:r>
            <a:r>
              <a:rPr lang="en-US" altLang="zh-CN"/>
              <a:t>    </a:t>
            </a:r>
            <a:r>
              <a:rPr lang="zh-CN" altLang="en-US"/>
              <a:t>）。</a:t>
            </a:r>
            <a:endParaRPr lang="zh-CN" altLang="en-US"/>
          </a:p>
        </p:txBody>
      </p:sp>
      <p:sp>
        <p:nvSpPr>
          <p:cNvPr id="3" name="内容占位符 2"/>
          <p:cNvSpPr>
            <a:spLocks noGrp="1"/>
          </p:cNvSpPr>
          <p:nvPr>
            <p:ph sz="quarter" idx="11"/>
          </p:nvPr>
        </p:nvSpPr>
        <p:spPr/>
        <p:txBody>
          <a:bodyPr/>
          <a:p>
            <a:r>
              <a:rPr lang="zh-CN" altLang="en-US"/>
              <a:t>第五题</a:t>
            </a:r>
            <a:r>
              <a:rPr lang="en-US" altLang="zh-CN"/>
              <a:t> </a:t>
            </a:r>
            <a:r>
              <a:rPr lang="zh-CN" altLang="en-US"/>
              <a:t>（</a:t>
            </a:r>
            <a:r>
              <a:rPr lang="zh-CN" altLang="en-US"/>
              <a:t>填空题）</a:t>
            </a:r>
            <a:endParaRPr lang="zh-CN" altLang="en-US"/>
          </a:p>
        </p:txBody>
      </p:sp>
      <p:sp>
        <p:nvSpPr>
          <p:cNvPr id="4" name="内容占位符 3"/>
          <p:cNvSpPr>
            <a:spLocks noGrp="1"/>
          </p:cNvSpPr>
          <p:nvPr>
            <p:ph sz="quarter" idx="12"/>
          </p:nvPr>
        </p:nvSpPr>
        <p:spPr>
          <a:xfrm>
            <a:off x="4851400" y="5219700"/>
            <a:ext cx="6414770" cy="914400"/>
          </a:xfrm>
        </p:spPr>
        <p:txBody>
          <a:bodyPr/>
          <a:p>
            <a:r>
              <a:rPr lang="zh-CN" altLang="en-US"/>
              <a:t>答案：</a:t>
            </a:r>
            <a:r>
              <a:rPr lang="zh-CN" altLang="en-US">
                <a:sym typeface="+mn-ea"/>
              </a:rPr>
              <a:t>中国特色社会主义文化</a:t>
            </a:r>
            <a:endParaRPr lang="zh-CN" altLang="en-US"/>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中国共产党首次完整概括党在社会主义初级阶段的基本路线是在（</a:t>
            </a:r>
            <a:r>
              <a:rPr lang="en-US" altLang="zh-CN"/>
              <a:t>    </a:t>
            </a:r>
            <a:r>
              <a:rPr lang="zh-CN" altLang="en-US"/>
              <a:t>）。</a:t>
            </a:r>
            <a:endParaRPr lang="zh-CN" altLang="en-US"/>
          </a:p>
          <a:p>
            <a:r>
              <a:rPr lang="en-US" altLang="zh-CN"/>
              <a:t>A</a:t>
            </a:r>
            <a:r>
              <a:rPr lang="zh-CN" altLang="en-US"/>
              <a:t>、</a:t>
            </a:r>
            <a:r>
              <a:rPr lang="zh-CN" altLang="en-US"/>
              <a:t>中共十二大</a:t>
            </a:r>
            <a:endParaRPr lang="zh-CN" altLang="en-US"/>
          </a:p>
          <a:p>
            <a:r>
              <a:rPr lang="en-US" altLang="zh-CN"/>
              <a:t>B</a:t>
            </a:r>
            <a:r>
              <a:rPr lang="zh-CN" altLang="en-US"/>
              <a:t>、</a:t>
            </a:r>
            <a:r>
              <a:rPr lang="zh-CN" altLang="en-US"/>
              <a:t>中共十三大</a:t>
            </a:r>
            <a:endParaRPr lang="zh-CN" altLang="en-US"/>
          </a:p>
          <a:p>
            <a:r>
              <a:rPr lang="en-US" altLang="zh-CN"/>
              <a:t>C</a:t>
            </a:r>
            <a:r>
              <a:rPr lang="zh-CN" altLang="en-US"/>
              <a:t>、</a:t>
            </a:r>
            <a:r>
              <a:rPr lang="zh-CN" altLang="en-US"/>
              <a:t>中共十八大</a:t>
            </a:r>
            <a:endParaRPr lang="zh-CN" altLang="en-US"/>
          </a:p>
          <a:p>
            <a:r>
              <a:rPr lang="en-US" altLang="zh-CN"/>
              <a:t>D</a:t>
            </a:r>
            <a:r>
              <a:rPr lang="zh-CN" altLang="en-US"/>
              <a:t>、中共十九</a:t>
            </a:r>
            <a:r>
              <a:rPr lang="zh-CN" altLang="en-US"/>
              <a:t>大</a:t>
            </a:r>
            <a:endParaRPr lang="zh-CN" altLang="en-US"/>
          </a:p>
        </p:txBody>
      </p:sp>
      <p:sp>
        <p:nvSpPr>
          <p:cNvPr id="3" name="内容占位符 2"/>
          <p:cNvSpPr>
            <a:spLocks noGrp="1"/>
          </p:cNvSpPr>
          <p:nvPr>
            <p:ph sz="quarter" idx="11"/>
          </p:nvPr>
        </p:nvSpPr>
        <p:spPr/>
        <p:txBody>
          <a:bodyPr/>
          <a:p>
            <a:r>
              <a:rPr lang="zh-CN" altLang="en-US"/>
              <a:t>第六题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a:xfrm>
            <a:off x="7303770" y="5219700"/>
            <a:ext cx="3962400" cy="914400"/>
          </a:xfrm>
        </p:spPr>
        <p:txBody>
          <a:bodyPr/>
          <a:p>
            <a:r>
              <a:rPr lang="zh-CN" altLang="en-US"/>
              <a:t>答案：</a:t>
            </a:r>
            <a:r>
              <a:rPr lang="en-US" altLang="zh-CN"/>
              <a:t>B</a:t>
            </a:r>
            <a:endParaRPr lang="en-US" altLang="zh-CN"/>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endParaRPr lang="zh-CN" altLang="en-US"/>
          </a:p>
          <a:p>
            <a:r>
              <a:rPr lang="zh-CN" altLang="en-US"/>
              <a:t>党的十九大报告指出，从现在到2020年是全面建成小康社会的（</a:t>
            </a:r>
            <a:r>
              <a:rPr lang="en-US" altLang="zh-CN"/>
              <a:t>    </a:t>
            </a:r>
            <a:r>
              <a:rPr lang="zh-CN" altLang="en-US"/>
              <a:t>）时期</a:t>
            </a:r>
            <a:endParaRPr lang="zh-CN" altLang="en-US"/>
          </a:p>
        </p:txBody>
      </p:sp>
      <p:sp>
        <p:nvSpPr>
          <p:cNvPr id="3" name="内容占位符 2"/>
          <p:cNvSpPr>
            <a:spLocks noGrp="1"/>
          </p:cNvSpPr>
          <p:nvPr>
            <p:ph sz="quarter" idx="11"/>
          </p:nvPr>
        </p:nvSpPr>
        <p:spPr/>
        <p:txBody>
          <a:bodyPr/>
          <a:p>
            <a:r>
              <a:rPr lang="zh-CN" altLang="en-US"/>
              <a:t>第七题</a:t>
            </a:r>
            <a:r>
              <a:rPr lang="en-US" altLang="zh-CN"/>
              <a:t> </a:t>
            </a:r>
            <a:r>
              <a:rPr lang="zh-CN" altLang="en-US"/>
              <a:t>（</a:t>
            </a:r>
            <a:r>
              <a:rPr lang="zh-CN" altLang="en-US"/>
              <a:t>填空题）</a:t>
            </a:r>
            <a:endParaRPr lang="zh-CN" altLang="en-US"/>
          </a:p>
        </p:txBody>
      </p:sp>
      <p:sp>
        <p:nvSpPr>
          <p:cNvPr id="4" name="内容占位符 3"/>
          <p:cNvSpPr>
            <a:spLocks noGrp="1"/>
          </p:cNvSpPr>
          <p:nvPr>
            <p:ph sz="quarter" idx="12"/>
          </p:nvPr>
        </p:nvSpPr>
        <p:spPr/>
        <p:txBody>
          <a:bodyPr/>
          <a:p>
            <a:r>
              <a:rPr lang="zh-CN" altLang="en-US"/>
              <a:t>答案：</a:t>
            </a:r>
            <a:r>
              <a:rPr lang="zh-CN" altLang="en-US"/>
              <a:t>决胜</a:t>
            </a:r>
            <a:endParaRPr lang="zh-CN" altLang="en-US"/>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“十三五”计划的起止时间是（</a:t>
            </a:r>
            <a:r>
              <a:rPr lang="en-US" altLang="zh-CN"/>
              <a:t>    </a:t>
            </a:r>
            <a:r>
              <a:rPr lang="zh-CN" altLang="en-US"/>
              <a:t>）</a:t>
            </a:r>
            <a:endParaRPr lang="zh-CN" altLang="en-US"/>
          </a:p>
          <a:p>
            <a:r>
              <a:rPr lang="en-US" altLang="zh-CN"/>
              <a:t>A</a:t>
            </a:r>
            <a:r>
              <a:rPr lang="zh-CN" altLang="en-US"/>
              <a:t>、</a:t>
            </a:r>
            <a:r>
              <a:rPr lang="en-US" altLang="zh-CN"/>
              <a:t>2016</a:t>
            </a:r>
            <a:r>
              <a:rPr lang="zh-CN" altLang="en-US"/>
              <a:t>年</a:t>
            </a:r>
            <a:r>
              <a:rPr lang="en-US" altLang="zh-CN"/>
              <a:t>-2020</a:t>
            </a:r>
            <a:r>
              <a:rPr lang="zh-CN" altLang="en-US"/>
              <a:t>年</a:t>
            </a:r>
            <a:endParaRPr lang="en-US" altLang="zh-CN"/>
          </a:p>
          <a:p>
            <a:r>
              <a:rPr lang="en-US" altLang="zh-CN"/>
              <a:t>B</a:t>
            </a:r>
            <a:r>
              <a:rPr lang="zh-CN" altLang="en-US"/>
              <a:t>、</a:t>
            </a:r>
            <a:r>
              <a:rPr lang="en-US" altLang="zh-CN"/>
              <a:t>1986</a:t>
            </a:r>
            <a:r>
              <a:rPr lang="zh-CN" altLang="en-US"/>
              <a:t>年</a:t>
            </a:r>
            <a:r>
              <a:rPr lang="en-US" altLang="zh-CN"/>
              <a:t>-1990</a:t>
            </a:r>
            <a:r>
              <a:rPr lang="zh-CN" altLang="en-US"/>
              <a:t>年</a:t>
            </a:r>
            <a:endParaRPr lang="en-US" altLang="zh-CN"/>
          </a:p>
          <a:p>
            <a:r>
              <a:rPr lang="en-US" altLang="zh-CN"/>
              <a:t>C</a:t>
            </a:r>
            <a:r>
              <a:rPr lang="zh-CN" altLang="en-US"/>
              <a:t>、</a:t>
            </a:r>
            <a:r>
              <a:rPr lang="en-US" altLang="zh-CN"/>
              <a:t>1953</a:t>
            </a:r>
            <a:r>
              <a:rPr lang="zh-CN" altLang="en-US"/>
              <a:t>年</a:t>
            </a:r>
            <a:r>
              <a:rPr lang="en-US" altLang="zh-CN"/>
              <a:t>-1958</a:t>
            </a:r>
            <a:r>
              <a:rPr lang="zh-CN" altLang="en-US"/>
              <a:t>年</a:t>
            </a:r>
            <a:endParaRPr lang="zh-CN" altLang="en-US"/>
          </a:p>
          <a:p>
            <a:r>
              <a:rPr lang="en-US" altLang="zh-CN"/>
              <a:t>D</a:t>
            </a:r>
            <a:r>
              <a:rPr lang="zh-CN" altLang="en-US"/>
              <a:t>、</a:t>
            </a:r>
            <a:r>
              <a:rPr lang="en-US" altLang="zh-CN"/>
              <a:t>2006</a:t>
            </a:r>
            <a:r>
              <a:rPr lang="zh-CN" altLang="en-US"/>
              <a:t>年</a:t>
            </a:r>
            <a:r>
              <a:rPr lang="en-US" altLang="zh-CN"/>
              <a:t>-2010</a:t>
            </a:r>
            <a:r>
              <a:rPr lang="zh-CN" altLang="en-US"/>
              <a:t>年</a:t>
            </a:r>
            <a:endParaRPr lang="zh-CN" altLang="en-US"/>
          </a:p>
        </p:txBody>
      </p:sp>
      <p:sp>
        <p:nvSpPr>
          <p:cNvPr id="3" name="内容占位符 2"/>
          <p:cNvSpPr>
            <a:spLocks noGrp="1"/>
          </p:cNvSpPr>
          <p:nvPr>
            <p:ph sz="quarter" idx="11"/>
          </p:nvPr>
        </p:nvSpPr>
        <p:spPr/>
        <p:txBody>
          <a:bodyPr/>
          <a:p>
            <a:r>
              <a:rPr lang="zh-CN" altLang="en-US"/>
              <a:t>第八题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在"五卅"运动之后，共青团积极开展了反对国家主义派的斗争，以（</a:t>
            </a:r>
            <a:r>
              <a:rPr lang="en-US" altLang="zh-CN"/>
              <a:t>    </a:t>
            </a:r>
            <a:r>
              <a:rPr lang="zh-CN" altLang="en-US"/>
              <a:t>）为主要阵地，对国家主义派的反革命谬论进行了坚决的批判。</a:t>
            </a:r>
            <a:endParaRPr lang="zh-CN" altLang="en-US"/>
          </a:p>
          <a:p>
            <a:r>
              <a:rPr lang="en-US" altLang="zh-CN"/>
              <a:t>A</a:t>
            </a:r>
            <a:r>
              <a:rPr lang="zh-CN" altLang="en-US"/>
              <a:t>、《新青年》</a:t>
            </a:r>
            <a:endParaRPr lang="en-US" altLang="zh-CN"/>
          </a:p>
          <a:p>
            <a:r>
              <a:rPr lang="en-US" altLang="zh-CN"/>
              <a:t>B</a:t>
            </a:r>
            <a:r>
              <a:rPr lang="zh-CN" altLang="en-US"/>
              <a:t>、《中国青年报》</a:t>
            </a:r>
            <a:endParaRPr lang="en-US" altLang="zh-CN"/>
          </a:p>
          <a:p>
            <a:r>
              <a:rPr lang="en-US" altLang="zh-CN"/>
              <a:t>C</a:t>
            </a:r>
            <a:r>
              <a:rPr lang="zh-CN" altLang="en-US"/>
              <a:t>、《</a:t>
            </a:r>
            <a:r>
              <a:rPr lang="zh-CN" altLang="en-US"/>
              <a:t>中国青年》</a:t>
            </a:r>
            <a:endParaRPr lang="zh-CN" altLang="en-US"/>
          </a:p>
          <a:p>
            <a:r>
              <a:rPr lang="en-US" altLang="zh-CN"/>
              <a:t>D</a:t>
            </a:r>
            <a:r>
              <a:rPr lang="zh-CN" altLang="en-US"/>
              <a:t>、《</a:t>
            </a:r>
            <a:r>
              <a:rPr lang="zh-CN" altLang="en-US"/>
              <a:t>人民日报》</a:t>
            </a:r>
            <a:endParaRPr lang="zh-CN" altLang="en-US"/>
          </a:p>
        </p:txBody>
      </p:sp>
      <p:sp>
        <p:nvSpPr>
          <p:cNvPr id="3" name="内容占位符 2"/>
          <p:cNvSpPr>
            <a:spLocks noGrp="1"/>
          </p:cNvSpPr>
          <p:nvPr>
            <p:ph sz="quarter" idx="11"/>
          </p:nvPr>
        </p:nvSpPr>
        <p:spPr/>
        <p:txBody>
          <a:bodyPr/>
          <a:p>
            <a:r>
              <a:rPr lang="zh-CN" altLang="en-US"/>
              <a:t>第九题</a:t>
            </a:r>
            <a:r>
              <a:rPr lang="en-US" altLang="zh-CN"/>
              <a:t> </a:t>
            </a:r>
            <a:r>
              <a:rPr lang="zh-CN" altLang="en-US"/>
              <a:t>（选择</a:t>
            </a:r>
            <a:r>
              <a:rPr lang="zh-CN" altLang="en-US"/>
              <a:t>题）</a:t>
            </a:r>
            <a:endParaRPr lang="zh-CN" altLang="en-US"/>
          </a:p>
        </p:txBody>
      </p:sp>
      <p:sp>
        <p:nvSpPr>
          <p:cNvPr id="4" name="内容占位符 3"/>
          <p:cNvSpPr>
            <a:spLocks noGrp="1"/>
          </p:cNvSpPr>
          <p:nvPr>
            <p:ph sz="quarter" idx="12"/>
          </p:nvPr>
        </p:nvSpPr>
        <p:spPr>
          <a:xfrm>
            <a:off x="7084695" y="5219700"/>
            <a:ext cx="4181475" cy="914400"/>
          </a:xfrm>
        </p:spPr>
        <p:txBody>
          <a:bodyPr/>
          <a:p>
            <a:r>
              <a:rPr lang="zh-CN" altLang="en-US"/>
              <a:t>答案：</a:t>
            </a:r>
            <a:r>
              <a:rPr lang="en-US" altLang="zh-CN"/>
              <a:t>C</a:t>
            </a:r>
            <a:endParaRPr lang="en-US" altLang="zh-CN"/>
          </a:p>
        </p:txBody>
      </p:sp>
    </p:spTree>
  </p:cSld>
  <p:clrMapOvr>
    <a:masterClrMapping/>
  </p:clrMapOvr>
  <p:transition>
    <p:random/>
  </p:transition>
</p:sld>
</file>

<file path=ppt/tags/tag1.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23">
      <a:dk1>
        <a:srgbClr val="000000"/>
      </a:dk1>
      <a:lt1>
        <a:sysClr val="window" lastClr="FFFFFF"/>
      </a:lt1>
      <a:dk2>
        <a:srgbClr val="FFFFFF"/>
      </a:dk2>
      <a:lt2>
        <a:srgbClr val="FFFFFF"/>
      </a:lt2>
      <a:accent1>
        <a:srgbClr val="BB0B30"/>
      </a:accent1>
      <a:accent2>
        <a:srgbClr val="BC0A30"/>
      </a:accent2>
      <a:accent3>
        <a:srgbClr val="BA0B2F"/>
      </a:accent3>
      <a:accent4>
        <a:srgbClr val="BB0A31"/>
      </a:accent4>
      <a:accent5>
        <a:srgbClr val="BB0B30"/>
      </a:accent5>
      <a:accent6>
        <a:srgbClr val="BA0B31"/>
      </a:accent6>
      <a:hlink>
        <a:srgbClr val="F33B48"/>
      </a:hlink>
      <a:folHlink>
        <a:srgbClr val="FFC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lang="zh-CN" altLang="en-US">
            <a:latin typeface="微软雅黑" panose="020B0503020204020204" charset="-122"/>
            <a:ea typeface="微软雅黑" panose="020B050302020402020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3386</Words>
  <Application>WPS 演示</Application>
  <PresentationFormat>宽屏</PresentationFormat>
  <Paragraphs>320</Paragraphs>
  <Slides>40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40</vt:i4>
      </vt:variant>
    </vt:vector>
  </HeadingPairs>
  <TitlesOfParts>
    <vt:vector size="51" baseType="lpstr">
      <vt:lpstr>Arial</vt:lpstr>
      <vt:lpstr>宋体</vt:lpstr>
      <vt:lpstr>Wingdings</vt:lpstr>
      <vt:lpstr>微软雅黑</vt:lpstr>
      <vt:lpstr>华文行楷</vt:lpstr>
      <vt:lpstr>华文楷体</vt:lpstr>
      <vt:lpstr>Calibri</vt:lpstr>
      <vt:lpstr>Arial Unicode MS</vt:lpstr>
      <vt:lpstr>Calibri Light</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熊猫办公</dc:creator>
  <cp:lastModifiedBy>过客</cp:lastModifiedBy>
  <cp:revision>89</cp:revision>
  <dcterms:created xsi:type="dcterms:W3CDTF">2020-05-24T08:16:00Z</dcterms:created>
  <dcterms:modified xsi:type="dcterms:W3CDTF">2022-05-01T08:59:00Z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2052-11.1.0.11372</vt:lpwstr>
  </property>
  <property fmtid="{D5CDD505-2E9C-101B-9397-08002B2CF9AE}" pid="3" name="ICV">
    <vt:lpwstr>F674D197E6464C389843DCAA01928D42</vt:lpwstr>
  </property>
</Properties>
</file>