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4"/>
  </p:notesMasterIdLst>
  <p:handoutMasterIdLst>
    <p:handoutMasterId r:id="rId45"/>
  </p:handoutMasterIdLst>
  <p:sldIdLst>
    <p:sldId id="411" r:id="rId2"/>
    <p:sldId id="366" r:id="rId3"/>
    <p:sldId id="367" r:id="rId4"/>
    <p:sldId id="368" r:id="rId5"/>
    <p:sldId id="369" r:id="rId6"/>
    <p:sldId id="370" r:id="rId7"/>
    <p:sldId id="371" r:id="rId8"/>
    <p:sldId id="374" r:id="rId9"/>
    <p:sldId id="375" r:id="rId10"/>
    <p:sldId id="376" r:id="rId11"/>
    <p:sldId id="378" r:id="rId12"/>
    <p:sldId id="380" r:id="rId13"/>
    <p:sldId id="377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9" r:id="rId42"/>
    <p:sldId id="410" r:id="rId4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33CC"/>
    <a:srgbClr val="6600CC"/>
    <a:srgbClr val="339933"/>
    <a:srgbClr val="FF3300"/>
    <a:srgbClr val="3366CC"/>
    <a:srgbClr val="0000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581" autoAdjust="0"/>
  </p:normalViewPr>
  <p:slideViewPr>
    <p:cSldViewPr>
      <p:cViewPr varScale="1">
        <p:scale>
          <a:sx n="86" d="100"/>
          <a:sy n="86" d="100"/>
        </p:scale>
        <p:origin x="120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pPr/>
              <a:t>2022-02-17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3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26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BB455-8EAD-4C4F-9329-1CDBC83526D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8887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5312-96F3-4ECE-9699-8A62C49B3D5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33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0C289-2EC2-45A3-AD0F-955C0A68200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692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72581-AAB7-449E-94B1-0C00A0FA68A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279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B873-2FD7-4D3F-95FD-06692B2BE88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807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54B39-088D-489F-93EF-DD601804ACD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012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45E-918B-4275-9B67-DA606BFFD75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36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CF5D4-27D0-4858-B640-6AA5E994C15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227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82C4D-65C1-455F-8B95-23DDC917AD8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938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06C6E-2DBC-489D-9049-151247800BD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41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1DDBA-F02F-4E3D-970C-CC2D1DFAA31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199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9CCEC-F8CC-4A7E-9628-0CFF78E97D6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78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66DC27-C8F4-4D90-8D16-FE405307A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3" y="0"/>
            <a:ext cx="4087357" cy="4293096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556792"/>
            <a:ext cx="5040312" cy="7921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896220" y="3501791"/>
            <a:ext cx="5943600" cy="187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2488"/>
              </a:spcBef>
              <a:spcAft>
                <a:spcPts val="2488"/>
              </a:spcAft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2488"/>
              </a:spcBef>
              <a:spcAft>
                <a:spcPts val="2488"/>
              </a:spcAft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2488"/>
              </a:spcBef>
              <a:spcAft>
                <a:spcPts val="2488"/>
              </a:spcAft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2488"/>
              </a:spcBef>
              <a:spcAft>
                <a:spcPts val="2488"/>
              </a:spcAft>
              <a:defRPr kumimoji="1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王先兵</a:t>
            </a:r>
          </a:p>
          <a:p>
            <a:pPr eaLnBrk="1" hangingPunct="1">
              <a:spcBef>
                <a:spcPct val="400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联系电话：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18986213087</a:t>
            </a:r>
          </a:p>
          <a:p>
            <a:pPr eaLnBrk="1" hangingPunct="1">
              <a:spcBef>
                <a:spcPct val="400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电子邮箱：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xbwang@whu.edu.cn</a:t>
            </a:r>
          </a:p>
          <a:p>
            <a:pPr eaLnBrk="1" hangingPunct="1">
              <a:spcBef>
                <a:spcPct val="40000"/>
              </a:spcBef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3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57158" y="285728"/>
            <a:ext cx="3786214" cy="561486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的逻辑结构表示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6438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数据的逻辑结构是面向用户的，它有多种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表示形式。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517" y="2628512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8662" y="1771254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1-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表格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右大括号 7"/>
          <p:cNvSpPr/>
          <p:nvPr/>
        </p:nvSpPr>
        <p:spPr>
          <a:xfrm>
            <a:off x="6286512" y="2786058"/>
            <a:ext cx="285752" cy="342902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3214686"/>
            <a:ext cx="430887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直接来源于现实世界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28662" y="2369005"/>
            <a:ext cx="8001056" cy="3631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一个二元组表示为：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B=(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是一种数据结构，它由数据元素的集合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上二元关系的集合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所组成。其中：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i="1" baseline="-30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i="1" baseline="-30000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0}</a:t>
            </a: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数据元素的集合</a:t>
            </a:r>
            <a:endParaRPr lang="en-US" altLang="zh-CN" sz="2000" b="1" dirty="0">
              <a:solidFill>
                <a:srgbClr val="FF33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i="1" baseline="-30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i="1" baseline="-30000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0}</a:t>
            </a: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关系的集合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14348" y="1522761"/>
            <a:ext cx="6357982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r>
              <a:rPr lang="zh-CN" altLang="en-US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kumimoji="0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一种通用的逻辑结构表示方法</a:t>
            </a:r>
            <a:endParaRPr kumimoji="0"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571480"/>
            <a:ext cx="5214974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2-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3224" y="1278941"/>
            <a:ext cx="775499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序偶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∈</a:t>
            </a:r>
            <a:r>
              <a:rPr lang="en-US" altLang="zh-CN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200" b="1" i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为第一元素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为第二元素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前驱元素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若某个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元素没有前驱元素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，则称该元素为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；若某个元素没有后继元素，则称该元素为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终端元素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9879" name="Text Box 1031"/>
          <p:cNvSpPr txBox="1">
            <a:spLocks noChangeArrowheads="1"/>
          </p:cNvSpPr>
          <p:nvPr/>
        </p:nvSpPr>
        <p:spPr bwMode="auto">
          <a:xfrm>
            <a:off x="428596" y="549275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每个关系</a:t>
            </a:r>
            <a:r>
              <a:rPr kumimoji="0"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的用若干个序偶来表示</a:t>
            </a:r>
            <a:r>
              <a:rPr kumimoji="0"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4000504"/>
            <a:ext cx="8072494" cy="3631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序偶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是有向的，序偶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是无向的</a:t>
            </a:r>
            <a:endParaRPr lang="zh-CN" altLang="en-US" sz="2200">
              <a:solidFill>
                <a:srgbClr val="6600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72747"/>
            <a:ext cx="266311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二元组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逻辑表示：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915689"/>
            <a:ext cx="7235146" cy="513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72000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&lt;1,8&gt;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&lt;8,34&gt;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&lt;34,20&gt;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&lt;20,12&gt;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&lt;12,26&gt;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&lt;26,5&gt;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7" y="214290"/>
          <a:ext cx="4000528" cy="316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04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1934" y="3714752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每个学生记录用学号标识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3857620" y="3571876"/>
            <a:ext cx="142876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000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例如，如下数据为一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个矩阵：    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28596" y="2492377"/>
            <a:ext cx="8358214" cy="27392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对应的二元组表示为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，其中：</a:t>
            </a: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={2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  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行关系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示列关系</a:t>
            </a: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={&lt;2,6&gt;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&lt;6,3&gt;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&lt;3,1&gt;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&lt;8,12&gt;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&lt;12,7&gt;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&lt;7,4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000" b="1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5,10&gt;,  &lt;10,9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9,11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&gt;}</a:t>
            </a:r>
          </a:p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={&lt;2,8&gt;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&lt;8,5&gt;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&lt;6,12&gt;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&lt;12,10&gt;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&lt;3,7&gt;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&lt;7,9&gt;,  &lt;1,4&gt;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&lt;4,11&gt;}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2826" y="1000108"/>
            <a:ext cx="2001852" cy="1144596"/>
            <a:chOff x="1212826" y="1000108"/>
            <a:chExt cx="2001852" cy="114459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642116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13620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13620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793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6562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6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3818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793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8</a:t>
              </a:r>
              <a:endParaRPr lang="zh-CN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6562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12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7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3818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93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6562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598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9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3818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11</a:t>
              </a:r>
              <a:endParaRPr lang="zh-CN" altLang="en-US" sz="2000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2642380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071008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71008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42910" y="1357298"/>
            <a:ext cx="74295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在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学生表中，用学号标识每个学生记录，其逻辑结构用图形表示如下：</a:t>
            </a:r>
          </a:p>
        </p:txBody>
      </p:sp>
      <p:sp>
        <p:nvSpPr>
          <p:cNvPr id="19" name="椭圆 18"/>
          <p:cNvSpPr/>
          <p:nvPr/>
        </p:nvSpPr>
        <p:spPr>
          <a:xfrm>
            <a:off x="160310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6036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7620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4876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138987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960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29749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032132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938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4664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56136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89454" y="3301875"/>
            <a:ext cx="36000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7107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3-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图形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50826" y="347134"/>
            <a:ext cx="3678232" cy="491985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、数据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的存储结构表示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14393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    数据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在计算机存储器中的存储方式就是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。它是面向程序员的。       </a:t>
            </a:r>
            <a:endParaRPr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1263646" y="2530827"/>
            <a:ext cx="4951428" cy="1041049"/>
            <a:chOff x="1835150" y="1778000"/>
            <a:chExt cx="5257800" cy="720726"/>
          </a:xfrm>
        </p:grpSpPr>
        <p:sp>
          <p:nvSpPr>
            <p:cNvPr id="4" name="Rectangle 3"/>
            <p:cNvSpPr>
              <a:spLocks noChangeAspect="1" noChangeArrowheads="1"/>
            </p:cNvSpPr>
            <p:nvPr/>
          </p:nvSpPr>
          <p:spPr bwMode="auto">
            <a:xfrm>
              <a:off x="1835150" y="1778000"/>
              <a:ext cx="1657350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逻辑结构</a:t>
              </a:r>
            </a:p>
          </p:txBody>
        </p:sp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5508625" y="1778001"/>
              <a:ext cx="1584325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563938" y="2211388"/>
              <a:ext cx="19446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763" y="1866122"/>
              <a:ext cx="863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472" y="4001908"/>
            <a:ext cx="6143668" cy="6092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18800" bIns="1188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设计存储结构的这种</a:t>
            </a:r>
            <a:r>
              <a:rPr kumimoji="0"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映射应满足两个要求：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211" y="4742729"/>
            <a:ext cx="5491835" cy="107228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存储所有元素</a:t>
            </a:r>
          </a:p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存储数据元素间的关系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31858" y="1993900"/>
            <a:ext cx="5126026" cy="34035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         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存储学号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name[8];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存储姓名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sex[2];    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存储性别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class[4];  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存储班号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[7]=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{1,“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张斌”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男”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,“9901”},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…,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{5,"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王萍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女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","9901"}  }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5214974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学生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表存储结构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－ 结构体数组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14349" y="1285860"/>
            <a:ext cx="60007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存放学生表的结构体数组</a:t>
            </a:r>
            <a:r>
              <a:rPr lang="en-US" altLang="zh-CN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857224" y="5357826"/>
            <a:ext cx="2143140" cy="857256"/>
            <a:chOff x="142844" y="4929198"/>
            <a:chExt cx="2143140" cy="85725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H="1" flipV="1">
              <a:off x="285720" y="4929198"/>
              <a:ext cx="0" cy="5040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42844" y="5417122"/>
              <a:ext cx="2143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Stud</a:t>
              </a:r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数组起始地址</a:t>
              </a: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870584" y="5030785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>
                <a:latin typeface="宋体"/>
                <a:ea typeface="宋体" charset="-122"/>
                <a:cs typeface="Times New Roman" pitchFamily="18" charset="0"/>
              </a:rPr>
              <a:t>…</a:t>
            </a:r>
            <a:endParaRPr lang="en-US" altLang="zh-CN" sz="1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208992" name="Group 96"/>
          <p:cNvGraphicFramePr>
            <a:graphicFrameLocks noGrp="1"/>
          </p:cNvGraphicFramePr>
          <p:nvPr/>
        </p:nvGraphicFramePr>
        <p:xfrm>
          <a:off x="785786" y="1026478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>
            <a:endCxn id="208904" idx="0"/>
          </p:cNvCxnSpPr>
          <p:nvPr/>
        </p:nvCxnSpPr>
        <p:spPr>
          <a:xfrm rot="16200000" flipH="1">
            <a:off x="305165" y="2766612"/>
            <a:ext cx="2714644" cy="467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3306" y="5929330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存储结构建立完毕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30407" y="478776"/>
            <a:ext cx="2500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学生表的逻辑结构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85786" y="4357694"/>
            <a:ext cx="2332054" cy="957256"/>
            <a:chOff x="71406" y="3929066"/>
            <a:chExt cx="2332054" cy="957256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14348" y="3929066"/>
              <a:ext cx="9350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Stud[0]</a:t>
              </a:r>
            </a:p>
          </p:txBody>
        </p:sp>
        <p:sp>
          <p:nvSpPr>
            <p:cNvPr id="208905" name="Rectangle 9"/>
            <p:cNvSpPr>
              <a:spLocks noChangeAspect="1" noChangeArrowheads="1"/>
            </p:cNvSpPr>
            <p:nvPr/>
          </p:nvSpPr>
          <p:spPr bwMode="auto">
            <a:xfrm>
              <a:off x="71406" y="4525959"/>
              <a:ext cx="4318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504794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1223931" y="4525959"/>
              <a:ext cx="4680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1684322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36" name="右大括号 35"/>
            <p:cNvSpPr>
              <a:spLocks noChangeAspect="1"/>
            </p:cNvSpPr>
            <p:nvPr/>
          </p:nvSpPr>
          <p:spPr>
            <a:xfrm rot="16200000">
              <a:off x="1125117" y="3303983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17840" y="4359282"/>
            <a:ext cx="2341589" cy="957255"/>
            <a:chOff x="2663796" y="3930654"/>
            <a:chExt cx="2341589" cy="957255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3600421" y="3930654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Stud[1]</a:t>
              </a:r>
            </a:p>
          </p:txBody>
        </p:sp>
        <p:sp>
          <p:nvSpPr>
            <p:cNvPr id="208912" name="Rectangle 16"/>
            <p:cNvSpPr>
              <a:spLocks noChangeAspect="1" noChangeArrowheads="1"/>
            </p:cNvSpPr>
            <p:nvPr/>
          </p:nvSpPr>
          <p:spPr bwMode="auto">
            <a:xfrm>
              <a:off x="2663796" y="4527546"/>
              <a:ext cx="4318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097183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816321" y="4527546"/>
              <a:ext cx="4680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4286248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37" name="右大括号 36"/>
            <p:cNvSpPr>
              <a:spLocks noChangeAspect="1"/>
            </p:cNvSpPr>
            <p:nvPr/>
          </p:nvSpPr>
          <p:spPr>
            <a:xfrm rot="16200000">
              <a:off x="3768322" y="3303984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50205" y="4344994"/>
            <a:ext cx="2336637" cy="971543"/>
            <a:chOff x="2651291" y="4814911"/>
            <a:chExt cx="2336637" cy="971543"/>
          </a:xfrm>
        </p:grpSpPr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3344854" y="4814911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Stud[6]</a:t>
              </a:r>
            </a:p>
          </p:txBody>
        </p:sp>
        <p:sp>
          <p:nvSpPr>
            <p:cNvPr id="208920" name="Rectangle 24"/>
            <p:cNvSpPr>
              <a:spLocks noChangeAspect="1" noChangeArrowheads="1"/>
            </p:cNvSpPr>
            <p:nvPr/>
          </p:nvSpPr>
          <p:spPr bwMode="auto">
            <a:xfrm>
              <a:off x="2651291" y="5426091"/>
              <a:ext cx="4318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7656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3795699" y="5426091"/>
              <a:ext cx="4680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426879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38" name="右大括号 37"/>
            <p:cNvSpPr>
              <a:spLocks noChangeAspect="1"/>
            </p:cNvSpPr>
            <p:nvPr/>
          </p:nvSpPr>
          <p:spPr>
            <a:xfrm rot="16200000">
              <a:off x="3696885" y="4219536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箭头连接符 44"/>
          <p:cNvCxnSpPr>
            <a:endCxn id="208911" idx="0"/>
          </p:cNvCxnSpPr>
          <p:nvPr/>
        </p:nvCxnSpPr>
        <p:spPr>
          <a:xfrm>
            <a:off x="1412859" y="1928802"/>
            <a:ext cx="3109125" cy="2430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08919" idx="0"/>
          </p:cNvCxnSpPr>
          <p:nvPr/>
        </p:nvCxnSpPr>
        <p:spPr>
          <a:xfrm>
            <a:off x="1492235" y="3532274"/>
            <a:ext cx="6119052" cy="812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映射过程：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28662" y="2733256"/>
            <a:ext cx="5643601" cy="1769115"/>
            <a:chOff x="928662" y="2733256"/>
            <a:chExt cx="5643601" cy="1769115"/>
          </a:xfrm>
        </p:grpSpPr>
        <p:sp>
          <p:nvSpPr>
            <p:cNvPr id="210947" name="Text Box 3"/>
            <p:cNvSpPr txBox="1">
              <a:spLocks noChangeArrowheads="1"/>
            </p:cNvSpPr>
            <p:nvPr/>
          </p:nvSpPr>
          <p:spPr bwMode="auto">
            <a:xfrm>
              <a:off x="928662" y="2733256"/>
              <a:ext cx="3960813" cy="37238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tIns="76176" bIns="0">
              <a:spAutoFit/>
            </a:bodyPr>
            <a:lstStyle/>
            <a:p>
              <a:pPr marL="457200" indent="-457200" algn="l"/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这种存储结构的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特点</a:t>
              </a:r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　　</a:t>
              </a:r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000100" y="3304760"/>
              <a:ext cx="5572163" cy="1197611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所有元素占用一整块内存空间。</a:t>
              </a:r>
            </a:p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逻辑上相邻的元素，物理上也相邻。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42976" y="4714884"/>
            <a:ext cx="2143140" cy="1000132"/>
            <a:chOff x="1142976" y="4714884"/>
            <a:chExt cx="2143140" cy="1000132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5327218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顺序存储结构</a:t>
              </a: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2000232" y="4714884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29454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Stud[</a:t>
            </a:r>
            <a:r>
              <a:rPr lang="en-US" altLang="zh-CN" sz="2000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Stud[</a:t>
            </a:r>
            <a:r>
              <a:rPr lang="en-US" altLang="zh-CN" sz="2000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71435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  <a:endParaRPr lang="zh-CN" altLang="en-US" sz="2000" dirty="0"/>
          </a:p>
        </p:txBody>
      </p:sp>
      <p:sp>
        <p:nvSpPr>
          <p:cNvPr id="12" name="椭圆 11"/>
          <p:cNvSpPr/>
          <p:nvPr/>
        </p:nvSpPr>
        <p:spPr>
          <a:xfrm>
            <a:off x="1000100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85918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928926" y="1142984"/>
            <a:ext cx="1928826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两个逻辑上相邻元素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2198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存储空间也相邻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63782" y="2214554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什么是数据结构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00298" y="857232"/>
            <a:ext cx="3879858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绪 论</a:t>
            </a:r>
            <a:r>
              <a:rPr lang="zh-CN" altLang="en-US" sz="4000" b="0" dirty="0">
                <a:solidFill>
                  <a:schemeClr val="tx2"/>
                </a:solidFill>
                <a:ea typeface="隶书" pitchFamily="49" charset="-122"/>
              </a:rPr>
              <a:t> </a:t>
            </a:r>
            <a:endParaRPr lang="zh-CN" altLang="en-US" sz="4000" dirty="0">
              <a:ea typeface="隶书" pitchFamily="49" charset="-122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2999711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算法及其描述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3785529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1.3 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算法分析基础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4523063"/>
            <a:ext cx="42148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1.4 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其他情况的算法分析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6215106" cy="281840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just"/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studnode</a:t>
            </a:r>
            <a:endParaRPr lang="en-US" altLang="zh-CN" sz="18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存储学号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name[8];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存储姓名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sex[2];  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存储性别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class[4];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存储班号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studnode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存储指向下一个学生的指针</a:t>
            </a: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StudType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</p:txBody>
      </p:sp>
      <p:sp>
        <p:nvSpPr>
          <p:cNvPr id="57456" name="Text Box 2160"/>
          <p:cNvSpPr txBox="1">
            <a:spLocks noChangeArrowheads="1"/>
          </p:cNvSpPr>
          <p:nvPr/>
        </p:nvSpPr>
        <p:spPr bwMode="auto">
          <a:xfrm>
            <a:off x="571472" y="1571612"/>
            <a:ext cx="69627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存放学生表的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链表的结点类型</a:t>
            </a:r>
            <a:r>
              <a:rPr lang="en-US" altLang="zh-CN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StudType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声明如下：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4286280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学生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表存储结构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－ 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43152" y="4005264"/>
            <a:ext cx="2941638" cy="396875"/>
            <a:chOff x="1611301" y="4005264"/>
            <a:chExt cx="2941638" cy="396875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611301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039926" y="40052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01926" y="40052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230551" y="40052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067164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9801" y="4005264"/>
            <a:ext cx="1477952" cy="923934"/>
            <a:chOff x="107950" y="4005264"/>
            <a:chExt cx="1477952" cy="92393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07950" y="4005264"/>
              <a:ext cx="1035026" cy="92393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sm" len="sm"/>
            </a:ln>
            <a:effectLst/>
          </p:spPr>
          <p:txBody>
            <a:bodyPr tIns="0" bIns="0"/>
            <a:lstStyle/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链表首结点地址</a:t>
              </a: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head</a:t>
              </a:r>
            </a:p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9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182677" y="4203699"/>
              <a:ext cx="403225" cy="45719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32040" y="4233863"/>
            <a:ext cx="2952750" cy="777876"/>
            <a:chOff x="1600189" y="4233863"/>
            <a:chExt cx="2952750" cy="777876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1600189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039927" y="46148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801927" y="46148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3230552" y="46148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4067164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311639" y="423386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38392" y="5891213"/>
            <a:ext cx="2974975" cy="777875"/>
            <a:chOff x="1606541" y="5891213"/>
            <a:chExt cx="2974975" cy="777875"/>
          </a:xfrm>
        </p:grpSpPr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16065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2068504" y="6272213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2830504" y="6272213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3259129" y="6272213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40957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7451" name="Line 107"/>
            <p:cNvSpPr>
              <a:spLocks noChangeShapeType="1"/>
            </p:cNvSpPr>
            <p:nvPr/>
          </p:nvSpPr>
          <p:spPr bwMode="auto">
            <a:xfrm>
              <a:off x="4298940" y="589121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aphicFrame>
        <p:nvGraphicFramePr>
          <p:cNvPr id="147516" name="Group 60"/>
          <p:cNvGraphicFramePr>
            <a:graphicFrameLocks noGrp="1"/>
          </p:cNvGraphicFramePr>
          <p:nvPr/>
        </p:nvGraphicFramePr>
        <p:xfrm>
          <a:off x="1246199" y="883603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4550513" y="4767261"/>
            <a:ext cx="568331" cy="970333"/>
            <a:chOff x="4018662" y="4767261"/>
            <a:chExt cx="568331" cy="970333"/>
          </a:xfrm>
        </p:grpSpPr>
        <p:sp>
          <p:nvSpPr>
            <p:cNvPr id="57447" name="Line 103"/>
            <p:cNvSpPr>
              <a:spLocks noChangeShapeType="1"/>
            </p:cNvSpPr>
            <p:nvPr/>
          </p:nvSpPr>
          <p:spPr bwMode="auto">
            <a:xfrm>
              <a:off x="4311640" y="4767261"/>
              <a:ext cx="0" cy="5334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47517" name="Text Box 61"/>
            <p:cNvSpPr txBox="1">
              <a:spLocks noChangeArrowheads="1"/>
            </p:cNvSpPr>
            <p:nvPr/>
          </p:nvSpPr>
          <p:spPr bwMode="auto">
            <a:xfrm>
              <a:off x="4018662" y="5439075"/>
              <a:ext cx="568331" cy="29851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/>
              <a:r>
                <a:rPr lang="en-US" altLang="zh-CN" sz="1800" dirty="0">
                  <a:solidFill>
                    <a:srgbClr val="3333CC"/>
                  </a:solidFill>
                  <a:latin typeface="宋体"/>
                  <a:ea typeface="宋体" charset="-122"/>
                  <a:cs typeface="Times New Roman" pitchFamily="18" charset="0"/>
                </a:rPr>
                <a:t>┇</a:t>
              </a:r>
              <a:endParaRPr lang="en-US" altLang="zh-CN" sz="1800" dirty="0">
                <a:solidFill>
                  <a:srgbClr val="3333CC"/>
                </a:solidFill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06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映射过程：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1450" y="312098"/>
            <a:ext cx="257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学生表的逻辑结构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5355" y="4071942"/>
            <a:ext cx="430887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存储结构建立完毕</a:t>
            </a:r>
            <a:endParaRPr lang="zh-CN" altLang="en-US" sz="2000" dirty="0"/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813607" y="2432831"/>
            <a:ext cx="2647966" cy="49689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74689" y="2814625"/>
            <a:ext cx="2828938" cy="7715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70728" y="4461660"/>
            <a:ext cx="2843213" cy="77789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8" name="TextBox 37"/>
          <p:cNvSpPr txBox="1"/>
          <p:nvPr/>
        </p:nvSpPr>
        <p:spPr>
          <a:xfrm>
            <a:off x="6357950" y="642918"/>
            <a:ext cx="2714644" cy="411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学生表中每个学生元素用一个结点来存储。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对应第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对应第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等等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通过指针来表示逻辑关系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用第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个结点的地址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来标识整个存储结构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857224" y="785794"/>
            <a:ext cx="3857652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这种存储结构的特点：　　</a:t>
            </a: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714348" y="1357298"/>
            <a:ext cx="7072362" cy="176969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一个逻辑元素用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一个结点存储，每个结点单独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，所有结点的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地址不一定是连续的。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用指针来表示逻辑关系。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14414" y="3447636"/>
            <a:ext cx="2143140" cy="1012104"/>
            <a:chOff x="1214414" y="3447636"/>
            <a:chExt cx="2143140" cy="1012104"/>
          </a:xfrm>
        </p:grpSpPr>
        <p:sp>
          <p:nvSpPr>
            <p:cNvPr id="55" name="TextBox 54"/>
            <p:cNvSpPr txBox="1"/>
            <p:nvPr/>
          </p:nvSpPr>
          <p:spPr>
            <a:xfrm>
              <a:off x="1214414" y="4071942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链式存储结构</a:t>
              </a:r>
            </a:p>
          </p:txBody>
        </p:sp>
        <p:sp>
          <p:nvSpPr>
            <p:cNvPr id="56" name="下箭头 55"/>
            <p:cNvSpPr/>
            <p:nvPr/>
          </p:nvSpPr>
          <p:spPr bwMode="auto">
            <a:xfrm>
              <a:off x="2000232" y="3447636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34" y="214290"/>
            <a:ext cx="2357454" cy="498598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3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857232"/>
            <a:ext cx="8572560" cy="10009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数据运算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是对数据的操作。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分为两个层次：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运算描述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运算实现</a:t>
            </a:r>
            <a:r>
              <a:rPr lang="zh-CN" altLang="en-US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8596" y="1928802"/>
            <a:ext cx="7929618" cy="4156195"/>
            <a:chOff x="428596" y="1928802"/>
            <a:chExt cx="7929618" cy="4156195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428596" y="1928802"/>
              <a:ext cx="7929618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对于“学生表”这种数据结构，可以进行一系列的运算：</a:t>
              </a: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973219" y="2708688"/>
              <a:ext cx="4857784" cy="33763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查找序号为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的学生姓名</a:t>
              </a:r>
              <a:endPara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增加一个学生记录；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删除一个学生记录；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查找性别为“女”的学生记录；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查找班号为“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9902”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6259631" y="3273435"/>
              <a:ext cx="455509" cy="158432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vert="eaVert" tIns="76176" bIns="0">
              <a:spAutoFit/>
            </a:bodyPr>
            <a:lstStyle/>
            <a:p>
              <a:pPr marL="457200" indent="-457200"/>
              <a:r>
                <a:rPr lang="zh-CN" altLang="en-US" sz="22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运算描述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012279" y="2714620"/>
              <a:ext cx="144000" cy="2786082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14348" y="500042"/>
            <a:ext cx="7215238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 顺序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存储结构中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实现“查找序号为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的学生姓名”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 flipV="1">
            <a:off x="1239853" y="2629911"/>
            <a:ext cx="0" cy="288000"/>
          </a:xfrm>
          <a:prstGeom prst="line">
            <a:avLst/>
          </a:prstGeom>
          <a:noFill/>
          <a:ln w="38100">
            <a:solidFill>
              <a:srgbClr val="CC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66780" y="2987101"/>
            <a:ext cx="22907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数组起始地址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424630" y="2272721"/>
            <a:ext cx="647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宋体"/>
                <a:ea typeface="宋体" charset="-122"/>
                <a:cs typeface="Times New Roman" pitchFamily="18" charset="0"/>
              </a:rPr>
              <a:t>……</a:t>
            </a:r>
            <a:endParaRPr lang="en-US" altLang="zh-CN" sz="1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962164" y="1629779"/>
            <a:ext cx="935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Stud[0]</a:t>
            </a:r>
          </a:p>
        </p:txBody>
      </p:sp>
      <p:sp>
        <p:nvSpPr>
          <p:cNvPr id="32" name="Rectangle 9"/>
          <p:cNvSpPr>
            <a:spLocks noChangeAspect="1" noChangeArrowheads="1"/>
          </p:cNvSpPr>
          <p:nvPr/>
        </p:nvSpPr>
        <p:spPr bwMode="auto">
          <a:xfrm>
            <a:off x="1025539" y="2226672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58927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张斌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178064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男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898789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9901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554554" y="1631367"/>
            <a:ext cx="935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Stud[1]</a:t>
            </a:r>
          </a:p>
        </p:txBody>
      </p:sp>
      <p:sp>
        <p:nvSpPr>
          <p:cNvPr id="56" name="Rectangle 16"/>
          <p:cNvSpPr>
            <a:spLocks noChangeAspect="1" noChangeArrowheads="1"/>
          </p:cNvSpPr>
          <p:nvPr/>
        </p:nvSpPr>
        <p:spPr bwMode="auto">
          <a:xfrm>
            <a:off x="3617929" y="2228259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051316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刘丽</a:t>
            </a: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70454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女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491179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9902</a:t>
            </a:r>
          </a:p>
        </p:txBody>
      </p:sp>
      <p:sp>
        <p:nvSpPr>
          <p:cNvPr id="66" name="右大括号 65"/>
          <p:cNvSpPr>
            <a:spLocks noChangeAspect="1"/>
          </p:cNvSpPr>
          <p:nvPr/>
        </p:nvSpPr>
        <p:spPr>
          <a:xfrm rot="16200000">
            <a:off x="2293563" y="1004696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大括号 66"/>
          <p:cNvSpPr>
            <a:spLocks noChangeAspect="1"/>
          </p:cNvSpPr>
          <p:nvPr/>
        </p:nvSpPr>
        <p:spPr>
          <a:xfrm rot="16200000">
            <a:off x="4865331" y="1004697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352796" y="2701349"/>
            <a:ext cx="2786082" cy="1370593"/>
            <a:chOff x="3352796" y="2701349"/>
            <a:chExt cx="2786082" cy="1370593"/>
          </a:xfrm>
        </p:grpSpPr>
        <p:sp>
          <p:nvSpPr>
            <p:cNvPr id="69" name="TextBox 68"/>
            <p:cNvSpPr txBox="1"/>
            <p:nvPr/>
          </p:nvSpPr>
          <p:spPr>
            <a:xfrm>
              <a:off x="3352796" y="3487167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直接找到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Stud[1]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记录，返回</a:t>
              </a:r>
              <a:r>
                <a:rPr lang="zh-CN" altLang="en-US" sz="2000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刘丽</a:t>
              </a:r>
              <a:endParaRPr lang="zh-CN" altLang="en-US" sz="2000" dirty="0"/>
            </a:p>
          </p:txBody>
        </p:sp>
        <p:sp>
          <p:nvSpPr>
            <p:cNvPr id="70" name="上箭头 69"/>
            <p:cNvSpPr/>
            <p:nvPr/>
          </p:nvSpPr>
          <p:spPr bwMode="auto">
            <a:xfrm>
              <a:off x="4375506" y="2701349"/>
              <a:ext cx="144000" cy="571504"/>
            </a:xfrm>
            <a:prstGeom prst="up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23" name="TextBox 22"/>
          <p:cNvSpPr txBox="1"/>
          <p:nvPr/>
        </p:nvSpPr>
        <p:spPr>
          <a:xfrm>
            <a:off x="1214414" y="4357694"/>
            <a:ext cx="6572296" cy="2148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名称标识整个存储结构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的学生信息存储在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Stud[1]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元素中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Stud[1].name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直接找到该学生姓名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不需要从头开始一个一个地查找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Arc 104"/>
          <p:cNvSpPr>
            <a:spLocks/>
          </p:cNvSpPr>
          <p:nvPr/>
        </p:nvSpPr>
        <p:spPr bwMode="auto">
          <a:xfrm>
            <a:off x="1857357" y="1194491"/>
            <a:ext cx="184730" cy="2985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 sz="1800"/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1240696" y="992823"/>
            <a:ext cx="792162" cy="2215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14282" y="285729"/>
            <a:ext cx="7072362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 链式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存储结构中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实现“查找序号为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的学生姓名”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777" y="1523986"/>
            <a:ext cx="2941637" cy="396875"/>
            <a:chOff x="3102" y="720"/>
            <a:chExt cx="1853" cy="25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102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372" y="72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852" y="72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122" y="72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649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7662" y="2133586"/>
            <a:ext cx="2952750" cy="396875"/>
            <a:chOff x="3095" y="1104"/>
            <a:chExt cx="1860" cy="250"/>
          </a:xfrm>
        </p:grpSpPr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095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372" y="1104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3852" y="1104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22" y="1104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649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9727" y="2819386"/>
            <a:ext cx="2974975" cy="396875"/>
            <a:chOff x="3090" y="1536"/>
            <a:chExt cx="1874" cy="250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3090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381" y="1536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李英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861" y="1536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31" y="1536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4658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629112" y="17525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09727" y="3505186"/>
            <a:ext cx="2974975" cy="396875"/>
            <a:chOff x="3090" y="1968"/>
            <a:chExt cx="1874" cy="250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3090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381" y="19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陈华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861" y="19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131" y="19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4658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24014" y="5410186"/>
            <a:ext cx="2974975" cy="396875"/>
            <a:chOff x="3099" y="3168"/>
            <a:chExt cx="1874" cy="250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3099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90" y="31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870" y="31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4140" y="31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67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∧</a:t>
              </a:r>
            </a:p>
          </p:txBody>
        </p:sp>
      </p:grpSp>
      <p:sp>
        <p:nvSpPr>
          <p:cNvPr id="92" name="Line 35"/>
          <p:cNvSpPr>
            <a:spLocks noChangeShapeType="1"/>
          </p:cNvSpPr>
          <p:nvPr/>
        </p:nvSpPr>
        <p:spPr bwMode="auto">
          <a:xfrm>
            <a:off x="4629112" y="2387586"/>
            <a:ext cx="0" cy="432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4616412" y="30479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616412" y="37337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09727" y="4190985"/>
            <a:ext cx="2974975" cy="609600"/>
            <a:chOff x="3090" y="2400"/>
            <a:chExt cx="1874" cy="38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3090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3381" y="240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王奇</a:t>
              </a:r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861" y="240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131" y="240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658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795" y="2544"/>
              <a:ext cx="0" cy="24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tIns="36000"/>
            <a:lstStyle/>
            <a:p>
              <a:pPr algn="ctr"/>
              <a:endPara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924014" y="4816461"/>
            <a:ext cx="2974975" cy="396875"/>
            <a:chOff x="2002" y="3169"/>
            <a:chExt cx="1874" cy="250"/>
          </a:xfrm>
        </p:grpSpPr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002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293" y="3169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董强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773" y="3169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043" y="3169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570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4616412" y="50291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66684" y="1436359"/>
            <a:ext cx="1539532" cy="492443"/>
            <a:chOff x="366684" y="1436359"/>
            <a:chExt cx="1539532" cy="492443"/>
          </a:xfrm>
        </p:grpSpPr>
        <p:cxnSp>
          <p:nvCxnSpPr>
            <p:cNvPr id="110" name="直接箭头连接符 109"/>
            <p:cNvCxnSpPr/>
            <p:nvPr/>
          </p:nvCxnSpPr>
          <p:spPr>
            <a:xfrm flipV="1">
              <a:off x="1263292" y="1714488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66684" y="1436359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=1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00628" y="1492248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2</a:t>
            </a:r>
            <a:endParaRPr lang="zh-CN" altLang="en-US" sz="20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57158" y="2000240"/>
            <a:ext cx="1545354" cy="492443"/>
            <a:chOff x="357158" y="2000240"/>
            <a:chExt cx="1545354" cy="492443"/>
          </a:xfrm>
        </p:grpSpPr>
        <p:cxnSp>
          <p:nvCxnSpPr>
            <p:cNvPr id="116" name="直接箭头连接符 115"/>
            <p:cNvCxnSpPr/>
            <p:nvPr/>
          </p:nvCxnSpPr>
          <p:spPr>
            <a:xfrm flipV="1">
              <a:off x="1259588" y="2338377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57158" y="2000240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=2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000628" y="2111630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endParaRPr lang="zh-CN" altLang="en-US" sz="20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15008" y="1738301"/>
            <a:ext cx="1000132" cy="4048153"/>
            <a:chOff x="6000760" y="1738301"/>
            <a:chExt cx="1000132" cy="4048153"/>
          </a:xfrm>
        </p:grpSpPr>
        <p:sp>
          <p:nvSpPr>
            <p:cNvPr id="120" name="TextBox 119"/>
            <p:cNvSpPr txBox="1"/>
            <p:nvPr/>
          </p:nvSpPr>
          <p:spPr>
            <a:xfrm>
              <a:off x="6376106" y="1738301"/>
              <a:ext cx="624786" cy="40481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找到序号为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的记录，返回</a:t>
              </a:r>
              <a:r>
                <a:rPr lang="zh-CN" altLang="en-US" sz="22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  <a:endPara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6000760" y="2285992"/>
              <a:ext cx="428628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86" name="TextBox 85"/>
          <p:cNvSpPr txBox="1"/>
          <p:nvPr/>
        </p:nvSpPr>
        <p:spPr>
          <a:xfrm>
            <a:off x="6786578" y="1214422"/>
            <a:ext cx="2286016" cy="4213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指针标识整个存储结构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p=head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，序号</a:t>
            </a:r>
            <a:r>
              <a:rPr lang="en-US" altLang="zh-CN" sz="2200" i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2</a:t>
            </a:r>
            <a:endParaRPr lang="zh-CN" altLang="en-US" sz="22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下移一个结点，</a:t>
            </a:r>
            <a:r>
              <a:rPr lang="en-US" altLang="zh-CN" sz="2200" i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成立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33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&gt;name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返回找到的学生姓名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需要从头开始一个一个地查找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4" grpId="0"/>
      <p:bldP spid="114" grpId="1"/>
      <p:bldP spid="119" grpId="0"/>
      <p:bldP spid="11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1285884" cy="743708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18800" bIns="154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结论：</a:t>
            </a:r>
            <a:endParaRPr kumimoji="0"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928802"/>
            <a:ext cx="8001056" cy="143940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同一逻辑结构可以对应多种存储结构。</a:t>
            </a:r>
          </a:p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同样的运算，在不同的存储结构中，其实现过程是不同的。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1472" y="2757280"/>
            <a:ext cx="7772424" cy="16004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数据元素之间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除了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“属于同一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个集合”的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关系外，别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无其他逻辑关系。是最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松散的，不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受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任何制约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的关系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1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71472" y="428604"/>
            <a:ext cx="3714776" cy="46357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1.1.2 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逻辑结构类型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51138" y="4754583"/>
            <a:ext cx="1820862" cy="1389061"/>
            <a:chOff x="2608262" y="3929066"/>
            <a:chExt cx="1820862" cy="1389061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608262" y="45053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824162" y="392906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327399" y="43624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040062" y="49371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3" name="Oval 3"/>
            <p:cNvSpPr>
              <a:spLocks noChangeArrowheads="1"/>
            </p:cNvSpPr>
            <p:nvPr/>
          </p:nvSpPr>
          <p:spPr bwMode="auto">
            <a:xfrm>
              <a:off x="4048124" y="4002090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3976687" y="47942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897063"/>
            <a:ext cx="1643074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、集合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1214422"/>
            <a:ext cx="764386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各种各样的数据呈现出不同的逻辑结构，归纳为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206102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428596" y="1542834"/>
            <a:ext cx="8201052" cy="16004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元素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一对一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开始元素和终端元素都是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唯一的，除此之外，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其余元素都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有且仅有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一个前驱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元素和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后继元素。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3714752"/>
            <a:ext cx="4572000" cy="523220"/>
            <a:chOff x="1485880" y="3120094"/>
            <a:chExt cx="4572000" cy="523220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485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18668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4002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12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33146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6956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5676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51434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7" name="Text Box 13"/>
            <p:cNvSpPr txBox="1">
              <a:spLocks noChangeArrowheads="1"/>
            </p:cNvSpPr>
            <p:nvPr/>
          </p:nvSpPr>
          <p:spPr bwMode="auto">
            <a:xfrm>
              <a:off x="4381480" y="3120094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800" b="0">
                  <a:solidFill>
                    <a:schemeClr val="tx1"/>
                  </a:solidFill>
                  <a:latin typeface="宋体"/>
                  <a:ea typeface="宋体" charset="-122"/>
                  <a:cs typeface="Tahoma" pitchFamily="34" charset="0"/>
                </a:rPr>
                <a:t>…</a:t>
              </a:r>
              <a:endParaRPr lang="en-US" altLang="zh-CN" sz="2800" b="0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428603"/>
            <a:ext cx="2571768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、线性结构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94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0034" y="1428736"/>
            <a:ext cx="8105802" cy="21082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一对多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开始元素唯一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终端元素不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唯一。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终端元素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以外，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每个元素有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一个或多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后续元素；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开始元素外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每个元素有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且仅有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一个前驱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71736" y="3890978"/>
            <a:ext cx="2019300" cy="1752600"/>
            <a:chOff x="2266948" y="2786058"/>
            <a:chExt cx="2019300" cy="1752600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181348" y="27860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6479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2575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8671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9527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409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9052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2919411" y="3060695"/>
              <a:ext cx="274638" cy="4206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265"/>
                </a:cxn>
              </a:cxnLst>
              <a:rect l="0" t="0" r="r" b="b"/>
              <a:pathLst>
                <a:path w="173" h="265">
                  <a:moveTo>
                    <a:pt x="173" y="0"/>
                  </a:moveTo>
                  <a:lnTo>
                    <a:pt x="0" y="26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3409948" y="3167058"/>
              <a:ext cx="3333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86"/>
                </a:cxn>
              </a:cxnLst>
              <a:rect l="0" t="0" r="r" b="b"/>
              <a:pathLst>
                <a:path w="21" h="186">
                  <a:moveTo>
                    <a:pt x="0" y="0"/>
                  </a:moveTo>
                  <a:lnTo>
                    <a:pt x="21" y="18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3548062" y="3019421"/>
              <a:ext cx="409575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88"/>
                </a:cxn>
              </a:cxnLst>
              <a:rect l="0" t="0" r="r" b="b"/>
              <a:pathLst>
                <a:path w="258" h="288">
                  <a:moveTo>
                    <a:pt x="0" y="0"/>
                  </a:moveTo>
                  <a:lnTo>
                    <a:pt x="258" y="288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2952748" y="3819521"/>
              <a:ext cx="147638" cy="342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6"/>
                </a:cxn>
              </a:cxnLst>
              <a:rect l="0" t="0" r="r" b="b"/>
              <a:pathLst>
                <a:path w="93" h="216">
                  <a:moveTo>
                    <a:pt x="0" y="0"/>
                  </a:moveTo>
                  <a:lnTo>
                    <a:pt x="93" y="21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3486148" y="3852858"/>
              <a:ext cx="95250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195"/>
                </a:cxn>
              </a:cxnLst>
              <a:rect l="0" t="0" r="r" b="b"/>
              <a:pathLst>
                <a:path w="60" h="195">
                  <a:moveTo>
                    <a:pt x="0" y="0"/>
                  </a:moveTo>
                  <a:lnTo>
                    <a:pt x="60" y="19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4095748" y="3852858"/>
              <a:ext cx="0" cy="3048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2266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2495549" y="3800471"/>
              <a:ext cx="219075" cy="35718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25"/>
                </a:cxn>
              </a:cxnLst>
              <a:rect l="0" t="0" r="r" b="b"/>
              <a:pathLst>
                <a:path w="138" h="225">
                  <a:moveTo>
                    <a:pt x="138" y="0"/>
                  </a:moveTo>
                  <a:lnTo>
                    <a:pt x="0" y="22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2910" y="428603"/>
            <a:ext cx="2428892" cy="5760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、树形结构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01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85860"/>
            <a:ext cx="1714512" cy="17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357422" y="357166"/>
            <a:ext cx="442915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 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什么是数据结构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3567358"/>
            <a:ext cx="835824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 algn="l">
              <a:lnSpc>
                <a:spcPts val="3000"/>
              </a:lnSpc>
              <a:spcBef>
                <a:spcPct val="0"/>
              </a:spcBef>
              <a:buBlip>
                <a:blip r:embed="rId3"/>
              </a:buBlip>
            </a:pPr>
            <a:r>
              <a:rPr lang="zh-CN" altLang="en-US" b="1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所有能够输入到计算机中，且能被计算机处理的符号的集合。</a:t>
            </a:r>
          </a:p>
        </p:txBody>
      </p:sp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00034" y="1419323"/>
            <a:ext cx="3929090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1.1.1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数据结构的定义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2610145"/>
            <a:ext cx="378621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  数据结构中的几个概念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428596" y="642918"/>
            <a:ext cx="8215370" cy="35224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72000">
            <a:spAutoFit/>
          </a:bodyPr>
          <a:lstStyle/>
          <a:p>
            <a:pPr indent="266700" algn="just">
              <a:lnSpc>
                <a:spcPts val="2000"/>
              </a:lnSpc>
            </a:pPr>
            <a:r>
              <a:rPr lang="en-US" altLang="zh-CN" sz="28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1-3】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有一种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</a:t>
            </a:r>
            <a:r>
              <a:rPr lang="en-US" altLang="zh-CN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B2=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），其中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266700" algn="just">
              <a:lnSpc>
                <a:spcPts val="2600"/>
              </a:lnSpc>
            </a:pPr>
            <a:r>
              <a:rPr lang="en-US" altLang="zh-CN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2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={48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64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57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82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36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indent="266700" algn="just">
              <a:lnSpc>
                <a:spcPts val="2000"/>
              </a:lnSpc>
            </a:pPr>
            <a:r>
              <a:rPr lang="en-US" altLang="zh-CN" sz="22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={r</a:t>
            </a:r>
            <a:r>
              <a:rPr lang="en-US" altLang="zh-CN" sz="22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={&lt;25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36&gt;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&lt;36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48&gt;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&lt;48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57&gt;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&lt;57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64&gt;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&lt;64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75&gt;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&lt;75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82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={&lt;48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25&gt;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&lt;48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64&gt;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&lt;64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57&gt;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&lt;64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82&gt;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200" b="1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266700" algn="just">
              <a:lnSpc>
                <a:spcPct val="100000"/>
              </a:lnSpc>
            </a:pPr>
            <a:r>
              <a:rPr lang="en-US" altLang="zh-CN" sz="22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&lt;25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36&gt;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&lt;82</a:t>
            </a:r>
            <a:r>
              <a:rPr lang="zh-CN" altLang="en-US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75&gt;}</a:t>
            </a:r>
            <a:endParaRPr lang="en-US" altLang="zh-CN" sz="22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4500570"/>
            <a:ext cx="6000792" cy="38779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画出其逻辑结构表示，指出是什么类型？</a:t>
            </a:r>
          </a:p>
        </p:txBody>
      </p:sp>
    </p:spTree>
    <p:extLst>
      <p:ext uri="{BB962C8B-B14F-4D97-AF65-F5344CB8AC3E}">
        <p14:creationId xmlns:p14="http://schemas.microsoft.com/office/powerpoint/2010/main" val="20422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143240" y="2076620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198686" y="2844971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1335086" y="3708571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4070349" y="2916408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64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3281361" y="3708571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4792661" y="3708571"/>
            <a:ext cx="708033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5584823" y="4500734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1477962" y="1605661"/>
            <a:ext cx="1944688" cy="347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200" b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关系表示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1477962" y="1071546"/>
            <a:ext cx="1944688" cy="347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200" b="1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5852" y="571480"/>
            <a:ext cx="485778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B2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逻辑结构图如下。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50213" y="2442337"/>
            <a:ext cx="4026909" cy="2121143"/>
            <a:chOff x="1650213" y="2442337"/>
            <a:chExt cx="4026909" cy="2121143"/>
          </a:xfrm>
        </p:grpSpPr>
        <p:cxnSp>
          <p:nvCxnSpPr>
            <p:cNvPr id="25" name="直接箭头连接符 24"/>
            <p:cNvCxnSpPr>
              <a:stCxn id="201733" idx="3"/>
              <a:endCxn id="201734" idx="7"/>
            </p:cNvCxnSpPr>
            <p:nvPr/>
          </p:nvCxnSpPr>
          <p:spPr>
            <a:xfrm rot="5400000">
              <a:off x="2753399" y="2425578"/>
              <a:ext cx="465381" cy="498899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01734" idx="3"/>
              <a:endCxn id="201735" idx="0"/>
            </p:cNvCxnSpPr>
            <p:nvPr/>
          </p:nvCxnSpPr>
          <p:spPr>
            <a:xfrm rot="5400000">
              <a:off x="1721657" y="3139243"/>
              <a:ext cx="497883" cy="640772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01733" idx="5"/>
              <a:endCxn id="201736" idx="1"/>
            </p:cNvCxnSpPr>
            <p:nvPr/>
          </p:nvCxnSpPr>
          <p:spPr>
            <a:xfrm rot="16200000" flipH="1">
              <a:off x="3653511" y="2470019"/>
              <a:ext cx="536818" cy="481454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1736" idx="5"/>
            </p:cNvCxnSpPr>
            <p:nvPr/>
          </p:nvCxnSpPr>
          <p:spPr>
            <a:xfrm rot="16200000" flipH="1">
              <a:off x="4588152" y="3302275"/>
              <a:ext cx="432627" cy="39232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1736" idx="3"/>
            </p:cNvCxnSpPr>
            <p:nvPr/>
          </p:nvCxnSpPr>
          <p:spPr>
            <a:xfrm rot="5400000">
              <a:off x="3722383" y="3274487"/>
              <a:ext cx="432627" cy="447903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1738" idx="5"/>
              <a:endCxn id="201739" idx="1"/>
            </p:cNvCxnSpPr>
            <p:nvPr/>
          </p:nvCxnSpPr>
          <p:spPr>
            <a:xfrm rot="16200000" flipH="1">
              <a:off x="5292467" y="4178826"/>
              <a:ext cx="489193" cy="28011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541999" y="2483556"/>
            <a:ext cx="4432770" cy="2571985"/>
            <a:chOff x="1541999" y="2483556"/>
            <a:chExt cx="4432770" cy="2571985"/>
          </a:xfrm>
        </p:grpSpPr>
        <p:sp>
          <p:nvSpPr>
            <p:cNvPr id="32" name="任意多边形 31"/>
            <p:cNvSpPr/>
            <p:nvPr/>
          </p:nvSpPr>
          <p:spPr>
            <a:xfrm>
              <a:off x="1541999" y="3048000"/>
              <a:ext cx="666044" cy="677333"/>
            </a:xfrm>
            <a:custGeom>
              <a:avLst/>
              <a:gdLst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207055 h 677333"/>
                <a:gd name="connsiteX2" fmla="*/ 0 w 666044"/>
                <a:gd name="connsiteY2" fmla="*/ 677333 h 6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44" h="677333">
                  <a:moveTo>
                    <a:pt x="666044" y="0"/>
                  </a:moveTo>
                  <a:cubicBezTo>
                    <a:pt x="404425" y="19580"/>
                    <a:pt x="291629" y="94166"/>
                    <a:pt x="180622" y="207055"/>
                  </a:cubicBezTo>
                  <a:cubicBezTo>
                    <a:pt x="69615" y="319944"/>
                    <a:pt x="34807" y="570088"/>
                    <a:pt x="0" y="677333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948399" y="2517422"/>
              <a:ext cx="1501422" cy="1399822"/>
            </a:xfrm>
            <a:custGeom>
              <a:avLst/>
              <a:gdLst>
                <a:gd name="connsiteX0" fmla="*/ 0 w 1501422"/>
                <a:gd name="connsiteY0" fmla="*/ 1399822 h 1399822"/>
                <a:gd name="connsiteX1" fmla="*/ 361244 w 1501422"/>
                <a:gd name="connsiteY1" fmla="*/ 1264356 h 1399822"/>
                <a:gd name="connsiteX2" fmla="*/ 1117600 w 1501422"/>
                <a:gd name="connsiteY2" fmla="*/ 722489 h 1399822"/>
                <a:gd name="connsiteX3" fmla="*/ 1501422 w 1501422"/>
                <a:gd name="connsiteY3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422" h="1399822">
                  <a:moveTo>
                    <a:pt x="0" y="1399822"/>
                  </a:moveTo>
                  <a:cubicBezTo>
                    <a:pt x="87488" y="1388533"/>
                    <a:pt x="174977" y="1377245"/>
                    <a:pt x="361244" y="1264356"/>
                  </a:cubicBezTo>
                  <a:cubicBezTo>
                    <a:pt x="547511" y="1151467"/>
                    <a:pt x="927570" y="933215"/>
                    <a:pt x="1117600" y="722489"/>
                  </a:cubicBezTo>
                  <a:cubicBezTo>
                    <a:pt x="1307630" y="511763"/>
                    <a:pt x="1404526" y="255881"/>
                    <a:pt x="1501422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540132" y="2483556"/>
              <a:ext cx="11289" cy="1207911"/>
            </a:xfrm>
            <a:custGeom>
              <a:avLst/>
              <a:gdLst>
                <a:gd name="connsiteX0" fmla="*/ 0 w 11289"/>
                <a:gd name="connsiteY0" fmla="*/ 0 h 1207911"/>
                <a:gd name="connsiteX1" fmla="*/ 11289 w 11289"/>
                <a:gd name="connsiteY1" fmla="*/ 970844 h 1207911"/>
                <a:gd name="connsiteX2" fmla="*/ 0 w 11289"/>
                <a:gd name="connsiteY2" fmla="*/ 1207911 h 120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9" h="1207911">
                  <a:moveTo>
                    <a:pt x="0" y="0"/>
                  </a:moveTo>
                  <a:cubicBezTo>
                    <a:pt x="5644" y="384763"/>
                    <a:pt x="11289" y="769526"/>
                    <a:pt x="11289" y="970844"/>
                  </a:cubicBezTo>
                  <a:cubicBezTo>
                    <a:pt x="11289" y="1172162"/>
                    <a:pt x="5644" y="1190036"/>
                    <a:pt x="0" y="1207911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890088" y="3307644"/>
              <a:ext cx="474133" cy="643467"/>
            </a:xfrm>
            <a:custGeom>
              <a:avLst/>
              <a:gdLst>
                <a:gd name="connsiteX0" fmla="*/ 0 w 474133"/>
                <a:gd name="connsiteY0" fmla="*/ 643467 h 643467"/>
                <a:gd name="connsiteX1" fmla="*/ 349955 w 474133"/>
                <a:gd name="connsiteY1" fmla="*/ 428978 h 643467"/>
                <a:gd name="connsiteX2" fmla="*/ 474133 w 474133"/>
                <a:gd name="connsiteY2" fmla="*/ 0 h 64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133" h="643467">
                  <a:moveTo>
                    <a:pt x="0" y="643467"/>
                  </a:moveTo>
                  <a:cubicBezTo>
                    <a:pt x="135466" y="589844"/>
                    <a:pt x="270933" y="536222"/>
                    <a:pt x="349955" y="428978"/>
                  </a:cubicBezTo>
                  <a:cubicBezTo>
                    <a:pt x="428977" y="321734"/>
                    <a:pt x="451555" y="160867"/>
                    <a:pt x="474133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064132" y="4109156"/>
              <a:ext cx="654756" cy="946385"/>
            </a:xfrm>
            <a:custGeom>
              <a:avLst/>
              <a:gdLst>
                <a:gd name="connsiteX0" fmla="*/ 654756 w 654756"/>
                <a:gd name="connsiteY0" fmla="*/ 801511 h 946385"/>
                <a:gd name="connsiteX1" fmla="*/ 237067 w 654756"/>
                <a:gd name="connsiteY1" fmla="*/ 812800 h 946385"/>
                <a:gd name="connsiteX2" fmla="*/ 0 w 654756"/>
                <a:gd name="connsiteY2" fmla="*/ 0 h 9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756" h="946385">
                  <a:moveTo>
                    <a:pt x="654756" y="801511"/>
                  </a:moveTo>
                  <a:cubicBezTo>
                    <a:pt x="500474" y="873948"/>
                    <a:pt x="346193" y="946385"/>
                    <a:pt x="237067" y="812800"/>
                  </a:cubicBezTo>
                  <a:cubicBezTo>
                    <a:pt x="127941" y="679215"/>
                    <a:pt x="63970" y="339607"/>
                    <a:pt x="0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691599" y="3078104"/>
              <a:ext cx="1283170" cy="1414874"/>
            </a:xfrm>
            <a:custGeom>
              <a:avLst/>
              <a:gdLst>
                <a:gd name="connsiteX0" fmla="*/ 0 w 1283170"/>
                <a:gd name="connsiteY0" fmla="*/ 3763 h 1414874"/>
                <a:gd name="connsiteX1" fmla="*/ 688622 w 1283170"/>
                <a:gd name="connsiteY1" fmla="*/ 139229 h 1414874"/>
                <a:gd name="connsiteX2" fmla="*/ 1185333 w 1283170"/>
                <a:gd name="connsiteY2" fmla="*/ 839140 h 1414874"/>
                <a:gd name="connsiteX3" fmla="*/ 1275644 w 1283170"/>
                <a:gd name="connsiteY3" fmla="*/ 1414874 h 141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170" h="1414874">
                  <a:moveTo>
                    <a:pt x="0" y="3763"/>
                  </a:moveTo>
                  <a:cubicBezTo>
                    <a:pt x="245533" y="1881"/>
                    <a:pt x="491067" y="0"/>
                    <a:pt x="688622" y="139229"/>
                  </a:cubicBezTo>
                  <a:cubicBezTo>
                    <a:pt x="886177" y="278458"/>
                    <a:pt x="1087496" y="626533"/>
                    <a:pt x="1185333" y="839140"/>
                  </a:cubicBezTo>
                  <a:cubicBezTo>
                    <a:pt x="1283170" y="1051747"/>
                    <a:pt x="1279407" y="1233310"/>
                    <a:pt x="1275644" y="1414874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500430" y="1071546"/>
            <a:ext cx="3021034" cy="363176"/>
            <a:chOff x="3500430" y="1071546"/>
            <a:chExt cx="3021034" cy="363176"/>
          </a:xfrm>
        </p:grpSpPr>
        <p:sp>
          <p:nvSpPr>
            <p:cNvPr id="27" name="右箭头 26"/>
            <p:cNvSpPr/>
            <p:nvPr/>
          </p:nvSpPr>
          <p:spPr>
            <a:xfrm>
              <a:off x="3500430" y="114298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4010" y="1071546"/>
              <a:ext cx="2357454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为线性结构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500430" y="1591026"/>
            <a:ext cx="3021034" cy="363176"/>
            <a:chOff x="3500430" y="1591026"/>
            <a:chExt cx="3021034" cy="363176"/>
          </a:xfrm>
        </p:grpSpPr>
        <p:sp>
          <p:nvSpPr>
            <p:cNvPr id="38" name="右箭头 37"/>
            <p:cNvSpPr/>
            <p:nvPr/>
          </p:nvSpPr>
          <p:spPr>
            <a:xfrm>
              <a:off x="3500430" y="163706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4010" y="1591026"/>
              <a:ext cx="2357454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为树形结构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5" grpId="0"/>
      <p:bldP spid="2017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1472" y="1285860"/>
            <a:ext cx="7747025" cy="10925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元素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之间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关系：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多对多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特点：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所有元素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可能有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多个前驱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后继元素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08175" y="3214686"/>
            <a:ext cx="2592388" cy="1738325"/>
            <a:chOff x="1908175" y="3214686"/>
            <a:chExt cx="2592388" cy="1738325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9081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035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908175" y="39195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746375" y="3919549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355975" y="44529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1908175" y="45926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2225675" y="3525848"/>
              <a:ext cx="5635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90"/>
                </a:cxn>
              </a:cxnLst>
              <a:rect l="0" t="0" r="r" b="b"/>
              <a:pathLst>
                <a:path w="355" h="290">
                  <a:moveTo>
                    <a:pt x="0" y="0"/>
                  </a:moveTo>
                  <a:lnTo>
                    <a:pt x="355" y="290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270124" y="4667260"/>
              <a:ext cx="1085850" cy="90488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684" y="0"/>
                </a:cxn>
              </a:cxnLst>
              <a:rect l="0" t="0" r="r" b="b"/>
              <a:pathLst>
                <a:path w="684" h="57">
                  <a:moveTo>
                    <a:pt x="0" y="57"/>
                  </a:moveTo>
                  <a:lnTo>
                    <a:pt x="684" y="0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3419474" y="3582999"/>
              <a:ext cx="88900" cy="869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48"/>
                </a:cxn>
              </a:cxnLst>
              <a:rect l="0" t="0" r="r" b="b"/>
              <a:pathLst>
                <a:path w="56" h="548">
                  <a:moveTo>
                    <a:pt x="0" y="0"/>
                  </a:moveTo>
                  <a:lnTo>
                    <a:pt x="56" y="548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4" name="Oval 0"/>
            <p:cNvSpPr>
              <a:spLocks noChangeArrowheads="1"/>
            </p:cNvSpPr>
            <p:nvPr/>
          </p:nvSpPr>
          <p:spPr bwMode="auto">
            <a:xfrm>
              <a:off x="4114800" y="3810011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直接连接符 21"/>
            <p:cNvCxnSpPr>
              <a:stCxn id="19462" idx="4"/>
              <a:endCxn id="19464" idx="0"/>
            </p:cNvCxnSpPr>
            <p:nvPr/>
          </p:nvCxnSpPr>
          <p:spPr>
            <a:xfrm rot="5400000">
              <a:off x="1916108" y="3747298"/>
              <a:ext cx="344499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464" idx="4"/>
              <a:endCxn id="19467" idx="0"/>
            </p:cNvCxnSpPr>
            <p:nvPr/>
          </p:nvCxnSpPr>
          <p:spPr>
            <a:xfrm rot="5400000">
              <a:off x="1931988" y="4436543"/>
              <a:ext cx="3127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463" idx="6"/>
              <a:endCxn id="205824" idx="1"/>
            </p:cNvCxnSpPr>
            <p:nvPr/>
          </p:nvCxnSpPr>
          <p:spPr>
            <a:xfrm>
              <a:off x="3563938" y="3394868"/>
              <a:ext cx="607356" cy="472799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9462" idx="6"/>
              <a:endCxn id="19463" idx="2"/>
            </p:cNvCxnSpPr>
            <p:nvPr/>
          </p:nvCxnSpPr>
          <p:spPr>
            <a:xfrm>
              <a:off x="2268538" y="3394868"/>
              <a:ext cx="9350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1472" y="428604"/>
            <a:ext cx="2357454" cy="524553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、图形结构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271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 descr="信纸"/>
          <p:cNvSpPr txBox="1">
            <a:spLocks noChangeArrowheads="1"/>
          </p:cNvSpPr>
          <p:nvPr/>
        </p:nvSpPr>
        <p:spPr bwMode="auto">
          <a:xfrm>
            <a:off x="785786" y="571480"/>
            <a:ext cx="364333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1.1.3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存储结构类型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4070409" cy="23584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80000" bIns="144000">
            <a:spAutoFit/>
          </a:bodyPr>
          <a:lstStyle/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顺序存储结构</a:t>
            </a:r>
            <a:endParaRPr lang="en-US" altLang="zh-CN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链式存储结构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索引存储结构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哈希（散列）存储结构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1428736"/>
            <a:ext cx="785818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在软件开发中，人们设计了各种存储结构。归纳为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种基本的存储结构。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7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85786" y="2249566"/>
            <a:ext cx="771530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在高级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语言中提供了多种</a:t>
            </a:r>
            <a:r>
              <a:rPr lang="zh-CN" altLang="en-US" sz="2200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数据类型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。不同数据类型的变量，其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所能取的值的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范围不同，所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能进行的操作不同。       </a:t>
            </a:r>
          </a:p>
        </p:txBody>
      </p:sp>
      <p:sp>
        <p:nvSpPr>
          <p:cNvPr id="2253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4348" y="500042"/>
            <a:ext cx="528641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1.1.4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数据类型和抽象数据类型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071538" y="3571876"/>
            <a:ext cx="7143800" cy="1107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388" lvl="1"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数据类型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是一个值的集合和定义在此集合上的一组操作的总称。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500173"/>
            <a:ext cx="2286016" cy="576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、数据类型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5992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C/C</a:t>
            </a:r>
            <a:r>
              <a:rPr lang="en-US" altLang="zh-CN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就是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整型数据类型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位计算机）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椭圆 13"/>
          <p:cNvSpPr/>
          <p:nvPr/>
        </p:nvSpPr>
        <p:spPr>
          <a:xfrm>
            <a:off x="2143108" y="2643182"/>
            <a:ext cx="2500330" cy="114300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3333CC"/>
                </a:solidFill>
                <a:latin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32768~32767</a:t>
            </a:r>
            <a:endParaRPr lang="zh-CN" alt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2143108" y="194743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＋、－、*、／  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endParaRPr lang="zh-CN" altLang="en-US" sz="2000"/>
          </a:p>
        </p:txBody>
      </p:sp>
      <p:sp>
        <p:nvSpPr>
          <p:cNvPr id="17" name="下箭头 16"/>
          <p:cNvSpPr/>
          <p:nvPr/>
        </p:nvSpPr>
        <p:spPr>
          <a:xfrm>
            <a:off x="3286116" y="2357430"/>
            <a:ext cx="214314" cy="2857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56138" y="1928802"/>
            <a:ext cx="1987564" cy="1500198"/>
            <a:chOff x="4656138" y="1928802"/>
            <a:chExt cx="1987564" cy="1500198"/>
          </a:xfrm>
        </p:grpSpPr>
        <p:sp>
          <p:nvSpPr>
            <p:cNvPr id="18" name="TextBox 17"/>
            <p:cNvSpPr txBox="1"/>
            <p:nvPr/>
          </p:nvSpPr>
          <p:spPr>
            <a:xfrm>
              <a:off x="5214942" y="3090446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3399"/>
                  </a:solidFill>
                  <a:ea typeface="楷体" pitchFamily="49" charset="-122"/>
                  <a:cs typeface="Times New Roman" pitchFamily="18" charset="0"/>
                </a:rPr>
                <a:t>值的集合</a:t>
              </a:r>
              <a:endParaRPr lang="zh-CN" altLang="en-US" sz="2000">
                <a:solidFill>
                  <a:srgbClr val="FF3399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4942" y="192880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3399"/>
                  </a:solidFill>
                  <a:ea typeface="楷体" pitchFamily="49" charset="-122"/>
                  <a:cs typeface="Times New Roman" pitchFamily="18" charset="0"/>
                </a:rPr>
                <a:t>一组操作</a:t>
              </a:r>
              <a:endParaRPr lang="zh-CN" altLang="en-US" sz="2000">
                <a:solidFill>
                  <a:srgbClr val="FF3399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56138" y="2084378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727576" y="3227386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63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1142976" y="1571612"/>
            <a:ext cx="5429288" cy="1631216"/>
            <a:chOff x="500034" y="2428868"/>
            <a:chExt cx="5429288" cy="1631216"/>
          </a:xfrm>
        </p:grpSpPr>
        <p:sp>
          <p:nvSpPr>
            <p:cNvPr id="77827" name="Text Box 1027"/>
            <p:cNvSpPr txBox="1">
              <a:spLocks noChangeArrowheads="1"/>
            </p:cNvSpPr>
            <p:nvPr/>
          </p:nvSpPr>
          <p:spPr bwMode="auto">
            <a:xfrm>
              <a:off x="500034" y="2428868"/>
              <a:ext cx="1643074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err="1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en-US" altLang="zh-CN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=2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=5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2000" b="1" i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77829" name="Text Box 1029"/>
            <p:cNvSpPr txBox="1">
              <a:spLocks noChangeArrowheads="1"/>
            </p:cNvSpPr>
            <p:nvPr/>
          </p:nvSpPr>
          <p:spPr bwMode="auto">
            <a:xfrm>
              <a:off x="3071802" y="2500306"/>
              <a:ext cx="285752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32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  <a:sym typeface="Wingdings"/>
                </a:rPr>
                <a:t>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因为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都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属于</a:t>
              </a:r>
              <a:r>
                <a:rPr kumimoji="0" lang="en-US" altLang="zh-CN" sz="2000" b="1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，而</a:t>
              </a:r>
              <a:r>
                <a:rPr kumimoji="0" lang="en-US" altLang="zh-CN" sz="2000" b="1" dirty="0" err="1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提供了</a:t>
              </a:r>
              <a:r>
                <a:rPr kumimoji="0" lang="zh-CN" altLang="en-US" sz="20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各种运算，所以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可以进行相应运算。</a:t>
              </a:r>
            </a:p>
          </p:txBody>
        </p:sp>
        <p:sp>
          <p:nvSpPr>
            <p:cNvPr id="9" name="左箭头 8"/>
            <p:cNvSpPr/>
            <p:nvPr/>
          </p:nvSpPr>
          <p:spPr>
            <a:xfrm>
              <a:off x="2000232" y="300037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142976" y="3143248"/>
            <a:ext cx="3214710" cy="861774"/>
            <a:chOff x="500034" y="4000504"/>
            <a:chExt cx="3214710" cy="861774"/>
          </a:xfrm>
        </p:grpSpPr>
        <p:sp>
          <p:nvSpPr>
            <p:cNvPr id="77831" name="Text Box 1031"/>
            <p:cNvSpPr txBox="1">
              <a:spLocks noChangeArrowheads="1"/>
            </p:cNvSpPr>
            <p:nvPr/>
          </p:nvSpPr>
          <p:spPr bwMode="auto">
            <a:xfrm>
              <a:off x="500034" y="4000504"/>
              <a:ext cx="25003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 err="1">
                  <a:solidFill>
                    <a:srgbClr val="FF33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=9999999999;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**;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357694"/>
              <a:ext cx="78581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cs typeface="Times New Roman" pitchFamily="18" charset="0"/>
                  <a:sym typeface="Wingdings"/>
                </a:rPr>
                <a:t>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2071670" y="442913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786" y="857232"/>
            <a:ext cx="292895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数据类型：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71538" y="4929198"/>
            <a:ext cx="6858048" cy="8976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数据类型和数据结构的关系：数据类型就是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已经实现了的数据结构。</a:t>
            </a:r>
          </a:p>
        </p:txBody>
      </p:sp>
      <p:sp>
        <p:nvSpPr>
          <p:cNvPr id="14" name="下箭头 13"/>
          <p:cNvSpPr/>
          <p:nvPr/>
        </p:nvSpPr>
        <p:spPr>
          <a:xfrm>
            <a:off x="3786182" y="4214818"/>
            <a:ext cx="214314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3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抽象数据类型（</a:t>
            </a:r>
            <a:r>
              <a:rPr lang="en-US" altLang="zh-CN" sz="22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）指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的是从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问题的数学模型中抽象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出来的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数据逻辑结构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2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抽象运算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，而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不考虑计算机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的具体实现。 </a:t>
            </a:r>
            <a:r>
              <a:rPr lang="zh-CN" altLang="en-US" sz="22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00041"/>
            <a:ext cx="2928958" cy="576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、抽象数据类型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3286124"/>
            <a:ext cx="6000792" cy="6589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r>
              <a:rPr lang="zh-CN" altLang="en-US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抽象数据类型  </a:t>
            </a:r>
            <a:r>
              <a:rPr lang="en-US" altLang="zh-CN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  </a:t>
            </a:r>
            <a:r>
              <a:rPr lang="zh-CN" altLang="en-US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逻辑结构  ＋  抽象运算</a:t>
            </a:r>
            <a:endParaRPr lang="zh-CN" altLang="en-US"/>
          </a:p>
        </p:txBody>
      </p:sp>
      <p:sp>
        <p:nvSpPr>
          <p:cNvPr id="7" name="左弧形箭头 6"/>
          <p:cNvSpPr/>
          <p:nvPr/>
        </p:nvSpPr>
        <p:spPr>
          <a:xfrm>
            <a:off x="1928794" y="2571744"/>
            <a:ext cx="428628" cy="100013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95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54065" y="2060576"/>
            <a:ext cx="7246959" cy="2906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Complex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 </a:t>
            </a:r>
            <a:r>
              <a:rPr lang="en-US" altLang="zh-CN" sz="20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aseline="-25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  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aseline="-25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均为实数 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数据关系：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</a:t>
            </a:r>
            <a:r>
              <a:rPr lang="en-US" altLang="zh-CN" sz="20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|  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是复数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的实部，</a:t>
            </a:r>
            <a:r>
              <a:rPr lang="en-US" altLang="zh-CN" sz="20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b="1" baseline="-25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是复数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 </a:t>
            </a:r>
            <a:r>
              <a: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虚部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14348" y="1357298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一个复数的形式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i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b="1" baseline="-2500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4348" y="642918"/>
            <a:ext cx="628654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，定义复数抽象数据类型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Complex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662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928662" y="918220"/>
            <a:ext cx="5500726" cy="41380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基本运算：</a:t>
            </a:r>
            <a:endParaRPr lang="zh-CN" altLang="en-US" sz="2000" b="1" dirty="0">
              <a:solidFill>
                <a:srgbClr val="FF33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AssignComplex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(&amp;z</a:t>
            </a: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v1</a:t>
            </a: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v2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：构造复数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DestroyComplex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(&amp;z)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被销毁。 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GetReal(z</a:t>
            </a: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real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：返回复数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的实部值。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GetImag(z</a:t>
            </a: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Imag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：返回复数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的虚部值。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Add(z1</a:t>
            </a: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z2</a:t>
            </a:r>
            <a:r>
              <a: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sum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：返回两个复数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z1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z2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的和。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Complex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6500826" y="1656391"/>
            <a:ext cx="214314" cy="2667019"/>
          </a:xfrm>
          <a:prstGeom prst="rightBrace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2881" y="1942143"/>
            <a:ext cx="430887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运算功能描述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06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1500198" cy="2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833420"/>
            <a:ext cx="1285884" cy="1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3182948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Word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2801946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图像文档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8" y="1643050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都是数据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4071942"/>
            <a:ext cx="5000660" cy="5724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而</a:t>
            </a: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数据结构中主要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结构化数据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右箭头 7"/>
          <p:cNvSpPr/>
          <p:nvPr/>
        </p:nvSpPr>
        <p:spPr>
          <a:xfrm>
            <a:off x="5072066" y="1690676"/>
            <a:ext cx="571504" cy="38100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428604"/>
            <a:ext cx="1643074" cy="7316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252000" bIns="180000" rtlCol="0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Complex</a:t>
            </a:r>
          </a:p>
        </p:txBody>
      </p:sp>
      <p:sp>
        <p:nvSpPr>
          <p:cNvPr id="3" name="下箭头 2"/>
          <p:cNvSpPr/>
          <p:nvPr/>
        </p:nvSpPr>
        <p:spPr>
          <a:xfrm>
            <a:off x="2500298" y="1357298"/>
            <a:ext cx="285752" cy="35719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3254857" cy="2643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43306" y="3000372"/>
            <a:ext cx="307183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编程实现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该数据结构</a:t>
            </a:r>
            <a:endParaRPr lang="zh-CN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636932"/>
            <a:ext cx="92869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ADT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4143380"/>
            <a:ext cx="7572428" cy="1341698"/>
            <a:chOff x="571472" y="4143380"/>
            <a:chExt cx="7572428" cy="134169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左弧形箭头 7"/>
            <p:cNvSpPr/>
            <p:nvPr/>
          </p:nvSpPr>
          <p:spPr>
            <a:xfrm>
              <a:off x="571472" y="4143380"/>
              <a:ext cx="357190" cy="857256"/>
            </a:xfrm>
            <a:prstGeom prst="curv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0100" y="4572008"/>
              <a:ext cx="7143800" cy="9130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20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抽象数据类型实质上就是对一个求解问题的形式化描述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（与计算机无关），程序员可以在理解基础上实现它。</a:t>
              </a:r>
              <a:endParaRPr lang="zh-CN" altLang="en-US" sz="22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71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15858" y="3741758"/>
            <a:ext cx="8742363" cy="479426"/>
            <a:chOff x="113" y="2276"/>
            <a:chExt cx="5507" cy="302"/>
          </a:xfrm>
        </p:grpSpPr>
        <p:sp>
          <p:nvSpPr>
            <p:cNvPr id="227368" name="Text Box 40"/>
            <p:cNvSpPr txBox="1">
              <a:spLocks noChangeArrowheads="1"/>
            </p:cNvSpPr>
            <p:nvPr/>
          </p:nvSpPr>
          <p:spPr bwMode="auto">
            <a:xfrm>
              <a:off x="4483" y="2325"/>
              <a:ext cx="1137" cy="2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</a:t>
              </a:r>
              <a:r>
                <a:rPr lang="en-US" altLang="zh-CN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</a:p>
          </p:txBody>
        </p:sp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113" y="2276"/>
              <a:ext cx="3629" cy="2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>
              <a:off x="3742" y="2478"/>
              <a:ext cx="726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47658" y="2498744"/>
            <a:ext cx="8353425" cy="647701"/>
            <a:chOff x="385" y="1493"/>
            <a:chExt cx="5262" cy="408"/>
          </a:xfrm>
        </p:grpSpPr>
        <p:sp>
          <p:nvSpPr>
            <p:cNvPr id="227367" name="Text Box 39"/>
            <p:cNvSpPr txBox="1">
              <a:spLocks noChangeArrowheads="1"/>
            </p:cNvSpPr>
            <p:nvPr/>
          </p:nvSpPr>
          <p:spPr bwMode="auto">
            <a:xfrm>
              <a:off x="4513" y="1493"/>
              <a:ext cx="1134" cy="4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</a:t>
              </a:r>
              <a:r>
                <a:rPr lang="en-US" altLang="zh-CN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227373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629" cy="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>
              <a:off x="4014" y="1706"/>
              <a:ext cx="499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60319" y="1109680"/>
            <a:ext cx="8696325" cy="417513"/>
            <a:chOff x="204" y="618"/>
            <a:chExt cx="5478" cy="263"/>
          </a:xfrm>
        </p:grpSpPr>
        <p:sp>
          <p:nvSpPr>
            <p:cNvPr id="227366" name="Text Box 38"/>
            <p:cNvSpPr txBox="1">
              <a:spLocks noChangeArrowheads="1"/>
            </p:cNvSpPr>
            <p:nvPr/>
          </p:nvSpPr>
          <p:spPr bwMode="auto">
            <a:xfrm>
              <a:off x="4534" y="628"/>
              <a:ext cx="1148" cy="2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  <a:sym typeface="Wingdings"/>
                </a:rPr>
                <a:t></a:t>
              </a:r>
              <a:r>
                <a:rPr lang="en-US" altLang="zh-CN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</a:rPr>
                <a:t> </a:t>
              </a:r>
              <a:r>
                <a:rPr lang="zh-CN" altLang="en-US" sz="2000" b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问题描述</a:t>
              </a:r>
              <a:endPara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981" cy="2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108000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>
              <a:off x="4195" y="754"/>
              <a:ext cx="318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7806" y="1155714"/>
            <a:ext cx="5959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＝  逻辑结构＋抽象运算（功能描述）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20683" y="1757379"/>
            <a:ext cx="4384675" cy="1382713"/>
            <a:chOff x="431" y="1405"/>
            <a:chExt cx="2762" cy="871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475" y="1405"/>
              <a:ext cx="1089" cy="363"/>
              <a:chOff x="1565" y="1026"/>
              <a:chExt cx="1089" cy="363"/>
            </a:xfrm>
          </p:grpSpPr>
          <p:sp>
            <p:nvSpPr>
              <p:cNvPr id="227333" name="AutoShape 5"/>
              <p:cNvSpPr>
                <a:spLocks noChangeArrowheads="1"/>
              </p:cNvSpPr>
              <p:nvPr/>
            </p:nvSpPr>
            <p:spPr bwMode="auto">
              <a:xfrm>
                <a:off x="1565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7334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200" dirty="0">
                    <a:solidFill>
                      <a:srgbClr val="FF00FF"/>
                    </a:solidFill>
                    <a:latin typeface="楷体" pitchFamily="49" charset="-122"/>
                    <a:ea typeface="楷体" pitchFamily="49" charset="-122"/>
                  </a:rPr>
                  <a:t>映射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31" y="1944"/>
              <a:ext cx="2762" cy="332"/>
              <a:chOff x="521" y="1565"/>
              <a:chExt cx="2762" cy="332"/>
            </a:xfrm>
          </p:grpSpPr>
          <p:sp>
            <p:nvSpPr>
              <p:cNvPr id="227335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楷体" pitchFamily="49" charset="-122"/>
                    <a:ea typeface="楷体" pitchFamily="49" charset="-122"/>
                  </a:rPr>
                  <a:t>存储结构</a:t>
                </a:r>
                <a:r>
                  <a:rPr lang="en-US" altLang="zh-CN" sz="2000" b="1" baseline="-25000" dirty="0">
                    <a:solidFill>
                      <a:srgbClr val="3333CC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227336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楷体" pitchFamily="49" charset="-122"/>
                    <a:ea typeface="楷体" pitchFamily="49" charset="-122"/>
                  </a:rPr>
                  <a:t>存储结构</a:t>
                </a:r>
                <a:r>
                  <a:rPr lang="en-US" altLang="zh-CN" sz="2000" b="1" i="1" baseline="-25000" dirty="0">
                    <a:solidFill>
                      <a:srgbClr val="3333CC"/>
                    </a:solidFill>
                    <a:ea typeface="楷体" pitchFamily="49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227337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1406" y="1674828"/>
            <a:ext cx="6742112" cy="2592387"/>
            <a:chOff x="204" y="983"/>
            <a:chExt cx="4247" cy="1633"/>
          </a:xfrm>
        </p:grpSpPr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baseline="-25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7340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endParaRPr lang="en-US" altLang="zh-CN" sz="2000" b="1" i="1" baseline="-25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3" name="Freeform 15"/>
            <p:cNvSpPr>
              <a:spLocks/>
            </p:cNvSpPr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en-US" altLang="zh-CN" sz="2000" b="1" baseline="-25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5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7346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en-US" altLang="zh-CN" sz="2000" b="1" i="1" baseline="-25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nm</a:t>
              </a:r>
            </a:p>
          </p:txBody>
        </p:sp>
        <p:sp>
          <p:nvSpPr>
            <p:cNvPr id="227347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49" name="Freeform 21"/>
            <p:cNvSpPr>
              <a:spLocks/>
            </p:cNvSpPr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50" name="Line 22"/>
            <p:cNvSpPr>
              <a:spLocks noChangeShapeType="1"/>
            </p:cNvSpPr>
            <p:nvPr/>
          </p:nvSpPr>
          <p:spPr bwMode="auto">
            <a:xfrm>
              <a:off x="4014" y="983"/>
              <a:ext cx="0" cy="145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51" name="Line 23"/>
            <p:cNvSpPr>
              <a:spLocks noChangeShapeType="1"/>
            </p:cNvSpPr>
            <p:nvPr/>
          </p:nvSpPr>
          <p:spPr bwMode="auto">
            <a:xfrm flipH="1">
              <a:off x="3515" y="2432"/>
              <a:ext cx="499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52" name="Text Box 24"/>
            <p:cNvSpPr txBox="1">
              <a:spLocks noChangeArrowheads="1"/>
            </p:cNvSpPr>
            <p:nvPr/>
          </p:nvSpPr>
          <p:spPr bwMode="auto">
            <a:xfrm>
              <a:off x="4079" y="1161"/>
              <a:ext cx="372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运算实现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765143" y="4494230"/>
            <a:ext cx="4464050" cy="1506538"/>
            <a:chOff x="612" y="2750"/>
            <a:chExt cx="2812" cy="949"/>
          </a:xfrm>
        </p:grpSpPr>
        <p:sp>
          <p:nvSpPr>
            <p:cNvPr id="227353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7354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3300"/>
                  </a:solidFill>
                  <a:ea typeface="黑体" pitchFamily="2" charset="-122"/>
                </a:rPr>
                <a:t>最佳算法</a:t>
              </a:r>
              <a:endParaRPr lang="zh-CN" altLang="en-US" baseline="-25000">
                <a:solidFill>
                  <a:srgbClr val="FF3300"/>
                </a:solidFill>
                <a:ea typeface="黑体" pitchFamily="2" charset="-122"/>
              </a:endParaRPr>
            </a:p>
          </p:txBody>
        </p:sp>
        <p:sp>
          <p:nvSpPr>
            <p:cNvPr id="227355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7356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算法分析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008187" y="4730768"/>
            <a:ext cx="6869131" cy="1270000"/>
            <a:chOff x="2008187" y="4670452"/>
            <a:chExt cx="6869131" cy="1270000"/>
          </a:xfrm>
        </p:grpSpPr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008187" y="4670452"/>
              <a:ext cx="3492507" cy="127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69" name="Text Box 41"/>
            <p:cNvSpPr txBox="1">
              <a:spLocks noChangeArrowheads="1"/>
            </p:cNvSpPr>
            <p:nvPr/>
          </p:nvSpPr>
          <p:spPr bwMode="auto">
            <a:xfrm>
              <a:off x="7072330" y="4968902"/>
              <a:ext cx="1804988" cy="4016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en-US" altLang="zh-CN" sz="2000" b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算法分析</a:t>
              </a:r>
              <a:endParaRPr lang="zh-CN" altLang="en-US" sz="20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7380" name="Line 52"/>
            <p:cNvSpPr>
              <a:spLocks noChangeShapeType="1"/>
            </p:cNvSpPr>
            <p:nvPr/>
          </p:nvSpPr>
          <p:spPr bwMode="auto">
            <a:xfrm>
              <a:off x="5481637" y="5173690"/>
              <a:ext cx="1584325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9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282" y="191136"/>
            <a:ext cx="542928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1.1.5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数据结构求解问题的过程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73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33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8" y="1809739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28604"/>
            <a:ext cx="314327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结构化数据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4546" y="1214422"/>
            <a:ext cx="2071702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一个学生表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5000628" y="2095491"/>
            <a:ext cx="500066" cy="21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9256" y="1714489"/>
            <a:ext cx="17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数据项</a:t>
            </a:r>
            <a:r>
              <a:rPr lang="en-US" altLang="zh-CN" sz="2000" b="1" dirty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用于描述数据元素</a:t>
            </a:r>
            <a:r>
              <a:rPr lang="en-US" altLang="zh-CN" sz="2000" b="1" dirty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3333CC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43504" y="2500306"/>
            <a:ext cx="285752" cy="295277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5986" y="3214687"/>
            <a:ext cx="58477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7786742" cy="3647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数据元素：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是数据（集合）中的一个“个体”，它是数据的基本单位。 </a:t>
            </a:r>
            <a:endParaRPr lang="en-US" altLang="zh-CN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数据项：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数据项是用来描述数据元素的，它是数据的最小单位。  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数据对象：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具有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的若干个数据元素的集合，如整数数据对象是所有整数的集合。    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47592" y="4520439"/>
            <a:ext cx="7286676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默认情况下，数据结构中讨论的数据都是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数据对象。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6643734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2"/>
              </a:buBlip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数据结构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是指</a:t>
            </a:r>
            <a:r>
              <a:rPr lang="zh-CN" altLang="en-US" sz="22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数据元素的集合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8662" y="1857364"/>
            <a:ext cx="5786478" cy="347763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    ＝  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＋　　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857620" y="2264003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096011" y="2190355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2912128"/>
            <a:ext cx="1928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数据元素之间的关系构成结构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364" y="2912128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相同性质的数据元素的集合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472" y="928670"/>
            <a:ext cx="8143932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数据结构中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讨论的元素关系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主要是指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相邻关系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邻接关系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905" y="1785926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8477" y="2243130"/>
            <a:ext cx="584775" cy="9525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175" y="4275143"/>
            <a:ext cx="584775" cy="1238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不相邻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70242" y="4224343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70242" y="4795847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5" idx="1"/>
          </p:cNvCxnSpPr>
          <p:nvPr/>
        </p:nvCxnSpPr>
        <p:spPr>
          <a:xfrm>
            <a:off x="5170242" y="2433631"/>
            <a:ext cx="558235" cy="2857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1"/>
          </p:cNvCxnSpPr>
          <p:nvPr/>
        </p:nvCxnSpPr>
        <p:spPr>
          <a:xfrm flipV="1">
            <a:off x="5170242" y="2719384"/>
            <a:ext cx="558235" cy="38100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90478"/>
            <a:ext cx="32861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一个数据结构的构成：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85918" y="928670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785918" y="1882764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5" name="矩形 4"/>
          <p:cNvSpPr>
            <a:spLocks noChangeAspect="1"/>
          </p:cNvSpPr>
          <p:nvPr/>
        </p:nvSpPr>
        <p:spPr bwMode="auto">
          <a:xfrm>
            <a:off x="1806182" y="2857496"/>
            <a:ext cx="1980000" cy="510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数据运算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714612" y="1558912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714612" y="2525706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1538" y="3785906"/>
            <a:ext cx="7072362" cy="2000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数据元素之间的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逻辑关系 </a:t>
            </a:r>
            <a:r>
              <a:rPr lang="zh-CN" altLang="en-US" sz="2000" b="1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逻辑结构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数据元素及其关系在计算机存储器中的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存储方式 </a:t>
            </a:r>
            <a:r>
              <a:rPr lang="zh-CN" altLang="en-US" sz="200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存储结构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（或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物理结构</a:t>
            </a:r>
            <a:r>
              <a:rPr lang="zh-CN" altLang="en-US" sz="2000" b="1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施加在该数据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上的操作 </a:t>
            </a:r>
            <a:r>
              <a:rPr lang="zh-CN" altLang="en-US" sz="200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运算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2674</Words>
  <Application>Microsoft Office PowerPoint</Application>
  <PresentationFormat>全屏显示(4:3)</PresentationFormat>
  <Paragraphs>594</Paragraphs>
  <Slides>42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csxbwang</cp:lastModifiedBy>
  <cp:revision>866</cp:revision>
  <dcterms:created xsi:type="dcterms:W3CDTF">2004-03-31T23:50:14Z</dcterms:created>
  <dcterms:modified xsi:type="dcterms:W3CDTF">2022-02-17T13:40:21Z</dcterms:modified>
</cp:coreProperties>
</file>