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0"/>
  </p:notesMasterIdLst>
  <p:sldIdLst>
    <p:sldId id="276" r:id="rId2"/>
    <p:sldId id="277" r:id="rId3"/>
    <p:sldId id="297" r:id="rId4"/>
    <p:sldId id="299" r:id="rId5"/>
    <p:sldId id="359" r:id="rId6"/>
    <p:sldId id="358" r:id="rId7"/>
    <p:sldId id="313" r:id="rId8"/>
    <p:sldId id="314" r:id="rId9"/>
    <p:sldId id="312" r:id="rId10"/>
    <p:sldId id="354" r:id="rId11"/>
    <p:sldId id="355" r:id="rId12"/>
    <p:sldId id="300" r:id="rId13"/>
    <p:sldId id="360"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Lst>
  <p:sldSz cx="9144000" cy="6858000" type="screen4x3"/>
  <p:notesSz cx="6858000" cy="9144000"/>
  <p:defaultTextStyle>
    <a:defPPr>
      <a:defRPr lang="zh-CN"/>
    </a:defPPr>
    <a:lvl1pPr algn="l"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l"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l"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l"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l"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FF"/>
    <a:srgbClr val="3333FF"/>
    <a:srgbClr val="000000"/>
    <a:srgbClr val="6600CC"/>
    <a:srgbClr val="FF3300"/>
    <a:srgbClr val="3366CC"/>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581" autoAdjust="0"/>
  </p:normalViewPr>
  <p:slideViewPr>
    <p:cSldViewPr>
      <p:cViewPr varScale="1">
        <p:scale>
          <a:sx n="86" d="100"/>
          <a:sy n="86" d="100"/>
        </p:scale>
        <p:origin x="69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b="0">
                <a:solidFill>
                  <a:schemeClr val="tx1"/>
                </a:solidFill>
                <a:ea typeface="宋体" charset="-122"/>
              </a:defRPr>
            </a:lvl1pPr>
          </a:lstStyle>
          <a:p>
            <a:endParaRPr lang="en-US" altLang="zh-CN"/>
          </a:p>
        </p:txBody>
      </p:sp>
      <p:sp>
        <p:nvSpPr>
          <p:cNvPr id="199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charset="-122"/>
              </a:defRPr>
            </a:lvl1pPr>
          </a:lstStyle>
          <a:p>
            <a:endParaRPr lang="en-US" altLang="zh-CN"/>
          </a:p>
        </p:txBody>
      </p:sp>
      <p:sp>
        <p:nvSpPr>
          <p:cNvPr id="199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9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9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b="0">
                <a:solidFill>
                  <a:schemeClr val="tx1"/>
                </a:solidFill>
                <a:ea typeface="宋体" charset="-122"/>
              </a:defRPr>
            </a:lvl1pPr>
          </a:lstStyle>
          <a:p>
            <a:endParaRPr lang="en-US" altLang="zh-CN"/>
          </a:p>
        </p:txBody>
      </p:sp>
      <p:sp>
        <p:nvSpPr>
          <p:cNvPr id="199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charset="-122"/>
              </a:defRPr>
            </a:lvl1pPr>
          </a:lstStyle>
          <a:p>
            <a:fld id="{FFE8885E-5C04-41F6-A4F6-04D6656FD9E7}" type="slidenum">
              <a:rPr lang="en-US" altLang="zh-CN"/>
              <a:pPr/>
              <a:t>‹#›</a:t>
            </a:fld>
            <a:endParaRPr lang="en-US" altLang="zh-CN"/>
          </a:p>
        </p:txBody>
      </p:sp>
    </p:spTree>
    <p:extLst>
      <p:ext uri="{BB962C8B-B14F-4D97-AF65-F5344CB8AC3E}">
        <p14:creationId xmlns:p14="http://schemas.microsoft.com/office/powerpoint/2010/main" val="37690144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6847B-A071-429B-AA33-FCB195040009}" type="slidenum">
              <a:rPr lang="en-US" altLang="zh-CN"/>
              <a:pPr/>
              <a:t>1</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9317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DF844-AA5B-4969-A23E-2CD4BE852AD8}" type="slidenum">
              <a:rPr lang="en-US" altLang="zh-CN"/>
              <a:pPr/>
              <a:t>15</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059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AC9C9-BDC4-4683-BCEE-2D64DE49F663}" type="slidenum">
              <a:rPr lang="en-US" altLang="zh-CN"/>
              <a:pPr/>
              <a:t>16</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9579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86FE0-99DD-448C-828C-AC7DAD44176C}" type="slidenum">
              <a:rPr lang="en-US" altLang="zh-CN"/>
              <a:pPr/>
              <a:t>17</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724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E3814-40D1-482A-B7AC-ED093B7A04ED}"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859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A06AF-A3F5-4A72-BF91-4EF4EEB603E4}"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500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0E30F-263D-4B22-AC12-68B212D02C2F}"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2882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C58D7-6708-4C29-AD38-2DFC832E5A30}"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198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C58D7-6708-4C29-AD38-2DFC832E5A30}" type="slidenum">
              <a:rPr lang="en-US" altLang="zh-CN"/>
              <a:pPr/>
              <a:t>22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657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4783F-EE0E-4BD9-8341-409464183309}"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4136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D1C12-5579-4337-94A7-C0F941C4AEEA}"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512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097FA-8DFA-42D6-B51D-9968372B6D29}" type="slidenum">
              <a:rPr lang="en-US" altLang="zh-CN"/>
              <a:pPr/>
              <a:t>2</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1702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394C0-77C6-4507-91F0-D4F495D2EBA0}" type="slidenum">
              <a:rPr lang="en-US" altLang="zh-CN"/>
              <a:pPr/>
              <a:t>25</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510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A85BF-1C94-495A-9365-AFC7673617BB}" type="slidenum">
              <a:rPr lang="en-US" altLang="zh-CN"/>
              <a:pPr/>
              <a:t>26</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7724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35</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362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7CA03-422F-4176-8E43-A5E55FCB4DFB}" type="slidenum">
              <a:rPr lang="en-US" altLang="zh-CN"/>
              <a:pPr/>
              <a:t>3</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1427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AF408-B4CC-40EF-963E-5320722B6176}" type="slidenum">
              <a:rPr lang="en-US" altLang="zh-CN"/>
              <a:pPr/>
              <a:t>4</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469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51C7C-E57A-4787-9ACE-A5E9E62B516B}" type="slidenum">
              <a:rPr lang="en-US" altLang="zh-CN"/>
              <a:pPr/>
              <a:t>5</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6613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51C7C-E57A-4787-9ACE-A5E9E62B516B}" type="slidenum">
              <a:rPr lang="en-US" altLang="zh-CN"/>
              <a:pPr/>
              <a:t>6</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8743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4CE43-288E-4587-814C-AA6B2B3A9F00}" type="slidenum">
              <a:rPr lang="en-US" altLang="zh-CN"/>
              <a:pPr/>
              <a:t>7</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984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25BF9-3DB7-4854-B9AA-E4BFBB7CFFDE}" type="slidenum">
              <a:rPr lang="en-US" altLang="zh-CN"/>
              <a:pPr/>
              <a:t>8</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245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14</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722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8706554-A054-4FA3-B080-00CEEEBD61BF}"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2C05010-EC85-43ED-95F5-429BFF1ED6EF}"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4ABD869-4C89-4B41-B5FB-A38CE73BF69A}"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3A0AB6A-E5E1-48AC-8C68-6CB249DA94B5}"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405890-DD90-404F-AAF8-F313525ED425}"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E33DAF6-C938-4945-9503-BE101DEA6F00}"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903A587-6507-4F5A-97AA-ADDD71AB750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12DA999-C6BF-423B-84BD-8C93F995F07B}"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9EB82ADC-86F9-4083-A975-DECCCA18E059}" type="slidenum">
              <a:rPr lang="en-US" altLang="zh-CN" smtClean="0"/>
              <a:pPr/>
              <a:t>‹#›</a:t>
            </a:fld>
            <a:r>
              <a:rPr lang="en-US" altLang="zh-CN"/>
              <a:t>/16</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35B45F3-531C-441E-AF1F-A238E62B022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8DADBC1-DD65-4040-87E7-9F1F0756D39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28602-FDCF-4E15-9652-C93ACA4F45C5}"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2.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3.emf"/><Relationship Id="rId5" Type="http://schemas.openxmlformats.org/officeDocument/2006/relationships/image" Target="../media/image4.jpeg"/><Relationship Id="rId10" Type="http://schemas.openxmlformats.org/officeDocument/2006/relationships/oleObject" Target="../embeddings/oleObject6.bin"/><Relationship Id="rId4" Type="http://schemas.openxmlformats.org/officeDocument/2006/relationships/slide" Target="slide36.xml"/><Relationship Id="rId9"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36.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2330466"/>
            <a:ext cx="8569325" cy="1040285"/>
          </a:xfrm>
          <a:prstGeom prst="rect">
            <a:avLst/>
          </a:prstGeom>
          <a:noFill/>
          <a:ln w="9525">
            <a:noFill/>
            <a:miter lim="800000"/>
            <a:headEnd/>
            <a:tailEnd/>
          </a:ln>
          <a:effectLst/>
        </p:spPr>
        <p:txBody>
          <a:bodyPr>
            <a:spAutoFit/>
          </a:bodyPr>
          <a:lstStyle/>
          <a:p>
            <a:pPr eaLnBrk="0" hangingPunct="0">
              <a:lnSpc>
                <a:spcPct val="140000"/>
              </a:lnSpc>
              <a:spcBef>
                <a:spcPct val="0"/>
              </a:spcBef>
            </a:pPr>
            <a:r>
              <a:rPr lang="en-US" altLang="zh-CN" sz="2200" dirty="0"/>
              <a:t>         </a:t>
            </a:r>
            <a:r>
              <a:rPr lang="zh-CN" altLang="en-US" sz="2200" dirty="0">
                <a:solidFill>
                  <a:srgbClr val="3333FF"/>
                </a:solidFill>
                <a:latin typeface="楷体" pitchFamily="49" charset="-122"/>
                <a:ea typeface="楷体" pitchFamily="49" charset="-122"/>
              </a:rPr>
              <a:t>数据元素之间的关系有逻辑关系和</a:t>
            </a:r>
            <a:r>
              <a:rPr lang="zh-CN" altLang="en-US" sz="2200">
                <a:solidFill>
                  <a:srgbClr val="3333FF"/>
                </a:solidFill>
                <a:latin typeface="楷体" pitchFamily="49" charset="-122"/>
                <a:ea typeface="楷体" pitchFamily="49" charset="-122"/>
              </a:rPr>
              <a:t>物理关系，对应的运算有</a:t>
            </a:r>
            <a:r>
              <a:rPr lang="zh-CN" altLang="en-US" sz="2200">
                <a:solidFill>
                  <a:srgbClr val="FF00FF"/>
                </a:solidFill>
                <a:latin typeface="楷体" pitchFamily="49" charset="-122"/>
                <a:ea typeface="楷体" pitchFamily="49" charset="-122"/>
              </a:rPr>
              <a:t>基于逻辑结构的运算描述</a:t>
            </a:r>
            <a:r>
              <a:rPr lang="zh-CN" altLang="en-US" sz="2200">
                <a:solidFill>
                  <a:srgbClr val="3333FF"/>
                </a:solidFill>
                <a:latin typeface="楷体" pitchFamily="49" charset="-122"/>
                <a:ea typeface="楷体" pitchFamily="49" charset="-122"/>
              </a:rPr>
              <a:t>和</a:t>
            </a:r>
            <a:r>
              <a:rPr lang="zh-CN" altLang="en-US" sz="2200">
                <a:solidFill>
                  <a:srgbClr val="FF00FF"/>
                </a:solidFill>
                <a:latin typeface="楷体" pitchFamily="49" charset="-122"/>
                <a:ea typeface="楷体" pitchFamily="49" charset="-122"/>
              </a:rPr>
              <a:t>基于存储结构的运算实现</a:t>
            </a:r>
            <a:r>
              <a:rPr lang="zh-CN" altLang="en-US" sz="2200" dirty="0">
                <a:latin typeface="楷体" pitchFamily="49" charset="-122"/>
                <a:ea typeface="楷体" pitchFamily="49" charset="-122"/>
              </a:rPr>
              <a:t>。        </a:t>
            </a:r>
          </a:p>
        </p:txBody>
      </p:sp>
      <p:sp>
        <p:nvSpPr>
          <p:cNvPr id="67590" name="Text Box 6" descr="蓝色面巾纸"/>
          <p:cNvSpPr txBox="1">
            <a:spLocks noChangeArrowheads="1"/>
          </p:cNvSpPr>
          <p:nvPr/>
        </p:nvSpPr>
        <p:spPr bwMode="auto">
          <a:xfrm>
            <a:off x="571472" y="1500174"/>
            <a:ext cx="3240087" cy="561975"/>
          </a:xfrm>
          <a:prstGeom prst="rect">
            <a:avLst/>
          </a:prstGeom>
          <a:blipFill dpi="0" rotWithShape="1">
            <a:blip r:embed="rId3"/>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eaLnBrk="0" hangingPunct="0">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1.2.1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什么是算法</a:t>
            </a:r>
          </a:p>
        </p:txBody>
      </p:sp>
      <p:sp>
        <p:nvSpPr>
          <p:cNvPr id="67591" name="Text Box 7"/>
          <p:cNvSpPr txBox="1">
            <a:spLocks noChangeArrowheads="1"/>
          </p:cNvSpPr>
          <p:nvPr/>
        </p:nvSpPr>
        <p:spPr bwMode="auto">
          <a:xfrm>
            <a:off x="1000100" y="3643314"/>
            <a:ext cx="7704137" cy="498598"/>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zh-CN" altLang="en-US">
                <a:solidFill>
                  <a:srgbClr val="3333FF"/>
                </a:solidFill>
                <a:latin typeface="楷体" pitchFamily="49" charset="-122"/>
                <a:ea typeface="楷体" pitchFamily="49" charset="-122"/>
              </a:rPr>
              <a:t>通常把</a:t>
            </a:r>
            <a:r>
              <a:rPr lang="zh-CN" altLang="en-US">
                <a:solidFill>
                  <a:srgbClr val="FF00FF"/>
                </a:solidFill>
                <a:latin typeface="楷体" pitchFamily="49" charset="-122"/>
                <a:ea typeface="楷体" pitchFamily="49" charset="-122"/>
              </a:rPr>
              <a:t>基于存储结构</a:t>
            </a:r>
            <a:r>
              <a:rPr lang="zh-CN" altLang="en-US">
                <a:solidFill>
                  <a:srgbClr val="3333FF"/>
                </a:solidFill>
                <a:latin typeface="楷体" pitchFamily="49" charset="-122"/>
                <a:ea typeface="楷体" pitchFamily="49" charset="-122"/>
              </a:rPr>
              <a:t>的运算实现的步骤</a:t>
            </a:r>
            <a:r>
              <a:rPr lang="zh-CN" altLang="en-US" dirty="0">
                <a:solidFill>
                  <a:srgbClr val="3333FF"/>
                </a:solidFill>
                <a:latin typeface="楷体" pitchFamily="49" charset="-122"/>
                <a:ea typeface="楷体" pitchFamily="49" charset="-122"/>
              </a:rPr>
              <a:t>或过程称为</a:t>
            </a:r>
            <a:r>
              <a:rPr lang="zh-CN" altLang="en-US" dirty="0">
                <a:solidFill>
                  <a:srgbClr val="FF3300"/>
                </a:solidFill>
                <a:latin typeface="楷体" pitchFamily="49" charset="-122"/>
                <a:ea typeface="楷体" pitchFamily="49" charset="-122"/>
              </a:rPr>
              <a:t>算法</a:t>
            </a:r>
            <a:r>
              <a:rPr lang="zh-CN" altLang="en-US" dirty="0">
                <a:latin typeface="楷体" pitchFamily="49" charset="-122"/>
                <a:ea typeface="楷体" pitchFamily="49" charset="-122"/>
              </a:rPr>
              <a:t>。</a:t>
            </a:r>
          </a:p>
        </p:txBody>
      </p:sp>
      <p:sp>
        <p:nvSpPr>
          <p:cNvPr id="7" name="Rectangle 4" descr="新闻纸">
            <a:hlinkClick r:id="rId4" action="ppaction://hlinksldjump"/>
          </p:cNvPr>
          <p:cNvSpPr>
            <a:spLocks noChangeArrowheads="1"/>
          </p:cNvSpPr>
          <p:nvPr/>
        </p:nvSpPr>
        <p:spPr bwMode="auto">
          <a:xfrm>
            <a:off x="2285984" y="357166"/>
            <a:ext cx="4648200" cy="6413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1.2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算法及其描述</a:t>
            </a:r>
            <a:r>
              <a:rPr lang="zh-CN" altLang="en-US" sz="36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宋体" charset="-122"/>
                <a:cs typeface="Times New Roman" pitchFamily="18" charset="0"/>
              </a:rPr>
              <a:t> </a:t>
            </a:r>
          </a:p>
        </p:txBody>
      </p:sp>
      <p:grpSp>
        <p:nvGrpSpPr>
          <p:cNvPr id="13" name="组合 12"/>
          <p:cNvGrpSpPr/>
          <p:nvPr/>
        </p:nvGrpSpPr>
        <p:grpSpPr>
          <a:xfrm>
            <a:off x="1285852" y="4500570"/>
            <a:ext cx="6357982" cy="1000132"/>
            <a:chOff x="1285852" y="4857760"/>
            <a:chExt cx="6357982" cy="1000132"/>
          </a:xfrm>
        </p:grpSpPr>
        <p:sp>
          <p:nvSpPr>
            <p:cNvPr id="6" name="矩形 5"/>
            <p:cNvSpPr/>
            <p:nvPr/>
          </p:nvSpPr>
          <p:spPr>
            <a:xfrm>
              <a:off x="1285852" y="4857760"/>
              <a:ext cx="1357322" cy="1000132"/>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200" dirty="0">
                  <a:solidFill>
                    <a:srgbClr val="3333FF"/>
                  </a:solidFill>
                  <a:latin typeface="仿宋" pitchFamily="49" charset="-122"/>
                  <a:ea typeface="仿宋" pitchFamily="49" charset="-122"/>
                </a:rPr>
                <a:t>运算功能描述</a:t>
              </a:r>
            </a:p>
          </p:txBody>
        </p:sp>
        <p:sp>
          <p:nvSpPr>
            <p:cNvPr id="8" name="矩形 7"/>
            <p:cNvSpPr/>
            <p:nvPr/>
          </p:nvSpPr>
          <p:spPr>
            <a:xfrm>
              <a:off x="5143504" y="4929198"/>
              <a:ext cx="1428760" cy="928694"/>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200" dirty="0">
                  <a:solidFill>
                    <a:srgbClr val="3333FF"/>
                  </a:solidFill>
                  <a:latin typeface="仿宋" pitchFamily="49" charset="-122"/>
                  <a:ea typeface="仿宋" pitchFamily="49" charset="-122"/>
                </a:rPr>
                <a:t>运算功能实现</a:t>
              </a:r>
            </a:p>
          </p:txBody>
        </p:sp>
        <p:cxnSp>
          <p:nvCxnSpPr>
            <p:cNvPr id="10" name="直接箭头连接符 9"/>
            <p:cNvCxnSpPr>
              <a:endCxn id="8" idx="1"/>
            </p:cNvCxnSpPr>
            <p:nvPr/>
          </p:nvCxnSpPr>
          <p:spPr>
            <a:xfrm>
              <a:off x="2428860" y="5357826"/>
              <a:ext cx="2664000"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28926" y="4926939"/>
              <a:ext cx="1857388" cy="430887"/>
            </a:xfrm>
            <a:prstGeom prst="rect">
              <a:avLst/>
            </a:prstGeom>
            <a:noFill/>
          </p:spPr>
          <p:txBody>
            <a:bodyPr wrap="square" rtlCol="0">
              <a:spAutoFit/>
            </a:bodyPr>
            <a:lstStyle/>
            <a:p>
              <a:r>
                <a:rPr lang="zh-CN" altLang="en-US" sz="2000">
                  <a:solidFill>
                    <a:srgbClr val="3333FF"/>
                  </a:solidFill>
                  <a:latin typeface="楷体" pitchFamily="49" charset="-122"/>
                  <a:ea typeface="楷体" pitchFamily="49" charset="-122"/>
                </a:rPr>
                <a:t>基于存储</a:t>
              </a:r>
              <a:r>
                <a:rPr lang="zh-CN" altLang="en-US" sz="2000" dirty="0">
                  <a:solidFill>
                    <a:srgbClr val="3333FF"/>
                  </a:solidFill>
                  <a:latin typeface="楷体" pitchFamily="49" charset="-122"/>
                  <a:ea typeface="楷体" pitchFamily="49" charset="-122"/>
                </a:rPr>
                <a:t>结构</a:t>
              </a:r>
            </a:p>
          </p:txBody>
        </p:sp>
        <p:sp>
          <p:nvSpPr>
            <p:cNvPr id="12" name="椭圆形标注 11"/>
            <p:cNvSpPr/>
            <p:nvPr/>
          </p:nvSpPr>
          <p:spPr>
            <a:xfrm>
              <a:off x="6715140" y="4857760"/>
              <a:ext cx="928694" cy="571504"/>
            </a:xfrm>
            <a:prstGeom prst="wedgeEllipseCallout">
              <a:avLst>
                <a:gd name="adj1" fmla="val -82371"/>
                <a:gd name="adj2" fmla="val 55833"/>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zh-CN" altLang="en-US" sz="2000" dirty="0">
                  <a:solidFill>
                    <a:srgbClr val="3333FF"/>
                  </a:solidFill>
                  <a:latin typeface="楷体" pitchFamily="49" charset="-122"/>
                  <a:ea typeface="楷体" pitchFamily="49" charset="-122"/>
                </a:rPr>
                <a:t>算法</a:t>
              </a:r>
            </a:p>
          </p:txBody>
        </p:sp>
      </p:grpSp>
      <p:sp>
        <p:nvSpPr>
          <p:cNvPr id="14" name="灯片编号占位符 13"/>
          <p:cNvSpPr>
            <a:spLocks noGrp="1"/>
          </p:cNvSpPr>
          <p:nvPr>
            <p:ph type="sldNum" sz="quarter" idx="12"/>
          </p:nvPr>
        </p:nvSpPr>
        <p:spPr/>
        <p:txBody>
          <a:bodyPr/>
          <a:lstStyle/>
          <a:p>
            <a:fld id="{9EB82ADC-86F9-4083-A975-DECCCA18E059}" type="slidenum">
              <a:rPr lang="en-US" altLang="zh-CN" smtClean="0"/>
              <a:pPr/>
              <a:t>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7591"/>
                                        </p:tgtEl>
                                        <p:attrNameLst>
                                          <p:attrName>style.visibility</p:attrName>
                                        </p:attrNameLst>
                                      </p:cBhvr>
                                      <p:to>
                                        <p:strVal val="visible"/>
                                      </p:to>
                                    </p:set>
                                    <p:anim calcmode="discrete" valueType="clr">
                                      <p:cBhvr override="childStyle">
                                        <p:cTn id="7" dur="80"/>
                                        <p:tgtEl>
                                          <p:spTgt spid="6759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91"/>
                                        </p:tgtEl>
                                        <p:attrNameLst>
                                          <p:attrName>fillcolor</p:attrName>
                                        </p:attrNameLst>
                                      </p:cBhvr>
                                      <p:tavLst>
                                        <p:tav tm="0">
                                          <p:val>
                                            <p:clrVal>
                                              <a:schemeClr val="accent2"/>
                                            </p:clrVal>
                                          </p:val>
                                        </p:tav>
                                        <p:tav tm="50000">
                                          <p:val>
                                            <p:clrVal>
                                              <a:schemeClr val="hlink"/>
                                            </p:clrVal>
                                          </p:val>
                                        </p:tav>
                                      </p:tavLst>
                                    </p:anim>
                                    <p:set>
                                      <p:cBhvr>
                                        <p:cTn id="9" dur="80"/>
                                        <p:tgtEl>
                                          <p:spTgt spid="6759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504855" y="1339850"/>
            <a:ext cx="3352765" cy="2400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2000" dirty="0">
                <a:solidFill>
                  <a:srgbClr val="0033CC"/>
                </a:solidFill>
                <a:latin typeface="Times New Roman" pitchFamily="18" charset="0"/>
                <a:cs typeface="Times New Roman" pitchFamily="18" charset="0"/>
              </a:rPr>
              <a:t>void </a:t>
            </a:r>
            <a:r>
              <a:rPr lang="en-US" altLang="zh-CN" sz="2000" dirty="0" err="1">
                <a:solidFill>
                  <a:srgbClr val="FF0000"/>
                </a:solidFill>
                <a:latin typeface="Times New Roman" pitchFamily="18" charset="0"/>
                <a:cs typeface="Times New Roman" pitchFamily="18" charset="0"/>
              </a:rPr>
              <a:t>fun1</a:t>
            </a:r>
            <a:r>
              <a:rPr lang="en-US" altLang="zh-CN" sz="2000" dirty="0">
                <a:solidFill>
                  <a:srgbClr val="0033CC"/>
                </a:solidFill>
                <a:latin typeface="Times New Roman" pitchFamily="18" charset="0"/>
                <a:cs typeface="Times New Roman" pitchFamily="18" charset="0"/>
              </a:rPr>
              <a:t>(</a:t>
            </a:r>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n)</a:t>
            </a:r>
          </a:p>
          <a:p>
            <a:pPr marL="457200" indent="-457200" algn="just"/>
            <a:r>
              <a:rPr lang="en-US" altLang="zh-CN" sz="2000">
                <a:solidFill>
                  <a:srgbClr val="0033CC"/>
                </a:solidFill>
                <a:latin typeface="Times New Roman" pitchFamily="18" charset="0"/>
                <a:cs typeface="Times New Roman" pitchFamily="18" charset="0"/>
              </a:rPr>
              <a:t>{     </a:t>
            </a:r>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m=2;</a:t>
            </a:r>
          </a:p>
          <a:p>
            <a:pPr marL="457200" indent="-457200" algn="just"/>
            <a:r>
              <a:rPr lang="en-US" altLang="zh-CN" sz="2000">
                <a:solidFill>
                  <a:srgbClr val="0033CC"/>
                </a:solidFill>
                <a:latin typeface="Times New Roman" pitchFamily="18" charset="0"/>
                <a:cs typeface="Times New Roman" pitchFamily="18" charset="0"/>
              </a:rPr>
              <a:t>      fun2(</a:t>
            </a:r>
            <a:r>
              <a:rPr lang="en-US" altLang="zh-CN" sz="2000">
                <a:solidFill>
                  <a:srgbClr val="FF00FF"/>
                </a:solidFill>
                <a:latin typeface="Times New Roman" pitchFamily="18" charset="0"/>
                <a:cs typeface="Times New Roman" pitchFamily="18" charset="0"/>
              </a:rPr>
              <a:t>m</a:t>
            </a:r>
            <a:r>
              <a:rPr lang="en-US" altLang="zh-CN" sz="2000" dirty="0">
                <a:solidFill>
                  <a:srgbClr val="0033CC"/>
                </a:solidFill>
                <a:latin typeface="Times New Roman" pitchFamily="18" charset="0"/>
                <a:cs typeface="Times New Roman" pitchFamily="18" charset="0"/>
              </a:rPr>
              <a:t>);</a:t>
            </a:r>
          </a:p>
          <a:p>
            <a:pPr marL="457200" indent="-457200" algn="just"/>
            <a:r>
              <a:rPr lang="en-US" altLang="zh-CN" sz="2000">
                <a:solidFill>
                  <a:srgbClr val="0033CC"/>
                </a:solidFill>
                <a:latin typeface="Times New Roman" pitchFamily="18" charset="0"/>
                <a:cs typeface="Times New Roman" pitchFamily="18" charset="0"/>
              </a:rPr>
              <a:t>      printf</a:t>
            </a:r>
            <a:r>
              <a:rPr lang="en-US" altLang="zh-CN" sz="2000" dirty="0">
                <a:solidFill>
                  <a:srgbClr val="0033CC"/>
                </a:solidFill>
                <a:latin typeface="Times New Roman" pitchFamily="18" charset="0"/>
                <a:cs typeface="Times New Roman" pitchFamily="18" charset="0"/>
              </a:rPr>
              <a:t>(“%</a:t>
            </a:r>
            <a:r>
              <a:rPr lang="en-US" altLang="zh-CN" sz="2000">
                <a:solidFill>
                  <a:srgbClr val="0033CC"/>
                </a:solidFill>
                <a:latin typeface="Times New Roman" pitchFamily="18" charset="0"/>
                <a:cs typeface="Times New Roman" pitchFamily="18" charset="0"/>
              </a:rPr>
              <a:t>d\</a:t>
            </a:r>
            <a:r>
              <a:rPr lang="en-US" altLang="zh-CN" sz="2000" err="1">
                <a:solidFill>
                  <a:srgbClr val="0033CC"/>
                </a:solidFill>
                <a:latin typeface="Times New Roman" pitchFamily="18" charset="0"/>
                <a:cs typeface="Times New Roman" pitchFamily="18" charset="0"/>
              </a:rPr>
              <a:t>n</a:t>
            </a:r>
            <a:r>
              <a:rPr lang="en-US" altLang="zh-CN" sz="2000">
                <a:solidFill>
                  <a:srgbClr val="0033CC"/>
                </a:solidFill>
                <a:latin typeface="Times New Roman" pitchFamily="18" charset="0"/>
                <a:cs typeface="Times New Roman" pitchFamily="18" charset="0"/>
              </a:rPr>
              <a:t>”</a:t>
            </a:r>
            <a:r>
              <a:rPr lang="zh-CN" altLang="en-US" sz="2000">
                <a:solidFill>
                  <a:srgbClr val="0033CC"/>
                </a:solidFill>
                <a:latin typeface="Times New Roman" pitchFamily="18" charset="0"/>
                <a:cs typeface="Times New Roman" pitchFamily="18" charset="0"/>
              </a:rPr>
              <a:t>，</a:t>
            </a:r>
            <a:r>
              <a:rPr lang="en-US" altLang="zh-CN" sz="2000">
                <a:solidFill>
                  <a:srgbClr val="0033CC"/>
                </a:solidFill>
                <a:latin typeface="Times New Roman" pitchFamily="18" charset="0"/>
                <a:cs typeface="Times New Roman" pitchFamily="18" charset="0"/>
              </a:rPr>
              <a:t>m</a:t>
            </a:r>
            <a:r>
              <a:rPr lang="en-US" altLang="zh-CN" sz="2000" dirty="0">
                <a:solidFill>
                  <a:srgbClr val="0033CC"/>
                </a:solidFill>
                <a:latin typeface="Times New Roman" pitchFamily="18" charset="0"/>
                <a:cs typeface="Times New Roman" pitchFamily="18" charset="0"/>
              </a:rPr>
              <a:t>);</a:t>
            </a:r>
          </a:p>
          <a:p>
            <a:pPr marL="457200" indent="-457200" algn="just"/>
            <a:r>
              <a:rPr lang="en-US" altLang="zh-CN" sz="2000" dirty="0">
                <a:solidFill>
                  <a:srgbClr val="0033CC"/>
                </a:solidFill>
                <a:latin typeface="Times New Roman" pitchFamily="18" charset="0"/>
                <a:cs typeface="Times New Roman" pitchFamily="18" charset="0"/>
              </a:rPr>
              <a:t>}</a:t>
            </a:r>
          </a:p>
        </p:txBody>
      </p:sp>
      <p:sp>
        <p:nvSpPr>
          <p:cNvPr id="184323" name="Text Box 3"/>
          <p:cNvSpPr txBox="1">
            <a:spLocks noChangeArrowheads="1"/>
          </p:cNvSpPr>
          <p:nvPr/>
        </p:nvSpPr>
        <p:spPr bwMode="auto">
          <a:xfrm>
            <a:off x="4610130" y="1663661"/>
            <a:ext cx="3457575" cy="1908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54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2000" dirty="0">
                <a:solidFill>
                  <a:srgbClr val="0033CC"/>
                </a:solidFill>
                <a:latin typeface="Times New Roman" pitchFamily="18" charset="0"/>
                <a:cs typeface="Times New Roman" pitchFamily="18" charset="0"/>
              </a:rPr>
              <a:t>void </a:t>
            </a:r>
            <a:r>
              <a:rPr lang="en-US" altLang="zh-CN" sz="2000" dirty="0" err="1">
                <a:solidFill>
                  <a:srgbClr val="FF0000"/>
                </a:solidFill>
                <a:latin typeface="Times New Roman" pitchFamily="18" charset="0"/>
                <a:cs typeface="Times New Roman" pitchFamily="18" charset="0"/>
              </a:rPr>
              <a:t>fun2</a:t>
            </a:r>
            <a:r>
              <a:rPr lang="en-US" altLang="zh-CN" sz="2000" dirty="0">
                <a:solidFill>
                  <a:srgbClr val="0033CC"/>
                </a:solidFill>
                <a:latin typeface="Times New Roman" pitchFamily="18" charset="0"/>
                <a:cs typeface="Times New Roman" pitchFamily="18" charset="0"/>
              </a:rPr>
              <a:t>(</a:t>
            </a:r>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a:t>
            </a:r>
            <a:r>
              <a:rPr lang="en-US" altLang="zh-CN" sz="2000" dirty="0">
                <a:solidFill>
                  <a:srgbClr val="FF00FF"/>
                </a:solidFill>
                <a:latin typeface="Times New Roman" pitchFamily="18" charset="0"/>
                <a:cs typeface="Times New Roman" pitchFamily="18" charset="0"/>
              </a:rPr>
              <a:t>x</a:t>
            </a:r>
            <a:r>
              <a:rPr lang="en-US" altLang="zh-CN" sz="2000" dirty="0">
                <a:solidFill>
                  <a:srgbClr val="0033CC"/>
                </a:solidFill>
                <a:latin typeface="Times New Roman" pitchFamily="18" charset="0"/>
                <a:cs typeface="Times New Roman" pitchFamily="18" charset="0"/>
              </a:rPr>
              <a:t>)</a:t>
            </a:r>
          </a:p>
          <a:p>
            <a:pPr marL="457200" indent="-457200" algn="just"/>
            <a:r>
              <a:rPr lang="en-US" altLang="zh-CN" sz="2000">
                <a:solidFill>
                  <a:srgbClr val="0033CC"/>
                </a:solidFill>
                <a:latin typeface="Times New Roman" pitchFamily="18" charset="0"/>
                <a:cs typeface="Times New Roman" pitchFamily="18" charset="0"/>
              </a:rPr>
              <a:t>{      x</a:t>
            </a:r>
            <a:r>
              <a:rPr lang="en-US" altLang="zh-CN" sz="2000" dirty="0">
                <a:solidFill>
                  <a:srgbClr val="0033CC"/>
                </a:solidFill>
                <a:latin typeface="Times New Roman" pitchFamily="18" charset="0"/>
                <a:cs typeface="Times New Roman" pitchFamily="18" charset="0"/>
              </a:rPr>
              <a:t>++;</a:t>
            </a:r>
          </a:p>
          <a:p>
            <a:pPr marL="457200" indent="-457200" algn="just"/>
            <a:r>
              <a:rPr lang="en-US" altLang="zh-CN" sz="2000">
                <a:solidFill>
                  <a:srgbClr val="0033CC"/>
                </a:solidFill>
                <a:latin typeface="Times New Roman" pitchFamily="18" charset="0"/>
                <a:cs typeface="Times New Roman" pitchFamily="18" charset="0"/>
              </a:rPr>
              <a:t>       printf</a:t>
            </a:r>
            <a:r>
              <a:rPr lang="en-US" altLang="zh-CN" sz="2000" dirty="0">
                <a:solidFill>
                  <a:srgbClr val="0033CC"/>
                </a:solidFill>
                <a:latin typeface="Times New Roman" pitchFamily="18" charset="0"/>
                <a:cs typeface="Times New Roman" pitchFamily="18" charset="0"/>
              </a:rPr>
              <a:t>(“%</a:t>
            </a:r>
            <a:r>
              <a:rPr lang="en-US" altLang="zh-CN" sz="2000">
                <a:solidFill>
                  <a:srgbClr val="0033CC"/>
                </a:solidFill>
                <a:latin typeface="Times New Roman" pitchFamily="18" charset="0"/>
                <a:cs typeface="Times New Roman" pitchFamily="18" charset="0"/>
              </a:rPr>
              <a:t>d\</a:t>
            </a:r>
            <a:r>
              <a:rPr lang="en-US" altLang="zh-CN" sz="2000" err="1">
                <a:solidFill>
                  <a:srgbClr val="0033CC"/>
                </a:solidFill>
                <a:latin typeface="Times New Roman" pitchFamily="18" charset="0"/>
                <a:cs typeface="Times New Roman" pitchFamily="18" charset="0"/>
              </a:rPr>
              <a:t>n</a:t>
            </a:r>
            <a:r>
              <a:rPr lang="en-US" altLang="zh-CN" sz="2000">
                <a:solidFill>
                  <a:srgbClr val="0033CC"/>
                </a:solidFill>
                <a:latin typeface="Times New Roman" pitchFamily="18" charset="0"/>
                <a:cs typeface="Times New Roman" pitchFamily="18" charset="0"/>
              </a:rPr>
              <a:t>”</a:t>
            </a:r>
            <a:r>
              <a:rPr lang="zh-CN" altLang="en-US" sz="2000">
                <a:solidFill>
                  <a:srgbClr val="0033CC"/>
                </a:solidFill>
                <a:latin typeface="Times New Roman" pitchFamily="18" charset="0"/>
                <a:cs typeface="Times New Roman" pitchFamily="18" charset="0"/>
              </a:rPr>
              <a:t>，</a:t>
            </a:r>
            <a:r>
              <a:rPr lang="en-US" altLang="zh-CN" sz="2000">
                <a:solidFill>
                  <a:srgbClr val="0033CC"/>
                </a:solidFill>
                <a:latin typeface="Times New Roman" pitchFamily="18" charset="0"/>
                <a:cs typeface="Times New Roman" pitchFamily="18" charset="0"/>
              </a:rPr>
              <a:t>x</a:t>
            </a:r>
            <a:r>
              <a:rPr lang="en-US" altLang="zh-CN" sz="2000" dirty="0">
                <a:solidFill>
                  <a:srgbClr val="0033CC"/>
                </a:solidFill>
                <a:latin typeface="Times New Roman" pitchFamily="18" charset="0"/>
                <a:cs typeface="Times New Roman" pitchFamily="18" charset="0"/>
              </a:rPr>
              <a:t>);</a:t>
            </a:r>
          </a:p>
          <a:p>
            <a:pPr marL="457200" indent="-457200" algn="just"/>
            <a:r>
              <a:rPr lang="en-US" altLang="zh-CN" sz="2000" dirty="0">
                <a:solidFill>
                  <a:srgbClr val="0033CC"/>
                </a:solidFill>
                <a:latin typeface="Times New Roman" pitchFamily="18" charset="0"/>
                <a:cs typeface="Times New Roman" pitchFamily="18" charset="0"/>
              </a:rPr>
              <a:t>}</a:t>
            </a:r>
          </a:p>
        </p:txBody>
      </p:sp>
      <p:sp>
        <p:nvSpPr>
          <p:cNvPr id="184324" name="Text Box 4"/>
          <p:cNvSpPr txBox="1">
            <a:spLocks noChangeArrowheads="1"/>
          </p:cNvSpPr>
          <p:nvPr/>
        </p:nvSpPr>
        <p:spPr bwMode="auto">
          <a:xfrm>
            <a:off x="2349492" y="1916113"/>
            <a:ext cx="1079500" cy="389530"/>
          </a:xfrm>
          <a:prstGeom prst="rect">
            <a:avLst/>
          </a:prstGeom>
          <a:noFill/>
          <a:ln w="9525" algn="ctr">
            <a:noFill/>
            <a:miter lim="800000"/>
            <a:headEnd/>
            <a:tailEnd/>
          </a:ln>
          <a:effectLst/>
        </p:spPr>
        <p:txBody>
          <a:bodyPr>
            <a:spAutoFit/>
          </a:bodyPr>
          <a:lstStyle/>
          <a:p>
            <a:pPr marL="457200" indent="-457200" algn="just"/>
            <a:r>
              <a:rPr lang="zh-CN" altLang="en-US" sz="2000" dirty="0">
                <a:solidFill>
                  <a:srgbClr val="FF3300"/>
                </a:solidFill>
                <a:latin typeface="楷体" pitchFamily="49" charset="-122"/>
                <a:ea typeface="楷体" pitchFamily="49" charset="-122"/>
              </a:rPr>
              <a:t>实参</a:t>
            </a:r>
          </a:p>
        </p:txBody>
      </p:sp>
      <p:sp>
        <p:nvSpPr>
          <p:cNvPr id="184325" name="Line 5"/>
          <p:cNvSpPr>
            <a:spLocks noChangeShapeType="1"/>
          </p:cNvSpPr>
          <p:nvPr/>
        </p:nvSpPr>
        <p:spPr bwMode="auto">
          <a:xfrm flipH="1">
            <a:off x="1701792" y="2132013"/>
            <a:ext cx="647700" cy="288925"/>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4326" name="Text Box 6"/>
          <p:cNvSpPr txBox="1">
            <a:spLocks noChangeArrowheads="1"/>
          </p:cNvSpPr>
          <p:nvPr/>
        </p:nvSpPr>
        <p:spPr bwMode="auto">
          <a:xfrm>
            <a:off x="6488137" y="2166898"/>
            <a:ext cx="1298573" cy="430887"/>
          </a:xfrm>
          <a:prstGeom prst="rect">
            <a:avLst/>
          </a:prstGeom>
          <a:noFill/>
          <a:ln w="9525" algn="ctr">
            <a:noFill/>
            <a:miter lim="800000"/>
            <a:headEnd/>
            <a:tailEnd/>
          </a:ln>
          <a:effectLst/>
        </p:spPr>
        <p:txBody>
          <a:bodyPr wrap="square">
            <a:spAutoFit/>
          </a:bodyPr>
          <a:lstStyle/>
          <a:p>
            <a:pPr marL="457200" indent="-457200" algn="just"/>
            <a:r>
              <a:rPr lang="zh-CN" altLang="en-US" sz="2000" dirty="0">
                <a:solidFill>
                  <a:srgbClr val="FF3300"/>
                </a:solidFill>
                <a:latin typeface="楷体" pitchFamily="49" charset="-122"/>
                <a:ea typeface="楷体" pitchFamily="49" charset="-122"/>
              </a:rPr>
              <a:t>普通形参</a:t>
            </a:r>
          </a:p>
        </p:txBody>
      </p:sp>
      <p:sp>
        <p:nvSpPr>
          <p:cNvPr id="184327" name="Line 7"/>
          <p:cNvSpPr>
            <a:spLocks noChangeShapeType="1"/>
          </p:cNvSpPr>
          <p:nvPr/>
        </p:nvSpPr>
        <p:spPr bwMode="auto">
          <a:xfrm flipH="1" flipV="1">
            <a:off x="6200800" y="2024023"/>
            <a:ext cx="360362" cy="287338"/>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4328" name="Rectangle 8"/>
          <p:cNvSpPr>
            <a:spLocks noChangeArrowheads="1"/>
          </p:cNvSpPr>
          <p:nvPr/>
        </p:nvSpPr>
        <p:spPr bwMode="auto">
          <a:xfrm>
            <a:off x="1447824" y="4576765"/>
            <a:ext cx="1254125" cy="406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marL="457200" indent="-457200" algn="ctr"/>
            <a:r>
              <a:rPr lang="en-US" altLang="zh-CN" sz="2000" dirty="0" err="1">
                <a:solidFill>
                  <a:srgbClr val="FF3300"/>
                </a:solidFill>
                <a:latin typeface="Times New Roman" pitchFamily="18" charset="0"/>
                <a:cs typeface="Times New Roman" pitchFamily="18" charset="0"/>
              </a:rPr>
              <a:t>fun1</a:t>
            </a:r>
            <a:r>
              <a:rPr lang="en-US" altLang="zh-CN" sz="2000" dirty="0">
                <a:solidFill>
                  <a:srgbClr val="FF3300"/>
                </a:solidFill>
                <a:latin typeface="Times New Roman" pitchFamily="18" charset="0"/>
                <a:cs typeface="Times New Roman" pitchFamily="18" charset="0"/>
              </a:rPr>
              <a:t>(</a:t>
            </a:r>
            <a:r>
              <a:rPr lang="en-US" altLang="zh-CN" sz="2000" dirty="0">
                <a:solidFill>
                  <a:srgbClr val="6600CC"/>
                </a:solidFill>
                <a:latin typeface="Times New Roman" pitchFamily="18" charset="0"/>
                <a:cs typeface="Times New Roman" pitchFamily="18" charset="0"/>
              </a:rPr>
              <a:t>m</a:t>
            </a:r>
            <a:r>
              <a:rPr lang="en-US" altLang="zh-CN" sz="2000" dirty="0">
                <a:solidFill>
                  <a:srgbClr val="FF3300"/>
                </a:solidFill>
                <a:latin typeface="Times New Roman" pitchFamily="18" charset="0"/>
                <a:cs typeface="Times New Roman" pitchFamily="18" charset="0"/>
              </a:rPr>
              <a:t>)</a:t>
            </a:r>
          </a:p>
        </p:txBody>
      </p:sp>
      <p:sp>
        <p:nvSpPr>
          <p:cNvPr id="184329" name="Rectangle 9"/>
          <p:cNvSpPr>
            <a:spLocks noChangeArrowheads="1"/>
          </p:cNvSpPr>
          <p:nvPr/>
        </p:nvSpPr>
        <p:spPr bwMode="auto">
          <a:xfrm>
            <a:off x="5675329" y="4565652"/>
            <a:ext cx="1254125" cy="406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marL="457200" indent="-457200" algn="ctr"/>
            <a:r>
              <a:rPr lang="en-US" altLang="zh-CN" sz="2000" dirty="0" err="1">
                <a:solidFill>
                  <a:srgbClr val="FF3300"/>
                </a:solidFill>
                <a:latin typeface="Times New Roman" pitchFamily="18" charset="0"/>
                <a:cs typeface="Times New Roman" pitchFamily="18" charset="0"/>
              </a:rPr>
              <a:t>fun2</a:t>
            </a:r>
            <a:r>
              <a:rPr lang="en-US" altLang="zh-CN" sz="2000" dirty="0">
                <a:solidFill>
                  <a:srgbClr val="FF3300"/>
                </a:solidFill>
                <a:latin typeface="Times New Roman" pitchFamily="18" charset="0"/>
                <a:cs typeface="Times New Roman" pitchFamily="18" charset="0"/>
              </a:rPr>
              <a:t>(</a:t>
            </a:r>
            <a:r>
              <a:rPr lang="en-US" altLang="zh-CN" sz="2000" dirty="0">
                <a:solidFill>
                  <a:srgbClr val="6600CC"/>
                </a:solidFill>
                <a:latin typeface="Times New Roman" pitchFamily="18" charset="0"/>
                <a:cs typeface="Times New Roman" pitchFamily="18" charset="0"/>
              </a:rPr>
              <a:t>x</a:t>
            </a:r>
            <a:r>
              <a:rPr lang="en-US" altLang="zh-CN" sz="2000" dirty="0">
                <a:solidFill>
                  <a:srgbClr val="FF3300"/>
                </a:solidFill>
                <a:latin typeface="Times New Roman" pitchFamily="18" charset="0"/>
                <a:cs typeface="Times New Roman" pitchFamily="18" charset="0"/>
              </a:rPr>
              <a:t>)</a:t>
            </a:r>
          </a:p>
        </p:txBody>
      </p:sp>
      <p:sp>
        <p:nvSpPr>
          <p:cNvPr id="184330" name="Line 10"/>
          <p:cNvSpPr>
            <a:spLocks noChangeShapeType="1"/>
          </p:cNvSpPr>
          <p:nvPr/>
        </p:nvSpPr>
        <p:spPr bwMode="auto">
          <a:xfrm>
            <a:off x="2701948" y="4751389"/>
            <a:ext cx="2941621" cy="0"/>
          </a:xfrm>
          <a:prstGeom prst="line">
            <a:avLst/>
          </a:prstGeom>
          <a:noFill/>
          <a:ln w="38100">
            <a:solidFill>
              <a:srgbClr val="0033CC"/>
            </a:solidFill>
            <a:round/>
            <a:headEnd/>
            <a:tailEnd type="triangle" w="med" len="med"/>
          </a:ln>
          <a:effectLst/>
        </p:spPr>
        <p:txBody>
          <a:bodyPr wrap="square">
            <a:spAutoFit/>
          </a:bodyPr>
          <a:lstStyle/>
          <a:p>
            <a:endParaRPr lang="zh-CN" altLang="en-US"/>
          </a:p>
        </p:txBody>
      </p:sp>
      <p:sp>
        <p:nvSpPr>
          <p:cNvPr id="184331" name="Text Box 11"/>
          <p:cNvSpPr txBox="1">
            <a:spLocks noChangeArrowheads="1"/>
          </p:cNvSpPr>
          <p:nvPr/>
        </p:nvSpPr>
        <p:spPr bwMode="auto">
          <a:xfrm>
            <a:off x="2786051" y="4286256"/>
            <a:ext cx="2786081" cy="389530"/>
          </a:xfrm>
          <a:prstGeom prst="rect">
            <a:avLst/>
          </a:prstGeom>
          <a:noFill/>
          <a:ln w="9525" algn="ctr">
            <a:noFill/>
            <a:miter lim="800000"/>
            <a:headEnd/>
            <a:tailEnd/>
          </a:ln>
          <a:effectLst/>
        </p:spPr>
        <p:txBody>
          <a:bodyPr wrap="square">
            <a:spAutoFit/>
          </a:bodyPr>
          <a:lstStyle/>
          <a:p>
            <a:pPr marL="457200" indent="-457200" algn="just"/>
            <a:r>
              <a:rPr lang="zh-CN" altLang="en-US" sz="2000" dirty="0">
                <a:solidFill>
                  <a:srgbClr val="3333FF"/>
                </a:solidFill>
                <a:latin typeface="楷体" pitchFamily="49" charset="-122"/>
                <a:ea typeface="楷体" pitchFamily="49" charset="-122"/>
              </a:rPr>
              <a:t>实参到形参单向值传递</a:t>
            </a:r>
          </a:p>
        </p:txBody>
      </p:sp>
      <p:sp>
        <p:nvSpPr>
          <p:cNvPr id="184332" name="Text Box 12"/>
          <p:cNvSpPr txBox="1">
            <a:spLocks noChangeArrowheads="1"/>
          </p:cNvSpPr>
          <p:nvPr/>
        </p:nvSpPr>
        <p:spPr bwMode="auto">
          <a:xfrm>
            <a:off x="504855" y="549275"/>
            <a:ext cx="2852699" cy="498598"/>
          </a:xfrm>
          <a:prstGeom prst="rect">
            <a:avLst/>
          </a:prstGeom>
          <a:solidFill>
            <a:srgbClr val="6600CC"/>
          </a:solidFill>
          <a:ln w="9525" algn="ctr">
            <a:noFill/>
            <a:miter lim="800000"/>
            <a:headEnd/>
            <a:tailEnd/>
          </a:ln>
          <a:effectLst/>
        </p:spPr>
        <p:txBody>
          <a:bodyPr wrap="square">
            <a:spAutoFit/>
          </a:bodyPr>
          <a:lstStyle/>
          <a:p>
            <a:pPr marL="457200" indent="-457200" algn="just"/>
            <a:r>
              <a:rPr lang="en-US" altLang="zh-CN" dirty="0">
                <a:solidFill>
                  <a:schemeClr val="bg1"/>
                </a:solidFill>
                <a:latin typeface="楷体" pitchFamily="49" charset="-122"/>
                <a:ea typeface="楷体" pitchFamily="49" charset="-122"/>
              </a:rPr>
              <a:t>  </a:t>
            </a:r>
            <a:r>
              <a:rPr lang="zh-CN" altLang="en-US" dirty="0">
                <a:solidFill>
                  <a:schemeClr val="bg1"/>
                </a:solidFill>
                <a:latin typeface="楷体" pitchFamily="49" charset="-122"/>
                <a:ea typeface="楷体" pitchFamily="49" charset="-122"/>
              </a:rPr>
              <a:t>普通的参数传递</a:t>
            </a:r>
          </a:p>
        </p:txBody>
      </p:sp>
      <p:sp>
        <p:nvSpPr>
          <p:cNvPr id="14" name="上弧形箭头 13"/>
          <p:cNvSpPr/>
          <p:nvPr/>
        </p:nvSpPr>
        <p:spPr>
          <a:xfrm>
            <a:off x="4071934" y="1285860"/>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16" name="灯片编号占位符 15"/>
          <p:cNvSpPr>
            <a:spLocks noGrp="1"/>
          </p:cNvSpPr>
          <p:nvPr>
            <p:ph type="sldNum" sz="quarter" idx="12"/>
          </p:nvPr>
        </p:nvSpPr>
        <p:spPr/>
        <p:txBody>
          <a:bodyPr/>
          <a:lstStyle/>
          <a:p>
            <a:fld id="{9EB82ADC-86F9-4083-A975-DECCCA18E059}" type="slidenum">
              <a:rPr lang="en-US" altLang="zh-CN" smtClean="0"/>
              <a:pPr/>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4330"/>
                                        </p:tgtEl>
                                        <p:attrNameLst>
                                          <p:attrName>style.visibility</p:attrName>
                                        </p:attrNameLst>
                                      </p:cBhvr>
                                      <p:to>
                                        <p:strVal val="visible"/>
                                      </p:to>
                                    </p:set>
                                    <p:animEffect transition="in" filter="strips(downRight)">
                                      <p:cBhvr>
                                        <p:cTn id="13" dur="500"/>
                                        <p:tgtEl>
                                          <p:spTgt spid="18433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4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8" grpId="0" animBg="1"/>
      <p:bldP spid="184329" grpId="0" animBg="1"/>
      <p:bldP spid="184330" grpId="0" animBg="1"/>
      <p:bldP spid="1843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00034" y="1268413"/>
            <a:ext cx="3457575" cy="2400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2000" dirty="0">
                <a:solidFill>
                  <a:srgbClr val="3333FF"/>
                </a:solidFill>
                <a:latin typeface="Times New Roman" pitchFamily="18" charset="0"/>
                <a:cs typeface="Times New Roman" pitchFamily="18" charset="0"/>
              </a:rPr>
              <a:t>void </a:t>
            </a:r>
            <a:r>
              <a:rPr lang="en-US" altLang="zh-CN" sz="2000" dirty="0" err="1">
                <a:solidFill>
                  <a:srgbClr val="FF0000"/>
                </a:solidFill>
                <a:latin typeface="Times New Roman" pitchFamily="18" charset="0"/>
                <a:cs typeface="Times New Roman" pitchFamily="18" charset="0"/>
              </a:rPr>
              <a:t>fun1</a:t>
            </a:r>
            <a:r>
              <a:rPr lang="en-US" altLang="zh-CN" sz="2000" dirty="0">
                <a:solidFill>
                  <a:srgbClr val="3333FF"/>
                </a:solidFill>
                <a:latin typeface="Times New Roman" pitchFamily="18" charset="0"/>
                <a:cs typeface="Times New Roman" pitchFamily="18" charset="0"/>
              </a:rPr>
              <a:t>(</a:t>
            </a:r>
            <a:r>
              <a:rPr lang="en-US" altLang="zh-CN" sz="2000" dirty="0" err="1">
                <a:solidFill>
                  <a:srgbClr val="3333FF"/>
                </a:solidFill>
                <a:latin typeface="Times New Roman" pitchFamily="18" charset="0"/>
                <a:cs typeface="Times New Roman" pitchFamily="18" charset="0"/>
              </a:rPr>
              <a:t>int</a:t>
            </a:r>
            <a:r>
              <a:rPr lang="en-US" altLang="zh-CN" sz="2000" dirty="0">
                <a:solidFill>
                  <a:srgbClr val="3333FF"/>
                </a:solidFill>
                <a:latin typeface="Times New Roman" pitchFamily="18" charset="0"/>
                <a:cs typeface="Times New Roman" pitchFamily="18" charset="0"/>
              </a:rPr>
              <a:t> n)</a:t>
            </a:r>
          </a:p>
          <a:p>
            <a:pPr marL="457200" indent="-457200" algn="just"/>
            <a:r>
              <a:rPr lang="en-US" altLang="zh-CN" sz="2000">
                <a:solidFill>
                  <a:srgbClr val="3333FF"/>
                </a:solidFill>
                <a:latin typeface="Times New Roman" pitchFamily="18" charset="0"/>
                <a:cs typeface="Times New Roman" pitchFamily="18" charset="0"/>
              </a:rPr>
              <a:t>{      int </a:t>
            </a:r>
            <a:r>
              <a:rPr lang="en-US" altLang="zh-CN" sz="2000" dirty="0">
                <a:solidFill>
                  <a:srgbClr val="3333FF"/>
                </a:solidFill>
                <a:latin typeface="Times New Roman" pitchFamily="18" charset="0"/>
                <a:cs typeface="Times New Roman" pitchFamily="18" charset="0"/>
              </a:rPr>
              <a:t>m=2;</a:t>
            </a:r>
          </a:p>
          <a:p>
            <a:pPr marL="457200" indent="-457200" algn="just"/>
            <a:r>
              <a:rPr lang="en-US" altLang="zh-CN" sz="2000">
                <a:solidFill>
                  <a:srgbClr val="3333FF"/>
                </a:solidFill>
                <a:latin typeface="Times New Roman" pitchFamily="18" charset="0"/>
                <a:cs typeface="Times New Roman" pitchFamily="18" charset="0"/>
              </a:rPr>
              <a:t>       fun2(</a:t>
            </a:r>
            <a:r>
              <a:rPr lang="en-US" altLang="zh-CN" sz="2000">
                <a:solidFill>
                  <a:srgbClr val="FF00FF"/>
                </a:solidFill>
                <a:latin typeface="Times New Roman" pitchFamily="18" charset="0"/>
                <a:cs typeface="Times New Roman" pitchFamily="18" charset="0"/>
              </a:rPr>
              <a:t>m</a:t>
            </a:r>
            <a:r>
              <a:rPr lang="en-US" altLang="zh-CN" sz="2000" dirty="0">
                <a:solidFill>
                  <a:srgbClr val="3333FF"/>
                </a:solidFill>
                <a:latin typeface="Times New Roman" pitchFamily="18" charset="0"/>
                <a:cs typeface="Times New Roman" pitchFamily="18" charset="0"/>
              </a:rPr>
              <a:t>);</a:t>
            </a:r>
          </a:p>
          <a:p>
            <a:pPr marL="457200" indent="-457200" algn="just"/>
            <a:r>
              <a:rPr lang="en-US" altLang="zh-CN" sz="2000">
                <a:solidFill>
                  <a:srgbClr val="3333FF"/>
                </a:solidFill>
                <a:latin typeface="Times New Roman" pitchFamily="18" charset="0"/>
                <a:cs typeface="Times New Roman" pitchFamily="18" charset="0"/>
              </a:rPr>
              <a:t>       printf</a:t>
            </a:r>
            <a:r>
              <a:rPr lang="en-US" altLang="zh-CN" sz="2000" dirty="0">
                <a:solidFill>
                  <a:srgbClr val="3333FF"/>
                </a:solidFill>
                <a:latin typeface="Times New Roman" pitchFamily="18" charset="0"/>
                <a:cs typeface="Times New Roman" pitchFamily="18" charset="0"/>
              </a:rPr>
              <a:t>(“%</a:t>
            </a:r>
            <a:r>
              <a:rPr lang="en-US" altLang="zh-CN" sz="2000">
                <a:solidFill>
                  <a:srgbClr val="3333FF"/>
                </a:solidFill>
                <a:latin typeface="Times New Roman" pitchFamily="18" charset="0"/>
                <a:cs typeface="Times New Roman" pitchFamily="18" charset="0"/>
              </a:rPr>
              <a:t>d\</a:t>
            </a:r>
            <a:r>
              <a:rPr lang="en-US" altLang="zh-CN" sz="2000" err="1">
                <a:solidFill>
                  <a:srgbClr val="3333FF"/>
                </a:solidFill>
                <a:latin typeface="Times New Roman" pitchFamily="18" charset="0"/>
                <a:cs typeface="Times New Roman" pitchFamily="18" charset="0"/>
              </a:rPr>
              <a:t>n</a:t>
            </a:r>
            <a:r>
              <a:rPr lang="en-US" altLang="zh-CN" sz="2000">
                <a:solidFill>
                  <a:srgbClr val="3333FF"/>
                </a:solidFill>
                <a:latin typeface="Times New Roman" pitchFamily="18" charset="0"/>
                <a:cs typeface="Times New Roman" pitchFamily="18" charset="0"/>
              </a:rPr>
              <a:t>”</a:t>
            </a:r>
            <a:r>
              <a:rPr lang="zh-CN" altLang="en-US" sz="2000">
                <a:solidFill>
                  <a:srgbClr val="3333FF"/>
                </a:solidFill>
                <a:latin typeface="Times New Roman" pitchFamily="18" charset="0"/>
                <a:cs typeface="Times New Roman" pitchFamily="18" charset="0"/>
              </a:rPr>
              <a:t>，</a:t>
            </a:r>
            <a:r>
              <a:rPr lang="en-US" altLang="zh-CN" sz="2000">
                <a:solidFill>
                  <a:srgbClr val="3333FF"/>
                </a:solidFill>
                <a:latin typeface="Times New Roman" pitchFamily="18" charset="0"/>
                <a:cs typeface="Times New Roman" pitchFamily="18" charset="0"/>
              </a:rPr>
              <a:t>m</a:t>
            </a:r>
            <a:r>
              <a:rPr lang="en-US" altLang="zh-CN" sz="2000" dirty="0">
                <a:solidFill>
                  <a:srgbClr val="3333FF"/>
                </a:solidFill>
                <a:latin typeface="Times New Roman" pitchFamily="18" charset="0"/>
                <a:cs typeface="Times New Roman" pitchFamily="18" charset="0"/>
              </a:rPr>
              <a:t>);</a:t>
            </a:r>
          </a:p>
          <a:p>
            <a:pPr marL="457200" indent="-457200" algn="just"/>
            <a:r>
              <a:rPr lang="en-US" altLang="zh-CN" sz="2000" dirty="0">
                <a:solidFill>
                  <a:srgbClr val="3333FF"/>
                </a:solidFill>
                <a:latin typeface="Times New Roman" pitchFamily="18" charset="0"/>
                <a:cs typeface="Times New Roman" pitchFamily="18" charset="0"/>
              </a:rPr>
              <a:t>}</a:t>
            </a:r>
          </a:p>
        </p:txBody>
      </p:sp>
      <p:sp>
        <p:nvSpPr>
          <p:cNvPr id="185347" name="Text Box 3"/>
          <p:cNvSpPr txBox="1">
            <a:spLocks noChangeArrowheads="1"/>
          </p:cNvSpPr>
          <p:nvPr/>
        </p:nvSpPr>
        <p:spPr bwMode="auto">
          <a:xfrm>
            <a:off x="4605309" y="1663661"/>
            <a:ext cx="3457575" cy="1908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2000" dirty="0">
                <a:solidFill>
                  <a:srgbClr val="3333FF"/>
                </a:solidFill>
                <a:latin typeface="Times New Roman" pitchFamily="18" charset="0"/>
                <a:cs typeface="Times New Roman" pitchFamily="18" charset="0"/>
              </a:rPr>
              <a:t>void </a:t>
            </a:r>
            <a:r>
              <a:rPr lang="en-US" altLang="zh-CN" sz="2000" dirty="0" err="1">
                <a:solidFill>
                  <a:srgbClr val="FF0000"/>
                </a:solidFill>
                <a:latin typeface="Times New Roman" pitchFamily="18" charset="0"/>
                <a:cs typeface="Times New Roman" pitchFamily="18" charset="0"/>
              </a:rPr>
              <a:t>fun2</a:t>
            </a:r>
            <a:r>
              <a:rPr lang="en-US" altLang="zh-CN" sz="2000" dirty="0">
                <a:solidFill>
                  <a:srgbClr val="3333FF"/>
                </a:solidFill>
                <a:latin typeface="Times New Roman" pitchFamily="18" charset="0"/>
                <a:cs typeface="Times New Roman" pitchFamily="18" charset="0"/>
              </a:rPr>
              <a:t>(</a:t>
            </a:r>
            <a:r>
              <a:rPr lang="en-US" altLang="zh-CN" sz="2000" dirty="0" err="1">
                <a:solidFill>
                  <a:srgbClr val="3333FF"/>
                </a:solidFill>
                <a:latin typeface="Times New Roman" pitchFamily="18" charset="0"/>
                <a:cs typeface="Times New Roman" pitchFamily="18" charset="0"/>
              </a:rPr>
              <a:t>int</a:t>
            </a:r>
            <a:r>
              <a:rPr lang="en-US" altLang="zh-CN" sz="2000" dirty="0">
                <a:solidFill>
                  <a:srgbClr val="3333FF"/>
                </a:solidFill>
                <a:latin typeface="Times New Roman" pitchFamily="18" charset="0"/>
                <a:cs typeface="Times New Roman" pitchFamily="18" charset="0"/>
              </a:rPr>
              <a:t> </a:t>
            </a:r>
            <a:r>
              <a:rPr lang="en-US" altLang="zh-CN" sz="2000" dirty="0">
                <a:solidFill>
                  <a:srgbClr val="FF00FF"/>
                </a:solidFill>
                <a:latin typeface="Times New Roman" pitchFamily="18" charset="0"/>
                <a:cs typeface="Times New Roman" pitchFamily="18" charset="0"/>
              </a:rPr>
              <a:t>&amp;x</a:t>
            </a:r>
            <a:r>
              <a:rPr lang="en-US" altLang="zh-CN" sz="2000" dirty="0">
                <a:solidFill>
                  <a:srgbClr val="3333FF"/>
                </a:solidFill>
                <a:latin typeface="Times New Roman" pitchFamily="18" charset="0"/>
                <a:cs typeface="Times New Roman" pitchFamily="18" charset="0"/>
              </a:rPr>
              <a:t>)</a:t>
            </a:r>
          </a:p>
          <a:p>
            <a:pPr marL="457200" indent="-457200" algn="just"/>
            <a:r>
              <a:rPr lang="en-US" altLang="zh-CN" sz="2000">
                <a:solidFill>
                  <a:srgbClr val="3333FF"/>
                </a:solidFill>
                <a:latin typeface="Times New Roman" pitchFamily="18" charset="0"/>
                <a:cs typeface="Times New Roman" pitchFamily="18" charset="0"/>
              </a:rPr>
              <a:t>{     </a:t>
            </a:r>
            <a:r>
              <a:rPr lang="en-US" altLang="zh-CN" sz="2000" dirty="0">
                <a:solidFill>
                  <a:srgbClr val="3333FF"/>
                </a:solidFill>
                <a:latin typeface="Times New Roman" pitchFamily="18" charset="0"/>
                <a:cs typeface="Times New Roman" pitchFamily="18" charset="0"/>
              </a:rPr>
              <a:t>x++;</a:t>
            </a:r>
          </a:p>
          <a:p>
            <a:pPr marL="457200" indent="-457200" algn="just"/>
            <a:r>
              <a:rPr lang="en-US" altLang="zh-CN" sz="2000">
                <a:solidFill>
                  <a:srgbClr val="3333FF"/>
                </a:solidFill>
                <a:latin typeface="Times New Roman" pitchFamily="18" charset="0"/>
                <a:cs typeface="Times New Roman" pitchFamily="18" charset="0"/>
              </a:rPr>
              <a:t>      printf</a:t>
            </a:r>
            <a:r>
              <a:rPr lang="en-US" altLang="zh-CN" sz="2000" dirty="0">
                <a:solidFill>
                  <a:srgbClr val="3333FF"/>
                </a:solidFill>
                <a:latin typeface="Times New Roman" pitchFamily="18" charset="0"/>
                <a:cs typeface="Times New Roman" pitchFamily="18" charset="0"/>
              </a:rPr>
              <a:t>(“%</a:t>
            </a:r>
            <a:r>
              <a:rPr lang="en-US" altLang="zh-CN" sz="2000">
                <a:solidFill>
                  <a:srgbClr val="3333FF"/>
                </a:solidFill>
                <a:latin typeface="Times New Roman" pitchFamily="18" charset="0"/>
                <a:cs typeface="Times New Roman" pitchFamily="18" charset="0"/>
              </a:rPr>
              <a:t>d\</a:t>
            </a:r>
            <a:r>
              <a:rPr lang="en-US" altLang="zh-CN" sz="2000" err="1">
                <a:solidFill>
                  <a:srgbClr val="3333FF"/>
                </a:solidFill>
                <a:latin typeface="Times New Roman" pitchFamily="18" charset="0"/>
                <a:cs typeface="Times New Roman" pitchFamily="18" charset="0"/>
              </a:rPr>
              <a:t>n</a:t>
            </a:r>
            <a:r>
              <a:rPr lang="en-US" altLang="zh-CN" sz="2000">
                <a:solidFill>
                  <a:srgbClr val="3333FF"/>
                </a:solidFill>
                <a:latin typeface="Times New Roman" pitchFamily="18" charset="0"/>
                <a:cs typeface="Times New Roman" pitchFamily="18" charset="0"/>
              </a:rPr>
              <a:t>”</a:t>
            </a:r>
            <a:r>
              <a:rPr lang="zh-CN" altLang="en-US" sz="2000">
                <a:solidFill>
                  <a:srgbClr val="3333FF"/>
                </a:solidFill>
                <a:latin typeface="Times New Roman" pitchFamily="18" charset="0"/>
                <a:cs typeface="Times New Roman" pitchFamily="18" charset="0"/>
              </a:rPr>
              <a:t>，</a:t>
            </a:r>
            <a:r>
              <a:rPr lang="en-US" altLang="zh-CN" sz="2000">
                <a:solidFill>
                  <a:srgbClr val="3333FF"/>
                </a:solidFill>
                <a:latin typeface="Times New Roman" pitchFamily="18" charset="0"/>
                <a:cs typeface="Times New Roman" pitchFamily="18" charset="0"/>
              </a:rPr>
              <a:t>x</a:t>
            </a:r>
            <a:r>
              <a:rPr lang="en-US" altLang="zh-CN" sz="2000" dirty="0">
                <a:solidFill>
                  <a:srgbClr val="3333FF"/>
                </a:solidFill>
                <a:latin typeface="Times New Roman" pitchFamily="18" charset="0"/>
                <a:cs typeface="Times New Roman" pitchFamily="18" charset="0"/>
              </a:rPr>
              <a:t>);</a:t>
            </a:r>
          </a:p>
          <a:p>
            <a:pPr marL="457200" indent="-457200" algn="just"/>
            <a:r>
              <a:rPr lang="en-US" altLang="zh-CN" sz="2000" dirty="0">
                <a:solidFill>
                  <a:srgbClr val="3333FF"/>
                </a:solidFill>
                <a:latin typeface="Times New Roman" pitchFamily="18" charset="0"/>
                <a:cs typeface="Times New Roman" pitchFamily="18" charset="0"/>
              </a:rPr>
              <a:t>}</a:t>
            </a:r>
          </a:p>
        </p:txBody>
      </p:sp>
      <p:sp>
        <p:nvSpPr>
          <p:cNvPr id="185348" name="Text Box 4"/>
          <p:cNvSpPr txBox="1">
            <a:spLocks noChangeArrowheads="1"/>
          </p:cNvSpPr>
          <p:nvPr/>
        </p:nvSpPr>
        <p:spPr bwMode="auto">
          <a:xfrm>
            <a:off x="2433618" y="1857364"/>
            <a:ext cx="1079500" cy="389530"/>
          </a:xfrm>
          <a:prstGeom prst="rect">
            <a:avLst/>
          </a:prstGeom>
          <a:noFill/>
          <a:ln w="9525" algn="ctr">
            <a:noFill/>
            <a:miter lim="800000"/>
            <a:headEnd/>
            <a:tailEnd/>
          </a:ln>
          <a:effectLst/>
        </p:spPr>
        <p:txBody>
          <a:bodyPr>
            <a:spAutoFit/>
          </a:bodyPr>
          <a:lstStyle/>
          <a:p>
            <a:pPr marL="457200" indent="-457200" algn="just"/>
            <a:r>
              <a:rPr lang="zh-CN" altLang="en-US" sz="2000" dirty="0">
                <a:solidFill>
                  <a:srgbClr val="FF3300"/>
                </a:solidFill>
                <a:latin typeface="楷体" pitchFamily="49" charset="-122"/>
                <a:ea typeface="楷体" pitchFamily="49" charset="-122"/>
              </a:rPr>
              <a:t>实参</a:t>
            </a:r>
          </a:p>
        </p:txBody>
      </p:sp>
      <p:sp>
        <p:nvSpPr>
          <p:cNvPr id="185349" name="Line 5"/>
          <p:cNvSpPr>
            <a:spLocks noChangeShapeType="1"/>
          </p:cNvSpPr>
          <p:nvPr/>
        </p:nvSpPr>
        <p:spPr bwMode="auto">
          <a:xfrm flipH="1">
            <a:off x="1785918" y="2073264"/>
            <a:ext cx="647700" cy="288925"/>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5350" name="Text Box 6"/>
          <p:cNvSpPr txBox="1">
            <a:spLocks noChangeArrowheads="1"/>
          </p:cNvSpPr>
          <p:nvPr/>
        </p:nvSpPr>
        <p:spPr bwMode="auto">
          <a:xfrm>
            <a:off x="6716725" y="2214553"/>
            <a:ext cx="1584325" cy="389530"/>
          </a:xfrm>
          <a:prstGeom prst="rect">
            <a:avLst/>
          </a:prstGeom>
          <a:noFill/>
          <a:ln w="9525" algn="ctr">
            <a:noFill/>
            <a:miter lim="800000"/>
            <a:headEnd/>
            <a:tailEnd/>
          </a:ln>
          <a:effectLst/>
        </p:spPr>
        <p:txBody>
          <a:bodyPr>
            <a:spAutoFit/>
          </a:bodyPr>
          <a:lstStyle/>
          <a:p>
            <a:pPr marL="457200" indent="-457200" algn="just"/>
            <a:r>
              <a:rPr lang="zh-CN" altLang="en-US" sz="2000" dirty="0">
                <a:solidFill>
                  <a:srgbClr val="FF3300"/>
                </a:solidFill>
                <a:latin typeface="楷体" pitchFamily="49" charset="-122"/>
                <a:ea typeface="楷体" pitchFamily="49" charset="-122"/>
              </a:rPr>
              <a:t>引用型形参</a:t>
            </a:r>
          </a:p>
        </p:txBody>
      </p:sp>
      <p:sp>
        <p:nvSpPr>
          <p:cNvPr id="185351" name="Line 7"/>
          <p:cNvSpPr>
            <a:spLocks noChangeShapeType="1"/>
          </p:cNvSpPr>
          <p:nvPr/>
        </p:nvSpPr>
        <p:spPr bwMode="auto">
          <a:xfrm flipH="1" flipV="1">
            <a:off x="6429388" y="2071678"/>
            <a:ext cx="360362" cy="287337"/>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5356" name="Text Box 12"/>
          <p:cNvSpPr txBox="1">
            <a:spLocks noChangeArrowheads="1"/>
          </p:cNvSpPr>
          <p:nvPr/>
        </p:nvSpPr>
        <p:spPr bwMode="auto">
          <a:xfrm>
            <a:off x="357158" y="430072"/>
            <a:ext cx="3498875" cy="498598"/>
          </a:xfrm>
          <a:prstGeom prst="rect">
            <a:avLst/>
          </a:prstGeom>
          <a:solidFill>
            <a:srgbClr val="6600CC"/>
          </a:solidFill>
          <a:ln w="9525" algn="ctr">
            <a:noFill/>
            <a:miter lim="800000"/>
            <a:headEnd/>
            <a:tailEnd/>
          </a:ln>
          <a:effectLst/>
        </p:spPr>
        <p:txBody>
          <a:bodyPr wrap="square">
            <a:spAutoFit/>
          </a:bodyPr>
          <a:lstStyle/>
          <a:p>
            <a:pPr marL="457200" indent="-457200" algn="just"/>
            <a:r>
              <a:rPr lang="en-US" altLang="zh-CN" dirty="0">
                <a:solidFill>
                  <a:schemeClr val="bg1"/>
                </a:solidFill>
                <a:latin typeface="楷体" pitchFamily="49" charset="-122"/>
                <a:ea typeface="楷体" pitchFamily="49" charset="-122"/>
              </a:rPr>
              <a:t>  </a:t>
            </a:r>
            <a:r>
              <a:rPr lang="zh-CN" altLang="en-US" dirty="0">
                <a:solidFill>
                  <a:schemeClr val="bg1"/>
                </a:solidFill>
                <a:latin typeface="楷体" pitchFamily="49" charset="-122"/>
                <a:ea typeface="楷体" pitchFamily="49" charset="-122"/>
              </a:rPr>
              <a:t>引用类型的参数传递</a:t>
            </a:r>
          </a:p>
        </p:txBody>
      </p:sp>
      <p:sp>
        <p:nvSpPr>
          <p:cNvPr id="185352" name="Rectangle 8"/>
          <p:cNvSpPr>
            <a:spLocks noChangeArrowheads="1"/>
          </p:cNvSpPr>
          <p:nvPr/>
        </p:nvSpPr>
        <p:spPr bwMode="auto">
          <a:xfrm>
            <a:off x="1703337" y="4419616"/>
            <a:ext cx="1254125"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457200" indent="-457200" algn="ctr"/>
            <a:r>
              <a:rPr lang="en-US" altLang="zh-CN" sz="2000" dirty="0" err="1">
                <a:solidFill>
                  <a:srgbClr val="FF3300"/>
                </a:solidFill>
                <a:latin typeface="Times New Roman" pitchFamily="18" charset="0"/>
                <a:cs typeface="Times New Roman" pitchFamily="18" charset="0"/>
              </a:rPr>
              <a:t>fun1</a:t>
            </a:r>
            <a:r>
              <a:rPr lang="en-US" altLang="zh-CN" sz="2000" dirty="0">
                <a:solidFill>
                  <a:srgbClr val="FF3300"/>
                </a:solidFill>
                <a:latin typeface="Times New Roman" pitchFamily="18" charset="0"/>
                <a:cs typeface="Times New Roman" pitchFamily="18" charset="0"/>
              </a:rPr>
              <a:t>(</a:t>
            </a:r>
            <a:r>
              <a:rPr lang="en-US" altLang="zh-CN" sz="2000" dirty="0">
                <a:solidFill>
                  <a:srgbClr val="6600CC"/>
                </a:solidFill>
                <a:latin typeface="Times New Roman" pitchFamily="18" charset="0"/>
                <a:cs typeface="Times New Roman" pitchFamily="18" charset="0"/>
              </a:rPr>
              <a:t>m</a:t>
            </a:r>
            <a:r>
              <a:rPr lang="en-US" altLang="zh-CN" sz="2000" dirty="0">
                <a:solidFill>
                  <a:srgbClr val="FF3300"/>
                </a:solidFill>
                <a:latin typeface="Times New Roman" pitchFamily="18" charset="0"/>
                <a:cs typeface="Times New Roman" pitchFamily="18" charset="0"/>
              </a:rPr>
              <a:t>)</a:t>
            </a:r>
          </a:p>
        </p:txBody>
      </p:sp>
      <p:sp>
        <p:nvSpPr>
          <p:cNvPr id="185353" name="Rectangle 9"/>
          <p:cNvSpPr>
            <a:spLocks noChangeArrowheads="1"/>
          </p:cNvSpPr>
          <p:nvPr/>
        </p:nvSpPr>
        <p:spPr bwMode="auto">
          <a:xfrm>
            <a:off x="6116609" y="4408503"/>
            <a:ext cx="1254125"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457200" indent="-457200" algn="ctr"/>
            <a:r>
              <a:rPr lang="en-US" altLang="zh-CN" sz="2000" dirty="0" err="1">
                <a:solidFill>
                  <a:srgbClr val="FF3300"/>
                </a:solidFill>
                <a:latin typeface="Times New Roman" pitchFamily="18" charset="0"/>
                <a:cs typeface="Times New Roman" pitchFamily="18" charset="0"/>
              </a:rPr>
              <a:t>fun2</a:t>
            </a:r>
            <a:r>
              <a:rPr lang="en-US" altLang="zh-CN" sz="2000" dirty="0">
                <a:solidFill>
                  <a:srgbClr val="FF3300"/>
                </a:solidFill>
                <a:latin typeface="Times New Roman" pitchFamily="18" charset="0"/>
                <a:cs typeface="Times New Roman" pitchFamily="18" charset="0"/>
              </a:rPr>
              <a:t>(</a:t>
            </a:r>
            <a:r>
              <a:rPr lang="en-US" altLang="zh-CN" sz="2000" dirty="0">
                <a:solidFill>
                  <a:srgbClr val="6600CC"/>
                </a:solidFill>
                <a:latin typeface="Times New Roman" pitchFamily="18" charset="0"/>
                <a:cs typeface="Times New Roman" pitchFamily="18" charset="0"/>
              </a:rPr>
              <a:t>x</a:t>
            </a:r>
            <a:r>
              <a:rPr lang="en-US" altLang="zh-CN" sz="2000" dirty="0">
                <a:solidFill>
                  <a:srgbClr val="FF3300"/>
                </a:solidFill>
                <a:latin typeface="Times New Roman" pitchFamily="18" charset="0"/>
                <a:cs typeface="Times New Roman" pitchFamily="18" charset="0"/>
              </a:rPr>
              <a:t>)</a:t>
            </a:r>
          </a:p>
        </p:txBody>
      </p:sp>
      <p:sp>
        <p:nvSpPr>
          <p:cNvPr id="185354" name="Line 10"/>
          <p:cNvSpPr>
            <a:spLocks noChangeShapeType="1"/>
          </p:cNvSpPr>
          <p:nvPr/>
        </p:nvSpPr>
        <p:spPr bwMode="auto">
          <a:xfrm flipV="1">
            <a:off x="2963820" y="4572008"/>
            <a:ext cx="3168000" cy="0"/>
          </a:xfrm>
          <a:prstGeom prst="line">
            <a:avLst/>
          </a:prstGeom>
          <a:noFill/>
          <a:ln w="38100">
            <a:solidFill>
              <a:srgbClr val="0033CC"/>
            </a:solidFill>
            <a:round/>
            <a:headEnd/>
            <a:tailEnd type="triangle" w="med" len="med"/>
          </a:ln>
          <a:effectLst/>
        </p:spPr>
        <p:txBody>
          <a:bodyPr wrap="square">
            <a:spAutoFit/>
          </a:bodyPr>
          <a:lstStyle/>
          <a:p>
            <a:endParaRPr lang="zh-CN" altLang="en-US"/>
          </a:p>
        </p:txBody>
      </p:sp>
      <p:sp>
        <p:nvSpPr>
          <p:cNvPr id="185355" name="Text Box 11"/>
          <p:cNvSpPr txBox="1">
            <a:spLocks noChangeArrowheads="1"/>
          </p:cNvSpPr>
          <p:nvPr/>
        </p:nvSpPr>
        <p:spPr bwMode="auto">
          <a:xfrm>
            <a:off x="3143240" y="4141121"/>
            <a:ext cx="2822625" cy="430887"/>
          </a:xfrm>
          <a:prstGeom prst="rect">
            <a:avLst/>
          </a:prstGeom>
          <a:noFill/>
          <a:ln w="9525" algn="ctr">
            <a:noFill/>
            <a:miter lim="800000"/>
            <a:headEnd/>
            <a:tailEnd/>
          </a:ln>
          <a:effectLst/>
        </p:spPr>
        <p:txBody>
          <a:bodyPr wrap="square">
            <a:spAutoFit/>
          </a:bodyPr>
          <a:lstStyle/>
          <a:p>
            <a:pPr marL="457200" indent="-457200" algn="just"/>
            <a:r>
              <a:rPr lang="zh-CN" altLang="en-US" sz="2000">
                <a:solidFill>
                  <a:srgbClr val="3333FF"/>
                </a:solidFill>
                <a:latin typeface="楷体" pitchFamily="49" charset="-122"/>
                <a:ea typeface="楷体" pitchFamily="49" charset="-122"/>
                <a:sym typeface="Wingdings"/>
              </a:rPr>
              <a:t></a:t>
            </a:r>
            <a:r>
              <a:rPr lang="zh-CN" altLang="en-US" sz="1800">
                <a:solidFill>
                  <a:srgbClr val="3333FF"/>
                </a:solidFill>
                <a:latin typeface="楷体" pitchFamily="49" charset="-122"/>
                <a:ea typeface="楷体" pitchFamily="49" charset="-122"/>
              </a:rPr>
              <a:t>实参</a:t>
            </a:r>
            <a:r>
              <a:rPr lang="zh-CN" altLang="en-US" sz="1800" dirty="0">
                <a:solidFill>
                  <a:srgbClr val="3333FF"/>
                </a:solidFill>
                <a:latin typeface="楷体" pitchFamily="49" charset="-122"/>
                <a:ea typeface="楷体" pitchFamily="49" charset="-122"/>
              </a:rPr>
              <a:t>到形参单向值传递</a:t>
            </a:r>
          </a:p>
        </p:txBody>
      </p:sp>
      <p:sp>
        <p:nvSpPr>
          <p:cNvPr id="185357" name="Freeform 13"/>
          <p:cNvSpPr>
            <a:spLocks/>
          </p:cNvSpPr>
          <p:nvPr/>
        </p:nvSpPr>
        <p:spPr bwMode="auto">
          <a:xfrm>
            <a:off x="2939093" y="4727591"/>
            <a:ext cx="3168000" cy="0"/>
          </a:xfrm>
          <a:custGeom>
            <a:avLst/>
            <a:gdLst/>
            <a:ahLst/>
            <a:cxnLst>
              <a:cxn ang="0">
                <a:pos x="1600" y="0"/>
              </a:cxn>
              <a:cxn ang="0">
                <a:pos x="0" y="7"/>
              </a:cxn>
            </a:cxnLst>
            <a:rect l="0" t="0" r="r" b="b"/>
            <a:pathLst>
              <a:path w="1600" h="7">
                <a:moveTo>
                  <a:pt x="1600" y="0"/>
                </a:moveTo>
                <a:lnTo>
                  <a:pt x="0" y="7"/>
                </a:lnTo>
              </a:path>
            </a:pathLst>
          </a:custGeom>
          <a:noFill/>
          <a:ln w="38100" cap="flat" cmpd="sng">
            <a:solidFill>
              <a:srgbClr val="0033CC"/>
            </a:solidFill>
            <a:prstDash val="solid"/>
            <a:round/>
            <a:headEnd type="none" w="med" len="med"/>
            <a:tailEnd type="triangle" w="med" len="med"/>
          </a:ln>
          <a:effectLst/>
        </p:spPr>
        <p:txBody>
          <a:bodyPr>
            <a:spAutoFit/>
          </a:bodyPr>
          <a:lstStyle/>
          <a:p>
            <a:endParaRPr lang="zh-CN" altLang="en-US"/>
          </a:p>
        </p:txBody>
      </p:sp>
      <p:sp>
        <p:nvSpPr>
          <p:cNvPr id="185358" name="Text Box 14"/>
          <p:cNvSpPr txBox="1">
            <a:spLocks noChangeArrowheads="1"/>
          </p:cNvSpPr>
          <p:nvPr/>
        </p:nvSpPr>
        <p:spPr bwMode="auto">
          <a:xfrm>
            <a:off x="3035259" y="4857760"/>
            <a:ext cx="3097213" cy="735586"/>
          </a:xfrm>
          <a:prstGeom prst="rect">
            <a:avLst/>
          </a:prstGeom>
          <a:noFill/>
          <a:ln w="9525" algn="ctr">
            <a:noFill/>
            <a:miter lim="800000"/>
            <a:headEnd/>
            <a:tailEnd/>
          </a:ln>
          <a:effectLst/>
        </p:spPr>
        <p:txBody>
          <a:bodyPr>
            <a:spAutoFit/>
          </a:bodyPr>
          <a:lstStyle/>
          <a:p>
            <a:pPr marL="457200" indent="-457200" algn="just"/>
            <a:r>
              <a:rPr lang="zh-CN" altLang="en-US" sz="2000">
                <a:solidFill>
                  <a:srgbClr val="3333FF"/>
                </a:solidFill>
                <a:latin typeface="楷体" pitchFamily="49" charset="-122"/>
                <a:ea typeface="楷体" pitchFamily="49" charset="-122"/>
                <a:sym typeface="Wingdings"/>
              </a:rPr>
              <a:t></a:t>
            </a:r>
            <a:r>
              <a:rPr lang="zh-CN" altLang="en-US" sz="1800">
                <a:solidFill>
                  <a:srgbClr val="3333FF"/>
                </a:solidFill>
                <a:latin typeface="楷体" pitchFamily="49" charset="-122"/>
                <a:ea typeface="楷体" pitchFamily="49" charset="-122"/>
              </a:rPr>
              <a:t>形参</a:t>
            </a:r>
            <a:r>
              <a:rPr lang="zh-CN" altLang="en-US" sz="1800" dirty="0">
                <a:solidFill>
                  <a:srgbClr val="3333FF"/>
                </a:solidFill>
                <a:latin typeface="楷体" pitchFamily="49" charset="-122"/>
                <a:ea typeface="楷体" pitchFamily="49" charset="-122"/>
              </a:rPr>
              <a:t>回传</a:t>
            </a:r>
            <a:r>
              <a:rPr lang="zh-CN" altLang="en-US" sz="1800">
                <a:solidFill>
                  <a:srgbClr val="3333FF"/>
                </a:solidFill>
                <a:latin typeface="楷体" pitchFamily="49" charset="-122"/>
                <a:ea typeface="楷体" pitchFamily="49" charset="-122"/>
              </a:rPr>
              <a:t>给实参，实参和形参同步</a:t>
            </a:r>
            <a:r>
              <a:rPr lang="zh-CN" altLang="en-US" sz="1800" dirty="0">
                <a:solidFill>
                  <a:srgbClr val="3333FF"/>
                </a:solidFill>
                <a:latin typeface="楷体" pitchFamily="49" charset="-122"/>
                <a:ea typeface="楷体" pitchFamily="49" charset="-122"/>
              </a:rPr>
              <a:t>发生改变</a:t>
            </a:r>
          </a:p>
        </p:txBody>
      </p:sp>
      <p:sp>
        <p:nvSpPr>
          <p:cNvPr id="16" name="上弧形箭头 15"/>
          <p:cNvSpPr/>
          <p:nvPr/>
        </p:nvSpPr>
        <p:spPr>
          <a:xfrm>
            <a:off x="4071934" y="1357298"/>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18" name="灯片编号占位符 17"/>
          <p:cNvSpPr>
            <a:spLocks noGrp="1"/>
          </p:cNvSpPr>
          <p:nvPr>
            <p:ph type="sldNum" sz="quarter" idx="12"/>
          </p:nvPr>
        </p:nvSpPr>
        <p:spPr/>
        <p:txBody>
          <a:bodyPr/>
          <a:lstStyle/>
          <a:p>
            <a:fld id="{9EB82ADC-86F9-4083-A975-DECCCA18E059}" type="slidenum">
              <a:rPr lang="en-US" altLang="zh-CN" smtClean="0"/>
              <a:pPr/>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5354"/>
                                        </p:tgtEl>
                                        <p:attrNameLst>
                                          <p:attrName>style.visibility</p:attrName>
                                        </p:attrNameLst>
                                      </p:cBhvr>
                                      <p:to>
                                        <p:strVal val="visible"/>
                                      </p:to>
                                    </p:set>
                                    <p:animEffect transition="in" filter="strips(downRight)">
                                      <p:cBhvr>
                                        <p:cTn id="13" dur="500"/>
                                        <p:tgtEl>
                                          <p:spTgt spid="185354"/>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53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85357"/>
                                        </p:tgtEl>
                                        <p:attrNameLst>
                                          <p:attrName>style.visibility</p:attrName>
                                        </p:attrNameLst>
                                      </p:cBhvr>
                                      <p:to>
                                        <p:strVal val="visible"/>
                                      </p:to>
                                    </p:set>
                                    <p:animEffect transition="in" filter="strips(downLeft)">
                                      <p:cBhvr>
                                        <p:cTn id="21" dur="500"/>
                                        <p:tgtEl>
                                          <p:spTgt spid="18535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85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animBg="1"/>
      <p:bldP spid="185353" grpId="0" animBg="1"/>
      <p:bldP spid="185354" grpId="0" animBg="1"/>
      <p:bldP spid="185355" grpId="0"/>
      <p:bldP spid="185357" grpId="0" animBg="1"/>
      <p:bldP spid="1853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428596" y="1357298"/>
            <a:ext cx="8501122" cy="609398"/>
          </a:xfrm>
          <a:prstGeom prst="rect">
            <a:avLst/>
          </a:prstGeom>
          <a:noFill/>
          <a:ln w="9525">
            <a:noFill/>
            <a:miter lim="800000"/>
            <a:headEnd/>
            <a:tailEnd/>
          </a:ln>
          <a:effectLst/>
        </p:spPr>
        <p:txBody>
          <a:bodyPr wrap="square">
            <a:spAutoFit/>
          </a:bodyPr>
          <a:lstStyle/>
          <a:p>
            <a:pPr>
              <a:lnSpc>
                <a:spcPct val="120000"/>
              </a:lnSpc>
            </a:pPr>
            <a:r>
              <a:rPr lang="en-US" altLang="zh-CN" sz="2800">
                <a:solidFill>
                  <a:srgbClr val="FF0000"/>
                </a:solidFill>
                <a:latin typeface="黑体" pitchFamily="49" charset="-122"/>
                <a:ea typeface="黑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a:solidFill>
                  <a:srgbClr val="FF0000"/>
                </a:solidFill>
                <a:ea typeface="楷体" pitchFamily="49" charset="-122"/>
                <a:cs typeface="Times New Roman" pitchFamily="18" charset="0"/>
              </a:rPr>
              <a:t>1-5</a:t>
            </a:r>
            <a:r>
              <a:rPr lang="en-US" altLang="zh-CN" sz="2800">
                <a:solidFill>
                  <a:srgbClr val="FF0000"/>
                </a:solidFill>
                <a:latin typeface="黑体" pitchFamily="49" charset="-122"/>
                <a:ea typeface="黑体" pitchFamily="49" charset="-122"/>
                <a:cs typeface="Times New Roman" pitchFamily="18" charset="0"/>
              </a:rPr>
              <a:t>】</a:t>
            </a:r>
            <a:r>
              <a:rPr lang="zh-CN" altLang="en-US" dirty="0">
                <a:solidFill>
                  <a:srgbClr val="3333FF"/>
                </a:solidFill>
                <a:ea typeface="楷体" pitchFamily="49" charset="-122"/>
                <a:cs typeface="Times New Roman" pitchFamily="18" charset="0"/>
              </a:rPr>
              <a:t>设计一个算法：求一元二次方程</a:t>
            </a:r>
            <a:r>
              <a:rPr lang="en-US" altLang="zh-CN" i="1" dirty="0" err="1">
                <a:solidFill>
                  <a:srgbClr val="FF00FF"/>
                </a:solidFill>
                <a:ea typeface="楷体" pitchFamily="49" charset="-122"/>
                <a:cs typeface="Times New Roman" pitchFamily="18" charset="0"/>
              </a:rPr>
              <a:t>ax</a:t>
            </a:r>
            <a:r>
              <a:rPr lang="en-US" altLang="zh-CN" baseline="30000" dirty="0" err="1">
                <a:solidFill>
                  <a:srgbClr val="FF00FF"/>
                </a:solidFill>
                <a:ea typeface="楷体" pitchFamily="49" charset="-122"/>
                <a:cs typeface="Times New Roman" pitchFamily="18" charset="0"/>
              </a:rPr>
              <a:t>2</a:t>
            </a:r>
            <a:r>
              <a:rPr lang="en-US" altLang="zh-CN" dirty="0" err="1">
                <a:solidFill>
                  <a:srgbClr val="FF00FF"/>
                </a:solidFill>
                <a:ea typeface="楷体" pitchFamily="49" charset="-122"/>
                <a:cs typeface="Times New Roman" pitchFamily="18" charset="0"/>
              </a:rPr>
              <a:t>+</a:t>
            </a:r>
            <a:r>
              <a:rPr lang="en-US" altLang="zh-CN" i="1" dirty="0" err="1">
                <a:solidFill>
                  <a:srgbClr val="FF00FF"/>
                </a:solidFill>
                <a:ea typeface="楷体" pitchFamily="49" charset="-122"/>
                <a:cs typeface="Times New Roman" pitchFamily="18" charset="0"/>
              </a:rPr>
              <a:t>bx</a:t>
            </a:r>
            <a:r>
              <a:rPr lang="en-US" altLang="zh-CN" dirty="0" err="1">
                <a:solidFill>
                  <a:srgbClr val="FF00FF"/>
                </a:solidFill>
                <a:ea typeface="楷体" pitchFamily="49" charset="-122"/>
                <a:cs typeface="Times New Roman" pitchFamily="18" charset="0"/>
              </a:rPr>
              <a:t>+</a:t>
            </a:r>
            <a:r>
              <a:rPr lang="en-US" altLang="zh-CN" i="1" dirty="0" err="1">
                <a:solidFill>
                  <a:srgbClr val="FF00FF"/>
                </a:solidFill>
                <a:ea typeface="楷体" pitchFamily="49" charset="-122"/>
                <a:cs typeface="Times New Roman" pitchFamily="18" charset="0"/>
              </a:rPr>
              <a:t>c</a:t>
            </a:r>
            <a:r>
              <a:rPr lang="en-US" altLang="zh-CN" dirty="0">
                <a:solidFill>
                  <a:srgbClr val="FF00FF"/>
                </a:solidFill>
                <a:ea typeface="楷体" pitchFamily="49" charset="-122"/>
                <a:cs typeface="Times New Roman" pitchFamily="18" charset="0"/>
              </a:rPr>
              <a:t>=0</a:t>
            </a:r>
            <a:r>
              <a:rPr lang="zh-CN" altLang="en-US" dirty="0">
                <a:solidFill>
                  <a:srgbClr val="3333FF"/>
                </a:solidFill>
                <a:ea typeface="楷体" pitchFamily="49" charset="-122"/>
                <a:cs typeface="Times New Roman" pitchFamily="18" charset="0"/>
              </a:rPr>
              <a:t>的根。      </a:t>
            </a:r>
          </a:p>
        </p:txBody>
      </p:sp>
      <p:sp>
        <p:nvSpPr>
          <p:cNvPr id="26636" name="Text Box 12"/>
          <p:cNvSpPr txBox="1">
            <a:spLocks noChangeArrowheads="1"/>
          </p:cNvSpPr>
          <p:nvPr/>
        </p:nvSpPr>
        <p:spPr bwMode="auto">
          <a:xfrm>
            <a:off x="571472" y="571480"/>
            <a:ext cx="2881312" cy="457200"/>
          </a:xfrm>
          <a:prstGeom prst="rect">
            <a:avLst/>
          </a:prstGeom>
          <a:solidFill>
            <a:srgbClr val="0033CC"/>
          </a:solidFill>
          <a:ln w="9525">
            <a:noFill/>
            <a:miter lim="800000"/>
            <a:headEnd/>
            <a:tailEnd/>
          </a:ln>
          <a:effectLst/>
        </p:spPr>
        <p:txBody>
          <a:bodyPr>
            <a:spAutoFit/>
          </a:bodyPr>
          <a:lstStyle/>
          <a:p>
            <a:pPr algn="ctr">
              <a:lnSpc>
                <a:spcPct val="100000"/>
              </a:lnSpc>
            </a:pPr>
            <a:r>
              <a:rPr kumimoji="0" lang="zh-CN" altLang="en-US" dirty="0">
                <a:solidFill>
                  <a:schemeClr val="bg1"/>
                </a:solidFill>
                <a:latin typeface="楷体" pitchFamily="49" charset="-122"/>
                <a:ea typeface="楷体" pitchFamily="49" charset="-122"/>
              </a:rPr>
              <a:t>描述算法示例</a:t>
            </a:r>
          </a:p>
        </p:txBody>
      </p:sp>
      <p:sp>
        <p:nvSpPr>
          <p:cNvPr id="26638" name="Text Box 14"/>
          <p:cNvSpPr txBox="1">
            <a:spLocks noChangeArrowheads="1"/>
          </p:cNvSpPr>
          <p:nvPr/>
        </p:nvSpPr>
        <p:spPr bwMode="auto">
          <a:xfrm>
            <a:off x="755650" y="2141176"/>
            <a:ext cx="7959754" cy="498598"/>
          </a:xfrm>
          <a:prstGeom prst="rect">
            <a:avLst/>
          </a:prstGeom>
          <a:noFill/>
          <a:ln w="9525" algn="ctr">
            <a:noFill/>
            <a:miter lim="800000"/>
            <a:headEnd/>
            <a:tailEnd/>
          </a:ln>
          <a:effectLst/>
        </p:spPr>
        <p:txBody>
          <a:bodyPr wrap="square">
            <a:spAutoFit/>
          </a:bodyPr>
          <a:lstStyle/>
          <a:p>
            <a:r>
              <a:rPr lang="zh-CN" altLang="en-US">
                <a:solidFill>
                  <a:srgbClr val="3333FF"/>
                </a:solidFill>
                <a:ea typeface="楷体" pitchFamily="49" charset="-122"/>
                <a:cs typeface="Times New Roman" pitchFamily="18" charset="0"/>
              </a:rPr>
              <a:t>算法可以采用自然语言、流程图或者表格</a:t>
            </a:r>
            <a:r>
              <a:rPr lang="zh-CN" altLang="en-US" dirty="0">
                <a:solidFill>
                  <a:srgbClr val="3333FF"/>
                </a:solidFill>
                <a:ea typeface="楷体" pitchFamily="49" charset="-122"/>
                <a:cs typeface="Times New Roman" pitchFamily="18" charset="0"/>
              </a:rPr>
              <a:t>方式等</a:t>
            </a:r>
            <a:r>
              <a:rPr lang="zh-CN" altLang="en-US">
                <a:solidFill>
                  <a:srgbClr val="3333FF"/>
                </a:solidFill>
                <a:ea typeface="楷体" pitchFamily="49" charset="-122"/>
                <a:cs typeface="Times New Roman" pitchFamily="18" charset="0"/>
              </a:rPr>
              <a:t>来描述。</a:t>
            </a:r>
            <a:endParaRPr lang="zh-CN" altLang="en-US" dirty="0">
              <a:solidFill>
                <a:srgbClr val="3333FF"/>
              </a:solidFill>
              <a:ea typeface="楷体" pitchFamily="49" charset="-122"/>
              <a:cs typeface="Times New Roman" pitchFamily="18" charset="0"/>
            </a:endParaRPr>
          </a:p>
        </p:txBody>
      </p:sp>
      <p:sp>
        <p:nvSpPr>
          <p:cNvPr id="5" name="TextBox 4"/>
          <p:cNvSpPr txBox="1"/>
          <p:nvPr/>
        </p:nvSpPr>
        <p:spPr>
          <a:xfrm>
            <a:off x="428596" y="2861900"/>
            <a:ext cx="8215370" cy="1495794"/>
          </a:xfrm>
          <a:prstGeom prst="rect">
            <a:avLst/>
          </a:prstGeom>
          <a:noFill/>
        </p:spPr>
        <p:txBody>
          <a:bodyPr wrap="square" rtlCol="0">
            <a:spAutoFit/>
          </a:bodyPr>
          <a:lstStyle/>
          <a:p>
            <a:r>
              <a:rPr lang="zh-CN" altLang="en-US">
                <a:solidFill>
                  <a:srgbClr val="FF0000"/>
                </a:solidFill>
                <a:latin typeface="黑体" pitchFamily="49" charset="-122"/>
                <a:ea typeface="黑体" pitchFamily="49" charset="-122"/>
                <a:cs typeface="Times New Roman" pitchFamily="18" charset="0"/>
              </a:rPr>
              <a:t>    但是，</a:t>
            </a:r>
            <a:r>
              <a:rPr lang="zh-CN" altLang="en-US">
                <a:solidFill>
                  <a:srgbClr val="3333FF"/>
                </a:solidFill>
                <a:ea typeface="楷体" pitchFamily="49" charset="-122"/>
                <a:cs typeface="Times New Roman" pitchFamily="18" charset="0"/>
              </a:rPr>
              <a:t>一</a:t>
            </a:r>
            <a:r>
              <a:rPr lang="zh-CN" altLang="en-US" dirty="0">
                <a:solidFill>
                  <a:srgbClr val="3333FF"/>
                </a:solidFill>
                <a:ea typeface="楷体" pitchFamily="49" charset="-122"/>
                <a:cs typeface="Times New Roman" pitchFamily="18" charset="0"/>
              </a:rPr>
              <a:t>个学习计算机的学生</a:t>
            </a:r>
            <a:r>
              <a:rPr lang="zh-CN" altLang="en-US">
                <a:solidFill>
                  <a:srgbClr val="3333FF"/>
                </a:solidFill>
                <a:ea typeface="楷体" pitchFamily="49" charset="-122"/>
                <a:cs typeface="Times New Roman" pitchFamily="18" charset="0"/>
              </a:rPr>
              <a:t>应该使用某种计算机</a:t>
            </a:r>
            <a:r>
              <a:rPr lang="zh-CN" altLang="en-US" dirty="0">
                <a:solidFill>
                  <a:srgbClr val="3333FF"/>
                </a:solidFill>
                <a:ea typeface="楷体" pitchFamily="49" charset="-122"/>
                <a:cs typeface="Times New Roman" pitchFamily="18" charset="0"/>
              </a:rPr>
              <a:t>语言来描述</a:t>
            </a:r>
            <a:r>
              <a:rPr lang="zh-CN" altLang="en-US">
                <a:solidFill>
                  <a:srgbClr val="3333FF"/>
                </a:solidFill>
                <a:ea typeface="楷体" pitchFamily="49" charset="-122"/>
                <a:cs typeface="Times New Roman" pitchFamily="18" charset="0"/>
              </a:rPr>
              <a:t>算法。本课程采用</a:t>
            </a:r>
            <a:r>
              <a:rPr lang="en-US" altLang="zh-CN">
                <a:solidFill>
                  <a:srgbClr val="3333FF"/>
                </a:solidFill>
                <a:ea typeface="楷体" pitchFamily="49" charset="-122"/>
                <a:cs typeface="Times New Roman" pitchFamily="18" charset="0"/>
              </a:rPr>
              <a:t>C/C++</a:t>
            </a:r>
            <a:r>
              <a:rPr lang="zh-CN" altLang="en-US">
                <a:solidFill>
                  <a:srgbClr val="3333FF"/>
                </a:solidFill>
                <a:ea typeface="楷体" pitchFamily="49" charset="-122"/>
                <a:cs typeface="Times New Roman" pitchFamily="18" charset="0"/>
              </a:rPr>
              <a:t>语言描述算法。</a:t>
            </a:r>
            <a:endParaRPr lang="en-US" altLang="zh-CN">
              <a:solidFill>
                <a:srgbClr val="3333FF"/>
              </a:solidFill>
              <a:ea typeface="楷体" pitchFamily="49" charset="-122"/>
              <a:cs typeface="Times New Roman" pitchFamily="18" charset="0"/>
            </a:endParaRPr>
          </a:p>
          <a:p>
            <a:r>
              <a:rPr lang="en-US" altLang="zh-CN">
                <a:solidFill>
                  <a:srgbClr val="3333FF"/>
                </a:solidFill>
                <a:ea typeface="楷体" pitchFamily="49" charset="-122"/>
                <a:cs typeface="Times New Roman" pitchFamily="18" charset="0"/>
              </a:rPr>
              <a:t>          C++</a:t>
            </a:r>
            <a:r>
              <a:rPr lang="zh-CN" altLang="en-US">
                <a:solidFill>
                  <a:srgbClr val="3333FF"/>
                </a:solidFill>
                <a:ea typeface="楷体" pitchFamily="49" charset="-122"/>
                <a:cs typeface="Times New Roman" pitchFamily="18" charset="0"/>
              </a:rPr>
              <a:t>的作用是在描述算法时使用其提供的引用类型！</a:t>
            </a:r>
            <a:endParaRPr lang="zh-CN" altLang="en-US" dirty="0">
              <a:solidFill>
                <a:srgbClr val="3333FF"/>
              </a:solidFill>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9EB82ADC-86F9-4083-A975-DECCCA18E059}" type="slidenum">
              <a:rPr lang="en-US" altLang="zh-CN" smtClean="0"/>
              <a:pPr/>
              <a:t>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571768" y="48037"/>
            <a:ext cx="5643570" cy="6381359"/>
            <a:chOff x="2571768" y="48037"/>
            <a:chExt cx="5643570" cy="6381359"/>
          </a:xfrm>
        </p:grpSpPr>
        <p:sp>
          <p:nvSpPr>
            <p:cNvPr id="70658" name="Text Box 2"/>
            <p:cNvSpPr txBox="1">
              <a:spLocks noChangeArrowheads="1"/>
            </p:cNvSpPr>
            <p:nvPr/>
          </p:nvSpPr>
          <p:spPr bwMode="auto">
            <a:xfrm>
              <a:off x="3467122" y="568716"/>
              <a:ext cx="4748216" cy="586068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08000" tIns="108000" rIns="108000" bIns="108000">
              <a:spAutoFit/>
            </a:bodyPr>
            <a:lstStyle/>
            <a:p>
              <a:pPr>
                <a:lnSpc>
                  <a:spcPts val="1700"/>
                </a:lnSpc>
              </a:pPr>
              <a:r>
                <a:rPr lang="en-US" altLang="zh-CN" sz="2000" dirty="0" err="1">
                  <a:solidFill>
                    <a:srgbClr val="FF00FF"/>
                  </a:solidFill>
                  <a:latin typeface="Times New Roman" pitchFamily="18" charset="0"/>
                  <a:ea typeface="楷体" pitchFamily="49" charset="-122"/>
                  <a:cs typeface="Times New Roman" pitchFamily="18" charset="0"/>
                </a:rPr>
                <a:t>int</a:t>
              </a:r>
              <a:r>
                <a:rPr lang="en-US" altLang="zh-CN" sz="2000" dirty="0">
                  <a:solidFill>
                    <a:srgbClr val="0033CC"/>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solution</a:t>
              </a:r>
              <a:r>
                <a:rPr lang="en-US" altLang="zh-CN" sz="2000" dirty="0">
                  <a:solidFill>
                    <a:srgbClr val="0000FF"/>
                  </a:solidFill>
                  <a:latin typeface="Times New Roman" pitchFamily="18" charset="0"/>
                  <a:ea typeface="楷体" pitchFamily="49" charset="-122"/>
                  <a:cs typeface="Times New Roman" pitchFamily="18" charset="0"/>
                </a:rPr>
                <a:t>(float a</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float b</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float c</a:t>
              </a:r>
              <a:r>
                <a:rPr lang="zh-CN" altLang="en-US" sz="2000" dirty="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float &amp;x1</a:t>
              </a:r>
              <a:r>
                <a:rPr lang="zh-CN" altLang="en-US" sz="2000" dirty="0">
                  <a:solidFill>
                    <a:srgbClr val="FF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float &amp;x2</a:t>
              </a:r>
              <a:r>
                <a:rPr lang="en-US" altLang="zh-CN" sz="2000" dirty="0">
                  <a:solidFill>
                    <a:srgbClr val="0033CC"/>
                  </a:solidFill>
                  <a:latin typeface="Times New Roman" pitchFamily="18" charset="0"/>
                  <a:ea typeface="楷体" pitchFamily="49" charset="-122"/>
                  <a:cs typeface="Times New Roman" pitchFamily="18" charset="0"/>
                </a:rPr>
                <a:t>)</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float  d</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x1</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x2;</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d=b*b-4*a*c;</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if (d&gt;0)</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err="1">
                  <a:solidFill>
                    <a:srgbClr val="0000FF"/>
                  </a:solidFill>
                  <a:latin typeface="Times New Roman" pitchFamily="18" charset="0"/>
                  <a:ea typeface="楷体" pitchFamily="49" charset="-122"/>
                  <a:cs typeface="Times New Roman" pitchFamily="18" charset="0"/>
                </a:rPr>
                <a:t>x1</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b+sqrt</a:t>
              </a:r>
              <a:r>
                <a:rPr lang="en-US" altLang="zh-CN" sz="2000" dirty="0">
                  <a:solidFill>
                    <a:srgbClr val="0000FF"/>
                  </a:solidFill>
                  <a:latin typeface="Times New Roman" pitchFamily="18" charset="0"/>
                  <a:ea typeface="楷体" pitchFamily="49" charset="-122"/>
                  <a:cs typeface="Times New Roman" pitchFamily="18" charset="0"/>
                </a:rPr>
                <a:t>(d))/(2*a);</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x2</a:t>
              </a:r>
              <a:r>
                <a:rPr lang="en-US" altLang="zh-CN" sz="2000" dirty="0">
                  <a:solidFill>
                    <a:srgbClr val="0000FF"/>
                  </a:solidFill>
                  <a:latin typeface="Times New Roman" pitchFamily="18" charset="0"/>
                  <a:ea typeface="楷体" pitchFamily="49" charset="-122"/>
                  <a:cs typeface="Times New Roman" pitchFamily="18" charset="0"/>
                </a:rPr>
                <a:t>=(-b-</a:t>
              </a:r>
              <a:r>
                <a:rPr lang="en-US" altLang="zh-CN" sz="2000" dirty="0" err="1">
                  <a:solidFill>
                    <a:srgbClr val="0000FF"/>
                  </a:solidFill>
                  <a:latin typeface="Times New Roman" pitchFamily="18" charset="0"/>
                  <a:ea typeface="楷体" pitchFamily="49" charset="-122"/>
                  <a:cs typeface="Times New Roman" pitchFamily="18" charset="0"/>
                </a:rPr>
                <a:t>sqrt</a:t>
              </a:r>
              <a:r>
                <a:rPr lang="en-US" altLang="zh-CN" sz="2000" dirty="0">
                  <a:solidFill>
                    <a:srgbClr val="0000FF"/>
                  </a:solidFill>
                  <a:latin typeface="Times New Roman" pitchFamily="18" charset="0"/>
                  <a:ea typeface="楷体" pitchFamily="49" charset="-122"/>
                  <a:cs typeface="Times New Roman" pitchFamily="18" charset="0"/>
                </a:rPr>
                <a:t>(d))/(2*a);</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return 2; 		//2</a:t>
              </a:r>
              <a:r>
                <a:rPr lang="zh-CN" altLang="en-US" sz="2000" dirty="0">
                  <a:solidFill>
                    <a:srgbClr val="0000FF"/>
                  </a:solidFill>
                  <a:latin typeface="Times New Roman" pitchFamily="18" charset="0"/>
                  <a:ea typeface="楷体" pitchFamily="49" charset="-122"/>
                  <a:cs typeface="Times New Roman" pitchFamily="18" charset="0"/>
                </a:rPr>
                <a:t>个实根</a:t>
              </a:r>
              <a:endParaRPr lang="en-US" altLang="zh-CN" sz="2000" dirty="0">
                <a:solidFill>
                  <a:srgbClr val="0000FF"/>
                </a:solidFill>
                <a:latin typeface="Times New Roman" pitchFamily="18" charset="0"/>
                <a:ea typeface="楷体" pitchFamily="49" charset="-122"/>
                <a:cs typeface="Times New Roman" pitchFamily="18" charset="0"/>
              </a:endParaRP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else if (d==0)</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err="1">
                  <a:solidFill>
                    <a:srgbClr val="0000FF"/>
                  </a:solidFill>
                  <a:latin typeface="Times New Roman" pitchFamily="18" charset="0"/>
                  <a:ea typeface="楷体" pitchFamily="49" charset="-122"/>
                  <a:cs typeface="Times New Roman" pitchFamily="18" charset="0"/>
                </a:rPr>
                <a:t>x1</a:t>
              </a:r>
              <a:r>
                <a:rPr lang="en-US" altLang="zh-CN" sz="2000" dirty="0">
                  <a:solidFill>
                    <a:srgbClr val="0000FF"/>
                  </a:solidFill>
                  <a:latin typeface="Times New Roman" pitchFamily="18" charset="0"/>
                  <a:ea typeface="楷体" pitchFamily="49" charset="-122"/>
                  <a:cs typeface="Times New Roman" pitchFamily="18" charset="0"/>
                </a:rPr>
                <a:t>=(-b)/(2*a);</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return 1;	 	//1</a:t>
              </a:r>
              <a:r>
                <a:rPr lang="zh-CN" altLang="en-US" sz="2000" dirty="0">
                  <a:solidFill>
                    <a:srgbClr val="0000FF"/>
                  </a:solidFill>
                  <a:latin typeface="Times New Roman" pitchFamily="18" charset="0"/>
                  <a:ea typeface="楷体" pitchFamily="49" charset="-122"/>
                  <a:cs typeface="Times New Roman" pitchFamily="18" charset="0"/>
                </a:rPr>
                <a:t>个实根</a:t>
              </a:r>
              <a:endParaRPr lang="en-US" altLang="zh-CN" sz="2000" dirty="0">
                <a:solidFill>
                  <a:srgbClr val="0000FF"/>
                </a:solidFill>
                <a:latin typeface="Times New Roman" pitchFamily="18" charset="0"/>
                <a:ea typeface="楷体" pitchFamily="49" charset="-122"/>
                <a:cs typeface="Times New Roman" pitchFamily="18" charset="0"/>
              </a:endParaRPr>
            </a:p>
            <a:p>
              <a:pPr>
                <a:lnSpc>
                  <a:spcPts val="17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    else			//d&lt;0</a:t>
              </a:r>
              <a:r>
                <a:rPr lang="zh-CN" altLang="en-US" sz="2000" dirty="0">
                  <a:solidFill>
                    <a:srgbClr val="0000FF"/>
                  </a:solidFill>
                  <a:latin typeface="Times New Roman" pitchFamily="18" charset="0"/>
                  <a:ea typeface="楷体" pitchFamily="49" charset="-122"/>
                  <a:cs typeface="Times New Roman" pitchFamily="18" charset="0"/>
                </a:rPr>
                <a:t>的情况</a:t>
              </a:r>
            </a:p>
            <a:p>
              <a:pPr>
                <a:lnSpc>
                  <a:spcPts val="17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return 0;		//</a:t>
              </a:r>
              <a:r>
                <a:rPr lang="zh-CN" altLang="en-US" sz="2000" dirty="0">
                  <a:solidFill>
                    <a:srgbClr val="0000FF"/>
                  </a:solidFill>
                  <a:latin typeface="Times New Roman" pitchFamily="18" charset="0"/>
                  <a:ea typeface="楷体" pitchFamily="49" charset="-122"/>
                  <a:cs typeface="Times New Roman" pitchFamily="18" charset="0"/>
                </a:rPr>
                <a:t>不存在实根</a:t>
              </a:r>
              <a:endParaRPr lang="en-US" altLang="zh-CN" sz="2000" dirty="0">
                <a:solidFill>
                  <a:srgbClr val="0000FF"/>
                </a:solidFill>
                <a:latin typeface="Times New Roman" pitchFamily="18" charset="0"/>
                <a:ea typeface="楷体" pitchFamily="49" charset="-122"/>
                <a:cs typeface="Times New Roman" pitchFamily="18" charset="0"/>
              </a:endParaRPr>
            </a:p>
            <a:p>
              <a:pPr>
                <a:lnSpc>
                  <a:spcPts val="1700"/>
                </a:lnSpc>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139266" name="Text Box 2"/>
            <p:cNvSpPr txBox="1">
              <a:spLocks noChangeArrowheads="1"/>
            </p:cNvSpPr>
            <p:nvPr/>
          </p:nvSpPr>
          <p:spPr bwMode="auto">
            <a:xfrm>
              <a:off x="4211960" y="48037"/>
              <a:ext cx="3456384" cy="457200"/>
            </a:xfrm>
            <a:prstGeom prst="rect">
              <a:avLst/>
            </a:prstGeom>
            <a:noFill/>
            <a:ln w="9525">
              <a:noFill/>
              <a:miter lim="800000"/>
              <a:headEnd/>
              <a:tailEnd/>
            </a:ln>
            <a:effectLst/>
          </p:spPr>
          <p:txBody>
            <a:bodyPr wrap="square">
              <a:spAutoFit/>
            </a:bodyPr>
            <a:lstStyle/>
            <a:p>
              <a:pPr>
                <a:lnSpc>
                  <a:spcPct val="100000"/>
                </a:lnSpc>
              </a:pPr>
              <a:r>
                <a:rPr kumimoji="0" lang="zh-CN" altLang="en-US" dirty="0">
                  <a:solidFill>
                    <a:srgbClr val="3333FF"/>
                  </a:solidFill>
                  <a:ea typeface="楷体" pitchFamily="49" charset="-122"/>
                  <a:cs typeface="Times New Roman" pitchFamily="18" charset="0"/>
                </a:rPr>
                <a:t>用</a:t>
              </a:r>
              <a:r>
                <a:rPr kumimoji="0" lang="en-US" altLang="zh-CN" dirty="0">
                  <a:solidFill>
                    <a:srgbClr val="3333FF"/>
                  </a:solidFill>
                  <a:ea typeface="楷体" pitchFamily="49" charset="-122"/>
                  <a:cs typeface="Times New Roman" pitchFamily="18" charset="0"/>
                </a:rPr>
                <a:t>C/C++</a:t>
              </a:r>
              <a:r>
                <a:rPr kumimoji="0" lang="zh-CN" altLang="en-US" dirty="0">
                  <a:solidFill>
                    <a:srgbClr val="3333FF"/>
                  </a:solidFill>
                  <a:ea typeface="楷体" pitchFamily="49" charset="-122"/>
                  <a:cs typeface="Times New Roman" pitchFamily="18" charset="0"/>
                </a:rPr>
                <a:t>描述如下：</a:t>
              </a:r>
            </a:p>
          </p:txBody>
        </p:sp>
        <p:sp>
          <p:nvSpPr>
            <p:cNvPr id="16" name="燕尾形箭头 15"/>
            <p:cNvSpPr/>
            <p:nvPr/>
          </p:nvSpPr>
          <p:spPr>
            <a:xfrm>
              <a:off x="2571768" y="3140484"/>
              <a:ext cx="785818" cy="357190"/>
            </a:xfrm>
            <a:prstGeom prst="notch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17" name="组合 16"/>
          <p:cNvGrpSpPr/>
          <p:nvPr/>
        </p:nvGrpSpPr>
        <p:grpSpPr>
          <a:xfrm>
            <a:off x="500034" y="1640286"/>
            <a:ext cx="2214578" cy="3493968"/>
            <a:chOff x="6429388" y="1785926"/>
            <a:chExt cx="2214578" cy="3493968"/>
          </a:xfrm>
        </p:grpSpPr>
        <p:sp>
          <p:nvSpPr>
            <p:cNvPr id="5" name="圆角矩形 4"/>
            <p:cNvSpPr/>
            <p:nvPr/>
          </p:nvSpPr>
          <p:spPr>
            <a:xfrm>
              <a:off x="6786578" y="2857496"/>
              <a:ext cx="1143008" cy="6429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a:solidFill>
                    <a:srgbClr val="0000FF"/>
                  </a:solidFill>
                  <a:latin typeface="Times New Roman" pitchFamily="18" charset="0"/>
                  <a:cs typeface="Times New Roman" pitchFamily="18" charset="0"/>
                </a:rPr>
                <a:t>solution</a:t>
              </a:r>
              <a:endParaRPr lang="zh-CN" altLang="en-US" sz="2000">
                <a:solidFill>
                  <a:srgbClr val="0000FF"/>
                </a:solidFill>
                <a:latin typeface="Times New Roman" pitchFamily="18" charset="0"/>
                <a:cs typeface="Times New Roman" pitchFamily="18" charset="0"/>
              </a:endParaRPr>
            </a:p>
          </p:txBody>
        </p:sp>
        <p:sp>
          <p:nvSpPr>
            <p:cNvPr id="10" name="TextBox 9"/>
            <p:cNvSpPr txBox="1"/>
            <p:nvPr/>
          </p:nvSpPr>
          <p:spPr>
            <a:xfrm>
              <a:off x="6429388" y="1785926"/>
              <a:ext cx="1857388" cy="400110"/>
            </a:xfrm>
            <a:prstGeom prst="rect">
              <a:avLst/>
            </a:prstGeom>
            <a:noFill/>
          </p:spPr>
          <p:txBody>
            <a:bodyPr wrap="square" rtlCol="0">
              <a:spAutoFit/>
            </a:bodyPr>
            <a:lstStyle/>
            <a:p>
              <a:pPr>
                <a:lnSpc>
                  <a:spcPct val="100000"/>
                </a:lnSpc>
                <a:spcBef>
                  <a:spcPts val="0"/>
                </a:spcBef>
              </a:pPr>
              <a:r>
                <a:rPr lang="zh-CN" altLang="en-US" sz="2000">
                  <a:solidFill>
                    <a:srgbClr val="FF0000"/>
                  </a:solidFill>
                  <a:latin typeface="楷体" pitchFamily="49" charset="-122"/>
                  <a:ea typeface="楷体" pitchFamily="49" charset="-122"/>
                </a:rPr>
                <a:t>输入：</a:t>
              </a:r>
              <a:r>
                <a:rPr lang="en-US" altLang="zh-CN" sz="2000" i="1"/>
                <a:t>a    b   c</a:t>
              </a:r>
              <a:endParaRPr lang="zh-CN" altLang="en-US" sz="2000" i="1"/>
            </a:p>
          </p:txBody>
        </p:sp>
        <p:sp>
          <p:nvSpPr>
            <p:cNvPr id="12" name="TextBox 11"/>
            <p:cNvSpPr txBox="1"/>
            <p:nvPr/>
          </p:nvSpPr>
          <p:spPr>
            <a:xfrm>
              <a:off x="6929454" y="4199287"/>
              <a:ext cx="928694" cy="400110"/>
            </a:xfrm>
            <a:prstGeom prst="rect">
              <a:avLst/>
            </a:prstGeom>
            <a:noFill/>
          </p:spPr>
          <p:txBody>
            <a:bodyPr wrap="square" rtlCol="0">
              <a:spAutoFit/>
            </a:bodyPr>
            <a:lstStyle/>
            <a:p>
              <a:pPr>
                <a:lnSpc>
                  <a:spcPct val="100000"/>
                </a:lnSpc>
                <a:spcBef>
                  <a:spcPts val="0"/>
                </a:spcBef>
              </a:pPr>
              <a:r>
                <a:rPr lang="zh-CN" altLang="en-US" sz="2000">
                  <a:solidFill>
                    <a:srgbClr val="FF0000"/>
                  </a:solidFill>
                  <a:latin typeface="楷体" pitchFamily="49" charset="-122"/>
                  <a:ea typeface="楷体" pitchFamily="49" charset="-122"/>
                </a:rPr>
                <a:t>输出：</a:t>
              </a:r>
              <a:endParaRPr lang="zh-CN" altLang="en-US" sz="2000">
                <a:latin typeface="楷体" pitchFamily="49" charset="-122"/>
                <a:ea typeface="楷体" pitchFamily="49" charset="-122"/>
              </a:endParaRPr>
            </a:p>
          </p:txBody>
        </p:sp>
        <p:sp>
          <p:nvSpPr>
            <p:cNvPr id="13" name="下箭头 12"/>
            <p:cNvSpPr/>
            <p:nvPr/>
          </p:nvSpPr>
          <p:spPr>
            <a:xfrm>
              <a:off x="7286644" y="2285992"/>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4" name="下箭头 13"/>
            <p:cNvSpPr/>
            <p:nvPr/>
          </p:nvSpPr>
          <p:spPr>
            <a:xfrm>
              <a:off x="7286644" y="3643314"/>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5" name="TextBox 14"/>
            <p:cNvSpPr txBox="1"/>
            <p:nvPr/>
          </p:nvSpPr>
          <p:spPr>
            <a:xfrm>
              <a:off x="7072330" y="4572008"/>
              <a:ext cx="1571636" cy="707886"/>
            </a:xfrm>
            <a:prstGeom prst="rect">
              <a:avLst/>
            </a:prstGeom>
            <a:noFill/>
          </p:spPr>
          <p:txBody>
            <a:bodyPr wrap="square" rtlCol="0">
              <a:spAutoFit/>
            </a:bodyPr>
            <a:lstStyle/>
            <a:p>
              <a:pPr marL="457200" indent="-457200">
                <a:lnSpc>
                  <a:spcPct val="100000"/>
                </a:lnSpc>
                <a:spcBef>
                  <a:spcPts val="0"/>
                </a:spcBef>
                <a:buBlip>
                  <a:blip r:embed="rId2"/>
                </a:buBlip>
              </a:pPr>
              <a:r>
                <a:rPr lang="zh-CN" altLang="en-US" sz="2000">
                  <a:latin typeface="楷体" pitchFamily="49" charset="-122"/>
                  <a:ea typeface="楷体" pitchFamily="49" charset="-122"/>
                </a:rPr>
                <a:t>根个数</a:t>
              </a:r>
            </a:p>
            <a:p>
              <a:pPr marL="457200" indent="-457200">
                <a:lnSpc>
                  <a:spcPct val="100000"/>
                </a:lnSpc>
                <a:spcBef>
                  <a:spcPts val="0"/>
                </a:spcBef>
                <a:buBlip>
                  <a:blip r:embed="rId2"/>
                </a:buBlip>
              </a:pPr>
              <a:r>
                <a:rPr lang="en-US" altLang="zh-CN" sz="2000" i="1"/>
                <a:t>x</a:t>
              </a:r>
              <a:r>
                <a:rPr lang="en-US" altLang="zh-CN" sz="2000" baseline="-25000"/>
                <a:t>1</a:t>
              </a:r>
              <a:r>
                <a:rPr lang="en-US" altLang="zh-CN" sz="2000" i="1"/>
                <a:t>   x</a:t>
              </a:r>
              <a:r>
                <a:rPr lang="en-US" altLang="zh-CN" sz="2000" baseline="-25000"/>
                <a:t>2</a:t>
              </a:r>
            </a:p>
          </p:txBody>
        </p:sp>
      </p:grpSp>
      <p:sp>
        <p:nvSpPr>
          <p:cNvPr id="18" name="TextBox 17"/>
          <p:cNvSpPr txBox="1"/>
          <p:nvPr/>
        </p:nvSpPr>
        <p:spPr>
          <a:xfrm>
            <a:off x="357158" y="836891"/>
            <a:ext cx="1785950" cy="448969"/>
          </a:xfrm>
          <a:prstGeom prst="rect">
            <a:avLst/>
          </a:prstGeom>
          <a:noFill/>
        </p:spPr>
        <p:txBody>
          <a:bodyPr wrap="square" rtlCol="0">
            <a:spAutoFit/>
          </a:bodyPr>
          <a:lstStyle/>
          <a:p>
            <a:r>
              <a:rPr lang="zh-CN" altLang="en-US">
                <a:latin typeface="楷体" pitchFamily="49" charset="-122"/>
                <a:ea typeface="楷体" pitchFamily="49" charset="-122"/>
              </a:rPr>
              <a:t>算法框架：</a:t>
            </a:r>
          </a:p>
        </p:txBody>
      </p:sp>
      <p:sp>
        <p:nvSpPr>
          <p:cNvPr id="20" name="灯片编号占位符 19"/>
          <p:cNvSpPr>
            <a:spLocks noGrp="1"/>
          </p:cNvSpPr>
          <p:nvPr>
            <p:ph type="sldNum" sz="quarter" idx="12"/>
          </p:nvPr>
        </p:nvSpPr>
        <p:spPr/>
        <p:txBody>
          <a:bodyPr/>
          <a:lstStyle/>
          <a:p>
            <a:fld id="{9EB82ADC-86F9-4083-A975-DECCCA18E059}" type="slidenum">
              <a:rPr lang="en-US" altLang="zh-CN" smtClean="0"/>
              <a:pPr/>
              <a:t>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00298" y="642918"/>
            <a:ext cx="421484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1.3   </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算法分析基础</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5" name="TextBox 4"/>
          <p:cNvSpPr txBox="1"/>
          <p:nvPr/>
        </p:nvSpPr>
        <p:spPr>
          <a:xfrm>
            <a:off x="357158" y="2714620"/>
            <a:ext cx="3071834" cy="498598"/>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分析算法</a:t>
            </a:r>
            <a:r>
              <a:rPr lang="zh-CN" altLang="en-US" dirty="0">
                <a:solidFill>
                  <a:srgbClr val="0000FF"/>
                </a:solidFill>
                <a:latin typeface="楷体" pitchFamily="49" charset="-122"/>
                <a:ea typeface="楷体" pitchFamily="49" charset="-122"/>
              </a:rPr>
              <a:t>占用的资源</a:t>
            </a:r>
          </a:p>
        </p:txBody>
      </p:sp>
      <p:sp>
        <p:nvSpPr>
          <p:cNvPr id="6" name="左大括号 5"/>
          <p:cNvSpPr/>
          <p:nvPr/>
        </p:nvSpPr>
        <p:spPr bwMode="auto">
          <a:xfrm>
            <a:off x="3500430" y="2357430"/>
            <a:ext cx="214314" cy="1214446"/>
          </a:xfrm>
          <a:prstGeom prst="leftBrace">
            <a:avLst/>
          </a:prstGeom>
          <a:noFill/>
          <a:ln w="19050" cap="flat" cmpd="sng" algn="ctr">
            <a:solidFill>
              <a:srgbClr val="6600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10000"/>
              </a:lnSpc>
              <a:spcBef>
                <a:spcPct val="50000"/>
              </a:spcBef>
              <a:spcAft>
                <a:spcPct val="0"/>
              </a:spcAft>
              <a:buClrTx/>
              <a:buSzTx/>
              <a:buFontTx/>
              <a:buNone/>
              <a:tabLst/>
            </a:pPr>
            <a:endParaRPr kumimoji="1"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7" name="TextBox 6"/>
          <p:cNvSpPr txBox="1"/>
          <p:nvPr/>
        </p:nvSpPr>
        <p:spPr>
          <a:xfrm>
            <a:off x="3714744" y="2223960"/>
            <a:ext cx="1571636" cy="498598"/>
          </a:xfrm>
          <a:prstGeom prst="rect">
            <a:avLst/>
          </a:prstGeom>
          <a:noFill/>
        </p:spPr>
        <p:txBody>
          <a:bodyPr wrap="square" rtlCol="0">
            <a:spAutoFit/>
          </a:bodyPr>
          <a:lstStyle/>
          <a:p>
            <a:pPr algn="l"/>
            <a:r>
              <a:rPr lang="en-US" altLang="zh-CN">
                <a:solidFill>
                  <a:srgbClr val="0000FF"/>
                </a:solidFill>
                <a:ea typeface="楷体" pitchFamily="49" charset="-122"/>
                <a:cs typeface="Times New Roman" pitchFamily="18" charset="0"/>
              </a:rPr>
              <a:t>CPU</a:t>
            </a:r>
            <a:r>
              <a:rPr lang="zh-CN" altLang="en-US">
                <a:solidFill>
                  <a:srgbClr val="0000FF"/>
                </a:solidFill>
                <a:ea typeface="楷体" pitchFamily="49" charset="-122"/>
                <a:cs typeface="Times New Roman" pitchFamily="18" charset="0"/>
              </a:rPr>
              <a:t>时间</a:t>
            </a:r>
            <a:endParaRPr lang="zh-CN" altLang="en-US" dirty="0">
              <a:solidFill>
                <a:srgbClr val="0000FF"/>
              </a:solidFill>
              <a:ea typeface="楷体" pitchFamily="49" charset="-122"/>
              <a:cs typeface="Times New Roman" pitchFamily="18" charset="0"/>
            </a:endParaRPr>
          </a:p>
        </p:txBody>
      </p:sp>
      <p:sp>
        <p:nvSpPr>
          <p:cNvPr id="8" name="TextBox 7"/>
          <p:cNvSpPr txBox="1"/>
          <p:nvPr/>
        </p:nvSpPr>
        <p:spPr>
          <a:xfrm>
            <a:off x="3786182" y="3216154"/>
            <a:ext cx="1500198" cy="498598"/>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内存空间</a:t>
            </a:r>
            <a:endParaRPr lang="zh-CN" altLang="en-US" dirty="0">
              <a:solidFill>
                <a:srgbClr val="0000FF"/>
              </a:solidFill>
              <a:latin typeface="楷体" pitchFamily="49" charset="-122"/>
              <a:ea typeface="楷体" pitchFamily="49" charset="-122"/>
            </a:endParaRPr>
          </a:p>
        </p:txBody>
      </p:sp>
      <p:grpSp>
        <p:nvGrpSpPr>
          <p:cNvPr id="13" name="组合 12"/>
          <p:cNvGrpSpPr/>
          <p:nvPr/>
        </p:nvGrpSpPr>
        <p:grpSpPr>
          <a:xfrm>
            <a:off x="5429256" y="2239954"/>
            <a:ext cx="3286148" cy="465448"/>
            <a:chOff x="5429256" y="2239954"/>
            <a:chExt cx="3286148" cy="465448"/>
          </a:xfrm>
        </p:grpSpPr>
        <p:sp>
          <p:nvSpPr>
            <p:cNvPr id="9" name="右箭头 8"/>
            <p:cNvSpPr/>
            <p:nvPr/>
          </p:nvSpPr>
          <p:spPr>
            <a:xfrm>
              <a:off x="5429256" y="2357430"/>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143636" y="2239954"/>
              <a:ext cx="2571768" cy="465448"/>
            </a:xfrm>
            <a:prstGeom prst="rect">
              <a:avLst/>
            </a:prstGeom>
            <a:noFill/>
          </p:spPr>
          <p:txBody>
            <a:bodyPr wrap="square" rtlCol="0">
              <a:spAutoFit/>
            </a:bodyPr>
            <a:lstStyle/>
            <a:p>
              <a:pPr algn="l"/>
              <a:r>
                <a:rPr lang="zh-CN" altLang="en-US" dirty="0">
                  <a:solidFill>
                    <a:srgbClr val="0000FF"/>
                  </a:solidFill>
                  <a:ea typeface="楷体" pitchFamily="49" charset="-122"/>
                  <a:cs typeface="Times New Roman" pitchFamily="18" charset="0"/>
                </a:rPr>
                <a:t>时间性能分析</a:t>
              </a:r>
            </a:p>
          </p:txBody>
        </p:sp>
      </p:grpSp>
      <p:grpSp>
        <p:nvGrpSpPr>
          <p:cNvPr id="14" name="组合 13"/>
          <p:cNvGrpSpPr/>
          <p:nvPr/>
        </p:nvGrpSpPr>
        <p:grpSpPr>
          <a:xfrm>
            <a:off x="5429256" y="3201986"/>
            <a:ext cx="3286148" cy="465448"/>
            <a:chOff x="5429256" y="3201986"/>
            <a:chExt cx="3286148" cy="465448"/>
          </a:xfrm>
        </p:grpSpPr>
        <p:sp>
          <p:nvSpPr>
            <p:cNvPr id="11" name="右箭头 10"/>
            <p:cNvSpPr/>
            <p:nvPr/>
          </p:nvSpPr>
          <p:spPr>
            <a:xfrm>
              <a:off x="5429256" y="3294062"/>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2" name="TextBox 11"/>
            <p:cNvSpPr txBox="1"/>
            <p:nvPr/>
          </p:nvSpPr>
          <p:spPr>
            <a:xfrm>
              <a:off x="6143636" y="3201986"/>
              <a:ext cx="2571768" cy="465448"/>
            </a:xfrm>
            <a:prstGeom prst="rect">
              <a:avLst/>
            </a:prstGeom>
            <a:noFill/>
          </p:spPr>
          <p:txBody>
            <a:bodyPr wrap="square" rtlCol="0">
              <a:spAutoFit/>
            </a:bodyPr>
            <a:lstStyle/>
            <a:p>
              <a:pPr algn="l"/>
              <a:r>
                <a:rPr lang="zh-CN" altLang="en-US" dirty="0">
                  <a:solidFill>
                    <a:srgbClr val="0000FF"/>
                  </a:solidFill>
                  <a:ea typeface="楷体" pitchFamily="49" charset="-122"/>
                  <a:cs typeface="Times New Roman" pitchFamily="18" charset="0"/>
                </a:rPr>
                <a:t>空间性能分析</a:t>
              </a:r>
            </a:p>
          </p:txBody>
        </p:sp>
      </p:grpSp>
      <p:sp>
        <p:nvSpPr>
          <p:cNvPr id="15" name="TextBox 14"/>
          <p:cNvSpPr txBox="1"/>
          <p:nvPr/>
        </p:nvSpPr>
        <p:spPr>
          <a:xfrm>
            <a:off x="500034" y="4214818"/>
            <a:ext cx="7715304" cy="49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dirty="0">
                <a:solidFill>
                  <a:srgbClr val="C00000"/>
                </a:solidFill>
                <a:ea typeface="楷体" pitchFamily="49" charset="-122"/>
                <a:cs typeface="Times New Roman" pitchFamily="18" charset="0"/>
              </a:rPr>
              <a:t>算法分析目的：</a:t>
            </a:r>
            <a:r>
              <a:rPr lang="zh-CN" altLang="en-US" dirty="0">
                <a:solidFill>
                  <a:srgbClr val="0000FF"/>
                </a:solidFill>
                <a:ea typeface="楷体" pitchFamily="49" charset="-122"/>
                <a:cs typeface="Times New Roman" pitchFamily="18" charset="0"/>
              </a:rPr>
              <a:t>分析算法的时空效率以便改进算法性能。</a:t>
            </a: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pPr/>
              <a:t>14</a:t>
            </a:fld>
            <a:endParaRPr lang="en-US" altLang="zh-CN" dirty="0"/>
          </a:p>
        </p:txBody>
      </p:sp>
    </p:spTree>
    <p:extLst>
      <p:ext uri="{BB962C8B-B14F-4D97-AF65-F5344CB8AC3E}">
        <p14:creationId xmlns:p14="http://schemas.microsoft.com/office/powerpoint/2010/main" val="171942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1255713"/>
            <a:ext cx="7783513" cy="1612749"/>
          </a:xfrm>
          <a:prstGeom prst="rect">
            <a:avLst/>
          </a:prstGeom>
          <a:noFill/>
          <a:ln w="9525">
            <a:noFill/>
            <a:miter lim="800000"/>
            <a:headEnd/>
            <a:tailEnd/>
          </a:ln>
          <a:effectLst/>
        </p:spPr>
        <p:txBody>
          <a:bodyPr>
            <a:spAutoFit/>
          </a:bodyPr>
          <a:lstStyle/>
          <a:p>
            <a:pPr algn="just">
              <a:lnSpc>
                <a:spcPct val="130000"/>
              </a:lnSpc>
            </a:pPr>
            <a:r>
              <a:rPr lang="en-US" altLang="zh-CN" sz="2800" dirty="0">
                <a:solidFill>
                  <a:srgbClr val="0000FF"/>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一个算法是由控制结构（顺序、分支和循环三种）和</a:t>
            </a:r>
            <a:r>
              <a:rPr lang="zh-CN" altLang="en-US">
                <a:solidFill>
                  <a:srgbClr val="0000FF"/>
                </a:solidFill>
                <a:ea typeface="楷体" pitchFamily="49" charset="-122"/>
                <a:cs typeface="Times New Roman" pitchFamily="18" charset="0"/>
              </a:rPr>
              <a:t>原操作（指固有数据类型的操作，如</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latin typeface="+mj-ea"/>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和</a:t>
            </a:r>
            <a:r>
              <a:rPr lang="en-US" altLang="zh-CN">
                <a:solidFill>
                  <a:srgbClr val="0000FF"/>
                </a:solidFill>
                <a:latin typeface="+mn-ea"/>
                <a:cs typeface="Times New Roman" pitchFamily="18" charset="0"/>
              </a:rPr>
              <a:t>--</a:t>
            </a:r>
            <a:r>
              <a:rPr lang="zh-CN" altLang="en-US">
                <a:solidFill>
                  <a:srgbClr val="0000FF"/>
                </a:solidFill>
                <a:ea typeface="楷体" pitchFamily="49" charset="-122"/>
                <a:cs typeface="Times New Roman" pitchFamily="18" charset="0"/>
              </a:rPr>
              <a:t>等）构成</a:t>
            </a:r>
            <a:r>
              <a:rPr lang="zh-CN" altLang="en-US" dirty="0">
                <a:solidFill>
                  <a:srgbClr val="0000FF"/>
                </a:solidFill>
                <a:ea typeface="楷体" pitchFamily="49" charset="-122"/>
                <a:cs typeface="Times New Roman" pitchFamily="18" charset="0"/>
              </a:rPr>
              <a:t>的</a:t>
            </a:r>
            <a:r>
              <a:rPr lang="zh-CN" altLang="en-US">
                <a:solidFill>
                  <a:srgbClr val="0000FF"/>
                </a:solidFill>
                <a:ea typeface="楷体" pitchFamily="49" charset="-122"/>
                <a:cs typeface="Times New Roman" pitchFamily="18" charset="0"/>
              </a:rPr>
              <a:t>。算法执行时间</a:t>
            </a:r>
            <a:r>
              <a:rPr lang="zh-CN" altLang="en-US" dirty="0">
                <a:solidFill>
                  <a:srgbClr val="0000FF"/>
                </a:solidFill>
                <a:ea typeface="楷体" pitchFamily="49" charset="-122"/>
                <a:cs typeface="Times New Roman" pitchFamily="18" charset="0"/>
              </a:rPr>
              <a:t>取决于两者的综合效果。</a:t>
            </a:r>
          </a:p>
        </p:txBody>
      </p:sp>
      <p:sp>
        <p:nvSpPr>
          <p:cNvPr id="26628" name="Rectangle 4" descr="信纸">
            <a:hlinkClick r:id="rId3" action="ppaction://hlinksldjump"/>
          </p:cNvPr>
          <p:cNvSpPr>
            <a:spLocks noChangeArrowheads="1"/>
          </p:cNvSpPr>
          <p:nvPr/>
        </p:nvSpPr>
        <p:spPr bwMode="auto">
          <a:xfrm>
            <a:off x="755650" y="403225"/>
            <a:ext cx="4848225" cy="523220"/>
          </a:xfrm>
          <a:prstGeom prst="rect">
            <a:avLst/>
          </a:prstGeom>
          <a:blipFill dpi="0" rotWithShape="1">
            <a:blip r:embed="rId4"/>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1.3.1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算法时间复杂度分析</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rPr>
              <a:t> </a:t>
            </a:r>
          </a:p>
        </p:txBody>
      </p:sp>
      <p:sp>
        <p:nvSpPr>
          <p:cNvPr id="90116" name="Text Box 4"/>
          <p:cNvSpPr txBox="1">
            <a:spLocks noChangeArrowheads="1"/>
          </p:cNvSpPr>
          <p:nvPr/>
        </p:nvSpPr>
        <p:spPr bwMode="auto">
          <a:xfrm>
            <a:off x="1357290" y="3143248"/>
            <a:ext cx="3529013" cy="465448"/>
          </a:xfrm>
          <a:prstGeom prst="rect">
            <a:avLst/>
          </a:prstGeom>
          <a:noFill/>
          <a:ln w="19050" algn="ctr">
            <a:noFill/>
            <a:miter lim="800000"/>
            <a:headEnd/>
            <a:tailEnd/>
          </a:ln>
          <a:effectLst/>
        </p:spPr>
        <p:txBody>
          <a:bodyPr>
            <a:spAutoFit/>
          </a:bodyPr>
          <a:lstStyle/>
          <a:p>
            <a:pPr algn="l"/>
            <a:r>
              <a:rPr lang="zh-CN" altLang="en-US" dirty="0">
                <a:solidFill>
                  <a:srgbClr val="0000FF"/>
                </a:solidFill>
                <a:ea typeface="楷体" pitchFamily="49" charset="-122"/>
                <a:cs typeface="Times New Roman" pitchFamily="18" charset="0"/>
              </a:rPr>
              <a:t>一个算法的基本构成：</a:t>
            </a:r>
          </a:p>
        </p:txBody>
      </p:sp>
      <p:grpSp>
        <p:nvGrpSpPr>
          <p:cNvPr id="11" name="组合 10"/>
          <p:cNvGrpSpPr/>
          <p:nvPr/>
        </p:nvGrpSpPr>
        <p:grpSpPr>
          <a:xfrm>
            <a:off x="1665288" y="4005263"/>
            <a:ext cx="6219825" cy="914400"/>
            <a:chOff x="1665288" y="4005263"/>
            <a:chExt cx="6219825" cy="914400"/>
          </a:xfrm>
        </p:grpSpPr>
        <p:sp>
          <p:nvSpPr>
            <p:cNvPr id="26630" name="Rectangle 6"/>
            <p:cNvSpPr>
              <a:spLocks noChangeArrowheads="1"/>
            </p:cNvSpPr>
            <p:nvPr/>
          </p:nvSpPr>
          <p:spPr bwMode="auto">
            <a:xfrm>
              <a:off x="1665288"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控制语句</a:t>
              </a:r>
              <a:r>
                <a:rPr lang="en-US" altLang="zh-CN" sz="2000" dirty="0">
                  <a:solidFill>
                    <a:srgbClr val="808000"/>
                  </a:solidFill>
                  <a:latin typeface="Times New Roman" pitchFamily="18" charset="0"/>
                  <a:ea typeface="仿宋" pitchFamily="49" charset="-122"/>
                  <a:cs typeface="Times New Roman" pitchFamily="18" charset="0"/>
                </a:rPr>
                <a:t>1</a:t>
              </a:r>
            </a:p>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原操作</a:t>
              </a:r>
            </a:p>
          </p:txBody>
        </p:sp>
        <p:sp>
          <p:nvSpPr>
            <p:cNvPr id="26631" name="Rectangle 7"/>
            <p:cNvSpPr>
              <a:spLocks noChangeArrowheads="1"/>
            </p:cNvSpPr>
            <p:nvPr/>
          </p:nvSpPr>
          <p:spPr bwMode="auto">
            <a:xfrm>
              <a:off x="636111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控制语句</a:t>
              </a:r>
              <a:r>
                <a:rPr lang="en-US" altLang="zh-CN" sz="2000" i="1" dirty="0">
                  <a:solidFill>
                    <a:srgbClr val="808000"/>
                  </a:solidFill>
                  <a:latin typeface="Times New Roman" pitchFamily="18" charset="0"/>
                  <a:ea typeface="仿宋" pitchFamily="49" charset="-122"/>
                  <a:cs typeface="Times New Roman" pitchFamily="18" charset="0"/>
                </a:rPr>
                <a:t>n</a:t>
              </a:r>
            </a:p>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原操作</a:t>
              </a:r>
            </a:p>
          </p:txBody>
        </p:sp>
        <p:sp>
          <p:nvSpPr>
            <p:cNvPr id="26632" name="Text Box 8"/>
            <p:cNvSpPr txBox="1">
              <a:spLocks noChangeArrowheads="1"/>
            </p:cNvSpPr>
            <p:nvPr/>
          </p:nvSpPr>
          <p:spPr bwMode="auto">
            <a:xfrm>
              <a:off x="5370513" y="4081463"/>
              <a:ext cx="685800" cy="579437"/>
            </a:xfrm>
            <a:prstGeom prst="rect">
              <a:avLst/>
            </a:prstGeom>
            <a:noFill/>
            <a:ln w="9525">
              <a:noFill/>
              <a:miter lim="800000"/>
              <a:headEnd/>
              <a:tailEnd/>
            </a:ln>
            <a:effectLst/>
          </p:spPr>
          <p:txBody>
            <a:bodyPr>
              <a:spAutoFit/>
            </a:bodyPr>
            <a:lstStyle/>
            <a:p>
              <a:pPr algn="l">
                <a:lnSpc>
                  <a:spcPct val="100000"/>
                </a:lnSpc>
              </a:pPr>
              <a:r>
                <a:rPr lang="en-US" altLang="zh-CN" sz="3200">
                  <a:solidFill>
                    <a:schemeClr val="tx1"/>
                  </a:solidFill>
                  <a:ea typeface="宋体" pitchFamily="2" charset="-122"/>
                  <a:cs typeface="Times New Roman" pitchFamily="18" charset="0"/>
                </a:rPr>
                <a:t>…</a:t>
              </a:r>
              <a:endParaRPr lang="en-US" altLang="zh-CN" sz="3200">
                <a:solidFill>
                  <a:schemeClr val="tx1"/>
                </a:solidFill>
                <a:ea typeface="宋体" pitchFamily="2" charset="-122"/>
              </a:endParaRPr>
            </a:p>
          </p:txBody>
        </p:sp>
        <p:sp>
          <p:nvSpPr>
            <p:cNvPr id="90117" name="Rectangle 5"/>
            <p:cNvSpPr>
              <a:spLocks noChangeArrowheads="1"/>
            </p:cNvSpPr>
            <p:nvPr/>
          </p:nvSpPr>
          <p:spPr bwMode="auto">
            <a:xfrm>
              <a:off x="362426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控制语句</a:t>
              </a:r>
              <a:r>
                <a:rPr lang="en-US" altLang="zh-CN" sz="2000" dirty="0">
                  <a:solidFill>
                    <a:srgbClr val="808000"/>
                  </a:solidFill>
                  <a:latin typeface="Times New Roman" pitchFamily="18" charset="0"/>
                  <a:ea typeface="仿宋" pitchFamily="49" charset="-122"/>
                  <a:cs typeface="Times New Roman" pitchFamily="18" charset="0"/>
                </a:rPr>
                <a:t>2</a:t>
              </a:r>
            </a:p>
            <a:p>
              <a:pPr>
                <a:lnSpc>
                  <a:spcPct val="100000"/>
                </a:lnSpc>
                <a:spcBef>
                  <a:spcPct val="0"/>
                </a:spcBef>
              </a:pPr>
              <a:r>
                <a:rPr lang="zh-CN" altLang="en-US" sz="2000" dirty="0">
                  <a:solidFill>
                    <a:srgbClr val="808000"/>
                  </a:solidFill>
                  <a:latin typeface="仿宋" pitchFamily="49" charset="-122"/>
                  <a:ea typeface="仿宋" pitchFamily="49" charset="-122"/>
                  <a:cs typeface="Times New Roman" pitchFamily="18" charset="0"/>
                </a:rPr>
                <a:t>原操作</a:t>
              </a:r>
            </a:p>
          </p:txBody>
        </p:sp>
      </p:grpSp>
      <p:sp>
        <p:nvSpPr>
          <p:cNvPr id="10" name="灯片编号占位符 9"/>
          <p:cNvSpPr>
            <a:spLocks noGrp="1"/>
          </p:cNvSpPr>
          <p:nvPr>
            <p:ph type="sldNum" sz="quarter" idx="12"/>
          </p:nvPr>
        </p:nvSpPr>
        <p:spPr/>
        <p:txBody>
          <a:bodyPr/>
          <a:lstStyle/>
          <a:p>
            <a:fld id="{36E68863-33C2-4D6D-B9FA-F4917E910219}" type="slidenum">
              <a:rPr lang="en-US" altLang="zh-CN" smtClean="0"/>
              <a:pPr/>
              <a:t>15</a:t>
            </a:fld>
            <a:endParaRPr lang="en-US" altLang="zh-CN" dirty="0"/>
          </a:p>
        </p:txBody>
      </p:sp>
    </p:spTree>
    <p:extLst>
      <p:ext uri="{BB962C8B-B14F-4D97-AF65-F5344CB8AC3E}">
        <p14:creationId xmlns:p14="http://schemas.microsoft.com/office/powerpoint/2010/main" val="429083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468313" y="333375"/>
            <a:ext cx="1727200" cy="448969"/>
          </a:xfrm>
          <a:prstGeom prst="rect">
            <a:avLst/>
          </a:prstGeom>
          <a:noFill/>
          <a:ln w="9525" algn="ctr">
            <a:noFill/>
            <a:miter lim="800000"/>
            <a:headEnd/>
            <a:tailEnd/>
          </a:ln>
          <a:effectLst/>
        </p:spPr>
        <p:txBody>
          <a:bodyPr>
            <a:spAutoFit/>
          </a:bodyPr>
          <a:lstStyle/>
          <a:p>
            <a:pPr marL="457200" indent="-457200" algn="just"/>
            <a:r>
              <a:rPr lang="zh-CN" altLang="en-US" dirty="0">
                <a:solidFill>
                  <a:srgbClr val="0000FF"/>
                </a:solidFill>
                <a:latin typeface="楷体" pitchFamily="49" charset="-122"/>
                <a:ea typeface="楷体" pitchFamily="49" charset="-122"/>
              </a:rPr>
              <a:t>例如：</a:t>
            </a:r>
          </a:p>
        </p:txBody>
      </p:sp>
      <p:sp>
        <p:nvSpPr>
          <p:cNvPr id="18" name="灯片编号占位符 17"/>
          <p:cNvSpPr>
            <a:spLocks noGrp="1"/>
          </p:cNvSpPr>
          <p:nvPr>
            <p:ph type="sldNum" sz="quarter" idx="12"/>
          </p:nvPr>
        </p:nvSpPr>
        <p:spPr/>
        <p:txBody>
          <a:bodyPr/>
          <a:lstStyle/>
          <a:p>
            <a:fld id="{36E68863-33C2-4D6D-B9FA-F4917E910219}" type="slidenum">
              <a:rPr lang="en-US" altLang="zh-CN" smtClean="0"/>
              <a:pPr/>
              <a:t>16</a:t>
            </a:fld>
            <a:endParaRPr lang="en-US" altLang="zh-CN" dirty="0"/>
          </a:p>
        </p:txBody>
      </p:sp>
      <p:sp>
        <p:nvSpPr>
          <p:cNvPr id="186373" name="Text Box 5"/>
          <p:cNvSpPr txBox="1">
            <a:spLocks noChangeArrowheads="1"/>
          </p:cNvSpPr>
          <p:nvPr/>
        </p:nvSpPr>
        <p:spPr bwMode="auto">
          <a:xfrm>
            <a:off x="857224" y="1063608"/>
            <a:ext cx="4000528" cy="38779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2000" dirty="0">
                <a:solidFill>
                  <a:srgbClr val="0000FF"/>
                </a:solidFill>
                <a:latin typeface="Times New Roman" pitchFamily="18" charset="0"/>
                <a:cs typeface="Times New Roman" pitchFamily="18" charset="0"/>
              </a:rPr>
              <a:t>void </a:t>
            </a:r>
            <a:r>
              <a:rPr lang="en-US" altLang="zh-CN" sz="2000" dirty="0">
                <a:solidFill>
                  <a:srgbClr val="FF0000"/>
                </a:solidFill>
                <a:latin typeface="Times New Roman" pitchFamily="18" charset="0"/>
                <a:cs typeface="Times New Roman" pitchFamily="18" charset="0"/>
              </a:rPr>
              <a:t>fun</a:t>
            </a:r>
            <a:r>
              <a:rPr lang="en-US" altLang="zh-CN" sz="2000" dirty="0">
                <a:solidFill>
                  <a:srgbClr val="0000FF"/>
                </a:solidFill>
                <a:latin typeface="Times New Roman" pitchFamily="18" charset="0"/>
                <a:cs typeface="Times New Roman" pitchFamily="18" charset="0"/>
              </a:rPr>
              <a:t>(</a:t>
            </a:r>
            <a:r>
              <a:rPr lang="en-US" altLang="zh-CN" sz="2000" dirty="0" err="1">
                <a:solidFill>
                  <a:srgbClr val="0000FF"/>
                </a:solidFill>
                <a:latin typeface="Times New Roman" pitchFamily="18" charset="0"/>
                <a:cs typeface="Times New Roman" pitchFamily="18" charset="0"/>
              </a:rPr>
              <a:t>int</a:t>
            </a:r>
            <a:r>
              <a:rPr lang="en-US" altLang="zh-CN" sz="2000" dirty="0">
                <a:solidFill>
                  <a:srgbClr val="0000FF"/>
                </a:solidFill>
                <a:latin typeface="Times New Roman" pitchFamily="18" charset="0"/>
                <a:cs typeface="Times New Roman" pitchFamily="18" charset="0"/>
              </a:rPr>
              <a:t> </a:t>
            </a:r>
            <a:r>
              <a:rPr lang="en-US" altLang="zh-CN" sz="2000">
                <a:solidFill>
                  <a:srgbClr val="0000FF"/>
                </a:solidFill>
                <a:latin typeface="Times New Roman" pitchFamily="18" charset="0"/>
                <a:cs typeface="Times New Roman" pitchFamily="18" charset="0"/>
              </a:rPr>
              <a:t>a[]</a:t>
            </a:r>
            <a:r>
              <a:rPr lang="zh-CN" altLang="en-US" sz="2000">
                <a:solidFill>
                  <a:srgbClr val="0000FF"/>
                </a:solidFill>
                <a:latin typeface="Times New Roman" pitchFamily="18" charset="0"/>
                <a:cs typeface="Times New Roman" pitchFamily="18" charset="0"/>
              </a:rPr>
              <a:t>，</a:t>
            </a:r>
            <a:r>
              <a:rPr lang="en-US" altLang="zh-CN" sz="2000">
                <a:solidFill>
                  <a:srgbClr val="0000FF"/>
                </a:solidFill>
                <a:latin typeface="Times New Roman" pitchFamily="18" charset="0"/>
                <a:cs typeface="Times New Roman" pitchFamily="18" charset="0"/>
              </a:rPr>
              <a:t>int </a:t>
            </a:r>
            <a:r>
              <a:rPr lang="en-US" altLang="zh-CN" sz="2000" dirty="0">
                <a:solidFill>
                  <a:srgbClr val="0000FF"/>
                </a:solidFill>
                <a:latin typeface="Times New Roman" pitchFamily="18" charset="0"/>
                <a:cs typeface="Times New Roman" pitchFamily="18" charset="0"/>
              </a:rPr>
              <a:t>n)</a:t>
            </a:r>
          </a:p>
          <a:p>
            <a:pPr marL="457200" indent="-457200" algn="just"/>
            <a:r>
              <a:rPr lang="en-US" altLang="zh-CN" sz="2000">
                <a:solidFill>
                  <a:srgbClr val="0000FF"/>
                </a:solidFill>
                <a:latin typeface="Times New Roman" pitchFamily="18" charset="0"/>
                <a:cs typeface="Times New Roman" pitchFamily="18" charset="0"/>
              </a:rPr>
              <a:t>{     </a:t>
            </a:r>
            <a:r>
              <a:rPr lang="en-US" altLang="zh-CN" sz="2000" dirty="0" err="1">
                <a:solidFill>
                  <a:srgbClr val="0000FF"/>
                </a:solidFill>
                <a:latin typeface="Times New Roman" pitchFamily="18" charset="0"/>
                <a:cs typeface="Times New Roman" pitchFamily="18" charset="0"/>
              </a:rPr>
              <a:t>int</a:t>
            </a:r>
            <a:r>
              <a:rPr lang="en-US" altLang="zh-CN" sz="2000" dirty="0">
                <a:solidFill>
                  <a:srgbClr val="0000FF"/>
                </a:solidFill>
                <a:latin typeface="Times New Roman" pitchFamily="18" charset="0"/>
                <a:cs typeface="Times New Roman" pitchFamily="18" charset="0"/>
              </a:rPr>
              <a:t> </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a:t>
            </a:r>
          </a:p>
          <a:p>
            <a:pPr marL="457200" indent="-457200" algn="just"/>
            <a:r>
              <a:rPr lang="en-US" altLang="zh-CN" sz="2000">
                <a:solidFill>
                  <a:srgbClr val="0000FF"/>
                </a:solidFill>
                <a:latin typeface="Times New Roman" pitchFamily="18" charset="0"/>
                <a:cs typeface="Times New Roman" pitchFamily="18" charset="0"/>
              </a:rPr>
              <a:t>      </a:t>
            </a:r>
            <a:r>
              <a:rPr lang="en-US" altLang="zh-CN" sz="2000" dirty="0">
                <a:solidFill>
                  <a:srgbClr val="0000FF"/>
                </a:solidFill>
                <a:latin typeface="Times New Roman" pitchFamily="18" charset="0"/>
                <a:cs typeface="Times New Roman" pitchFamily="18" charset="0"/>
              </a:rPr>
              <a:t>for (</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a:t>
            </a:r>
            <a:r>
              <a:rPr lang="en-US" altLang="zh-CN" sz="2000" dirty="0" err="1">
                <a:solidFill>
                  <a:srgbClr val="0000FF"/>
                </a:solidFill>
                <a:latin typeface="Times New Roman" pitchFamily="18" charset="0"/>
                <a:cs typeface="Times New Roman" pitchFamily="18" charset="0"/>
              </a:rPr>
              <a:t>0;i</a:t>
            </a:r>
            <a:r>
              <a:rPr lang="en-US" altLang="zh-CN" sz="2000" dirty="0">
                <a:solidFill>
                  <a:srgbClr val="0000FF"/>
                </a:solidFill>
                <a:latin typeface="Times New Roman" pitchFamily="18" charset="0"/>
                <a:cs typeface="Times New Roman" pitchFamily="18" charset="0"/>
              </a:rPr>
              <a:t>&lt;</a:t>
            </a:r>
            <a:r>
              <a:rPr lang="en-US" altLang="zh-CN" sz="2000" dirty="0" err="1">
                <a:solidFill>
                  <a:srgbClr val="0000FF"/>
                </a:solidFill>
                <a:latin typeface="Times New Roman" pitchFamily="18" charset="0"/>
                <a:cs typeface="Times New Roman" pitchFamily="18" charset="0"/>
              </a:rPr>
              <a:t>n;i</a:t>
            </a:r>
            <a:r>
              <a:rPr lang="en-US" altLang="zh-CN" sz="2000" dirty="0">
                <a:solidFill>
                  <a:srgbClr val="0000FF"/>
                </a:solidFill>
                <a:latin typeface="Times New Roman" pitchFamily="18" charset="0"/>
                <a:cs typeface="Times New Roman" pitchFamily="18" charset="0"/>
              </a:rPr>
              <a:t>++)</a:t>
            </a:r>
          </a:p>
          <a:p>
            <a:pPr marL="457200" indent="-457200" algn="just"/>
            <a:r>
              <a:rPr lang="en-US" altLang="zh-CN" sz="2000">
                <a:solidFill>
                  <a:srgbClr val="0000FF"/>
                </a:solidFill>
                <a:latin typeface="Times New Roman" pitchFamily="18" charset="0"/>
                <a:cs typeface="Times New Roman" pitchFamily="18" charset="0"/>
              </a:rPr>
              <a:t>             </a:t>
            </a:r>
            <a:r>
              <a:rPr lang="en-US" altLang="zh-CN" sz="2000" dirty="0">
                <a:solidFill>
                  <a:srgbClr val="0000FF"/>
                </a:solidFill>
                <a:latin typeface="Times New Roman" pitchFamily="18" charset="0"/>
                <a:cs typeface="Times New Roman" pitchFamily="18" charset="0"/>
              </a:rPr>
              <a:t>a[</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]=2*</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a:t>
            </a:r>
          </a:p>
          <a:p>
            <a:pPr marL="457200" indent="-457200" algn="just"/>
            <a:r>
              <a:rPr lang="en-US" altLang="zh-CN" sz="2000">
                <a:solidFill>
                  <a:srgbClr val="0000FF"/>
                </a:solidFill>
                <a:latin typeface="Times New Roman" pitchFamily="18" charset="0"/>
                <a:cs typeface="Times New Roman" pitchFamily="18" charset="0"/>
              </a:rPr>
              <a:t>      for </a:t>
            </a:r>
            <a:r>
              <a:rPr lang="en-US" altLang="zh-CN" sz="2000" dirty="0">
                <a:solidFill>
                  <a:srgbClr val="0000FF"/>
                </a:solidFill>
                <a:latin typeface="Times New Roman" pitchFamily="18" charset="0"/>
                <a:cs typeface="Times New Roman" pitchFamily="18" charset="0"/>
              </a:rPr>
              <a:t>(</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a:t>
            </a:r>
            <a:r>
              <a:rPr lang="en-US" altLang="zh-CN" sz="2000" dirty="0" err="1">
                <a:solidFill>
                  <a:srgbClr val="0000FF"/>
                </a:solidFill>
                <a:latin typeface="Times New Roman" pitchFamily="18" charset="0"/>
                <a:cs typeface="Times New Roman" pitchFamily="18" charset="0"/>
              </a:rPr>
              <a:t>0;i</a:t>
            </a:r>
            <a:r>
              <a:rPr lang="en-US" altLang="zh-CN" sz="2000" dirty="0">
                <a:solidFill>
                  <a:srgbClr val="0000FF"/>
                </a:solidFill>
                <a:latin typeface="Times New Roman" pitchFamily="18" charset="0"/>
                <a:cs typeface="Times New Roman" pitchFamily="18" charset="0"/>
              </a:rPr>
              <a:t>&lt;</a:t>
            </a:r>
            <a:r>
              <a:rPr lang="en-US" altLang="zh-CN" sz="2000" dirty="0" err="1">
                <a:solidFill>
                  <a:srgbClr val="0000FF"/>
                </a:solidFill>
                <a:latin typeface="Times New Roman" pitchFamily="18" charset="0"/>
                <a:cs typeface="Times New Roman" pitchFamily="18" charset="0"/>
              </a:rPr>
              <a:t>n;i</a:t>
            </a:r>
            <a:r>
              <a:rPr lang="en-US" altLang="zh-CN" sz="2000" dirty="0">
                <a:solidFill>
                  <a:srgbClr val="0000FF"/>
                </a:solidFill>
                <a:latin typeface="Times New Roman" pitchFamily="18" charset="0"/>
                <a:cs typeface="Times New Roman" pitchFamily="18" charset="0"/>
              </a:rPr>
              <a:t>++)</a:t>
            </a:r>
          </a:p>
          <a:p>
            <a:pPr marL="457200" indent="-457200" algn="just"/>
            <a:r>
              <a:rPr lang="en-US" altLang="zh-CN" sz="2000">
                <a:solidFill>
                  <a:srgbClr val="0000FF"/>
                </a:solidFill>
                <a:latin typeface="Times New Roman" pitchFamily="18" charset="0"/>
                <a:cs typeface="Times New Roman" pitchFamily="18" charset="0"/>
              </a:rPr>
              <a:t>             printf("%d"</a:t>
            </a:r>
            <a:r>
              <a:rPr lang="zh-CN" altLang="en-US" sz="2000">
                <a:solidFill>
                  <a:srgbClr val="0000FF"/>
                </a:solidFill>
                <a:latin typeface="Times New Roman" pitchFamily="18" charset="0"/>
                <a:cs typeface="Times New Roman" pitchFamily="18" charset="0"/>
              </a:rPr>
              <a:t>，</a:t>
            </a:r>
            <a:r>
              <a:rPr lang="en-US" altLang="zh-CN" sz="2000">
                <a:solidFill>
                  <a:srgbClr val="0000FF"/>
                </a:solidFill>
                <a:latin typeface="Times New Roman" pitchFamily="18" charset="0"/>
                <a:cs typeface="Times New Roman" pitchFamily="18" charset="0"/>
              </a:rPr>
              <a:t> a[i</a:t>
            </a:r>
            <a:r>
              <a:rPr lang="en-US" altLang="zh-CN" sz="2000" dirty="0">
                <a:solidFill>
                  <a:srgbClr val="0000FF"/>
                </a:solidFill>
                <a:latin typeface="Times New Roman" pitchFamily="18" charset="0"/>
                <a:cs typeface="Times New Roman" pitchFamily="18" charset="0"/>
              </a:rPr>
              <a:t>]);</a:t>
            </a:r>
          </a:p>
          <a:p>
            <a:pPr marL="457200" indent="-457200" algn="just"/>
            <a:r>
              <a:rPr lang="en-US" altLang="zh-CN" sz="2000">
                <a:solidFill>
                  <a:srgbClr val="0000FF"/>
                </a:solidFill>
                <a:latin typeface="Times New Roman" pitchFamily="18" charset="0"/>
                <a:cs typeface="Times New Roman" pitchFamily="18" charset="0"/>
              </a:rPr>
              <a:t>      printf("\n");</a:t>
            </a:r>
            <a:endParaRPr lang="en-US" altLang="zh-CN" sz="2000" dirty="0">
              <a:solidFill>
                <a:srgbClr val="0000FF"/>
              </a:solidFill>
              <a:latin typeface="Times New Roman" pitchFamily="18" charset="0"/>
              <a:cs typeface="Times New Roman" pitchFamily="18" charset="0"/>
            </a:endParaRPr>
          </a:p>
          <a:p>
            <a:pPr marL="457200" indent="-457200" algn="just"/>
            <a:r>
              <a:rPr lang="en-US" altLang="zh-CN" sz="2000" dirty="0">
                <a:solidFill>
                  <a:srgbClr val="0000FF"/>
                </a:solidFill>
                <a:latin typeface="Times New Roman" pitchFamily="18" charset="0"/>
                <a:cs typeface="Times New Roman" pitchFamily="18" charset="0"/>
              </a:rPr>
              <a:t>}</a:t>
            </a:r>
          </a:p>
        </p:txBody>
      </p:sp>
      <p:grpSp>
        <p:nvGrpSpPr>
          <p:cNvPr id="29" name="组合 28"/>
          <p:cNvGrpSpPr/>
          <p:nvPr/>
        </p:nvGrpSpPr>
        <p:grpSpPr>
          <a:xfrm>
            <a:off x="1214414" y="1571612"/>
            <a:ext cx="6143668" cy="2895620"/>
            <a:chOff x="1214414" y="1571612"/>
            <a:chExt cx="6143668" cy="2895620"/>
          </a:xfrm>
        </p:grpSpPr>
        <p:sp>
          <p:nvSpPr>
            <p:cNvPr id="16" name="矩形 15"/>
            <p:cNvSpPr/>
            <p:nvPr/>
          </p:nvSpPr>
          <p:spPr>
            <a:xfrm>
              <a:off x="1643042" y="3500438"/>
              <a:ext cx="2428892" cy="428628"/>
            </a:xfrm>
            <a:prstGeom prst="rect">
              <a:avLst/>
            </a:prstGeom>
            <a:solidFill>
              <a:srgbClr val="6600CC">
                <a:alpha val="22000"/>
              </a:srgbClr>
            </a:solidFill>
            <a:ln>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43042" y="2551106"/>
              <a:ext cx="1500198" cy="428628"/>
            </a:xfrm>
            <a:prstGeom prst="rect">
              <a:avLst/>
            </a:prstGeom>
            <a:solidFill>
              <a:srgbClr val="6600CC">
                <a:alpha val="2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14414" y="4038604"/>
              <a:ext cx="2214578" cy="428628"/>
            </a:xfrm>
            <a:prstGeom prst="rect">
              <a:avLst/>
            </a:prstGeom>
            <a:solidFill>
              <a:srgbClr val="6600CC">
                <a:alpha val="21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285852" y="1571612"/>
              <a:ext cx="1357322" cy="428628"/>
            </a:xfrm>
            <a:prstGeom prst="rect">
              <a:avLst/>
            </a:prstGeom>
            <a:solidFill>
              <a:srgbClr val="6600CC">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383" name="Text Box 15"/>
            <p:cNvSpPr txBox="1">
              <a:spLocks noChangeArrowheads="1"/>
            </p:cNvSpPr>
            <p:nvPr/>
          </p:nvSpPr>
          <p:spPr bwMode="auto">
            <a:xfrm>
              <a:off x="5845194" y="2816042"/>
              <a:ext cx="1512888" cy="419282"/>
            </a:xfrm>
            <a:prstGeom prst="rect">
              <a:avLst/>
            </a:prstGeom>
            <a:noFill/>
            <a:ln w="19050" algn="ctr">
              <a:noFill/>
              <a:miter lim="800000"/>
              <a:headEnd/>
              <a:tailEnd/>
            </a:ln>
            <a:effectLst/>
          </p:spPr>
          <p:txBody>
            <a:bodyPr>
              <a:spAutoFit/>
            </a:bodyPr>
            <a:lstStyle/>
            <a:p>
              <a:r>
                <a:rPr lang="zh-CN" altLang="en-US" sz="2200" dirty="0">
                  <a:solidFill>
                    <a:srgbClr val="FF00FF"/>
                  </a:solidFill>
                  <a:latin typeface="楷体" pitchFamily="49" charset="-122"/>
                  <a:ea typeface="楷体" pitchFamily="49" charset="-122"/>
                </a:rPr>
                <a:t>原操作</a:t>
              </a:r>
            </a:p>
          </p:txBody>
        </p:sp>
        <p:cxnSp>
          <p:nvCxnSpPr>
            <p:cNvPr id="19" name="直接箭头连接符 18"/>
            <p:cNvCxnSpPr/>
            <p:nvPr/>
          </p:nvCxnSpPr>
          <p:spPr>
            <a:xfrm rot="10800000">
              <a:off x="2643174" y="1806564"/>
              <a:ext cx="3571900" cy="10715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5" idx="3"/>
            </p:cNvCxnSpPr>
            <p:nvPr/>
          </p:nvCxnSpPr>
          <p:spPr>
            <a:xfrm rot="10800000">
              <a:off x="3143240" y="2765420"/>
              <a:ext cx="3000396" cy="18415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6" idx="3"/>
            </p:cNvCxnSpPr>
            <p:nvPr/>
          </p:nvCxnSpPr>
          <p:spPr>
            <a:xfrm rot="10800000" flipV="1">
              <a:off x="4071934" y="3092448"/>
              <a:ext cx="2071702" cy="62230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3"/>
            </p:cNvCxnSpPr>
            <p:nvPr/>
          </p:nvCxnSpPr>
          <p:spPr>
            <a:xfrm rot="10800000" flipV="1">
              <a:off x="3428992" y="3209924"/>
              <a:ext cx="2786082" cy="10429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176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285728"/>
            <a:ext cx="2786082" cy="44896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a:solidFill>
                  <a:srgbClr val="FF0000"/>
                </a:solidFill>
                <a:latin typeface="楷体" pitchFamily="49" charset="-122"/>
                <a:ea typeface="楷体" pitchFamily="49" charset="-122"/>
              </a:rPr>
              <a:t>算法分析方式：</a:t>
            </a:r>
          </a:p>
        </p:txBody>
      </p:sp>
      <p:sp>
        <p:nvSpPr>
          <p:cNvPr id="9" name="TextBox 8"/>
          <p:cNvSpPr txBox="1"/>
          <p:nvPr/>
        </p:nvSpPr>
        <p:spPr>
          <a:xfrm>
            <a:off x="500034" y="1073014"/>
            <a:ext cx="8429684" cy="498598"/>
          </a:xfrm>
          <a:prstGeom prst="rect">
            <a:avLst/>
          </a:prstGeom>
          <a:noFill/>
        </p:spPr>
        <p:txBody>
          <a:bodyPr wrap="square" rtlCol="0">
            <a:spAutoFit/>
          </a:bodyPr>
          <a:lstStyle/>
          <a:p>
            <a:pPr algn="l"/>
            <a:r>
              <a:rPr lang="zh-CN" altLang="en-US">
                <a:solidFill>
                  <a:srgbClr val="0000FF"/>
                </a:solidFill>
                <a:ea typeface="楷体" pitchFamily="49" charset="-122"/>
                <a:cs typeface="Times New Roman" pitchFamily="18" charset="0"/>
                <a:sym typeface="Wingdings"/>
              </a:rPr>
              <a:t> </a:t>
            </a:r>
            <a:r>
              <a:rPr lang="zh-CN" altLang="en-US">
                <a:solidFill>
                  <a:srgbClr val="FF00FF"/>
                </a:solidFill>
                <a:ea typeface="楷体" pitchFamily="49" charset="-122"/>
                <a:cs typeface="Times New Roman" pitchFamily="18" charset="0"/>
              </a:rPr>
              <a:t>事后分析统计方法</a:t>
            </a:r>
            <a:r>
              <a:rPr lang="zh-CN" altLang="en-US">
                <a:solidFill>
                  <a:srgbClr val="0000FF"/>
                </a:solidFill>
                <a:ea typeface="楷体" pitchFamily="49" charset="-122"/>
                <a:cs typeface="Times New Roman" pitchFamily="18" charset="0"/>
              </a:rPr>
              <a:t>：编写算法对应程序，统计其执行时间。</a:t>
            </a:r>
          </a:p>
        </p:txBody>
      </p:sp>
      <p:sp>
        <p:nvSpPr>
          <p:cNvPr id="11" name="Text Box 2"/>
          <p:cNvSpPr txBox="1">
            <a:spLocks noChangeArrowheads="1"/>
          </p:cNvSpPr>
          <p:nvPr/>
        </p:nvSpPr>
        <p:spPr bwMode="auto">
          <a:xfrm>
            <a:off x="642910" y="1939424"/>
            <a:ext cx="3500462" cy="15481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buFontTx/>
              <a:buBlip>
                <a:blip r:embed="rId3"/>
              </a:buBlip>
            </a:pPr>
            <a:r>
              <a:rPr lang="zh-CN" altLang="en-US" sz="2200">
                <a:solidFill>
                  <a:srgbClr val="0000FF"/>
                </a:solidFill>
                <a:ea typeface="楷体" pitchFamily="49" charset="-122"/>
                <a:cs typeface="Times New Roman" pitchFamily="18" charset="0"/>
              </a:rPr>
              <a:t>编写程序的</a:t>
            </a:r>
            <a:r>
              <a:rPr lang="zh-CN" altLang="en-US" sz="2200" dirty="0">
                <a:solidFill>
                  <a:srgbClr val="0000FF"/>
                </a:solidFill>
                <a:ea typeface="楷体" pitchFamily="49" charset="-122"/>
                <a:cs typeface="Times New Roman" pitchFamily="18" charset="0"/>
              </a:rPr>
              <a:t>语言不同</a:t>
            </a:r>
          </a:p>
          <a:p>
            <a:pPr marL="457200" indent="-457200" algn="just">
              <a:buFontTx/>
              <a:buBlip>
                <a:blip r:embed="rId3"/>
              </a:buBlip>
            </a:pPr>
            <a:r>
              <a:rPr lang="zh-CN" altLang="en-US" sz="2200">
                <a:solidFill>
                  <a:srgbClr val="0000FF"/>
                </a:solidFill>
                <a:ea typeface="楷体" pitchFamily="49" charset="-122"/>
                <a:cs typeface="Times New Roman" pitchFamily="18" charset="0"/>
              </a:rPr>
              <a:t>执行程序的</a:t>
            </a:r>
            <a:r>
              <a:rPr lang="zh-CN" altLang="en-US" sz="2200" dirty="0">
                <a:solidFill>
                  <a:srgbClr val="0000FF"/>
                </a:solidFill>
                <a:ea typeface="楷体" pitchFamily="49" charset="-122"/>
                <a:cs typeface="Times New Roman" pitchFamily="18" charset="0"/>
              </a:rPr>
              <a:t>环境不同</a:t>
            </a:r>
          </a:p>
          <a:p>
            <a:pPr marL="457200" indent="-457200" algn="just">
              <a:buFontTx/>
              <a:buBlip>
                <a:blip r:embed="rId3"/>
              </a:buBlip>
            </a:pPr>
            <a:r>
              <a:rPr lang="zh-CN" altLang="en-US" sz="2200">
                <a:solidFill>
                  <a:srgbClr val="0000FF"/>
                </a:solidFill>
                <a:ea typeface="楷体" pitchFamily="49" charset="-122"/>
                <a:cs typeface="Times New Roman" pitchFamily="18" charset="0"/>
              </a:rPr>
              <a:t>其他因素</a:t>
            </a:r>
            <a:endParaRPr lang="zh-CN" altLang="en-US" sz="2200" dirty="0">
              <a:solidFill>
                <a:srgbClr val="0000FF"/>
              </a:solidFill>
              <a:ea typeface="楷体" pitchFamily="49" charset="-122"/>
              <a:cs typeface="Times New Roman" pitchFamily="18" charset="0"/>
            </a:endParaRPr>
          </a:p>
        </p:txBody>
      </p:sp>
      <p:sp>
        <p:nvSpPr>
          <p:cNvPr id="12" name="TextBox 11"/>
          <p:cNvSpPr txBox="1"/>
          <p:nvPr/>
        </p:nvSpPr>
        <p:spPr>
          <a:xfrm>
            <a:off x="500034" y="4082564"/>
            <a:ext cx="8358246" cy="918072"/>
          </a:xfrm>
          <a:prstGeom prst="rect">
            <a:avLst/>
          </a:prstGeom>
          <a:noFill/>
        </p:spPr>
        <p:txBody>
          <a:bodyPr wrap="square" rtlCol="0">
            <a:spAutoFit/>
          </a:bodyPr>
          <a:lstStyle/>
          <a:p>
            <a:pPr marL="457200" indent="-457200" algn="l">
              <a:lnSpc>
                <a:spcPts val="3200"/>
              </a:lnSpc>
            </a:pPr>
            <a:r>
              <a:rPr lang="zh-CN" altLang="en-US">
                <a:solidFill>
                  <a:srgbClr val="0000FF"/>
                </a:solidFill>
                <a:ea typeface="楷体" pitchFamily="49" charset="-122"/>
                <a:cs typeface="Times New Roman" pitchFamily="18" charset="0"/>
                <a:sym typeface="Wingdings"/>
              </a:rPr>
              <a:t>  </a:t>
            </a:r>
            <a:r>
              <a:rPr lang="zh-CN" altLang="en-US">
                <a:solidFill>
                  <a:srgbClr val="FF00FF"/>
                </a:solidFill>
                <a:ea typeface="楷体" pitchFamily="49" charset="-122"/>
                <a:cs typeface="Times New Roman" pitchFamily="18" charset="0"/>
              </a:rPr>
              <a:t>事前估算分析方法</a:t>
            </a:r>
            <a:r>
              <a:rPr lang="zh-CN" altLang="en-US">
                <a:solidFill>
                  <a:srgbClr val="0000FF"/>
                </a:solidFill>
                <a:ea typeface="楷体" pitchFamily="49" charset="-122"/>
                <a:cs typeface="Times New Roman" pitchFamily="18" charset="0"/>
              </a:rPr>
              <a:t>：撇开上述因素，认为算法的执行时间是问题规模</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的函数。 </a:t>
            </a:r>
            <a:r>
              <a:rPr lang="zh-CN" altLang="en-US" sz="3600">
                <a:solidFill>
                  <a:srgbClr val="0070C0"/>
                </a:solidFill>
                <a:ea typeface="楷体" pitchFamily="49" charset="-122"/>
                <a:cs typeface="Times New Roman" pitchFamily="18" charset="0"/>
                <a:sym typeface="Wingdings"/>
              </a:rPr>
              <a:t></a:t>
            </a:r>
            <a:endParaRPr lang="zh-CN" altLang="en-US" sz="3600">
              <a:solidFill>
                <a:srgbClr val="0070C0"/>
              </a:solidFill>
              <a:ea typeface="楷体" pitchFamily="49" charset="-122"/>
              <a:cs typeface="Times New Roman" pitchFamily="18" charset="0"/>
            </a:endParaRPr>
          </a:p>
        </p:txBody>
      </p:sp>
      <p:sp>
        <p:nvSpPr>
          <p:cNvPr id="13" name="TextBox 12"/>
          <p:cNvSpPr txBox="1"/>
          <p:nvPr/>
        </p:nvSpPr>
        <p:spPr>
          <a:xfrm>
            <a:off x="4643438" y="2368052"/>
            <a:ext cx="2428892" cy="769441"/>
          </a:xfrm>
          <a:prstGeom prst="rect">
            <a:avLst/>
          </a:prstGeom>
          <a:noFill/>
        </p:spPr>
        <p:txBody>
          <a:bodyPr wrap="square" rtlCol="0">
            <a:spAutoFit/>
          </a:bodyPr>
          <a:lstStyle/>
          <a:p>
            <a:pPr algn="l"/>
            <a:r>
              <a:rPr lang="zh-CN" altLang="en-US" sz="2000">
                <a:solidFill>
                  <a:srgbClr val="0000FF"/>
                </a:solidFill>
                <a:ea typeface="楷体" pitchFamily="49" charset="-122"/>
                <a:cs typeface="Times New Roman" pitchFamily="18" charset="0"/>
              </a:rPr>
              <a:t>所以不能用绝对执行时间进行比较。</a:t>
            </a:r>
          </a:p>
        </p:txBody>
      </p:sp>
      <p:sp>
        <p:nvSpPr>
          <p:cNvPr id="14" name="右大括号 13"/>
          <p:cNvSpPr/>
          <p:nvPr/>
        </p:nvSpPr>
        <p:spPr>
          <a:xfrm>
            <a:off x="4286248" y="2153738"/>
            <a:ext cx="285752" cy="1285884"/>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fld id="{36E68863-33C2-4D6D-B9FA-F4917E910219}" type="slidenum">
              <a:rPr lang="en-US" altLang="zh-CN" smtClean="0"/>
              <a:pPr/>
              <a:t>17</a:t>
            </a:fld>
            <a:endParaRPr lang="en-US" altLang="zh-CN" dirty="0"/>
          </a:p>
        </p:txBody>
      </p:sp>
    </p:spTree>
    <p:extLst>
      <p:ext uri="{BB962C8B-B14F-4D97-AF65-F5344CB8AC3E}">
        <p14:creationId xmlns:p14="http://schemas.microsoft.com/office/powerpoint/2010/main" val="172640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7"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646145" y="1192283"/>
            <a:ext cx="8140697" cy="2292935"/>
          </a:xfrm>
          <a:prstGeom prst="rect">
            <a:avLst/>
          </a:prstGeom>
          <a:noFill/>
          <a:ln w="19050" algn="ctr">
            <a:noFill/>
            <a:miter lim="800000"/>
            <a:headEnd/>
            <a:tailEnd/>
          </a:ln>
          <a:effectLst/>
        </p:spPr>
        <p:txBody>
          <a:bodyPr wrap="square">
            <a:spAutoFit/>
          </a:bodyPr>
          <a:lstStyle/>
          <a:p>
            <a:pPr marL="457200" indent="-457200" algn="l">
              <a:buBlip>
                <a:blip r:embed="rId3"/>
              </a:buBlip>
            </a:pPr>
            <a:r>
              <a:rPr lang="zh-CN" altLang="en-US" sz="2200" dirty="0">
                <a:solidFill>
                  <a:srgbClr val="0000FF"/>
                </a:solidFill>
                <a:ea typeface="楷体" pitchFamily="49" charset="-122"/>
                <a:cs typeface="Times New Roman" pitchFamily="18" charset="0"/>
              </a:rPr>
              <a:t>求出算法所有原操作的执行次数（也称为</a:t>
            </a:r>
            <a:r>
              <a:rPr lang="zh-CN" altLang="en-US" sz="2200" dirty="0">
                <a:solidFill>
                  <a:srgbClr val="FF0000"/>
                </a:solidFill>
                <a:ea typeface="楷体" pitchFamily="49" charset="-122"/>
                <a:cs typeface="Times New Roman" pitchFamily="18" charset="0"/>
              </a:rPr>
              <a:t>频度</a:t>
            </a:r>
            <a:r>
              <a:rPr lang="zh-CN" altLang="en-US" sz="2200">
                <a:solidFill>
                  <a:srgbClr val="0000FF"/>
                </a:solidFill>
                <a:ea typeface="楷体" pitchFamily="49" charset="-122"/>
                <a:cs typeface="Times New Roman" pitchFamily="18" charset="0"/>
              </a:rPr>
              <a:t>） ，它</a:t>
            </a:r>
            <a:r>
              <a:rPr lang="zh-CN" altLang="en-US" sz="2200" dirty="0">
                <a:solidFill>
                  <a:srgbClr val="0000FF"/>
                </a:solidFill>
                <a:ea typeface="楷体" pitchFamily="49" charset="-122"/>
                <a:cs typeface="Times New Roman" pitchFamily="18" charset="0"/>
              </a:rPr>
              <a:t>是</a:t>
            </a:r>
            <a:r>
              <a:rPr lang="zh-CN" altLang="en-US" sz="2200" dirty="0">
                <a:solidFill>
                  <a:srgbClr val="FF00FF"/>
                </a:solidFill>
                <a:ea typeface="楷体" pitchFamily="49" charset="-122"/>
                <a:cs typeface="Times New Roman" pitchFamily="18" charset="0"/>
              </a:rPr>
              <a:t>问题规模</a:t>
            </a:r>
            <a:r>
              <a:rPr lang="en-US" altLang="zh-CN" sz="2200" i="1" dirty="0">
                <a:solidFill>
                  <a:srgbClr val="FF00FF"/>
                </a:solidFill>
                <a:ea typeface="楷体" pitchFamily="49" charset="-122"/>
                <a:cs typeface="Times New Roman" pitchFamily="18" charset="0"/>
              </a:rPr>
              <a:t>n</a:t>
            </a:r>
            <a:r>
              <a:rPr lang="zh-CN" altLang="en-US" sz="2200">
                <a:solidFill>
                  <a:srgbClr val="0000FF"/>
                </a:solidFill>
                <a:ea typeface="楷体" pitchFamily="49" charset="-122"/>
                <a:cs typeface="Times New Roman" pitchFamily="18" charset="0"/>
              </a:rPr>
              <a:t>的函数，用</a:t>
            </a:r>
            <a:r>
              <a:rPr lang="en-US" altLang="zh-CN" sz="2200" dirty="0">
                <a:solidFill>
                  <a:srgbClr val="0000FF"/>
                </a:solidFill>
                <a:ea typeface="楷体" pitchFamily="49" charset="-122"/>
                <a:cs typeface="Times New Roman" pitchFamily="18" charset="0"/>
              </a:rPr>
              <a:t>T(</a:t>
            </a:r>
            <a:r>
              <a:rPr lang="en-US" altLang="zh-CN" sz="2200" i="1" dirty="0">
                <a:solidFill>
                  <a:srgbClr val="0000FF"/>
                </a:solidFill>
                <a:ea typeface="楷体" pitchFamily="49" charset="-122"/>
                <a:cs typeface="Times New Roman" pitchFamily="18" charset="0"/>
              </a:rPr>
              <a:t>n</a:t>
            </a:r>
            <a:r>
              <a:rPr lang="en-US" altLang="zh-CN" sz="2200" dirty="0">
                <a:solidFill>
                  <a:srgbClr val="0000FF"/>
                </a:solidFill>
                <a:ea typeface="楷体" pitchFamily="49" charset="-122"/>
                <a:cs typeface="Times New Roman" pitchFamily="18" charset="0"/>
              </a:rPr>
              <a:t>)</a:t>
            </a:r>
            <a:r>
              <a:rPr lang="zh-CN" altLang="en-US" sz="2200" dirty="0">
                <a:solidFill>
                  <a:srgbClr val="0000FF"/>
                </a:solidFill>
                <a:ea typeface="楷体" pitchFamily="49" charset="-122"/>
                <a:cs typeface="Times New Roman" pitchFamily="18" charset="0"/>
              </a:rPr>
              <a:t>表示。</a:t>
            </a:r>
          </a:p>
          <a:p>
            <a:pPr marL="457200" indent="-457200" algn="l">
              <a:buBlip>
                <a:blip r:embed="rId3"/>
              </a:buBlip>
            </a:pPr>
            <a:r>
              <a:rPr lang="zh-CN" altLang="en-US" sz="2200" dirty="0">
                <a:solidFill>
                  <a:srgbClr val="0000FF"/>
                </a:solidFill>
                <a:ea typeface="楷体" pitchFamily="49" charset="-122"/>
                <a:cs typeface="Times New Roman" pitchFamily="18" charset="0"/>
              </a:rPr>
              <a:t>算法</a:t>
            </a:r>
            <a:r>
              <a:rPr lang="zh-CN" altLang="en-US" sz="2200">
                <a:solidFill>
                  <a:srgbClr val="0000FF"/>
                </a:solidFill>
                <a:ea typeface="楷体" pitchFamily="49" charset="-122"/>
                <a:cs typeface="Times New Roman" pitchFamily="18" charset="0"/>
              </a:rPr>
              <a:t>执行时间大致 </a:t>
            </a:r>
            <a:r>
              <a:rPr lang="en-US" altLang="zh-CN" sz="2200">
                <a:solidFill>
                  <a:srgbClr val="0000FF"/>
                </a:solidFill>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原</a:t>
            </a:r>
            <a:r>
              <a:rPr lang="zh-CN" altLang="en-US" sz="2200" dirty="0">
                <a:solidFill>
                  <a:srgbClr val="0000FF"/>
                </a:solidFill>
                <a:ea typeface="楷体" pitchFamily="49" charset="-122"/>
                <a:cs typeface="Times New Roman" pitchFamily="18" charset="0"/>
              </a:rPr>
              <a:t>操作所需</a:t>
            </a:r>
            <a:r>
              <a:rPr lang="zh-CN" altLang="en-US" sz="2200">
                <a:solidFill>
                  <a:srgbClr val="0000FF"/>
                </a:solidFill>
                <a:ea typeface="楷体" pitchFamily="49" charset="-122"/>
                <a:cs typeface="Times New Roman" pitchFamily="18" charset="0"/>
              </a:rPr>
              <a:t>的时间</a:t>
            </a:r>
            <a:r>
              <a:rPr lang="en-US" altLang="zh-CN" sz="2200">
                <a:solidFill>
                  <a:srgbClr val="0000FF"/>
                </a:solidFill>
                <a:ea typeface="楷体" pitchFamily="49" charset="-122"/>
                <a:cs typeface="Times New Roman" pitchFamily="18" charset="0"/>
              </a:rPr>
              <a:t>×T(</a:t>
            </a:r>
            <a:r>
              <a:rPr lang="en-US" altLang="zh-CN" sz="2200" i="1">
                <a:solidFill>
                  <a:srgbClr val="0000FF"/>
                </a:solidFill>
                <a:ea typeface="楷体" pitchFamily="49" charset="-122"/>
                <a:cs typeface="Times New Roman" pitchFamily="18" charset="0"/>
              </a:rPr>
              <a:t>n</a:t>
            </a:r>
            <a:r>
              <a:rPr lang="en-US" altLang="zh-CN"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。所以</a:t>
            </a:r>
            <a:r>
              <a:rPr lang="en-US" altLang="zh-CN" sz="2200">
                <a:solidFill>
                  <a:srgbClr val="FF00FF"/>
                </a:solidFill>
                <a:ea typeface="楷体" pitchFamily="49" charset="-122"/>
                <a:cs typeface="Times New Roman" pitchFamily="18" charset="0"/>
              </a:rPr>
              <a:t>T(</a:t>
            </a:r>
            <a:r>
              <a:rPr lang="en-US" altLang="zh-CN" sz="2200" i="1">
                <a:solidFill>
                  <a:srgbClr val="FF00FF"/>
                </a:solidFill>
                <a:ea typeface="楷体" pitchFamily="49" charset="-122"/>
                <a:cs typeface="Times New Roman" pitchFamily="18" charset="0"/>
              </a:rPr>
              <a:t>n</a:t>
            </a:r>
            <a:r>
              <a:rPr lang="en-US" altLang="zh-CN" sz="2200">
                <a:solidFill>
                  <a:srgbClr val="FF00FF"/>
                </a:solidFill>
                <a:ea typeface="楷体" pitchFamily="49" charset="-122"/>
                <a:cs typeface="Times New Roman" pitchFamily="18" charset="0"/>
              </a:rPr>
              <a:t>)</a:t>
            </a:r>
            <a:r>
              <a:rPr lang="zh-CN" altLang="en-US" sz="2200">
                <a:solidFill>
                  <a:srgbClr val="FF00FF"/>
                </a:solidFill>
                <a:ea typeface="楷体" pitchFamily="49" charset="-122"/>
                <a:cs typeface="Times New Roman" pitchFamily="18" charset="0"/>
              </a:rPr>
              <a:t>与</a:t>
            </a:r>
            <a:r>
              <a:rPr lang="zh-CN" altLang="en-US" sz="2200" dirty="0">
                <a:solidFill>
                  <a:srgbClr val="FF00FF"/>
                </a:solidFill>
                <a:ea typeface="楷体" pitchFamily="49" charset="-122"/>
                <a:cs typeface="Times New Roman" pitchFamily="18" charset="0"/>
              </a:rPr>
              <a:t>算法的执行时间</a:t>
            </a:r>
            <a:r>
              <a:rPr lang="zh-CN" altLang="en-US" sz="2200">
                <a:solidFill>
                  <a:srgbClr val="FF00FF"/>
                </a:solidFill>
                <a:ea typeface="楷体" pitchFamily="49" charset="-122"/>
                <a:cs typeface="Times New Roman" pitchFamily="18" charset="0"/>
              </a:rPr>
              <a:t>成正比 </a:t>
            </a:r>
            <a:r>
              <a:rPr lang="zh-CN" altLang="en-US" sz="2200">
                <a:solidFill>
                  <a:srgbClr val="0000FF"/>
                </a:solidFill>
                <a:ea typeface="楷体" pitchFamily="49" charset="-122"/>
                <a:cs typeface="Times New Roman" pitchFamily="18" charset="0"/>
              </a:rPr>
              <a:t>。为此用</a:t>
            </a:r>
            <a:r>
              <a:rPr lang="en-US" altLang="zh-CN" sz="2200" dirty="0">
                <a:solidFill>
                  <a:srgbClr val="0000FF"/>
                </a:solidFill>
                <a:ea typeface="楷体" pitchFamily="49" charset="-122"/>
                <a:cs typeface="Times New Roman" pitchFamily="18" charset="0"/>
              </a:rPr>
              <a:t>T(</a:t>
            </a:r>
            <a:r>
              <a:rPr lang="en-US" altLang="zh-CN" sz="2200" i="1" dirty="0">
                <a:solidFill>
                  <a:srgbClr val="0000FF"/>
                </a:solidFill>
                <a:ea typeface="楷体" pitchFamily="49" charset="-122"/>
                <a:cs typeface="Times New Roman" pitchFamily="18" charset="0"/>
              </a:rPr>
              <a:t>n</a:t>
            </a:r>
            <a:r>
              <a:rPr lang="en-US" altLang="zh-CN" sz="2200" dirty="0">
                <a:solidFill>
                  <a:srgbClr val="0000FF"/>
                </a:solidFill>
                <a:ea typeface="楷体" pitchFamily="49" charset="-122"/>
                <a:cs typeface="Times New Roman" pitchFamily="18" charset="0"/>
              </a:rPr>
              <a:t>)</a:t>
            </a:r>
            <a:r>
              <a:rPr lang="zh-CN" altLang="en-US" sz="2200" dirty="0">
                <a:solidFill>
                  <a:srgbClr val="0000FF"/>
                </a:solidFill>
                <a:ea typeface="楷体" pitchFamily="49" charset="-122"/>
                <a:cs typeface="Times New Roman" pitchFamily="18" charset="0"/>
              </a:rPr>
              <a:t>表示算法的执行时间。</a:t>
            </a:r>
          </a:p>
          <a:p>
            <a:pPr marL="457200" indent="-457200" algn="l">
              <a:buBlip>
                <a:blip r:embed="rId3"/>
              </a:buBlip>
            </a:pPr>
            <a:r>
              <a:rPr lang="zh-CN" altLang="en-US" sz="2200" dirty="0">
                <a:solidFill>
                  <a:srgbClr val="0000FF"/>
                </a:solidFill>
                <a:ea typeface="楷体" pitchFamily="49" charset="-122"/>
                <a:cs typeface="Times New Roman" pitchFamily="18" charset="0"/>
              </a:rPr>
              <a:t>比较不同算法的</a:t>
            </a:r>
            <a:r>
              <a:rPr lang="en-US" altLang="zh-CN" sz="2200" dirty="0">
                <a:solidFill>
                  <a:srgbClr val="0000FF"/>
                </a:solidFill>
                <a:ea typeface="楷体" pitchFamily="49" charset="-122"/>
                <a:cs typeface="Times New Roman" pitchFamily="18" charset="0"/>
              </a:rPr>
              <a:t>T(</a:t>
            </a:r>
            <a:r>
              <a:rPr lang="en-US" altLang="zh-CN" sz="2200" i="1" dirty="0">
                <a:solidFill>
                  <a:srgbClr val="0000FF"/>
                </a:solidFill>
                <a:ea typeface="楷体" pitchFamily="49" charset="-122"/>
                <a:cs typeface="Times New Roman" pitchFamily="18" charset="0"/>
              </a:rPr>
              <a:t>n</a:t>
            </a:r>
            <a:r>
              <a:rPr lang="en-US" altLang="zh-CN" sz="2200" dirty="0">
                <a:solidFill>
                  <a:srgbClr val="0000FF"/>
                </a:solidFill>
                <a:ea typeface="楷体" pitchFamily="49" charset="-122"/>
                <a:cs typeface="Times New Roman" pitchFamily="18" charset="0"/>
              </a:rPr>
              <a:t>)</a:t>
            </a:r>
            <a:r>
              <a:rPr lang="zh-CN" altLang="en-US" sz="2200" dirty="0">
                <a:solidFill>
                  <a:srgbClr val="0000FF"/>
                </a:solidFill>
                <a:ea typeface="楷体" pitchFamily="49" charset="-122"/>
                <a:cs typeface="Times New Roman" pitchFamily="18" charset="0"/>
              </a:rPr>
              <a:t>大小得出算法执行时间的好坏。</a:t>
            </a:r>
          </a:p>
        </p:txBody>
      </p:sp>
      <p:grpSp>
        <p:nvGrpSpPr>
          <p:cNvPr id="6" name="组合 5"/>
          <p:cNvGrpSpPr/>
          <p:nvPr/>
        </p:nvGrpSpPr>
        <p:grpSpPr>
          <a:xfrm>
            <a:off x="428596" y="1928802"/>
            <a:ext cx="6715172" cy="2796797"/>
            <a:chOff x="428596" y="2168516"/>
            <a:chExt cx="6715172" cy="2796797"/>
          </a:xfrm>
        </p:grpSpPr>
        <p:sp>
          <p:nvSpPr>
            <p:cNvPr id="3" name="TextBox 2"/>
            <p:cNvSpPr txBox="1"/>
            <p:nvPr/>
          </p:nvSpPr>
          <p:spPr>
            <a:xfrm>
              <a:off x="428596" y="4500570"/>
              <a:ext cx="6715172" cy="464743"/>
            </a:xfrm>
            <a:prstGeom prst="rect">
              <a:avLst/>
            </a:prstGeom>
            <a:noFill/>
          </p:spPr>
          <p:txBody>
            <a:bodyPr wrap="square" rtlCol="0">
              <a:spAutoFit/>
            </a:bodyPr>
            <a:lstStyle/>
            <a:p>
              <a:pPr algn="l"/>
              <a:r>
                <a:rPr lang="zh-CN" altLang="en-US" sz="2200" dirty="0">
                  <a:solidFill>
                    <a:srgbClr val="0000FF"/>
                  </a:solidFill>
                  <a:latin typeface="楷体" pitchFamily="49" charset="-122"/>
                  <a:ea typeface="楷体" pitchFamily="49" charset="-122"/>
                </a:rPr>
                <a:t>用于表示求解问题大小</a:t>
              </a:r>
              <a:r>
                <a:rPr lang="zh-CN" altLang="en-US" sz="2200">
                  <a:solidFill>
                    <a:srgbClr val="0000FF"/>
                  </a:solidFill>
                  <a:latin typeface="楷体" pitchFamily="49" charset="-122"/>
                  <a:ea typeface="楷体" pitchFamily="49" charset="-122"/>
                </a:rPr>
                <a:t>的正整数，如</a:t>
              </a:r>
              <a:r>
                <a:rPr lang="en-US" altLang="zh-CN" sz="2200" i="1" dirty="0">
                  <a:solidFill>
                    <a:srgbClr val="0000FF"/>
                  </a:solidFill>
                  <a:ea typeface="楷体" pitchFamily="49" charset="-122"/>
                  <a:cs typeface="Times New Roman" pitchFamily="18" charset="0"/>
                </a:rPr>
                <a:t>n</a:t>
              </a:r>
              <a:r>
                <a:rPr lang="zh-CN" altLang="en-US" sz="2200" dirty="0">
                  <a:solidFill>
                    <a:srgbClr val="0000FF"/>
                  </a:solidFill>
                  <a:latin typeface="楷体" pitchFamily="49" charset="-122"/>
                  <a:ea typeface="楷体" pitchFamily="49" charset="-122"/>
                </a:rPr>
                <a:t>个记录排序</a:t>
              </a:r>
            </a:p>
          </p:txBody>
        </p:sp>
        <p:cxnSp>
          <p:nvCxnSpPr>
            <p:cNvPr id="5" name="直接箭头连接符 4"/>
            <p:cNvCxnSpPr/>
            <p:nvPr/>
          </p:nvCxnSpPr>
          <p:spPr>
            <a:xfrm rot="5400000" flipH="1" flipV="1">
              <a:off x="510353" y="3347243"/>
              <a:ext cx="2357454" cy="0"/>
            </a:xfrm>
            <a:prstGeom prst="straightConnector1">
              <a:avLst/>
            </a:prstGeom>
            <a:ln w="28575">
              <a:solidFill>
                <a:srgbClr val="808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785786" y="500042"/>
            <a:ext cx="3714776" cy="49859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dirty="0">
                <a:solidFill>
                  <a:srgbClr val="FF3300"/>
                </a:solidFill>
                <a:ea typeface="楷体" pitchFamily="49" charset="-122"/>
                <a:cs typeface="Times New Roman" pitchFamily="18" charset="0"/>
                <a:sym typeface="Wingdings"/>
              </a:rPr>
              <a:t>  </a:t>
            </a:r>
            <a:r>
              <a:rPr lang="zh-CN" altLang="en-US" dirty="0">
                <a:solidFill>
                  <a:srgbClr val="FF3300"/>
                </a:solidFill>
                <a:ea typeface="楷体" pitchFamily="49" charset="-122"/>
                <a:cs typeface="Times New Roman" pitchFamily="18" charset="0"/>
              </a:rPr>
              <a:t>分析算法的执行时间</a:t>
            </a:r>
            <a:endParaRPr lang="zh-CN" altLang="en-US" dirty="0">
              <a:solidFill>
                <a:srgbClr val="FF3300"/>
              </a:solidFill>
            </a:endParaRPr>
          </a:p>
        </p:txBody>
      </p:sp>
      <p:sp>
        <p:nvSpPr>
          <p:cNvPr id="8" name="灯片编号占位符 7"/>
          <p:cNvSpPr>
            <a:spLocks noGrp="1"/>
          </p:cNvSpPr>
          <p:nvPr>
            <p:ph type="sldNum" sz="quarter" idx="12"/>
          </p:nvPr>
        </p:nvSpPr>
        <p:spPr/>
        <p:txBody>
          <a:bodyPr/>
          <a:lstStyle/>
          <a:p>
            <a:fld id="{36E68863-33C2-4D6D-B9FA-F4917E910219}" type="slidenum">
              <a:rPr lang="en-US" altLang="zh-CN" smtClean="0"/>
              <a:pPr/>
              <a:t>18</a:t>
            </a:fld>
            <a:endParaRPr lang="en-US" altLang="zh-CN" dirty="0"/>
          </a:p>
        </p:txBody>
      </p:sp>
    </p:spTree>
    <p:extLst>
      <p:ext uri="{BB962C8B-B14F-4D97-AF65-F5344CB8AC3E}">
        <p14:creationId xmlns:p14="http://schemas.microsoft.com/office/powerpoint/2010/main" val="40621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857224" y="1814600"/>
            <a:ext cx="7429552" cy="375754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#define MAX   20    //</a:t>
            </a:r>
            <a:r>
              <a:rPr lang="zh-CN" altLang="en-US" sz="2000" dirty="0">
                <a:solidFill>
                  <a:srgbClr val="0000FF"/>
                </a:solidFill>
                <a:latin typeface="Times New Roman" pitchFamily="18" charset="0"/>
                <a:ea typeface="楷体" pitchFamily="49" charset="-122"/>
                <a:cs typeface="Times New Roman" pitchFamily="18" charset="0"/>
              </a:rPr>
              <a:t>定义最大的方阶</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0000FF"/>
                </a:solidFill>
                <a:latin typeface="Times New Roman" pitchFamily="18" charset="0"/>
                <a:ea typeface="楷体" pitchFamily="49" charset="-122"/>
                <a:cs typeface="Times New Roman" pitchFamily="18" charset="0"/>
              </a:rPr>
              <a:t>matrixadd</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n</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A[MAX][MAX]</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B[MAX][MAX]</a:t>
            </a:r>
            <a:r>
              <a:rPr lang="zh-CN" altLang="en-US" sz="2000" dirty="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C[MAX][MAX])</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j;</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//①</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for (j=</a:t>
            </a:r>
            <a:r>
              <a:rPr lang="en-US" altLang="zh-CN" sz="2000" dirty="0" err="1">
                <a:solidFill>
                  <a:srgbClr val="0000FF"/>
                </a:solidFill>
                <a:latin typeface="Times New Roman" pitchFamily="18" charset="0"/>
                <a:ea typeface="楷体" pitchFamily="49" charset="-122"/>
                <a:cs typeface="Times New Roman" pitchFamily="18" charset="0"/>
              </a:rPr>
              <a:t>0;j</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n;j</a:t>
            </a:r>
            <a:r>
              <a:rPr lang="en-US" altLang="zh-CN" sz="2000" dirty="0">
                <a:solidFill>
                  <a:srgbClr val="0000FF"/>
                </a:solidFill>
                <a:latin typeface="Times New Roman" pitchFamily="18" charset="0"/>
                <a:ea typeface="楷体" pitchFamily="49" charset="-122"/>
                <a:cs typeface="Times New Roman" pitchFamily="18" charset="0"/>
              </a:rPr>
              <a:t>++)			//②</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C00000"/>
                </a:solidFill>
                <a:latin typeface="Times New Roman" pitchFamily="18" charset="0"/>
                <a:ea typeface="楷体" pitchFamily="49" charset="-122"/>
                <a:cs typeface="Times New Roman" pitchFamily="18" charset="0"/>
              </a:rPr>
              <a:t>C[</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][j]=A[</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][j]+B[</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][j];	//③ </a:t>
            </a:r>
          </a:p>
          <a:p>
            <a:pPr algn="just">
              <a:lnSpc>
                <a:spcPct val="100000"/>
              </a:lnSpc>
            </a:pPr>
            <a:r>
              <a:rPr lang="en-US" altLang="zh-CN" sz="2000" dirty="0">
                <a:solidFill>
                  <a:srgbClr val="C00000"/>
                </a:solidFill>
                <a:latin typeface="Times New Roman" pitchFamily="18" charset="0"/>
                <a:ea typeface="楷体" pitchFamily="49" charset="-122"/>
                <a:cs typeface="Times New Roman" pitchFamily="18" charset="0"/>
              </a:rPr>
              <a:t>  }</a:t>
            </a:r>
          </a:p>
        </p:txBody>
      </p:sp>
      <p:sp>
        <p:nvSpPr>
          <p:cNvPr id="208899" name="Text Box 3"/>
          <p:cNvSpPr txBox="1">
            <a:spLocks noChangeArrowheads="1"/>
          </p:cNvSpPr>
          <p:nvPr/>
        </p:nvSpPr>
        <p:spPr bwMode="auto">
          <a:xfrm>
            <a:off x="468313" y="543336"/>
            <a:ext cx="8135937" cy="892552"/>
          </a:xfrm>
          <a:prstGeom prst="rect">
            <a:avLst/>
          </a:prstGeom>
          <a:noFill/>
          <a:ln w="381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just">
              <a:lnSpc>
                <a:spcPct val="100000"/>
              </a:lnSpc>
            </a:pPr>
            <a:r>
              <a:rPr lang="zh-CN" altLang="en-US" dirty="0">
                <a:solidFill>
                  <a:srgbClr val="FF0000"/>
                </a:solidFill>
                <a:ea typeface="楷体" pitchFamily="49" charset="-122"/>
                <a:cs typeface="Times New Roman" pitchFamily="18" charset="0"/>
              </a:rPr>
              <a:t>　　</a:t>
            </a:r>
            <a:r>
              <a:rPr lang="en-US" altLang="zh-CN" sz="2800" dirty="0">
                <a:solidFill>
                  <a:srgbClr val="FF0000"/>
                </a:solidFill>
                <a:ea typeface="楷体" pitchFamily="49" charset="-122"/>
                <a:cs typeface="Times New Roman" pitchFamily="18" charset="0"/>
              </a:rPr>
              <a:t>【</a:t>
            </a:r>
            <a:r>
              <a:rPr lang="zh-CN" altLang="en-US" sz="2800" dirty="0">
                <a:solidFill>
                  <a:srgbClr val="FF0000"/>
                </a:solidFill>
                <a:ea typeface="楷体" pitchFamily="49" charset="-122"/>
                <a:cs typeface="Times New Roman" pitchFamily="18" charset="0"/>
              </a:rPr>
              <a:t>例</a:t>
            </a:r>
            <a:r>
              <a:rPr lang="en-US" altLang="zh-CN" sz="2800" dirty="0">
                <a:solidFill>
                  <a:srgbClr val="FF0000"/>
                </a:solidFill>
                <a:ea typeface="楷体" pitchFamily="49" charset="-122"/>
                <a:cs typeface="Times New Roman" pitchFamily="18" charset="0"/>
              </a:rPr>
              <a:t>1-6】</a:t>
            </a:r>
            <a:r>
              <a:rPr lang="zh-CN" altLang="en-US" dirty="0">
                <a:solidFill>
                  <a:srgbClr val="0000FF"/>
                </a:solidFill>
                <a:ea typeface="楷体" pitchFamily="49" charset="-122"/>
                <a:cs typeface="Times New Roman" pitchFamily="18" charset="0"/>
              </a:rPr>
              <a:t>求两个</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阶方阵的相加</a:t>
            </a:r>
            <a:r>
              <a:rPr lang="en-US" altLang="zh-CN" i="1" dirty="0">
                <a:solidFill>
                  <a:srgbClr val="0000FF"/>
                </a:solidFill>
                <a:ea typeface="楷体" pitchFamily="49" charset="-122"/>
                <a:cs typeface="Times New Roman" pitchFamily="18" charset="0"/>
              </a:rPr>
              <a:t>C</a:t>
            </a:r>
            <a:r>
              <a:rPr lang="en-US" altLang="zh-CN" dirty="0">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A</a:t>
            </a:r>
            <a:r>
              <a:rPr lang="en-US" altLang="zh-CN" dirty="0" err="1">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B</a:t>
            </a:r>
            <a:r>
              <a:rPr lang="zh-CN" altLang="en-US" dirty="0">
                <a:solidFill>
                  <a:srgbClr val="0000FF"/>
                </a:solidFill>
                <a:ea typeface="楷体" pitchFamily="49" charset="-122"/>
                <a:cs typeface="Times New Roman" pitchFamily="18" charset="0"/>
              </a:rPr>
              <a:t>的算法如下，分析其时间复杂度。</a:t>
            </a: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19</a:t>
            </a:fld>
            <a:endParaRPr lang="en-US" altLang="zh-CN" dirty="0"/>
          </a:p>
        </p:txBody>
      </p:sp>
    </p:spTree>
    <p:extLst>
      <p:ext uri="{BB962C8B-B14F-4D97-AF65-F5344CB8AC3E}">
        <p14:creationId xmlns:p14="http://schemas.microsoft.com/office/powerpoint/2010/main" val="249754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00113" y="981075"/>
            <a:ext cx="3802062" cy="457200"/>
          </a:xfrm>
          <a:prstGeom prst="rect">
            <a:avLst/>
          </a:prstGeom>
          <a:solidFill>
            <a:srgbClr val="6600CC"/>
          </a:solidFill>
          <a:ln w="9525">
            <a:noFill/>
            <a:miter lim="800000"/>
            <a:headEnd/>
            <a:tailEnd/>
          </a:ln>
          <a:effectLst/>
        </p:spPr>
        <p:txBody>
          <a:bodyPr>
            <a:spAutoFit/>
          </a:bodyPr>
          <a:lstStyle/>
          <a:p>
            <a:pPr algn="ctr">
              <a:lnSpc>
                <a:spcPct val="100000"/>
              </a:lnSpc>
            </a:pPr>
            <a:r>
              <a:rPr lang="zh-CN" altLang="en-US" dirty="0">
                <a:solidFill>
                  <a:schemeClr val="bg1"/>
                </a:solidFill>
                <a:latin typeface="楷体" pitchFamily="49" charset="-122"/>
                <a:ea typeface="楷体" pitchFamily="49" charset="-122"/>
              </a:rPr>
              <a:t>算法的五个重要的特性</a:t>
            </a:r>
            <a:r>
              <a:rPr lang="zh-CN" altLang="en-US" b="0" dirty="0">
                <a:solidFill>
                  <a:schemeClr val="bg1"/>
                </a:solidFill>
                <a:latin typeface="楷体" pitchFamily="49" charset="-122"/>
                <a:ea typeface="楷体" pitchFamily="49" charset="-122"/>
              </a:rPr>
              <a:t> </a:t>
            </a:r>
          </a:p>
        </p:txBody>
      </p:sp>
      <p:sp>
        <p:nvSpPr>
          <p:cNvPr id="25603" name="Text Box 3"/>
          <p:cNvSpPr txBox="1">
            <a:spLocks noChangeArrowheads="1"/>
          </p:cNvSpPr>
          <p:nvPr/>
        </p:nvSpPr>
        <p:spPr bwMode="auto">
          <a:xfrm>
            <a:off x="1095375" y="1905000"/>
            <a:ext cx="6905625" cy="430887"/>
          </a:xfrm>
          <a:prstGeom prst="rect">
            <a:avLst/>
          </a:prstGeom>
          <a:noFill/>
          <a:ln w="9525">
            <a:noFill/>
            <a:miter lim="800000"/>
            <a:headEnd/>
            <a:tailEnd/>
          </a:ln>
          <a:effectLst/>
        </p:spPr>
        <p:txBody>
          <a:bodyPr>
            <a:spAutoFit/>
          </a:bodyPr>
          <a:lstStyle/>
          <a:p>
            <a:pPr>
              <a:lnSpc>
                <a:spcPct val="100000"/>
              </a:lnSpc>
            </a:pPr>
            <a:r>
              <a:rPr lang="zh-CN" altLang="en-US" sz="2200" dirty="0">
                <a:solidFill>
                  <a:srgbClr val="3333FF"/>
                </a:solidFill>
                <a:ea typeface="楷体" pitchFamily="49" charset="-122"/>
                <a:cs typeface="Times New Roman" pitchFamily="18" charset="0"/>
              </a:rPr>
              <a:t>（</a:t>
            </a:r>
            <a:r>
              <a:rPr lang="en-US" altLang="zh-CN" sz="2200" dirty="0">
                <a:solidFill>
                  <a:srgbClr val="3333FF"/>
                </a:solidFill>
                <a:ea typeface="楷体" pitchFamily="49" charset="-122"/>
                <a:cs typeface="Times New Roman" pitchFamily="18" charset="0"/>
              </a:rPr>
              <a:t>1</a:t>
            </a:r>
            <a:r>
              <a:rPr lang="zh-CN" altLang="en-US" sz="2200" dirty="0">
                <a:solidFill>
                  <a:srgbClr val="3333FF"/>
                </a:solidFill>
                <a:ea typeface="楷体" pitchFamily="49" charset="-122"/>
                <a:cs typeface="Times New Roman" pitchFamily="18" charset="0"/>
              </a:rPr>
              <a:t>） </a:t>
            </a:r>
            <a:r>
              <a:rPr lang="zh-CN" altLang="en-US" sz="2200" dirty="0">
                <a:solidFill>
                  <a:srgbClr val="C00000"/>
                </a:solidFill>
                <a:ea typeface="楷体" pitchFamily="49" charset="-122"/>
                <a:cs typeface="Times New Roman" pitchFamily="18" charset="0"/>
              </a:rPr>
              <a:t>有穷性</a:t>
            </a:r>
            <a:r>
              <a:rPr lang="zh-CN" altLang="en-US" sz="2200" dirty="0">
                <a:solidFill>
                  <a:srgbClr val="3333FF"/>
                </a:solidFill>
                <a:ea typeface="楷体" pitchFamily="49" charset="-122"/>
                <a:cs typeface="Times New Roman" pitchFamily="18" charset="0"/>
              </a:rPr>
              <a:t>：在有穷步</a:t>
            </a:r>
            <a:r>
              <a:rPr lang="zh-CN" altLang="en-US" sz="2200">
                <a:solidFill>
                  <a:srgbClr val="3333FF"/>
                </a:solidFill>
                <a:ea typeface="楷体" pitchFamily="49" charset="-122"/>
                <a:cs typeface="Times New Roman" pitchFamily="18" charset="0"/>
              </a:rPr>
              <a:t>之后结束，算法能够停机。</a:t>
            </a:r>
            <a:endParaRPr lang="zh-CN" altLang="en-US" sz="2200" dirty="0">
              <a:solidFill>
                <a:srgbClr val="3333FF"/>
              </a:solidFill>
              <a:ea typeface="楷体" pitchFamily="49" charset="-122"/>
              <a:cs typeface="Times New Roman" pitchFamily="18" charset="0"/>
            </a:endParaRPr>
          </a:p>
        </p:txBody>
      </p:sp>
      <p:sp>
        <p:nvSpPr>
          <p:cNvPr id="25604" name="Text Box 4"/>
          <p:cNvSpPr txBox="1">
            <a:spLocks noChangeArrowheads="1"/>
          </p:cNvSpPr>
          <p:nvPr/>
        </p:nvSpPr>
        <p:spPr bwMode="auto">
          <a:xfrm>
            <a:off x="1085850" y="2500306"/>
            <a:ext cx="6858000" cy="430887"/>
          </a:xfrm>
          <a:prstGeom prst="rect">
            <a:avLst/>
          </a:prstGeom>
          <a:noFill/>
          <a:ln w="9525">
            <a:noFill/>
            <a:miter lim="800000"/>
            <a:headEnd/>
            <a:tailEnd/>
          </a:ln>
          <a:effectLst/>
        </p:spPr>
        <p:txBody>
          <a:bodyPr>
            <a:spAutoFit/>
          </a:bodyPr>
          <a:lstStyle/>
          <a:p>
            <a:pPr>
              <a:lnSpc>
                <a:spcPct val="100000"/>
              </a:lnSpc>
            </a:pPr>
            <a:r>
              <a:rPr lang="zh-CN" altLang="en-US" sz="2200" dirty="0">
                <a:solidFill>
                  <a:srgbClr val="3333FF"/>
                </a:solidFill>
                <a:ea typeface="楷体" pitchFamily="49" charset="-122"/>
                <a:cs typeface="Times New Roman" pitchFamily="18" charset="0"/>
              </a:rPr>
              <a:t>（</a:t>
            </a:r>
            <a:r>
              <a:rPr lang="en-US" altLang="zh-CN" sz="2200" dirty="0">
                <a:solidFill>
                  <a:srgbClr val="3333FF"/>
                </a:solidFill>
                <a:ea typeface="楷体" pitchFamily="49" charset="-122"/>
                <a:cs typeface="Times New Roman" pitchFamily="18" charset="0"/>
              </a:rPr>
              <a:t>2</a:t>
            </a:r>
            <a:r>
              <a:rPr lang="zh-CN" altLang="en-US" sz="2200" dirty="0">
                <a:solidFill>
                  <a:srgbClr val="3333FF"/>
                </a:solidFill>
                <a:ea typeface="楷体" pitchFamily="49" charset="-122"/>
                <a:cs typeface="Times New Roman" pitchFamily="18" charset="0"/>
              </a:rPr>
              <a:t>） </a:t>
            </a:r>
            <a:r>
              <a:rPr lang="zh-CN" altLang="en-US" sz="2200" dirty="0">
                <a:solidFill>
                  <a:srgbClr val="C00000"/>
                </a:solidFill>
                <a:ea typeface="楷体" pitchFamily="49" charset="-122"/>
                <a:cs typeface="Times New Roman" pitchFamily="18" charset="0"/>
              </a:rPr>
              <a:t>确定性</a:t>
            </a:r>
            <a:r>
              <a:rPr lang="zh-CN" altLang="en-US" sz="2200" dirty="0">
                <a:solidFill>
                  <a:srgbClr val="3333FF"/>
                </a:solidFill>
                <a:ea typeface="楷体" pitchFamily="49" charset="-122"/>
                <a:cs typeface="Times New Roman" pitchFamily="18" charset="0"/>
              </a:rPr>
              <a:t>：无二义性。 </a:t>
            </a:r>
          </a:p>
        </p:txBody>
      </p:sp>
      <p:sp>
        <p:nvSpPr>
          <p:cNvPr id="25606" name="Text Box 6"/>
          <p:cNvSpPr txBox="1">
            <a:spLocks noChangeArrowheads="1"/>
          </p:cNvSpPr>
          <p:nvPr/>
        </p:nvSpPr>
        <p:spPr bwMode="auto">
          <a:xfrm>
            <a:off x="1100138" y="4119563"/>
            <a:ext cx="2895600" cy="430887"/>
          </a:xfrm>
          <a:prstGeom prst="rect">
            <a:avLst/>
          </a:prstGeom>
          <a:noFill/>
          <a:ln w="9525">
            <a:noFill/>
            <a:miter lim="800000"/>
            <a:headEnd/>
            <a:tailEnd/>
          </a:ln>
          <a:effectLst/>
        </p:spPr>
        <p:txBody>
          <a:bodyPr>
            <a:spAutoFit/>
          </a:bodyPr>
          <a:lstStyle/>
          <a:p>
            <a:pPr>
              <a:lnSpc>
                <a:spcPct val="100000"/>
              </a:lnSpc>
            </a:pPr>
            <a:r>
              <a:rPr lang="zh-CN" altLang="en-US" sz="2200">
                <a:solidFill>
                  <a:srgbClr val="3333FF"/>
                </a:solidFill>
                <a:ea typeface="楷体" pitchFamily="49" charset="-122"/>
                <a:cs typeface="Times New Roman" pitchFamily="18" charset="0"/>
              </a:rPr>
              <a:t>（</a:t>
            </a:r>
            <a:r>
              <a:rPr lang="en-US" altLang="zh-CN" sz="2200">
                <a:solidFill>
                  <a:srgbClr val="3333FF"/>
                </a:solidFill>
                <a:ea typeface="楷体" pitchFamily="49" charset="-122"/>
                <a:cs typeface="Times New Roman" pitchFamily="18" charset="0"/>
              </a:rPr>
              <a:t>4</a:t>
            </a:r>
            <a:r>
              <a:rPr lang="zh-CN" altLang="en-US" sz="2200">
                <a:solidFill>
                  <a:srgbClr val="3333FF"/>
                </a:solidFill>
                <a:ea typeface="楷体" pitchFamily="49" charset="-122"/>
                <a:cs typeface="Times New Roman" pitchFamily="18" charset="0"/>
              </a:rPr>
              <a:t>） </a:t>
            </a:r>
            <a:r>
              <a:rPr lang="zh-CN" altLang="en-US" sz="2200">
                <a:solidFill>
                  <a:srgbClr val="C00000"/>
                </a:solidFill>
                <a:ea typeface="楷体" pitchFamily="49" charset="-122"/>
                <a:cs typeface="Times New Roman" pitchFamily="18" charset="0"/>
              </a:rPr>
              <a:t>有输入</a:t>
            </a:r>
            <a:r>
              <a:rPr lang="zh-CN" altLang="en-US" sz="2200">
                <a:solidFill>
                  <a:srgbClr val="3333FF"/>
                </a:solidFill>
                <a:ea typeface="楷体" pitchFamily="49" charset="-122"/>
                <a:cs typeface="Times New Roman" pitchFamily="18" charset="0"/>
              </a:rPr>
              <a:t> </a:t>
            </a:r>
          </a:p>
        </p:txBody>
      </p:sp>
      <p:sp>
        <p:nvSpPr>
          <p:cNvPr id="25607" name="Text Box 7"/>
          <p:cNvSpPr txBox="1">
            <a:spLocks noChangeArrowheads="1"/>
          </p:cNvSpPr>
          <p:nvPr/>
        </p:nvSpPr>
        <p:spPr bwMode="auto">
          <a:xfrm>
            <a:off x="1100138" y="4786322"/>
            <a:ext cx="3505200" cy="430887"/>
          </a:xfrm>
          <a:prstGeom prst="rect">
            <a:avLst/>
          </a:prstGeom>
          <a:noFill/>
          <a:ln w="9525">
            <a:noFill/>
            <a:miter lim="800000"/>
            <a:headEnd/>
            <a:tailEnd/>
          </a:ln>
          <a:effectLst/>
        </p:spPr>
        <p:txBody>
          <a:bodyPr>
            <a:spAutoFit/>
          </a:bodyPr>
          <a:lstStyle/>
          <a:p>
            <a:pPr>
              <a:lnSpc>
                <a:spcPct val="100000"/>
              </a:lnSpc>
            </a:pPr>
            <a:r>
              <a:rPr lang="zh-CN" altLang="en-US" sz="2200">
                <a:solidFill>
                  <a:srgbClr val="3333FF"/>
                </a:solidFill>
                <a:ea typeface="楷体" pitchFamily="49" charset="-122"/>
                <a:cs typeface="Times New Roman" pitchFamily="18" charset="0"/>
              </a:rPr>
              <a:t>（</a:t>
            </a:r>
            <a:r>
              <a:rPr lang="en-US" altLang="zh-CN" sz="2200">
                <a:solidFill>
                  <a:srgbClr val="3333FF"/>
                </a:solidFill>
                <a:ea typeface="楷体" pitchFamily="49" charset="-122"/>
                <a:cs typeface="Times New Roman" pitchFamily="18" charset="0"/>
              </a:rPr>
              <a:t>5</a:t>
            </a:r>
            <a:r>
              <a:rPr lang="zh-CN" altLang="en-US" sz="2200">
                <a:solidFill>
                  <a:srgbClr val="3333FF"/>
                </a:solidFill>
                <a:ea typeface="楷体" pitchFamily="49" charset="-122"/>
                <a:cs typeface="Times New Roman" pitchFamily="18" charset="0"/>
              </a:rPr>
              <a:t>） </a:t>
            </a:r>
            <a:r>
              <a:rPr lang="zh-CN" altLang="en-US" sz="2200">
                <a:solidFill>
                  <a:srgbClr val="C00000"/>
                </a:solidFill>
                <a:ea typeface="楷体" pitchFamily="49" charset="-122"/>
                <a:cs typeface="Times New Roman" pitchFamily="18" charset="0"/>
              </a:rPr>
              <a:t>有输出</a:t>
            </a:r>
            <a:r>
              <a:rPr lang="zh-CN" altLang="en-US" sz="2200">
                <a:solidFill>
                  <a:srgbClr val="3333FF"/>
                </a:solidFill>
                <a:ea typeface="楷体" pitchFamily="49" charset="-122"/>
                <a:cs typeface="Times New Roman" pitchFamily="18" charset="0"/>
              </a:rPr>
              <a:t> </a:t>
            </a:r>
          </a:p>
        </p:txBody>
      </p:sp>
      <p:sp>
        <p:nvSpPr>
          <p:cNvPr id="62469" name="AutoShape 5"/>
          <p:cNvSpPr>
            <a:spLocks/>
          </p:cNvSpPr>
          <p:nvPr/>
        </p:nvSpPr>
        <p:spPr bwMode="auto">
          <a:xfrm>
            <a:off x="3143240" y="4286256"/>
            <a:ext cx="215900" cy="792000"/>
          </a:xfrm>
          <a:prstGeom prst="rightBrace">
            <a:avLst>
              <a:gd name="adj1" fmla="val 38909"/>
              <a:gd name="adj2" fmla="val 50000"/>
            </a:avLst>
          </a:prstGeom>
          <a:noFill/>
          <a:ln w="28575">
            <a:solidFill>
              <a:srgbClr val="FF00FF"/>
            </a:solidFill>
            <a:round/>
            <a:headEnd/>
            <a:tailEnd/>
          </a:ln>
          <a:effectLst/>
        </p:spPr>
        <p:txBody>
          <a:bodyPr wrap="none" anchor="ctr"/>
          <a:lstStyle/>
          <a:p>
            <a:endParaRPr lang="zh-CN" altLang="en-US"/>
          </a:p>
        </p:txBody>
      </p:sp>
      <p:sp>
        <p:nvSpPr>
          <p:cNvPr id="62470" name="Text Box 6"/>
          <p:cNvSpPr txBox="1">
            <a:spLocks noChangeArrowheads="1"/>
          </p:cNvSpPr>
          <p:nvPr/>
        </p:nvSpPr>
        <p:spPr bwMode="auto">
          <a:xfrm>
            <a:off x="3419475" y="4437063"/>
            <a:ext cx="2952750" cy="430887"/>
          </a:xfrm>
          <a:prstGeom prst="rect">
            <a:avLst/>
          </a:prstGeom>
          <a:noFill/>
          <a:ln w="9525">
            <a:noFill/>
            <a:miter lim="800000"/>
            <a:headEnd/>
            <a:tailEnd/>
          </a:ln>
          <a:effectLst/>
        </p:spPr>
        <p:txBody>
          <a:bodyPr>
            <a:spAutoFit/>
          </a:bodyPr>
          <a:lstStyle/>
          <a:p>
            <a:pPr>
              <a:lnSpc>
                <a:spcPct val="100000"/>
              </a:lnSpc>
            </a:pPr>
            <a:r>
              <a:rPr kumimoji="0" lang="zh-CN" altLang="en-US" sz="2200" dirty="0">
                <a:solidFill>
                  <a:srgbClr val="3333FF"/>
                </a:solidFill>
                <a:ea typeface="楷体" pitchFamily="49" charset="-122"/>
                <a:cs typeface="Times New Roman" pitchFamily="18" charset="0"/>
              </a:rPr>
              <a:t>表示存在数据处理</a:t>
            </a:r>
          </a:p>
        </p:txBody>
      </p:sp>
      <p:sp>
        <p:nvSpPr>
          <p:cNvPr id="11" name="Text Box 5"/>
          <p:cNvSpPr txBox="1">
            <a:spLocks noChangeArrowheads="1"/>
          </p:cNvSpPr>
          <p:nvPr/>
        </p:nvSpPr>
        <p:spPr bwMode="auto">
          <a:xfrm>
            <a:off x="1071538" y="3159248"/>
            <a:ext cx="7397777" cy="841256"/>
          </a:xfrm>
          <a:prstGeom prst="rect">
            <a:avLst/>
          </a:prstGeom>
          <a:noFill/>
          <a:ln w="9525">
            <a:noFill/>
            <a:miter lim="800000"/>
            <a:headEnd/>
            <a:tailEnd/>
          </a:ln>
          <a:effectLst/>
        </p:spPr>
        <p:txBody>
          <a:bodyPr wrap="square">
            <a:spAutoFit/>
          </a:bodyPr>
          <a:lstStyle/>
          <a:p>
            <a:pPr>
              <a:lnSpc>
                <a:spcPts val="2200"/>
              </a:lnSpc>
            </a:pPr>
            <a:r>
              <a:rPr lang="zh-CN" altLang="en-US" sz="2200" dirty="0">
                <a:solidFill>
                  <a:srgbClr val="3333FF"/>
                </a:solidFill>
                <a:ea typeface="楷体" pitchFamily="49" charset="-122"/>
                <a:cs typeface="Times New Roman" pitchFamily="18" charset="0"/>
              </a:rPr>
              <a:t>（</a:t>
            </a:r>
            <a:r>
              <a:rPr lang="en-US" altLang="zh-CN" sz="2200" dirty="0">
                <a:solidFill>
                  <a:srgbClr val="3333FF"/>
                </a:solidFill>
                <a:ea typeface="楷体" pitchFamily="49" charset="-122"/>
                <a:cs typeface="Times New Roman" pitchFamily="18" charset="0"/>
              </a:rPr>
              <a:t>3</a:t>
            </a:r>
            <a:r>
              <a:rPr lang="zh-CN" altLang="en-US" sz="2200" dirty="0">
                <a:solidFill>
                  <a:srgbClr val="3333FF"/>
                </a:solidFill>
                <a:ea typeface="楷体" pitchFamily="49" charset="-122"/>
                <a:cs typeface="Times New Roman" pitchFamily="18" charset="0"/>
              </a:rPr>
              <a:t>） </a:t>
            </a:r>
            <a:r>
              <a:rPr lang="zh-CN" altLang="en-US" sz="2200" dirty="0">
                <a:solidFill>
                  <a:srgbClr val="C00000"/>
                </a:solidFill>
                <a:ea typeface="楷体" pitchFamily="49" charset="-122"/>
                <a:cs typeface="Times New Roman" pitchFamily="18" charset="0"/>
              </a:rPr>
              <a:t>可行性</a:t>
            </a:r>
            <a:r>
              <a:rPr lang="zh-CN" altLang="en-US" sz="2200" dirty="0">
                <a:solidFill>
                  <a:srgbClr val="3333FF"/>
                </a:solidFill>
                <a:ea typeface="楷体" pitchFamily="49" charset="-122"/>
                <a:cs typeface="Times New Roman" pitchFamily="18" charset="0"/>
              </a:rPr>
              <a:t>：可通过基本运算有限次执行</a:t>
            </a:r>
            <a:r>
              <a:rPr lang="zh-CN" altLang="en-US" sz="2200">
                <a:solidFill>
                  <a:srgbClr val="3333FF"/>
                </a:solidFill>
                <a:ea typeface="楷体" pitchFamily="49" charset="-122"/>
                <a:cs typeface="Times New Roman" pitchFamily="18" charset="0"/>
              </a:rPr>
              <a:t>来实现， </a:t>
            </a:r>
            <a:endParaRPr lang="en-US" altLang="zh-CN" sz="2200">
              <a:solidFill>
                <a:srgbClr val="3333FF"/>
              </a:solidFill>
              <a:ea typeface="楷体" pitchFamily="49" charset="-122"/>
              <a:cs typeface="Times New Roman" pitchFamily="18" charset="0"/>
            </a:endParaRPr>
          </a:p>
          <a:p>
            <a:pPr>
              <a:lnSpc>
                <a:spcPts val="2200"/>
              </a:lnSpc>
            </a:pPr>
            <a:r>
              <a:rPr lang="en-US" altLang="zh-CN" sz="2200">
                <a:solidFill>
                  <a:srgbClr val="3333FF"/>
                </a:solidFill>
                <a:ea typeface="楷体" pitchFamily="49" charset="-122"/>
                <a:cs typeface="Times New Roman" pitchFamily="18" charset="0"/>
              </a:rPr>
              <a:t>           </a:t>
            </a:r>
            <a:r>
              <a:rPr lang="zh-CN" altLang="en-US" sz="2200">
                <a:solidFill>
                  <a:srgbClr val="3333FF"/>
                </a:solidFill>
                <a:ea typeface="楷体" pitchFamily="49" charset="-122"/>
                <a:cs typeface="Times New Roman" pitchFamily="18" charset="0"/>
              </a:rPr>
              <a:t>也就是算法中每一个动作能够被机械地执行。</a:t>
            </a:r>
            <a:endParaRPr lang="zh-CN" altLang="en-US" sz="2200" dirty="0">
              <a:solidFill>
                <a:srgbClr val="3333FF"/>
              </a:solidFill>
              <a:ea typeface="楷体" pitchFamily="49" charset="-122"/>
              <a:cs typeface="Times New Roman" pitchFamily="18" charset="0"/>
            </a:endParaRPr>
          </a:p>
        </p:txBody>
      </p:sp>
      <p:sp>
        <p:nvSpPr>
          <p:cNvPr id="13" name="灯片编号占位符 12"/>
          <p:cNvSpPr>
            <a:spLocks noGrp="1"/>
          </p:cNvSpPr>
          <p:nvPr>
            <p:ph type="sldNum" sz="quarter" idx="12"/>
          </p:nvPr>
        </p:nvSpPr>
        <p:spPr/>
        <p:txBody>
          <a:bodyPr/>
          <a:lstStyle/>
          <a:p>
            <a:fld id="{9EB82ADC-86F9-4083-A975-DECCCA18E059}" type="slidenum">
              <a:rPr lang="en-US" altLang="zh-CN" smtClean="0"/>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4282" y="168279"/>
            <a:ext cx="5072098" cy="45115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50000"/>
              </a:lnSpc>
            </a:pPr>
            <a:r>
              <a:rPr lang="en-US" altLang="zh-CN" sz="1800" dirty="0">
                <a:solidFill>
                  <a:srgbClr val="0000FF"/>
                </a:solidFill>
                <a:latin typeface="Times New Roman" pitchFamily="18" charset="0"/>
                <a:ea typeface="楷体" pitchFamily="49" charset="-122"/>
                <a:cs typeface="Times New Roman" pitchFamily="18" charset="0"/>
              </a:rPr>
              <a:t>#define MAX   20    //</a:t>
            </a:r>
            <a:r>
              <a:rPr lang="zh-CN" altLang="en-US" sz="1800" dirty="0">
                <a:solidFill>
                  <a:srgbClr val="0000FF"/>
                </a:solidFill>
                <a:latin typeface="Times New Roman" pitchFamily="18" charset="0"/>
                <a:ea typeface="楷体" pitchFamily="49" charset="-122"/>
                <a:cs typeface="Times New Roman" pitchFamily="18" charset="0"/>
              </a:rPr>
              <a:t>定义最大的方阶</a:t>
            </a:r>
          </a:p>
          <a:p>
            <a:pPr algn="just">
              <a:lnSpc>
                <a:spcPct val="150000"/>
              </a:lnSpc>
            </a:pPr>
            <a:r>
              <a:rPr lang="en-US" altLang="zh-CN" sz="1800" dirty="0">
                <a:solidFill>
                  <a:srgbClr val="0000FF"/>
                </a:solidFill>
                <a:latin typeface="Times New Roman" pitchFamily="18" charset="0"/>
                <a:ea typeface="楷体" pitchFamily="49" charset="-122"/>
                <a:cs typeface="Times New Roman" pitchFamily="18" charset="0"/>
              </a:rPr>
              <a:t>void </a:t>
            </a:r>
            <a:r>
              <a:rPr lang="en-US" altLang="zh-CN" sz="1800" err="1">
                <a:solidFill>
                  <a:srgbClr val="0000FF"/>
                </a:solidFill>
                <a:latin typeface="Times New Roman" pitchFamily="18" charset="0"/>
                <a:ea typeface="楷体" pitchFamily="49" charset="-122"/>
                <a:cs typeface="Times New Roman" pitchFamily="18" charset="0"/>
              </a:rPr>
              <a:t>matrixadd</a:t>
            </a:r>
            <a:r>
              <a:rPr lang="en-US" altLang="zh-CN" sz="1800">
                <a:solidFill>
                  <a:srgbClr val="0000FF"/>
                </a:solidFill>
                <a:latin typeface="Times New Roman" pitchFamily="18" charset="0"/>
                <a:ea typeface="楷体" pitchFamily="49" charset="-122"/>
                <a:cs typeface="Times New Roman" pitchFamily="18" charset="0"/>
              </a:rPr>
              <a:t>(</a:t>
            </a:r>
            <a:r>
              <a:rPr lang="en-US" altLang="zh-CN" sz="1800" err="1">
                <a:solidFill>
                  <a:srgbClr val="0000FF"/>
                </a:solidFill>
                <a:latin typeface="Times New Roman" pitchFamily="18" charset="0"/>
                <a:ea typeface="楷体" pitchFamily="49" charset="-122"/>
                <a:cs typeface="Times New Roman" pitchFamily="18" charset="0"/>
              </a:rPr>
              <a:t>int</a:t>
            </a:r>
            <a:r>
              <a:rPr lang="en-US" altLang="zh-CN" sz="1800">
                <a:solidFill>
                  <a:srgbClr val="0000FF"/>
                </a:solidFill>
                <a:latin typeface="Times New Roman" pitchFamily="18" charset="0"/>
                <a:ea typeface="楷体" pitchFamily="49" charset="-122"/>
                <a:cs typeface="Times New Roman" pitchFamily="18" charset="0"/>
              </a:rPr>
              <a:t> n</a:t>
            </a:r>
            <a:r>
              <a:rPr lang="zh-CN" altLang="en-US" sz="1800">
                <a:solidFill>
                  <a:srgbClr val="0000FF"/>
                </a:solidFill>
                <a:latin typeface="Times New Roman" pitchFamily="18" charset="0"/>
                <a:ea typeface="楷体" pitchFamily="49" charset="-122"/>
                <a:cs typeface="Times New Roman" pitchFamily="18" charset="0"/>
              </a:rPr>
              <a:t>，</a:t>
            </a:r>
            <a:r>
              <a:rPr lang="en-US" altLang="zh-CN" sz="1800">
                <a:solidFill>
                  <a:srgbClr val="0000FF"/>
                </a:solidFill>
                <a:latin typeface="Times New Roman" pitchFamily="18" charset="0"/>
                <a:ea typeface="楷体" pitchFamily="49" charset="-122"/>
                <a:cs typeface="Times New Roman" pitchFamily="18" charset="0"/>
              </a:rPr>
              <a:t>int </a:t>
            </a:r>
            <a:r>
              <a:rPr lang="en-US" altLang="zh-CN" sz="1800" dirty="0">
                <a:solidFill>
                  <a:srgbClr val="0000FF"/>
                </a:solidFill>
                <a:latin typeface="Times New Roman" pitchFamily="18" charset="0"/>
                <a:ea typeface="楷体" pitchFamily="49" charset="-122"/>
                <a:cs typeface="Times New Roman" pitchFamily="18" charset="0"/>
              </a:rPr>
              <a:t>A[MAX][</a:t>
            </a:r>
            <a:r>
              <a:rPr lang="en-US" altLang="zh-CN" sz="1800">
                <a:solidFill>
                  <a:srgbClr val="0000FF"/>
                </a:solidFill>
                <a:latin typeface="Times New Roman" pitchFamily="18" charset="0"/>
                <a:ea typeface="楷体" pitchFamily="49" charset="-122"/>
                <a:cs typeface="Times New Roman" pitchFamily="18" charset="0"/>
              </a:rPr>
              <a:t>MAX]</a:t>
            </a:r>
            <a:r>
              <a:rPr lang="zh-CN" altLang="en-US" sz="1800">
                <a:solidFill>
                  <a:srgbClr val="0000FF"/>
                </a:solidFill>
                <a:latin typeface="Times New Roman" pitchFamily="18" charset="0"/>
                <a:ea typeface="楷体" pitchFamily="49" charset="-122"/>
                <a:cs typeface="Times New Roman" pitchFamily="18" charset="0"/>
              </a:rPr>
              <a:t>，</a:t>
            </a:r>
            <a:endParaRPr lang="en-US" altLang="zh-CN" sz="1800">
              <a:solidFill>
                <a:srgbClr val="0000FF"/>
              </a:solidFill>
              <a:latin typeface="Times New Roman" pitchFamily="18" charset="0"/>
              <a:ea typeface="楷体" pitchFamily="49" charset="-122"/>
              <a:cs typeface="Times New Roman" pitchFamily="18" charset="0"/>
            </a:endParaRPr>
          </a:p>
          <a:p>
            <a:pPr algn="just">
              <a:lnSpc>
                <a:spcPct val="150000"/>
              </a:lnSpc>
            </a:pPr>
            <a:r>
              <a:rPr lang="en-US" altLang="zh-CN" sz="1800">
                <a:solidFill>
                  <a:srgbClr val="0000FF"/>
                </a:solidFill>
                <a:latin typeface="Times New Roman" pitchFamily="18" charset="0"/>
                <a:ea typeface="楷体" pitchFamily="49" charset="-122"/>
                <a:cs typeface="Times New Roman" pitchFamily="18" charset="0"/>
              </a:rPr>
              <a:t>        int </a:t>
            </a:r>
            <a:r>
              <a:rPr lang="en-US" altLang="zh-CN" sz="1800" dirty="0">
                <a:solidFill>
                  <a:srgbClr val="0000FF"/>
                </a:solidFill>
                <a:latin typeface="Times New Roman" pitchFamily="18" charset="0"/>
                <a:ea typeface="楷体" pitchFamily="49" charset="-122"/>
                <a:cs typeface="Times New Roman" pitchFamily="18" charset="0"/>
              </a:rPr>
              <a:t>B[MAX][</a:t>
            </a:r>
            <a:r>
              <a:rPr lang="en-US" altLang="zh-CN" sz="1800">
                <a:solidFill>
                  <a:srgbClr val="0000FF"/>
                </a:solidFill>
                <a:latin typeface="Times New Roman" pitchFamily="18" charset="0"/>
                <a:ea typeface="楷体" pitchFamily="49" charset="-122"/>
                <a:cs typeface="Times New Roman" pitchFamily="18" charset="0"/>
              </a:rPr>
              <a:t>MAX]</a:t>
            </a:r>
            <a:r>
              <a:rPr lang="zh-CN" altLang="en-US" sz="1800">
                <a:solidFill>
                  <a:srgbClr val="0000FF"/>
                </a:solidFill>
                <a:latin typeface="Times New Roman" pitchFamily="18" charset="0"/>
                <a:ea typeface="楷体" pitchFamily="49" charset="-122"/>
                <a:cs typeface="Times New Roman" pitchFamily="18" charset="0"/>
              </a:rPr>
              <a:t>，</a:t>
            </a:r>
            <a:r>
              <a:rPr lang="en-US" altLang="zh-CN" sz="1800">
                <a:solidFill>
                  <a:srgbClr val="0000FF"/>
                </a:solidFill>
                <a:latin typeface="Times New Roman" pitchFamily="18" charset="0"/>
                <a:ea typeface="楷体" pitchFamily="49" charset="-122"/>
                <a:cs typeface="Times New Roman" pitchFamily="18" charset="0"/>
              </a:rPr>
              <a:t> </a:t>
            </a:r>
            <a:r>
              <a:rPr lang="en-US" altLang="zh-CN" sz="1800" dirty="0" err="1">
                <a:solidFill>
                  <a:srgbClr val="0000FF"/>
                </a:solidFill>
                <a:latin typeface="Times New Roman" pitchFamily="18" charset="0"/>
                <a:ea typeface="楷体" pitchFamily="49" charset="-122"/>
                <a:cs typeface="Times New Roman" pitchFamily="18" charset="0"/>
              </a:rPr>
              <a:t>int</a:t>
            </a:r>
            <a:r>
              <a:rPr lang="en-US" altLang="zh-CN" sz="1800" dirty="0">
                <a:solidFill>
                  <a:srgbClr val="0000FF"/>
                </a:solidFill>
                <a:latin typeface="Times New Roman" pitchFamily="18" charset="0"/>
                <a:ea typeface="楷体" pitchFamily="49" charset="-122"/>
                <a:cs typeface="Times New Roman" pitchFamily="18" charset="0"/>
              </a:rPr>
              <a:t> C[MAX][MAX])</a:t>
            </a:r>
          </a:p>
          <a:p>
            <a:pPr algn="just">
              <a:lnSpc>
                <a:spcPct val="150000"/>
              </a:lnSpc>
            </a:pPr>
            <a:r>
              <a:rPr lang="en-US" altLang="zh-CN" sz="1800" dirty="0">
                <a:solidFill>
                  <a:srgbClr val="0000FF"/>
                </a:solidFill>
                <a:latin typeface="Times New Roman" pitchFamily="18" charset="0"/>
                <a:ea typeface="楷体" pitchFamily="49" charset="-122"/>
                <a:cs typeface="Times New Roman" pitchFamily="18" charset="0"/>
              </a:rPr>
              <a:t>  {	</a:t>
            </a:r>
            <a:r>
              <a:rPr lang="en-US" altLang="zh-CN" sz="1800" err="1">
                <a:solidFill>
                  <a:srgbClr val="0000FF"/>
                </a:solidFill>
                <a:latin typeface="Times New Roman" pitchFamily="18" charset="0"/>
                <a:ea typeface="楷体" pitchFamily="49" charset="-122"/>
                <a:cs typeface="Times New Roman" pitchFamily="18" charset="0"/>
              </a:rPr>
              <a:t>int</a:t>
            </a:r>
            <a:r>
              <a:rPr lang="en-US" altLang="zh-CN" sz="1800">
                <a:solidFill>
                  <a:srgbClr val="0000FF"/>
                </a:solidFill>
                <a:latin typeface="Times New Roman" pitchFamily="18" charset="0"/>
                <a:ea typeface="楷体" pitchFamily="49" charset="-122"/>
                <a:cs typeface="Times New Roman" pitchFamily="18" charset="0"/>
              </a:rPr>
              <a:t> i</a:t>
            </a:r>
            <a:r>
              <a:rPr lang="zh-CN" altLang="en-US" sz="1800">
                <a:solidFill>
                  <a:srgbClr val="0000FF"/>
                </a:solidFill>
                <a:latin typeface="Times New Roman" pitchFamily="18" charset="0"/>
                <a:ea typeface="楷体" pitchFamily="49" charset="-122"/>
                <a:cs typeface="Times New Roman" pitchFamily="18" charset="0"/>
              </a:rPr>
              <a:t>，</a:t>
            </a:r>
            <a:r>
              <a:rPr lang="en-US" altLang="zh-CN" sz="1800">
                <a:solidFill>
                  <a:srgbClr val="0000FF"/>
                </a:solidFill>
                <a:latin typeface="Times New Roman" pitchFamily="18" charset="0"/>
                <a:ea typeface="楷体" pitchFamily="49" charset="-122"/>
                <a:cs typeface="Times New Roman" pitchFamily="18" charset="0"/>
              </a:rPr>
              <a:t>j</a:t>
            </a:r>
            <a:r>
              <a:rPr lang="en-US" altLang="zh-CN" sz="1800" dirty="0">
                <a:solidFill>
                  <a:srgbClr val="0000FF"/>
                </a:solidFill>
                <a:latin typeface="Times New Roman" pitchFamily="18" charset="0"/>
                <a:ea typeface="楷体" pitchFamily="49" charset="-122"/>
                <a:cs typeface="Times New Roman" pitchFamily="18" charset="0"/>
              </a:rPr>
              <a:t>;</a:t>
            </a:r>
          </a:p>
          <a:p>
            <a:pPr algn="just">
              <a:lnSpc>
                <a:spcPct val="150000"/>
              </a:lnSpc>
            </a:pPr>
            <a:r>
              <a:rPr lang="en-US" altLang="zh-CN" sz="1800" dirty="0">
                <a:solidFill>
                  <a:srgbClr val="0000FF"/>
                </a:solidFill>
                <a:latin typeface="Times New Roman" pitchFamily="18" charset="0"/>
                <a:ea typeface="楷体" pitchFamily="49" charset="-122"/>
                <a:cs typeface="Times New Roman" pitchFamily="18" charset="0"/>
              </a:rPr>
              <a:t>   	for (</a:t>
            </a:r>
            <a:r>
              <a:rPr lang="en-US" altLang="zh-CN" sz="1800" dirty="0" err="1">
                <a:solidFill>
                  <a:srgbClr val="0000FF"/>
                </a:solidFill>
                <a:latin typeface="Times New Roman" pitchFamily="18" charset="0"/>
                <a:ea typeface="楷体" pitchFamily="49" charset="-122"/>
                <a:cs typeface="Times New Roman" pitchFamily="18" charset="0"/>
              </a:rPr>
              <a:t>i</a:t>
            </a:r>
            <a:r>
              <a:rPr lang="en-US" altLang="zh-CN" sz="1800" dirty="0">
                <a:solidFill>
                  <a:srgbClr val="0000FF"/>
                </a:solidFill>
                <a:latin typeface="Times New Roman" pitchFamily="18" charset="0"/>
                <a:ea typeface="楷体" pitchFamily="49" charset="-122"/>
                <a:cs typeface="Times New Roman" pitchFamily="18" charset="0"/>
              </a:rPr>
              <a:t>=</a:t>
            </a:r>
            <a:r>
              <a:rPr lang="en-US" altLang="zh-CN" sz="1800" dirty="0" err="1">
                <a:solidFill>
                  <a:srgbClr val="0000FF"/>
                </a:solidFill>
                <a:latin typeface="Times New Roman" pitchFamily="18" charset="0"/>
                <a:ea typeface="楷体" pitchFamily="49" charset="-122"/>
                <a:cs typeface="Times New Roman" pitchFamily="18" charset="0"/>
              </a:rPr>
              <a:t>0;i</a:t>
            </a:r>
            <a:r>
              <a:rPr lang="en-US" altLang="zh-CN" sz="1800" dirty="0">
                <a:solidFill>
                  <a:srgbClr val="0000FF"/>
                </a:solidFill>
                <a:latin typeface="Times New Roman" pitchFamily="18" charset="0"/>
                <a:ea typeface="楷体" pitchFamily="49" charset="-122"/>
                <a:cs typeface="Times New Roman" pitchFamily="18" charset="0"/>
              </a:rPr>
              <a:t>&lt;</a:t>
            </a:r>
            <a:r>
              <a:rPr lang="en-US" altLang="zh-CN" sz="1800" dirty="0" err="1">
                <a:solidFill>
                  <a:srgbClr val="0000FF"/>
                </a:solidFill>
                <a:latin typeface="Times New Roman" pitchFamily="18" charset="0"/>
                <a:ea typeface="楷体" pitchFamily="49" charset="-122"/>
                <a:cs typeface="Times New Roman" pitchFamily="18" charset="0"/>
              </a:rPr>
              <a:t>n;i</a:t>
            </a:r>
            <a:r>
              <a:rPr lang="en-US" altLang="zh-CN" sz="1800" dirty="0">
                <a:solidFill>
                  <a:srgbClr val="0000FF"/>
                </a:solidFill>
                <a:latin typeface="Times New Roman" pitchFamily="18" charset="0"/>
                <a:ea typeface="楷体" pitchFamily="49" charset="-122"/>
                <a:cs typeface="Times New Roman" pitchFamily="18" charset="0"/>
              </a:rPr>
              <a:t>++)	</a:t>
            </a:r>
            <a:r>
              <a:rPr lang="en-US" altLang="zh-CN" sz="1800">
                <a:solidFill>
                  <a:srgbClr val="0000FF"/>
                </a:solidFill>
                <a:latin typeface="Times New Roman" pitchFamily="18" charset="0"/>
                <a:ea typeface="楷体" pitchFamily="49" charset="-122"/>
                <a:cs typeface="Times New Roman" pitchFamily="18" charset="0"/>
              </a:rPr>
              <a:t>	        //</a:t>
            </a:r>
            <a:r>
              <a:rPr lang="en-US" altLang="zh-CN" sz="1800" dirty="0">
                <a:solidFill>
                  <a:srgbClr val="0000FF"/>
                </a:solidFill>
                <a:latin typeface="Times New Roman" pitchFamily="18" charset="0"/>
                <a:ea typeface="楷体" pitchFamily="49" charset="-122"/>
                <a:cs typeface="Times New Roman" pitchFamily="18" charset="0"/>
              </a:rPr>
              <a:t>①</a:t>
            </a:r>
          </a:p>
          <a:p>
            <a:pPr algn="just">
              <a:lnSpc>
                <a:spcPct val="150000"/>
              </a:lnSpc>
            </a:pPr>
            <a:r>
              <a:rPr lang="en-US" altLang="zh-CN" sz="1800">
                <a:solidFill>
                  <a:srgbClr val="0000FF"/>
                </a:solidFill>
                <a:latin typeface="Times New Roman" pitchFamily="18" charset="0"/>
                <a:ea typeface="楷体" pitchFamily="49" charset="-122"/>
                <a:cs typeface="Times New Roman" pitchFamily="18" charset="0"/>
              </a:rPr>
              <a:t>	       for </a:t>
            </a:r>
            <a:r>
              <a:rPr lang="en-US" altLang="zh-CN" sz="1800" dirty="0">
                <a:solidFill>
                  <a:srgbClr val="0000FF"/>
                </a:solidFill>
                <a:latin typeface="Times New Roman" pitchFamily="18" charset="0"/>
                <a:ea typeface="楷体" pitchFamily="49" charset="-122"/>
                <a:cs typeface="Times New Roman" pitchFamily="18" charset="0"/>
              </a:rPr>
              <a:t>(j=</a:t>
            </a:r>
            <a:r>
              <a:rPr lang="en-US" altLang="zh-CN" sz="1800" dirty="0" err="1">
                <a:solidFill>
                  <a:srgbClr val="0000FF"/>
                </a:solidFill>
                <a:latin typeface="Times New Roman" pitchFamily="18" charset="0"/>
                <a:ea typeface="楷体" pitchFamily="49" charset="-122"/>
                <a:cs typeface="Times New Roman" pitchFamily="18" charset="0"/>
              </a:rPr>
              <a:t>0;j</a:t>
            </a:r>
            <a:r>
              <a:rPr lang="en-US" altLang="zh-CN" sz="1800" dirty="0">
                <a:solidFill>
                  <a:srgbClr val="0000FF"/>
                </a:solidFill>
                <a:latin typeface="Times New Roman" pitchFamily="18" charset="0"/>
                <a:ea typeface="楷体" pitchFamily="49" charset="-122"/>
                <a:cs typeface="Times New Roman" pitchFamily="18" charset="0"/>
              </a:rPr>
              <a:t>&lt;</a:t>
            </a:r>
            <a:r>
              <a:rPr lang="en-US" altLang="zh-CN" sz="1800" dirty="0" err="1">
                <a:solidFill>
                  <a:srgbClr val="0000FF"/>
                </a:solidFill>
                <a:latin typeface="Times New Roman" pitchFamily="18" charset="0"/>
                <a:ea typeface="楷体" pitchFamily="49" charset="-122"/>
                <a:cs typeface="Times New Roman" pitchFamily="18" charset="0"/>
              </a:rPr>
              <a:t>n;j</a:t>
            </a:r>
            <a:r>
              <a:rPr lang="en-US" altLang="zh-CN" sz="1800" dirty="0">
                <a:solidFill>
                  <a:srgbClr val="0000FF"/>
                </a:solidFill>
                <a:latin typeface="Times New Roman" pitchFamily="18" charset="0"/>
                <a:ea typeface="楷体" pitchFamily="49" charset="-122"/>
                <a:cs typeface="Times New Roman" pitchFamily="18" charset="0"/>
              </a:rPr>
              <a:t>++)</a:t>
            </a:r>
            <a:r>
              <a:rPr lang="en-US" altLang="zh-CN" sz="1800">
                <a:solidFill>
                  <a:srgbClr val="0000FF"/>
                </a:solidFill>
                <a:latin typeface="Times New Roman" pitchFamily="18" charset="0"/>
                <a:ea typeface="楷体" pitchFamily="49" charset="-122"/>
                <a:cs typeface="Times New Roman" pitchFamily="18" charset="0"/>
              </a:rPr>
              <a:t>	        //</a:t>
            </a:r>
            <a:r>
              <a:rPr lang="en-US" altLang="zh-CN" sz="1800" dirty="0">
                <a:solidFill>
                  <a:srgbClr val="0000FF"/>
                </a:solidFill>
                <a:latin typeface="Times New Roman" pitchFamily="18" charset="0"/>
                <a:ea typeface="楷体" pitchFamily="49" charset="-122"/>
                <a:cs typeface="Times New Roman" pitchFamily="18" charset="0"/>
              </a:rPr>
              <a:t>②</a:t>
            </a:r>
          </a:p>
          <a:p>
            <a:pPr algn="just">
              <a:lnSpc>
                <a:spcPct val="150000"/>
              </a:lnSpc>
            </a:pPr>
            <a:r>
              <a:rPr lang="en-US" altLang="zh-CN" sz="1800">
                <a:solidFill>
                  <a:srgbClr val="0000FF"/>
                </a:solidFill>
                <a:latin typeface="Times New Roman" pitchFamily="18" charset="0"/>
                <a:ea typeface="楷体" pitchFamily="49" charset="-122"/>
                <a:cs typeface="Times New Roman" pitchFamily="18" charset="0"/>
              </a:rPr>
              <a:t>	</a:t>
            </a:r>
            <a:r>
              <a:rPr lang="en-US" altLang="zh-CN" sz="1800" dirty="0">
                <a:solidFill>
                  <a:srgbClr val="0000FF"/>
                </a:solidFill>
                <a:latin typeface="Times New Roman" pitchFamily="18" charset="0"/>
                <a:ea typeface="楷体" pitchFamily="49" charset="-122"/>
                <a:cs typeface="Times New Roman" pitchFamily="18" charset="0"/>
              </a:rPr>
              <a:t>	</a:t>
            </a:r>
            <a:r>
              <a:rPr lang="en-US" altLang="zh-CN" sz="1800" dirty="0">
                <a:solidFill>
                  <a:srgbClr val="C00000"/>
                </a:solidFill>
                <a:latin typeface="Times New Roman" pitchFamily="18" charset="0"/>
                <a:ea typeface="楷体" pitchFamily="49" charset="-122"/>
                <a:cs typeface="Times New Roman" pitchFamily="18" charset="0"/>
              </a:rPr>
              <a:t>C[</a:t>
            </a:r>
            <a:r>
              <a:rPr lang="en-US" altLang="zh-CN" sz="1800" dirty="0" err="1">
                <a:solidFill>
                  <a:srgbClr val="C00000"/>
                </a:solidFill>
                <a:latin typeface="Times New Roman" pitchFamily="18" charset="0"/>
                <a:ea typeface="楷体" pitchFamily="49" charset="-122"/>
                <a:cs typeface="Times New Roman" pitchFamily="18" charset="0"/>
              </a:rPr>
              <a:t>i</a:t>
            </a:r>
            <a:r>
              <a:rPr lang="en-US" altLang="zh-CN" sz="1800" dirty="0">
                <a:solidFill>
                  <a:srgbClr val="C00000"/>
                </a:solidFill>
                <a:latin typeface="Times New Roman" pitchFamily="18" charset="0"/>
                <a:ea typeface="楷体" pitchFamily="49" charset="-122"/>
                <a:cs typeface="Times New Roman" pitchFamily="18" charset="0"/>
              </a:rPr>
              <a:t>][j]=A[</a:t>
            </a:r>
            <a:r>
              <a:rPr lang="en-US" altLang="zh-CN" sz="1800" dirty="0" err="1">
                <a:solidFill>
                  <a:srgbClr val="C00000"/>
                </a:solidFill>
                <a:latin typeface="Times New Roman" pitchFamily="18" charset="0"/>
                <a:ea typeface="楷体" pitchFamily="49" charset="-122"/>
                <a:cs typeface="Times New Roman" pitchFamily="18" charset="0"/>
              </a:rPr>
              <a:t>i</a:t>
            </a:r>
            <a:r>
              <a:rPr lang="en-US" altLang="zh-CN" sz="1800" dirty="0">
                <a:solidFill>
                  <a:srgbClr val="C00000"/>
                </a:solidFill>
                <a:latin typeface="Times New Roman" pitchFamily="18" charset="0"/>
                <a:ea typeface="楷体" pitchFamily="49" charset="-122"/>
                <a:cs typeface="Times New Roman" pitchFamily="18" charset="0"/>
              </a:rPr>
              <a:t>][j]+B[</a:t>
            </a:r>
            <a:r>
              <a:rPr lang="en-US" altLang="zh-CN" sz="1800" dirty="0" err="1">
                <a:solidFill>
                  <a:srgbClr val="C00000"/>
                </a:solidFill>
                <a:latin typeface="Times New Roman" pitchFamily="18" charset="0"/>
                <a:ea typeface="楷体" pitchFamily="49" charset="-122"/>
                <a:cs typeface="Times New Roman" pitchFamily="18" charset="0"/>
              </a:rPr>
              <a:t>i</a:t>
            </a:r>
            <a:r>
              <a:rPr lang="en-US" altLang="zh-CN" sz="1800" dirty="0">
                <a:solidFill>
                  <a:srgbClr val="C00000"/>
                </a:solidFill>
                <a:latin typeface="Times New Roman" pitchFamily="18" charset="0"/>
                <a:ea typeface="楷体" pitchFamily="49" charset="-122"/>
                <a:cs typeface="Times New Roman" pitchFamily="18" charset="0"/>
              </a:rPr>
              <a:t>][</a:t>
            </a:r>
            <a:r>
              <a:rPr lang="en-US" altLang="zh-CN" sz="1800">
                <a:solidFill>
                  <a:srgbClr val="C00000"/>
                </a:solidFill>
                <a:latin typeface="Times New Roman" pitchFamily="18" charset="0"/>
                <a:ea typeface="楷体" pitchFamily="49" charset="-122"/>
                <a:cs typeface="Times New Roman" pitchFamily="18" charset="0"/>
              </a:rPr>
              <a:t>j];  //</a:t>
            </a:r>
            <a:r>
              <a:rPr lang="en-US" altLang="zh-CN" sz="1800" dirty="0">
                <a:solidFill>
                  <a:srgbClr val="C00000"/>
                </a:solidFill>
                <a:latin typeface="Times New Roman" pitchFamily="18" charset="0"/>
                <a:ea typeface="楷体" pitchFamily="49" charset="-122"/>
                <a:cs typeface="Times New Roman" pitchFamily="18" charset="0"/>
              </a:rPr>
              <a:t>③ </a:t>
            </a:r>
          </a:p>
          <a:p>
            <a:pPr algn="just">
              <a:lnSpc>
                <a:spcPct val="150000"/>
              </a:lnSpc>
            </a:pPr>
            <a:r>
              <a:rPr lang="en-US" altLang="zh-CN" sz="1800" dirty="0">
                <a:solidFill>
                  <a:srgbClr val="0000FF"/>
                </a:solidFill>
                <a:latin typeface="Times New Roman" pitchFamily="18" charset="0"/>
                <a:ea typeface="楷体" pitchFamily="49" charset="-122"/>
                <a:cs typeface="Times New Roman" pitchFamily="18" charset="0"/>
              </a:rPr>
              <a:t>  }</a:t>
            </a:r>
          </a:p>
        </p:txBody>
      </p:sp>
      <p:sp>
        <p:nvSpPr>
          <p:cNvPr id="10" name="TextBox 9"/>
          <p:cNvSpPr txBox="1"/>
          <p:nvPr/>
        </p:nvSpPr>
        <p:spPr>
          <a:xfrm>
            <a:off x="5500694" y="857232"/>
            <a:ext cx="3500462" cy="1209562"/>
          </a:xfrm>
          <a:prstGeom prst="rect">
            <a:avLst/>
          </a:prstGeom>
          <a:noFill/>
        </p:spPr>
        <p:txBody>
          <a:bodyPr wrap="square" rtlCol="0">
            <a:spAutoFit/>
          </a:bodyPr>
          <a:lstStyle/>
          <a:p>
            <a:pPr algn="l"/>
            <a:r>
              <a:rPr lang="zh-CN" altLang="en-US" sz="2200">
                <a:solidFill>
                  <a:srgbClr val="FF0000"/>
                </a:solidFill>
                <a:ea typeface="楷体" pitchFamily="49" charset="-122"/>
                <a:cs typeface="Times New Roman" pitchFamily="18" charset="0"/>
              </a:rPr>
              <a:t>      解：</a:t>
            </a:r>
            <a:r>
              <a:rPr lang="zh-CN" altLang="en-US" sz="2200">
                <a:solidFill>
                  <a:srgbClr val="0000FF"/>
                </a:solidFill>
                <a:ea typeface="楷体" pitchFamily="49" charset="-122"/>
                <a:cs typeface="Times New Roman" pitchFamily="18" charset="0"/>
              </a:rPr>
              <a:t>除变量定义语句外，该算法包括</a:t>
            </a:r>
            <a:r>
              <a:rPr lang="en-US" altLang="zh-CN" sz="2200">
                <a:solidFill>
                  <a:srgbClr val="0000FF"/>
                </a:solidFill>
                <a:ea typeface="楷体" pitchFamily="49" charset="-122"/>
                <a:cs typeface="Times New Roman" pitchFamily="18" charset="0"/>
              </a:rPr>
              <a:t>3</a:t>
            </a:r>
            <a:r>
              <a:rPr lang="zh-CN" altLang="en-US" sz="2200">
                <a:solidFill>
                  <a:srgbClr val="0000FF"/>
                </a:solidFill>
                <a:ea typeface="楷体" pitchFamily="49" charset="-122"/>
                <a:cs typeface="Times New Roman" pitchFamily="18" charset="0"/>
              </a:rPr>
              <a:t>个可执行语句①、②和③。</a:t>
            </a:r>
            <a:endParaRPr lang="zh-CN" altLang="en-US" sz="2200"/>
          </a:p>
        </p:txBody>
      </p:sp>
      <p:grpSp>
        <p:nvGrpSpPr>
          <p:cNvPr id="19" name="组合 18"/>
          <p:cNvGrpSpPr/>
          <p:nvPr/>
        </p:nvGrpSpPr>
        <p:grpSpPr>
          <a:xfrm>
            <a:off x="4929190" y="2454244"/>
            <a:ext cx="4143404" cy="430887"/>
            <a:chOff x="4929190" y="2454244"/>
            <a:chExt cx="4143404" cy="430887"/>
          </a:xfrm>
        </p:grpSpPr>
        <p:sp>
          <p:nvSpPr>
            <p:cNvPr id="11" name="TextBox 10"/>
            <p:cNvSpPr txBox="1"/>
            <p:nvPr/>
          </p:nvSpPr>
          <p:spPr>
            <a:xfrm>
              <a:off x="5572132" y="2454244"/>
              <a:ext cx="3500462" cy="430887"/>
            </a:xfrm>
            <a:prstGeom prst="rect">
              <a:avLst/>
            </a:prstGeom>
            <a:noFill/>
          </p:spPr>
          <p:txBody>
            <a:bodyPr wrap="square" rtlCol="0">
              <a:spAutoFit/>
            </a:bodyPr>
            <a:lstStyle/>
            <a:p>
              <a:pPr algn="l"/>
              <a:r>
                <a:rPr lang="zh-CN" altLang="en-US" sz="2000">
                  <a:solidFill>
                    <a:srgbClr val="0000FF"/>
                  </a:solidFill>
                  <a:ea typeface="楷体" pitchFamily="49" charset="-122"/>
                  <a:cs typeface="Times New Roman" pitchFamily="18" charset="0"/>
                </a:rPr>
                <a:t>频度为</a:t>
              </a:r>
              <a:r>
                <a:rPr lang="en-US" altLang="zh-CN" sz="2000" i="1">
                  <a:solidFill>
                    <a:srgbClr val="0000FF"/>
                  </a:solidFill>
                  <a:ea typeface="楷体" pitchFamily="49" charset="-122"/>
                  <a:cs typeface="Times New Roman" pitchFamily="18" charset="0"/>
                </a:rPr>
                <a:t>n</a:t>
              </a:r>
              <a:r>
                <a:rPr lang="en-US" altLang="zh-CN" sz="2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，循环体执行</a:t>
              </a:r>
              <a:r>
                <a:rPr lang="en-US" altLang="zh-CN" sz="2000" i="1">
                  <a:solidFill>
                    <a:srgbClr val="0000FF"/>
                  </a:solidFill>
                  <a:ea typeface="楷体" pitchFamily="49" charset="-122"/>
                  <a:cs typeface="Times New Roman" pitchFamily="18" charset="0"/>
                </a:rPr>
                <a:t>n</a:t>
              </a:r>
              <a:r>
                <a:rPr lang="zh-CN" altLang="en-US" sz="2000">
                  <a:solidFill>
                    <a:srgbClr val="0000FF"/>
                  </a:solidFill>
                  <a:ea typeface="楷体" pitchFamily="49" charset="-122"/>
                  <a:cs typeface="Times New Roman" pitchFamily="18" charset="0"/>
                </a:rPr>
                <a:t>次</a:t>
              </a:r>
              <a:endParaRPr lang="zh-CN" altLang="en-US" sz="2000"/>
            </a:p>
          </p:txBody>
        </p:sp>
        <p:cxnSp>
          <p:nvCxnSpPr>
            <p:cNvPr id="15" name="直接连接符 14"/>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929190" y="2993351"/>
            <a:ext cx="2714644" cy="430887"/>
            <a:chOff x="4929190" y="2993351"/>
            <a:chExt cx="2714644" cy="430887"/>
          </a:xfrm>
        </p:grpSpPr>
        <p:sp>
          <p:nvSpPr>
            <p:cNvPr id="12" name="TextBox 11"/>
            <p:cNvSpPr txBox="1"/>
            <p:nvPr/>
          </p:nvSpPr>
          <p:spPr>
            <a:xfrm>
              <a:off x="5572132" y="2993351"/>
              <a:ext cx="2071702" cy="430887"/>
            </a:xfrm>
            <a:prstGeom prst="rect">
              <a:avLst/>
            </a:prstGeom>
            <a:noFill/>
          </p:spPr>
          <p:txBody>
            <a:bodyPr wrap="square" rtlCol="0">
              <a:spAutoFit/>
            </a:bodyPr>
            <a:lstStyle/>
            <a:p>
              <a:pPr algn="l"/>
              <a:r>
                <a:rPr lang="zh-CN" altLang="en-US" sz="2000">
                  <a:solidFill>
                    <a:srgbClr val="0000FF"/>
                  </a:solidFill>
                  <a:ea typeface="楷体" pitchFamily="49" charset="-122"/>
                  <a:cs typeface="Times New Roman" pitchFamily="18" charset="0"/>
                </a:rPr>
                <a:t>频度为</a:t>
              </a:r>
              <a:r>
                <a:rPr lang="en-US" altLang="zh-CN" sz="2000" i="1">
                  <a:solidFill>
                    <a:srgbClr val="0000FF"/>
                  </a:solidFill>
                  <a:ea typeface="楷体" pitchFamily="49" charset="-122"/>
                  <a:cs typeface="Times New Roman" pitchFamily="18" charset="0"/>
                </a:rPr>
                <a:t>n</a:t>
              </a:r>
              <a:r>
                <a:rPr lang="en-US" altLang="zh-CN" sz="2000">
                  <a:solidFill>
                    <a:srgbClr val="0000FF"/>
                  </a:solidFill>
                  <a:ea typeface="楷体" pitchFamily="49" charset="-122"/>
                  <a:cs typeface="Times New Roman" pitchFamily="18" charset="0"/>
                </a:rPr>
                <a:t>(</a:t>
              </a:r>
              <a:r>
                <a:rPr lang="en-US" altLang="zh-CN" sz="2000" i="1">
                  <a:solidFill>
                    <a:srgbClr val="0000FF"/>
                  </a:solidFill>
                  <a:ea typeface="楷体" pitchFamily="49" charset="-122"/>
                  <a:cs typeface="Times New Roman" pitchFamily="18" charset="0"/>
                </a:rPr>
                <a:t>n</a:t>
              </a:r>
              <a:r>
                <a:rPr lang="en-US" altLang="zh-CN" sz="2000">
                  <a:solidFill>
                    <a:srgbClr val="0000FF"/>
                  </a:solidFill>
                  <a:ea typeface="楷体" pitchFamily="49" charset="-122"/>
                  <a:cs typeface="Times New Roman" pitchFamily="18" charset="0"/>
                </a:rPr>
                <a:t>+1)</a:t>
              </a:r>
              <a:endParaRPr lang="zh-CN" altLang="en-US" sz="2000"/>
            </a:p>
          </p:txBody>
        </p:sp>
        <p:cxnSp>
          <p:nvCxnSpPr>
            <p:cNvPr id="16" name="直接连接符 15"/>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929190" y="3564855"/>
            <a:ext cx="2286016" cy="430887"/>
            <a:chOff x="4929190" y="3564855"/>
            <a:chExt cx="2286016" cy="430887"/>
          </a:xfrm>
        </p:grpSpPr>
        <p:sp>
          <p:nvSpPr>
            <p:cNvPr id="13" name="TextBox 12"/>
            <p:cNvSpPr txBox="1"/>
            <p:nvPr/>
          </p:nvSpPr>
          <p:spPr>
            <a:xfrm>
              <a:off x="5572132" y="3564855"/>
              <a:ext cx="1643074" cy="430887"/>
            </a:xfrm>
            <a:prstGeom prst="rect">
              <a:avLst/>
            </a:prstGeom>
            <a:noFill/>
          </p:spPr>
          <p:txBody>
            <a:bodyPr wrap="square" rtlCol="0">
              <a:spAutoFit/>
            </a:bodyPr>
            <a:lstStyle/>
            <a:p>
              <a:pPr algn="l"/>
              <a:r>
                <a:rPr lang="zh-CN" altLang="en-US" sz="2000">
                  <a:solidFill>
                    <a:srgbClr val="0000FF"/>
                  </a:solidFill>
                  <a:ea typeface="楷体" pitchFamily="49" charset="-122"/>
                  <a:cs typeface="Times New Roman" pitchFamily="18" charset="0"/>
                </a:rPr>
                <a:t>频度为</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2</a:t>
              </a:r>
              <a:endParaRPr lang="zh-CN" altLang="en-US" sz="2000"/>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429256" y="3929066"/>
            <a:ext cx="3571900" cy="2020171"/>
            <a:chOff x="5429256" y="3929066"/>
            <a:chExt cx="3571900" cy="2020171"/>
          </a:xfrm>
        </p:grpSpPr>
        <p:sp>
          <p:nvSpPr>
            <p:cNvPr id="5" name="TextBox 4"/>
            <p:cNvSpPr txBox="1"/>
            <p:nvPr/>
          </p:nvSpPr>
          <p:spPr>
            <a:xfrm>
              <a:off x="5429256" y="4572008"/>
              <a:ext cx="2714644" cy="464743"/>
            </a:xfrm>
            <a:prstGeom prst="rect">
              <a:avLst/>
            </a:prstGeom>
            <a:noFill/>
          </p:spPr>
          <p:txBody>
            <a:bodyPr wrap="square" rtlCol="0">
              <a:spAutoFit/>
            </a:bodyPr>
            <a:lstStyle/>
            <a:p>
              <a:pPr algn="l"/>
              <a:r>
                <a:rPr lang="zh-CN" altLang="en-US" sz="2200">
                  <a:solidFill>
                    <a:srgbClr val="0000FF"/>
                  </a:solidFill>
                  <a:ea typeface="楷体" pitchFamily="49" charset="-122"/>
                  <a:cs typeface="Times New Roman" pitchFamily="18" charset="0"/>
                </a:rPr>
                <a:t>所有语句频度之和为：</a:t>
              </a:r>
              <a:endParaRPr lang="zh-CN" altLang="en-US" sz="2200"/>
            </a:p>
          </p:txBody>
        </p:sp>
        <p:sp>
          <p:nvSpPr>
            <p:cNvPr id="6" name="TextBox 5"/>
            <p:cNvSpPr txBox="1"/>
            <p:nvPr/>
          </p:nvSpPr>
          <p:spPr>
            <a:xfrm>
              <a:off x="5572132" y="5072074"/>
              <a:ext cx="3429024" cy="877163"/>
            </a:xfrm>
            <a:prstGeom prst="rect">
              <a:avLst/>
            </a:prstGeom>
            <a:noFill/>
          </p:spPr>
          <p:txBody>
            <a:bodyPr wrap="square" rtlCol="0">
              <a:spAutoFit/>
            </a:bodyPr>
            <a:lstStyle/>
            <a:p>
              <a:pPr algn="l">
                <a:lnSpc>
                  <a:spcPts val="2400"/>
                </a:lnSpc>
              </a:pPr>
              <a:r>
                <a:rPr lang="zh-CN" altLang="en-US" sz="2200">
                  <a:ea typeface="楷体" pitchFamily="49" charset="-122"/>
                  <a:cs typeface="Times New Roman" pitchFamily="18" charset="0"/>
                </a:rPr>
                <a:t> </a:t>
              </a:r>
              <a:r>
                <a:rPr lang="en-US" altLang="zh-CN" sz="2200">
                  <a:solidFill>
                    <a:srgbClr val="FF00FF"/>
                  </a:solidFill>
                  <a:ea typeface="楷体" pitchFamily="49" charset="-122"/>
                  <a:cs typeface="Times New Roman" pitchFamily="18" charset="0"/>
                </a:rPr>
                <a:t>T(</a:t>
              </a:r>
              <a:r>
                <a:rPr lang="en-US" altLang="zh-CN" sz="2200" i="1">
                  <a:solidFill>
                    <a:srgbClr val="FF00FF"/>
                  </a:solidFill>
                  <a:ea typeface="楷体" pitchFamily="49" charset="-122"/>
                  <a:cs typeface="Times New Roman" pitchFamily="18" charset="0"/>
                </a:rPr>
                <a:t>n</a:t>
              </a:r>
              <a:r>
                <a:rPr lang="en-US" altLang="zh-CN" sz="2200">
                  <a:solidFill>
                    <a:srgbClr val="FF00FF"/>
                  </a:solidFill>
                  <a:ea typeface="楷体" pitchFamily="49" charset="-122"/>
                  <a:cs typeface="Times New Roman" pitchFamily="18" charset="0"/>
                </a:rPr>
                <a:t>) = </a:t>
              </a:r>
              <a:r>
                <a:rPr lang="en-US" altLang="zh-CN" sz="2200" i="1">
                  <a:solidFill>
                    <a:srgbClr val="FF00FF"/>
                  </a:solidFill>
                  <a:ea typeface="楷体" pitchFamily="49" charset="-122"/>
                  <a:cs typeface="Times New Roman" pitchFamily="18" charset="0"/>
                </a:rPr>
                <a:t> n</a:t>
              </a:r>
              <a:r>
                <a:rPr lang="en-US" altLang="zh-CN" sz="2200">
                  <a:solidFill>
                    <a:srgbClr val="FF00FF"/>
                  </a:solidFill>
                  <a:ea typeface="楷体" pitchFamily="49" charset="-122"/>
                  <a:cs typeface="Times New Roman" pitchFamily="18" charset="0"/>
                </a:rPr>
                <a:t>+1+</a:t>
              </a:r>
              <a:r>
                <a:rPr lang="en-US" altLang="zh-CN" sz="2200" i="1">
                  <a:solidFill>
                    <a:srgbClr val="FF00FF"/>
                  </a:solidFill>
                  <a:ea typeface="楷体" pitchFamily="49" charset="-122"/>
                  <a:cs typeface="Times New Roman" pitchFamily="18" charset="0"/>
                </a:rPr>
                <a:t>n</a:t>
              </a:r>
              <a:r>
                <a:rPr lang="en-US" altLang="zh-CN" sz="2200">
                  <a:solidFill>
                    <a:srgbClr val="FF00FF"/>
                  </a:solidFill>
                  <a:ea typeface="楷体" pitchFamily="49" charset="-122"/>
                  <a:cs typeface="Times New Roman" pitchFamily="18" charset="0"/>
                </a:rPr>
                <a:t>(</a:t>
              </a:r>
              <a:r>
                <a:rPr lang="en-US" altLang="zh-CN" sz="2200" i="1">
                  <a:solidFill>
                    <a:srgbClr val="FF00FF"/>
                  </a:solidFill>
                  <a:ea typeface="楷体" pitchFamily="49" charset="-122"/>
                  <a:cs typeface="Times New Roman" pitchFamily="18" charset="0"/>
                </a:rPr>
                <a:t>n</a:t>
              </a:r>
              <a:r>
                <a:rPr lang="en-US" altLang="zh-CN" sz="2200">
                  <a:solidFill>
                    <a:srgbClr val="FF00FF"/>
                  </a:solidFill>
                  <a:ea typeface="楷体" pitchFamily="49" charset="-122"/>
                  <a:cs typeface="Times New Roman" pitchFamily="18" charset="0"/>
                </a:rPr>
                <a:t>+1)+</a:t>
              </a:r>
              <a:r>
                <a:rPr lang="en-US" altLang="zh-CN" sz="2200" i="1">
                  <a:solidFill>
                    <a:srgbClr val="FF00FF"/>
                  </a:solidFill>
                  <a:ea typeface="楷体" pitchFamily="49" charset="-122"/>
                  <a:cs typeface="Times New Roman" pitchFamily="18" charset="0"/>
                </a:rPr>
                <a:t>n</a:t>
              </a:r>
              <a:r>
                <a:rPr lang="en-US" altLang="zh-CN" sz="2200" baseline="30000">
                  <a:solidFill>
                    <a:srgbClr val="FF00FF"/>
                  </a:solidFill>
                  <a:ea typeface="楷体" pitchFamily="49" charset="-122"/>
                  <a:cs typeface="Times New Roman" pitchFamily="18" charset="0"/>
                </a:rPr>
                <a:t>2 </a:t>
              </a:r>
            </a:p>
            <a:p>
              <a:pPr algn="l">
                <a:lnSpc>
                  <a:spcPts val="2400"/>
                </a:lnSpc>
              </a:pPr>
              <a:r>
                <a:rPr lang="en-US" altLang="zh-CN" sz="2200">
                  <a:solidFill>
                    <a:srgbClr val="FF00FF"/>
                  </a:solidFill>
                  <a:ea typeface="楷体" pitchFamily="49" charset="-122"/>
                  <a:cs typeface="Times New Roman" pitchFamily="18" charset="0"/>
                </a:rPr>
                <a:t>         =  2</a:t>
              </a:r>
              <a:r>
                <a:rPr lang="en-US" altLang="zh-CN" sz="2200" i="1">
                  <a:solidFill>
                    <a:srgbClr val="FF00FF"/>
                  </a:solidFill>
                  <a:ea typeface="楷体" pitchFamily="49" charset="-122"/>
                  <a:cs typeface="Times New Roman" pitchFamily="18" charset="0"/>
                </a:rPr>
                <a:t>n</a:t>
              </a:r>
              <a:r>
                <a:rPr lang="en-US" altLang="zh-CN" sz="2200" baseline="30000">
                  <a:solidFill>
                    <a:srgbClr val="FF00FF"/>
                  </a:solidFill>
                  <a:ea typeface="楷体" pitchFamily="49" charset="-122"/>
                  <a:cs typeface="Times New Roman" pitchFamily="18" charset="0"/>
                </a:rPr>
                <a:t>2</a:t>
              </a:r>
              <a:r>
                <a:rPr lang="en-US" altLang="zh-CN" sz="2200">
                  <a:solidFill>
                    <a:srgbClr val="FF00FF"/>
                  </a:solidFill>
                  <a:ea typeface="楷体" pitchFamily="49" charset="-122"/>
                  <a:cs typeface="Times New Roman" pitchFamily="18" charset="0"/>
                </a:rPr>
                <a:t>+2</a:t>
              </a:r>
              <a:r>
                <a:rPr lang="en-US" altLang="zh-CN" sz="2200" i="1">
                  <a:solidFill>
                    <a:srgbClr val="FF00FF"/>
                  </a:solidFill>
                  <a:ea typeface="楷体" pitchFamily="49" charset="-122"/>
                  <a:cs typeface="Times New Roman" pitchFamily="18" charset="0"/>
                </a:rPr>
                <a:t>n</a:t>
              </a:r>
              <a:r>
                <a:rPr lang="en-US" altLang="zh-CN" sz="2200">
                  <a:solidFill>
                    <a:srgbClr val="FF00FF"/>
                  </a:solidFill>
                  <a:ea typeface="楷体" pitchFamily="49" charset="-122"/>
                  <a:cs typeface="Times New Roman" pitchFamily="18" charset="0"/>
                </a:rPr>
                <a:t>+1</a:t>
              </a:r>
              <a:endParaRPr lang="zh-CN" altLang="en-US" sz="2200"/>
            </a:p>
          </p:txBody>
        </p:sp>
        <p:sp>
          <p:nvSpPr>
            <p:cNvPr id="18" name="下箭头 17"/>
            <p:cNvSpPr/>
            <p:nvPr/>
          </p:nvSpPr>
          <p:spPr>
            <a:xfrm>
              <a:off x="6929454" y="3929066"/>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
        <p:nvSpPr>
          <p:cNvPr id="23" name="灯片编号占位符 22"/>
          <p:cNvSpPr>
            <a:spLocks noGrp="1"/>
          </p:cNvSpPr>
          <p:nvPr>
            <p:ph type="sldNum" sz="quarter" idx="12"/>
          </p:nvPr>
        </p:nvSpPr>
        <p:spPr/>
        <p:txBody>
          <a:bodyPr/>
          <a:lstStyle/>
          <a:p>
            <a:fld id="{36E68863-33C2-4D6D-B9FA-F4917E910219}" type="slidenum">
              <a:rPr lang="en-US" altLang="zh-CN" smtClean="0"/>
              <a:pPr/>
              <a:t>20</a:t>
            </a:fld>
            <a:endParaRPr lang="en-US" altLang="zh-CN" dirty="0"/>
          </a:p>
        </p:txBody>
      </p:sp>
    </p:spTree>
    <p:extLst>
      <p:ext uri="{BB962C8B-B14F-4D97-AF65-F5344CB8AC3E}">
        <p14:creationId xmlns:p14="http://schemas.microsoft.com/office/powerpoint/2010/main" val="138059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609572" y="1000108"/>
            <a:ext cx="7848600" cy="1089529"/>
          </a:xfrm>
          <a:prstGeom prst="rect">
            <a:avLst/>
          </a:prstGeom>
          <a:noFill/>
          <a:ln w="9525">
            <a:noFill/>
            <a:miter lim="800000"/>
            <a:headEnd/>
            <a:tailEnd/>
          </a:ln>
          <a:effectLst/>
        </p:spPr>
        <p:txBody>
          <a:bodyPr>
            <a:spAutoFit/>
          </a:bodyPr>
          <a:lstStyle/>
          <a:p>
            <a:pPr algn="just"/>
            <a:r>
              <a:rPr lang="zh-CN" altLang="en-US" dirty="0">
                <a:solidFill>
                  <a:srgbClr val="0000FF"/>
                </a:solidFill>
                <a:ea typeface="楷体" pitchFamily="49" charset="-122"/>
                <a:cs typeface="Times New Roman" pitchFamily="18" charset="0"/>
              </a:rPr>
              <a:t>算法中执行时间</a:t>
            </a:r>
            <a:r>
              <a:rPr lang="en-US" altLang="zh-CN" dirty="0">
                <a:solidFill>
                  <a:srgbClr val="0000FF"/>
                </a:solidFill>
                <a:ea typeface="楷体" pitchFamily="49" charset="-122"/>
                <a:cs typeface="Times New Roman" pitchFamily="18" charset="0"/>
              </a:rPr>
              <a:t>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是问题规模</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的某个函数</a:t>
            </a:r>
            <a:r>
              <a:rPr lang="en-US" altLang="zh-CN" i="1">
                <a:solidFill>
                  <a:srgbClr val="0000FF"/>
                </a:solidFill>
                <a:ea typeface="楷体" pitchFamily="49" charset="-122"/>
                <a:cs typeface="Times New Roman" pitchFamily="18" charset="0"/>
              </a:rPr>
              <a:t>f</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，记</a:t>
            </a:r>
            <a:r>
              <a:rPr lang="zh-CN" altLang="en-US" dirty="0">
                <a:solidFill>
                  <a:srgbClr val="0000FF"/>
                </a:solidFill>
                <a:ea typeface="楷体" pitchFamily="49" charset="-122"/>
                <a:cs typeface="Times New Roman" pitchFamily="18" charset="0"/>
              </a:rPr>
              <a:t>作：</a:t>
            </a:r>
          </a:p>
          <a:p>
            <a:pPr algn="just"/>
            <a:r>
              <a:rPr lang="zh-CN" altLang="en-US" dirty="0">
                <a:solidFill>
                  <a:srgbClr val="0000FF"/>
                </a:solidFill>
                <a:ea typeface="楷体" pitchFamily="49" charset="-122"/>
                <a:cs typeface="Times New Roman" pitchFamily="18" charset="0"/>
              </a:rPr>
              <a:t>    </a:t>
            </a:r>
            <a:r>
              <a:rPr lang="en-US" altLang="zh-CN">
                <a:solidFill>
                  <a:srgbClr val="FF0000"/>
                </a:solidFill>
                <a:ea typeface="楷体" pitchFamily="49" charset="-122"/>
                <a:cs typeface="Times New Roman" pitchFamily="18" charset="0"/>
              </a:rPr>
              <a:t>T(</a:t>
            </a:r>
            <a:r>
              <a:rPr lang="en-US" altLang="zh-CN" i="1">
                <a:solidFill>
                  <a:srgbClr val="FF0000"/>
                </a:solidFill>
                <a:ea typeface="楷体" pitchFamily="49" charset="-122"/>
                <a:cs typeface="Times New Roman" pitchFamily="18" charset="0"/>
              </a:rPr>
              <a:t>n</a:t>
            </a:r>
            <a:r>
              <a:rPr lang="en-US" altLang="zh-CN">
                <a:solidFill>
                  <a:srgbClr val="FF0000"/>
                </a:solidFill>
                <a:ea typeface="楷体" pitchFamily="49" charset="-122"/>
                <a:cs typeface="Times New Roman" pitchFamily="18" charset="0"/>
              </a:rPr>
              <a:t>) = O(</a:t>
            </a:r>
            <a:r>
              <a:rPr lang="en-US" altLang="zh-CN" i="1">
                <a:solidFill>
                  <a:srgbClr val="FF0000"/>
                </a:solidFill>
                <a:ea typeface="楷体" pitchFamily="49" charset="-122"/>
                <a:cs typeface="Times New Roman" pitchFamily="18" charset="0"/>
              </a:rPr>
              <a:t>f</a:t>
            </a:r>
            <a:r>
              <a:rPr lang="en-US" altLang="zh-CN">
                <a:solidFill>
                  <a:srgbClr val="FF0000"/>
                </a:solidFill>
                <a:ea typeface="楷体" pitchFamily="49" charset="-122"/>
                <a:cs typeface="Times New Roman" pitchFamily="18" charset="0"/>
              </a:rPr>
              <a:t>(</a:t>
            </a:r>
            <a:r>
              <a:rPr lang="en-US" altLang="zh-CN" i="1">
                <a:solidFill>
                  <a:srgbClr val="FF0000"/>
                </a:solidFill>
                <a:ea typeface="楷体" pitchFamily="49" charset="-122"/>
                <a:cs typeface="Times New Roman" pitchFamily="18" charset="0"/>
              </a:rPr>
              <a:t>n</a:t>
            </a:r>
            <a:r>
              <a:rPr lang="en-US" altLang="zh-CN" dirty="0">
                <a:solidFill>
                  <a:srgbClr val="FF0000"/>
                </a:solidFill>
                <a:ea typeface="楷体" pitchFamily="49" charset="-122"/>
                <a:cs typeface="Times New Roman" pitchFamily="18" charset="0"/>
              </a:rPr>
              <a:t>))</a:t>
            </a:r>
          </a:p>
        </p:txBody>
      </p:sp>
      <p:sp>
        <p:nvSpPr>
          <p:cNvPr id="214021" name="Text Box 5"/>
          <p:cNvSpPr txBox="1">
            <a:spLocks noChangeArrowheads="1"/>
          </p:cNvSpPr>
          <p:nvPr/>
        </p:nvSpPr>
        <p:spPr bwMode="auto">
          <a:xfrm>
            <a:off x="611188" y="285728"/>
            <a:ext cx="5746762" cy="47230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a:solidFill>
                  <a:srgbClr val="FF3300"/>
                </a:solidFill>
                <a:ea typeface="楷体" pitchFamily="49" charset="-122"/>
                <a:cs typeface="Times New Roman" pitchFamily="18" charset="0"/>
                <a:sym typeface="Wingdings"/>
              </a:rPr>
              <a:t>  </a:t>
            </a:r>
            <a:r>
              <a:rPr lang="zh-CN" altLang="en-US" dirty="0">
                <a:solidFill>
                  <a:srgbClr val="FF3300"/>
                </a:solidFill>
                <a:ea typeface="楷体" pitchFamily="49" charset="-122"/>
                <a:cs typeface="Times New Roman" pitchFamily="18" charset="0"/>
              </a:rPr>
              <a:t>算法的执行时间用时间复杂度来表示</a:t>
            </a:r>
          </a:p>
        </p:txBody>
      </p:sp>
      <p:sp>
        <p:nvSpPr>
          <p:cNvPr id="4" name="Text Box 2"/>
          <p:cNvSpPr txBox="1">
            <a:spLocks noChangeArrowheads="1"/>
          </p:cNvSpPr>
          <p:nvPr/>
        </p:nvSpPr>
        <p:spPr bwMode="auto">
          <a:xfrm>
            <a:off x="395288" y="2169375"/>
            <a:ext cx="8305800" cy="830997"/>
          </a:xfrm>
          <a:prstGeom prst="rect">
            <a:avLst/>
          </a:prstGeom>
          <a:noFill/>
          <a:ln w="9525">
            <a:noFill/>
            <a:miter lim="800000"/>
            <a:headEnd/>
            <a:tailEnd/>
          </a:ln>
          <a:effectLst/>
        </p:spPr>
        <p:txBody>
          <a:bodyPr>
            <a:spAutoFit/>
          </a:bodyPr>
          <a:lstStyle/>
          <a:p>
            <a:pPr algn="just">
              <a:lnSpc>
                <a:spcPct val="100000"/>
              </a:lnSpc>
            </a:pPr>
            <a:r>
              <a:rPr lang="en-US" altLang="zh-CN" dirty="0">
                <a:solidFill>
                  <a:srgbClr val="0000FF"/>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记号</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O</a:t>
            </a:r>
            <a:r>
              <a:rPr lang="zh-CN" altLang="en-US">
                <a:solidFill>
                  <a:srgbClr val="0000FF"/>
                </a:solidFill>
                <a:ea typeface="楷体" pitchFamily="49" charset="-122"/>
                <a:cs typeface="Times New Roman" pitchFamily="18" charset="0"/>
              </a:rPr>
              <a:t>”读</a:t>
            </a:r>
            <a:r>
              <a:rPr lang="zh-CN" altLang="en-US" dirty="0">
                <a:solidFill>
                  <a:srgbClr val="0000FF"/>
                </a:solidFill>
                <a:ea typeface="楷体" pitchFamily="49" charset="-122"/>
                <a:cs typeface="Times New Roman" pitchFamily="18" charset="0"/>
              </a:rPr>
              <a:t>作“</a:t>
            </a:r>
            <a:r>
              <a:rPr lang="zh-CN" altLang="en-US">
                <a:solidFill>
                  <a:srgbClr val="FF00FF"/>
                </a:solidFill>
                <a:ea typeface="楷体" pitchFamily="49" charset="-122"/>
                <a:cs typeface="Times New Roman" pitchFamily="18" charset="0"/>
              </a:rPr>
              <a:t>大</a:t>
            </a:r>
            <a:r>
              <a:rPr lang="en-US" altLang="zh-CN">
                <a:solidFill>
                  <a:srgbClr val="FF00FF"/>
                </a:solidFill>
                <a:ea typeface="楷体" pitchFamily="49" charset="-122"/>
                <a:cs typeface="Times New Roman" pitchFamily="18" charset="0"/>
              </a:rPr>
              <a:t>O</a:t>
            </a:r>
            <a:r>
              <a:rPr lang="zh-CN" altLang="en-US">
                <a:solidFill>
                  <a:srgbClr val="0000FF"/>
                </a:solidFill>
                <a:ea typeface="楷体" pitchFamily="49" charset="-122"/>
                <a:cs typeface="Times New Roman" pitchFamily="18" charset="0"/>
              </a:rPr>
              <a:t>”，它</a:t>
            </a:r>
            <a:r>
              <a:rPr lang="zh-CN" altLang="en-US" dirty="0">
                <a:solidFill>
                  <a:srgbClr val="0000FF"/>
                </a:solidFill>
                <a:ea typeface="楷体" pitchFamily="49" charset="-122"/>
                <a:cs typeface="Times New Roman" pitchFamily="18" charset="0"/>
              </a:rPr>
              <a:t>表示随问题规模</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的增大算法执行时间的增长率和</a:t>
            </a:r>
            <a:r>
              <a:rPr lang="en-US" altLang="zh-CN" i="1" dirty="0">
                <a:solidFill>
                  <a:srgbClr val="0000FF"/>
                </a:solidFill>
                <a:ea typeface="楷体" pitchFamily="49" charset="-122"/>
                <a:cs typeface="Times New Roman" pitchFamily="18" charset="0"/>
              </a:rPr>
              <a:t>f</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a:t>
            </a:r>
            <a:r>
              <a:rPr lang="zh-CN" altLang="en-US" dirty="0">
                <a:solidFill>
                  <a:srgbClr val="FF00FF"/>
                </a:solidFill>
                <a:ea typeface="楷体" pitchFamily="49" charset="-122"/>
                <a:cs typeface="Times New Roman" pitchFamily="18" charset="0"/>
              </a:rPr>
              <a:t>增长率</a:t>
            </a:r>
            <a:r>
              <a:rPr lang="zh-CN" altLang="en-US">
                <a:solidFill>
                  <a:srgbClr val="FF00FF"/>
                </a:solidFill>
                <a:ea typeface="楷体" pitchFamily="49" charset="-122"/>
                <a:cs typeface="Times New Roman" pitchFamily="18" charset="0"/>
              </a:rPr>
              <a:t>相同</a:t>
            </a:r>
            <a:r>
              <a:rPr lang="zh-CN" altLang="en-US">
                <a:solidFill>
                  <a:srgbClr val="0000FF"/>
                </a:solidFill>
                <a:ea typeface="楷体" pitchFamily="49" charset="-122"/>
                <a:cs typeface="Times New Roman" pitchFamily="18" charset="0"/>
              </a:rPr>
              <a:t>。 </a:t>
            </a:r>
            <a:r>
              <a:rPr lang="zh-CN" altLang="en-US">
                <a:solidFill>
                  <a:srgbClr val="6600CC"/>
                </a:solidFill>
                <a:effectLst>
                  <a:outerShdw blurRad="38100" dist="38100" dir="2700000" algn="tl">
                    <a:srgbClr val="000000">
                      <a:alpha val="43137"/>
                    </a:srgbClr>
                  </a:outerShdw>
                </a:effectLst>
                <a:ea typeface="楷体" pitchFamily="49" charset="-122"/>
                <a:cs typeface="Times New Roman" pitchFamily="18" charset="0"/>
                <a:sym typeface="Wingdings"/>
              </a:rPr>
              <a:t></a:t>
            </a:r>
            <a:r>
              <a:rPr lang="zh-CN" altLang="en-US">
                <a:solidFill>
                  <a:srgbClr val="0000FF"/>
                </a:solidFill>
                <a:ea typeface="楷体" pitchFamily="49" charset="-122"/>
                <a:cs typeface="Times New Roman" pitchFamily="18" charset="0"/>
                <a:sym typeface="Wingdings"/>
              </a:rPr>
              <a:t>  </a:t>
            </a:r>
            <a:r>
              <a:rPr lang="zh-CN" altLang="en-US">
                <a:solidFill>
                  <a:srgbClr val="FF0000"/>
                </a:solidFill>
                <a:ea typeface="楷体" pitchFamily="49" charset="-122"/>
                <a:cs typeface="Times New Roman" pitchFamily="18" charset="0"/>
                <a:sym typeface="Wingdings"/>
              </a:rPr>
              <a:t>趋势分析</a:t>
            </a:r>
            <a:endParaRPr lang="en-US" altLang="zh-CN" dirty="0">
              <a:solidFill>
                <a:srgbClr val="FF0000"/>
              </a:solidFill>
              <a:ea typeface="楷体" pitchFamily="49" charset="-122"/>
              <a:cs typeface="Times New Roman" pitchFamily="18" charset="0"/>
            </a:endParaRPr>
          </a:p>
        </p:txBody>
      </p:sp>
      <p:grpSp>
        <p:nvGrpSpPr>
          <p:cNvPr id="16" name="组合 15"/>
          <p:cNvGrpSpPr/>
          <p:nvPr/>
        </p:nvGrpSpPr>
        <p:grpSpPr>
          <a:xfrm>
            <a:off x="1714480" y="3175000"/>
            <a:ext cx="6357982" cy="2897206"/>
            <a:chOff x="1714480" y="3175000"/>
            <a:chExt cx="6357982" cy="2897206"/>
          </a:xfrm>
        </p:grpSpPr>
        <p:cxnSp>
          <p:nvCxnSpPr>
            <p:cNvPr id="8" name="直接箭头连接符 7"/>
            <p:cNvCxnSpPr/>
            <p:nvPr/>
          </p:nvCxnSpPr>
          <p:spPr>
            <a:xfrm flipV="1">
              <a:off x="1714480" y="5715016"/>
              <a:ext cx="585791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678629" y="4679165"/>
              <a:ext cx="278608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9322" y="4214818"/>
              <a:ext cx="714380" cy="430887"/>
            </a:xfrm>
            <a:prstGeom prst="rect">
              <a:avLst/>
            </a:prstGeom>
            <a:noFill/>
          </p:spPr>
          <p:txBody>
            <a:bodyPr wrap="square" rtlCol="0">
              <a:spAutoFit/>
            </a:bodyPr>
            <a:lstStyle/>
            <a:p>
              <a:r>
                <a:rPr lang="en-US" altLang="zh-CN" sz="2000" dirty="0">
                  <a:solidFill>
                    <a:srgbClr val="0000FF"/>
                  </a:solidFill>
                </a:rPr>
                <a:t>T(</a:t>
              </a:r>
              <a:r>
                <a:rPr lang="en-US" altLang="zh-CN" sz="2000" i="1" dirty="0">
                  <a:solidFill>
                    <a:srgbClr val="0000FF"/>
                  </a:solidFill>
                </a:rPr>
                <a:t>n</a:t>
              </a:r>
              <a:r>
                <a:rPr lang="en-US" altLang="zh-CN" sz="2000" dirty="0">
                  <a:solidFill>
                    <a:srgbClr val="0000FF"/>
                  </a:solidFill>
                </a:rPr>
                <a:t>)</a:t>
              </a:r>
              <a:endParaRPr lang="zh-CN" altLang="en-US" sz="2000" dirty="0">
                <a:solidFill>
                  <a:srgbClr val="0000FF"/>
                </a:solidFill>
              </a:endParaRPr>
            </a:p>
          </p:txBody>
        </p:sp>
        <p:sp>
          <p:nvSpPr>
            <p:cNvPr id="12" name="TextBox 11"/>
            <p:cNvSpPr txBox="1"/>
            <p:nvPr/>
          </p:nvSpPr>
          <p:spPr>
            <a:xfrm>
              <a:off x="7572396" y="5498443"/>
              <a:ext cx="500066" cy="430887"/>
            </a:xfrm>
            <a:prstGeom prst="rect">
              <a:avLst/>
            </a:prstGeom>
            <a:noFill/>
          </p:spPr>
          <p:txBody>
            <a:bodyPr wrap="square" rtlCol="0">
              <a:spAutoFit/>
            </a:bodyPr>
            <a:lstStyle/>
            <a:p>
              <a:r>
                <a:rPr lang="en-US" altLang="zh-CN" sz="2000" i="1" dirty="0">
                  <a:solidFill>
                    <a:srgbClr val="0000FF"/>
                  </a:solidFill>
                </a:rPr>
                <a:t>n</a:t>
              </a:r>
              <a:endParaRPr lang="zh-CN" altLang="en-US" sz="2000" dirty="0">
                <a:solidFill>
                  <a:srgbClr val="0000FF"/>
                </a:solidFill>
              </a:endParaRPr>
            </a:p>
          </p:txBody>
        </p:sp>
        <p:sp>
          <p:nvSpPr>
            <p:cNvPr id="13" name="任意多边形 12"/>
            <p:cNvSpPr/>
            <p:nvPr/>
          </p:nvSpPr>
          <p:spPr>
            <a:xfrm>
              <a:off x="1879600" y="3175000"/>
              <a:ext cx="4660900" cy="2247900"/>
            </a:xfrm>
            <a:custGeom>
              <a:avLst/>
              <a:gdLst>
                <a:gd name="connsiteX0" fmla="*/ 0 w 4660900"/>
                <a:gd name="connsiteY0" fmla="*/ 2247900 h 2247900"/>
                <a:gd name="connsiteX1" fmla="*/ 1587500 w 4660900"/>
                <a:gd name="connsiteY1" fmla="*/ 2032000 h 2247900"/>
                <a:gd name="connsiteX2" fmla="*/ 2794000 w 4660900"/>
                <a:gd name="connsiteY2" fmla="*/ 1358900 h 2247900"/>
                <a:gd name="connsiteX3" fmla="*/ 4025900 w 4660900"/>
                <a:gd name="connsiteY3" fmla="*/ 635000 h 2247900"/>
                <a:gd name="connsiteX4" fmla="*/ 4660900 w 4660900"/>
                <a:gd name="connsiteY4" fmla="*/ 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900" h="2247900">
                  <a:moveTo>
                    <a:pt x="0" y="2247900"/>
                  </a:moveTo>
                  <a:cubicBezTo>
                    <a:pt x="560916" y="2214033"/>
                    <a:pt x="1121833" y="2180167"/>
                    <a:pt x="1587500" y="2032000"/>
                  </a:cubicBezTo>
                  <a:cubicBezTo>
                    <a:pt x="2053167" y="1883833"/>
                    <a:pt x="2387600" y="1591733"/>
                    <a:pt x="2794000" y="1358900"/>
                  </a:cubicBezTo>
                  <a:cubicBezTo>
                    <a:pt x="3200400" y="1126067"/>
                    <a:pt x="3714750" y="861483"/>
                    <a:pt x="4025900" y="635000"/>
                  </a:cubicBezTo>
                  <a:cubicBezTo>
                    <a:pt x="4337050" y="408517"/>
                    <a:pt x="4498975" y="204258"/>
                    <a:pt x="4660900" y="0"/>
                  </a:cubicBezTo>
                </a:path>
              </a:pathLst>
            </a:custGeom>
            <a:ln w="28575">
              <a:solidFill>
                <a:srgbClr val="808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任意多边形 13"/>
            <p:cNvSpPr/>
            <p:nvPr/>
          </p:nvSpPr>
          <p:spPr>
            <a:xfrm>
              <a:off x="1879600" y="3771900"/>
              <a:ext cx="4978400" cy="1841500"/>
            </a:xfrm>
            <a:custGeom>
              <a:avLst/>
              <a:gdLst>
                <a:gd name="connsiteX0" fmla="*/ 0 w 4978400"/>
                <a:gd name="connsiteY0" fmla="*/ 1841500 h 1841500"/>
                <a:gd name="connsiteX1" fmla="*/ 1168400 w 4978400"/>
                <a:gd name="connsiteY1" fmla="*/ 1689100 h 1841500"/>
                <a:gd name="connsiteX2" fmla="*/ 2400300 w 4978400"/>
                <a:gd name="connsiteY2" fmla="*/ 1384300 h 1841500"/>
                <a:gd name="connsiteX3" fmla="*/ 3619500 w 4978400"/>
                <a:gd name="connsiteY3" fmla="*/ 698500 h 1841500"/>
                <a:gd name="connsiteX4" fmla="*/ 4978400 w 4978400"/>
                <a:gd name="connsiteY4" fmla="*/ 0 h 184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400" h="1841500">
                  <a:moveTo>
                    <a:pt x="0" y="1841500"/>
                  </a:moveTo>
                  <a:cubicBezTo>
                    <a:pt x="384175" y="1803400"/>
                    <a:pt x="768350" y="1765300"/>
                    <a:pt x="1168400" y="1689100"/>
                  </a:cubicBezTo>
                  <a:cubicBezTo>
                    <a:pt x="1568450" y="1612900"/>
                    <a:pt x="1991783" y="1549400"/>
                    <a:pt x="2400300" y="1384300"/>
                  </a:cubicBezTo>
                  <a:cubicBezTo>
                    <a:pt x="2808817" y="1219200"/>
                    <a:pt x="3189817" y="929217"/>
                    <a:pt x="3619500" y="698500"/>
                  </a:cubicBezTo>
                  <a:cubicBezTo>
                    <a:pt x="4049183" y="467783"/>
                    <a:pt x="4513791" y="233891"/>
                    <a:pt x="4978400" y="0"/>
                  </a:cubicBezTo>
                </a:path>
              </a:pathLst>
            </a:custGeom>
            <a:ln w="28575">
              <a:solidFill>
                <a:srgbClr val="0000FF"/>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5143504" y="3500438"/>
              <a:ext cx="714380" cy="406330"/>
            </a:xfrm>
            <a:prstGeom prst="rect">
              <a:avLst/>
            </a:prstGeom>
            <a:noFill/>
          </p:spPr>
          <p:txBody>
            <a:bodyPr wrap="square" rtlCol="0">
              <a:spAutoFit/>
            </a:bodyPr>
            <a:lstStyle/>
            <a:p>
              <a:r>
                <a:rPr lang="en-US" altLang="zh-CN" sz="2000" i="1" dirty="0">
                  <a:solidFill>
                    <a:srgbClr val="808000"/>
                  </a:solidFill>
                </a:rPr>
                <a:t>f</a:t>
              </a:r>
              <a:r>
                <a:rPr lang="en-US" altLang="zh-CN" sz="2000" dirty="0">
                  <a:solidFill>
                    <a:srgbClr val="808000"/>
                  </a:solidFill>
                </a:rPr>
                <a:t>(</a:t>
              </a:r>
              <a:r>
                <a:rPr lang="en-US" altLang="zh-CN" sz="2000" i="1" dirty="0">
                  <a:solidFill>
                    <a:srgbClr val="808000"/>
                  </a:solidFill>
                </a:rPr>
                <a:t>n</a:t>
              </a:r>
              <a:r>
                <a:rPr lang="en-US" altLang="zh-CN" sz="2000" dirty="0">
                  <a:solidFill>
                    <a:srgbClr val="808000"/>
                  </a:solidFill>
                </a:rPr>
                <a:t>)</a:t>
              </a:r>
              <a:endParaRPr lang="zh-CN" altLang="en-US" sz="2000" dirty="0">
                <a:solidFill>
                  <a:srgbClr val="808000"/>
                </a:solidFill>
              </a:endParaRPr>
            </a:p>
          </p:txBody>
        </p:sp>
      </p:grpSp>
      <p:sp>
        <p:nvSpPr>
          <p:cNvPr id="17" name="灯片编号占位符 16"/>
          <p:cNvSpPr>
            <a:spLocks noGrp="1"/>
          </p:cNvSpPr>
          <p:nvPr>
            <p:ph type="sldNum" sz="quarter" idx="12"/>
          </p:nvPr>
        </p:nvSpPr>
        <p:spPr/>
        <p:txBody>
          <a:bodyPr/>
          <a:lstStyle/>
          <a:p>
            <a:fld id="{36E68863-33C2-4D6D-B9FA-F4917E910219}" type="slidenum">
              <a:rPr lang="en-US" altLang="zh-CN" smtClean="0"/>
              <a:pPr/>
              <a:t>21</a:t>
            </a:fld>
            <a:endParaRPr lang="en-US" altLang="zh-CN" dirty="0"/>
          </a:p>
        </p:txBody>
      </p:sp>
    </p:spTree>
    <p:extLst>
      <p:ext uri="{BB962C8B-B14F-4D97-AF65-F5344CB8AC3E}">
        <p14:creationId xmlns:p14="http://schemas.microsoft.com/office/powerpoint/2010/main" val="229821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95288" y="357166"/>
            <a:ext cx="8305800" cy="22057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lnSpc>
                <a:spcPts val="3400"/>
              </a:lnSpc>
            </a:pPr>
            <a:r>
              <a:rPr lang="en-US" altLang="zh-CN" dirty="0">
                <a:solidFill>
                  <a:srgbClr val="0000FF"/>
                </a:solidFill>
                <a:latin typeface="Times New Roman" pitchFamily="18" charset="0"/>
                <a:ea typeface="楷体" pitchFamily="49" charset="-122"/>
                <a:cs typeface="Times New Roman" pitchFamily="18" charset="0"/>
              </a:rPr>
              <a:t>       </a:t>
            </a:r>
            <a:r>
              <a:rPr lang="zh-CN" altLang="en-US" dirty="0">
                <a:solidFill>
                  <a:srgbClr val="0000FF"/>
                </a:solidFill>
                <a:latin typeface="Times New Roman" pitchFamily="18" charset="0"/>
                <a:ea typeface="楷体" pitchFamily="49" charset="-122"/>
                <a:cs typeface="Times New Roman" pitchFamily="18" charset="0"/>
              </a:rPr>
              <a:t>“</a:t>
            </a:r>
            <a:r>
              <a:rPr lang="en-US" altLang="zh-CN" dirty="0">
                <a:solidFill>
                  <a:srgbClr val="FF0000"/>
                </a:solidFill>
                <a:latin typeface="Times New Roman" pitchFamily="18" charset="0"/>
                <a:ea typeface="楷体" pitchFamily="49" charset="-122"/>
                <a:cs typeface="Times New Roman" pitchFamily="18" charset="0"/>
              </a:rPr>
              <a:t>O</a:t>
            </a:r>
            <a:r>
              <a:rPr lang="zh-CN" altLang="en-US" dirty="0">
                <a:solidFill>
                  <a:srgbClr val="0000FF"/>
                </a:solidFill>
                <a:latin typeface="Times New Roman" pitchFamily="18" charset="0"/>
                <a:ea typeface="楷体" pitchFamily="49" charset="-122"/>
                <a:cs typeface="Times New Roman" pitchFamily="18" charset="0"/>
              </a:rPr>
              <a:t>”的形式定义为：</a:t>
            </a:r>
          </a:p>
          <a:p>
            <a:pPr algn="just">
              <a:lnSpc>
                <a:spcPts val="3400"/>
              </a:lnSpc>
            </a:pPr>
            <a:r>
              <a:rPr lang="en-US" altLang="zh-CN">
                <a:solidFill>
                  <a:srgbClr val="FF00FF"/>
                </a:solidFill>
                <a:latin typeface="Times New Roman" pitchFamily="18" charset="0"/>
                <a:ea typeface="楷体" pitchFamily="49" charset="-122"/>
                <a:cs typeface="Times New Roman" pitchFamily="18" charset="0"/>
              </a:rPr>
              <a:t>          T(</a:t>
            </a:r>
            <a:r>
              <a:rPr lang="en-US" altLang="zh-CN" i="1">
                <a:solidFill>
                  <a:srgbClr val="FF00FF"/>
                </a:solidFill>
                <a:latin typeface="Times New Roman" pitchFamily="18" charset="0"/>
                <a:ea typeface="楷体" pitchFamily="49" charset="-122"/>
                <a:cs typeface="Times New Roman" pitchFamily="18" charset="0"/>
              </a:rPr>
              <a:t>n</a:t>
            </a:r>
            <a:r>
              <a:rPr lang="en-US" altLang="zh-CN">
                <a:solidFill>
                  <a:srgbClr val="FF00FF"/>
                </a:solidFill>
                <a:latin typeface="Times New Roman" pitchFamily="18" charset="0"/>
                <a:ea typeface="楷体" pitchFamily="49" charset="-122"/>
                <a:cs typeface="Times New Roman" pitchFamily="18" charset="0"/>
              </a:rPr>
              <a:t>) = O(</a:t>
            </a:r>
            <a:r>
              <a:rPr lang="en-US" altLang="zh-CN" i="1">
                <a:solidFill>
                  <a:srgbClr val="FF00FF"/>
                </a:solidFill>
                <a:latin typeface="Times New Roman" pitchFamily="18" charset="0"/>
                <a:ea typeface="楷体" pitchFamily="49" charset="-122"/>
                <a:cs typeface="Times New Roman" pitchFamily="18" charset="0"/>
              </a:rPr>
              <a:t>f</a:t>
            </a:r>
            <a:r>
              <a:rPr lang="en-US" altLang="zh-CN">
                <a:solidFill>
                  <a:srgbClr val="FF00FF"/>
                </a:solidFill>
                <a:latin typeface="Times New Roman" pitchFamily="18" charset="0"/>
                <a:ea typeface="楷体" pitchFamily="49" charset="-122"/>
                <a:cs typeface="Times New Roman" pitchFamily="18" charset="0"/>
              </a:rPr>
              <a:t>(</a:t>
            </a:r>
            <a:r>
              <a:rPr lang="en-US" altLang="zh-CN" i="1">
                <a:solidFill>
                  <a:srgbClr val="FF00FF"/>
                </a:solidFill>
                <a:latin typeface="Times New Roman" pitchFamily="18" charset="0"/>
                <a:ea typeface="楷体" pitchFamily="49" charset="-122"/>
                <a:cs typeface="Times New Roman" pitchFamily="18" charset="0"/>
              </a:rPr>
              <a:t>n</a:t>
            </a:r>
            <a:r>
              <a:rPr lang="en-US" altLang="zh-CN" dirty="0">
                <a:solidFill>
                  <a:srgbClr val="FF00FF"/>
                </a:solidFill>
                <a:latin typeface="Times New Roman" pitchFamily="18" charset="0"/>
                <a:ea typeface="楷体" pitchFamily="49" charset="-122"/>
                <a:cs typeface="Times New Roman" pitchFamily="18" charset="0"/>
              </a:rPr>
              <a:t>))</a:t>
            </a:r>
            <a:r>
              <a:rPr lang="zh-CN" altLang="en-US" dirty="0">
                <a:solidFill>
                  <a:srgbClr val="0000FF"/>
                </a:solidFill>
                <a:latin typeface="Times New Roman" pitchFamily="18" charset="0"/>
                <a:ea typeface="楷体" pitchFamily="49" charset="-122"/>
                <a:cs typeface="Times New Roman" pitchFamily="18" charset="0"/>
              </a:rPr>
              <a:t>表示存在一个正的</a:t>
            </a:r>
            <a:r>
              <a:rPr lang="zh-CN" altLang="en-US">
                <a:solidFill>
                  <a:srgbClr val="0000FF"/>
                </a:solidFill>
                <a:latin typeface="Times New Roman" pitchFamily="18" charset="0"/>
                <a:ea typeface="楷体" pitchFamily="49" charset="-122"/>
                <a:cs typeface="Times New Roman" pitchFamily="18" charset="0"/>
              </a:rPr>
              <a:t>常数</a:t>
            </a:r>
            <a:r>
              <a:rPr lang="en-US" altLang="zh-CN" i="1">
                <a:solidFill>
                  <a:srgbClr val="0000FF"/>
                </a:solidFill>
                <a:latin typeface="Times New Roman" pitchFamily="18" charset="0"/>
                <a:ea typeface="楷体" pitchFamily="49" charset="-122"/>
                <a:cs typeface="Times New Roman" pitchFamily="18" charset="0"/>
              </a:rPr>
              <a:t>M</a:t>
            </a:r>
            <a:r>
              <a:rPr lang="zh-CN" altLang="en-US">
                <a:solidFill>
                  <a:srgbClr val="0000FF"/>
                </a:solidFill>
                <a:latin typeface="Times New Roman" pitchFamily="18" charset="0"/>
                <a:ea typeface="楷体" pitchFamily="49" charset="-122"/>
                <a:cs typeface="Times New Roman" pitchFamily="18" charset="0"/>
              </a:rPr>
              <a:t>，使</a:t>
            </a:r>
            <a:r>
              <a:rPr lang="zh-CN" altLang="en-US" dirty="0">
                <a:solidFill>
                  <a:srgbClr val="0000FF"/>
                </a:solidFill>
                <a:latin typeface="Times New Roman" pitchFamily="18" charset="0"/>
                <a:ea typeface="楷体" pitchFamily="49" charset="-122"/>
                <a:cs typeface="Times New Roman" pitchFamily="18" charset="0"/>
              </a:rPr>
              <a:t>得当</a:t>
            </a:r>
            <a:r>
              <a:rPr lang="en-US" altLang="zh-CN" i="1" dirty="0" err="1">
                <a:solidFill>
                  <a:srgbClr val="0000FF"/>
                </a:solidFill>
                <a:latin typeface="Times New Roman" pitchFamily="18" charset="0"/>
                <a:ea typeface="楷体" pitchFamily="49" charset="-122"/>
                <a:cs typeface="Times New Roman" pitchFamily="18" charset="0"/>
              </a:rPr>
              <a:t>n</a:t>
            </a:r>
            <a:r>
              <a:rPr lang="en-US" altLang="zh-CN" dirty="0" err="1">
                <a:solidFill>
                  <a:srgbClr val="0000FF"/>
                </a:solidFill>
                <a:latin typeface="Times New Roman" pitchFamily="18" charset="0"/>
                <a:cs typeface="Times New Roman" pitchFamily="18" charset="0"/>
              </a:rPr>
              <a:t>≥</a:t>
            </a:r>
            <a:r>
              <a:rPr lang="en-US" altLang="zh-CN" i="1" dirty="0" err="1">
                <a:solidFill>
                  <a:srgbClr val="0000FF"/>
                </a:solidFill>
                <a:latin typeface="Times New Roman" pitchFamily="18" charset="0"/>
                <a:ea typeface="楷体" pitchFamily="49" charset="-122"/>
                <a:cs typeface="Times New Roman" pitchFamily="18" charset="0"/>
              </a:rPr>
              <a:t>n</a:t>
            </a:r>
            <a:r>
              <a:rPr lang="en-US" altLang="zh-CN" baseline="-30000" dirty="0" err="1">
                <a:solidFill>
                  <a:srgbClr val="0000FF"/>
                </a:solidFill>
                <a:latin typeface="Times New Roman" pitchFamily="18" charset="0"/>
                <a:ea typeface="楷体" pitchFamily="49" charset="-122"/>
                <a:cs typeface="Times New Roman" pitchFamily="18" charset="0"/>
              </a:rPr>
              <a:t>0</a:t>
            </a:r>
            <a:r>
              <a:rPr lang="zh-CN" altLang="en-US" dirty="0">
                <a:solidFill>
                  <a:srgbClr val="0000FF"/>
                </a:solidFill>
                <a:latin typeface="Times New Roman" pitchFamily="18" charset="0"/>
                <a:ea typeface="楷体" pitchFamily="49" charset="-122"/>
                <a:cs typeface="Times New Roman" pitchFamily="18" charset="0"/>
              </a:rPr>
              <a:t>时都满足：</a:t>
            </a:r>
          </a:p>
          <a:p>
            <a:pPr algn="just">
              <a:lnSpc>
                <a:spcPts val="3400"/>
              </a:lnSpc>
            </a:pPr>
            <a:r>
              <a:rPr lang="zh-CN" altLang="en-US">
                <a:solidFill>
                  <a:srgbClr val="0000FF"/>
                </a:solidFill>
                <a:latin typeface="Times New Roman" pitchFamily="18" charset="0"/>
                <a:ea typeface="楷体" pitchFamily="49" charset="-122"/>
                <a:cs typeface="Times New Roman" pitchFamily="18" charset="0"/>
              </a:rPr>
              <a:t>                              </a:t>
            </a:r>
            <a:r>
              <a:rPr lang="en-US" altLang="zh-CN" dirty="0">
                <a:solidFill>
                  <a:srgbClr val="0000FF"/>
                </a:solidFill>
                <a:latin typeface="Times New Roman" pitchFamily="18" charset="0"/>
                <a:ea typeface="楷体" pitchFamily="49" charset="-122"/>
                <a:cs typeface="Times New Roman" pitchFamily="18" charset="0"/>
              </a:rPr>
              <a:t>|T(</a:t>
            </a:r>
            <a:r>
              <a:rPr lang="en-US" altLang="zh-CN" i="1" dirty="0">
                <a:solidFill>
                  <a:srgbClr val="0000FF"/>
                </a:solidFill>
                <a:latin typeface="Times New Roman" pitchFamily="18" charset="0"/>
                <a:ea typeface="楷体" pitchFamily="49" charset="-122"/>
                <a:cs typeface="Times New Roman" pitchFamily="18" charset="0"/>
              </a:rPr>
              <a:t>n</a:t>
            </a:r>
            <a:r>
              <a:rPr lang="en-US" altLang="zh-CN" dirty="0">
                <a:solidFill>
                  <a:srgbClr val="0000FF"/>
                </a:solidFill>
                <a:latin typeface="Times New Roman" pitchFamily="18" charset="0"/>
                <a:ea typeface="楷体" pitchFamily="49" charset="-122"/>
                <a:cs typeface="Times New Roman" pitchFamily="18" charset="0"/>
              </a:rPr>
              <a:t>)|</a:t>
            </a:r>
            <a:r>
              <a:rPr lang="en-US" altLang="zh-CN" dirty="0">
                <a:solidFill>
                  <a:srgbClr val="0000FF"/>
                </a:solidFill>
                <a:latin typeface="+mj-ea"/>
                <a:ea typeface="+mj-ea"/>
                <a:cs typeface="Times New Roman" pitchFamily="18" charset="0"/>
              </a:rPr>
              <a:t>≤</a:t>
            </a:r>
            <a:r>
              <a:rPr lang="en-US" altLang="zh-CN" i="1" dirty="0" err="1">
                <a:solidFill>
                  <a:srgbClr val="0000FF"/>
                </a:solidFill>
                <a:latin typeface="Times New Roman" pitchFamily="18" charset="0"/>
                <a:ea typeface="楷体" pitchFamily="49" charset="-122"/>
                <a:cs typeface="Times New Roman" pitchFamily="18" charset="0"/>
              </a:rPr>
              <a:t>M</a:t>
            </a:r>
            <a:r>
              <a:rPr lang="en-US" altLang="zh-CN" dirty="0" err="1">
                <a:solidFill>
                  <a:srgbClr val="0000FF"/>
                </a:solidFill>
                <a:latin typeface="Times New Roman" pitchFamily="18" charset="0"/>
                <a:ea typeface="楷体" pitchFamily="49" charset="-122"/>
                <a:cs typeface="Times New Roman" pitchFamily="18" charset="0"/>
              </a:rPr>
              <a:t>|</a:t>
            </a:r>
            <a:r>
              <a:rPr lang="en-US" altLang="zh-CN" i="1" dirty="0" err="1">
                <a:solidFill>
                  <a:srgbClr val="0000FF"/>
                </a:solidFill>
                <a:latin typeface="Times New Roman" pitchFamily="18" charset="0"/>
                <a:ea typeface="楷体" pitchFamily="49" charset="-122"/>
                <a:cs typeface="Times New Roman" pitchFamily="18" charset="0"/>
              </a:rPr>
              <a:t>f</a:t>
            </a:r>
            <a:r>
              <a:rPr lang="en-US" altLang="zh-CN" dirty="0">
                <a:solidFill>
                  <a:srgbClr val="0000FF"/>
                </a:solidFill>
                <a:latin typeface="Times New Roman" pitchFamily="18" charset="0"/>
                <a:ea typeface="楷体" pitchFamily="49" charset="-122"/>
                <a:cs typeface="Times New Roman" pitchFamily="18" charset="0"/>
              </a:rPr>
              <a:t>(</a:t>
            </a:r>
            <a:r>
              <a:rPr lang="en-US" altLang="zh-CN" i="1" dirty="0">
                <a:solidFill>
                  <a:srgbClr val="0000FF"/>
                </a:solidFill>
                <a:latin typeface="Times New Roman" pitchFamily="18" charset="0"/>
                <a:ea typeface="楷体" pitchFamily="49" charset="-122"/>
                <a:cs typeface="Times New Roman" pitchFamily="18" charset="0"/>
              </a:rPr>
              <a:t>n</a:t>
            </a:r>
            <a:r>
              <a:rPr lang="en-US" altLang="zh-CN" dirty="0">
                <a:solidFill>
                  <a:srgbClr val="0000FF"/>
                </a:solidFill>
                <a:latin typeface="Times New Roman" pitchFamily="18" charset="0"/>
                <a:ea typeface="楷体" pitchFamily="49" charset="-122"/>
                <a:cs typeface="Times New Roman" pitchFamily="18" charset="0"/>
              </a:rPr>
              <a:t>)|      </a:t>
            </a:r>
          </a:p>
        </p:txBody>
      </p:sp>
      <p:sp>
        <p:nvSpPr>
          <p:cNvPr id="5" name="Line 7"/>
          <p:cNvSpPr>
            <a:spLocks noChangeShapeType="1"/>
          </p:cNvSpPr>
          <p:nvPr/>
        </p:nvSpPr>
        <p:spPr bwMode="auto">
          <a:xfrm flipV="1">
            <a:off x="4300563" y="2571744"/>
            <a:ext cx="0" cy="360363"/>
          </a:xfrm>
          <a:prstGeom prst="line">
            <a:avLst/>
          </a:prstGeom>
          <a:noFill/>
          <a:ln w="38100">
            <a:solidFill>
              <a:srgbClr val="C00000"/>
            </a:solidFill>
            <a:round/>
            <a:headEnd/>
            <a:tailEnd type="triangle" w="med" len="med"/>
          </a:ln>
          <a:effectLst/>
        </p:spPr>
        <p:txBody>
          <a:bodyPr wrap="none" anchor="ctr">
            <a:spAutoFit/>
          </a:bodyPr>
          <a:lstStyle/>
          <a:p>
            <a:endParaRPr lang="zh-CN" altLang="en-US"/>
          </a:p>
        </p:txBody>
      </p:sp>
      <p:sp>
        <p:nvSpPr>
          <p:cNvPr id="6" name="Text Box 8"/>
          <p:cNvSpPr txBox="1">
            <a:spLocks noChangeArrowheads="1"/>
          </p:cNvSpPr>
          <p:nvPr/>
        </p:nvSpPr>
        <p:spPr bwMode="auto">
          <a:xfrm>
            <a:off x="3189300" y="2978145"/>
            <a:ext cx="2382832" cy="430887"/>
          </a:xfrm>
          <a:prstGeom prst="rect">
            <a:avLst/>
          </a:prstGeom>
          <a:noFill/>
          <a:ln w="19050" algn="ctr">
            <a:noFill/>
            <a:miter lim="800000"/>
            <a:headEnd/>
            <a:tailEnd/>
          </a:ln>
          <a:effectLst/>
        </p:spPr>
        <p:txBody>
          <a:bodyPr wrap="square">
            <a:spAutoFit/>
          </a:bodyPr>
          <a:lstStyle/>
          <a:p>
            <a:r>
              <a:rPr lang="en-US" altLang="zh-CN" sz="2000" i="1">
                <a:solidFill>
                  <a:srgbClr val="0000FF"/>
                </a:solidFill>
                <a:ea typeface="楷体" pitchFamily="49" charset="-122"/>
                <a:cs typeface="Times New Roman" pitchFamily="18" charset="0"/>
              </a:rPr>
              <a:t>f</a:t>
            </a:r>
            <a:r>
              <a:rPr lang="en-US" altLang="zh-CN" sz="2000">
                <a:solidFill>
                  <a:srgbClr val="0000FF"/>
                </a:solidFill>
                <a:ea typeface="楷体" pitchFamily="49" charset="-122"/>
                <a:cs typeface="Times New Roman" pitchFamily="18" charset="0"/>
              </a:rPr>
              <a:t>(</a:t>
            </a:r>
            <a:r>
              <a:rPr lang="en-US" altLang="zh-CN" sz="2000" i="1">
                <a:solidFill>
                  <a:srgbClr val="0000FF"/>
                </a:solidFill>
                <a:ea typeface="楷体" pitchFamily="49" charset="-122"/>
                <a:cs typeface="Times New Roman" pitchFamily="18" charset="0"/>
              </a:rPr>
              <a:t>n</a:t>
            </a:r>
            <a:r>
              <a:rPr lang="en-US" altLang="zh-CN" sz="2000">
                <a:solidFill>
                  <a:srgbClr val="0000FF"/>
                </a:solidFill>
                <a:ea typeface="楷体" pitchFamily="49" charset="-122"/>
                <a:cs typeface="Times New Roman" pitchFamily="18" charset="0"/>
              </a:rPr>
              <a:t>)</a:t>
            </a:r>
            <a:r>
              <a:rPr lang="zh-CN" altLang="en-US" sz="2000">
                <a:solidFill>
                  <a:srgbClr val="0000FF"/>
                </a:solidFill>
                <a:ea typeface="楷体" pitchFamily="49" charset="-122"/>
                <a:cs typeface="Times New Roman" pitchFamily="18" charset="0"/>
              </a:rPr>
              <a:t>是</a:t>
            </a:r>
            <a:r>
              <a:rPr lang="en-US" altLang="zh-CN" sz="2000">
                <a:solidFill>
                  <a:srgbClr val="0000FF"/>
                </a:solidFill>
                <a:ea typeface="楷体" pitchFamily="49" charset="-122"/>
                <a:cs typeface="Times New Roman" pitchFamily="18" charset="0"/>
              </a:rPr>
              <a:t>T(</a:t>
            </a:r>
            <a:r>
              <a:rPr lang="en-US" altLang="zh-CN" sz="2000" i="1">
                <a:solidFill>
                  <a:srgbClr val="0000FF"/>
                </a:solidFill>
                <a:ea typeface="楷体" pitchFamily="49" charset="-122"/>
                <a:cs typeface="Times New Roman" pitchFamily="18" charset="0"/>
              </a:rPr>
              <a:t>n</a:t>
            </a:r>
            <a:r>
              <a:rPr lang="en-US" altLang="zh-CN" sz="2000">
                <a:solidFill>
                  <a:srgbClr val="0000FF"/>
                </a:solidFill>
                <a:ea typeface="楷体" pitchFamily="49" charset="-122"/>
                <a:cs typeface="Times New Roman" pitchFamily="18" charset="0"/>
              </a:rPr>
              <a:t>)</a:t>
            </a:r>
            <a:r>
              <a:rPr lang="zh-CN" altLang="en-US" sz="2000">
                <a:solidFill>
                  <a:srgbClr val="0000FF"/>
                </a:solidFill>
                <a:ea typeface="楷体" pitchFamily="49" charset="-122"/>
                <a:cs typeface="Times New Roman" pitchFamily="18" charset="0"/>
              </a:rPr>
              <a:t>的</a:t>
            </a:r>
            <a:r>
              <a:rPr lang="zh-CN" altLang="en-US" sz="2000" dirty="0">
                <a:solidFill>
                  <a:srgbClr val="0000FF"/>
                </a:solidFill>
                <a:ea typeface="楷体" pitchFamily="49" charset="-122"/>
                <a:cs typeface="Times New Roman" pitchFamily="18" charset="0"/>
              </a:rPr>
              <a:t>上界</a:t>
            </a:r>
          </a:p>
        </p:txBody>
      </p:sp>
      <p:sp>
        <p:nvSpPr>
          <p:cNvPr id="8" name="Line 7"/>
          <p:cNvSpPr>
            <a:spLocks noChangeShapeType="1"/>
          </p:cNvSpPr>
          <p:nvPr/>
        </p:nvSpPr>
        <p:spPr bwMode="auto">
          <a:xfrm flipV="1">
            <a:off x="3586183" y="3347449"/>
            <a:ext cx="0" cy="360363"/>
          </a:xfrm>
          <a:prstGeom prst="line">
            <a:avLst/>
          </a:prstGeom>
          <a:noFill/>
          <a:ln w="38100">
            <a:solidFill>
              <a:srgbClr val="C00000"/>
            </a:solidFill>
            <a:round/>
            <a:headEnd/>
            <a:tailEnd type="triangle" w="med" len="med"/>
          </a:ln>
          <a:effectLst/>
        </p:spPr>
        <p:txBody>
          <a:bodyPr wrap="none" anchor="ctr">
            <a:spAutoFit/>
          </a:bodyPr>
          <a:lstStyle/>
          <a:p>
            <a:endParaRPr lang="zh-CN" altLang="en-US"/>
          </a:p>
        </p:txBody>
      </p:sp>
      <p:sp>
        <p:nvSpPr>
          <p:cNvPr id="9" name="Text Box 8"/>
          <p:cNvSpPr txBox="1">
            <a:spLocks noChangeArrowheads="1"/>
          </p:cNvSpPr>
          <p:nvPr/>
        </p:nvSpPr>
        <p:spPr bwMode="auto">
          <a:xfrm>
            <a:off x="1928794" y="3753850"/>
            <a:ext cx="3597278" cy="769441"/>
          </a:xfrm>
          <a:prstGeom prst="rect">
            <a:avLst/>
          </a:prstGeom>
          <a:noFill/>
          <a:ln w="19050" algn="ctr">
            <a:noFill/>
            <a:miter lim="800000"/>
            <a:headEnd/>
            <a:tailEnd/>
          </a:ln>
          <a:effectLst/>
        </p:spPr>
        <p:txBody>
          <a:bodyPr wrap="square">
            <a:spAutoFit/>
          </a:bodyPr>
          <a:lstStyle/>
          <a:p>
            <a:r>
              <a:rPr lang="zh-CN" altLang="en-US" sz="2000">
                <a:solidFill>
                  <a:srgbClr val="0000FF"/>
                </a:solidFill>
                <a:latin typeface="楷体" pitchFamily="49" charset="-122"/>
                <a:ea typeface="楷体" pitchFamily="49" charset="-122"/>
              </a:rPr>
              <a:t>这种上界可能很多，通常取最接近的上界，即</a:t>
            </a:r>
            <a:r>
              <a:rPr lang="zh-CN" altLang="en-US" sz="2000">
                <a:solidFill>
                  <a:srgbClr val="FF00FF"/>
                </a:solidFill>
                <a:latin typeface="楷体" pitchFamily="49" charset="-122"/>
                <a:ea typeface="楷体" pitchFamily="49" charset="-122"/>
              </a:rPr>
              <a:t>紧凑上界</a:t>
            </a:r>
            <a:endParaRPr lang="zh-CN" altLang="en-US" sz="2000" dirty="0">
              <a:solidFill>
                <a:srgbClr val="FF00FF"/>
              </a:solidFill>
              <a:latin typeface="楷体" pitchFamily="49" charset="-122"/>
              <a:ea typeface="楷体" pitchFamily="49" charset="-122"/>
            </a:endParaRPr>
          </a:p>
        </p:txBody>
      </p:sp>
      <p:grpSp>
        <p:nvGrpSpPr>
          <p:cNvPr id="19" name="组合 18"/>
          <p:cNvGrpSpPr/>
          <p:nvPr/>
        </p:nvGrpSpPr>
        <p:grpSpPr>
          <a:xfrm>
            <a:off x="1285852" y="4857760"/>
            <a:ext cx="4500594" cy="1049207"/>
            <a:chOff x="714348" y="4857760"/>
            <a:chExt cx="4500594" cy="1049207"/>
          </a:xfrm>
        </p:grpSpPr>
        <p:sp>
          <p:nvSpPr>
            <p:cNvPr id="10" name="TextBox 9"/>
            <p:cNvSpPr txBox="1"/>
            <p:nvPr/>
          </p:nvSpPr>
          <p:spPr>
            <a:xfrm>
              <a:off x="714348" y="4857760"/>
              <a:ext cx="1928826" cy="498598"/>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大致情况：</a:t>
              </a:r>
            </a:p>
          </p:txBody>
        </p:sp>
        <p:sp>
          <p:nvSpPr>
            <p:cNvPr id="11" name="TextBox 10"/>
            <p:cNvSpPr txBox="1"/>
            <p:nvPr/>
          </p:nvSpPr>
          <p:spPr>
            <a:xfrm>
              <a:off x="2571736" y="5143512"/>
              <a:ext cx="857256" cy="406265"/>
            </a:xfrm>
            <a:prstGeom prst="rect">
              <a:avLst/>
            </a:prstGeom>
            <a:noFill/>
          </p:spPr>
          <p:txBody>
            <a:bodyPr wrap="square" lIns="0" tIns="0" rIns="0" bIns="0" rtlCol="0">
              <a:spAutoFit/>
            </a:bodyPr>
            <a:lstStyle/>
            <a:p>
              <a:r>
                <a:rPr lang="en-US" altLang="zh-CN">
                  <a:solidFill>
                    <a:srgbClr val="0000FF"/>
                  </a:solidFill>
                </a:rPr>
                <a:t>lim</a:t>
              </a:r>
              <a:endParaRPr lang="zh-CN" altLang="en-US">
                <a:solidFill>
                  <a:srgbClr val="0000FF"/>
                </a:solidFill>
              </a:endParaRPr>
            </a:p>
          </p:txBody>
        </p:sp>
        <p:sp>
          <p:nvSpPr>
            <p:cNvPr id="12" name="TextBox 11"/>
            <p:cNvSpPr txBox="1"/>
            <p:nvPr/>
          </p:nvSpPr>
          <p:spPr>
            <a:xfrm>
              <a:off x="2554345" y="5514503"/>
              <a:ext cx="571504" cy="270843"/>
            </a:xfrm>
            <a:prstGeom prst="rect">
              <a:avLst/>
            </a:prstGeom>
            <a:noFill/>
          </p:spPr>
          <p:txBody>
            <a:bodyPr wrap="square" lIns="0" tIns="0" rIns="0" bIns="0" rtlCol="0">
              <a:spAutoFit/>
            </a:bodyPr>
            <a:lstStyle/>
            <a:p>
              <a:pPr algn="l"/>
              <a:r>
                <a:rPr lang="en-US" altLang="zh-CN" sz="1600" i="1" dirty="0">
                  <a:solidFill>
                    <a:srgbClr val="0000FF"/>
                  </a:solidFill>
                </a:rPr>
                <a:t>n</a:t>
              </a:r>
              <a:r>
                <a:rPr lang="zh-CN" altLang="en-US" sz="1600" dirty="0">
                  <a:solidFill>
                    <a:srgbClr val="0000FF"/>
                  </a:solidFill>
                </a:rPr>
                <a:t>→ ∞ </a:t>
              </a:r>
            </a:p>
          </p:txBody>
        </p:sp>
        <p:sp>
          <p:nvSpPr>
            <p:cNvPr id="14" name="TextBox 13"/>
            <p:cNvSpPr txBox="1"/>
            <p:nvPr/>
          </p:nvSpPr>
          <p:spPr>
            <a:xfrm>
              <a:off x="3357554" y="4980992"/>
              <a:ext cx="857256" cy="376834"/>
            </a:xfrm>
            <a:prstGeom prst="rect">
              <a:avLst/>
            </a:prstGeom>
            <a:noFill/>
          </p:spPr>
          <p:txBody>
            <a:bodyPr wrap="square" lIns="0" tIns="0" rIns="0" bIns="0" rtlCol="0">
              <a:spAutoFit/>
            </a:bodyPr>
            <a:lstStyle/>
            <a:p>
              <a:r>
                <a:rPr lang="en-US" altLang="zh-CN" i="1">
                  <a:solidFill>
                    <a:srgbClr val="0000FF"/>
                  </a:solidFill>
                </a:rPr>
                <a:t>T</a:t>
              </a:r>
              <a:r>
                <a:rPr lang="en-US" altLang="zh-CN">
                  <a:solidFill>
                    <a:srgbClr val="0000FF"/>
                  </a:solidFill>
                </a:rPr>
                <a:t>(</a:t>
              </a:r>
              <a:r>
                <a:rPr lang="en-US" altLang="zh-CN" i="1">
                  <a:solidFill>
                    <a:srgbClr val="0000FF"/>
                  </a:solidFill>
                </a:rPr>
                <a:t>n</a:t>
              </a:r>
              <a:r>
                <a:rPr lang="en-US" altLang="zh-CN">
                  <a:solidFill>
                    <a:srgbClr val="0000FF"/>
                  </a:solidFill>
                </a:rPr>
                <a:t>)</a:t>
              </a:r>
              <a:endParaRPr lang="zh-CN" altLang="en-US">
                <a:solidFill>
                  <a:srgbClr val="0000FF"/>
                </a:solidFill>
              </a:endParaRPr>
            </a:p>
          </p:txBody>
        </p:sp>
        <p:sp>
          <p:nvSpPr>
            <p:cNvPr id="15" name="TextBox 14"/>
            <p:cNvSpPr txBox="1"/>
            <p:nvPr/>
          </p:nvSpPr>
          <p:spPr>
            <a:xfrm>
              <a:off x="3357554" y="5500702"/>
              <a:ext cx="857256" cy="406265"/>
            </a:xfrm>
            <a:prstGeom prst="rect">
              <a:avLst/>
            </a:prstGeom>
            <a:noFill/>
          </p:spPr>
          <p:txBody>
            <a:bodyPr wrap="square" lIns="0" tIns="0" rIns="0" bIns="0" rtlCol="0">
              <a:spAutoFit/>
            </a:bodyPr>
            <a:lstStyle/>
            <a:p>
              <a:r>
                <a:rPr lang="en-US" altLang="zh-CN" i="1">
                  <a:solidFill>
                    <a:srgbClr val="0000FF"/>
                  </a:solidFill>
                </a:rPr>
                <a:t>f</a:t>
              </a:r>
              <a:r>
                <a:rPr lang="en-US" altLang="zh-CN">
                  <a:solidFill>
                    <a:srgbClr val="0000FF"/>
                  </a:solidFill>
                </a:rPr>
                <a:t>(</a:t>
              </a:r>
              <a:r>
                <a:rPr lang="en-US" altLang="zh-CN" i="1">
                  <a:solidFill>
                    <a:srgbClr val="0000FF"/>
                  </a:solidFill>
                </a:rPr>
                <a:t>n</a:t>
              </a:r>
              <a:r>
                <a:rPr lang="en-US" altLang="zh-CN">
                  <a:solidFill>
                    <a:srgbClr val="0000FF"/>
                  </a:solidFill>
                </a:rPr>
                <a:t>)</a:t>
              </a:r>
              <a:endParaRPr lang="zh-CN" altLang="en-US">
                <a:solidFill>
                  <a:srgbClr val="0000FF"/>
                </a:solidFill>
              </a:endParaRPr>
            </a:p>
          </p:txBody>
        </p:sp>
        <p:cxnSp>
          <p:nvCxnSpPr>
            <p:cNvPr id="17" name="直接连接符 16"/>
            <p:cNvCxnSpPr/>
            <p:nvPr/>
          </p:nvCxnSpPr>
          <p:spPr>
            <a:xfrm>
              <a:off x="3339037" y="5428470"/>
              <a:ext cx="57150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71934" y="5214950"/>
              <a:ext cx="1143008" cy="376834"/>
            </a:xfrm>
            <a:prstGeom prst="rect">
              <a:avLst/>
            </a:prstGeom>
            <a:noFill/>
          </p:spPr>
          <p:txBody>
            <a:bodyPr wrap="square" lIns="0" tIns="0" rIns="0" bIns="0" rtlCol="0">
              <a:spAutoFit/>
            </a:bodyPr>
            <a:lstStyle/>
            <a:p>
              <a:r>
                <a:rPr lang="en-US" altLang="zh-CN" i="1">
                  <a:solidFill>
                    <a:srgbClr val="0000FF"/>
                  </a:solidFill>
                </a:rPr>
                <a:t>=  M</a:t>
              </a:r>
              <a:endParaRPr lang="zh-CN" altLang="en-US">
                <a:solidFill>
                  <a:srgbClr val="0000FF"/>
                </a:solidFill>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22</a:t>
            </a:fld>
            <a:endParaRPr lang="en-US" altLang="zh-CN" dirty="0"/>
          </a:p>
        </p:txBody>
      </p:sp>
    </p:spTree>
    <p:extLst>
      <p:ext uri="{BB962C8B-B14F-4D97-AF65-F5344CB8AC3E}">
        <p14:creationId xmlns:p14="http://schemas.microsoft.com/office/powerpoint/2010/main" val="199340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571472" y="1857364"/>
            <a:ext cx="8001056" cy="1532727"/>
          </a:xfrm>
          <a:prstGeom prst="rect">
            <a:avLst/>
          </a:prstGeom>
          <a:noFill/>
          <a:ln w="9525">
            <a:noFill/>
            <a:miter lim="800000"/>
            <a:headEnd/>
            <a:tailEnd/>
          </a:ln>
          <a:effectLst/>
        </p:spPr>
        <p:txBody>
          <a:bodyPr wrap="square">
            <a:spAutoFit/>
          </a:bodyPr>
          <a:lstStyle/>
          <a:p>
            <a:pPr algn="l">
              <a:lnSpc>
                <a:spcPct val="130000"/>
              </a:lnSpc>
              <a:spcBef>
                <a:spcPct val="0"/>
              </a:spcBef>
            </a:pPr>
            <a:r>
              <a:rPr lang="en-US" altLang="zh-CN" dirty="0">
                <a:solidFill>
                  <a:srgbClr val="FF3300"/>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也就是只求出</a:t>
            </a:r>
            <a:r>
              <a:rPr lang="en-US" altLang="zh-CN" dirty="0">
                <a:solidFill>
                  <a:srgbClr val="0000FF"/>
                </a:solidFill>
                <a:ea typeface="楷体" pitchFamily="49" charset="-122"/>
                <a:cs typeface="Times New Roman" pitchFamily="18" charset="0"/>
              </a:rPr>
              <a:t>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a:t>
            </a:r>
            <a:r>
              <a:rPr lang="zh-CN" altLang="en-US">
                <a:solidFill>
                  <a:srgbClr val="0000FF"/>
                </a:solidFill>
                <a:ea typeface="楷体" pitchFamily="49" charset="-122"/>
                <a:cs typeface="Times New Roman" pitchFamily="18" charset="0"/>
              </a:rPr>
              <a:t>最高阶，忽略</a:t>
            </a:r>
            <a:r>
              <a:rPr lang="zh-CN" altLang="en-US" dirty="0">
                <a:solidFill>
                  <a:srgbClr val="0000FF"/>
                </a:solidFill>
                <a:ea typeface="楷体" pitchFamily="49" charset="-122"/>
                <a:cs typeface="Times New Roman" pitchFamily="18" charset="0"/>
              </a:rPr>
              <a:t>其低阶项和</a:t>
            </a:r>
            <a:r>
              <a:rPr lang="zh-CN" altLang="en-US">
                <a:solidFill>
                  <a:srgbClr val="0000FF"/>
                </a:solidFill>
                <a:ea typeface="楷体" pitchFamily="49" charset="-122"/>
                <a:cs typeface="Times New Roman" pitchFamily="18" charset="0"/>
              </a:rPr>
              <a:t>常系数，这样</a:t>
            </a:r>
            <a:r>
              <a:rPr lang="zh-CN" altLang="en-US" dirty="0">
                <a:solidFill>
                  <a:srgbClr val="0000FF"/>
                </a:solidFill>
                <a:ea typeface="楷体" pitchFamily="49" charset="-122"/>
                <a:cs typeface="Times New Roman" pitchFamily="18" charset="0"/>
              </a:rPr>
              <a:t>既可简化</a:t>
            </a:r>
            <a:r>
              <a:rPr lang="en-US" altLang="zh-CN" dirty="0">
                <a:solidFill>
                  <a:srgbClr val="0000FF"/>
                </a:solidFill>
                <a:ea typeface="楷体" pitchFamily="49" charset="-122"/>
                <a:cs typeface="Times New Roman" pitchFamily="18" charset="0"/>
              </a:rPr>
              <a:t>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的计算，又</a:t>
            </a:r>
            <a:r>
              <a:rPr lang="zh-CN" altLang="en-US" dirty="0">
                <a:solidFill>
                  <a:srgbClr val="0000FF"/>
                </a:solidFill>
                <a:ea typeface="楷体" pitchFamily="49" charset="-122"/>
                <a:cs typeface="Times New Roman" pitchFamily="18" charset="0"/>
              </a:rPr>
              <a:t>能比较客观地反映出当</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很大时算法的时间性</a:t>
            </a:r>
            <a:r>
              <a:rPr lang="zh-CN" altLang="en-US">
                <a:solidFill>
                  <a:srgbClr val="0000FF"/>
                </a:solidFill>
                <a:ea typeface="楷体" pitchFamily="49" charset="-122"/>
                <a:cs typeface="Times New Roman" pitchFamily="18" charset="0"/>
              </a:rPr>
              <a:t>能。     </a:t>
            </a:r>
            <a:endParaRPr lang="en-US" altLang="zh-CN" dirty="0">
              <a:solidFill>
                <a:srgbClr val="C00000"/>
              </a:solidFill>
              <a:ea typeface="楷体" pitchFamily="49" charset="-122"/>
              <a:cs typeface="Times New Roman" pitchFamily="18" charset="0"/>
            </a:endParaRPr>
          </a:p>
        </p:txBody>
      </p:sp>
      <p:sp>
        <p:nvSpPr>
          <p:cNvPr id="211971" name="AutoShape 3"/>
          <p:cNvSpPr>
            <a:spLocks noChangeArrowheads="1"/>
          </p:cNvSpPr>
          <p:nvPr/>
        </p:nvSpPr>
        <p:spPr bwMode="auto">
          <a:xfrm>
            <a:off x="5357818" y="636574"/>
            <a:ext cx="2643206" cy="863600"/>
          </a:xfrm>
          <a:prstGeom prst="wedgeRectCallout">
            <a:avLst>
              <a:gd name="adj1" fmla="val -64643"/>
              <a:gd name="adj2" fmla="val 101288"/>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l">
              <a:lnSpc>
                <a:spcPct val="100000"/>
              </a:lnSpc>
              <a:spcBef>
                <a:spcPct val="0"/>
              </a:spcBef>
            </a:pPr>
            <a:r>
              <a:rPr lang="zh-CN" altLang="en-US" sz="2000" dirty="0">
                <a:solidFill>
                  <a:srgbClr val="C00000"/>
                </a:solidFill>
                <a:latin typeface="楷体" pitchFamily="49" charset="-122"/>
                <a:ea typeface="楷体" pitchFamily="49" charset="-122"/>
              </a:rPr>
              <a:t>本质</a:t>
            </a:r>
            <a:r>
              <a:rPr lang="zh-CN" altLang="en-US" sz="2000">
                <a:solidFill>
                  <a:srgbClr val="C00000"/>
                </a:solidFill>
                <a:latin typeface="楷体" pitchFamily="49" charset="-122"/>
                <a:ea typeface="楷体" pitchFamily="49" charset="-122"/>
              </a:rPr>
              <a:t>上讲，是一种</a:t>
            </a:r>
            <a:r>
              <a:rPr lang="en-US" altLang="zh-CN" sz="2000">
                <a:solidFill>
                  <a:srgbClr val="C00000"/>
                </a:solidFill>
                <a:latin typeface="Times New Roman" pitchFamily="18" charset="0"/>
                <a:ea typeface="楷体" pitchFamily="49" charset="-122"/>
                <a:cs typeface="Times New Roman" pitchFamily="18" charset="0"/>
              </a:rPr>
              <a:t>T(</a:t>
            </a:r>
            <a:r>
              <a:rPr lang="en-US" altLang="zh-CN" sz="2000" i="1">
                <a:solidFill>
                  <a:srgbClr val="C00000"/>
                </a:solidFill>
                <a:latin typeface="Times New Roman" pitchFamily="18" charset="0"/>
                <a:ea typeface="楷体" pitchFamily="49" charset="-122"/>
                <a:cs typeface="Times New Roman" pitchFamily="18" charset="0"/>
              </a:rPr>
              <a:t>n</a:t>
            </a:r>
            <a:r>
              <a:rPr lang="en-US" altLang="zh-CN" sz="2000">
                <a:solidFill>
                  <a:srgbClr val="C00000"/>
                </a:solidFill>
                <a:latin typeface="Times New Roman" pitchFamily="18" charset="0"/>
                <a:ea typeface="楷体" pitchFamily="49" charset="-122"/>
                <a:cs typeface="Times New Roman" pitchFamily="18" charset="0"/>
              </a:rPr>
              <a:t>)</a:t>
            </a:r>
            <a:r>
              <a:rPr lang="zh-CN" altLang="en-US" sz="2000">
                <a:solidFill>
                  <a:srgbClr val="C00000"/>
                </a:solidFill>
                <a:latin typeface="楷体" pitchFamily="49" charset="-122"/>
                <a:ea typeface="楷体" pitchFamily="49" charset="-122"/>
              </a:rPr>
              <a:t>最高</a:t>
            </a:r>
            <a:r>
              <a:rPr lang="zh-CN" altLang="en-US" sz="2000" dirty="0">
                <a:solidFill>
                  <a:srgbClr val="C00000"/>
                </a:solidFill>
                <a:latin typeface="楷体" pitchFamily="49" charset="-122"/>
                <a:ea typeface="楷体" pitchFamily="49" charset="-122"/>
              </a:rPr>
              <a:t>数量级的比较</a:t>
            </a: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23</a:t>
            </a:fld>
            <a:endParaRPr lang="en-US" altLang="zh-CN" dirty="0"/>
          </a:p>
        </p:txBody>
      </p:sp>
      <p:sp>
        <p:nvSpPr>
          <p:cNvPr id="6" name="TextBox 5"/>
          <p:cNvSpPr txBox="1"/>
          <p:nvPr/>
        </p:nvSpPr>
        <p:spPr>
          <a:xfrm>
            <a:off x="1214414" y="3857628"/>
            <a:ext cx="5143536"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00000"/>
              </a:lnSpc>
              <a:spcBef>
                <a:spcPct val="0"/>
              </a:spcBef>
            </a:pPr>
            <a:r>
              <a:rPr lang="zh-CN" altLang="en-US">
                <a:solidFill>
                  <a:srgbClr val="0000FF"/>
                </a:solidFill>
                <a:ea typeface="楷体" pitchFamily="49" charset="-122"/>
                <a:cs typeface="Times New Roman" pitchFamily="18" charset="0"/>
              </a:rPr>
              <a:t> 例如 ：</a:t>
            </a:r>
            <a:r>
              <a:rPr lang="en-US" altLang="zh-CN">
                <a:solidFill>
                  <a:srgbClr val="0000FF"/>
                </a:solidFill>
                <a:ea typeface="楷体" pitchFamily="49" charset="-122"/>
                <a:cs typeface="Times New Roman" pitchFamily="18" charset="0"/>
              </a:rPr>
              <a:t>T(</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 = </a:t>
            </a:r>
            <a:r>
              <a:rPr lang="en-US" altLang="zh-CN">
                <a:solidFill>
                  <a:srgbClr val="C00000"/>
                </a:solidFill>
                <a:ea typeface="楷体" pitchFamily="49" charset="-122"/>
                <a:cs typeface="Times New Roman" pitchFamily="18" charset="0"/>
              </a:rPr>
              <a:t>2</a:t>
            </a:r>
            <a:r>
              <a:rPr lang="en-US" altLang="zh-CN" i="1">
                <a:solidFill>
                  <a:srgbClr val="C00000"/>
                </a:solidFill>
                <a:ea typeface="楷体" pitchFamily="49" charset="-122"/>
                <a:cs typeface="Times New Roman" pitchFamily="18" charset="0"/>
              </a:rPr>
              <a:t>n</a:t>
            </a:r>
            <a:r>
              <a:rPr lang="en-US" altLang="zh-CN" baseline="30000">
                <a:solidFill>
                  <a:srgbClr val="C00000"/>
                </a:solidFill>
                <a:ea typeface="楷体" pitchFamily="49" charset="-122"/>
                <a:cs typeface="Times New Roman" pitchFamily="18" charset="0"/>
              </a:rPr>
              <a:t>2</a:t>
            </a:r>
            <a:r>
              <a:rPr lang="en-US" altLang="zh-CN">
                <a:solidFill>
                  <a:srgbClr val="C00000"/>
                </a:solidFill>
                <a:ea typeface="楷体" pitchFamily="49" charset="-122"/>
                <a:cs typeface="Times New Roman" pitchFamily="18" charset="0"/>
              </a:rPr>
              <a:t>+2</a:t>
            </a:r>
            <a:r>
              <a:rPr lang="en-US" altLang="zh-CN" i="1">
                <a:solidFill>
                  <a:srgbClr val="C00000"/>
                </a:solidFill>
                <a:ea typeface="楷体" pitchFamily="49" charset="-122"/>
                <a:cs typeface="Times New Roman" pitchFamily="18" charset="0"/>
              </a:rPr>
              <a:t>n</a:t>
            </a:r>
            <a:r>
              <a:rPr lang="en-US" altLang="zh-CN">
                <a:solidFill>
                  <a:srgbClr val="C00000"/>
                </a:solidFill>
                <a:ea typeface="楷体" pitchFamily="49" charset="-122"/>
                <a:cs typeface="Times New Roman" pitchFamily="18" charset="0"/>
              </a:rPr>
              <a:t>+1 = O(</a:t>
            </a:r>
            <a:r>
              <a:rPr lang="en-US" altLang="zh-CN" i="1">
                <a:solidFill>
                  <a:srgbClr val="C00000"/>
                </a:solidFill>
                <a:ea typeface="楷体" pitchFamily="49" charset="-122"/>
                <a:cs typeface="Times New Roman" pitchFamily="18" charset="0"/>
              </a:rPr>
              <a:t>n</a:t>
            </a:r>
            <a:r>
              <a:rPr lang="en-US" altLang="zh-CN" baseline="30000">
                <a:solidFill>
                  <a:srgbClr val="C00000"/>
                </a:solidFill>
                <a:ea typeface="楷体" pitchFamily="49" charset="-122"/>
                <a:cs typeface="Times New Roman" pitchFamily="18" charset="0"/>
              </a:rPr>
              <a:t>2</a:t>
            </a:r>
            <a:r>
              <a:rPr lang="en-US" altLang="zh-CN">
                <a:solidFill>
                  <a:srgbClr val="C00000"/>
                </a:solidFill>
                <a:ea typeface="楷体" pitchFamily="49" charset="-122"/>
                <a:cs typeface="Times New Roman" pitchFamily="18" charset="0"/>
              </a:rPr>
              <a:t>)</a:t>
            </a:r>
            <a:endParaRPr lang="zh-CN" altLang="en-US"/>
          </a:p>
        </p:txBody>
      </p:sp>
    </p:spTree>
    <p:extLst>
      <p:ext uri="{BB962C8B-B14F-4D97-AF65-F5344CB8AC3E}">
        <p14:creationId xmlns:p14="http://schemas.microsoft.com/office/powerpoint/2010/main" val="293714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215931" y="1000108"/>
            <a:ext cx="8785225" cy="3477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l">
              <a:lnSpc>
                <a:spcPct val="150000"/>
              </a:lnSpc>
              <a:buFontTx/>
              <a:buBlip>
                <a:blip r:embed="rId3"/>
              </a:buBlip>
            </a:pPr>
            <a:r>
              <a:rPr lang="zh-CN" altLang="en-US" sz="2200" dirty="0">
                <a:solidFill>
                  <a:srgbClr val="0000FF"/>
                </a:solidFill>
                <a:latin typeface="Times New Roman" pitchFamily="18" charset="0"/>
                <a:ea typeface="楷体" pitchFamily="49" charset="-122"/>
                <a:cs typeface="Times New Roman" pitchFamily="18" charset="0"/>
              </a:rPr>
              <a:t>一个没有循环的算法的执行时间与问题规模</a:t>
            </a:r>
            <a:r>
              <a:rPr lang="en-US" altLang="zh-CN" sz="2200" i="1">
                <a:solidFill>
                  <a:srgbClr val="0000FF"/>
                </a:solidFill>
                <a:latin typeface="Times New Roman" pitchFamily="18" charset="0"/>
                <a:ea typeface="楷体" pitchFamily="49" charset="-122"/>
                <a:cs typeface="Times New Roman" pitchFamily="18" charset="0"/>
              </a:rPr>
              <a:t>n</a:t>
            </a:r>
            <a:r>
              <a:rPr lang="zh-CN" altLang="en-US" sz="2200">
                <a:solidFill>
                  <a:srgbClr val="0000FF"/>
                </a:solidFill>
                <a:latin typeface="Times New Roman" pitchFamily="18" charset="0"/>
                <a:ea typeface="楷体" pitchFamily="49" charset="-122"/>
                <a:cs typeface="Times New Roman" pitchFamily="18" charset="0"/>
              </a:rPr>
              <a:t>无关，记</a:t>
            </a:r>
            <a:r>
              <a:rPr lang="zh-CN" altLang="en-US" sz="2200" dirty="0">
                <a:solidFill>
                  <a:srgbClr val="0000FF"/>
                </a:solidFill>
                <a:latin typeface="Times New Roman" pitchFamily="18" charset="0"/>
                <a:ea typeface="楷体" pitchFamily="49" charset="-122"/>
                <a:cs typeface="Times New Roman" pitchFamily="18" charset="0"/>
              </a:rPr>
              <a:t>作</a:t>
            </a:r>
            <a:r>
              <a:rPr lang="en-US" altLang="zh-CN" sz="2200">
                <a:solidFill>
                  <a:srgbClr val="0000FF"/>
                </a:solidFill>
                <a:latin typeface="Times New Roman" pitchFamily="18" charset="0"/>
                <a:ea typeface="楷体" pitchFamily="49" charset="-122"/>
                <a:cs typeface="Times New Roman" pitchFamily="18" charset="0"/>
              </a:rPr>
              <a:t>O(1)</a:t>
            </a:r>
            <a:r>
              <a:rPr lang="zh-CN" altLang="en-US" sz="2200">
                <a:solidFill>
                  <a:srgbClr val="0000FF"/>
                </a:solidFill>
                <a:latin typeface="Times New Roman" pitchFamily="18" charset="0"/>
                <a:ea typeface="楷体" pitchFamily="49" charset="-122"/>
                <a:cs typeface="Times New Roman" pitchFamily="18" charset="0"/>
              </a:rPr>
              <a:t>，也</a:t>
            </a:r>
            <a:r>
              <a:rPr lang="zh-CN" altLang="en-US" sz="2200" dirty="0">
                <a:solidFill>
                  <a:srgbClr val="0000FF"/>
                </a:solidFill>
                <a:latin typeface="Times New Roman" pitchFamily="18" charset="0"/>
                <a:ea typeface="楷体" pitchFamily="49" charset="-122"/>
                <a:cs typeface="Times New Roman" pitchFamily="18" charset="0"/>
              </a:rPr>
              <a:t>称作</a:t>
            </a:r>
            <a:r>
              <a:rPr lang="zh-CN" altLang="en-US" sz="2200" dirty="0">
                <a:solidFill>
                  <a:srgbClr val="FF00FF"/>
                </a:solidFill>
                <a:latin typeface="Times New Roman" pitchFamily="18" charset="0"/>
                <a:ea typeface="楷体" pitchFamily="49" charset="-122"/>
                <a:cs typeface="Times New Roman" pitchFamily="18" charset="0"/>
              </a:rPr>
              <a:t>常数阶</a:t>
            </a:r>
            <a:r>
              <a:rPr lang="zh-CN" altLang="en-US" sz="2200" dirty="0">
                <a:solidFill>
                  <a:srgbClr val="0000FF"/>
                </a:solidFill>
                <a:latin typeface="Times New Roman" pitchFamily="18" charset="0"/>
                <a:ea typeface="楷体" pitchFamily="49" charset="-122"/>
                <a:cs typeface="Times New Roman" pitchFamily="18" charset="0"/>
              </a:rPr>
              <a:t>。</a:t>
            </a:r>
          </a:p>
          <a:p>
            <a:pPr marL="457200" indent="-457200" algn="l">
              <a:lnSpc>
                <a:spcPct val="150000"/>
              </a:lnSpc>
              <a:buFontTx/>
              <a:buBlip>
                <a:blip r:embed="rId3"/>
              </a:buBlip>
            </a:pPr>
            <a:r>
              <a:rPr lang="zh-CN" altLang="en-US" sz="2200" dirty="0">
                <a:solidFill>
                  <a:srgbClr val="0000FF"/>
                </a:solidFill>
                <a:latin typeface="Times New Roman" pitchFamily="18" charset="0"/>
                <a:ea typeface="楷体" pitchFamily="49" charset="-122"/>
                <a:cs typeface="Times New Roman" pitchFamily="18" charset="0"/>
              </a:rPr>
              <a:t>一个只有一重循环的算法的执行时间与问题规模</a:t>
            </a:r>
            <a:r>
              <a:rPr lang="en-US" altLang="zh-CN" sz="2200" i="1" dirty="0">
                <a:solidFill>
                  <a:srgbClr val="0000FF"/>
                </a:solidFill>
                <a:latin typeface="Times New Roman" pitchFamily="18" charset="0"/>
                <a:ea typeface="楷体" pitchFamily="49" charset="-122"/>
                <a:cs typeface="Times New Roman" pitchFamily="18" charset="0"/>
              </a:rPr>
              <a:t>n</a:t>
            </a:r>
            <a:r>
              <a:rPr lang="zh-CN" altLang="en-US" sz="2200" dirty="0">
                <a:solidFill>
                  <a:srgbClr val="0000FF"/>
                </a:solidFill>
                <a:latin typeface="Times New Roman" pitchFamily="18" charset="0"/>
                <a:ea typeface="楷体" pitchFamily="49" charset="-122"/>
                <a:cs typeface="Times New Roman" pitchFamily="18" charset="0"/>
              </a:rPr>
              <a:t>的增长呈线性</a:t>
            </a:r>
            <a:r>
              <a:rPr lang="zh-CN" altLang="en-US" sz="2200">
                <a:solidFill>
                  <a:srgbClr val="0000FF"/>
                </a:solidFill>
                <a:latin typeface="Times New Roman" pitchFamily="18" charset="0"/>
                <a:ea typeface="楷体" pitchFamily="49" charset="-122"/>
                <a:cs typeface="Times New Roman" pitchFamily="18" charset="0"/>
              </a:rPr>
              <a:t>增大关系，记</a:t>
            </a:r>
            <a:r>
              <a:rPr lang="zh-CN" altLang="en-US" sz="2200" dirty="0">
                <a:solidFill>
                  <a:srgbClr val="0000FF"/>
                </a:solidFill>
                <a:latin typeface="Times New Roman" pitchFamily="18" charset="0"/>
                <a:ea typeface="楷体" pitchFamily="49" charset="-122"/>
                <a:cs typeface="Times New Roman" pitchFamily="18" charset="0"/>
              </a:rPr>
              <a:t>作</a:t>
            </a:r>
            <a:r>
              <a:rPr lang="en-US" altLang="zh-CN" sz="2200">
                <a:solidFill>
                  <a:srgbClr val="0000FF"/>
                </a:solidFill>
                <a:latin typeface="Times New Roman" pitchFamily="18" charset="0"/>
                <a:ea typeface="楷体" pitchFamily="49" charset="-122"/>
                <a:cs typeface="Times New Roman" pitchFamily="18" charset="0"/>
              </a:rPr>
              <a:t>O(</a:t>
            </a:r>
            <a:r>
              <a:rPr lang="en-US" altLang="zh-CN" sz="2200" i="1">
                <a:solidFill>
                  <a:srgbClr val="0000FF"/>
                </a:solidFill>
                <a:latin typeface="Times New Roman" pitchFamily="18" charset="0"/>
                <a:ea typeface="楷体" pitchFamily="49" charset="-122"/>
                <a:cs typeface="Times New Roman" pitchFamily="18" charset="0"/>
              </a:rPr>
              <a:t>n</a:t>
            </a:r>
            <a:r>
              <a:rPr lang="en-US" altLang="zh-CN" sz="2200">
                <a:solidFill>
                  <a:srgbClr val="0000FF"/>
                </a:solidFill>
                <a:latin typeface="Times New Roman" pitchFamily="18" charset="0"/>
                <a:ea typeface="楷体" pitchFamily="49" charset="-122"/>
                <a:cs typeface="Times New Roman" pitchFamily="18" charset="0"/>
              </a:rPr>
              <a:t>)</a:t>
            </a:r>
            <a:r>
              <a:rPr lang="zh-CN" altLang="en-US" sz="2200">
                <a:solidFill>
                  <a:srgbClr val="0000FF"/>
                </a:solidFill>
                <a:latin typeface="Times New Roman" pitchFamily="18" charset="0"/>
                <a:ea typeface="楷体" pitchFamily="49" charset="-122"/>
                <a:cs typeface="Times New Roman" pitchFamily="18" charset="0"/>
              </a:rPr>
              <a:t>，也</a:t>
            </a:r>
            <a:r>
              <a:rPr lang="zh-CN" altLang="en-US" sz="2200" dirty="0">
                <a:solidFill>
                  <a:srgbClr val="0000FF"/>
                </a:solidFill>
                <a:latin typeface="Times New Roman" pitchFamily="18" charset="0"/>
                <a:ea typeface="楷体" pitchFamily="49" charset="-122"/>
                <a:cs typeface="Times New Roman" pitchFamily="18" charset="0"/>
              </a:rPr>
              <a:t>称</a:t>
            </a:r>
            <a:r>
              <a:rPr lang="zh-CN" altLang="en-US" sz="2200" dirty="0">
                <a:solidFill>
                  <a:srgbClr val="FF00FF"/>
                </a:solidFill>
                <a:latin typeface="Times New Roman" pitchFamily="18" charset="0"/>
                <a:ea typeface="楷体" pitchFamily="49" charset="-122"/>
                <a:cs typeface="Times New Roman" pitchFamily="18" charset="0"/>
              </a:rPr>
              <a:t>线性阶</a:t>
            </a:r>
            <a:r>
              <a:rPr lang="zh-CN" altLang="en-US" sz="2200" dirty="0">
                <a:solidFill>
                  <a:srgbClr val="0000FF"/>
                </a:solidFill>
                <a:latin typeface="Times New Roman" pitchFamily="18" charset="0"/>
                <a:ea typeface="楷体" pitchFamily="49" charset="-122"/>
                <a:cs typeface="Times New Roman" pitchFamily="18" charset="0"/>
              </a:rPr>
              <a:t>。</a:t>
            </a:r>
          </a:p>
          <a:p>
            <a:pPr marL="457200" indent="-457200" algn="l">
              <a:lnSpc>
                <a:spcPct val="150000"/>
              </a:lnSpc>
              <a:buFontTx/>
              <a:buBlip>
                <a:blip r:embed="rId3"/>
              </a:buBlip>
            </a:pPr>
            <a:r>
              <a:rPr lang="zh-CN" altLang="en-US" sz="2200" dirty="0">
                <a:solidFill>
                  <a:srgbClr val="0000FF"/>
                </a:solidFill>
                <a:latin typeface="Times New Roman" pitchFamily="18" charset="0"/>
                <a:ea typeface="楷体" pitchFamily="49" charset="-122"/>
                <a:cs typeface="Times New Roman" pitchFamily="18" charset="0"/>
              </a:rPr>
              <a:t>其余常用的算法时间复杂度还有</a:t>
            </a:r>
            <a:r>
              <a:rPr lang="zh-CN" altLang="en-US" sz="2200" dirty="0">
                <a:solidFill>
                  <a:srgbClr val="FF00FF"/>
                </a:solidFill>
                <a:latin typeface="Times New Roman" pitchFamily="18" charset="0"/>
                <a:ea typeface="楷体" pitchFamily="49" charset="-122"/>
                <a:cs typeface="Times New Roman" pitchFamily="18" charset="0"/>
              </a:rPr>
              <a:t>平方阶</a:t>
            </a:r>
            <a:r>
              <a:rPr lang="en-US" altLang="zh-CN" sz="2200" dirty="0">
                <a:solidFill>
                  <a:srgbClr val="0000FF"/>
                </a:solidFill>
                <a:latin typeface="Times New Roman" pitchFamily="18" charset="0"/>
                <a:ea typeface="楷体" pitchFamily="49" charset="-122"/>
                <a:cs typeface="Times New Roman" pitchFamily="18" charset="0"/>
              </a:rPr>
              <a:t>O(</a:t>
            </a:r>
            <a:r>
              <a:rPr lang="en-US" altLang="zh-CN" sz="2200" i="1" dirty="0" err="1">
                <a:solidFill>
                  <a:srgbClr val="0000FF"/>
                </a:solidFill>
                <a:latin typeface="Times New Roman" pitchFamily="18" charset="0"/>
                <a:ea typeface="楷体" pitchFamily="49" charset="-122"/>
                <a:cs typeface="Times New Roman" pitchFamily="18" charset="0"/>
              </a:rPr>
              <a:t>n</a:t>
            </a:r>
            <a:r>
              <a:rPr lang="en-US" altLang="zh-CN" sz="2200" baseline="30000" dirty="0" err="1">
                <a:solidFill>
                  <a:srgbClr val="0000FF"/>
                </a:solidFill>
                <a:latin typeface="Times New Roman" pitchFamily="18" charset="0"/>
                <a:ea typeface="楷体" pitchFamily="49" charset="-122"/>
                <a:cs typeface="Times New Roman" pitchFamily="18" charset="0"/>
              </a:rPr>
              <a:t>2</a:t>
            </a:r>
            <a:r>
              <a:rPr lang="en-US" altLang="zh-CN"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FF00FF"/>
                </a:solidFill>
                <a:latin typeface="Times New Roman" pitchFamily="18" charset="0"/>
                <a:ea typeface="楷体" pitchFamily="49" charset="-122"/>
                <a:cs typeface="Times New Roman" pitchFamily="18" charset="0"/>
              </a:rPr>
              <a:t>立方阶</a:t>
            </a:r>
            <a:r>
              <a:rPr lang="en-US" altLang="zh-CN" sz="2200" dirty="0">
                <a:solidFill>
                  <a:srgbClr val="0000FF"/>
                </a:solidFill>
                <a:latin typeface="Times New Roman" pitchFamily="18" charset="0"/>
                <a:ea typeface="楷体" pitchFamily="49" charset="-122"/>
                <a:cs typeface="Times New Roman" pitchFamily="18" charset="0"/>
              </a:rPr>
              <a:t>O(</a:t>
            </a:r>
            <a:r>
              <a:rPr lang="en-US" altLang="zh-CN" sz="2200" i="1" dirty="0" err="1">
                <a:solidFill>
                  <a:srgbClr val="0000FF"/>
                </a:solidFill>
                <a:latin typeface="Times New Roman" pitchFamily="18" charset="0"/>
                <a:ea typeface="楷体" pitchFamily="49" charset="-122"/>
                <a:cs typeface="Times New Roman" pitchFamily="18" charset="0"/>
              </a:rPr>
              <a:t>n</a:t>
            </a:r>
            <a:r>
              <a:rPr lang="en-US" altLang="zh-CN" sz="2200" baseline="30000" dirty="0" err="1">
                <a:solidFill>
                  <a:srgbClr val="0000FF"/>
                </a:solidFill>
                <a:latin typeface="Times New Roman" pitchFamily="18" charset="0"/>
                <a:ea typeface="楷体" pitchFamily="49" charset="-122"/>
                <a:cs typeface="Times New Roman" pitchFamily="18" charset="0"/>
              </a:rPr>
              <a:t>3</a:t>
            </a:r>
            <a:r>
              <a:rPr lang="en-US" altLang="zh-CN"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FF00FF"/>
                </a:solidFill>
                <a:latin typeface="Times New Roman" pitchFamily="18" charset="0"/>
                <a:ea typeface="楷体" pitchFamily="49" charset="-122"/>
                <a:cs typeface="Times New Roman" pitchFamily="18" charset="0"/>
              </a:rPr>
              <a:t>对数阶</a:t>
            </a:r>
            <a:r>
              <a:rPr lang="en-US" altLang="zh-CN" sz="2200" dirty="0">
                <a:solidFill>
                  <a:srgbClr val="0000FF"/>
                </a:solidFill>
                <a:latin typeface="Times New Roman" pitchFamily="18" charset="0"/>
                <a:ea typeface="楷体" pitchFamily="49" charset="-122"/>
                <a:cs typeface="Times New Roman" pitchFamily="18" charset="0"/>
              </a:rPr>
              <a:t>O(</a:t>
            </a:r>
            <a:r>
              <a:rPr lang="en-US" altLang="zh-CN" sz="2200" dirty="0" err="1">
                <a:solidFill>
                  <a:srgbClr val="0000FF"/>
                </a:solidFill>
                <a:latin typeface="Times New Roman" pitchFamily="18" charset="0"/>
                <a:ea typeface="楷体" pitchFamily="49" charset="-122"/>
                <a:cs typeface="Times New Roman" pitchFamily="18" charset="0"/>
              </a:rPr>
              <a:t>log</a:t>
            </a:r>
            <a:r>
              <a:rPr lang="en-US" altLang="zh-CN" sz="2200" baseline="-30000" dirty="0" err="1">
                <a:solidFill>
                  <a:srgbClr val="0000FF"/>
                </a:solidFill>
                <a:latin typeface="Times New Roman" pitchFamily="18" charset="0"/>
                <a:ea typeface="楷体" pitchFamily="49" charset="-122"/>
                <a:cs typeface="Times New Roman" pitchFamily="18" charset="0"/>
              </a:rPr>
              <a:t>2</a:t>
            </a:r>
            <a:r>
              <a:rPr lang="en-US" altLang="zh-CN" sz="2200" i="1" dirty="0" err="1">
                <a:solidFill>
                  <a:srgbClr val="0000FF"/>
                </a:solidFill>
                <a:latin typeface="Times New Roman" pitchFamily="18" charset="0"/>
                <a:ea typeface="楷体" pitchFamily="49" charset="-122"/>
                <a:cs typeface="Times New Roman" pitchFamily="18" charset="0"/>
              </a:rPr>
              <a:t>n</a:t>
            </a:r>
            <a:r>
              <a:rPr lang="en-US" altLang="zh-CN"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FF00FF"/>
                </a:solidFill>
                <a:latin typeface="Times New Roman" pitchFamily="18" charset="0"/>
                <a:ea typeface="楷体" pitchFamily="49" charset="-122"/>
                <a:cs typeface="Times New Roman" pitchFamily="18" charset="0"/>
              </a:rPr>
              <a:t>指数阶</a:t>
            </a:r>
            <a:r>
              <a:rPr lang="en-US" altLang="zh-CN" sz="2200" dirty="0">
                <a:solidFill>
                  <a:srgbClr val="0000FF"/>
                </a:solidFill>
                <a:latin typeface="Times New Roman" pitchFamily="18" charset="0"/>
                <a:ea typeface="楷体" pitchFamily="49" charset="-122"/>
                <a:cs typeface="Times New Roman" pitchFamily="18" charset="0"/>
              </a:rPr>
              <a:t>O(</a:t>
            </a:r>
            <a:r>
              <a:rPr lang="en-US" altLang="zh-CN" sz="2200" dirty="0" err="1">
                <a:solidFill>
                  <a:srgbClr val="0000FF"/>
                </a:solidFill>
                <a:latin typeface="Times New Roman" pitchFamily="18" charset="0"/>
                <a:ea typeface="楷体" pitchFamily="49" charset="-122"/>
                <a:cs typeface="Times New Roman" pitchFamily="18" charset="0"/>
              </a:rPr>
              <a:t>2</a:t>
            </a:r>
            <a:r>
              <a:rPr lang="en-US" altLang="zh-CN" sz="2200" i="1" baseline="30000" dirty="0" err="1">
                <a:solidFill>
                  <a:srgbClr val="0000FF"/>
                </a:solidFill>
                <a:latin typeface="Times New Roman" pitchFamily="18" charset="0"/>
                <a:ea typeface="楷体" pitchFamily="49" charset="-122"/>
                <a:cs typeface="Times New Roman" pitchFamily="18" charset="0"/>
              </a:rPr>
              <a:t>n</a:t>
            </a:r>
            <a:r>
              <a:rPr lang="en-US" altLang="zh-CN" sz="2200" dirty="0">
                <a:solidFill>
                  <a:srgbClr val="0000FF"/>
                </a:solidFill>
                <a:latin typeface="Times New Roman" pitchFamily="18" charset="0"/>
                <a:ea typeface="楷体" pitchFamily="49" charset="-122"/>
                <a:cs typeface="Times New Roman" pitchFamily="18" charset="0"/>
              </a:rPr>
              <a:t>)</a:t>
            </a:r>
            <a:r>
              <a:rPr lang="zh-CN" altLang="en-US" sz="2200" dirty="0">
                <a:solidFill>
                  <a:srgbClr val="0000FF"/>
                </a:solidFill>
                <a:latin typeface="Times New Roman" pitchFamily="18" charset="0"/>
                <a:ea typeface="楷体" pitchFamily="49" charset="-122"/>
                <a:cs typeface="Times New Roman" pitchFamily="18" charset="0"/>
              </a:rPr>
              <a:t>等。</a:t>
            </a:r>
          </a:p>
        </p:txBody>
      </p:sp>
      <p:sp>
        <p:nvSpPr>
          <p:cNvPr id="4" name="TextBox 3"/>
          <p:cNvSpPr txBox="1"/>
          <p:nvPr/>
        </p:nvSpPr>
        <p:spPr>
          <a:xfrm>
            <a:off x="428596" y="357166"/>
            <a:ext cx="1285884" cy="470257"/>
          </a:xfrm>
          <a:prstGeom prst="rect">
            <a:avLst/>
          </a:prstGeom>
          <a:noFill/>
        </p:spPr>
        <p:txBody>
          <a:bodyPr wrap="square" rtlCol="0">
            <a:spAutoFit/>
          </a:bodyPr>
          <a:lstStyle/>
          <a:p>
            <a:pPr algn="l"/>
            <a:r>
              <a:rPr lang="zh-CN" altLang="en-US">
                <a:solidFill>
                  <a:srgbClr val="C00000"/>
                </a:solidFill>
                <a:latin typeface="微软雅黑" pitchFamily="34" charset="-122"/>
                <a:ea typeface="微软雅黑" pitchFamily="34" charset="-122"/>
              </a:rPr>
              <a:t>一般地：</a:t>
            </a: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24</a:t>
            </a:fld>
            <a:endParaRPr lang="en-US" altLang="zh-CN" dirty="0"/>
          </a:p>
        </p:txBody>
      </p:sp>
    </p:spTree>
    <p:extLst>
      <p:ext uri="{BB962C8B-B14F-4D97-AF65-F5344CB8AC3E}">
        <p14:creationId xmlns:p14="http://schemas.microsoft.com/office/powerpoint/2010/main" val="39538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12994">
                                            <p:txEl>
                                              <p:pRg st="0" end="0"/>
                                            </p:txEl>
                                          </p:spTgt>
                                        </p:tgtEl>
                                        <p:attrNameLst>
                                          <p:attrName>style.visibility</p:attrName>
                                        </p:attrNameLst>
                                      </p:cBhvr>
                                      <p:to>
                                        <p:strVal val="visible"/>
                                      </p:to>
                                    </p:set>
                                    <p:anim calcmode="discrete" valueType="clr">
                                      <p:cBhvr override="childStyle">
                                        <p:cTn id="7" dur="80"/>
                                        <p:tgtEl>
                                          <p:spTgt spid="21299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299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12994">
                                            <p:txEl>
                                              <p:pRg st="1" end="1"/>
                                            </p:txEl>
                                          </p:spTgt>
                                        </p:tgtEl>
                                        <p:attrNameLst>
                                          <p:attrName>style.visibility</p:attrName>
                                        </p:attrNameLst>
                                      </p:cBhvr>
                                      <p:to>
                                        <p:strVal val="visible"/>
                                      </p:to>
                                    </p:set>
                                    <p:anim calcmode="discrete" valueType="clr">
                                      <p:cBhvr override="childStyle">
                                        <p:cTn id="14" dur="80"/>
                                        <p:tgtEl>
                                          <p:spTgt spid="21299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299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299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12994">
                                            <p:txEl>
                                              <p:pRg st="2" end="2"/>
                                            </p:txEl>
                                          </p:spTgt>
                                        </p:tgtEl>
                                        <p:attrNameLst>
                                          <p:attrName>style.visibility</p:attrName>
                                        </p:attrNameLst>
                                      </p:cBhvr>
                                      <p:to>
                                        <p:strVal val="visible"/>
                                      </p:to>
                                    </p:set>
                                    <p:anim calcmode="discrete" valueType="clr">
                                      <p:cBhvr override="childStyle">
                                        <p:cTn id="21" dur="80"/>
                                        <p:tgtEl>
                                          <p:spTgt spid="21299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299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299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39750" y="620713"/>
            <a:ext cx="8382000" cy="1015663"/>
          </a:xfrm>
          <a:prstGeom prst="rect">
            <a:avLst/>
          </a:prstGeom>
          <a:noFill/>
          <a:ln w="9525">
            <a:noFill/>
            <a:miter lim="800000"/>
            <a:headEnd/>
            <a:tailEnd/>
          </a:ln>
          <a:effectLst/>
        </p:spPr>
        <p:txBody>
          <a:bodyPr>
            <a:spAutoFit/>
          </a:bodyPr>
          <a:lstStyle/>
          <a:p>
            <a:pPr algn="l">
              <a:lnSpc>
                <a:spcPct val="100000"/>
              </a:lnSpc>
            </a:pPr>
            <a:r>
              <a:rPr lang="en-US" altLang="zh-CN" dirty="0">
                <a:solidFill>
                  <a:srgbClr val="0000FF"/>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各种不同算法时间复杂度的比较关系如下：</a:t>
            </a:r>
          </a:p>
          <a:p>
            <a:pPr algn="l">
              <a:lnSpc>
                <a:spcPct val="100000"/>
              </a:lnSpc>
            </a:pPr>
            <a:r>
              <a:rPr lang="zh-CN" altLang="en-US" dirty="0">
                <a:solidFill>
                  <a:srgbClr val="0000FF"/>
                </a:solidFill>
                <a:ea typeface="楷体" pitchFamily="49" charset="-122"/>
                <a:cs typeface="Times New Roman" pitchFamily="18" charset="0"/>
              </a:rPr>
              <a:t>           </a:t>
            </a:r>
            <a:r>
              <a:rPr lang="en-US" altLang="zh-CN" sz="2000" dirty="0">
                <a:solidFill>
                  <a:srgbClr val="0000FF"/>
                </a:solidFill>
                <a:ea typeface="楷体" pitchFamily="49" charset="-122"/>
                <a:cs typeface="Times New Roman" pitchFamily="18" charset="0"/>
              </a:rPr>
              <a:t>O(1)&lt;O(</a:t>
            </a:r>
            <a:r>
              <a:rPr lang="en-US" altLang="zh-CN" sz="2000" dirty="0" err="1">
                <a:solidFill>
                  <a:srgbClr val="0000FF"/>
                </a:solidFill>
                <a:ea typeface="楷体" pitchFamily="49" charset="-122"/>
                <a:cs typeface="Times New Roman" pitchFamily="18" charset="0"/>
              </a:rPr>
              <a:t>log</a:t>
            </a:r>
            <a:r>
              <a:rPr lang="en-US" altLang="zh-CN" sz="2000" baseline="-30000" dirty="0" err="1">
                <a:solidFill>
                  <a:srgbClr val="0000FF"/>
                </a:solidFill>
                <a:ea typeface="楷体" pitchFamily="49" charset="-122"/>
                <a:cs typeface="Times New Roman" pitchFamily="18" charset="0"/>
              </a:rPr>
              <a:t>2</a:t>
            </a:r>
            <a:r>
              <a:rPr lang="en-US" altLang="zh-CN" sz="2000" i="1" dirty="0" err="1">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)&lt;O(</a:t>
            </a:r>
            <a:r>
              <a:rPr lang="en-US" altLang="zh-CN" sz="2000" i="1" dirty="0">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)&lt;O(</a:t>
            </a:r>
            <a:r>
              <a:rPr lang="en-US" altLang="zh-CN" sz="2000" i="1" dirty="0" err="1">
                <a:solidFill>
                  <a:srgbClr val="0000FF"/>
                </a:solidFill>
                <a:ea typeface="楷体" pitchFamily="49" charset="-122"/>
                <a:cs typeface="Times New Roman" pitchFamily="18" charset="0"/>
              </a:rPr>
              <a:t>n</a:t>
            </a:r>
            <a:r>
              <a:rPr lang="en-US" altLang="zh-CN" sz="2000" dirty="0" err="1">
                <a:solidFill>
                  <a:srgbClr val="0000FF"/>
                </a:solidFill>
                <a:ea typeface="楷体" pitchFamily="49" charset="-122"/>
                <a:cs typeface="Times New Roman" pitchFamily="18" charset="0"/>
              </a:rPr>
              <a:t>log</a:t>
            </a:r>
            <a:r>
              <a:rPr lang="en-US" altLang="zh-CN" sz="2000" baseline="-30000" dirty="0" err="1">
                <a:solidFill>
                  <a:srgbClr val="0000FF"/>
                </a:solidFill>
                <a:ea typeface="楷体" pitchFamily="49" charset="-122"/>
                <a:cs typeface="Times New Roman" pitchFamily="18" charset="0"/>
              </a:rPr>
              <a:t>2</a:t>
            </a:r>
            <a:r>
              <a:rPr lang="en-US" altLang="zh-CN" sz="2000" i="1" dirty="0" err="1">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)&lt;O(</a:t>
            </a:r>
            <a:r>
              <a:rPr lang="en-US" altLang="zh-CN" sz="2000" i="1" dirty="0" err="1">
                <a:solidFill>
                  <a:srgbClr val="0000FF"/>
                </a:solidFill>
                <a:ea typeface="楷体" pitchFamily="49" charset="-122"/>
                <a:cs typeface="Times New Roman" pitchFamily="18" charset="0"/>
              </a:rPr>
              <a:t>n</a:t>
            </a:r>
            <a:r>
              <a:rPr lang="en-US" altLang="zh-CN" sz="2000" baseline="30000" dirty="0" err="1">
                <a:solidFill>
                  <a:srgbClr val="0000FF"/>
                </a:solidFill>
                <a:ea typeface="楷体" pitchFamily="49" charset="-122"/>
                <a:cs typeface="Times New Roman" pitchFamily="18" charset="0"/>
              </a:rPr>
              <a:t>2</a:t>
            </a:r>
            <a:r>
              <a:rPr lang="en-US" altLang="zh-CN" sz="2000" dirty="0">
                <a:solidFill>
                  <a:srgbClr val="0000FF"/>
                </a:solidFill>
                <a:ea typeface="楷体" pitchFamily="49" charset="-122"/>
                <a:cs typeface="Times New Roman" pitchFamily="18" charset="0"/>
              </a:rPr>
              <a:t>)&lt;O(</a:t>
            </a:r>
            <a:r>
              <a:rPr lang="en-US" altLang="zh-CN" sz="2000" i="1" dirty="0" err="1">
                <a:solidFill>
                  <a:srgbClr val="0000FF"/>
                </a:solidFill>
                <a:ea typeface="楷体" pitchFamily="49" charset="-122"/>
                <a:cs typeface="Times New Roman" pitchFamily="18" charset="0"/>
              </a:rPr>
              <a:t>n</a:t>
            </a:r>
            <a:r>
              <a:rPr lang="en-US" altLang="zh-CN" sz="2000" baseline="30000" dirty="0" err="1">
                <a:solidFill>
                  <a:srgbClr val="0000FF"/>
                </a:solidFill>
                <a:ea typeface="楷体" pitchFamily="49" charset="-122"/>
                <a:cs typeface="Times New Roman" pitchFamily="18" charset="0"/>
              </a:rPr>
              <a:t>3</a:t>
            </a:r>
            <a:r>
              <a:rPr lang="en-US" altLang="zh-CN" sz="2000" dirty="0">
                <a:solidFill>
                  <a:srgbClr val="0000FF"/>
                </a:solidFill>
                <a:ea typeface="楷体" pitchFamily="49" charset="-122"/>
                <a:cs typeface="Times New Roman" pitchFamily="18" charset="0"/>
              </a:rPr>
              <a:t>)&lt;O(</a:t>
            </a:r>
            <a:r>
              <a:rPr lang="en-US" altLang="zh-CN" sz="2000" dirty="0" err="1">
                <a:solidFill>
                  <a:srgbClr val="0000FF"/>
                </a:solidFill>
                <a:ea typeface="楷体" pitchFamily="49" charset="-122"/>
                <a:cs typeface="Times New Roman" pitchFamily="18" charset="0"/>
              </a:rPr>
              <a:t>2</a:t>
            </a:r>
            <a:r>
              <a:rPr lang="en-US" altLang="zh-CN" sz="2000" i="1" baseline="30000" dirty="0" err="1">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)&lt;O(</a:t>
            </a:r>
            <a:r>
              <a:rPr lang="en-US" altLang="zh-CN" sz="2000" i="1" dirty="0">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a:t>
            </a:r>
            <a:endParaRPr lang="en-US" altLang="zh-CN" sz="2000" b="0" dirty="0">
              <a:solidFill>
                <a:srgbClr val="0000FF"/>
              </a:solidFill>
              <a:ea typeface="楷体" pitchFamily="49" charset="-122"/>
              <a:cs typeface="Times New Roman" pitchFamily="18" charset="0"/>
            </a:endParaRPr>
          </a:p>
        </p:txBody>
      </p:sp>
      <p:sp>
        <p:nvSpPr>
          <p:cNvPr id="137218" name="Text Box 2"/>
          <p:cNvSpPr txBox="1">
            <a:spLocks noChangeArrowheads="1"/>
          </p:cNvSpPr>
          <p:nvPr/>
        </p:nvSpPr>
        <p:spPr bwMode="auto">
          <a:xfrm>
            <a:off x="571472" y="4000504"/>
            <a:ext cx="8143932" cy="1902059"/>
          </a:xfrm>
          <a:prstGeom prst="rect">
            <a:avLst/>
          </a:prstGeom>
          <a:noFill/>
          <a:ln w="1905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l"/>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zh-CN" altLang="en-US">
                <a:solidFill>
                  <a:srgbClr val="FF0000"/>
                </a:solidFill>
                <a:ea typeface="楷体" pitchFamily="49" charset="-122"/>
                <a:cs typeface="Times New Roman" pitchFamily="18" charset="0"/>
              </a:rPr>
              <a:t>算法时间性能比较：</a:t>
            </a:r>
            <a:r>
              <a:rPr lang="zh-CN" altLang="en-US">
                <a:solidFill>
                  <a:srgbClr val="0000FF"/>
                </a:solidFill>
                <a:ea typeface="楷体" pitchFamily="49" charset="-122"/>
                <a:cs typeface="Times New Roman" pitchFamily="18" charset="0"/>
              </a:rPr>
              <a:t>假如</a:t>
            </a:r>
            <a:r>
              <a:rPr lang="zh-CN" altLang="en-US" dirty="0">
                <a:solidFill>
                  <a:srgbClr val="0000FF"/>
                </a:solidFill>
                <a:ea typeface="楷体" pitchFamily="49" charset="-122"/>
                <a:cs typeface="Times New Roman" pitchFamily="18" charset="0"/>
              </a:rPr>
              <a:t>求同一问题有两个算法：</a:t>
            </a:r>
            <a:r>
              <a:rPr lang="en-US" altLang="zh-CN" i="1" dirty="0">
                <a:solidFill>
                  <a:srgbClr val="0000FF"/>
                </a:solidFill>
                <a:ea typeface="楷体" pitchFamily="49" charset="-122"/>
                <a:cs typeface="Times New Roman" pitchFamily="18" charset="0"/>
              </a:rPr>
              <a:t>A</a:t>
            </a:r>
            <a:r>
              <a:rPr lang="zh-CN" altLang="en-US">
                <a:solidFill>
                  <a:srgbClr val="0000FF"/>
                </a:solidFill>
                <a:ea typeface="楷体" pitchFamily="49" charset="-122"/>
                <a:cs typeface="Times New Roman" pitchFamily="18" charset="0"/>
              </a:rPr>
              <a:t>和</a:t>
            </a:r>
            <a:r>
              <a:rPr lang="en-US" altLang="zh-CN" i="1">
                <a:solidFill>
                  <a:srgbClr val="0000FF"/>
                </a:solidFill>
                <a:ea typeface="楷体" pitchFamily="49" charset="-122"/>
                <a:cs typeface="Times New Roman" pitchFamily="18" charset="0"/>
              </a:rPr>
              <a:t>B</a:t>
            </a:r>
            <a:r>
              <a:rPr lang="zh-CN" altLang="en-US">
                <a:solidFill>
                  <a:srgbClr val="0000FF"/>
                </a:solidFill>
                <a:ea typeface="楷体" pitchFamily="49" charset="-122"/>
                <a:cs typeface="Times New Roman" pitchFamily="18" charset="0"/>
              </a:rPr>
              <a:t>，如果</a:t>
            </a:r>
            <a:r>
              <a:rPr lang="zh-CN" altLang="en-US" dirty="0">
                <a:solidFill>
                  <a:srgbClr val="0000FF"/>
                </a:solidFill>
                <a:ea typeface="楷体" pitchFamily="49" charset="-122"/>
                <a:cs typeface="Times New Roman" pitchFamily="18" charset="0"/>
              </a:rPr>
              <a:t>算法</a:t>
            </a:r>
            <a:r>
              <a:rPr lang="en-US" altLang="zh-CN" i="1">
                <a:solidFill>
                  <a:srgbClr val="0000FF"/>
                </a:solidFill>
                <a:ea typeface="楷体" pitchFamily="49" charset="-122"/>
                <a:cs typeface="Times New Roman" pitchFamily="18" charset="0"/>
              </a:rPr>
              <a:t>A</a:t>
            </a:r>
            <a:r>
              <a:rPr lang="zh-CN" altLang="en-US">
                <a:solidFill>
                  <a:srgbClr val="0000FF"/>
                </a:solidFill>
                <a:ea typeface="楷体" pitchFamily="49" charset="-122"/>
                <a:cs typeface="Times New Roman" pitchFamily="18" charset="0"/>
              </a:rPr>
              <a:t>的平均时间</a:t>
            </a:r>
            <a:r>
              <a:rPr lang="zh-CN" altLang="en-US" dirty="0">
                <a:solidFill>
                  <a:srgbClr val="0000FF"/>
                </a:solidFill>
                <a:ea typeface="楷体" pitchFamily="49" charset="-122"/>
                <a:cs typeface="Times New Roman" pitchFamily="18" charset="0"/>
              </a:rPr>
              <a:t>复杂度为</a:t>
            </a:r>
            <a:r>
              <a:rPr lang="en-US" altLang="zh-CN">
                <a:solidFill>
                  <a:srgbClr val="0000FF"/>
                </a:solidFill>
                <a:ea typeface="楷体" pitchFamily="49" charset="-122"/>
                <a:cs typeface="Times New Roman" pitchFamily="18" charset="0"/>
              </a:rPr>
              <a:t>O(</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，而</a:t>
            </a:r>
            <a:r>
              <a:rPr lang="zh-CN" altLang="en-US" dirty="0">
                <a:solidFill>
                  <a:srgbClr val="0000FF"/>
                </a:solidFill>
                <a:ea typeface="楷体" pitchFamily="49" charset="-122"/>
                <a:cs typeface="Times New Roman" pitchFamily="18" charset="0"/>
              </a:rPr>
              <a:t>算法</a:t>
            </a:r>
            <a:r>
              <a:rPr lang="en-US" altLang="zh-CN" i="1">
                <a:solidFill>
                  <a:srgbClr val="0000FF"/>
                </a:solidFill>
                <a:ea typeface="楷体" pitchFamily="49" charset="-122"/>
                <a:cs typeface="Times New Roman" pitchFamily="18" charset="0"/>
              </a:rPr>
              <a:t>B</a:t>
            </a:r>
            <a:r>
              <a:rPr lang="zh-CN" altLang="en-US">
                <a:solidFill>
                  <a:srgbClr val="0000FF"/>
                </a:solidFill>
                <a:ea typeface="楷体" pitchFamily="49" charset="-122"/>
                <a:cs typeface="Times New Roman" pitchFamily="18" charset="0"/>
              </a:rPr>
              <a:t>的平均时间</a:t>
            </a:r>
            <a:r>
              <a:rPr lang="zh-CN" altLang="en-US" dirty="0">
                <a:solidFill>
                  <a:srgbClr val="0000FF"/>
                </a:solidFill>
                <a:ea typeface="楷体" pitchFamily="49" charset="-122"/>
                <a:cs typeface="Times New Roman" pitchFamily="18" charset="0"/>
              </a:rPr>
              <a:t>复杂度为</a:t>
            </a:r>
            <a:r>
              <a:rPr lang="en-US" altLang="zh-CN" dirty="0">
                <a:solidFill>
                  <a:srgbClr val="0000FF"/>
                </a:solidFill>
                <a:ea typeface="楷体" pitchFamily="49" charset="-122"/>
                <a:cs typeface="Times New Roman" pitchFamily="18" charset="0"/>
              </a:rPr>
              <a:t>O(</a:t>
            </a:r>
            <a:r>
              <a:rPr lang="en-US" altLang="zh-CN" i="1" dirty="0" err="1">
                <a:solidFill>
                  <a:srgbClr val="0000FF"/>
                </a:solidFill>
                <a:ea typeface="楷体" pitchFamily="49" charset="-122"/>
                <a:cs typeface="Times New Roman" pitchFamily="18" charset="0"/>
              </a:rPr>
              <a:t>n</a:t>
            </a:r>
            <a:r>
              <a:rPr lang="en-US" altLang="zh-CN" baseline="30000" dirty="0" err="1">
                <a:solidFill>
                  <a:srgbClr val="0000FF"/>
                </a:solidFill>
                <a:ea typeface="楷体" pitchFamily="49" charset="-122"/>
                <a:cs typeface="Times New Roman" pitchFamily="18" charset="0"/>
              </a:rPr>
              <a:t>2</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a:t>
            </a:r>
          </a:p>
          <a:p>
            <a:pPr algn="l"/>
            <a:r>
              <a:rPr lang="zh-CN" altLang="en-US" dirty="0">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一般</a:t>
            </a:r>
            <a:r>
              <a:rPr lang="zh-CN" altLang="en-US">
                <a:solidFill>
                  <a:srgbClr val="FF3300"/>
                </a:solidFill>
                <a:ea typeface="楷体" pitchFamily="49" charset="-122"/>
                <a:cs typeface="Times New Roman" pitchFamily="18" charset="0"/>
              </a:rPr>
              <a:t>情况下</a:t>
            </a:r>
            <a:r>
              <a:rPr lang="zh-CN" altLang="en-US">
                <a:solidFill>
                  <a:srgbClr val="0000FF"/>
                </a:solidFill>
                <a:ea typeface="楷体" pitchFamily="49" charset="-122"/>
                <a:cs typeface="Times New Roman" pitchFamily="18" charset="0"/>
              </a:rPr>
              <a:t>，认为</a:t>
            </a:r>
            <a:r>
              <a:rPr lang="zh-CN" altLang="en-US" dirty="0">
                <a:solidFill>
                  <a:srgbClr val="0000FF"/>
                </a:solidFill>
                <a:ea typeface="楷体" pitchFamily="49" charset="-122"/>
                <a:cs typeface="Times New Roman" pitchFamily="18" charset="0"/>
              </a:rPr>
              <a:t>算法</a:t>
            </a:r>
            <a:r>
              <a:rPr lang="en-US" altLang="zh-CN" i="1" dirty="0">
                <a:solidFill>
                  <a:srgbClr val="0000FF"/>
                </a:solidFill>
                <a:ea typeface="楷体" pitchFamily="49" charset="-122"/>
                <a:cs typeface="Times New Roman" pitchFamily="18" charset="0"/>
              </a:rPr>
              <a:t>A</a:t>
            </a:r>
            <a:r>
              <a:rPr lang="zh-CN" altLang="en-US" dirty="0">
                <a:solidFill>
                  <a:srgbClr val="0000FF"/>
                </a:solidFill>
                <a:ea typeface="楷体" pitchFamily="49" charset="-122"/>
                <a:cs typeface="Times New Roman" pitchFamily="18" charset="0"/>
              </a:rPr>
              <a:t>的时间性能好比算法</a:t>
            </a:r>
            <a:r>
              <a:rPr lang="en-US" altLang="zh-CN" i="1" dirty="0">
                <a:solidFill>
                  <a:srgbClr val="0000FF"/>
                </a:solidFill>
                <a:ea typeface="楷体" pitchFamily="49" charset="-122"/>
                <a:cs typeface="Times New Roman" pitchFamily="18" charset="0"/>
              </a:rPr>
              <a:t>B</a:t>
            </a:r>
            <a:r>
              <a:rPr lang="zh-CN" altLang="en-US" dirty="0">
                <a:solidFill>
                  <a:srgbClr val="0000FF"/>
                </a:solidFill>
                <a:ea typeface="楷体" pitchFamily="49" charset="-122"/>
                <a:cs typeface="Times New Roman" pitchFamily="18" charset="0"/>
              </a:rPr>
              <a:t>。</a:t>
            </a:r>
          </a:p>
        </p:txBody>
      </p:sp>
      <p:grpSp>
        <p:nvGrpSpPr>
          <p:cNvPr id="12" name="组合 11"/>
          <p:cNvGrpSpPr/>
          <p:nvPr/>
        </p:nvGrpSpPr>
        <p:grpSpPr>
          <a:xfrm>
            <a:off x="6715140" y="1701788"/>
            <a:ext cx="1071570" cy="968820"/>
            <a:chOff x="6715140" y="1701788"/>
            <a:chExt cx="1071570" cy="968820"/>
          </a:xfrm>
        </p:grpSpPr>
        <p:sp>
          <p:nvSpPr>
            <p:cNvPr id="5" name="右大括号 4"/>
            <p:cNvSpPr/>
            <p:nvPr/>
          </p:nvSpPr>
          <p:spPr>
            <a:xfrm rot="5400000">
              <a:off x="7108049" y="1308879"/>
              <a:ext cx="142876" cy="928694"/>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715140" y="1928802"/>
              <a:ext cx="1071570" cy="741806"/>
            </a:xfrm>
            <a:prstGeom prst="rect">
              <a:avLst/>
            </a:prstGeom>
            <a:noFill/>
          </p:spPr>
          <p:txBody>
            <a:bodyPr wrap="square" rtlCol="0">
              <a:spAutoFit/>
            </a:bodyPr>
            <a:lstStyle/>
            <a:p>
              <a:r>
                <a:rPr lang="zh-CN" altLang="en-US" sz="2000">
                  <a:solidFill>
                    <a:srgbClr val="FF00FF"/>
                  </a:solidFill>
                  <a:latin typeface="楷体" pitchFamily="49" charset="-122"/>
                  <a:ea typeface="楷体" pitchFamily="49" charset="-122"/>
                </a:rPr>
                <a:t>指数</a:t>
              </a:r>
              <a:r>
                <a:rPr lang="zh-CN" altLang="en-US" sz="2000">
                  <a:solidFill>
                    <a:srgbClr val="FF00FF"/>
                  </a:solidFill>
                  <a:latin typeface="楷体" pitchFamily="49" charset="-122"/>
                  <a:ea typeface="楷体" pitchFamily="49" charset="-122"/>
                  <a:cs typeface="Times New Roman" pitchFamily="18" charset="0"/>
                </a:rPr>
                <a:t>阶：</a:t>
              </a:r>
              <a:r>
                <a:rPr lang="en-US" altLang="zh-CN" sz="2000">
                  <a:solidFill>
                    <a:srgbClr val="FF00FF"/>
                  </a:solidFill>
                  <a:ea typeface="楷体" pitchFamily="49" charset="-122"/>
                  <a:cs typeface="Times New Roman" pitchFamily="18" charset="0"/>
                </a:rPr>
                <a:t>NP</a:t>
              </a:r>
              <a:r>
                <a:rPr lang="zh-CN" altLang="en-US" sz="2000">
                  <a:solidFill>
                    <a:srgbClr val="FF00FF"/>
                  </a:solidFill>
                  <a:ea typeface="楷体" pitchFamily="49" charset="-122"/>
                  <a:cs typeface="Times New Roman" pitchFamily="18" charset="0"/>
                </a:rPr>
                <a:t>问题</a:t>
              </a:r>
              <a:endParaRPr lang="zh-CN" altLang="en-US" sz="2000">
                <a:solidFill>
                  <a:srgbClr val="FF00FF"/>
                </a:solidFill>
                <a:latin typeface="楷体" pitchFamily="49" charset="-122"/>
                <a:ea typeface="楷体" pitchFamily="49" charset="-122"/>
              </a:endParaRPr>
            </a:p>
          </p:txBody>
        </p:sp>
      </p:grpSp>
      <p:grpSp>
        <p:nvGrpSpPr>
          <p:cNvPr id="11" name="组合 10"/>
          <p:cNvGrpSpPr/>
          <p:nvPr/>
        </p:nvGrpSpPr>
        <p:grpSpPr>
          <a:xfrm>
            <a:off x="1571604" y="1714488"/>
            <a:ext cx="4572032" cy="983755"/>
            <a:chOff x="1571604" y="1714488"/>
            <a:chExt cx="4572032" cy="983755"/>
          </a:xfrm>
        </p:grpSpPr>
        <p:sp>
          <p:nvSpPr>
            <p:cNvPr id="7" name="右大括号 6"/>
            <p:cNvSpPr/>
            <p:nvPr/>
          </p:nvSpPr>
          <p:spPr>
            <a:xfrm rot="5400000">
              <a:off x="3786182" y="-500090"/>
              <a:ext cx="142876" cy="4572032"/>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214678" y="1928802"/>
              <a:ext cx="1357322" cy="769441"/>
            </a:xfrm>
            <a:prstGeom prst="rect">
              <a:avLst/>
            </a:prstGeom>
            <a:noFill/>
          </p:spPr>
          <p:txBody>
            <a:bodyPr wrap="square" rtlCol="0">
              <a:spAutoFit/>
            </a:bodyPr>
            <a:lstStyle/>
            <a:p>
              <a:r>
                <a:rPr lang="zh-CN" altLang="en-US" sz="2000">
                  <a:solidFill>
                    <a:srgbClr val="FF00FF"/>
                  </a:solidFill>
                  <a:latin typeface="楷体" pitchFamily="49" charset="-122"/>
                  <a:ea typeface="楷体" pitchFamily="49" charset="-122"/>
                </a:rPr>
                <a:t>多项式</a:t>
              </a:r>
              <a:r>
                <a:rPr lang="zh-CN" altLang="en-US" sz="2000">
                  <a:solidFill>
                    <a:srgbClr val="FF00FF"/>
                  </a:solidFill>
                  <a:latin typeface="楷体" pitchFamily="49" charset="-122"/>
                  <a:ea typeface="楷体" pitchFamily="49" charset="-122"/>
                  <a:cs typeface="Times New Roman" pitchFamily="18" charset="0"/>
                </a:rPr>
                <a:t>阶：</a:t>
              </a:r>
              <a:r>
                <a:rPr lang="en-US" altLang="zh-CN" sz="2000">
                  <a:solidFill>
                    <a:srgbClr val="FF00FF"/>
                  </a:solidFill>
                  <a:ea typeface="楷体" pitchFamily="49" charset="-122"/>
                  <a:cs typeface="Times New Roman" pitchFamily="18" charset="0"/>
                </a:rPr>
                <a:t>P</a:t>
              </a:r>
              <a:r>
                <a:rPr lang="zh-CN" altLang="en-US" sz="2000">
                  <a:solidFill>
                    <a:srgbClr val="FF00FF"/>
                  </a:solidFill>
                  <a:ea typeface="楷体" pitchFamily="49" charset="-122"/>
                  <a:cs typeface="Times New Roman" pitchFamily="18" charset="0"/>
                </a:rPr>
                <a:t>问题</a:t>
              </a:r>
            </a:p>
          </p:txBody>
        </p:sp>
      </p:grpSp>
      <p:sp>
        <p:nvSpPr>
          <p:cNvPr id="10" name="TextBox 9"/>
          <p:cNvSpPr txBox="1"/>
          <p:nvPr/>
        </p:nvSpPr>
        <p:spPr>
          <a:xfrm>
            <a:off x="4000496" y="2786058"/>
            <a:ext cx="3143272" cy="837152"/>
          </a:xfrm>
          <a:prstGeom prst="rect">
            <a:avLst/>
          </a:prstGeom>
          <a:noFill/>
        </p:spPr>
        <p:txBody>
          <a:bodyPr wrap="square" rtlCol="0">
            <a:spAutoFit/>
          </a:bodyPr>
          <a:lstStyle/>
          <a:p>
            <a:r>
              <a:rPr lang="en-US" altLang="zh-CN" sz="2200">
                <a:solidFill>
                  <a:srgbClr val="FF0000"/>
                </a:solidFill>
                <a:ea typeface="楷体" pitchFamily="49" charset="-122"/>
                <a:cs typeface="Times New Roman" pitchFamily="18" charset="0"/>
              </a:rPr>
              <a:t>NP = P</a:t>
            </a:r>
            <a:r>
              <a:rPr lang="zh-CN" altLang="en-US" sz="2200">
                <a:solidFill>
                  <a:srgbClr val="FF0000"/>
                </a:solidFill>
                <a:ea typeface="楷体" pitchFamily="49" charset="-122"/>
                <a:cs typeface="Times New Roman" pitchFamily="18" charset="0"/>
              </a:rPr>
              <a:t>？是目前计算机科学的难题之一</a:t>
            </a: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25</a:t>
            </a:fld>
            <a:endParaRPr lang="en-US" altLang="zh-CN" dirty="0"/>
          </a:p>
        </p:txBody>
      </p:sp>
    </p:spTree>
    <p:extLst>
      <p:ext uri="{BB962C8B-B14F-4D97-AF65-F5344CB8AC3E}">
        <p14:creationId xmlns:p14="http://schemas.microsoft.com/office/powerpoint/2010/main" val="38688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137218"/>
                                        </p:tgtEl>
                                        <p:attrNameLst>
                                          <p:attrName>style.visibility</p:attrName>
                                        </p:attrNameLst>
                                      </p:cBhvr>
                                      <p:to>
                                        <p:strVal val="visible"/>
                                      </p:to>
                                    </p:set>
                                    <p:anim calcmode="discrete" valueType="clr">
                                      <p:cBhvr override="childStyle">
                                        <p:cTn id="17" dur="80"/>
                                        <p:tgtEl>
                                          <p:spTgt spid="137218"/>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37218"/>
                                        </p:tgtEl>
                                        <p:attrNameLst>
                                          <p:attrName>fillcolor</p:attrName>
                                        </p:attrNameLst>
                                      </p:cBhvr>
                                      <p:tavLst>
                                        <p:tav tm="0">
                                          <p:val>
                                            <p:clrVal>
                                              <a:schemeClr val="accent2"/>
                                            </p:clrVal>
                                          </p:val>
                                        </p:tav>
                                        <p:tav tm="50000">
                                          <p:val>
                                            <p:clrVal>
                                              <a:schemeClr val="hlink"/>
                                            </p:clrVal>
                                          </p:val>
                                        </p:tav>
                                      </p:tavLst>
                                    </p:anim>
                                    <p:set>
                                      <p:cBhvr>
                                        <p:cTn id="19" dur="80"/>
                                        <p:tgtEl>
                                          <p:spTgt spid="1372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026"/>
          <p:cNvSpPr txBox="1">
            <a:spLocks noChangeArrowheads="1"/>
          </p:cNvSpPr>
          <p:nvPr/>
        </p:nvSpPr>
        <p:spPr bwMode="auto">
          <a:xfrm>
            <a:off x="642910" y="1228539"/>
            <a:ext cx="8143932" cy="1200329"/>
          </a:xfrm>
          <a:prstGeom prst="rect">
            <a:avLst/>
          </a:prstGeom>
          <a:noFill/>
          <a:ln w="9525">
            <a:noFill/>
            <a:miter lim="800000"/>
            <a:headEnd/>
            <a:tailEnd/>
          </a:ln>
          <a:effectLst/>
        </p:spPr>
        <p:txBody>
          <a:bodyPr wrap="square">
            <a:spAutoFit/>
          </a:bodyPr>
          <a:lstStyle/>
          <a:p>
            <a:pPr algn="just">
              <a:lnSpc>
                <a:spcPts val="3600"/>
              </a:lnSpc>
            </a:pPr>
            <a:r>
              <a:rPr lang="zh-CN" altLang="en-US">
                <a:solidFill>
                  <a:srgbClr val="0000FF"/>
                </a:solidFill>
                <a:ea typeface="楷体" pitchFamily="49" charset="-122"/>
                <a:cs typeface="Times New Roman" pitchFamily="18" charset="0"/>
              </a:rPr>
              <a:t>算法中的</a:t>
            </a:r>
            <a:r>
              <a:rPr lang="zh-CN" altLang="en-US">
                <a:solidFill>
                  <a:srgbClr val="FF0000"/>
                </a:solidFill>
                <a:ea typeface="楷体" pitchFamily="49" charset="-122"/>
                <a:cs typeface="Times New Roman" pitchFamily="18" charset="0"/>
              </a:rPr>
              <a:t>基本操作</a:t>
            </a:r>
            <a:r>
              <a:rPr lang="zh-CN" altLang="en-US">
                <a:solidFill>
                  <a:srgbClr val="0000FF"/>
                </a:solidFill>
                <a:ea typeface="楷体" pitchFamily="49" charset="-122"/>
                <a:cs typeface="Times New Roman" pitchFamily="18" charset="0"/>
              </a:rPr>
              <a:t>一般是最深层循环内的</a:t>
            </a:r>
            <a:r>
              <a:rPr lang="zh-CN" altLang="en-US">
                <a:solidFill>
                  <a:srgbClr val="FF00FF"/>
                </a:solidFill>
                <a:ea typeface="楷体" pitchFamily="49" charset="-122"/>
                <a:cs typeface="Times New Roman" pitchFamily="18" charset="0"/>
              </a:rPr>
              <a:t>原操作</a:t>
            </a:r>
            <a:r>
              <a:rPr lang="zh-CN" altLang="en-US">
                <a:solidFill>
                  <a:srgbClr val="0000FF"/>
                </a:solidFill>
                <a:ea typeface="楷体" pitchFamily="49" charset="-122"/>
                <a:cs typeface="Times New Roman" pitchFamily="18" charset="0"/>
              </a:rPr>
              <a:t>。</a:t>
            </a:r>
            <a:endParaRPr lang="en-US" altLang="zh-CN">
              <a:solidFill>
                <a:srgbClr val="FF00FF"/>
              </a:solidFill>
              <a:ea typeface="楷体" pitchFamily="49" charset="-122"/>
              <a:cs typeface="Times New Roman" pitchFamily="18" charset="0"/>
            </a:endParaRPr>
          </a:p>
          <a:p>
            <a:pPr algn="just">
              <a:lnSpc>
                <a:spcPts val="3600"/>
              </a:lnSpc>
            </a:pPr>
            <a:r>
              <a:rPr lang="zh-CN" altLang="en-US">
                <a:solidFill>
                  <a:srgbClr val="0000FF"/>
                </a:solidFill>
                <a:ea typeface="楷体" pitchFamily="49" charset="-122"/>
                <a:cs typeface="Times New Roman" pitchFamily="18" charset="0"/>
              </a:rPr>
              <a:t>算法执行时间大致 </a:t>
            </a:r>
            <a:r>
              <a:rPr lang="en-US" altLang="zh-CN">
                <a:solidFill>
                  <a:srgbClr val="0000FF"/>
                </a:solidFill>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基本</a:t>
            </a:r>
            <a:r>
              <a:rPr lang="zh-CN" altLang="en-US" dirty="0">
                <a:solidFill>
                  <a:srgbClr val="0000FF"/>
                </a:solidFill>
                <a:ea typeface="楷体" pitchFamily="49" charset="-122"/>
                <a:cs typeface="Times New Roman" pitchFamily="18" charset="0"/>
              </a:rPr>
              <a:t>操作所需</a:t>
            </a:r>
            <a:r>
              <a:rPr lang="zh-CN" altLang="en-US">
                <a:solidFill>
                  <a:srgbClr val="0000FF"/>
                </a:solidFill>
                <a:ea typeface="楷体" pitchFamily="49" charset="-122"/>
                <a:cs typeface="Times New Roman" pitchFamily="18" charset="0"/>
              </a:rPr>
              <a:t>的时间 </a:t>
            </a:r>
            <a:r>
              <a:rPr lang="en-US" altLang="zh-CN">
                <a:solidFill>
                  <a:srgbClr val="0000FF"/>
                </a:solidFill>
                <a:latin typeface="+mj-ea"/>
                <a:ea typeface="+mj-ea"/>
                <a:cs typeface="Times New Roman" pitchFamily="18" charset="0"/>
              </a:rPr>
              <a:t>×</a:t>
            </a:r>
            <a:r>
              <a:rPr lang="zh-CN" altLang="en-US">
                <a:solidFill>
                  <a:srgbClr val="0000FF"/>
                </a:solidFill>
                <a:ea typeface="楷体" pitchFamily="49" charset="-122"/>
                <a:cs typeface="Times New Roman" pitchFamily="18" charset="0"/>
              </a:rPr>
              <a:t>其运算次数。</a:t>
            </a:r>
            <a:r>
              <a:rPr lang="zh-CN" altLang="en-US">
                <a:ea typeface="楷体" pitchFamily="49" charset="-122"/>
                <a:cs typeface="Times New Roman" pitchFamily="18" charset="0"/>
              </a:rPr>
              <a:t>     </a:t>
            </a:r>
            <a:endParaRPr lang="zh-CN" altLang="en-US" dirty="0">
              <a:solidFill>
                <a:srgbClr val="0000FF"/>
              </a:solidFill>
              <a:ea typeface="楷体" pitchFamily="49" charset="-122"/>
              <a:cs typeface="Times New Roman" pitchFamily="18" charset="0"/>
            </a:endParaRPr>
          </a:p>
        </p:txBody>
      </p:sp>
      <p:sp>
        <p:nvSpPr>
          <p:cNvPr id="30723" name="Text Box 3"/>
          <p:cNvSpPr txBox="1">
            <a:spLocks noChangeArrowheads="1"/>
          </p:cNvSpPr>
          <p:nvPr/>
        </p:nvSpPr>
        <p:spPr bwMode="auto">
          <a:xfrm>
            <a:off x="684213" y="408263"/>
            <a:ext cx="4530729" cy="46391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a:solidFill>
                  <a:srgbClr val="FF0000"/>
                </a:solidFill>
                <a:latin typeface="楷体" pitchFamily="49" charset="-122"/>
                <a:ea typeface="楷体" pitchFamily="49" charset="-122"/>
                <a:sym typeface="Wingdings"/>
              </a:rPr>
              <a:t> </a:t>
            </a:r>
            <a:r>
              <a:rPr lang="zh-CN" altLang="en-US">
                <a:solidFill>
                  <a:srgbClr val="FF0000"/>
                </a:solidFill>
                <a:latin typeface="楷体" pitchFamily="49" charset="-122"/>
                <a:ea typeface="楷体" pitchFamily="49" charset="-122"/>
              </a:rPr>
              <a:t>简化</a:t>
            </a:r>
            <a:r>
              <a:rPr lang="zh-CN" altLang="en-US" dirty="0">
                <a:solidFill>
                  <a:srgbClr val="FF0000"/>
                </a:solidFill>
                <a:latin typeface="楷体" pitchFamily="49" charset="-122"/>
                <a:ea typeface="楷体" pitchFamily="49" charset="-122"/>
              </a:rPr>
              <a:t>的算法时间复杂度分析</a:t>
            </a:r>
          </a:p>
        </p:txBody>
      </p:sp>
      <p:grpSp>
        <p:nvGrpSpPr>
          <p:cNvPr id="9" name="组合 8"/>
          <p:cNvGrpSpPr/>
          <p:nvPr/>
        </p:nvGrpSpPr>
        <p:grpSpPr>
          <a:xfrm>
            <a:off x="571472" y="2571744"/>
            <a:ext cx="8143932" cy="1212978"/>
            <a:chOff x="571472" y="2571744"/>
            <a:chExt cx="8143932" cy="1212978"/>
          </a:xfrm>
        </p:grpSpPr>
        <p:sp>
          <p:nvSpPr>
            <p:cNvPr id="5" name="TextBox 4"/>
            <p:cNvSpPr txBox="1"/>
            <p:nvPr/>
          </p:nvSpPr>
          <p:spPr>
            <a:xfrm>
              <a:off x="571472" y="3286124"/>
              <a:ext cx="8143932" cy="498598"/>
            </a:xfrm>
            <a:prstGeom prst="rect">
              <a:avLst/>
            </a:prstGeom>
            <a:noFill/>
          </p:spPr>
          <p:txBody>
            <a:bodyPr wrap="square" rtlCol="0">
              <a:spAutoFit/>
            </a:bodyPr>
            <a:lstStyle/>
            <a:p>
              <a:pPr algn="l"/>
              <a:r>
                <a:rPr lang="zh-CN" altLang="en-US">
                  <a:solidFill>
                    <a:srgbClr val="0000FF"/>
                  </a:solidFill>
                  <a:ea typeface="楷体" pitchFamily="49" charset="-122"/>
                  <a:cs typeface="Times New Roman" pitchFamily="18" charset="0"/>
                </a:rPr>
                <a:t> 在算法分析时，计算</a:t>
              </a:r>
              <a:r>
                <a:rPr lang="en-US" altLang="zh-CN" i="1">
                  <a:solidFill>
                    <a:srgbClr val="0000FF"/>
                  </a:solidFill>
                  <a:ea typeface="楷体" pitchFamily="49" charset="-122"/>
                  <a:cs typeface="Times New Roman" pitchFamily="18" charset="0"/>
                </a:rPr>
                <a:t>T</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时仅仅考虑基本操作的运算次数。</a:t>
              </a:r>
              <a:endParaRPr lang="zh-CN" altLang="en-US"/>
            </a:p>
          </p:txBody>
        </p:sp>
        <p:sp>
          <p:nvSpPr>
            <p:cNvPr id="6" name="下箭头 5"/>
            <p:cNvSpPr/>
            <p:nvPr/>
          </p:nvSpPr>
          <p:spPr>
            <a:xfrm>
              <a:off x="3857620" y="2571744"/>
              <a:ext cx="214314" cy="57150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 name="TextBox 6"/>
            <p:cNvSpPr txBox="1"/>
            <p:nvPr/>
          </p:nvSpPr>
          <p:spPr>
            <a:xfrm>
              <a:off x="4214810" y="2668558"/>
              <a:ext cx="1000132" cy="403252"/>
            </a:xfrm>
            <a:prstGeom prst="rect">
              <a:avLst/>
            </a:prstGeom>
            <a:noFill/>
          </p:spPr>
          <p:txBody>
            <a:bodyPr wrap="square" rtlCol="0">
              <a:spAutoFit/>
            </a:bodyPr>
            <a:lstStyle/>
            <a:p>
              <a:pPr algn="l"/>
              <a:r>
                <a:rPr lang="zh-CN" altLang="en-US" sz="2000">
                  <a:solidFill>
                    <a:srgbClr val="0000FF"/>
                  </a:solidFill>
                  <a:latin typeface="楷体" pitchFamily="49" charset="-122"/>
                  <a:ea typeface="楷体" pitchFamily="49" charset="-122"/>
                </a:rPr>
                <a:t>转化</a:t>
              </a:r>
            </a:p>
          </p:txBody>
        </p:sp>
      </p:grpSp>
      <p:sp>
        <p:nvSpPr>
          <p:cNvPr id="10" name="灯片编号占位符 9"/>
          <p:cNvSpPr>
            <a:spLocks noGrp="1"/>
          </p:cNvSpPr>
          <p:nvPr>
            <p:ph type="sldNum" sz="quarter" idx="12"/>
          </p:nvPr>
        </p:nvSpPr>
        <p:spPr/>
        <p:txBody>
          <a:bodyPr/>
          <a:lstStyle/>
          <a:p>
            <a:fld id="{36E68863-33C2-4D6D-B9FA-F4917E910219}" type="slidenum">
              <a:rPr lang="en-US" altLang="zh-CN" smtClean="0"/>
              <a:pPr/>
              <a:t>26</a:t>
            </a:fld>
            <a:endParaRPr lang="en-US" altLang="zh-CN" dirty="0"/>
          </a:p>
        </p:txBody>
      </p:sp>
    </p:spTree>
    <p:extLst>
      <p:ext uri="{BB962C8B-B14F-4D97-AF65-F5344CB8AC3E}">
        <p14:creationId xmlns:p14="http://schemas.microsoft.com/office/powerpoint/2010/main" val="87561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0114">
                                            <p:txEl>
                                              <p:pRg st="1" end="1"/>
                                            </p:txEl>
                                          </p:spTgt>
                                        </p:tgtEl>
                                        <p:attrNameLst>
                                          <p:attrName>style.visibility</p:attrName>
                                        </p:attrNameLst>
                                      </p:cBhvr>
                                      <p:to>
                                        <p:strVal val="visible"/>
                                      </p:to>
                                    </p:set>
                                    <p:anim calcmode="discrete" valueType="clr">
                                      <p:cBhvr override="childStyle">
                                        <p:cTn id="7" dur="80"/>
                                        <p:tgtEl>
                                          <p:spTgt spid="901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011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011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55650" y="1500174"/>
            <a:ext cx="7959754" cy="3597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#define MAX   20    //</a:t>
            </a:r>
            <a:r>
              <a:rPr lang="zh-CN" altLang="en-US" sz="2000" dirty="0">
                <a:solidFill>
                  <a:srgbClr val="0000FF"/>
                </a:solidFill>
                <a:latin typeface="Times New Roman" pitchFamily="18" charset="0"/>
                <a:ea typeface="楷体" pitchFamily="49" charset="-122"/>
                <a:cs typeface="Times New Roman" pitchFamily="18" charset="0"/>
              </a:rPr>
              <a:t>定义最大的方阶</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0000FF"/>
                </a:solidFill>
                <a:latin typeface="Times New Roman" pitchFamily="18" charset="0"/>
                <a:ea typeface="楷体" pitchFamily="49" charset="-122"/>
                <a:cs typeface="Times New Roman" pitchFamily="18" charset="0"/>
              </a:rPr>
              <a:t>matrixadd</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n</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A[MAX][MAX]</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B[MAX][MAX]</a:t>
            </a:r>
            <a:r>
              <a:rPr lang="zh-CN" altLang="en-US" sz="2000" dirty="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C[MAX][MAX])</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j;</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for (j=</a:t>
            </a:r>
            <a:r>
              <a:rPr lang="en-US" altLang="zh-CN" sz="2000" dirty="0" err="1">
                <a:solidFill>
                  <a:srgbClr val="0000FF"/>
                </a:solidFill>
                <a:latin typeface="Times New Roman" pitchFamily="18" charset="0"/>
                <a:ea typeface="楷体" pitchFamily="49" charset="-122"/>
                <a:cs typeface="Times New Roman" pitchFamily="18" charset="0"/>
              </a:rPr>
              <a:t>0;j</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n;j</a:t>
            </a:r>
            <a:r>
              <a:rPr lang="en-US" altLang="zh-CN" sz="2000" dirty="0">
                <a:solidFill>
                  <a:srgbClr val="0000FF"/>
                </a:solidFill>
                <a:latin typeface="Times New Roman" pitchFamily="18" charset="0"/>
                <a:ea typeface="楷体" pitchFamily="49" charset="-122"/>
                <a:cs typeface="Times New Roman" pitchFamily="18" charset="0"/>
              </a:rPr>
              <a:t>++) </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C[</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][j]=A[</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][j]+B[</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][j]; </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136194" name="Text Box 2"/>
          <p:cNvSpPr txBox="1">
            <a:spLocks noChangeArrowheads="1"/>
          </p:cNvSpPr>
          <p:nvPr/>
        </p:nvSpPr>
        <p:spPr bwMode="auto">
          <a:xfrm>
            <a:off x="520907" y="204811"/>
            <a:ext cx="8247091" cy="892552"/>
          </a:xfrm>
          <a:prstGeom prst="rect">
            <a:avLst/>
          </a:prstGeom>
          <a:no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lnSpc>
                <a:spcPct val="100000"/>
              </a:lnSpc>
            </a:pPr>
            <a:r>
              <a:rPr lang="zh-CN" altLang="en-US" dirty="0">
                <a:solidFill>
                  <a:srgbClr val="FF0000"/>
                </a:solidFill>
                <a:ea typeface="楷体" pitchFamily="49" charset="-122"/>
                <a:cs typeface="Times New Roman" pitchFamily="18" charset="0"/>
              </a:rPr>
              <a:t>　　</a:t>
            </a:r>
            <a:r>
              <a:rPr lang="en-US" altLang="zh-CN" sz="2800" dirty="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a:solidFill>
                  <a:srgbClr val="FF0000"/>
                </a:solidFill>
                <a:ea typeface="楷体" pitchFamily="49" charset="-122"/>
                <a:cs typeface="Times New Roman" pitchFamily="18" charset="0"/>
              </a:rPr>
              <a:t>1-6】</a:t>
            </a:r>
            <a:r>
              <a:rPr lang="zh-CN" altLang="en-US" dirty="0">
                <a:solidFill>
                  <a:srgbClr val="0000FF"/>
                </a:solidFill>
                <a:ea typeface="楷体" pitchFamily="49" charset="-122"/>
                <a:cs typeface="Times New Roman" pitchFamily="18" charset="0"/>
              </a:rPr>
              <a:t>求两个</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阶方阵的相加</a:t>
            </a:r>
            <a:r>
              <a:rPr lang="en-US" altLang="zh-CN" i="1" dirty="0">
                <a:solidFill>
                  <a:srgbClr val="0000FF"/>
                </a:solidFill>
                <a:ea typeface="楷体" pitchFamily="49" charset="-122"/>
                <a:cs typeface="Times New Roman" pitchFamily="18" charset="0"/>
              </a:rPr>
              <a:t>C</a:t>
            </a:r>
            <a:r>
              <a:rPr lang="en-US" altLang="zh-CN" dirty="0">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A</a:t>
            </a:r>
            <a:r>
              <a:rPr lang="en-US" altLang="zh-CN" dirty="0" err="1">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B</a:t>
            </a:r>
            <a:r>
              <a:rPr lang="zh-CN" altLang="en-US" dirty="0">
                <a:solidFill>
                  <a:srgbClr val="0000FF"/>
                </a:solidFill>
                <a:ea typeface="楷体" pitchFamily="49" charset="-122"/>
                <a:cs typeface="Times New Roman" pitchFamily="18" charset="0"/>
              </a:rPr>
              <a:t>的</a:t>
            </a:r>
            <a:r>
              <a:rPr lang="zh-CN" altLang="en-US">
                <a:solidFill>
                  <a:srgbClr val="0000FF"/>
                </a:solidFill>
                <a:ea typeface="楷体" pitchFamily="49" charset="-122"/>
                <a:cs typeface="Times New Roman" pitchFamily="18" charset="0"/>
              </a:rPr>
              <a:t>算法如下，分析</a:t>
            </a:r>
            <a:r>
              <a:rPr lang="zh-CN" altLang="en-US" dirty="0">
                <a:solidFill>
                  <a:srgbClr val="0000FF"/>
                </a:solidFill>
                <a:ea typeface="楷体" pitchFamily="49" charset="-122"/>
                <a:cs typeface="Times New Roman" pitchFamily="18" charset="0"/>
              </a:rPr>
              <a:t>其时间复杂度。</a:t>
            </a:r>
          </a:p>
        </p:txBody>
      </p:sp>
      <p:sp>
        <p:nvSpPr>
          <p:cNvPr id="136195" name="AutoShape 3"/>
          <p:cNvSpPr>
            <a:spLocks/>
          </p:cNvSpPr>
          <p:nvPr/>
        </p:nvSpPr>
        <p:spPr bwMode="auto">
          <a:xfrm>
            <a:off x="4859338" y="5243499"/>
            <a:ext cx="1570050" cy="484205"/>
          </a:xfrm>
          <a:prstGeom prst="borderCallout2">
            <a:avLst>
              <a:gd name="adj1" fmla="val 21556"/>
              <a:gd name="adj2" fmla="val -4597"/>
              <a:gd name="adj3" fmla="val 21556"/>
              <a:gd name="adj4" fmla="val -4597"/>
              <a:gd name="adj5" fmla="val -123056"/>
              <a:gd name="adj6" fmla="val -17625"/>
            </a:avLst>
          </a:prstGeom>
          <a:ln w="38100">
            <a:solidFill>
              <a:srgbClr val="92D050"/>
            </a:solidFill>
            <a:headEnd/>
            <a:tailEnd/>
          </a:ln>
        </p:spPr>
        <p:style>
          <a:lnRef idx="1">
            <a:schemeClr val="accent3"/>
          </a:lnRef>
          <a:fillRef idx="2">
            <a:schemeClr val="accent3"/>
          </a:fillRef>
          <a:effectRef idx="1">
            <a:schemeClr val="accent3"/>
          </a:effectRef>
          <a:fontRef idx="minor">
            <a:schemeClr val="dk1"/>
          </a:fontRef>
        </p:style>
        <p:txBody>
          <a:bodyPr/>
          <a:lstStyle/>
          <a:p>
            <a:pPr>
              <a:lnSpc>
                <a:spcPct val="100000"/>
              </a:lnSpc>
              <a:spcBef>
                <a:spcPct val="0"/>
              </a:spcBef>
            </a:pPr>
            <a:r>
              <a:rPr lang="zh-CN" altLang="en-US" sz="2000" dirty="0">
                <a:solidFill>
                  <a:srgbClr val="0000FF"/>
                </a:solidFill>
                <a:latin typeface="楷体" pitchFamily="49" charset="-122"/>
                <a:ea typeface="楷体" pitchFamily="49" charset="-122"/>
              </a:rPr>
              <a:t>基本操作</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27</a:t>
            </a:fld>
            <a:endParaRPr lang="en-US" altLang="zh-CN" dirty="0"/>
          </a:p>
        </p:txBody>
      </p:sp>
    </p:spTree>
    <p:extLst>
      <p:ext uri="{BB962C8B-B14F-4D97-AF65-F5344CB8AC3E}">
        <p14:creationId xmlns:p14="http://schemas.microsoft.com/office/powerpoint/2010/main" val="409571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38150" y="546101"/>
            <a:ext cx="8382000" cy="2456057"/>
          </a:xfrm>
          <a:prstGeom prst="rect">
            <a:avLst/>
          </a:prstGeom>
          <a:noFill/>
          <a:ln w="9525">
            <a:noFill/>
            <a:miter lim="800000"/>
            <a:headEnd/>
            <a:tailEnd/>
          </a:ln>
          <a:effectLst/>
        </p:spPr>
        <p:txBody>
          <a:bodyPr>
            <a:spAutoFit/>
          </a:bodyPr>
          <a:lstStyle/>
          <a:p>
            <a:pPr algn="just">
              <a:lnSpc>
                <a:spcPct val="120000"/>
              </a:lnSpc>
            </a:pPr>
            <a:r>
              <a:rPr lang="en-US" altLang="zh-CN" b="0" dirty="0">
                <a:ea typeface="楷体" pitchFamily="49" charset="-122"/>
                <a:cs typeface="Times New Roman" pitchFamily="18" charset="0"/>
              </a:rPr>
              <a:t>  </a:t>
            </a:r>
            <a:r>
              <a:rPr lang="zh-CN" altLang="en-US" b="0" dirty="0">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解：</a:t>
            </a:r>
            <a:r>
              <a:rPr lang="zh-CN" altLang="en-US" dirty="0">
                <a:solidFill>
                  <a:srgbClr val="0000FF"/>
                </a:solidFill>
                <a:ea typeface="楷体" pitchFamily="49" charset="-122"/>
                <a:cs typeface="Times New Roman" pitchFamily="18" charset="0"/>
              </a:rPr>
              <a:t>该算法中的基本操作是两重循环中最深层的语句</a:t>
            </a:r>
            <a:r>
              <a:rPr lang="en-US" altLang="zh-CN" dirty="0">
                <a:solidFill>
                  <a:srgbClr val="0000FF"/>
                </a:solidFill>
                <a:ea typeface="楷体" pitchFamily="49" charset="-122"/>
                <a:cs typeface="Times New Roman" pitchFamily="18" charset="0"/>
              </a:rPr>
              <a:t>C[</a:t>
            </a:r>
            <a:r>
              <a:rPr lang="en-US" altLang="zh-CN"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][j]=A[</a:t>
            </a:r>
            <a:r>
              <a:rPr lang="en-US" altLang="zh-CN"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][j]+B[</a:t>
            </a:r>
            <a:r>
              <a:rPr lang="en-US" altLang="zh-CN"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j]</a:t>
            </a:r>
            <a:r>
              <a:rPr lang="zh-CN" altLang="en-US">
                <a:solidFill>
                  <a:srgbClr val="0000FF"/>
                </a:solidFill>
                <a:ea typeface="楷体" pitchFamily="49" charset="-122"/>
                <a:cs typeface="Times New Roman" pitchFamily="18" charset="0"/>
              </a:rPr>
              <a:t>，分析</a:t>
            </a:r>
            <a:r>
              <a:rPr lang="zh-CN" altLang="en-US" dirty="0">
                <a:solidFill>
                  <a:srgbClr val="0000FF"/>
                </a:solidFill>
                <a:ea typeface="楷体" pitchFamily="49" charset="-122"/>
                <a:cs typeface="Times New Roman" pitchFamily="18" charset="0"/>
              </a:rPr>
              <a:t>它</a:t>
            </a:r>
            <a:r>
              <a:rPr lang="zh-CN" altLang="en-US">
                <a:solidFill>
                  <a:srgbClr val="0000FF"/>
                </a:solidFill>
                <a:ea typeface="楷体" pitchFamily="49" charset="-122"/>
                <a:cs typeface="Times New Roman" pitchFamily="18" charset="0"/>
              </a:rPr>
              <a:t>的频度，即</a:t>
            </a:r>
            <a:r>
              <a:rPr lang="zh-CN" altLang="en-US" dirty="0">
                <a:solidFill>
                  <a:srgbClr val="0000FF"/>
                </a:solidFill>
                <a:ea typeface="楷体" pitchFamily="49" charset="-122"/>
                <a:cs typeface="Times New Roman" pitchFamily="18" charset="0"/>
              </a:rPr>
              <a:t>：</a:t>
            </a:r>
          </a:p>
          <a:p>
            <a:pPr algn="just">
              <a:lnSpc>
                <a:spcPct val="150000"/>
              </a:lnSpc>
            </a:pPr>
            <a:r>
              <a:rPr lang="zh-CN" altLang="en-US">
                <a:ea typeface="楷体" pitchFamily="49" charset="-122"/>
                <a:cs typeface="Times New Roman" pitchFamily="18" charset="0"/>
              </a:rPr>
              <a:t>      </a:t>
            </a:r>
            <a:r>
              <a:rPr lang="en-US" altLang="zh-CN">
                <a:solidFill>
                  <a:srgbClr val="0000FF"/>
                </a:solidFill>
                <a:ea typeface="楷体" pitchFamily="49" charset="-122"/>
                <a:cs typeface="Times New Roman" pitchFamily="18" charset="0"/>
              </a:rPr>
              <a:t>T(</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 =</a:t>
            </a:r>
            <a:endParaRPr lang="en-US" altLang="zh-CN" dirty="0">
              <a:solidFill>
                <a:srgbClr val="0000FF"/>
              </a:solidFill>
              <a:ea typeface="楷体" pitchFamily="49" charset="-122"/>
              <a:cs typeface="Times New Roman" pitchFamily="18" charset="0"/>
            </a:endParaRPr>
          </a:p>
          <a:p>
            <a:pPr algn="just">
              <a:lnSpc>
                <a:spcPct val="150000"/>
              </a:lnSpc>
            </a:pPr>
            <a:r>
              <a:rPr lang="en-US" altLang="zh-CN">
                <a:solidFill>
                  <a:srgbClr val="0000FF"/>
                </a:solidFill>
                <a:ea typeface="楷体" pitchFamily="49" charset="-122"/>
                <a:cs typeface="Times New Roman" pitchFamily="18" charset="0"/>
              </a:rPr>
              <a:t>               = O(</a:t>
            </a:r>
            <a:r>
              <a:rPr lang="en-US" altLang="zh-CN" i="1">
                <a:solidFill>
                  <a:srgbClr val="0000FF"/>
                </a:solidFill>
                <a:ea typeface="楷体" pitchFamily="49" charset="-122"/>
                <a:cs typeface="Times New Roman" pitchFamily="18" charset="0"/>
              </a:rPr>
              <a:t>n</a:t>
            </a:r>
            <a:r>
              <a:rPr lang="en-US" altLang="zh-CN" baseline="30000">
                <a:solidFill>
                  <a:srgbClr val="0000FF"/>
                </a:solidFill>
                <a:ea typeface="楷体" pitchFamily="49" charset="-122"/>
                <a:cs typeface="Times New Roman" pitchFamily="18" charset="0"/>
              </a:rPr>
              <a:t>2</a:t>
            </a:r>
            <a:r>
              <a:rPr lang="en-US" altLang="zh-CN" dirty="0">
                <a:solidFill>
                  <a:srgbClr val="0000FF"/>
                </a:solidFill>
                <a:ea typeface="楷体" pitchFamily="49" charset="-122"/>
                <a:cs typeface="Times New Roman" pitchFamily="18" charset="0"/>
              </a:rPr>
              <a:t>)</a:t>
            </a:r>
          </a:p>
        </p:txBody>
      </p:sp>
      <p:graphicFrame>
        <p:nvGraphicFramePr>
          <p:cNvPr id="31747" name="Object 3"/>
          <p:cNvGraphicFramePr>
            <a:graphicFrameLocks noChangeAspect="1"/>
          </p:cNvGraphicFramePr>
          <p:nvPr/>
        </p:nvGraphicFramePr>
        <p:xfrm>
          <a:off x="1963738" y="1538288"/>
          <a:ext cx="3763962" cy="798512"/>
        </p:xfrm>
        <a:graphic>
          <a:graphicData uri="http://schemas.openxmlformats.org/presentationml/2006/ole">
            <mc:AlternateContent xmlns:mc="http://schemas.openxmlformats.org/markup-compatibility/2006">
              <mc:Choice xmlns:v="urn:schemas-microsoft-com:vml" Requires="v">
                <p:oleObj spid="_x0000_s1072" name="公式" r:id="rId3" imgW="2095200" imgH="444240" progId="">
                  <p:embed/>
                </p:oleObj>
              </mc:Choice>
              <mc:Fallback>
                <p:oleObj name="公式" r:id="rId3" imgW="2095200" imgH="4442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738" y="1538288"/>
                        <a:ext cx="3763962"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4514850" y="2384425"/>
          <a:ext cx="114300" cy="215900"/>
        </p:xfrm>
        <a:graphic>
          <a:graphicData uri="http://schemas.openxmlformats.org/presentationml/2006/ole">
            <mc:AlternateContent xmlns:mc="http://schemas.openxmlformats.org/markup-compatibility/2006">
              <mc:Choice xmlns:v="urn:schemas-microsoft-com:vml" Requires="v">
                <p:oleObj spid="_x0000_s1073" name="公式" r:id="rId5" imgW="114120" imgH="215640" progId="">
                  <p:embed/>
                </p:oleObj>
              </mc:Choice>
              <mc:Fallback>
                <p:oleObj name="公式" r:id="rId5" imgW="114120" imgH="2156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2384425"/>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2053"/>
          <p:cNvSpPr txBox="1">
            <a:spLocks noChangeArrowheads="1"/>
          </p:cNvSpPr>
          <p:nvPr/>
        </p:nvSpPr>
        <p:spPr bwMode="auto">
          <a:xfrm>
            <a:off x="571472" y="3214686"/>
            <a:ext cx="7920037" cy="904863"/>
          </a:xfrm>
          <a:prstGeom prst="rect">
            <a:avLst/>
          </a:prstGeom>
          <a:noFill/>
          <a:ln w="19050" algn="ctr">
            <a:noFill/>
            <a:miter lim="800000"/>
            <a:headEnd/>
            <a:tailEnd/>
          </a:ln>
          <a:effectLst/>
        </p:spPr>
        <p:txBody>
          <a:bodyPr>
            <a:spAutoFit/>
          </a:bodyPr>
          <a:lstStyle/>
          <a:p>
            <a:pPr algn="l"/>
            <a:r>
              <a:rPr lang="zh-CN" altLang="en-US" dirty="0">
                <a:solidFill>
                  <a:srgbClr val="0000FF"/>
                </a:solidFill>
                <a:ea typeface="楷体" pitchFamily="49" charset="-122"/>
                <a:cs typeface="Times New Roman" pitchFamily="18" charset="0"/>
              </a:rPr>
              <a:t>　　这种简化的时间复杂度分析方法得到的</a:t>
            </a:r>
            <a:r>
              <a:rPr lang="zh-CN" altLang="en-US">
                <a:solidFill>
                  <a:srgbClr val="FF00FF"/>
                </a:solidFill>
                <a:ea typeface="楷体" pitchFamily="49" charset="-122"/>
                <a:cs typeface="Times New Roman" pitchFamily="18" charset="0"/>
              </a:rPr>
              <a:t>结果相同</a:t>
            </a:r>
            <a:r>
              <a:rPr lang="zh-CN" altLang="en-US">
                <a:solidFill>
                  <a:srgbClr val="0000FF"/>
                </a:solidFill>
                <a:ea typeface="楷体" pitchFamily="49" charset="-122"/>
                <a:cs typeface="Times New Roman" pitchFamily="18" charset="0"/>
              </a:rPr>
              <a:t>，但</a:t>
            </a:r>
            <a:r>
              <a:rPr lang="zh-CN" altLang="en-US" dirty="0">
                <a:solidFill>
                  <a:srgbClr val="0000FF"/>
                </a:solidFill>
                <a:ea typeface="楷体" pitchFamily="49" charset="-122"/>
                <a:cs typeface="Times New Roman" pitchFamily="18" charset="0"/>
              </a:rPr>
              <a:t>分析过程更简单。</a:t>
            </a: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28</a:t>
            </a:fld>
            <a:endParaRPr lang="en-US" altLang="zh-CN" dirty="0"/>
          </a:p>
        </p:txBody>
      </p:sp>
    </p:spTree>
    <p:extLst>
      <p:ext uri="{BB962C8B-B14F-4D97-AF65-F5344CB8AC3E}">
        <p14:creationId xmlns:p14="http://schemas.microsoft.com/office/powerpoint/2010/main" val="220743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6286544" cy="1089529"/>
          </a:xfrm>
          <a:prstGeom prst="rect">
            <a:avLst/>
          </a:prstGeom>
          <a:noFill/>
        </p:spPr>
        <p:txBody>
          <a:bodyPr wrap="square" rtlCol="0">
            <a:spAutoFit/>
          </a:bodyPr>
          <a:lstStyle/>
          <a:p>
            <a:pPr algn="l"/>
            <a:r>
              <a:rPr lang="zh-CN" altLang="en-US">
                <a:solidFill>
                  <a:srgbClr val="FF0000"/>
                </a:solidFill>
                <a:latin typeface="黑体" pitchFamily="49" charset="-122"/>
                <a:ea typeface="黑体" pitchFamily="49" charset="-122"/>
                <a:cs typeface="Times New Roman" pitchFamily="18" charset="0"/>
              </a:rPr>
              <a:t>思考题</a:t>
            </a:r>
            <a:endParaRPr lang="en-US" altLang="zh-CN">
              <a:solidFill>
                <a:srgbClr val="FF0000"/>
              </a:solidFill>
              <a:latin typeface="黑体" pitchFamily="49" charset="-122"/>
              <a:ea typeface="黑体" pitchFamily="49" charset="-122"/>
              <a:cs typeface="Times New Roman" pitchFamily="18" charset="0"/>
            </a:endParaRPr>
          </a:p>
          <a:p>
            <a:pPr algn="l"/>
            <a:r>
              <a:rPr lang="zh-CN" altLang="en-US">
                <a:solidFill>
                  <a:srgbClr val="0000FF"/>
                </a:solidFill>
                <a:ea typeface="楷体" pitchFamily="49" charset="-122"/>
                <a:cs typeface="Times New Roman" pitchFamily="18" charset="0"/>
              </a:rPr>
              <a:t>       下列</a:t>
            </a:r>
            <a:r>
              <a:rPr lang="zh-CN" altLang="en-US" dirty="0">
                <a:solidFill>
                  <a:srgbClr val="0000FF"/>
                </a:solidFill>
                <a:ea typeface="楷体" pitchFamily="49" charset="-122"/>
                <a:cs typeface="Times New Roman" pitchFamily="18" charset="0"/>
              </a:rPr>
              <a:t>程序段的时间复杂度是</a:t>
            </a:r>
            <a:r>
              <a:rPr lang="zh-CN" altLang="en-US" u="sng" dirty="0">
                <a:solidFill>
                  <a:srgbClr val="0000FF"/>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a:t>
            </a:r>
            <a:endParaRPr lang="en-US" altLang="zh-CN" dirty="0">
              <a:solidFill>
                <a:srgbClr val="0000FF"/>
              </a:solidFill>
              <a:ea typeface="楷体" pitchFamily="49" charset="-122"/>
              <a:cs typeface="Times New Roman" pitchFamily="18" charset="0"/>
            </a:endParaRPr>
          </a:p>
        </p:txBody>
      </p:sp>
      <p:sp>
        <p:nvSpPr>
          <p:cNvPr id="3" name="TextBox 2"/>
          <p:cNvSpPr txBox="1"/>
          <p:nvPr/>
        </p:nvSpPr>
        <p:spPr>
          <a:xfrm>
            <a:off x="642910" y="3859096"/>
            <a:ext cx="7500990" cy="469167"/>
          </a:xfrm>
          <a:prstGeom prst="rect">
            <a:avLst/>
          </a:prstGeom>
          <a:noFill/>
        </p:spPr>
        <p:txBody>
          <a:bodyPr wrap="square" rtlCol="0">
            <a:spAutoFit/>
          </a:bodyPr>
          <a:lstStyle/>
          <a:p>
            <a:pPr algn="l"/>
            <a:r>
              <a:rPr lang="en-US" altLang="zh-CN" dirty="0" err="1">
                <a:solidFill>
                  <a:srgbClr val="0000FF"/>
                </a:solidFill>
                <a:ea typeface="楷体" pitchFamily="49" charset="-122"/>
                <a:cs typeface="Times New Roman" pitchFamily="18" charset="0"/>
              </a:rPr>
              <a:t>A.O</a:t>
            </a:r>
            <a:r>
              <a:rPr lang="en-US" altLang="zh-CN" dirty="0">
                <a:solidFill>
                  <a:srgbClr val="0000FF"/>
                </a:solidFill>
                <a:ea typeface="楷体" pitchFamily="49" charset="-122"/>
                <a:cs typeface="Times New Roman" pitchFamily="18" charset="0"/>
              </a:rPr>
              <a:t>(</a:t>
            </a:r>
            <a:r>
              <a:rPr lang="en-US" altLang="zh-CN" dirty="0" err="1">
                <a:solidFill>
                  <a:srgbClr val="0000FF"/>
                </a:solidFill>
                <a:ea typeface="楷体" pitchFamily="49" charset="-122"/>
                <a:cs typeface="Times New Roman" pitchFamily="18" charset="0"/>
              </a:rPr>
              <a:t>log</a:t>
            </a:r>
            <a:r>
              <a:rPr lang="en-US" altLang="zh-CN" baseline="-25000" dirty="0" err="1">
                <a:solidFill>
                  <a:srgbClr val="0000FF"/>
                </a:solidFill>
                <a:ea typeface="楷体" pitchFamily="49" charset="-122"/>
                <a:cs typeface="Times New Roman" pitchFamily="18" charset="0"/>
              </a:rPr>
              <a:t>2</a:t>
            </a:r>
            <a:r>
              <a:rPr lang="en-US" altLang="zh-CN" i="1" dirty="0" err="1">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	</a:t>
            </a:r>
            <a:r>
              <a:rPr lang="en-US" altLang="zh-CN" dirty="0" err="1">
                <a:solidFill>
                  <a:srgbClr val="0000FF"/>
                </a:solidFill>
                <a:ea typeface="楷体" pitchFamily="49" charset="-122"/>
                <a:cs typeface="Times New Roman" pitchFamily="18" charset="0"/>
              </a:rPr>
              <a:t>B.O</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	          </a:t>
            </a:r>
            <a:r>
              <a:rPr lang="en-US" altLang="zh-CN" dirty="0" err="1">
                <a:ea typeface="楷体" pitchFamily="49" charset="-122"/>
                <a:cs typeface="Times New Roman" pitchFamily="18" charset="0"/>
              </a:rPr>
              <a:t>C.O</a:t>
            </a:r>
            <a:r>
              <a:rPr lang="en-US" altLang="zh-CN" dirty="0">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err="1">
                <a:ea typeface="楷体" pitchFamily="49" charset="-122"/>
                <a:cs typeface="Times New Roman" pitchFamily="18" charset="0"/>
              </a:rPr>
              <a:t>log</a:t>
            </a:r>
            <a:r>
              <a:rPr lang="en-US" altLang="zh-CN" baseline="-25000" dirty="0" err="1">
                <a:ea typeface="楷体" pitchFamily="49" charset="-122"/>
                <a:cs typeface="Times New Roman" pitchFamily="18" charset="0"/>
              </a:rPr>
              <a:t>2</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en-US" altLang="zh-CN" dirty="0">
                <a:solidFill>
                  <a:srgbClr val="0000FF"/>
                </a:solidFill>
                <a:ea typeface="楷体" pitchFamily="49" charset="-122"/>
                <a:cs typeface="Times New Roman" pitchFamily="18" charset="0"/>
              </a:rPr>
              <a:t>	    </a:t>
            </a:r>
            <a:r>
              <a:rPr lang="en-US" altLang="zh-CN" dirty="0" err="1">
                <a:solidFill>
                  <a:srgbClr val="0000FF"/>
                </a:solidFill>
                <a:ea typeface="楷体" pitchFamily="49" charset="-122"/>
                <a:cs typeface="Times New Roman" pitchFamily="18" charset="0"/>
              </a:rPr>
              <a:t>D.O</a:t>
            </a:r>
            <a:r>
              <a:rPr lang="en-US" altLang="zh-CN" dirty="0">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n</a:t>
            </a:r>
            <a:r>
              <a:rPr lang="en-US" altLang="zh-CN" baseline="30000" dirty="0" err="1">
                <a:solidFill>
                  <a:srgbClr val="0000FF"/>
                </a:solidFill>
                <a:ea typeface="楷体" pitchFamily="49" charset="-122"/>
                <a:cs typeface="Times New Roman" pitchFamily="18" charset="0"/>
              </a:rPr>
              <a:t>2</a:t>
            </a:r>
            <a:r>
              <a:rPr lang="en-US" altLang="zh-CN" dirty="0">
                <a:solidFill>
                  <a:srgbClr val="0000FF"/>
                </a:solidFill>
                <a:ea typeface="楷体" pitchFamily="49" charset="-122"/>
                <a:cs typeface="Times New Roman" pitchFamily="18" charset="0"/>
              </a:rPr>
              <a:t>)</a:t>
            </a:r>
            <a:endParaRPr lang="zh-CN" altLang="en-US" dirty="0">
              <a:solidFill>
                <a:srgbClr val="0000FF"/>
              </a:solidFill>
            </a:endParaRPr>
          </a:p>
        </p:txBody>
      </p:sp>
      <p:sp>
        <p:nvSpPr>
          <p:cNvPr id="4" name="TextBox 3"/>
          <p:cNvSpPr txBox="1"/>
          <p:nvPr/>
        </p:nvSpPr>
        <p:spPr>
          <a:xfrm>
            <a:off x="1571604" y="1573080"/>
            <a:ext cx="3286148" cy="188365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altLang="zh-CN" sz="2000" dirty="0">
                <a:solidFill>
                  <a:srgbClr val="0000FF"/>
                </a:solidFill>
                <a:latin typeface="Times New Roman" pitchFamily="18" charset="0"/>
                <a:ea typeface="楷体" pitchFamily="49" charset="-122"/>
                <a:cs typeface="Times New Roman" pitchFamily="18" charset="0"/>
              </a:rPr>
              <a:t>count=0;</a:t>
            </a:r>
          </a:p>
          <a:p>
            <a:pPr algn="l"/>
            <a:r>
              <a:rPr lang="en-US" altLang="zh-CN" sz="2000" dirty="0">
                <a:solidFill>
                  <a:srgbClr val="0000FF"/>
                </a:solidFill>
                <a:latin typeface="Times New Roman" pitchFamily="18" charset="0"/>
                <a:ea typeface="楷体" pitchFamily="49" charset="-122"/>
                <a:cs typeface="Times New Roman" pitchFamily="18" charset="0"/>
              </a:rPr>
              <a:t>for(k=</a:t>
            </a:r>
            <a:r>
              <a:rPr lang="en-US" altLang="zh-CN" sz="2000" dirty="0" err="1">
                <a:solidFill>
                  <a:srgbClr val="0000FF"/>
                </a:solidFill>
                <a:latin typeface="Times New Roman" pitchFamily="18" charset="0"/>
                <a:ea typeface="楷体" pitchFamily="49" charset="-122"/>
                <a:cs typeface="Times New Roman" pitchFamily="18" charset="0"/>
              </a:rPr>
              <a:t>1;k</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n;k</a:t>
            </a:r>
            <a:r>
              <a:rPr lang="en-US" altLang="zh-CN" sz="2000" dirty="0">
                <a:solidFill>
                  <a:srgbClr val="0000FF"/>
                </a:solidFill>
                <a:latin typeface="Times New Roman" pitchFamily="18" charset="0"/>
                <a:ea typeface="楷体" pitchFamily="49" charset="-122"/>
                <a:cs typeface="Times New Roman" pitchFamily="18" charset="0"/>
              </a:rPr>
              <a:t>*=2)</a:t>
            </a:r>
          </a:p>
          <a:p>
            <a:pPr algn="l"/>
            <a:r>
              <a:rPr lang="en-US" altLang="zh-CN" sz="2000" dirty="0">
                <a:solidFill>
                  <a:srgbClr val="0000FF"/>
                </a:solidFill>
                <a:latin typeface="Times New Roman" pitchFamily="18" charset="0"/>
                <a:ea typeface="楷体" pitchFamily="49" charset="-122"/>
                <a:cs typeface="Times New Roman" pitchFamily="18" charset="0"/>
              </a:rPr>
              <a:t>      for(j=</a:t>
            </a:r>
            <a:r>
              <a:rPr lang="en-US" altLang="zh-CN" sz="2000" dirty="0" err="1">
                <a:solidFill>
                  <a:srgbClr val="0000FF"/>
                </a:solidFill>
                <a:latin typeface="Times New Roman" pitchFamily="18" charset="0"/>
                <a:ea typeface="楷体" pitchFamily="49" charset="-122"/>
                <a:cs typeface="Times New Roman" pitchFamily="18" charset="0"/>
              </a:rPr>
              <a:t>1;j</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n;j</a:t>
            </a:r>
            <a:r>
              <a:rPr lang="en-US" altLang="zh-CN" sz="2000" dirty="0">
                <a:solidFill>
                  <a:srgbClr val="0000FF"/>
                </a:solidFill>
                <a:latin typeface="Times New Roman" pitchFamily="18" charset="0"/>
                <a:ea typeface="楷体" pitchFamily="49" charset="-122"/>
                <a:cs typeface="Times New Roman" pitchFamily="18" charset="0"/>
              </a:rPr>
              <a:t>++)</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count++;</a:t>
            </a:r>
            <a:endParaRPr lang="zh-CN" altLang="en-US" sz="2000" dirty="0">
              <a:solidFill>
                <a:srgbClr val="FF00FF"/>
              </a:solidFill>
              <a:latin typeface="Times New Roman" pitchFamily="18" charset="0"/>
              <a:cs typeface="Times New Roman" pitchFamily="18" charset="0"/>
            </a:endParaRPr>
          </a:p>
        </p:txBody>
      </p:sp>
      <p:sp>
        <p:nvSpPr>
          <p:cNvPr id="6" name="Text Box 3"/>
          <p:cNvSpPr txBox="1">
            <a:spLocks noChangeArrowheads="1"/>
          </p:cNvSpPr>
          <p:nvPr/>
        </p:nvSpPr>
        <p:spPr bwMode="auto">
          <a:xfrm>
            <a:off x="1357290" y="4573476"/>
            <a:ext cx="5184775" cy="498598"/>
          </a:xfrm>
          <a:prstGeom prst="rect">
            <a:avLst/>
          </a:prstGeom>
          <a:noFill/>
          <a:ln w="9525">
            <a:noFill/>
            <a:miter lim="800000"/>
            <a:headEnd/>
            <a:tailEnd/>
          </a:ln>
          <a:effectLst/>
        </p:spPr>
        <p:txBody>
          <a:bodyPr>
            <a:spAutoFit/>
          </a:bodyPr>
          <a:lstStyle/>
          <a:p>
            <a:pPr>
              <a:spcBef>
                <a:spcPct val="50000"/>
              </a:spcBef>
            </a:pPr>
            <a:r>
              <a:rPr lang="zh-CN" altLang="en-US" dirty="0">
                <a:solidFill>
                  <a:srgbClr val="FF3300"/>
                </a:solidFill>
                <a:ea typeface="楷体" pitchFamily="49" charset="-122"/>
                <a:cs typeface="Times New Roman" pitchFamily="18" charset="0"/>
              </a:rPr>
              <a:t>说明：本题为</a:t>
            </a:r>
            <a:r>
              <a:rPr lang="en-US" altLang="zh-CN" dirty="0">
                <a:solidFill>
                  <a:srgbClr val="FF3300"/>
                </a:solidFill>
                <a:ea typeface="楷体" pitchFamily="49" charset="-122"/>
                <a:cs typeface="Times New Roman" pitchFamily="18" charset="0"/>
              </a:rPr>
              <a:t>2014</a:t>
            </a:r>
            <a:r>
              <a:rPr lang="zh-CN" altLang="en-US" dirty="0">
                <a:solidFill>
                  <a:srgbClr val="FF3300"/>
                </a:solidFill>
                <a:ea typeface="楷体" pitchFamily="49" charset="-122"/>
                <a:cs typeface="Times New Roman" pitchFamily="18" charset="0"/>
              </a:rPr>
              <a:t>年全国考研题 </a:t>
            </a:r>
          </a:p>
        </p:txBody>
      </p:sp>
      <p:sp>
        <p:nvSpPr>
          <p:cNvPr id="8" name="AutoShape 3"/>
          <p:cNvSpPr>
            <a:spLocks/>
          </p:cNvSpPr>
          <p:nvPr/>
        </p:nvSpPr>
        <p:spPr bwMode="auto">
          <a:xfrm>
            <a:off x="5216528" y="3230547"/>
            <a:ext cx="1570050" cy="484205"/>
          </a:xfrm>
          <a:prstGeom prst="borderCallout2">
            <a:avLst>
              <a:gd name="adj1" fmla="val 21556"/>
              <a:gd name="adj2" fmla="val -4597"/>
              <a:gd name="adj3" fmla="val 21556"/>
              <a:gd name="adj4" fmla="val -4597"/>
              <a:gd name="adj5" fmla="val 8087"/>
              <a:gd name="adj6" fmla="val -106603"/>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nSpc>
                <a:spcPct val="100000"/>
              </a:lnSpc>
              <a:spcBef>
                <a:spcPct val="0"/>
              </a:spcBef>
            </a:pPr>
            <a:r>
              <a:rPr lang="zh-CN" altLang="en-US" sz="2000" dirty="0">
                <a:solidFill>
                  <a:srgbClr val="0000FF"/>
                </a:solidFill>
                <a:latin typeface="楷体" pitchFamily="49" charset="-122"/>
                <a:ea typeface="楷体" pitchFamily="49" charset="-122"/>
              </a:rPr>
              <a:t>基本操作</a:t>
            </a: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29</a:t>
            </a:fld>
            <a:endParaRPr lang="en-US" altLang="zh-CN" dirty="0"/>
          </a:p>
        </p:txBody>
      </p:sp>
    </p:spTree>
    <p:extLst>
      <p:ext uri="{BB962C8B-B14F-4D97-AF65-F5344CB8AC3E}">
        <p14:creationId xmlns:p14="http://schemas.microsoft.com/office/powerpoint/2010/main" val="201352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357166"/>
            <a:ext cx="8001056" cy="892552"/>
          </a:xfrm>
          <a:prstGeom prst="rect">
            <a:avLst/>
          </a:prstGeom>
          <a:noFill/>
          <a:ln w="9525">
            <a:noFill/>
            <a:miter lim="800000"/>
            <a:headEnd/>
            <a:tailEnd/>
          </a:ln>
          <a:effectLst/>
        </p:spPr>
        <p:txBody>
          <a:bodyPr wrap="square">
            <a:spAutoFit/>
          </a:bodyPr>
          <a:lstStyle/>
          <a:p>
            <a:pPr algn="just">
              <a:lnSpc>
                <a:spcPct val="100000"/>
              </a:lnSpc>
            </a:pPr>
            <a:r>
              <a:rPr lang="en-US" altLang="zh-CN" sz="2800">
                <a:solidFill>
                  <a:srgbClr val="FF0000"/>
                </a:solidFill>
                <a:ea typeface="楷体" pitchFamily="49" charset="-122"/>
                <a:cs typeface="Times New Roman" pitchFamily="18" charset="0"/>
              </a:rPr>
              <a:t>      </a:t>
            </a:r>
            <a:r>
              <a:rPr lang="en-US" altLang="zh-CN" sz="2800">
                <a:solidFill>
                  <a:srgbClr val="FF0000"/>
                </a:solidFill>
                <a:latin typeface="楷体" pitchFamily="49" charset="-122"/>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例（补充）</a:t>
            </a:r>
            <a:r>
              <a:rPr lang="en-US" altLang="zh-CN" sz="2800">
                <a:solidFill>
                  <a:srgbClr val="FF0000"/>
                </a:solidFill>
                <a:latin typeface="楷体" pitchFamily="49" charset="-122"/>
                <a:ea typeface="楷体" pitchFamily="49" charset="-122"/>
                <a:cs typeface="Times New Roman" pitchFamily="18" charset="0"/>
              </a:rPr>
              <a:t>】</a:t>
            </a:r>
            <a:r>
              <a:rPr lang="zh-CN" altLang="en-US" dirty="0">
                <a:solidFill>
                  <a:srgbClr val="3333FF"/>
                </a:solidFill>
                <a:ea typeface="楷体" pitchFamily="49" charset="-122"/>
                <a:cs typeface="Times New Roman" pitchFamily="18" charset="0"/>
              </a:rPr>
              <a:t>考虑下列两</a:t>
            </a:r>
            <a:r>
              <a:rPr lang="zh-CN" altLang="en-US">
                <a:solidFill>
                  <a:srgbClr val="3333FF"/>
                </a:solidFill>
                <a:ea typeface="楷体" pitchFamily="49" charset="-122"/>
                <a:cs typeface="Times New Roman" pitchFamily="18" charset="0"/>
              </a:rPr>
              <a:t>段</a:t>
            </a:r>
            <a:r>
              <a:rPr lang="zh-CN" altLang="en-US">
                <a:solidFill>
                  <a:srgbClr val="FF00FF"/>
                </a:solidFill>
                <a:ea typeface="楷体" pitchFamily="49" charset="-122"/>
                <a:cs typeface="Times New Roman" pitchFamily="18" charset="0"/>
              </a:rPr>
              <a:t>描述</a:t>
            </a:r>
            <a:r>
              <a:rPr lang="zh-CN" altLang="en-US">
                <a:solidFill>
                  <a:srgbClr val="3333FF"/>
                </a:solidFill>
                <a:ea typeface="楷体" pitchFamily="49" charset="-122"/>
                <a:cs typeface="Times New Roman" pitchFamily="18" charset="0"/>
              </a:rPr>
              <a:t>，这</a:t>
            </a:r>
            <a:r>
              <a:rPr lang="zh-CN" altLang="en-US" dirty="0">
                <a:solidFill>
                  <a:srgbClr val="3333FF"/>
                </a:solidFill>
                <a:ea typeface="楷体" pitchFamily="49" charset="-122"/>
                <a:cs typeface="Times New Roman" pitchFamily="18" charset="0"/>
              </a:rPr>
              <a:t>两段描述均不能满足</a:t>
            </a:r>
            <a:r>
              <a:rPr lang="zh-CN" altLang="en-US">
                <a:solidFill>
                  <a:srgbClr val="3333FF"/>
                </a:solidFill>
                <a:ea typeface="楷体" pitchFamily="49" charset="-122"/>
                <a:cs typeface="Times New Roman" pitchFamily="18" charset="0"/>
              </a:rPr>
              <a:t>算法的特性，试问</a:t>
            </a:r>
            <a:r>
              <a:rPr lang="zh-CN" altLang="en-US" dirty="0">
                <a:solidFill>
                  <a:srgbClr val="3333FF"/>
                </a:solidFill>
                <a:ea typeface="楷体" pitchFamily="49" charset="-122"/>
                <a:cs typeface="Times New Roman" pitchFamily="18" charset="0"/>
              </a:rPr>
              <a:t>它们违反</a:t>
            </a:r>
            <a:r>
              <a:rPr lang="zh-CN" altLang="en-US">
                <a:solidFill>
                  <a:srgbClr val="3333FF"/>
                </a:solidFill>
                <a:ea typeface="楷体" pitchFamily="49" charset="-122"/>
                <a:cs typeface="Times New Roman" pitchFamily="18" charset="0"/>
              </a:rPr>
              <a:t>了哪些特性？</a:t>
            </a:r>
            <a:endParaRPr lang="zh-CN" altLang="en-US" dirty="0">
              <a:solidFill>
                <a:srgbClr val="3333FF"/>
              </a:solidFill>
              <a:ea typeface="楷体" pitchFamily="49" charset="-122"/>
              <a:cs typeface="Times New Roman" pitchFamily="18" charset="0"/>
            </a:endParaRPr>
          </a:p>
        </p:txBody>
      </p:sp>
      <p:sp>
        <p:nvSpPr>
          <p:cNvPr id="3" name="Text Box 2"/>
          <p:cNvSpPr txBox="1">
            <a:spLocks noChangeArrowheads="1"/>
          </p:cNvSpPr>
          <p:nvPr/>
        </p:nvSpPr>
        <p:spPr bwMode="auto">
          <a:xfrm>
            <a:off x="1428728" y="2214554"/>
            <a:ext cx="2928958" cy="246487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80000"/>
              </a:lnSpc>
            </a:pPr>
            <a:r>
              <a:rPr lang="en-US" altLang="zh-CN" sz="2000" dirty="0">
                <a:solidFill>
                  <a:srgbClr val="FF00FF"/>
                </a:solidFill>
                <a:latin typeface="Times New Roman" pitchFamily="18" charset="0"/>
                <a:ea typeface="楷体" pitchFamily="49" charset="-122"/>
                <a:cs typeface="Times New Roman" pitchFamily="18" charset="0"/>
              </a:rPr>
              <a:t>void </a:t>
            </a:r>
            <a:r>
              <a:rPr lang="en-US" altLang="zh-CN" sz="2000" dirty="0" err="1">
                <a:solidFill>
                  <a:srgbClr val="FF00FF"/>
                </a:solidFill>
                <a:latin typeface="Times New Roman" pitchFamily="18" charset="0"/>
                <a:ea typeface="楷体" pitchFamily="49" charset="-122"/>
                <a:cs typeface="Times New Roman" pitchFamily="18" charset="0"/>
              </a:rPr>
              <a:t>exam1</a:t>
            </a:r>
            <a:r>
              <a:rPr lang="en-US" altLang="zh-CN" sz="2000" dirty="0">
                <a:solidFill>
                  <a:srgbClr val="FF00FF"/>
                </a:solidFill>
                <a:latin typeface="Times New Roman" pitchFamily="18" charset="0"/>
                <a:ea typeface="楷体" pitchFamily="49" charset="-122"/>
                <a:cs typeface="Times New Roman" pitchFamily="18" charset="0"/>
              </a:rPr>
              <a:t>() </a:t>
            </a:r>
          </a:p>
          <a:p>
            <a:pPr algn="just">
              <a:lnSpc>
                <a:spcPct val="80000"/>
              </a:lnSpc>
            </a:pP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err="1">
                <a:solidFill>
                  <a:srgbClr val="0033CC"/>
                </a:solidFill>
                <a:latin typeface="Times New Roman" pitchFamily="18" charset="0"/>
                <a:ea typeface="楷体" pitchFamily="49" charset="-122"/>
                <a:cs typeface="Times New Roman" pitchFamily="18" charset="0"/>
              </a:rPr>
              <a:t>int</a:t>
            </a:r>
            <a:r>
              <a:rPr lang="en-US" altLang="zh-CN" sz="2000" dirty="0">
                <a:solidFill>
                  <a:srgbClr val="0033CC"/>
                </a:solidFill>
                <a:latin typeface="Times New Roman" pitchFamily="18" charset="0"/>
                <a:ea typeface="楷体" pitchFamily="49" charset="-122"/>
                <a:cs typeface="Times New Roman" pitchFamily="18" charset="0"/>
              </a:rPr>
              <a:t>  n</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2;</a:t>
            </a:r>
          </a:p>
          <a:p>
            <a:pPr algn="just">
              <a:lnSpc>
                <a:spcPct val="80000"/>
              </a:lnSpc>
            </a:pPr>
            <a:r>
              <a:rPr lang="en-US" altLang="zh-CN" sz="2000" dirty="0">
                <a:solidFill>
                  <a:srgbClr val="0033CC"/>
                </a:solidFill>
                <a:latin typeface="Times New Roman" pitchFamily="18" charset="0"/>
                <a:ea typeface="楷体" pitchFamily="49" charset="-122"/>
                <a:cs typeface="Times New Roman" pitchFamily="18" charset="0"/>
              </a:rPr>
              <a:t>      while (</a:t>
            </a:r>
            <a:r>
              <a:rPr lang="en-US" altLang="zh-CN" sz="2000" dirty="0" err="1">
                <a:solidFill>
                  <a:srgbClr val="0033CC"/>
                </a:solidFill>
                <a:latin typeface="Times New Roman" pitchFamily="18" charset="0"/>
                <a:ea typeface="楷体" pitchFamily="49" charset="-122"/>
                <a:cs typeface="Times New Roman" pitchFamily="18" charset="0"/>
              </a:rPr>
              <a:t>n%2</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0)    </a:t>
            </a:r>
          </a:p>
          <a:p>
            <a:pPr algn="just">
              <a:lnSpc>
                <a:spcPct val="80000"/>
              </a:lnSpc>
            </a:pPr>
            <a:r>
              <a:rPr lang="en-US" altLang="zh-CN" sz="2000" dirty="0">
                <a:solidFill>
                  <a:srgbClr val="0033CC"/>
                </a:solidFill>
                <a:latin typeface="Times New Roman" pitchFamily="18" charset="0"/>
                <a:ea typeface="楷体" pitchFamily="49" charset="-122"/>
                <a:cs typeface="Times New Roman" pitchFamily="18" charset="0"/>
              </a:rPr>
              <a:t>           n</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err="1">
                <a:solidFill>
                  <a:srgbClr val="0033CC"/>
                </a:solidFill>
                <a:latin typeface="Times New Roman" pitchFamily="18" charset="0"/>
                <a:ea typeface="楷体" pitchFamily="49" charset="-122"/>
                <a:cs typeface="Times New Roman" pitchFamily="18" charset="0"/>
              </a:rPr>
              <a:t>n+2</a:t>
            </a:r>
            <a:r>
              <a:rPr lang="en-US" altLang="zh-CN" sz="2000" dirty="0">
                <a:solidFill>
                  <a:srgbClr val="0033CC"/>
                </a:solidFill>
                <a:latin typeface="Times New Roman" pitchFamily="18" charset="0"/>
                <a:ea typeface="楷体" pitchFamily="49" charset="-122"/>
                <a:cs typeface="Times New Roman" pitchFamily="18" charset="0"/>
              </a:rPr>
              <a:t>; </a:t>
            </a:r>
          </a:p>
          <a:p>
            <a:pPr algn="just">
              <a:lnSpc>
                <a:spcPct val="80000"/>
              </a:lnSpc>
            </a:pPr>
            <a:r>
              <a:rPr lang="en-US" altLang="zh-CN" sz="2000" dirty="0">
                <a:solidFill>
                  <a:srgbClr val="0033CC"/>
                </a:solidFill>
                <a:latin typeface="Times New Roman" pitchFamily="18" charset="0"/>
                <a:ea typeface="楷体" pitchFamily="49" charset="-122"/>
                <a:cs typeface="Times New Roman" pitchFamily="18" charset="0"/>
              </a:rPr>
              <a:t>     </a:t>
            </a:r>
            <a:r>
              <a:rPr lang="en-US" altLang="zh-CN" sz="2000" dirty="0" err="1">
                <a:solidFill>
                  <a:srgbClr val="0033CC"/>
                </a:solidFill>
                <a:latin typeface="Times New Roman" pitchFamily="18" charset="0"/>
                <a:ea typeface="楷体" pitchFamily="49" charset="-122"/>
                <a:cs typeface="Times New Roman" pitchFamily="18" charset="0"/>
              </a:rPr>
              <a:t>printf</a:t>
            </a:r>
            <a:r>
              <a:rPr lang="en-US" altLang="zh-CN" sz="2000" dirty="0">
                <a:solidFill>
                  <a:srgbClr val="0033CC"/>
                </a:solidFill>
                <a:latin typeface="Times New Roman" pitchFamily="18" charset="0"/>
                <a:ea typeface="楷体" pitchFamily="49" charset="-122"/>
                <a:cs typeface="Times New Roman" pitchFamily="18" charset="0"/>
              </a:rPr>
              <a:t>("%d\n"</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n);</a:t>
            </a:r>
          </a:p>
          <a:p>
            <a:pPr algn="just">
              <a:lnSpc>
                <a:spcPct val="80000"/>
              </a:lnSpc>
            </a:pPr>
            <a:r>
              <a:rPr lang="en-US" altLang="zh-CN" sz="2000" dirty="0">
                <a:solidFill>
                  <a:srgbClr val="FF00FF"/>
                </a:solidFill>
                <a:latin typeface="Times New Roman" pitchFamily="18" charset="0"/>
                <a:ea typeface="楷体" pitchFamily="49" charset="-122"/>
                <a:cs typeface="Times New Roman" pitchFamily="18" charset="0"/>
              </a:rPr>
              <a:t>}</a:t>
            </a:r>
          </a:p>
        </p:txBody>
      </p:sp>
      <p:sp>
        <p:nvSpPr>
          <p:cNvPr id="4" name="右大括号 3"/>
          <p:cNvSpPr/>
          <p:nvPr/>
        </p:nvSpPr>
        <p:spPr>
          <a:xfrm>
            <a:off x="4644008" y="2411142"/>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000628" y="3033592"/>
            <a:ext cx="3357586" cy="769441"/>
          </a:xfrm>
          <a:prstGeom prst="rect">
            <a:avLst/>
          </a:prstGeom>
          <a:noFill/>
        </p:spPr>
        <p:txBody>
          <a:bodyPr wrap="square" rtlCol="0">
            <a:spAutoFit/>
          </a:bodyPr>
          <a:lstStyle/>
          <a:p>
            <a:r>
              <a:rPr lang="zh-CN" altLang="en-US" sz="2000" dirty="0">
                <a:solidFill>
                  <a:srgbClr val="3333FF"/>
                </a:solidFill>
                <a:ea typeface="楷体" pitchFamily="49" charset="-122"/>
                <a:cs typeface="Times New Roman" pitchFamily="18" charset="0"/>
              </a:rPr>
              <a:t>其中有一个死循环，违反了算法的</a:t>
            </a:r>
            <a:r>
              <a:rPr lang="zh-CN" altLang="en-US" sz="2000" dirty="0">
                <a:solidFill>
                  <a:srgbClr val="FF3300"/>
                </a:solidFill>
                <a:ea typeface="楷体" pitchFamily="49" charset="-122"/>
                <a:cs typeface="Times New Roman" pitchFamily="18" charset="0"/>
              </a:rPr>
              <a:t>有穷性</a:t>
            </a:r>
            <a:r>
              <a:rPr lang="zh-CN" altLang="en-US" sz="2000" dirty="0">
                <a:solidFill>
                  <a:srgbClr val="3333FF"/>
                </a:solidFill>
                <a:ea typeface="楷体" pitchFamily="49" charset="-122"/>
                <a:cs typeface="Times New Roman" pitchFamily="18" charset="0"/>
              </a:rPr>
              <a:t>特性。</a:t>
            </a:r>
          </a:p>
        </p:txBody>
      </p:sp>
      <p:sp>
        <p:nvSpPr>
          <p:cNvPr id="6" name="TextBox 5"/>
          <p:cNvSpPr txBox="1"/>
          <p:nvPr/>
        </p:nvSpPr>
        <p:spPr>
          <a:xfrm>
            <a:off x="785786" y="1458545"/>
            <a:ext cx="2571768" cy="470257"/>
          </a:xfrm>
          <a:prstGeom prst="rect">
            <a:avLst/>
          </a:prstGeom>
          <a:noFill/>
        </p:spPr>
        <p:txBody>
          <a:bodyPr wrap="square" rtlCol="0">
            <a:spAutoFit/>
          </a:bodyPr>
          <a:lstStyle/>
          <a:p>
            <a:r>
              <a:rPr lang="zh-CN" altLang="en-US" dirty="0">
                <a:solidFill>
                  <a:srgbClr val="3333FF"/>
                </a:solidFill>
                <a:latin typeface="微软雅黑" pitchFamily="34" charset="-122"/>
                <a:ea typeface="微软雅黑" pitchFamily="34" charset="-122"/>
                <a:cs typeface="Times New Roman" pitchFamily="18" charset="0"/>
              </a:rPr>
              <a:t>（</a:t>
            </a:r>
            <a:r>
              <a:rPr lang="en-US" altLang="zh-CN" dirty="0">
                <a:solidFill>
                  <a:srgbClr val="3333FF"/>
                </a:solidFill>
                <a:latin typeface="微软雅黑" pitchFamily="34" charset="-122"/>
                <a:ea typeface="微软雅黑" pitchFamily="34" charset="-122"/>
                <a:cs typeface="Times New Roman" pitchFamily="18" charset="0"/>
              </a:rPr>
              <a:t>1</a:t>
            </a:r>
            <a:r>
              <a:rPr lang="zh-CN" altLang="en-US" dirty="0">
                <a:solidFill>
                  <a:srgbClr val="3333FF"/>
                </a:solidFill>
                <a:latin typeface="微软雅黑" pitchFamily="34" charset="-122"/>
                <a:ea typeface="微软雅黑" pitchFamily="34" charset="-122"/>
                <a:cs typeface="Times New Roman" pitchFamily="18" charset="0"/>
              </a:rPr>
              <a:t>）描述一</a:t>
            </a:r>
          </a:p>
        </p:txBody>
      </p:sp>
      <p:sp>
        <p:nvSpPr>
          <p:cNvPr id="8" name="灯片编号占位符 7"/>
          <p:cNvSpPr>
            <a:spLocks noGrp="1"/>
          </p:cNvSpPr>
          <p:nvPr>
            <p:ph type="sldNum" sz="quarter" idx="12"/>
          </p:nvPr>
        </p:nvSpPr>
        <p:spPr/>
        <p:txBody>
          <a:bodyPr/>
          <a:lstStyle/>
          <a:p>
            <a:fld id="{9EB82ADC-86F9-4083-A975-DECCCA18E059}"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476375" y="1341438"/>
            <a:ext cx="3024187" cy="314007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FF0000"/>
                </a:solidFill>
                <a:latin typeface="Times New Roman" pitchFamily="18" charset="0"/>
                <a:ea typeface="楷体" pitchFamily="49" charset="-122"/>
                <a:cs typeface="Times New Roman" pitchFamily="18" charset="0"/>
              </a:rPr>
              <a:t>func</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n)</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err="1">
                <a:solidFill>
                  <a:srgbClr val="0000FF"/>
                </a:solidFill>
                <a:latin typeface="Times New Roman" pitchFamily="18" charset="0"/>
                <a:ea typeface="楷体" pitchFamily="49" charset="-122"/>
                <a:cs typeface="Times New Roman" pitchFamily="18" charset="0"/>
              </a:rPr>
              <a:t>int</a:t>
            </a:r>
            <a:r>
              <a:rPr lang="en-US" altLang="zh-CN" sz="2000">
                <a:solidFill>
                  <a:srgbClr val="0000FF"/>
                </a:solidFill>
                <a:latin typeface="Times New Roman" pitchFamily="18" charset="0"/>
                <a:ea typeface="楷体" pitchFamily="49" charset="-122"/>
                <a:cs typeface="Times New Roman" pitchFamily="18" charset="0"/>
              </a:rPr>
              <a:t> i=0</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s=0</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while (s&lt;n)</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s=</a:t>
            </a:r>
            <a:r>
              <a:rPr lang="en-US" altLang="zh-CN" sz="2000" dirty="0" err="1">
                <a:solidFill>
                  <a:srgbClr val="0000FF"/>
                </a:solidFill>
                <a:latin typeface="Times New Roman" pitchFamily="18" charset="0"/>
                <a:ea typeface="楷体" pitchFamily="49" charset="-122"/>
                <a:cs typeface="Times New Roman" pitchFamily="18" charset="0"/>
              </a:rPr>
              <a:t>s+i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     }</a:t>
            </a:r>
          </a:p>
          <a:p>
            <a:pPr algn="just">
              <a:lnSpc>
                <a:spcPct val="100000"/>
              </a:lnSpc>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91140" name="Text Box 4"/>
          <p:cNvSpPr txBox="1">
            <a:spLocks noChangeArrowheads="1"/>
          </p:cNvSpPr>
          <p:nvPr/>
        </p:nvSpPr>
        <p:spPr bwMode="auto">
          <a:xfrm>
            <a:off x="4857752" y="2889249"/>
            <a:ext cx="1600200" cy="396875"/>
          </a:xfrm>
          <a:prstGeom prst="rect">
            <a:avLst/>
          </a:prstGeom>
          <a:noFill/>
          <a:ln w="9525">
            <a:noFill/>
            <a:miter lim="800000"/>
            <a:headEnd/>
            <a:tailEnd/>
          </a:ln>
          <a:effectLst/>
        </p:spPr>
        <p:txBody>
          <a:bodyPr>
            <a:spAutoFit/>
          </a:bodyPr>
          <a:lstStyle/>
          <a:p>
            <a:pPr algn="l">
              <a:lnSpc>
                <a:spcPct val="100000"/>
              </a:lnSpc>
            </a:pPr>
            <a:r>
              <a:rPr lang="zh-CN" altLang="en-US" sz="2000" dirty="0">
                <a:solidFill>
                  <a:srgbClr val="0000FF"/>
                </a:solidFill>
                <a:latin typeface="楷体" pitchFamily="49" charset="-122"/>
                <a:ea typeface="楷体" pitchFamily="49" charset="-122"/>
              </a:rPr>
              <a:t>基本操作</a:t>
            </a:r>
          </a:p>
        </p:txBody>
      </p:sp>
      <p:sp>
        <p:nvSpPr>
          <p:cNvPr id="135170" name="Text Box 2"/>
          <p:cNvSpPr txBox="1">
            <a:spLocks noChangeArrowheads="1"/>
          </p:cNvSpPr>
          <p:nvPr/>
        </p:nvSpPr>
        <p:spPr bwMode="auto">
          <a:xfrm>
            <a:off x="971550" y="620713"/>
            <a:ext cx="6553200" cy="457200"/>
          </a:xfrm>
          <a:prstGeom prst="rect">
            <a:avLst/>
          </a:prstGeom>
          <a:noFill/>
          <a:ln w="38100" algn="ctr">
            <a:noFill/>
            <a:miter lim="800000"/>
            <a:headEnd/>
            <a:tailEnd/>
          </a:ln>
          <a:effectLst/>
        </p:spPr>
        <p:txBody>
          <a:bodyPr>
            <a:spAutoFit/>
          </a:bodyPr>
          <a:lstStyle/>
          <a:p>
            <a:pPr algn="just">
              <a:lnSpc>
                <a:spcPct val="100000"/>
              </a:lnSpc>
            </a:pPr>
            <a:r>
              <a:rPr lang="en-US" altLang="zh-CN">
                <a:solidFill>
                  <a:srgbClr val="FF0000"/>
                </a:solidFill>
                <a:ea typeface="楷体" pitchFamily="49" charset="-122"/>
                <a:cs typeface="Times New Roman" pitchFamily="18" charset="0"/>
              </a:rPr>
              <a:t>【</a:t>
            </a:r>
            <a:r>
              <a:rPr lang="zh-CN" altLang="en-US">
                <a:solidFill>
                  <a:srgbClr val="FF0000"/>
                </a:solidFill>
                <a:ea typeface="楷体" pitchFamily="49" charset="-122"/>
                <a:cs typeface="Times New Roman" pitchFamily="18" charset="0"/>
              </a:rPr>
              <a:t>例</a:t>
            </a:r>
            <a:r>
              <a:rPr lang="en-US" altLang="zh-CN">
                <a:solidFill>
                  <a:srgbClr val="FF0000"/>
                </a:solidFill>
                <a:ea typeface="楷体" pitchFamily="49" charset="-122"/>
                <a:cs typeface="Times New Roman" pitchFamily="18" charset="0"/>
              </a:rPr>
              <a:t>1-5】</a:t>
            </a:r>
            <a:r>
              <a:rPr lang="zh-CN" altLang="en-US">
                <a:solidFill>
                  <a:srgbClr val="0000FF"/>
                </a:solidFill>
                <a:ea typeface="楷体" pitchFamily="49" charset="-122"/>
                <a:cs typeface="Times New Roman" pitchFamily="18" charset="0"/>
              </a:rPr>
              <a:t>分析</a:t>
            </a:r>
            <a:r>
              <a:rPr lang="zh-CN" altLang="en-US" dirty="0">
                <a:solidFill>
                  <a:srgbClr val="0000FF"/>
                </a:solidFill>
                <a:ea typeface="楷体" pitchFamily="49" charset="-122"/>
                <a:cs typeface="Times New Roman" pitchFamily="18" charset="0"/>
              </a:rPr>
              <a:t>以下算法的时间复杂度。</a:t>
            </a:r>
          </a:p>
        </p:txBody>
      </p:sp>
      <p:sp>
        <p:nvSpPr>
          <p:cNvPr id="6" name="右大括号 5"/>
          <p:cNvSpPr/>
          <p:nvPr/>
        </p:nvSpPr>
        <p:spPr>
          <a:xfrm>
            <a:off x="4572000" y="2714620"/>
            <a:ext cx="142876" cy="857256"/>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30</a:t>
            </a:fld>
            <a:endParaRPr lang="en-US" altLang="zh-CN" dirty="0"/>
          </a:p>
        </p:txBody>
      </p:sp>
    </p:spTree>
    <p:extLst>
      <p:ext uri="{BB962C8B-B14F-4D97-AF65-F5344CB8AC3E}">
        <p14:creationId xmlns:p14="http://schemas.microsoft.com/office/powerpoint/2010/main" val="3256554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785786" y="857232"/>
            <a:ext cx="7543800" cy="964367"/>
          </a:xfrm>
          <a:prstGeom prst="rect">
            <a:avLst/>
          </a:prstGeom>
          <a:noFill/>
          <a:ln w="9525">
            <a:noFill/>
            <a:miter lim="800000"/>
            <a:headEnd/>
            <a:tailEnd/>
          </a:ln>
          <a:effectLst/>
        </p:spPr>
        <p:txBody>
          <a:bodyPr>
            <a:spAutoFit/>
          </a:bodyPr>
          <a:lstStyle/>
          <a:p>
            <a:pPr algn="l">
              <a:lnSpc>
                <a:spcPts val="3400"/>
              </a:lnSpc>
            </a:pPr>
            <a:r>
              <a:rPr lang="en-US" altLang="zh-CN" dirty="0">
                <a:solidFill>
                  <a:srgbClr val="FF3300"/>
                </a:solidFill>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解：</a:t>
            </a:r>
            <a:r>
              <a:rPr lang="zh-CN" altLang="en-US" dirty="0">
                <a:solidFill>
                  <a:srgbClr val="0000FF"/>
                </a:solidFill>
                <a:ea typeface="楷体" pitchFamily="49" charset="-122"/>
                <a:cs typeface="Times New Roman" pitchFamily="18" charset="0"/>
              </a:rPr>
              <a:t>对于</a:t>
            </a:r>
            <a:r>
              <a:rPr lang="en-US" altLang="zh-CN" dirty="0">
                <a:solidFill>
                  <a:srgbClr val="0000FF"/>
                </a:solidFill>
                <a:ea typeface="楷体" pitchFamily="49" charset="-122"/>
                <a:cs typeface="Times New Roman" pitchFamily="18" charset="0"/>
              </a:rPr>
              <a:t>while</a:t>
            </a:r>
            <a:r>
              <a:rPr lang="zh-CN" altLang="en-US">
                <a:solidFill>
                  <a:srgbClr val="0000FF"/>
                </a:solidFill>
                <a:ea typeface="楷体" pitchFamily="49" charset="-122"/>
                <a:cs typeface="Times New Roman" pitchFamily="18" charset="0"/>
              </a:rPr>
              <a:t>循环语句，设</a:t>
            </a:r>
            <a:r>
              <a:rPr lang="zh-CN" altLang="en-US" dirty="0">
                <a:solidFill>
                  <a:srgbClr val="0000FF"/>
                </a:solidFill>
                <a:ea typeface="楷体" pitchFamily="49" charset="-122"/>
                <a:cs typeface="Times New Roman" pitchFamily="18" charset="0"/>
              </a:rPr>
              <a:t>执行的次数</a:t>
            </a:r>
            <a:r>
              <a:rPr lang="zh-CN" altLang="en-US">
                <a:solidFill>
                  <a:srgbClr val="0000FF"/>
                </a:solidFill>
                <a:ea typeface="楷体" pitchFamily="49" charset="-122"/>
                <a:cs typeface="Times New Roman" pitchFamily="18" charset="0"/>
              </a:rPr>
              <a:t>为</a:t>
            </a:r>
            <a:r>
              <a:rPr lang="en-US" altLang="zh-CN" i="1">
                <a:solidFill>
                  <a:srgbClr val="0000FF"/>
                </a:solidFill>
                <a:ea typeface="楷体" pitchFamily="49" charset="-122"/>
                <a:cs typeface="Times New Roman" pitchFamily="18" charset="0"/>
              </a:rPr>
              <a:t>m</a:t>
            </a:r>
            <a:r>
              <a:rPr lang="zh-CN" altLang="en-US">
                <a:solidFill>
                  <a:srgbClr val="0000FF"/>
                </a:solidFill>
                <a:ea typeface="楷体" pitchFamily="49" charset="-122"/>
                <a:cs typeface="Times New Roman" pitchFamily="18" charset="0"/>
              </a:rPr>
              <a:t>，变量</a:t>
            </a:r>
            <a:r>
              <a:rPr lang="en-US" altLang="zh-CN" i="1" dirty="0" err="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从</a:t>
            </a:r>
            <a:r>
              <a:rPr lang="en-US" altLang="zh-CN" dirty="0">
                <a:solidFill>
                  <a:srgbClr val="0000FF"/>
                </a:solidFill>
                <a:ea typeface="楷体" pitchFamily="49" charset="-122"/>
                <a:cs typeface="Times New Roman" pitchFamily="18" charset="0"/>
              </a:rPr>
              <a:t>0</a:t>
            </a:r>
            <a:r>
              <a:rPr lang="zh-CN" altLang="en-US" dirty="0">
                <a:solidFill>
                  <a:srgbClr val="0000FF"/>
                </a:solidFill>
                <a:ea typeface="楷体" pitchFamily="49" charset="-122"/>
                <a:cs typeface="Times New Roman" pitchFamily="18" charset="0"/>
              </a:rPr>
              <a:t>开始</a:t>
            </a:r>
            <a:r>
              <a:rPr lang="zh-CN" altLang="en-US">
                <a:solidFill>
                  <a:srgbClr val="0000FF"/>
                </a:solidFill>
                <a:ea typeface="楷体" pitchFamily="49" charset="-122"/>
                <a:cs typeface="Times New Roman" pitchFamily="18" charset="0"/>
              </a:rPr>
              <a:t>递增</a:t>
            </a:r>
            <a:r>
              <a:rPr lang="en-US" altLang="zh-CN">
                <a:solidFill>
                  <a:srgbClr val="0000FF"/>
                </a:solidFill>
                <a:ea typeface="楷体" pitchFamily="49" charset="-122"/>
                <a:cs typeface="Times New Roman" pitchFamily="18" charset="0"/>
              </a:rPr>
              <a:t>1</a:t>
            </a:r>
            <a:r>
              <a:rPr lang="zh-CN" altLang="en-US">
                <a:solidFill>
                  <a:srgbClr val="0000FF"/>
                </a:solidFill>
                <a:ea typeface="楷体" pitchFamily="49" charset="-122"/>
                <a:cs typeface="Times New Roman" pitchFamily="18" charset="0"/>
              </a:rPr>
              <a:t>，直到</a:t>
            </a:r>
            <a:r>
              <a:rPr lang="en-US" altLang="zh-CN" i="1">
                <a:solidFill>
                  <a:srgbClr val="0000FF"/>
                </a:solidFill>
                <a:ea typeface="楷体" pitchFamily="49" charset="-122"/>
                <a:cs typeface="Times New Roman" pitchFamily="18" charset="0"/>
              </a:rPr>
              <a:t>m</a:t>
            </a:r>
            <a:r>
              <a:rPr lang="zh-CN" altLang="en-US">
                <a:solidFill>
                  <a:srgbClr val="0000FF"/>
                </a:solidFill>
                <a:ea typeface="楷体" pitchFamily="49" charset="-122"/>
                <a:cs typeface="Times New Roman" pitchFamily="18" charset="0"/>
              </a:rPr>
              <a:t>为止，有</a:t>
            </a:r>
            <a:r>
              <a:rPr lang="zh-CN" altLang="en-US" dirty="0">
                <a:solidFill>
                  <a:srgbClr val="0000FF"/>
                </a:solidFill>
                <a:ea typeface="楷体" pitchFamily="49" charset="-122"/>
                <a:cs typeface="Times New Roman" pitchFamily="18" charset="0"/>
              </a:rPr>
              <a:t>：</a:t>
            </a:r>
          </a:p>
        </p:txBody>
      </p:sp>
      <p:graphicFrame>
        <p:nvGraphicFramePr>
          <p:cNvPr id="205826" name="Object 2"/>
          <p:cNvGraphicFramePr>
            <a:graphicFrameLocks noChangeAspect="1"/>
          </p:cNvGraphicFramePr>
          <p:nvPr/>
        </p:nvGraphicFramePr>
        <p:xfrm>
          <a:off x="4521200" y="5198956"/>
          <a:ext cx="101600" cy="177800"/>
        </p:xfrm>
        <a:graphic>
          <a:graphicData uri="http://schemas.openxmlformats.org/presentationml/2006/ole">
            <mc:AlternateContent xmlns:mc="http://schemas.openxmlformats.org/markup-compatibility/2006">
              <mc:Choice xmlns:v="urn:schemas-microsoft-com:vml" Requires="v">
                <p:oleObj spid="_x0000_s2073" name="Equation" r:id="rId3" imgW="101520" imgH="177480" progId="">
                  <p:embed/>
                </p:oleObj>
              </mc:Choice>
              <mc:Fallback>
                <p:oleObj name="Equation" r:id="rId3" imgW="1015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5198956"/>
                        <a:ext cx="101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5" name="Rectangle 5"/>
          <p:cNvSpPr>
            <a:spLocks noChangeArrowheads="1"/>
          </p:cNvSpPr>
          <p:nvPr/>
        </p:nvSpPr>
        <p:spPr bwMode="auto">
          <a:xfrm>
            <a:off x="4462463" y="3328988"/>
            <a:ext cx="9144000" cy="0"/>
          </a:xfrm>
          <a:prstGeom prst="rect">
            <a:avLst/>
          </a:prstGeom>
          <a:noFill/>
          <a:ln w="9525">
            <a:noFill/>
            <a:miter lim="800000"/>
            <a:headEnd/>
            <a:tailEnd/>
          </a:ln>
          <a:effectLst/>
        </p:spPr>
        <p:txBody>
          <a:bodyPr>
            <a:spAutoFit/>
          </a:bodyPr>
          <a:lstStyle/>
          <a:p>
            <a:endParaRPr lang="zh-CN" altLang="en-US"/>
          </a:p>
        </p:txBody>
      </p:sp>
      <p:sp>
        <p:nvSpPr>
          <p:cNvPr id="34" name="TextBox 33"/>
          <p:cNvSpPr txBox="1"/>
          <p:nvPr/>
        </p:nvSpPr>
        <p:spPr>
          <a:xfrm>
            <a:off x="1071538" y="1928802"/>
            <a:ext cx="7429552" cy="461665"/>
          </a:xfrm>
          <a:prstGeom prst="rect">
            <a:avLst/>
          </a:prstGeom>
          <a:noFill/>
        </p:spPr>
        <p:txBody>
          <a:bodyPr wrap="square" rtlCol="0">
            <a:spAutoFit/>
          </a:bodyPr>
          <a:lstStyle/>
          <a:p>
            <a:pPr algn="l">
              <a:lnSpc>
                <a:spcPct val="100000"/>
              </a:lnSpc>
            </a:pPr>
            <a:r>
              <a:rPr lang="zh-CN" altLang="en-US">
                <a:solidFill>
                  <a:srgbClr val="0000FF"/>
                </a:solidFill>
                <a:ea typeface="楷体" pitchFamily="49" charset="-122"/>
                <a:cs typeface="Times New Roman" pitchFamily="18" charset="0"/>
              </a:rPr>
              <a:t> 循环结束：</a:t>
            </a:r>
            <a:r>
              <a:rPr lang="en-US" altLang="zh-CN" i="1">
                <a:solidFill>
                  <a:srgbClr val="0000FF"/>
                </a:solidFill>
                <a:ea typeface="楷体" pitchFamily="49" charset="-122"/>
                <a:cs typeface="Times New Roman" pitchFamily="18" charset="0"/>
              </a:rPr>
              <a:t>s</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m</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m+</a:t>
            </a:r>
            <a:r>
              <a:rPr lang="en-US" altLang="zh-CN">
                <a:solidFill>
                  <a:srgbClr val="0000FF"/>
                </a:solidFill>
                <a:ea typeface="楷体" pitchFamily="49" charset="-122"/>
                <a:cs typeface="Times New Roman" pitchFamily="18" charset="0"/>
              </a:rPr>
              <a:t>1)/2</a:t>
            </a:r>
            <a:r>
              <a:rPr lang="en-US" altLang="zh-CN">
                <a:solidFill>
                  <a:srgbClr val="0000FF"/>
                </a:solidFill>
                <a:latin typeface="+mn-ea"/>
                <a:ea typeface="+mn-ea"/>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，或者</a:t>
            </a:r>
            <a:r>
              <a:rPr lang="en-US" altLang="zh-CN" i="1">
                <a:solidFill>
                  <a:srgbClr val="0000FF"/>
                </a:solidFill>
                <a:ea typeface="楷体" pitchFamily="49" charset="-122"/>
                <a:cs typeface="Times New Roman" pitchFamily="18" charset="0"/>
              </a:rPr>
              <a:t>m</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m+</a:t>
            </a:r>
            <a:r>
              <a:rPr lang="en-US" altLang="zh-CN">
                <a:solidFill>
                  <a:srgbClr val="0000FF"/>
                </a:solidFill>
                <a:ea typeface="楷体" pitchFamily="49" charset="-122"/>
                <a:cs typeface="Times New Roman" pitchFamily="18" charset="0"/>
              </a:rPr>
              <a:t>1)/2+</a:t>
            </a:r>
            <a:r>
              <a:rPr lang="en-US" altLang="zh-CN" i="1">
                <a:solidFill>
                  <a:srgbClr val="0000FF"/>
                </a:solidFill>
                <a:ea typeface="楷体" pitchFamily="49" charset="-122"/>
                <a:cs typeface="Times New Roman" pitchFamily="18" charset="0"/>
              </a:rPr>
              <a:t>k</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 </a:t>
            </a:r>
            <a:r>
              <a:rPr lang="zh-CN" altLang="en-US" dirty="0">
                <a:solidFill>
                  <a:srgbClr val="0000FF"/>
                </a:solidFill>
                <a:ea typeface="楷体" pitchFamily="49" charset="-122"/>
                <a:cs typeface="Times New Roman" pitchFamily="18" charset="0"/>
              </a:rPr>
              <a:t>。        </a:t>
            </a:r>
            <a:endParaRPr lang="zh-CN" altLang="en-US" dirty="0"/>
          </a:p>
        </p:txBody>
      </p:sp>
      <p:grpSp>
        <p:nvGrpSpPr>
          <p:cNvPr id="40" name="组合 39"/>
          <p:cNvGrpSpPr/>
          <p:nvPr/>
        </p:nvGrpSpPr>
        <p:grpSpPr>
          <a:xfrm>
            <a:off x="1357290" y="4502038"/>
            <a:ext cx="2571768" cy="461665"/>
            <a:chOff x="1357290" y="2895897"/>
            <a:chExt cx="2571768" cy="461665"/>
          </a:xfrm>
        </p:grpSpPr>
        <p:grpSp>
          <p:nvGrpSpPr>
            <p:cNvPr id="19" name="组合 18"/>
            <p:cNvGrpSpPr/>
            <p:nvPr/>
          </p:nvGrpSpPr>
          <p:grpSpPr>
            <a:xfrm>
              <a:off x="3038317" y="3012083"/>
              <a:ext cx="462113" cy="345479"/>
              <a:chOff x="6005523" y="4329116"/>
              <a:chExt cx="462113" cy="345479"/>
            </a:xfrm>
          </p:grpSpPr>
          <p:cxnSp>
            <p:nvCxnSpPr>
              <p:cNvPr id="20" name="直接连接符 1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43636" y="4329116"/>
                <a:ext cx="324000" cy="345479"/>
              </a:xfrm>
              <a:prstGeom prst="rect">
                <a:avLst/>
              </a:prstGeom>
              <a:noFill/>
            </p:spPr>
            <p:txBody>
              <a:bodyPr wrap="square" lIns="0" tIns="0" rIns="0" bIns="0" rtlCol="0">
                <a:spAutoFit/>
              </a:bodyPr>
              <a:lstStyle/>
              <a:p>
                <a:r>
                  <a:rPr lang="en-US" altLang="zh-CN" sz="2200" i="1" dirty="0">
                    <a:solidFill>
                      <a:srgbClr val="0000FF"/>
                    </a:solidFill>
                  </a:rPr>
                  <a:t>n</a:t>
                </a:r>
                <a:endParaRPr lang="zh-CN" altLang="en-US" sz="2200" i="1" dirty="0">
                  <a:solidFill>
                    <a:srgbClr val="0000FF"/>
                  </a:solidFill>
                </a:endParaRPr>
              </a:p>
            </p:txBody>
          </p:sp>
          <p:cxnSp>
            <p:nvCxnSpPr>
              <p:cNvPr id="22" name="直接连接符 2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357290" y="2895897"/>
              <a:ext cx="2571768" cy="461665"/>
            </a:xfrm>
            <a:prstGeom prst="rect">
              <a:avLst/>
            </a:prstGeom>
            <a:noFill/>
          </p:spPr>
          <p:txBody>
            <a:bodyPr wrap="square" rtlCol="0">
              <a:spAutoFit/>
            </a:bodyPr>
            <a:lstStyle/>
            <a:p>
              <a:pPr algn="l">
                <a:lnSpc>
                  <a:spcPct val="100000"/>
                </a:lnSpc>
              </a:pPr>
              <a:r>
                <a:rPr lang="en-US" altLang="zh-CN" dirty="0">
                  <a:solidFill>
                    <a:srgbClr val="0000FF"/>
                  </a:solidFill>
                  <a:ea typeface="楷体" pitchFamily="49" charset="-122"/>
                  <a:cs typeface="Times New Roman" pitchFamily="18" charset="0"/>
                </a:rPr>
                <a:t>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m=</a:t>
              </a:r>
              <a:r>
                <a:rPr lang="en-US" altLang="zh-CN" dirty="0">
                  <a:solidFill>
                    <a:srgbClr val="0000FF"/>
                  </a:solidFill>
                  <a:ea typeface="楷体" pitchFamily="49" charset="-122"/>
                  <a:cs typeface="Times New Roman" pitchFamily="18" charset="0"/>
                </a:rPr>
                <a:t>O(          )</a:t>
              </a:r>
              <a:endParaRPr lang="zh-CN" altLang="en-US" dirty="0"/>
            </a:p>
          </p:txBody>
        </p:sp>
      </p:grpSp>
      <p:grpSp>
        <p:nvGrpSpPr>
          <p:cNvPr id="37" name="组合 36"/>
          <p:cNvGrpSpPr/>
          <p:nvPr/>
        </p:nvGrpSpPr>
        <p:grpSpPr>
          <a:xfrm>
            <a:off x="1357290" y="5216418"/>
            <a:ext cx="5715040" cy="498598"/>
            <a:chOff x="1071538" y="4786322"/>
            <a:chExt cx="5715040" cy="498598"/>
          </a:xfrm>
        </p:grpSpPr>
        <p:grpSp>
          <p:nvGrpSpPr>
            <p:cNvPr id="29" name="组合 28"/>
            <p:cNvGrpSpPr/>
            <p:nvPr/>
          </p:nvGrpSpPr>
          <p:grpSpPr>
            <a:xfrm>
              <a:off x="5572132" y="4857760"/>
              <a:ext cx="462113" cy="345479"/>
              <a:chOff x="6005523" y="4329116"/>
              <a:chExt cx="462113" cy="345479"/>
            </a:xfrm>
          </p:grpSpPr>
          <p:cxnSp>
            <p:nvCxnSpPr>
              <p:cNvPr id="30" name="直接连接符 2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43636" y="4329116"/>
                <a:ext cx="324000" cy="345479"/>
              </a:xfrm>
              <a:prstGeom prst="rect">
                <a:avLst/>
              </a:prstGeom>
              <a:noFill/>
            </p:spPr>
            <p:txBody>
              <a:bodyPr wrap="square" lIns="0" tIns="0" rIns="0" bIns="0" rtlCol="0">
                <a:spAutoFit/>
              </a:bodyPr>
              <a:lstStyle/>
              <a:p>
                <a:r>
                  <a:rPr lang="en-US" altLang="zh-CN" sz="2200" i="1" dirty="0">
                    <a:solidFill>
                      <a:srgbClr val="0000FF"/>
                    </a:solidFill>
                  </a:rPr>
                  <a:t>n</a:t>
                </a:r>
                <a:endParaRPr lang="zh-CN" altLang="en-US" sz="2200" i="1" dirty="0">
                  <a:solidFill>
                    <a:srgbClr val="0000FF"/>
                  </a:solidFill>
                </a:endParaRPr>
              </a:p>
            </p:txBody>
          </p:sp>
          <p:cxnSp>
            <p:nvCxnSpPr>
              <p:cNvPr id="32" name="直接连接符 3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071538" y="4786322"/>
              <a:ext cx="5715040" cy="498598"/>
            </a:xfrm>
            <a:prstGeom prst="rect">
              <a:avLst/>
            </a:prstGeom>
            <a:noFill/>
          </p:spPr>
          <p:txBody>
            <a:bodyPr wrap="square" rtlCol="0">
              <a:spAutoFit/>
            </a:bodyPr>
            <a:lstStyle/>
            <a:p>
              <a:pPr algn="l"/>
              <a:r>
                <a:rPr lang="zh-CN" altLang="en-US" dirty="0">
                  <a:solidFill>
                    <a:srgbClr val="0000FF"/>
                  </a:solidFill>
                  <a:ea typeface="楷体" pitchFamily="49" charset="-122"/>
                  <a:cs typeface="Times New Roman" pitchFamily="18" charset="0"/>
                </a:rPr>
                <a:t>所以，该算法的时间复杂度为</a:t>
              </a:r>
              <a:r>
                <a:rPr lang="en-US" altLang="zh-CN" dirty="0">
                  <a:solidFill>
                    <a:srgbClr val="0000FF"/>
                  </a:solidFill>
                  <a:ea typeface="楷体" pitchFamily="49" charset="-122"/>
                  <a:cs typeface="Times New Roman" pitchFamily="18" charset="0"/>
                </a:rPr>
                <a:t>O(         )</a:t>
              </a:r>
              <a:r>
                <a:rPr lang="zh-CN" altLang="en-US" dirty="0">
                  <a:solidFill>
                    <a:srgbClr val="0000FF"/>
                  </a:solidFill>
                  <a:ea typeface="楷体" pitchFamily="49" charset="-122"/>
                  <a:cs typeface="Times New Roman" pitchFamily="18" charset="0"/>
                </a:rPr>
                <a:t>。</a:t>
              </a:r>
              <a:endParaRPr lang="zh-CN" altLang="en-US" dirty="0"/>
            </a:p>
          </p:txBody>
        </p:sp>
      </p:grpSp>
      <p:sp>
        <p:nvSpPr>
          <p:cNvPr id="26" name="TextBox 25"/>
          <p:cNvSpPr txBox="1"/>
          <p:nvPr/>
        </p:nvSpPr>
        <p:spPr>
          <a:xfrm>
            <a:off x="1285852" y="3038773"/>
            <a:ext cx="928694" cy="461665"/>
          </a:xfrm>
          <a:prstGeom prst="rect">
            <a:avLst/>
          </a:prstGeom>
          <a:noFill/>
        </p:spPr>
        <p:txBody>
          <a:bodyPr wrap="square" rtlCol="0">
            <a:spAutoFit/>
          </a:bodyPr>
          <a:lstStyle/>
          <a:p>
            <a:pPr algn="l">
              <a:lnSpc>
                <a:spcPct val="100000"/>
              </a:lnSpc>
            </a:pPr>
            <a:r>
              <a:rPr lang="zh-CN" altLang="en-US">
                <a:solidFill>
                  <a:srgbClr val="0000FF"/>
                </a:solidFill>
                <a:ea typeface="楷体" pitchFamily="49" charset="-122"/>
                <a:cs typeface="Times New Roman" pitchFamily="18" charset="0"/>
              </a:rPr>
              <a:t> 则：       </a:t>
            </a:r>
            <a:endParaRPr lang="zh-CN" altLang="en-US" dirty="0"/>
          </a:p>
        </p:txBody>
      </p:sp>
      <p:grpSp>
        <p:nvGrpSpPr>
          <p:cNvPr id="48" name="组合 47"/>
          <p:cNvGrpSpPr/>
          <p:nvPr/>
        </p:nvGrpSpPr>
        <p:grpSpPr>
          <a:xfrm>
            <a:off x="6169036" y="2344730"/>
            <a:ext cx="2143140" cy="687982"/>
            <a:chOff x="6429388" y="2344730"/>
            <a:chExt cx="2143140" cy="687982"/>
          </a:xfrm>
        </p:grpSpPr>
        <p:cxnSp>
          <p:nvCxnSpPr>
            <p:cNvPr id="28" name="直接箭头连接符 27"/>
            <p:cNvCxnSpPr/>
            <p:nvPr/>
          </p:nvCxnSpPr>
          <p:spPr>
            <a:xfrm rot="5400000" flipH="1" flipV="1">
              <a:off x="7331888" y="2486812"/>
              <a:ext cx="285752" cy="158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29388" y="2643182"/>
              <a:ext cx="2143140" cy="389530"/>
            </a:xfrm>
            <a:prstGeom prst="rect">
              <a:avLst/>
            </a:prstGeom>
            <a:noFill/>
          </p:spPr>
          <p:txBody>
            <a:bodyPr wrap="square" rtlCol="0">
              <a:spAutoFit/>
            </a:bodyPr>
            <a:lstStyle/>
            <a:p>
              <a:r>
                <a:rPr lang="zh-CN" altLang="en-US" sz="2000">
                  <a:solidFill>
                    <a:srgbClr val="0000FF"/>
                  </a:solidFill>
                  <a:latin typeface="楷体" pitchFamily="49" charset="-122"/>
                  <a:ea typeface="楷体" pitchFamily="49" charset="-122"/>
                </a:rPr>
                <a:t>用于修正的常量</a:t>
              </a:r>
            </a:p>
          </p:txBody>
        </p:sp>
      </p:grpSp>
      <p:grpSp>
        <p:nvGrpSpPr>
          <p:cNvPr id="47" name="组合 46"/>
          <p:cNvGrpSpPr/>
          <p:nvPr/>
        </p:nvGrpSpPr>
        <p:grpSpPr>
          <a:xfrm>
            <a:off x="1357290" y="3600454"/>
            <a:ext cx="2714644" cy="816967"/>
            <a:chOff x="1357290" y="3600454"/>
            <a:chExt cx="2714644" cy="816967"/>
          </a:xfrm>
        </p:grpSpPr>
        <p:cxnSp>
          <p:nvCxnSpPr>
            <p:cNvPr id="10" name="直接连接符 9"/>
            <p:cNvCxnSpPr/>
            <p:nvPr/>
          </p:nvCxnSpPr>
          <p:spPr>
            <a:xfrm flipV="1">
              <a:off x="2625711" y="3616062"/>
              <a:ext cx="12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5535" y="3628094"/>
              <a:ext cx="1433523" cy="372410"/>
            </a:xfrm>
            <a:prstGeom prst="rect">
              <a:avLst/>
            </a:prstGeom>
            <a:noFill/>
          </p:spPr>
          <p:txBody>
            <a:bodyPr wrap="square" lIns="0" tIns="0" rIns="0" bIns="0" rtlCol="0">
              <a:spAutoFit/>
            </a:bodyPr>
            <a:lstStyle/>
            <a:p>
              <a:r>
                <a:rPr lang="en-US" altLang="zh-CN" sz="2200" dirty="0">
                  <a:solidFill>
                    <a:srgbClr val="0000FF"/>
                  </a:solidFill>
                </a:rPr>
                <a:t>   8</a:t>
              </a:r>
              <a:r>
                <a:rPr lang="en-US" altLang="zh-CN" sz="2200" i="1" dirty="0">
                  <a:solidFill>
                    <a:srgbClr val="0000FF"/>
                  </a:solidFill>
                </a:rPr>
                <a:t>n+</a:t>
              </a:r>
              <a:r>
                <a:rPr lang="en-US" altLang="zh-CN" sz="2200" dirty="0">
                  <a:solidFill>
                    <a:srgbClr val="0000FF"/>
                  </a:solidFill>
                </a:rPr>
                <a:t>1</a:t>
              </a:r>
              <a:r>
                <a:rPr lang="en-US" altLang="zh-CN" sz="2200" i="1" dirty="0">
                  <a:solidFill>
                    <a:srgbClr val="0000FF"/>
                  </a:solidFill>
                  <a:latin typeface="+mn-ea"/>
                  <a:ea typeface="+mn-ea"/>
                </a:rPr>
                <a:t>- </a:t>
              </a:r>
              <a:r>
                <a:rPr lang="en-US" altLang="zh-CN" sz="2200" dirty="0">
                  <a:solidFill>
                    <a:srgbClr val="0000FF"/>
                  </a:solidFill>
                </a:rPr>
                <a:t>8</a:t>
              </a:r>
              <a:r>
                <a:rPr lang="en-US" altLang="zh-CN" sz="2200" i="1" dirty="0">
                  <a:solidFill>
                    <a:srgbClr val="0000FF"/>
                  </a:solidFill>
                </a:rPr>
                <a:t>k</a:t>
              </a:r>
              <a:endParaRPr lang="zh-CN" altLang="en-US" sz="2200" i="1" dirty="0">
                <a:solidFill>
                  <a:srgbClr val="0000FF"/>
                </a:solidFill>
              </a:endParaRPr>
            </a:p>
          </p:txBody>
        </p:sp>
        <p:cxnSp>
          <p:nvCxnSpPr>
            <p:cNvPr id="13" name="直接连接符 12"/>
            <p:cNvCxnSpPr/>
            <p:nvPr/>
          </p:nvCxnSpPr>
          <p:spPr>
            <a:xfrm rot="5400000">
              <a:off x="2447116" y="370761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482835" y="381476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57290" y="3752852"/>
              <a:ext cx="785818" cy="469167"/>
            </a:xfrm>
            <a:prstGeom prst="rect">
              <a:avLst/>
            </a:prstGeom>
            <a:noFill/>
          </p:spPr>
          <p:txBody>
            <a:bodyPr wrap="square" rtlCol="0">
              <a:spAutoFit/>
            </a:bodyPr>
            <a:lstStyle/>
            <a:p>
              <a:pPr algn="l"/>
              <a:r>
                <a:rPr lang="en-US" altLang="zh-CN" i="1">
                  <a:solidFill>
                    <a:srgbClr val="0000FF"/>
                  </a:solidFill>
                </a:rPr>
                <a:t>m</a:t>
              </a:r>
              <a:r>
                <a:rPr lang="en-US" altLang="zh-CN">
                  <a:solidFill>
                    <a:srgbClr val="0000FF"/>
                  </a:solidFill>
                </a:rPr>
                <a:t>=</a:t>
              </a:r>
              <a:endParaRPr lang="zh-CN" altLang="en-US">
                <a:solidFill>
                  <a:srgbClr val="0000FF"/>
                </a:solidFill>
              </a:endParaRPr>
            </a:p>
          </p:txBody>
        </p:sp>
        <p:sp>
          <p:nvSpPr>
            <p:cNvPr id="43" name="TextBox 42"/>
            <p:cNvSpPr txBox="1"/>
            <p:nvPr/>
          </p:nvSpPr>
          <p:spPr>
            <a:xfrm>
              <a:off x="1991501" y="3613836"/>
              <a:ext cx="642941" cy="342017"/>
            </a:xfrm>
            <a:prstGeom prst="rect">
              <a:avLst/>
            </a:prstGeom>
            <a:noFill/>
          </p:spPr>
          <p:txBody>
            <a:bodyPr wrap="square" lIns="0" tIns="0" rIns="0" bIns="0" rtlCol="0">
              <a:spAutoFit/>
            </a:bodyPr>
            <a:lstStyle/>
            <a:p>
              <a:r>
                <a:rPr lang="en-US" altLang="zh-CN" sz="2200" i="1" dirty="0">
                  <a:solidFill>
                    <a:srgbClr val="0000FF"/>
                  </a:solidFill>
                  <a:latin typeface="+mn-ea"/>
                  <a:ea typeface="+mn-ea"/>
                </a:rPr>
                <a:t>-</a:t>
              </a:r>
              <a:r>
                <a:rPr lang="en-US" altLang="zh-CN" sz="2200" dirty="0">
                  <a:solidFill>
                    <a:srgbClr val="0000FF"/>
                  </a:solidFill>
                  <a:ea typeface="+mn-ea"/>
                  <a:cs typeface="Times New Roman" pitchFamily="18" charset="0"/>
                </a:rPr>
                <a:t>1+</a:t>
              </a:r>
              <a:endParaRPr lang="zh-CN" altLang="en-US" sz="2200" dirty="0">
                <a:solidFill>
                  <a:srgbClr val="0000FF"/>
                </a:solidFill>
                <a:cs typeface="Times New Roman" pitchFamily="18" charset="0"/>
              </a:endParaRPr>
            </a:p>
          </p:txBody>
        </p:sp>
        <p:sp>
          <p:nvSpPr>
            <p:cNvPr id="44" name="TextBox 43"/>
            <p:cNvSpPr txBox="1"/>
            <p:nvPr/>
          </p:nvSpPr>
          <p:spPr>
            <a:xfrm>
              <a:off x="2714612" y="4071942"/>
              <a:ext cx="500066" cy="345479"/>
            </a:xfrm>
            <a:prstGeom prst="rect">
              <a:avLst/>
            </a:prstGeom>
            <a:noFill/>
          </p:spPr>
          <p:txBody>
            <a:bodyPr wrap="square" lIns="0" tIns="0" rIns="0" bIns="0" rtlCol="0">
              <a:spAutoFit/>
            </a:bodyPr>
            <a:lstStyle/>
            <a:p>
              <a:r>
                <a:rPr lang="en-US" altLang="zh-CN" sz="2200">
                  <a:solidFill>
                    <a:srgbClr val="0000FF"/>
                  </a:solidFill>
                  <a:cs typeface="Times New Roman" pitchFamily="18" charset="0"/>
                </a:rPr>
                <a:t>2</a:t>
              </a:r>
              <a:endParaRPr lang="zh-CN" altLang="en-US" sz="2200" dirty="0">
                <a:solidFill>
                  <a:srgbClr val="0000FF"/>
                </a:solidFill>
                <a:cs typeface="Times New Roman" pitchFamily="18" charset="0"/>
              </a:endParaRPr>
            </a:p>
          </p:txBody>
        </p:sp>
        <p:cxnSp>
          <p:nvCxnSpPr>
            <p:cNvPr id="46" name="直接连接符 45"/>
            <p:cNvCxnSpPr/>
            <p:nvPr/>
          </p:nvCxnSpPr>
          <p:spPr>
            <a:xfrm flipV="1">
              <a:off x="2000232" y="4016319"/>
              <a:ext cx="2071702"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9" name="灯片编号占位符 38"/>
          <p:cNvSpPr>
            <a:spLocks noGrp="1"/>
          </p:cNvSpPr>
          <p:nvPr>
            <p:ph type="sldNum" sz="quarter" idx="12"/>
          </p:nvPr>
        </p:nvSpPr>
        <p:spPr/>
        <p:txBody>
          <a:bodyPr/>
          <a:lstStyle/>
          <a:p>
            <a:fld id="{36E68863-33C2-4D6D-B9FA-F4917E910219}" type="slidenum">
              <a:rPr lang="en-US" altLang="zh-CN" smtClean="0"/>
              <a:pPr/>
              <a:t>31</a:t>
            </a:fld>
            <a:endParaRPr lang="en-US" altLang="zh-CN" dirty="0"/>
          </a:p>
        </p:txBody>
      </p:sp>
    </p:spTree>
    <p:extLst>
      <p:ext uri="{BB962C8B-B14F-4D97-AF65-F5344CB8AC3E}">
        <p14:creationId xmlns:p14="http://schemas.microsoft.com/office/powerpoint/2010/main" val="269327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28600" y="1371600"/>
            <a:ext cx="8686800" cy="223445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l">
              <a:lnSpc>
                <a:spcPct val="120000"/>
              </a:lnSpc>
            </a:pPr>
            <a:r>
              <a:rPr lang="en-US" altLang="zh-CN" dirty="0">
                <a:solidFill>
                  <a:srgbClr val="FF3300"/>
                </a:solidFill>
                <a:latin typeface="Times New Roman" pitchFamily="18" charset="0"/>
                <a:ea typeface="楷体" pitchFamily="49" charset="-122"/>
                <a:cs typeface="Times New Roman" pitchFamily="18" charset="0"/>
              </a:rPr>
              <a:t>       </a:t>
            </a:r>
            <a:r>
              <a:rPr lang="en-US" altLang="zh-CN" dirty="0">
                <a:solidFill>
                  <a:srgbClr val="FF0000"/>
                </a:solidFill>
                <a:latin typeface="Times New Roman" pitchFamily="18" charset="0"/>
                <a:ea typeface="楷体" pitchFamily="49" charset="-122"/>
                <a:cs typeface="Times New Roman" pitchFamily="18" charset="0"/>
              </a:rPr>
              <a:t> </a:t>
            </a:r>
            <a:r>
              <a:rPr lang="zh-CN" altLang="en-US" dirty="0">
                <a:solidFill>
                  <a:srgbClr val="FF0000"/>
                </a:solidFill>
                <a:latin typeface="Times New Roman" pitchFamily="18" charset="0"/>
                <a:ea typeface="楷体" pitchFamily="49" charset="-122"/>
                <a:cs typeface="Times New Roman" pitchFamily="18" charset="0"/>
              </a:rPr>
              <a:t>空间</a:t>
            </a:r>
            <a:r>
              <a:rPr lang="zh-CN" altLang="en-US">
                <a:solidFill>
                  <a:srgbClr val="FF0000"/>
                </a:solidFill>
                <a:latin typeface="Times New Roman" pitchFamily="18" charset="0"/>
                <a:ea typeface="楷体" pitchFamily="49" charset="-122"/>
                <a:cs typeface="Times New Roman" pitchFamily="18" charset="0"/>
              </a:rPr>
              <a:t>复杂度</a:t>
            </a:r>
            <a:r>
              <a:rPr lang="zh-CN" altLang="en-US">
                <a:solidFill>
                  <a:srgbClr val="0000FF"/>
                </a:solidFill>
                <a:latin typeface="Times New Roman" pitchFamily="18" charset="0"/>
                <a:ea typeface="楷体" pitchFamily="49" charset="-122"/>
                <a:cs typeface="Times New Roman" pitchFamily="18" charset="0"/>
              </a:rPr>
              <a:t>：用于量度一</a:t>
            </a:r>
            <a:r>
              <a:rPr lang="zh-CN" altLang="en-US" dirty="0">
                <a:solidFill>
                  <a:srgbClr val="0000FF"/>
                </a:solidFill>
                <a:latin typeface="Times New Roman" pitchFamily="18" charset="0"/>
                <a:ea typeface="楷体" pitchFamily="49" charset="-122"/>
                <a:cs typeface="Times New Roman" pitchFamily="18" charset="0"/>
              </a:rPr>
              <a:t>个算法在运行过程中</a:t>
            </a:r>
            <a:r>
              <a:rPr lang="zh-CN" altLang="en-US" dirty="0">
                <a:solidFill>
                  <a:srgbClr val="FF00FF"/>
                </a:solidFill>
                <a:latin typeface="Times New Roman" pitchFamily="18" charset="0"/>
                <a:ea typeface="楷体" pitchFamily="49" charset="-122"/>
                <a:cs typeface="Times New Roman" pitchFamily="18" charset="0"/>
              </a:rPr>
              <a:t>临时占用的</a:t>
            </a:r>
            <a:r>
              <a:rPr lang="zh-CN" altLang="en-US">
                <a:solidFill>
                  <a:srgbClr val="FF00FF"/>
                </a:solidFill>
                <a:latin typeface="Times New Roman" pitchFamily="18" charset="0"/>
                <a:ea typeface="楷体" pitchFamily="49" charset="-122"/>
                <a:cs typeface="Times New Roman" pitchFamily="18" charset="0"/>
              </a:rPr>
              <a:t>存储空间</a:t>
            </a:r>
            <a:r>
              <a:rPr lang="zh-CN" altLang="en-US">
                <a:solidFill>
                  <a:srgbClr val="0000FF"/>
                </a:solidFill>
                <a:latin typeface="Times New Roman" pitchFamily="18" charset="0"/>
                <a:ea typeface="楷体" pitchFamily="49" charset="-122"/>
                <a:cs typeface="Times New Roman" pitchFamily="18" charset="0"/>
              </a:rPr>
              <a:t>大小。</a:t>
            </a:r>
            <a:endParaRPr lang="en-US" altLang="zh-CN">
              <a:solidFill>
                <a:srgbClr val="0000FF"/>
              </a:solidFill>
              <a:latin typeface="Times New Roman" pitchFamily="18" charset="0"/>
              <a:ea typeface="楷体" pitchFamily="49" charset="-122"/>
              <a:cs typeface="Times New Roman" pitchFamily="18" charset="0"/>
            </a:endParaRPr>
          </a:p>
          <a:p>
            <a:pPr algn="l">
              <a:lnSpc>
                <a:spcPct val="120000"/>
              </a:lnSpc>
            </a:pPr>
            <a:r>
              <a:rPr lang="en-US" altLang="zh-CN">
                <a:solidFill>
                  <a:srgbClr val="0000FF"/>
                </a:solidFill>
                <a:latin typeface="Times New Roman" pitchFamily="18" charset="0"/>
                <a:ea typeface="楷体" pitchFamily="49" charset="-122"/>
                <a:cs typeface="Times New Roman" pitchFamily="18" charset="0"/>
              </a:rPr>
              <a:t>        </a:t>
            </a:r>
            <a:r>
              <a:rPr lang="zh-CN" altLang="en-US">
                <a:solidFill>
                  <a:srgbClr val="0000FF"/>
                </a:solidFill>
                <a:latin typeface="Times New Roman" pitchFamily="18" charset="0"/>
                <a:ea typeface="楷体" pitchFamily="49" charset="-122"/>
                <a:cs typeface="Times New Roman" pitchFamily="18" charset="0"/>
              </a:rPr>
              <a:t>一般</a:t>
            </a:r>
            <a:r>
              <a:rPr lang="zh-CN" altLang="en-US" dirty="0">
                <a:solidFill>
                  <a:srgbClr val="0000FF"/>
                </a:solidFill>
                <a:latin typeface="Times New Roman" pitchFamily="18" charset="0"/>
                <a:ea typeface="楷体" pitchFamily="49" charset="-122"/>
                <a:cs typeface="Times New Roman" pitchFamily="18" charset="0"/>
              </a:rPr>
              <a:t>也作为问题规模</a:t>
            </a:r>
            <a:r>
              <a:rPr lang="en-US" altLang="zh-CN" i="1" dirty="0">
                <a:solidFill>
                  <a:srgbClr val="0000FF"/>
                </a:solidFill>
                <a:latin typeface="Times New Roman" pitchFamily="18" charset="0"/>
                <a:ea typeface="楷体" pitchFamily="49" charset="-122"/>
                <a:cs typeface="Times New Roman" pitchFamily="18" charset="0"/>
              </a:rPr>
              <a:t>n</a:t>
            </a:r>
            <a:r>
              <a:rPr lang="zh-CN" altLang="en-US">
                <a:solidFill>
                  <a:srgbClr val="0000FF"/>
                </a:solidFill>
                <a:latin typeface="Times New Roman" pitchFamily="18" charset="0"/>
                <a:ea typeface="楷体" pitchFamily="49" charset="-122"/>
                <a:cs typeface="Times New Roman" pitchFamily="18" charset="0"/>
              </a:rPr>
              <a:t>的函数，采用数量级形式描述，记</a:t>
            </a:r>
            <a:r>
              <a:rPr lang="zh-CN" altLang="en-US" dirty="0">
                <a:solidFill>
                  <a:srgbClr val="0000FF"/>
                </a:solidFill>
                <a:latin typeface="Times New Roman" pitchFamily="18" charset="0"/>
                <a:ea typeface="楷体" pitchFamily="49" charset="-122"/>
                <a:cs typeface="Times New Roman" pitchFamily="18" charset="0"/>
              </a:rPr>
              <a:t>作：</a:t>
            </a:r>
          </a:p>
          <a:p>
            <a:pPr algn="just">
              <a:lnSpc>
                <a:spcPct val="120000"/>
              </a:lnSpc>
            </a:pPr>
            <a:r>
              <a:rPr lang="zh-CN" altLang="en-US" dirty="0">
                <a:latin typeface="Times New Roman" pitchFamily="18" charset="0"/>
                <a:ea typeface="楷体" pitchFamily="49" charset="-122"/>
                <a:cs typeface="Times New Roman" pitchFamily="18" charset="0"/>
              </a:rPr>
              <a:t>         </a:t>
            </a:r>
            <a:r>
              <a:rPr lang="en-US" altLang="zh-CN" dirty="0">
                <a:solidFill>
                  <a:srgbClr val="808000"/>
                </a:solidFill>
                <a:latin typeface="Times New Roman" pitchFamily="18" charset="0"/>
                <a:ea typeface="楷体" pitchFamily="49" charset="-122"/>
                <a:cs typeface="Times New Roman" pitchFamily="18" charset="0"/>
              </a:rPr>
              <a:t>S(</a:t>
            </a:r>
            <a:r>
              <a:rPr lang="en-US" altLang="zh-CN" i="1" dirty="0">
                <a:solidFill>
                  <a:srgbClr val="808000"/>
                </a:solidFill>
                <a:latin typeface="Times New Roman" pitchFamily="18" charset="0"/>
                <a:ea typeface="楷体" pitchFamily="49" charset="-122"/>
                <a:cs typeface="Times New Roman" pitchFamily="18" charset="0"/>
              </a:rPr>
              <a:t>n</a:t>
            </a:r>
            <a:r>
              <a:rPr lang="en-US" altLang="zh-CN" dirty="0">
                <a:solidFill>
                  <a:srgbClr val="808000"/>
                </a:solidFill>
                <a:latin typeface="Times New Roman" pitchFamily="18" charset="0"/>
                <a:ea typeface="楷体" pitchFamily="49" charset="-122"/>
                <a:cs typeface="Times New Roman" pitchFamily="18" charset="0"/>
              </a:rPr>
              <a:t>) = </a:t>
            </a:r>
            <a:r>
              <a:rPr lang="en-US" altLang="zh-CN">
                <a:solidFill>
                  <a:srgbClr val="808000"/>
                </a:solidFill>
                <a:latin typeface="Times New Roman" pitchFamily="18" charset="0"/>
                <a:ea typeface="楷体" pitchFamily="49" charset="-122"/>
                <a:cs typeface="Times New Roman" pitchFamily="18" charset="0"/>
              </a:rPr>
              <a:t>O(g(</a:t>
            </a:r>
            <a:r>
              <a:rPr lang="en-US" altLang="zh-CN" i="1">
                <a:solidFill>
                  <a:srgbClr val="808000"/>
                </a:solidFill>
                <a:latin typeface="Times New Roman" pitchFamily="18" charset="0"/>
                <a:ea typeface="楷体" pitchFamily="49" charset="-122"/>
                <a:cs typeface="Times New Roman" pitchFamily="18" charset="0"/>
              </a:rPr>
              <a:t>n</a:t>
            </a:r>
            <a:r>
              <a:rPr lang="en-US" altLang="zh-CN">
                <a:solidFill>
                  <a:srgbClr val="808000"/>
                </a:solidFill>
                <a:latin typeface="Times New Roman" pitchFamily="18" charset="0"/>
                <a:ea typeface="楷体" pitchFamily="49" charset="-122"/>
                <a:cs typeface="Times New Roman" pitchFamily="18" charset="0"/>
              </a:rPr>
              <a:t>))</a:t>
            </a:r>
            <a:r>
              <a:rPr lang="en-US" altLang="zh-CN">
                <a:latin typeface="Times New Roman" pitchFamily="18" charset="0"/>
                <a:ea typeface="楷体" pitchFamily="49" charset="-122"/>
                <a:cs typeface="Times New Roman" pitchFamily="18" charset="0"/>
              </a:rPr>
              <a:t>       </a:t>
            </a:r>
            <a:endParaRPr lang="zh-CN" altLang="en-US" dirty="0">
              <a:solidFill>
                <a:srgbClr val="0000FF"/>
              </a:solidFill>
              <a:latin typeface="Times New Roman" pitchFamily="18" charset="0"/>
              <a:ea typeface="楷体" pitchFamily="49" charset="-122"/>
              <a:cs typeface="Times New Roman" pitchFamily="18" charset="0"/>
            </a:endParaRPr>
          </a:p>
        </p:txBody>
      </p:sp>
      <p:sp>
        <p:nvSpPr>
          <p:cNvPr id="32771" name="Rectangle 3" descr="信纸">
            <a:hlinkClick r:id="rId2" action="ppaction://hlinksldjump"/>
          </p:cNvPr>
          <p:cNvSpPr>
            <a:spLocks noChangeArrowheads="1"/>
          </p:cNvSpPr>
          <p:nvPr/>
        </p:nvSpPr>
        <p:spPr bwMode="auto">
          <a:xfrm>
            <a:off x="714348" y="428604"/>
            <a:ext cx="4786346" cy="579438"/>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1.3.2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算法空间复杂度分析</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32</a:t>
            </a:fld>
            <a:endParaRPr lang="en-US" altLang="zh-CN" dirty="0"/>
          </a:p>
        </p:txBody>
      </p:sp>
      <p:sp>
        <p:nvSpPr>
          <p:cNvPr id="6" name="TextBox 5"/>
          <p:cNvSpPr txBox="1"/>
          <p:nvPr/>
        </p:nvSpPr>
        <p:spPr>
          <a:xfrm>
            <a:off x="285720" y="3786190"/>
            <a:ext cx="8572560" cy="90486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en-US" altLang="zh-CN">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若一个算法的空间复杂度为</a:t>
            </a:r>
            <a:r>
              <a:rPr lang="en-US" altLang="zh-CN">
                <a:solidFill>
                  <a:srgbClr val="0000FF"/>
                </a:solidFill>
                <a:ea typeface="楷体" pitchFamily="49" charset="-122"/>
                <a:cs typeface="Times New Roman" pitchFamily="18" charset="0"/>
              </a:rPr>
              <a:t>O(1)</a:t>
            </a:r>
            <a:r>
              <a:rPr lang="zh-CN" altLang="en-US">
                <a:solidFill>
                  <a:srgbClr val="0000FF"/>
                </a:solidFill>
                <a:ea typeface="楷体" pitchFamily="49" charset="-122"/>
                <a:cs typeface="Times New Roman" pitchFamily="18" charset="0"/>
              </a:rPr>
              <a:t>，则称此算法为</a:t>
            </a:r>
            <a:r>
              <a:rPr lang="zh-CN" altLang="en-US">
                <a:solidFill>
                  <a:srgbClr val="FF00FF"/>
                </a:solidFill>
                <a:ea typeface="楷体" pitchFamily="49" charset="-122"/>
                <a:cs typeface="Times New Roman" pitchFamily="18" charset="0"/>
              </a:rPr>
              <a:t>原地工作</a:t>
            </a:r>
            <a:r>
              <a:rPr lang="zh-CN" altLang="en-US">
                <a:solidFill>
                  <a:srgbClr val="0000FF"/>
                </a:solidFill>
                <a:ea typeface="楷体" pitchFamily="49" charset="-122"/>
                <a:cs typeface="Times New Roman" pitchFamily="18" charset="0"/>
              </a:rPr>
              <a:t>或</a:t>
            </a:r>
            <a:r>
              <a:rPr lang="zh-CN" altLang="en-US">
                <a:solidFill>
                  <a:srgbClr val="FF00FF"/>
                </a:solidFill>
                <a:ea typeface="楷体" pitchFamily="49" charset="-122"/>
                <a:cs typeface="Times New Roman" pitchFamily="18" charset="0"/>
              </a:rPr>
              <a:t>就地工作算法</a:t>
            </a:r>
            <a:r>
              <a:rPr lang="zh-CN" altLang="en-US">
                <a:solidFill>
                  <a:srgbClr val="0000FF"/>
                </a:solidFill>
                <a:ea typeface="楷体" pitchFamily="49" charset="-122"/>
                <a:cs typeface="Times New Roman" pitchFamily="18" charset="0"/>
              </a:rPr>
              <a:t>。</a:t>
            </a:r>
            <a:endParaRPr lang="zh-CN" altLang="en-US"/>
          </a:p>
        </p:txBody>
      </p:sp>
    </p:spTree>
    <p:extLst>
      <p:ext uri="{BB962C8B-B14F-4D97-AF65-F5344CB8AC3E}">
        <p14:creationId xmlns:p14="http://schemas.microsoft.com/office/powerpoint/2010/main" val="9582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9750" y="404813"/>
            <a:ext cx="7032646" cy="523220"/>
          </a:xfrm>
          <a:prstGeom prst="rect">
            <a:avLst/>
          </a:prstGeom>
          <a:noFill/>
          <a:ln w="9525">
            <a:noFill/>
            <a:miter lim="800000"/>
            <a:headEnd/>
            <a:tailEnd/>
          </a:ln>
          <a:effectLst/>
        </p:spPr>
        <p:txBody>
          <a:bodyPr wrap="square">
            <a:spAutoFit/>
          </a:bodyPr>
          <a:lstStyle/>
          <a:p>
            <a:pPr algn="l">
              <a:lnSpc>
                <a:spcPct val="100000"/>
              </a:lnSpc>
            </a:pPr>
            <a:r>
              <a:rPr lang="en-US" altLang="zh-CN">
                <a:solidFill>
                  <a:srgbClr val="FF3300"/>
                </a:solidFill>
                <a:ea typeface="楷体" pitchFamily="49" charset="-122"/>
                <a:cs typeface="Times New Roman" pitchFamily="18" charset="0"/>
              </a:rPr>
              <a:t> </a:t>
            </a:r>
            <a:r>
              <a:rPr lang="en-US" altLang="zh-CN" sz="280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例（补充）</a:t>
            </a:r>
            <a:r>
              <a:rPr lang="en-US" altLang="zh-CN" sz="2800">
                <a:solidFill>
                  <a:srgbClr val="FF0000"/>
                </a:solidFill>
                <a:ea typeface="楷体" pitchFamily="49" charset="-122"/>
                <a:cs typeface="Times New Roman" pitchFamily="18" charset="0"/>
              </a:rPr>
              <a:t>】</a:t>
            </a:r>
            <a:r>
              <a:rPr lang="en-US" altLang="zh-CN">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分析如下算法的</a:t>
            </a:r>
            <a:r>
              <a:rPr lang="zh-CN" altLang="en-US" dirty="0">
                <a:solidFill>
                  <a:srgbClr val="0000FF"/>
                </a:solidFill>
                <a:ea typeface="楷体" pitchFamily="49" charset="-122"/>
                <a:cs typeface="Times New Roman" pitchFamily="18" charset="0"/>
              </a:rPr>
              <a:t>空间复杂度。      </a:t>
            </a:r>
          </a:p>
        </p:txBody>
      </p:sp>
      <p:sp>
        <p:nvSpPr>
          <p:cNvPr id="72709" name="Text Box 5"/>
          <p:cNvSpPr txBox="1">
            <a:spLocks noChangeArrowheads="1"/>
          </p:cNvSpPr>
          <p:nvPr/>
        </p:nvSpPr>
        <p:spPr bwMode="auto">
          <a:xfrm>
            <a:off x="428596" y="5000636"/>
            <a:ext cx="8286808" cy="1052596"/>
          </a:xfrm>
          <a:prstGeom prst="rect">
            <a:avLst/>
          </a:prstGeom>
          <a:no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lnSpc>
                <a:spcPct val="120000"/>
              </a:lnSpc>
            </a:pPr>
            <a:r>
              <a:rPr lang="zh-CN" altLang="en-US" dirty="0">
                <a:ea typeface="楷体" pitchFamily="49" charset="-122"/>
                <a:cs typeface="Times New Roman" pitchFamily="18" charset="0"/>
              </a:rPr>
              <a:t>　　</a:t>
            </a:r>
            <a:r>
              <a:rPr lang="zh-CN" altLang="en-US" sz="2800" dirty="0">
                <a:solidFill>
                  <a:srgbClr val="FF3300"/>
                </a:solidFill>
                <a:ea typeface="楷体" pitchFamily="49" charset="-122"/>
                <a:cs typeface="Times New Roman" pitchFamily="18" charset="0"/>
              </a:rPr>
              <a:t>解：</a:t>
            </a:r>
            <a:r>
              <a:rPr lang="zh-CN" altLang="en-US" dirty="0">
                <a:solidFill>
                  <a:srgbClr val="0000FF"/>
                </a:solidFill>
                <a:ea typeface="楷体" pitchFamily="49" charset="-122"/>
                <a:cs typeface="Times New Roman" pitchFamily="18" charset="0"/>
              </a:rPr>
              <a:t>算法中临时分配的变量个数与问题规模</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无关，所以空间复杂度均为</a:t>
            </a:r>
            <a:r>
              <a:rPr lang="en-US" altLang="zh-CN" dirty="0">
                <a:solidFill>
                  <a:srgbClr val="0000FF"/>
                </a:solidFill>
                <a:ea typeface="楷体" pitchFamily="49" charset="-122"/>
                <a:cs typeface="Times New Roman" pitchFamily="18" charset="0"/>
              </a:rPr>
              <a:t>O(1)</a:t>
            </a:r>
            <a:r>
              <a:rPr lang="zh-CN" altLang="en-US" dirty="0">
                <a:solidFill>
                  <a:srgbClr val="0000FF"/>
                </a:solidFill>
                <a:ea typeface="楷体" pitchFamily="49" charset="-122"/>
                <a:cs typeface="Times New Roman" pitchFamily="18" charset="0"/>
              </a:rPr>
              <a:t>。</a:t>
            </a:r>
          </a:p>
        </p:txBody>
      </p:sp>
      <p:sp>
        <p:nvSpPr>
          <p:cNvPr id="72710" name="Text Box 6"/>
          <p:cNvSpPr txBox="1">
            <a:spLocks noChangeArrowheads="1"/>
          </p:cNvSpPr>
          <p:nvPr/>
        </p:nvSpPr>
        <p:spPr bwMode="auto">
          <a:xfrm>
            <a:off x="928662" y="1071546"/>
            <a:ext cx="3913189" cy="357187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00000"/>
              </a:lnSpc>
            </a:pPr>
            <a:r>
              <a:rPr lang="en-US" altLang="zh-CN" sz="2000" dirty="0" err="1">
                <a:solidFill>
                  <a:srgbClr val="0000FF"/>
                </a:solidFill>
                <a:latin typeface="Times New Roman" pitchFamily="18" charset="0"/>
                <a:ea typeface="宋体" pitchFamily="2" charset="-122"/>
                <a:cs typeface="Times New Roman" pitchFamily="18" charset="0"/>
              </a:rPr>
              <a:t>int</a:t>
            </a:r>
            <a:r>
              <a:rPr lang="en-US" altLang="zh-CN" sz="2000" dirty="0">
                <a:solidFill>
                  <a:srgbClr val="0000FF"/>
                </a:solidFill>
                <a:latin typeface="Times New Roman" pitchFamily="18" charset="0"/>
                <a:ea typeface="宋体" pitchFamily="2" charset="-122"/>
                <a:cs typeface="Times New Roman" pitchFamily="18" charset="0"/>
              </a:rPr>
              <a:t> fun(</a:t>
            </a:r>
            <a:r>
              <a:rPr lang="en-US" altLang="zh-CN" sz="2000" dirty="0" err="1">
                <a:solidFill>
                  <a:srgbClr val="0000FF"/>
                </a:solidFill>
                <a:latin typeface="Times New Roman" pitchFamily="18" charset="0"/>
                <a:ea typeface="宋体" pitchFamily="2" charset="-122"/>
                <a:cs typeface="Times New Roman" pitchFamily="18" charset="0"/>
              </a:rPr>
              <a:t>int</a:t>
            </a:r>
            <a:r>
              <a:rPr lang="en-US" altLang="zh-CN" sz="2000" dirty="0">
                <a:solidFill>
                  <a:srgbClr val="0000FF"/>
                </a:solidFill>
                <a:latin typeface="Times New Roman" pitchFamily="18" charset="0"/>
                <a:ea typeface="宋体" pitchFamily="2" charset="-122"/>
                <a:cs typeface="Times New Roman" pitchFamily="18" charset="0"/>
              </a:rPr>
              <a:t> n)</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a:t>
            </a:r>
            <a:r>
              <a:rPr lang="en-US" altLang="zh-CN" sz="2000" err="1">
                <a:solidFill>
                  <a:srgbClr val="FF00FF"/>
                </a:solidFill>
                <a:latin typeface="Times New Roman" pitchFamily="18" charset="0"/>
                <a:ea typeface="宋体" pitchFamily="2" charset="-122"/>
                <a:cs typeface="Times New Roman" pitchFamily="18" charset="0"/>
              </a:rPr>
              <a:t>int</a:t>
            </a:r>
            <a:r>
              <a:rPr lang="en-US" altLang="zh-CN" sz="2000">
                <a:solidFill>
                  <a:srgbClr val="FF00FF"/>
                </a:solidFill>
                <a:latin typeface="Times New Roman" pitchFamily="18" charset="0"/>
                <a:ea typeface="宋体" pitchFamily="2" charset="-122"/>
                <a:cs typeface="Times New Roman" pitchFamily="18" charset="0"/>
              </a:rPr>
              <a:t> i</a:t>
            </a:r>
            <a:r>
              <a:rPr lang="zh-CN" altLang="en-US" sz="2000">
                <a:solidFill>
                  <a:srgbClr val="FF00FF"/>
                </a:solidFill>
                <a:latin typeface="Times New Roman" pitchFamily="18" charset="0"/>
                <a:ea typeface="宋体" pitchFamily="2" charset="-122"/>
                <a:cs typeface="Times New Roman" pitchFamily="18" charset="0"/>
              </a:rPr>
              <a:t>，</a:t>
            </a:r>
            <a:r>
              <a:rPr lang="en-US" altLang="zh-CN" sz="2000">
                <a:solidFill>
                  <a:srgbClr val="FF00FF"/>
                </a:solidFill>
                <a:latin typeface="Times New Roman" pitchFamily="18" charset="0"/>
                <a:ea typeface="宋体" pitchFamily="2" charset="-122"/>
                <a:cs typeface="Times New Roman" pitchFamily="18" charset="0"/>
              </a:rPr>
              <a:t> j</a:t>
            </a:r>
            <a:r>
              <a:rPr lang="zh-CN" altLang="en-US" sz="2000">
                <a:solidFill>
                  <a:srgbClr val="FF00FF"/>
                </a:solidFill>
                <a:latin typeface="Times New Roman" pitchFamily="18" charset="0"/>
                <a:ea typeface="宋体" pitchFamily="2" charset="-122"/>
                <a:cs typeface="Times New Roman" pitchFamily="18" charset="0"/>
              </a:rPr>
              <a:t>，</a:t>
            </a:r>
            <a:r>
              <a:rPr lang="en-US" altLang="zh-CN" sz="2000">
                <a:solidFill>
                  <a:srgbClr val="FF00FF"/>
                </a:solidFill>
                <a:latin typeface="Times New Roman" pitchFamily="18" charset="0"/>
                <a:ea typeface="宋体" pitchFamily="2" charset="-122"/>
                <a:cs typeface="Times New Roman" pitchFamily="18" charset="0"/>
              </a:rPr>
              <a:t> k</a:t>
            </a:r>
            <a:r>
              <a:rPr lang="zh-CN" altLang="en-US" sz="2000">
                <a:solidFill>
                  <a:srgbClr val="FF00FF"/>
                </a:solidFill>
                <a:latin typeface="Times New Roman" pitchFamily="18" charset="0"/>
                <a:ea typeface="宋体" pitchFamily="2" charset="-122"/>
                <a:cs typeface="Times New Roman" pitchFamily="18" charset="0"/>
              </a:rPr>
              <a:t>，</a:t>
            </a:r>
            <a:r>
              <a:rPr lang="en-US" altLang="zh-CN" sz="2000">
                <a:solidFill>
                  <a:srgbClr val="FF00FF"/>
                </a:solidFill>
                <a:latin typeface="Times New Roman" pitchFamily="18" charset="0"/>
                <a:ea typeface="宋体" pitchFamily="2" charset="-122"/>
                <a:cs typeface="Times New Roman" pitchFamily="18" charset="0"/>
              </a:rPr>
              <a:t> s</a:t>
            </a:r>
            <a:r>
              <a:rPr lang="en-US" altLang="zh-CN" sz="2000" dirty="0">
                <a:solidFill>
                  <a:srgbClr val="FF00FF"/>
                </a:solidFill>
                <a:latin typeface="Times New Roman" pitchFamily="18" charset="0"/>
                <a:ea typeface="宋体" pitchFamily="2" charset="-122"/>
                <a:cs typeface="Times New Roman" pitchFamily="18" charset="0"/>
              </a:rPr>
              <a:t>; </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s=0;</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for (</a:t>
            </a:r>
            <a:r>
              <a:rPr lang="en-US" altLang="zh-CN" sz="2000" dirty="0" err="1">
                <a:solidFill>
                  <a:srgbClr val="0000FF"/>
                </a:solidFill>
                <a:latin typeface="Times New Roman" pitchFamily="18" charset="0"/>
                <a:ea typeface="宋体" pitchFamily="2" charset="-122"/>
                <a:cs typeface="Times New Roman" pitchFamily="18" charset="0"/>
              </a:rPr>
              <a:t>i</a:t>
            </a:r>
            <a:r>
              <a:rPr lang="en-US" altLang="zh-CN" sz="2000" dirty="0">
                <a:solidFill>
                  <a:srgbClr val="0000FF"/>
                </a:solidFill>
                <a:latin typeface="Times New Roman" pitchFamily="18" charset="0"/>
                <a:ea typeface="宋体" pitchFamily="2" charset="-122"/>
                <a:cs typeface="Times New Roman" pitchFamily="18" charset="0"/>
              </a:rPr>
              <a:t>=</a:t>
            </a:r>
            <a:r>
              <a:rPr lang="en-US" altLang="zh-CN" sz="2000" dirty="0" err="1">
                <a:solidFill>
                  <a:srgbClr val="0000FF"/>
                </a:solidFill>
                <a:latin typeface="Times New Roman" pitchFamily="18" charset="0"/>
                <a:ea typeface="宋体" pitchFamily="2" charset="-122"/>
                <a:cs typeface="Times New Roman" pitchFamily="18" charset="0"/>
              </a:rPr>
              <a:t>0;i</a:t>
            </a:r>
            <a:r>
              <a:rPr lang="en-US" altLang="zh-CN" sz="2000" dirty="0">
                <a:solidFill>
                  <a:srgbClr val="0000FF"/>
                </a:solidFill>
                <a:latin typeface="Times New Roman" pitchFamily="18" charset="0"/>
                <a:ea typeface="宋体" pitchFamily="2" charset="-122"/>
                <a:cs typeface="Times New Roman" pitchFamily="18" charset="0"/>
              </a:rPr>
              <a:t>&lt;=</a:t>
            </a:r>
            <a:r>
              <a:rPr lang="en-US" altLang="zh-CN" sz="2000" dirty="0" err="1">
                <a:solidFill>
                  <a:srgbClr val="0000FF"/>
                </a:solidFill>
                <a:latin typeface="Times New Roman" pitchFamily="18" charset="0"/>
                <a:ea typeface="宋体" pitchFamily="2" charset="-122"/>
                <a:cs typeface="Times New Roman" pitchFamily="18" charset="0"/>
              </a:rPr>
              <a:t>n;i</a:t>
            </a:r>
            <a:r>
              <a:rPr lang="en-US" altLang="zh-CN" sz="2000" dirty="0">
                <a:solidFill>
                  <a:srgbClr val="0000FF"/>
                </a:solidFill>
                <a:latin typeface="Times New Roman" pitchFamily="18" charset="0"/>
                <a:ea typeface="宋体" pitchFamily="2" charset="-122"/>
                <a:cs typeface="Times New Roman" pitchFamily="18" charset="0"/>
              </a:rPr>
              <a:t>++)           </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for (j=</a:t>
            </a:r>
            <a:r>
              <a:rPr lang="en-US" altLang="zh-CN" sz="2000" dirty="0" err="1">
                <a:solidFill>
                  <a:srgbClr val="0000FF"/>
                </a:solidFill>
                <a:latin typeface="Times New Roman" pitchFamily="18" charset="0"/>
                <a:ea typeface="宋体" pitchFamily="2" charset="-122"/>
                <a:cs typeface="Times New Roman" pitchFamily="18" charset="0"/>
              </a:rPr>
              <a:t>0;j</a:t>
            </a:r>
            <a:r>
              <a:rPr lang="en-US" altLang="zh-CN" sz="2000" dirty="0">
                <a:solidFill>
                  <a:srgbClr val="0000FF"/>
                </a:solidFill>
                <a:latin typeface="Times New Roman" pitchFamily="18" charset="0"/>
                <a:ea typeface="宋体" pitchFamily="2" charset="-122"/>
                <a:cs typeface="Times New Roman" pitchFamily="18" charset="0"/>
              </a:rPr>
              <a:t>&lt;=</a:t>
            </a:r>
            <a:r>
              <a:rPr lang="en-US" altLang="zh-CN" sz="2000" dirty="0" err="1">
                <a:solidFill>
                  <a:srgbClr val="0000FF"/>
                </a:solidFill>
                <a:latin typeface="Times New Roman" pitchFamily="18" charset="0"/>
                <a:ea typeface="宋体" pitchFamily="2" charset="-122"/>
                <a:cs typeface="Times New Roman" pitchFamily="18" charset="0"/>
              </a:rPr>
              <a:t>i;j</a:t>
            </a:r>
            <a:r>
              <a:rPr lang="en-US" altLang="zh-CN" sz="2000" dirty="0">
                <a:solidFill>
                  <a:srgbClr val="0000FF"/>
                </a:solidFill>
                <a:latin typeface="Times New Roman" pitchFamily="18" charset="0"/>
                <a:ea typeface="宋体" pitchFamily="2" charset="-122"/>
                <a:cs typeface="Times New Roman" pitchFamily="18" charset="0"/>
              </a:rPr>
              <a:t>++)  	</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for (k=</a:t>
            </a:r>
            <a:r>
              <a:rPr lang="en-US" altLang="zh-CN" sz="2000" dirty="0" err="1">
                <a:solidFill>
                  <a:srgbClr val="0000FF"/>
                </a:solidFill>
                <a:latin typeface="Times New Roman" pitchFamily="18" charset="0"/>
                <a:ea typeface="宋体" pitchFamily="2" charset="-122"/>
                <a:cs typeface="Times New Roman" pitchFamily="18" charset="0"/>
              </a:rPr>
              <a:t>0;k</a:t>
            </a:r>
            <a:r>
              <a:rPr lang="en-US" altLang="zh-CN" sz="2000" dirty="0">
                <a:solidFill>
                  <a:srgbClr val="0000FF"/>
                </a:solidFill>
                <a:latin typeface="Times New Roman" pitchFamily="18" charset="0"/>
                <a:ea typeface="宋体" pitchFamily="2" charset="-122"/>
                <a:cs typeface="Times New Roman" pitchFamily="18" charset="0"/>
              </a:rPr>
              <a:t>&lt;=</a:t>
            </a:r>
            <a:r>
              <a:rPr lang="en-US" altLang="zh-CN" sz="2000" dirty="0" err="1">
                <a:solidFill>
                  <a:srgbClr val="0000FF"/>
                </a:solidFill>
                <a:latin typeface="Times New Roman" pitchFamily="18" charset="0"/>
                <a:ea typeface="宋体" pitchFamily="2" charset="-122"/>
                <a:cs typeface="Times New Roman" pitchFamily="18" charset="0"/>
              </a:rPr>
              <a:t>j;k</a:t>
            </a:r>
            <a:r>
              <a:rPr lang="en-US" altLang="zh-CN" sz="2000" dirty="0">
                <a:solidFill>
                  <a:srgbClr val="0000FF"/>
                </a:solidFill>
                <a:latin typeface="Times New Roman" pitchFamily="18" charset="0"/>
                <a:ea typeface="宋体" pitchFamily="2" charset="-122"/>
                <a:cs typeface="Times New Roman" pitchFamily="18" charset="0"/>
              </a:rPr>
              <a:t>++)     </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s++; </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    return(s);</a:t>
            </a:r>
          </a:p>
          <a:p>
            <a:pPr algn="just">
              <a:lnSpc>
                <a:spcPct val="80000"/>
              </a:lnSpc>
            </a:pPr>
            <a:r>
              <a:rPr lang="en-US" altLang="zh-CN" sz="2000" dirty="0">
                <a:solidFill>
                  <a:srgbClr val="0000FF"/>
                </a:solidFill>
                <a:latin typeface="Times New Roman" pitchFamily="18" charset="0"/>
                <a:ea typeface="宋体" pitchFamily="2" charset="-122"/>
                <a:cs typeface="Times New Roman" pitchFamily="18" charset="0"/>
              </a:rPr>
              <a:t>}</a:t>
            </a:r>
          </a:p>
        </p:txBody>
      </p:sp>
      <p:grpSp>
        <p:nvGrpSpPr>
          <p:cNvPr id="8" name="组合 7"/>
          <p:cNvGrpSpPr/>
          <p:nvPr/>
        </p:nvGrpSpPr>
        <p:grpSpPr>
          <a:xfrm>
            <a:off x="4984726" y="1728762"/>
            <a:ext cx="1801851" cy="2357454"/>
            <a:chOff x="4984727" y="1728762"/>
            <a:chExt cx="1491488" cy="2357454"/>
          </a:xfrm>
        </p:grpSpPr>
        <p:sp>
          <p:nvSpPr>
            <p:cNvPr id="6" name="右大括号 5"/>
            <p:cNvSpPr/>
            <p:nvPr/>
          </p:nvSpPr>
          <p:spPr>
            <a:xfrm>
              <a:off x="4984727" y="172876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199039" y="2143116"/>
              <a:ext cx="1277176" cy="1446550"/>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临时占用的存储空间：</a:t>
              </a:r>
              <a:r>
                <a:rPr lang="zh-CN" altLang="en-US" sz="2000">
                  <a:solidFill>
                    <a:srgbClr val="FF00FF"/>
                  </a:solidFill>
                  <a:ea typeface="楷体" pitchFamily="49" charset="-122"/>
                  <a:cs typeface="Times New Roman" pitchFamily="18" charset="0"/>
                </a:rPr>
                <a:t>函数体内分配的空间</a:t>
              </a:r>
              <a:endParaRPr lang="zh-CN" altLang="en-US" sz="2000"/>
            </a:p>
          </p:txBody>
        </p:sp>
      </p:grpSp>
      <p:sp>
        <p:nvSpPr>
          <p:cNvPr id="9" name="灯片编号占位符 8"/>
          <p:cNvSpPr>
            <a:spLocks noGrp="1"/>
          </p:cNvSpPr>
          <p:nvPr>
            <p:ph type="sldNum" sz="quarter" idx="12"/>
          </p:nvPr>
        </p:nvSpPr>
        <p:spPr/>
        <p:txBody>
          <a:bodyPr/>
          <a:lstStyle/>
          <a:p>
            <a:fld id="{36E68863-33C2-4D6D-B9FA-F4917E910219}" type="slidenum">
              <a:rPr lang="en-US" altLang="zh-CN" smtClean="0"/>
              <a:pPr/>
              <a:t>33</a:t>
            </a:fld>
            <a:endParaRPr lang="en-US" altLang="zh-CN" dirty="0"/>
          </a:p>
        </p:txBody>
      </p:sp>
    </p:spTree>
    <p:extLst>
      <p:ext uri="{BB962C8B-B14F-4D97-AF65-F5344CB8AC3E}">
        <p14:creationId xmlns:p14="http://schemas.microsoft.com/office/powerpoint/2010/main" val="342156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72709"/>
                                        </p:tgtEl>
                                        <p:attrNameLst>
                                          <p:attrName>style.visibility</p:attrName>
                                        </p:attrNameLst>
                                      </p:cBhvr>
                                      <p:to>
                                        <p:strVal val="visible"/>
                                      </p:to>
                                    </p:set>
                                    <p:anim calcmode="discrete" valueType="clr">
                                      <p:cBhvr override="childStyle">
                                        <p:cTn id="11" dur="80"/>
                                        <p:tgtEl>
                                          <p:spTgt spid="7270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72709"/>
                                        </p:tgtEl>
                                        <p:attrNameLst>
                                          <p:attrName>fillcolor</p:attrName>
                                        </p:attrNameLst>
                                      </p:cBhvr>
                                      <p:tavLst>
                                        <p:tav tm="0">
                                          <p:val>
                                            <p:clrVal>
                                              <a:schemeClr val="accent2"/>
                                            </p:clrVal>
                                          </p:val>
                                        </p:tav>
                                        <p:tav tm="50000">
                                          <p:val>
                                            <p:clrVal>
                                              <a:schemeClr val="hlink"/>
                                            </p:clrVal>
                                          </p:val>
                                        </p:tav>
                                      </p:tavLst>
                                    </p:anim>
                                    <p:set>
                                      <p:cBhvr>
                                        <p:cTn id="13" dur="80"/>
                                        <p:tgtEl>
                                          <p:spTgt spid="727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Text Box 7"/>
          <p:cNvSpPr txBox="1">
            <a:spLocks noChangeArrowheads="1"/>
          </p:cNvSpPr>
          <p:nvPr/>
        </p:nvSpPr>
        <p:spPr bwMode="auto">
          <a:xfrm>
            <a:off x="214282" y="313485"/>
            <a:ext cx="7464447" cy="4723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r>
              <a:rPr lang="zh-CN" altLang="en-US" dirty="0">
                <a:solidFill>
                  <a:srgbClr val="0000FF"/>
                </a:solidFill>
                <a:ea typeface="楷体" pitchFamily="49" charset="-122"/>
                <a:cs typeface="Times New Roman" pitchFamily="18" charset="0"/>
              </a:rPr>
              <a:t>为什么空间复杂度分析只考虑</a:t>
            </a:r>
            <a:r>
              <a:rPr lang="zh-CN" altLang="en-US" dirty="0">
                <a:solidFill>
                  <a:srgbClr val="FF0000"/>
                </a:solidFill>
                <a:ea typeface="楷体" pitchFamily="49" charset="-122"/>
                <a:cs typeface="Times New Roman" pitchFamily="18" charset="0"/>
              </a:rPr>
              <a:t>临时占用</a:t>
            </a:r>
            <a:r>
              <a:rPr lang="zh-CN" altLang="en-US">
                <a:solidFill>
                  <a:srgbClr val="FF0000"/>
                </a:solidFill>
                <a:ea typeface="楷体" pitchFamily="49" charset="-122"/>
                <a:cs typeface="Times New Roman" pitchFamily="18" charset="0"/>
              </a:rPr>
              <a:t>的存储空间？</a:t>
            </a:r>
            <a:endParaRPr lang="en-US" altLang="zh-CN" dirty="0">
              <a:solidFill>
                <a:srgbClr val="FF0000"/>
              </a:solidFill>
              <a:ea typeface="楷体" pitchFamily="49" charset="-122"/>
              <a:cs typeface="Times New Roman" pitchFamily="18" charset="0"/>
            </a:endParaRPr>
          </a:p>
        </p:txBody>
      </p:sp>
      <p:grpSp>
        <p:nvGrpSpPr>
          <p:cNvPr id="19" name="组合 18"/>
          <p:cNvGrpSpPr/>
          <p:nvPr/>
        </p:nvGrpSpPr>
        <p:grpSpPr>
          <a:xfrm>
            <a:off x="320615" y="1211240"/>
            <a:ext cx="7929618" cy="5128082"/>
            <a:chOff x="357158" y="908050"/>
            <a:chExt cx="7929618" cy="5128082"/>
          </a:xfrm>
        </p:grpSpPr>
        <p:sp>
          <p:nvSpPr>
            <p:cNvPr id="5" name="Rectangle 5"/>
            <p:cNvSpPr>
              <a:spLocks noChangeArrowheads="1"/>
            </p:cNvSpPr>
            <p:nvPr/>
          </p:nvSpPr>
          <p:spPr bwMode="auto">
            <a:xfrm>
              <a:off x="5924576" y="4000504"/>
              <a:ext cx="1579278" cy="40633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r>
                <a:rPr lang="en-US" altLang="zh-CN" sz="2000" dirty="0">
                  <a:solidFill>
                    <a:srgbClr val="0000FF"/>
                  </a:solidFill>
                  <a:latin typeface="Times New Roman" pitchFamily="18" charset="0"/>
                  <a:cs typeface="Times New Roman" pitchFamily="18" charset="0"/>
                </a:rPr>
                <a:t>    </a:t>
              </a:r>
              <a:r>
                <a:rPr lang="en-US" altLang="zh-CN" sz="2000" dirty="0" err="1">
                  <a:solidFill>
                    <a:srgbClr val="0000FF"/>
                  </a:solidFill>
                  <a:latin typeface="Times New Roman" pitchFamily="18" charset="0"/>
                  <a:cs typeface="Times New Roman" pitchFamily="18" charset="0"/>
                </a:rPr>
                <a:t>maxfun</a:t>
              </a:r>
              <a:r>
                <a:rPr lang="en-US" altLang="zh-CN" sz="2000" dirty="0">
                  <a:solidFill>
                    <a:srgbClr val="0000FF"/>
                  </a:solidFill>
                  <a:latin typeface="Times New Roman" pitchFamily="18" charset="0"/>
                  <a:cs typeface="Times New Roman" pitchFamily="18" charset="0"/>
                </a:rPr>
                <a:t>()  </a:t>
              </a:r>
            </a:p>
          </p:txBody>
        </p:sp>
        <p:sp>
          <p:nvSpPr>
            <p:cNvPr id="6" name="Rectangle 6"/>
            <p:cNvSpPr>
              <a:spLocks noChangeArrowheads="1"/>
            </p:cNvSpPr>
            <p:nvPr/>
          </p:nvSpPr>
          <p:spPr bwMode="auto">
            <a:xfrm>
              <a:off x="6169735" y="2178114"/>
              <a:ext cx="1208985" cy="40633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r>
                <a:rPr lang="en-US" altLang="zh-CN" sz="2000" dirty="0">
                  <a:solidFill>
                    <a:srgbClr val="0000FF"/>
                  </a:solidFill>
                  <a:latin typeface="Times New Roman" pitchFamily="18" charset="0"/>
                  <a:cs typeface="Times New Roman" pitchFamily="18" charset="0"/>
                </a:rPr>
                <a:t>    max()  </a:t>
              </a:r>
            </a:p>
          </p:txBody>
        </p:sp>
        <p:sp>
          <p:nvSpPr>
            <p:cNvPr id="7" name="Freeform 7"/>
            <p:cNvSpPr>
              <a:spLocks/>
            </p:cNvSpPr>
            <p:nvPr/>
          </p:nvSpPr>
          <p:spPr bwMode="auto">
            <a:xfrm>
              <a:off x="6778651" y="2735338"/>
              <a:ext cx="1588" cy="1111250"/>
            </a:xfrm>
            <a:custGeom>
              <a:avLst/>
              <a:gdLst/>
              <a:ahLst/>
              <a:cxnLst>
                <a:cxn ang="0">
                  <a:pos x="0" y="0"/>
                </a:cxn>
                <a:cxn ang="0">
                  <a:pos x="0" y="700"/>
                </a:cxn>
              </a:cxnLst>
              <a:rect l="0" t="0" r="r" b="b"/>
              <a:pathLst>
                <a:path w="1" h="700">
                  <a:moveTo>
                    <a:pt x="0" y="0"/>
                  </a:moveTo>
                  <a:lnTo>
                    <a:pt x="0" y="700"/>
                  </a:lnTo>
                </a:path>
              </a:pathLst>
            </a:custGeom>
            <a:noFill/>
            <a:ln w="57150" cap="flat" cmpd="sng">
              <a:solidFill>
                <a:srgbClr val="6600CC"/>
              </a:solidFill>
              <a:prstDash val="solid"/>
              <a:round/>
              <a:headEnd type="arrow" w="med" len="med"/>
              <a:tailEnd type="none" w="med" len="med"/>
            </a:ln>
            <a:effectLst/>
          </p:spPr>
          <p:txBody>
            <a:bodyPr>
              <a:spAutoFit/>
            </a:bodyPr>
            <a:lstStyle/>
            <a:p>
              <a:endParaRPr lang="zh-CN" altLang="en-US"/>
            </a:p>
          </p:txBody>
        </p:sp>
        <p:sp>
          <p:nvSpPr>
            <p:cNvPr id="8" name="Text Box 8"/>
            <p:cNvSpPr txBox="1">
              <a:spLocks noChangeArrowheads="1"/>
            </p:cNvSpPr>
            <p:nvPr/>
          </p:nvSpPr>
          <p:spPr bwMode="auto">
            <a:xfrm>
              <a:off x="6918351" y="3087763"/>
              <a:ext cx="1368425" cy="430887"/>
            </a:xfrm>
            <a:prstGeom prst="rect">
              <a:avLst/>
            </a:prstGeom>
            <a:noFill/>
            <a:ln w="9525" algn="ctr">
              <a:noFill/>
              <a:miter lim="800000"/>
              <a:headEnd/>
              <a:tailEnd/>
            </a:ln>
            <a:effectLst/>
          </p:spPr>
          <p:txBody>
            <a:bodyPr>
              <a:spAutoFit/>
            </a:bodyPr>
            <a:lstStyle/>
            <a:p>
              <a:pPr marL="457200" indent="-457200"/>
              <a:r>
                <a:rPr lang="en-US" altLang="zh-CN" sz="2000">
                  <a:solidFill>
                    <a:srgbClr val="0000FF"/>
                  </a:solidFill>
                </a:rPr>
                <a:t>max(b</a:t>
              </a:r>
              <a:r>
                <a:rPr lang="zh-CN" altLang="en-US" sz="2000">
                  <a:solidFill>
                    <a:srgbClr val="0000FF"/>
                  </a:solidFill>
                </a:rPr>
                <a:t>，</a:t>
              </a:r>
              <a:r>
                <a:rPr lang="en-US" altLang="zh-CN" sz="2000">
                  <a:solidFill>
                    <a:srgbClr val="0000FF"/>
                  </a:solidFill>
                </a:rPr>
                <a:t>n</a:t>
              </a:r>
              <a:r>
                <a:rPr lang="en-US" altLang="zh-CN" sz="2000" dirty="0">
                  <a:solidFill>
                    <a:srgbClr val="0000FF"/>
                  </a:solidFill>
                </a:rPr>
                <a:t>)</a:t>
              </a:r>
            </a:p>
          </p:txBody>
        </p:sp>
        <p:sp>
          <p:nvSpPr>
            <p:cNvPr id="197636" name="Text Box 4"/>
            <p:cNvSpPr txBox="1">
              <a:spLocks noChangeArrowheads="1"/>
            </p:cNvSpPr>
            <p:nvPr/>
          </p:nvSpPr>
          <p:spPr bwMode="auto">
            <a:xfrm>
              <a:off x="357158" y="908050"/>
              <a:ext cx="3532184" cy="252998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lnSpc>
                  <a:spcPct val="70000"/>
                </a:lnSpc>
              </a:pPr>
              <a:r>
                <a:rPr lang="en-US" altLang="zh-CN" sz="2000" dirty="0" err="1">
                  <a:solidFill>
                    <a:srgbClr val="0000FF"/>
                  </a:solidFill>
                  <a:latin typeface="Times New Roman" pitchFamily="18" charset="0"/>
                  <a:cs typeface="Times New Roman" pitchFamily="18" charset="0"/>
                </a:rPr>
                <a:t>int</a:t>
              </a:r>
              <a:r>
                <a:rPr lang="en-US" altLang="zh-CN" sz="2000" dirty="0">
                  <a:solidFill>
                    <a:srgbClr val="0000FF"/>
                  </a:solidFill>
                  <a:latin typeface="Times New Roman" pitchFamily="18" charset="0"/>
                  <a:cs typeface="Times New Roman" pitchFamily="18" charset="0"/>
                </a:rPr>
                <a:t> </a:t>
              </a:r>
              <a:r>
                <a:rPr lang="en-US" altLang="zh-CN" sz="2000">
                  <a:solidFill>
                    <a:srgbClr val="FF0000"/>
                  </a:solidFill>
                  <a:latin typeface="Times New Roman" pitchFamily="18" charset="0"/>
                  <a:cs typeface="Times New Roman" pitchFamily="18" charset="0"/>
                </a:rPr>
                <a:t>max(</a:t>
              </a:r>
              <a:r>
                <a:rPr lang="en-US" altLang="zh-CN" sz="2000" err="1">
                  <a:solidFill>
                    <a:srgbClr val="FF0000"/>
                  </a:solidFill>
                  <a:latin typeface="Times New Roman" pitchFamily="18" charset="0"/>
                  <a:cs typeface="Times New Roman" pitchFamily="18" charset="0"/>
                </a:rPr>
                <a:t>int</a:t>
              </a:r>
              <a:r>
                <a:rPr lang="en-US" altLang="zh-CN" sz="2000">
                  <a:solidFill>
                    <a:srgbClr val="FF0000"/>
                  </a:solidFill>
                  <a:latin typeface="Times New Roman" pitchFamily="18" charset="0"/>
                  <a:cs typeface="Times New Roman" pitchFamily="18" charset="0"/>
                </a:rPr>
                <a:t>  a[]</a:t>
              </a:r>
              <a:r>
                <a:rPr lang="zh-CN" altLang="en-US" sz="2000">
                  <a:solidFill>
                    <a:srgbClr val="FF0000"/>
                  </a:solidFill>
                  <a:latin typeface="Times New Roman" pitchFamily="18" charset="0"/>
                  <a:cs typeface="Times New Roman" pitchFamily="18" charset="0"/>
                </a:rPr>
                <a:t>，</a:t>
              </a:r>
              <a:r>
                <a:rPr lang="en-US" altLang="zh-CN" sz="2000">
                  <a:solidFill>
                    <a:srgbClr val="FF0000"/>
                  </a:solidFill>
                  <a:latin typeface="Times New Roman" pitchFamily="18" charset="0"/>
                  <a:cs typeface="Times New Roman" pitchFamily="18" charset="0"/>
                </a:rPr>
                <a:t>int </a:t>
              </a:r>
              <a:r>
                <a:rPr lang="en-US" altLang="zh-CN" sz="2000" dirty="0">
                  <a:solidFill>
                    <a:srgbClr val="FF0000"/>
                  </a:solidFill>
                  <a:latin typeface="Times New Roman" pitchFamily="18" charset="0"/>
                  <a:cs typeface="Times New Roman" pitchFamily="18" charset="0"/>
                </a:rPr>
                <a:t>n)</a:t>
              </a:r>
            </a:p>
            <a:p>
              <a:pPr marL="457200" indent="-457200" algn="just">
                <a:lnSpc>
                  <a:spcPct val="70000"/>
                </a:lnSpc>
              </a:pPr>
              <a:r>
                <a:rPr lang="en-US" altLang="zh-CN" sz="2000" dirty="0">
                  <a:solidFill>
                    <a:srgbClr val="0000FF"/>
                  </a:solidFill>
                  <a:latin typeface="Times New Roman" pitchFamily="18" charset="0"/>
                  <a:cs typeface="Times New Roman" pitchFamily="18" charset="0"/>
                </a:rPr>
                <a:t>{	</a:t>
              </a:r>
              <a:r>
                <a:rPr lang="en-US" altLang="zh-CN" sz="2000" err="1">
                  <a:solidFill>
                    <a:srgbClr val="0000FF"/>
                  </a:solidFill>
                  <a:latin typeface="Times New Roman" pitchFamily="18" charset="0"/>
                  <a:cs typeface="Times New Roman" pitchFamily="18" charset="0"/>
                </a:rPr>
                <a:t>int</a:t>
              </a:r>
              <a:r>
                <a:rPr lang="en-US" altLang="zh-CN" sz="2000">
                  <a:solidFill>
                    <a:srgbClr val="0000FF"/>
                  </a:solidFill>
                  <a:latin typeface="Times New Roman" pitchFamily="18" charset="0"/>
                  <a:cs typeface="Times New Roman" pitchFamily="18" charset="0"/>
                </a:rPr>
                <a:t> i</a:t>
              </a:r>
              <a:r>
                <a:rPr lang="zh-CN" altLang="en-US" sz="2000">
                  <a:solidFill>
                    <a:srgbClr val="0000FF"/>
                  </a:solidFill>
                  <a:latin typeface="Times New Roman" pitchFamily="18" charset="0"/>
                  <a:cs typeface="Times New Roman" pitchFamily="18" charset="0"/>
                </a:rPr>
                <a:t>，</a:t>
              </a:r>
              <a:r>
                <a:rPr lang="en-US" altLang="zh-CN" sz="2000">
                  <a:solidFill>
                    <a:srgbClr val="0000FF"/>
                  </a:solidFill>
                  <a:latin typeface="Times New Roman" pitchFamily="18" charset="0"/>
                  <a:cs typeface="Times New Roman" pitchFamily="18" charset="0"/>
                </a:rPr>
                <a:t> maxi=0</a:t>
              </a:r>
              <a:r>
                <a:rPr lang="en-US" altLang="zh-CN" sz="2000" dirty="0">
                  <a:solidFill>
                    <a:srgbClr val="0000FF"/>
                  </a:solidFill>
                  <a:latin typeface="Times New Roman" pitchFamily="18" charset="0"/>
                  <a:cs typeface="Times New Roman" pitchFamily="18" charset="0"/>
                </a:rPr>
                <a:t>;</a:t>
              </a:r>
            </a:p>
            <a:p>
              <a:pPr marL="457200" indent="-457200" algn="just">
                <a:lnSpc>
                  <a:spcPct val="70000"/>
                </a:lnSpc>
              </a:pPr>
              <a:r>
                <a:rPr lang="en-US" altLang="zh-CN" sz="2000" dirty="0">
                  <a:solidFill>
                    <a:srgbClr val="0000FF"/>
                  </a:solidFill>
                  <a:latin typeface="Times New Roman" pitchFamily="18" charset="0"/>
                  <a:cs typeface="Times New Roman" pitchFamily="18" charset="0"/>
                </a:rPr>
                <a:t>	</a:t>
              </a:r>
              <a:r>
                <a:rPr lang="nb-NO" altLang="zh-CN" sz="2000" dirty="0">
                  <a:solidFill>
                    <a:srgbClr val="0000FF"/>
                  </a:solidFill>
                  <a:latin typeface="Times New Roman" pitchFamily="18" charset="0"/>
                  <a:cs typeface="Times New Roman" pitchFamily="18" charset="0"/>
                </a:rPr>
                <a:t>for (i=1;i&lt;=n;i++)</a:t>
              </a:r>
            </a:p>
            <a:p>
              <a:pPr marL="457200" indent="-457200" algn="just">
                <a:lnSpc>
                  <a:spcPct val="70000"/>
                </a:lnSpc>
              </a:pPr>
              <a:r>
                <a:rPr lang="nb-NO" altLang="zh-CN" sz="2000" dirty="0">
                  <a:solidFill>
                    <a:srgbClr val="0000FF"/>
                  </a:solidFill>
                  <a:latin typeface="Times New Roman" pitchFamily="18" charset="0"/>
                  <a:cs typeface="Times New Roman" pitchFamily="18" charset="0"/>
                </a:rPr>
                <a:t>		</a:t>
              </a:r>
              <a:r>
                <a:rPr lang="en-US" altLang="zh-CN" sz="2000" dirty="0">
                  <a:solidFill>
                    <a:srgbClr val="0000FF"/>
                  </a:solidFill>
                  <a:latin typeface="Times New Roman" pitchFamily="18" charset="0"/>
                  <a:cs typeface="Times New Roman" pitchFamily="18" charset="0"/>
                </a:rPr>
                <a:t>if (a[</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]&gt;a[maxi])</a:t>
              </a:r>
            </a:p>
            <a:p>
              <a:pPr marL="457200" indent="-457200" algn="just">
                <a:lnSpc>
                  <a:spcPct val="70000"/>
                </a:lnSpc>
              </a:pPr>
              <a:r>
                <a:rPr lang="en-US" altLang="zh-CN" sz="2000" dirty="0">
                  <a:solidFill>
                    <a:srgbClr val="0000FF"/>
                  </a:solidFill>
                  <a:latin typeface="Times New Roman" pitchFamily="18" charset="0"/>
                  <a:cs typeface="Times New Roman" pitchFamily="18" charset="0"/>
                </a:rPr>
                <a:t>			maxi=</a:t>
              </a:r>
              <a:r>
                <a:rPr lang="en-US" altLang="zh-CN" sz="2000" dirty="0" err="1">
                  <a:solidFill>
                    <a:srgbClr val="0000FF"/>
                  </a:solidFill>
                  <a:latin typeface="Times New Roman" pitchFamily="18" charset="0"/>
                  <a:cs typeface="Times New Roman" pitchFamily="18" charset="0"/>
                </a:rPr>
                <a:t>i</a:t>
              </a:r>
              <a:r>
                <a:rPr lang="en-US" altLang="zh-CN" sz="2000" dirty="0">
                  <a:solidFill>
                    <a:srgbClr val="0000FF"/>
                  </a:solidFill>
                  <a:latin typeface="Times New Roman" pitchFamily="18" charset="0"/>
                  <a:cs typeface="Times New Roman" pitchFamily="18" charset="0"/>
                </a:rPr>
                <a:t>;</a:t>
              </a:r>
            </a:p>
            <a:p>
              <a:pPr marL="457200" indent="-457200" algn="just">
                <a:lnSpc>
                  <a:spcPct val="70000"/>
                </a:lnSpc>
              </a:pPr>
              <a:r>
                <a:rPr lang="en-US" altLang="zh-CN" sz="2000" dirty="0">
                  <a:solidFill>
                    <a:srgbClr val="0000FF"/>
                  </a:solidFill>
                  <a:latin typeface="Times New Roman" pitchFamily="18" charset="0"/>
                  <a:cs typeface="Times New Roman" pitchFamily="18" charset="0"/>
                </a:rPr>
                <a:t>	return a[maxi];</a:t>
              </a:r>
            </a:p>
            <a:p>
              <a:pPr marL="457200" indent="-457200" algn="just">
                <a:lnSpc>
                  <a:spcPct val="70000"/>
                </a:lnSpc>
              </a:pPr>
              <a:r>
                <a:rPr lang="en-US" altLang="zh-CN" sz="2000" dirty="0">
                  <a:solidFill>
                    <a:srgbClr val="0000FF"/>
                  </a:solidFill>
                  <a:latin typeface="Times New Roman" pitchFamily="18" charset="0"/>
                  <a:cs typeface="Times New Roman" pitchFamily="18" charset="0"/>
                </a:rPr>
                <a:t>}</a:t>
              </a:r>
            </a:p>
          </p:txBody>
        </p:sp>
        <p:sp>
          <p:nvSpPr>
            <p:cNvPr id="197637" name="Text Box 5"/>
            <p:cNvSpPr txBox="1">
              <a:spLocks noChangeArrowheads="1"/>
            </p:cNvSpPr>
            <p:nvPr/>
          </p:nvSpPr>
          <p:spPr bwMode="auto">
            <a:xfrm>
              <a:off x="357159" y="3789363"/>
              <a:ext cx="4286279" cy="224676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2000" dirty="0">
                  <a:solidFill>
                    <a:srgbClr val="0000FF"/>
                  </a:solidFill>
                  <a:latin typeface="Times New Roman" pitchFamily="18" charset="0"/>
                  <a:cs typeface="Times New Roman" pitchFamily="18" charset="0"/>
                </a:rPr>
                <a:t>void </a:t>
              </a:r>
              <a:r>
                <a:rPr lang="en-US" altLang="zh-CN" sz="2000" dirty="0" err="1">
                  <a:solidFill>
                    <a:srgbClr val="FF0000"/>
                  </a:solidFill>
                  <a:latin typeface="Times New Roman" pitchFamily="18" charset="0"/>
                  <a:cs typeface="Times New Roman" pitchFamily="18" charset="0"/>
                </a:rPr>
                <a:t>maxfun</a:t>
              </a:r>
              <a:r>
                <a:rPr lang="en-US" altLang="zh-CN" sz="2000" dirty="0">
                  <a:solidFill>
                    <a:srgbClr val="FF0000"/>
                  </a:solidFill>
                  <a:latin typeface="Times New Roman" pitchFamily="18" charset="0"/>
                  <a:cs typeface="Times New Roman" pitchFamily="18" charset="0"/>
                </a:rPr>
                <a:t>()</a:t>
              </a:r>
              <a:endParaRPr lang="pt-BR" altLang="zh-CN" sz="2000" dirty="0">
                <a:solidFill>
                  <a:srgbClr val="FF0000"/>
                </a:solidFill>
                <a:latin typeface="Times New Roman" pitchFamily="18" charset="0"/>
                <a:cs typeface="Times New Roman" pitchFamily="18" charset="0"/>
              </a:endParaRPr>
            </a:p>
            <a:p>
              <a:pPr marL="457200" indent="-457200" algn="just"/>
              <a:r>
                <a:rPr lang="pt-BR" altLang="zh-CN" sz="2000" dirty="0">
                  <a:solidFill>
                    <a:srgbClr val="0000FF"/>
                  </a:solidFill>
                  <a:latin typeface="Times New Roman" pitchFamily="18" charset="0"/>
                  <a:cs typeface="Times New Roman" pitchFamily="18" charset="0"/>
                </a:rPr>
                <a:t>{	int b</a:t>
              </a:r>
              <a:r>
                <a:rPr lang="pt-BR" altLang="zh-CN" sz="2000">
                  <a:solidFill>
                    <a:srgbClr val="0000FF"/>
                  </a:solidFill>
                  <a:latin typeface="Times New Roman" pitchFamily="18" charset="0"/>
                  <a:cs typeface="Times New Roman" pitchFamily="18" charset="0"/>
                </a:rPr>
                <a:t>[]={1</a:t>
              </a:r>
              <a:r>
                <a:rPr lang="zh-CN" altLang="pt-BR" sz="2000">
                  <a:solidFill>
                    <a:srgbClr val="0000FF"/>
                  </a:solidFill>
                  <a:latin typeface="Times New Roman" pitchFamily="18" charset="0"/>
                  <a:cs typeface="Times New Roman" pitchFamily="18" charset="0"/>
                </a:rPr>
                <a:t>，</a:t>
              </a:r>
              <a:r>
                <a:rPr lang="pt-BR" altLang="zh-CN" sz="2000">
                  <a:solidFill>
                    <a:srgbClr val="0000FF"/>
                  </a:solidFill>
                  <a:latin typeface="Times New Roman" pitchFamily="18" charset="0"/>
                  <a:cs typeface="Times New Roman" pitchFamily="18" charset="0"/>
                </a:rPr>
                <a:t>2</a:t>
              </a:r>
              <a:r>
                <a:rPr lang="zh-CN" altLang="pt-BR" sz="2000">
                  <a:solidFill>
                    <a:srgbClr val="0000FF"/>
                  </a:solidFill>
                  <a:latin typeface="Times New Roman" pitchFamily="18" charset="0"/>
                  <a:cs typeface="Times New Roman" pitchFamily="18" charset="0"/>
                </a:rPr>
                <a:t>，</a:t>
              </a:r>
              <a:r>
                <a:rPr lang="pt-BR" altLang="zh-CN" sz="2000">
                  <a:solidFill>
                    <a:srgbClr val="0000FF"/>
                  </a:solidFill>
                  <a:latin typeface="Times New Roman" pitchFamily="18" charset="0"/>
                  <a:cs typeface="Times New Roman" pitchFamily="18" charset="0"/>
                </a:rPr>
                <a:t>3</a:t>
              </a:r>
              <a:r>
                <a:rPr lang="zh-CN" altLang="pt-BR" sz="2000">
                  <a:solidFill>
                    <a:srgbClr val="0000FF"/>
                  </a:solidFill>
                  <a:latin typeface="Times New Roman" pitchFamily="18" charset="0"/>
                  <a:cs typeface="Times New Roman" pitchFamily="18" charset="0"/>
                </a:rPr>
                <a:t>，</a:t>
              </a:r>
              <a:r>
                <a:rPr lang="pt-BR" altLang="zh-CN" sz="2000">
                  <a:solidFill>
                    <a:srgbClr val="0000FF"/>
                  </a:solidFill>
                  <a:latin typeface="Times New Roman" pitchFamily="18" charset="0"/>
                  <a:cs typeface="Times New Roman" pitchFamily="18" charset="0"/>
                </a:rPr>
                <a:t>4</a:t>
              </a:r>
              <a:r>
                <a:rPr lang="zh-CN" altLang="pt-BR" sz="2000">
                  <a:solidFill>
                    <a:srgbClr val="0000FF"/>
                  </a:solidFill>
                  <a:latin typeface="Times New Roman" pitchFamily="18" charset="0"/>
                  <a:cs typeface="Times New Roman" pitchFamily="18" charset="0"/>
                </a:rPr>
                <a:t>，</a:t>
              </a:r>
              <a:r>
                <a:rPr lang="pt-BR" altLang="zh-CN" sz="2000">
                  <a:solidFill>
                    <a:srgbClr val="0000FF"/>
                  </a:solidFill>
                  <a:latin typeface="Times New Roman" pitchFamily="18" charset="0"/>
                  <a:cs typeface="Times New Roman" pitchFamily="18" charset="0"/>
                </a:rPr>
                <a:t>5}</a:t>
              </a:r>
              <a:r>
                <a:rPr lang="zh-CN" altLang="pt-BR" sz="2000">
                  <a:solidFill>
                    <a:srgbClr val="0000FF"/>
                  </a:solidFill>
                  <a:latin typeface="Times New Roman" pitchFamily="18" charset="0"/>
                  <a:cs typeface="Times New Roman" pitchFamily="18" charset="0"/>
                </a:rPr>
                <a:t>，</a:t>
              </a:r>
              <a:r>
                <a:rPr lang="pt-BR" altLang="zh-CN" sz="2000">
                  <a:solidFill>
                    <a:srgbClr val="0000FF"/>
                  </a:solidFill>
                  <a:latin typeface="Times New Roman" pitchFamily="18" charset="0"/>
                  <a:cs typeface="Times New Roman" pitchFamily="18" charset="0"/>
                </a:rPr>
                <a:t>n=5</a:t>
              </a:r>
              <a:r>
                <a:rPr lang="pt-BR" altLang="zh-CN" sz="2000" dirty="0">
                  <a:solidFill>
                    <a:srgbClr val="0000FF"/>
                  </a:solidFill>
                  <a:latin typeface="Times New Roman" pitchFamily="18" charset="0"/>
                  <a:cs typeface="Times New Roman" pitchFamily="18" charset="0"/>
                </a:rPr>
                <a:t>;</a:t>
              </a:r>
            </a:p>
            <a:p>
              <a:pPr marL="457200" indent="-457200" algn="just"/>
              <a:r>
                <a:rPr lang="pt-BR" altLang="zh-CN" sz="2000" dirty="0">
                  <a:solidFill>
                    <a:srgbClr val="0000FF"/>
                  </a:solidFill>
                  <a:latin typeface="Times New Roman" pitchFamily="18" charset="0"/>
                  <a:cs typeface="Times New Roman" pitchFamily="18" charset="0"/>
                </a:rPr>
                <a:t>	printf("Max=%</a:t>
              </a:r>
              <a:r>
                <a:rPr lang="pt-BR" altLang="zh-CN" sz="2000">
                  <a:solidFill>
                    <a:srgbClr val="0000FF"/>
                  </a:solidFill>
                  <a:latin typeface="Times New Roman" pitchFamily="18" charset="0"/>
                  <a:cs typeface="Times New Roman" pitchFamily="18" charset="0"/>
                </a:rPr>
                <a:t>d\n"</a:t>
              </a:r>
              <a:r>
                <a:rPr lang="zh-CN" altLang="pt-BR" sz="2000">
                  <a:solidFill>
                    <a:srgbClr val="0000FF"/>
                  </a:solidFill>
                  <a:latin typeface="Times New Roman" pitchFamily="18" charset="0"/>
                  <a:cs typeface="Times New Roman" pitchFamily="18" charset="0"/>
                </a:rPr>
                <a:t>，</a:t>
              </a:r>
              <a:r>
                <a:rPr lang="pt-BR" altLang="zh-CN" sz="2000">
                  <a:solidFill>
                    <a:srgbClr val="FF00FF"/>
                  </a:solidFill>
                  <a:latin typeface="Times New Roman" pitchFamily="18" charset="0"/>
                  <a:cs typeface="Times New Roman" pitchFamily="18" charset="0"/>
                </a:rPr>
                <a:t>max(b</a:t>
              </a:r>
              <a:r>
                <a:rPr lang="zh-CN" altLang="pt-BR" sz="2000">
                  <a:solidFill>
                    <a:srgbClr val="FF00FF"/>
                  </a:solidFill>
                  <a:latin typeface="Times New Roman" pitchFamily="18" charset="0"/>
                  <a:cs typeface="Times New Roman" pitchFamily="18" charset="0"/>
                </a:rPr>
                <a:t>，</a:t>
              </a:r>
              <a:r>
                <a:rPr lang="pt-BR" altLang="zh-CN" sz="2000">
                  <a:solidFill>
                    <a:srgbClr val="FF00FF"/>
                  </a:solidFill>
                  <a:latin typeface="Times New Roman" pitchFamily="18" charset="0"/>
                  <a:cs typeface="Times New Roman" pitchFamily="18" charset="0"/>
                </a:rPr>
                <a:t>n</a:t>
              </a:r>
              <a:r>
                <a:rPr lang="pt-BR" altLang="zh-CN" sz="2000" dirty="0">
                  <a:solidFill>
                    <a:srgbClr val="FF00FF"/>
                  </a:solidFill>
                  <a:latin typeface="Times New Roman" pitchFamily="18" charset="0"/>
                  <a:cs typeface="Times New Roman" pitchFamily="18" charset="0"/>
                </a:rPr>
                <a:t>)</a:t>
              </a:r>
              <a:r>
                <a:rPr lang="pt-BR" altLang="zh-CN" sz="2000" dirty="0">
                  <a:solidFill>
                    <a:srgbClr val="0000FF"/>
                  </a:solidFill>
                  <a:latin typeface="Times New Roman" pitchFamily="18" charset="0"/>
                  <a:cs typeface="Times New Roman" pitchFamily="18" charset="0"/>
                </a:rPr>
                <a:t>);</a:t>
              </a:r>
            </a:p>
            <a:p>
              <a:pPr marL="457200" indent="-457200" algn="just"/>
              <a:r>
                <a:rPr lang="pt-BR" altLang="zh-CN" sz="2000" dirty="0">
                  <a:solidFill>
                    <a:srgbClr val="0000FF"/>
                  </a:solidFill>
                  <a:latin typeface="Times New Roman" pitchFamily="18" charset="0"/>
                  <a:cs typeface="Times New Roman" pitchFamily="18" charset="0"/>
                </a:rPr>
                <a:t>}</a:t>
              </a:r>
              <a:endParaRPr lang="en-US" altLang="zh-CN" sz="2000" dirty="0">
                <a:solidFill>
                  <a:srgbClr val="0000FF"/>
                </a:solidFill>
                <a:latin typeface="Times New Roman" pitchFamily="18" charset="0"/>
                <a:cs typeface="Times New Roman" pitchFamily="18" charset="0"/>
              </a:endParaRPr>
            </a:p>
          </p:txBody>
        </p:sp>
        <p:cxnSp>
          <p:nvCxnSpPr>
            <p:cNvPr id="13" name="直接箭头连接符 12"/>
            <p:cNvCxnSpPr/>
            <p:nvPr/>
          </p:nvCxnSpPr>
          <p:spPr>
            <a:xfrm rot="5400000" flipH="1" flipV="1">
              <a:off x="1745078" y="3593638"/>
              <a:ext cx="2880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143372" y="1109088"/>
            <a:ext cx="5000628" cy="83715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zh-CN" altLang="en-US" sz="2200">
                <a:solidFill>
                  <a:srgbClr val="FF00FF"/>
                </a:solidFill>
                <a:ea typeface="楷体" pitchFamily="49" charset="-122"/>
                <a:cs typeface="Times New Roman" pitchFamily="18" charset="0"/>
              </a:rPr>
              <a:t>如果</a:t>
            </a:r>
            <a:r>
              <a:rPr lang="en-US" altLang="zh-CN" sz="2200">
                <a:solidFill>
                  <a:srgbClr val="FF00FF"/>
                </a:solidFill>
                <a:ea typeface="楷体" pitchFamily="49" charset="-122"/>
                <a:cs typeface="Times New Roman" pitchFamily="18" charset="0"/>
              </a:rPr>
              <a:t>max</a:t>
            </a:r>
            <a:r>
              <a:rPr lang="zh-CN" altLang="en-US" sz="2200">
                <a:solidFill>
                  <a:srgbClr val="FF00FF"/>
                </a:solidFill>
                <a:ea typeface="楷体" pitchFamily="49" charset="-122"/>
                <a:cs typeface="Times New Roman" pitchFamily="18" charset="0"/>
              </a:rPr>
              <a:t>函数中再考虑形参</a:t>
            </a:r>
            <a:r>
              <a:rPr lang="en-US" altLang="zh-CN" sz="2200" i="1">
                <a:solidFill>
                  <a:srgbClr val="FF00FF"/>
                </a:solidFill>
                <a:ea typeface="楷体" pitchFamily="49" charset="-122"/>
                <a:cs typeface="Times New Roman" pitchFamily="18" charset="0"/>
              </a:rPr>
              <a:t>a</a:t>
            </a:r>
            <a:r>
              <a:rPr lang="zh-CN" altLang="en-US" sz="2200">
                <a:solidFill>
                  <a:srgbClr val="FF00FF"/>
                </a:solidFill>
                <a:ea typeface="楷体" pitchFamily="49" charset="-122"/>
                <a:cs typeface="Times New Roman" pitchFamily="18" charset="0"/>
              </a:rPr>
              <a:t>的空间，就重复累计了执行整个算法所需的空间。</a:t>
            </a:r>
          </a:p>
        </p:txBody>
      </p:sp>
      <p:sp>
        <p:nvSpPr>
          <p:cNvPr id="15" name="灯片编号占位符 14"/>
          <p:cNvSpPr>
            <a:spLocks noGrp="1"/>
          </p:cNvSpPr>
          <p:nvPr>
            <p:ph type="sldNum" sz="quarter" idx="12"/>
          </p:nvPr>
        </p:nvSpPr>
        <p:spPr/>
        <p:txBody>
          <a:bodyPr/>
          <a:lstStyle/>
          <a:p>
            <a:fld id="{36E68863-33C2-4D6D-B9FA-F4917E910219}" type="slidenum">
              <a:rPr lang="en-US" altLang="zh-CN" smtClean="0"/>
              <a:pPr/>
              <a:t>34</a:t>
            </a:fld>
            <a:endParaRPr lang="en-US" altLang="zh-CN" dirty="0"/>
          </a:p>
        </p:txBody>
      </p:sp>
      <p:grpSp>
        <p:nvGrpSpPr>
          <p:cNvPr id="20" name="组合 19"/>
          <p:cNvGrpSpPr/>
          <p:nvPr/>
        </p:nvGrpSpPr>
        <p:grpSpPr>
          <a:xfrm>
            <a:off x="3976653" y="1971640"/>
            <a:ext cx="4916490" cy="403252"/>
            <a:chOff x="4013196" y="1668450"/>
            <a:chExt cx="4916490" cy="403252"/>
          </a:xfrm>
        </p:grpSpPr>
        <p:sp>
          <p:nvSpPr>
            <p:cNvPr id="10" name="TextBox 9"/>
            <p:cNvSpPr txBox="1"/>
            <p:nvPr/>
          </p:nvSpPr>
          <p:spPr>
            <a:xfrm>
              <a:off x="5214942" y="1668450"/>
              <a:ext cx="3714744" cy="403252"/>
            </a:xfrm>
            <a:prstGeom prst="rect">
              <a:avLst/>
            </a:prstGeom>
            <a:noFill/>
          </p:spPr>
          <p:txBody>
            <a:bodyPr wrap="square" rtlCol="0">
              <a:spAutoFit/>
            </a:bodyPr>
            <a:lstStyle/>
            <a:p>
              <a:pPr algn="l"/>
              <a:r>
                <a:rPr lang="pt-BR" altLang="zh-CN" sz="2000" dirty="0">
                  <a:solidFill>
                    <a:srgbClr val="0000FF"/>
                  </a:solidFill>
                  <a:ea typeface="楷体" pitchFamily="49" charset="-122"/>
                  <a:cs typeface="Times New Roman" pitchFamily="18" charset="0"/>
                </a:rPr>
                <a:t>max</a:t>
              </a:r>
              <a:r>
                <a:rPr lang="zh-CN" altLang="pt-BR" sz="2000" dirty="0">
                  <a:solidFill>
                    <a:srgbClr val="0000FF"/>
                  </a:solidFill>
                  <a:ea typeface="楷体" pitchFamily="49" charset="-122"/>
                  <a:cs typeface="Times New Roman" pitchFamily="18" charset="0"/>
                </a:rPr>
                <a:t>算法</a:t>
              </a:r>
              <a:r>
                <a:rPr lang="zh-CN" altLang="en-US" sz="2000" dirty="0">
                  <a:solidFill>
                    <a:srgbClr val="0000FF"/>
                  </a:solidFill>
                  <a:ea typeface="楷体" pitchFamily="49" charset="-122"/>
                  <a:cs typeface="Times New Roman" pitchFamily="18" charset="0"/>
                </a:rPr>
                <a:t>的</a:t>
              </a:r>
              <a:r>
                <a:rPr lang="zh-CN" altLang="pt-BR" sz="2000" dirty="0">
                  <a:solidFill>
                    <a:srgbClr val="0000FF"/>
                  </a:solidFill>
                  <a:ea typeface="楷体" pitchFamily="49" charset="-122"/>
                  <a:cs typeface="Times New Roman" pitchFamily="18" charset="0"/>
                </a:rPr>
                <a:t>空间复杂度为</a:t>
              </a:r>
              <a:r>
                <a:rPr lang="pt-BR" altLang="zh-CN" sz="2000" dirty="0">
                  <a:solidFill>
                    <a:srgbClr val="0000FF"/>
                  </a:solidFill>
                  <a:ea typeface="楷体" pitchFamily="49" charset="-122"/>
                  <a:cs typeface="Times New Roman" pitchFamily="18" charset="0"/>
                </a:rPr>
                <a:t>O(1)</a:t>
              </a:r>
              <a:endParaRPr lang="zh-CN" altLang="en-US" sz="2000" dirty="0">
                <a:solidFill>
                  <a:srgbClr val="0000FF"/>
                </a:solidFill>
              </a:endParaRPr>
            </a:p>
          </p:txBody>
        </p:sp>
        <p:sp>
          <p:nvSpPr>
            <p:cNvPr id="17" name="右箭头 16"/>
            <p:cNvSpPr/>
            <p:nvPr/>
          </p:nvSpPr>
          <p:spPr>
            <a:xfrm>
              <a:off x="4013196" y="1819264"/>
              <a:ext cx="107157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21" name="组合 20"/>
          <p:cNvGrpSpPr/>
          <p:nvPr/>
        </p:nvGrpSpPr>
        <p:grpSpPr>
          <a:xfrm>
            <a:off x="4678333" y="4820137"/>
            <a:ext cx="4429188" cy="769441"/>
            <a:chOff x="4714876" y="4516947"/>
            <a:chExt cx="4429188" cy="769441"/>
          </a:xfrm>
        </p:grpSpPr>
        <p:sp>
          <p:nvSpPr>
            <p:cNvPr id="9" name="TextBox 8"/>
            <p:cNvSpPr txBox="1"/>
            <p:nvPr/>
          </p:nvSpPr>
          <p:spPr>
            <a:xfrm>
              <a:off x="5072066" y="4516947"/>
              <a:ext cx="4071998" cy="769441"/>
            </a:xfrm>
            <a:prstGeom prst="rect">
              <a:avLst/>
            </a:prstGeom>
            <a:noFill/>
          </p:spPr>
          <p:txBody>
            <a:bodyPr wrap="square" rtlCol="0">
              <a:spAutoFit/>
            </a:bodyPr>
            <a:lstStyle/>
            <a:p>
              <a:pPr algn="l"/>
              <a:r>
                <a:rPr lang="pt-BR" altLang="zh-CN" sz="2000" dirty="0">
                  <a:solidFill>
                    <a:srgbClr val="0000FF"/>
                  </a:solidFill>
                  <a:ea typeface="楷体" pitchFamily="49" charset="-122"/>
                  <a:cs typeface="Times New Roman" pitchFamily="18" charset="0"/>
                </a:rPr>
                <a:t>maxfun</a:t>
              </a:r>
              <a:r>
                <a:rPr lang="zh-CN" altLang="pt-BR" sz="2000" dirty="0">
                  <a:solidFill>
                    <a:srgbClr val="0000FF"/>
                  </a:solidFill>
                  <a:ea typeface="楷体" pitchFamily="49" charset="-122"/>
                  <a:cs typeface="Times New Roman" pitchFamily="18" charset="0"/>
                </a:rPr>
                <a:t>算法中为</a:t>
              </a:r>
              <a:r>
                <a:rPr lang="pt-BR" altLang="zh-CN" sz="2000" i="1" dirty="0">
                  <a:solidFill>
                    <a:srgbClr val="0000FF"/>
                  </a:solidFill>
                  <a:ea typeface="楷体" pitchFamily="49" charset="-122"/>
                  <a:cs typeface="Times New Roman" pitchFamily="18" charset="0"/>
                </a:rPr>
                <a:t>b</a:t>
              </a:r>
              <a:r>
                <a:rPr lang="zh-CN" altLang="pt-BR" sz="2000" dirty="0">
                  <a:solidFill>
                    <a:srgbClr val="0000FF"/>
                  </a:solidFill>
                  <a:ea typeface="楷体" pitchFamily="49" charset="-122"/>
                  <a:cs typeface="Times New Roman" pitchFamily="18" charset="0"/>
                </a:rPr>
                <a:t>数组分配了相应的</a:t>
              </a:r>
              <a:r>
                <a:rPr lang="zh-CN" altLang="pt-BR" sz="2000">
                  <a:solidFill>
                    <a:srgbClr val="0000FF"/>
                  </a:solidFill>
                  <a:ea typeface="楷体" pitchFamily="49" charset="-122"/>
                  <a:cs typeface="Times New Roman" pitchFamily="18" charset="0"/>
                </a:rPr>
                <a:t>内存空间</a:t>
              </a:r>
              <a:r>
                <a:rPr lang="zh-CN" altLang="en-US" sz="2000">
                  <a:solidFill>
                    <a:srgbClr val="0000FF"/>
                  </a:solidFill>
                  <a:ea typeface="楷体" pitchFamily="49" charset="-122"/>
                  <a:cs typeface="Times New Roman" pitchFamily="18" charset="0"/>
                </a:rPr>
                <a:t>，</a:t>
              </a:r>
              <a:r>
                <a:rPr lang="zh-CN" altLang="pt-BR" sz="2000">
                  <a:solidFill>
                    <a:srgbClr val="0000FF"/>
                  </a:solidFill>
                  <a:ea typeface="楷体" pitchFamily="49" charset="-122"/>
                  <a:cs typeface="Times New Roman" pitchFamily="18" charset="0"/>
                </a:rPr>
                <a:t>其</a:t>
              </a:r>
              <a:r>
                <a:rPr lang="zh-CN" altLang="pt-BR" sz="2000" dirty="0">
                  <a:solidFill>
                    <a:srgbClr val="0000FF"/>
                  </a:solidFill>
                  <a:ea typeface="楷体" pitchFamily="49" charset="-122"/>
                  <a:cs typeface="Times New Roman" pitchFamily="18" charset="0"/>
                </a:rPr>
                <a:t>空间复杂度为</a:t>
              </a:r>
              <a:r>
                <a:rPr lang="pt-BR" altLang="zh-CN" sz="2000">
                  <a:solidFill>
                    <a:srgbClr val="0000FF"/>
                  </a:solidFill>
                  <a:ea typeface="楷体" pitchFamily="49" charset="-122"/>
                  <a:cs typeface="Times New Roman" pitchFamily="18" charset="0"/>
                </a:rPr>
                <a:t>O(</a:t>
              </a:r>
              <a:r>
                <a:rPr lang="pt-BR" altLang="zh-CN" sz="2000" i="1">
                  <a:solidFill>
                    <a:srgbClr val="0000FF"/>
                  </a:solidFill>
                  <a:ea typeface="楷体" pitchFamily="49" charset="-122"/>
                  <a:cs typeface="Times New Roman" pitchFamily="18" charset="0"/>
                </a:rPr>
                <a:t>n</a:t>
              </a:r>
              <a:r>
                <a:rPr lang="pt-BR" altLang="zh-CN" sz="2000">
                  <a:solidFill>
                    <a:srgbClr val="0000FF"/>
                  </a:solidFill>
                  <a:ea typeface="楷体" pitchFamily="49" charset="-122"/>
                  <a:cs typeface="Times New Roman" pitchFamily="18" charset="0"/>
                </a:rPr>
                <a:t>)</a:t>
              </a:r>
              <a:endParaRPr lang="zh-CN" altLang="en-US" sz="2000" dirty="0">
                <a:solidFill>
                  <a:srgbClr val="0000FF"/>
                </a:solidFill>
              </a:endParaRPr>
            </a:p>
          </p:txBody>
        </p:sp>
        <p:sp>
          <p:nvSpPr>
            <p:cNvPr id="18" name="右箭头 17"/>
            <p:cNvSpPr/>
            <p:nvPr/>
          </p:nvSpPr>
          <p:spPr>
            <a:xfrm>
              <a:off x="4714876" y="4799022"/>
              <a:ext cx="35719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0316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19"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1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000232" y="642918"/>
            <a:ext cx="514353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1.4   </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其他情况的算法分析</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16" name="Text Box 4"/>
          <p:cNvSpPr txBox="1">
            <a:spLocks noChangeArrowheads="1"/>
          </p:cNvSpPr>
          <p:nvPr/>
        </p:nvSpPr>
        <p:spPr bwMode="auto">
          <a:xfrm>
            <a:off x="428596" y="2391242"/>
            <a:ext cx="8569325" cy="2015936"/>
          </a:xfrm>
          <a:prstGeom prst="rect">
            <a:avLst/>
          </a:prstGeom>
          <a:noFill/>
          <a:ln w="9525" algn="ctr">
            <a:noFill/>
            <a:miter lim="800000"/>
            <a:headEnd/>
            <a:tailEnd/>
          </a:ln>
          <a:effectLst/>
        </p:spPr>
        <p:txBody>
          <a:bodyPr>
            <a:spAutoFit/>
          </a:bodyPr>
          <a:lstStyle/>
          <a:p>
            <a:pPr algn="l">
              <a:lnSpc>
                <a:spcPts val="5000"/>
              </a:lnSpc>
            </a:pPr>
            <a:r>
              <a:rPr lang="zh-CN" altLang="en-US" dirty="0">
                <a:ea typeface="楷体" pitchFamily="49" charset="-122"/>
                <a:cs typeface="Times New Roman" pitchFamily="18" charset="0"/>
              </a:rPr>
              <a:t>　　</a:t>
            </a:r>
            <a:r>
              <a:rPr lang="zh-CN" altLang="en-US" dirty="0">
                <a:solidFill>
                  <a:srgbClr val="FF3300"/>
                </a:solidFill>
                <a:latin typeface="黑体" pitchFamily="49" charset="-122"/>
                <a:ea typeface="黑体" pitchFamily="49" charset="-122"/>
                <a:cs typeface="Times New Roman" pitchFamily="18" charset="0"/>
              </a:rPr>
              <a:t>定义：</a:t>
            </a:r>
            <a:r>
              <a:rPr lang="zh-CN" altLang="en-US" dirty="0">
                <a:solidFill>
                  <a:srgbClr val="0000FF"/>
                </a:solidFill>
                <a:ea typeface="楷体" pitchFamily="49" charset="-122"/>
                <a:cs typeface="Times New Roman" pitchFamily="18" charset="0"/>
              </a:rPr>
              <a:t>设一个算法的输入规模</a:t>
            </a:r>
            <a:r>
              <a:rPr lang="zh-CN" altLang="en-US">
                <a:solidFill>
                  <a:srgbClr val="0000FF"/>
                </a:solidFill>
                <a:ea typeface="楷体" pitchFamily="49" charset="-122"/>
                <a:cs typeface="Times New Roman" pitchFamily="18" charset="0"/>
              </a:rPr>
              <a:t>为</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D</a:t>
            </a:r>
            <a:r>
              <a:rPr lang="en-US" altLang="zh-CN" i="1" baseline="-2500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是所有输入</a:t>
            </a:r>
            <a:r>
              <a:rPr lang="zh-CN" altLang="en-US">
                <a:solidFill>
                  <a:srgbClr val="0000FF"/>
                </a:solidFill>
                <a:ea typeface="楷体" pitchFamily="49" charset="-122"/>
                <a:cs typeface="Times New Roman" pitchFamily="18" charset="0"/>
              </a:rPr>
              <a:t>的集合，任</a:t>
            </a:r>
            <a:r>
              <a:rPr lang="zh-CN" altLang="en-US" dirty="0">
                <a:solidFill>
                  <a:srgbClr val="0000FF"/>
                </a:solidFill>
                <a:ea typeface="楷体" pitchFamily="49" charset="-122"/>
                <a:cs typeface="Times New Roman" pitchFamily="18" charset="0"/>
              </a:rPr>
              <a:t>一输入</a:t>
            </a:r>
            <a:r>
              <a:rPr lang="en-US" altLang="zh-CN" i="1" dirty="0" err="1">
                <a:solidFill>
                  <a:srgbClr val="0000FF"/>
                </a:solidFill>
                <a:ea typeface="楷体" pitchFamily="49" charset="-122"/>
                <a:cs typeface="Times New Roman" pitchFamily="18" charset="0"/>
              </a:rPr>
              <a:t>I</a:t>
            </a:r>
            <a:r>
              <a:rPr lang="en-US" altLang="zh-CN" err="1">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D</a:t>
            </a:r>
            <a:r>
              <a:rPr lang="en-US" altLang="zh-CN" i="1" baseline="-25000">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P</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是</a:t>
            </a:r>
            <a:r>
              <a:rPr lang="en-US" altLang="zh-CN" i="1" dirty="0">
                <a:solidFill>
                  <a:srgbClr val="0000FF"/>
                </a:solidFill>
                <a:ea typeface="楷体" pitchFamily="49" charset="-122"/>
                <a:cs typeface="Times New Roman" pitchFamily="18" charset="0"/>
              </a:rPr>
              <a:t>I</a:t>
            </a:r>
            <a:r>
              <a:rPr lang="zh-CN" altLang="en-US">
                <a:solidFill>
                  <a:srgbClr val="0000FF"/>
                </a:solidFill>
                <a:ea typeface="楷体" pitchFamily="49" charset="-122"/>
                <a:cs typeface="Times New Roman" pitchFamily="18" charset="0"/>
              </a:rPr>
              <a:t>出现的概率，有   </a:t>
            </a:r>
            <a:r>
              <a:rPr lang="zh-CN" altLang="en-US" dirty="0">
                <a:solidFill>
                  <a:srgbClr val="0000FF"/>
                </a:solidFill>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     ，</a:t>
            </a:r>
            <a:r>
              <a:rPr lang="en-US" altLang="zh-CN" i="1">
                <a:solidFill>
                  <a:srgbClr val="0000FF"/>
                </a:solidFill>
                <a:ea typeface="楷体" pitchFamily="49" charset="-122"/>
                <a:cs typeface="Times New Roman" pitchFamily="18" charset="0"/>
              </a:rPr>
              <a:t>T</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是算法在输入</a:t>
            </a:r>
            <a:r>
              <a:rPr lang="en-US" altLang="zh-CN" i="1">
                <a:solidFill>
                  <a:srgbClr val="0000FF"/>
                </a:solidFill>
                <a:ea typeface="楷体" pitchFamily="49" charset="-122"/>
                <a:cs typeface="Times New Roman" pitchFamily="18" charset="0"/>
              </a:rPr>
              <a:t>I</a:t>
            </a:r>
            <a:r>
              <a:rPr lang="zh-CN" altLang="en-US">
                <a:solidFill>
                  <a:srgbClr val="0000FF"/>
                </a:solidFill>
                <a:ea typeface="楷体" pitchFamily="49" charset="-122"/>
                <a:cs typeface="Times New Roman" pitchFamily="18" charset="0"/>
              </a:rPr>
              <a:t>下的执行时间，则算法的</a:t>
            </a:r>
            <a:r>
              <a:rPr lang="zh-CN" altLang="en-US">
                <a:solidFill>
                  <a:srgbClr val="FF0000"/>
                </a:solidFill>
                <a:ea typeface="楷体" pitchFamily="49" charset="-122"/>
                <a:cs typeface="Times New Roman" pitchFamily="18" charset="0"/>
              </a:rPr>
              <a:t>平均时间复杂</a:t>
            </a:r>
            <a:r>
              <a:rPr lang="zh-CN" altLang="en-US" dirty="0">
                <a:solidFill>
                  <a:srgbClr val="FF0000"/>
                </a:solidFill>
                <a:ea typeface="楷体" pitchFamily="49" charset="-122"/>
                <a:cs typeface="Times New Roman" pitchFamily="18" charset="0"/>
              </a:rPr>
              <a:t>度</a:t>
            </a:r>
            <a:r>
              <a:rPr lang="zh-CN" altLang="en-US" dirty="0">
                <a:solidFill>
                  <a:srgbClr val="0000FF"/>
                </a:solidFill>
                <a:ea typeface="楷体" pitchFamily="49" charset="-122"/>
                <a:cs typeface="Times New Roman" pitchFamily="18" charset="0"/>
              </a:rPr>
              <a:t>为：</a:t>
            </a:r>
          </a:p>
        </p:txBody>
      </p:sp>
      <p:sp>
        <p:nvSpPr>
          <p:cNvPr id="35" name="Rectangle 3" descr="信纸">
            <a:hlinkClick r:id="rId4" action="ppaction://hlinksldjump"/>
          </p:cNvPr>
          <p:cNvSpPr>
            <a:spLocks noChangeArrowheads="1"/>
          </p:cNvSpPr>
          <p:nvPr/>
        </p:nvSpPr>
        <p:spPr bwMode="auto">
          <a:xfrm>
            <a:off x="285720" y="1772655"/>
            <a:ext cx="6643734" cy="584775"/>
          </a:xfrm>
          <a:prstGeom prst="rect">
            <a:avLst/>
          </a:prstGeom>
          <a:blipFill dpi="0" rotWithShape="1">
            <a:blip r:embed="rId5"/>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1.4.1  </a:t>
            </a:r>
            <a:r>
              <a:rPr lang="zh-CN" altLang="en-US" sz="2800">
                <a:solidFill>
                  <a:srgbClr val="FF0000"/>
                </a:solidFill>
                <a:ea typeface="隶书" pitchFamily="49" charset="-122"/>
                <a:cs typeface="Times New Roman" pitchFamily="18" charset="0"/>
              </a:rPr>
              <a:t>最好、最坏和平均时间复杂度分析</a:t>
            </a:r>
            <a:r>
              <a:rPr lang="zh-CN" altLang="en-US" sz="3200" spc="5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 </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endParaRPr>
          </a:p>
        </p:txBody>
      </p:sp>
      <p:graphicFrame>
        <p:nvGraphicFramePr>
          <p:cNvPr id="1026" name="Object 2"/>
          <p:cNvGraphicFramePr>
            <a:graphicFrameLocks noChangeAspect="1"/>
          </p:cNvGraphicFramePr>
          <p:nvPr/>
        </p:nvGraphicFramePr>
        <p:xfrm>
          <a:off x="2849563" y="4572000"/>
          <a:ext cx="2432050" cy="1066800"/>
        </p:xfrm>
        <a:graphic>
          <a:graphicData uri="http://schemas.openxmlformats.org/presentationml/2006/ole">
            <mc:AlternateContent xmlns:mc="http://schemas.openxmlformats.org/markup-compatibility/2006">
              <mc:Choice xmlns:v="urn:schemas-microsoft-com:vml" Requires="v">
                <p:oleObj spid="_x0000_s3143" name="Equation" r:id="rId6" imgW="1218960" imgH="533160" progId="">
                  <p:embed/>
                </p:oleObj>
              </mc:Choice>
              <mc:Fallback>
                <p:oleObj name="Equation" r:id="rId6" imgW="1218960" imgH="5331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9563" y="4572000"/>
                        <a:ext cx="2432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3144" name="Equation" r:id="rId8" imgW="101520" imgH="190440" progId="">
                  <p:embed/>
                </p:oleObj>
              </mc:Choice>
              <mc:Fallback>
                <p:oleObj name="Equation" r:id="rId8" imgW="101520" imgH="1904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6000760" y="2857496"/>
          <a:ext cx="1393825" cy="1066800"/>
        </p:xfrm>
        <a:graphic>
          <a:graphicData uri="http://schemas.openxmlformats.org/presentationml/2006/ole">
            <mc:AlternateContent xmlns:mc="http://schemas.openxmlformats.org/markup-compatibility/2006">
              <mc:Choice xmlns:v="urn:schemas-microsoft-com:vml" Requires="v">
                <p:oleObj spid="_x0000_s3145" name="Equation" r:id="rId10" imgW="698400" imgH="533160" progId="">
                  <p:embed/>
                </p:oleObj>
              </mc:Choice>
              <mc:Fallback>
                <p:oleObj name="Equation" r:id="rId10" imgW="698400" imgH="5331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00760" y="2857496"/>
                        <a:ext cx="13938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36E68863-33C2-4D6D-B9FA-F4917E910219}" type="slidenum">
              <a:rPr lang="en-US" altLang="zh-CN" smtClean="0"/>
              <a:pPr/>
              <a:t>35</a:t>
            </a:fld>
            <a:endParaRPr lang="en-US" altLang="zh-CN" dirty="0"/>
          </a:p>
        </p:txBody>
      </p:sp>
    </p:spTree>
    <p:extLst>
      <p:ext uri="{BB962C8B-B14F-4D97-AF65-F5344CB8AC3E}">
        <p14:creationId xmlns:p14="http://schemas.microsoft.com/office/powerpoint/2010/main" val="1280164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9" name="Text Box 15"/>
          <p:cNvSpPr txBox="1">
            <a:spLocks noChangeArrowheads="1"/>
          </p:cNvSpPr>
          <p:nvPr/>
        </p:nvSpPr>
        <p:spPr bwMode="auto">
          <a:xfrm>
            <a:off x="293713" y="948490"/>
            <a:ext cx="6207113" cy="3059299"/>
          </a:xfrm>
          <a:prstGeom prst="rect">
            <a:avLst/>
          </a:prstGeom>
          <a:noFill/>
          <a:ln w="19050" algn="ctr">
            <a:noFill/>
            <a:miter lim="800000"/>
            <a:headEnd/>
            <a:tailEnd/>
          </a:ln>
          <a:effectLst/>
        </p:spPr>
        <p:txBody>
          <a:bodyPr wrap="square">
            <a:spAutoFit/>
          </a:bodyPr>
          <a:lstStyle/>
          <a:p>
            <a:pPr algn="l">
              <a:lnSpc>
                <a:spcPct val="90000"/>
              </a:lnSpc>
            </a:pPr>
            <a:r>
              <a:rPr lang="zh-CN" altLang="en-US">
                <a:solidFill>
                  <a:srgbClr val="0000FF"/>
                </a:solidFill>
                <a:ea typeface="楷体" pitchFamily="49" charset="-122"/>
                <a:cs typeface="Times New Roman" pitchFamily="18" charset="0"/>
              </a:rPr>
              <a:t>例如，</a:t>
            </a:r>
            <a:r>
              <a:rPr lang="en-US" altLang="zh-CN">
                <a:solidFill>
                  <a:srgbClr val="0000FF"/>
                </a:solidFill>
                <a:ea typeface="楷体" pitchFamily="49" charset="-122"/>
                <a:cs typeface="Times New Roman" pitchFamily="18" charset="0"/>
              </a:rPr>
              <a:t>10</a:t>
            </a:r>
            <a:r>
              <a:rPr lang="zh-CN" altLang="en-US" dirty="0">
                <a:solidFill>
                  <a:srgbClr val="0000FF"/>
                </a:solidFill>
                <a:ea typeface="楷体" pitchFamily="49" charset="-122"/>
                <a:cs typeface="Times New Roman" pitchFamily="18" charset="0"/>
              </a:rPr>
              <a:t>个</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a:t>
            </a:r>
            <a:r>
              <a:rPr lang="en-US" altLang="zh-CN" dirty="0">
                <a:solidFill>
                  <a:srgbClr val="0000FF"/>
                </a:solidFill>
                <a:ea typeface="楷体" pitchFamily="49" charset="-122"/>
                <a:cs typeface="Times New Roman" pitchFamily="18" charset="0"/>
              </a:rPr>
              <a:t>10</a:t>
            </a:r>
            <a:r>
              <a:rPr lang="zh-CN" altLang="en-US" dirty="0">
                <a:solidFill>
                  <a:srgbClr val="0000FF"/>
                </a:solidFill>
                <a:ea typeface="楷体" pitchFamily="49" charset="-122"/>
                <a:cs typeface="Times New Roman" pitchFamily="18" charset="0"/>
              </a:rPr>
              <a:t>的整数序列递增排序：</a:t>
            </a:r>
          </a:p>
          <a:p>
            <a:pPr algn="l">
              <a:lnSpc>
                <a:spcPct val="150000"/>
              </a:lnSpc>
            </a:pPr>
            <a:r>
              <a:rPr lang="zh-CN" altLang="en-US" dirty="0">
                <a:solidFill>
                  <a:srgbClr val="0000FF"/>
                </a:solidFill>
                <a:ea typeface="楷体" pitchFamily="49" charset="-122"/>
                <a:cs typeface="Times New Roman" pitchFamily="18" charset="0"/>
              </a:rPr>
              <a:t>　　</a:t>
            </a:r>
            <a:r>
              <a:rPr lang="en-US" altLang="zh-CN" sz="2200" i="1" dirty="0">
                <a:solidFill>
                  <a:srgbClr val="FF00FF"/>
                </a:solidFill>
                <a:ea typeface="楷体" pitchFamily="49" charset="-122"/>
                <a:cs typeface="Times New Roman" pitchFamily="18" charset="0"/>
              </a:rPr>
              <a:t>n</a:t>
            </a:r>
            <a:r>
              <a:rPr lang="en-US" altLang="zh-CN" sz="2200" dirty="0">
                <a:solidFill>
                  <a:srgbClr val="FF00FF"/>
                </a:solidFill>
                <a:ea typeface="楷体" pitchFamily="49" charset="-122"/>
                <a:cs typeface="Times New Roman" pitchFamily="18" charset="0"/>
              </a:rPr>
              <a:t>=10</a:t>
            </a:r>
          </a:p>
          <a:p>
            <a:pPr algn="l">
              <a:lnSpc>
                <a:spcPct val="90000"/>
              </a:lnSpc>
            </a:pPr>
            <a:r>
              <a:rPr lang="zh-CN" altLang="en-US" sz="2200" dirty="0">
                <a:solidFill>
                  <a:srgbClr val="FF00FF"/>
                </a:solidFill>
                <a:ea typeface="楷体" pitchFamily="49" charset="-122"/>
                <a:cs typeface="Times New Roman" pitchFamily="18" charset="0"/>
              </a:rPr>
              <a:t>　　</a:t>
            </a:r>
            <a:r>
              <a:rPr lang="en-US" altLang="zh-CN" sz="2200" i="1" dirty="0" err="1">
                <a:solidFill>
                  <a:srgbClr val="FF00FF"/>
                </a:solidFill>
                <a:ea typeface="楷体" pitchFamily="49" charset="-122"/>
                <a:cs typeface="Times New Roman" pitchFamily="18" charset="0"/>
              </a:rPr>
              <a:t>I</a:t>
            </a:r>
            <a:r>
              <a:rPr lang="en-US" altLang="zh-CN" sz="2200" baseline="-25000" dirty="0" err="1">
                <a:solidFill>
                  <a:srgbClr val="FF00FF"/>
                </a:solidFill>
                <a:ea typeface="楷体" pitchFamily="49" charset="-122"/>
                <a:cs typeface="Times New Roman" pitchFamily="18" charset="0"/>
              </a:rPr>
              <a:t>1</a:t>
            </a:r>
            <a:r>
              <a:rPr lang="en-US" altLang="zh-CN" sz="2200">
                <a:solidFill>
                  <a:srgbClr val="FF00FF"/>
                </a:solidFill>
                <a:ea typeface="楷体" pitchFamily="49" charset="-122"/>
                <a:cs typeface="Times New Roman" pitchFamily="18" charset="0"/>
              </a:rPr>
              <a:t>={1</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2</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3</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4</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5</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6</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7</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8</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9</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10</a:t>
            </a:r>
            <a:r>
              <a:rPr lang="en-US" altLang="zh-CN" sz="2200" dirty="0">
                <a:solidFill>
                  <a:srgbClr val="FF00FF"/>
                </a:solidFill>
                <a:ea typeface="楷体" pitchFamily="49" charset="-122"/>
                <a:cs typeface="Times New Roman" pitchFamily="18" charset="0"/>
              </a:rPr>
              <a:t>}</a:t>
            </a:r>
          </a:p>
          <a:p>
            <a:pPr algn="l">
              <a:lnSpc>
                <a:spcPct val="90000"/>
              </a:lnSpc>
            </a:pPr>
            <a:r>
              <a:rPr lang="zh-CN" altLang="en-US" sz="2200" dirty="0">
                <a:solidFill>
                  <a:srgbClr val="FF00FF"/>
                </a:solidFill>
                <a:ea typeface="楷体" pitchFamily="49" charset="-122"/>
                <a:cs typeface="Times New Roman" pitchFamily="18" charset="0"/>
              </a:rPr>
              <a:t>　　</a:t>
            </a:r>
            <a:r>
              <a:rPr lang="en-US" altLang="zh-CN" sz="2200" i="1" dirty="0" err="1">
                <a:solidFill>
                  <a:srgbClr val="FF00FF"/>
                </a:solidFill>
                <a:ea typeface="楷体" pitchFamily="49" charset="-122"/>
                <a:cs typeface="Times New Roman" pitchFamily="18" charset="0"/>
              </a:rPr>
              <a:t>I</a:t>
            </a:r>
            <a:r>
              <a:rPr lang="en-US" altLang="zh-CN" sz="2200" baseline="-25000" dirty="0" err="1">
                <a:solidFill>
                  <a:srgbClr val="FF00FF"/>
                </a:solidFill>
                <a:ea typeface="楷体" pitchFamily="49" charset="-122"/>
                <a:cs typeface="Times New Roman" pitchFamily="18" charset="0"/>
              </a:rPr>
              <a:t>2</a:t>
            </a:r>
            <a:r>
              <a:rPr lang="en-US" altLang="zh-CN" sz="2200">
                <a:solidFill>
                  <a:srgbClr val="FF00FF"/>
                </a:solidFill>
                <a:ea typeface="楷体" pitchFamily="49" charset="-122"/>
                <a:cs typeface="Times New Roman" pitchFamily="18" charset="0"/>
              </a:rPr>
              <a:t>={2</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1</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3</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4</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5</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6</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7</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8</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9</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10</a:t>
            </a:r>
            <a:r>
              <a:rPr lang="en-US" altLang="zh-CN" sz="2200" dirty="0">
                <a:solidFill>
                  <a:srgbClr val="FF00FF"/>
                </a:solidFill>
                <a:ea typeface="楷体" pitchFamily="49" charset="-122"/>
                <a:cs typeface="Times New Roman" pitchFamily="18" charset="0"/>
              </a:rPr>
              <a:t>}</a:t>
            </a:r>
          </a:p>
          <a:p>
            <a:pPr algn="l">
              <a:lnSpc>
                <a:spcPct val="90000"/>
              </a:lnSpc>
            </a:pPr>
            <a:r>
              <a:rPr lang="en-US" altLang="zh-CN" sz="2200" dirty="0">
                <a:solidFill>
                  <a:srgbClr val="FF00FF"/>
                </a:solidFill>
                <a:ea typeface="楷体" pitchFamily="49" charset="-122"/>
                <a:cs typeface="Times New Roman" pitchFamily="18" charset="0"/>
              </a:rPr>
              <a:t>	…</a:t>
            </a:r>
          </a:p>
          <a:p>
            <a:pPr algn="l">
              <a:lnSpc>
                <a:spcPct val="90000"/>
              </a:lnSpc>
            </a:pPr>
            <a:r>
              <a:rPr lang="zh-CN" altLang="en-US" sz="2200" dirty="0">
                <a:solidFill>
                  <a:srgbClr val="FF00FF"/>
                </a:solidFill>
                <a:ea typeface="楷体" pitchFamily="49" charset="-122"/>
                <a:cs typeface="Times New Roman" pitchFamily="18" charset="0"/>
              </a:rPr>
              <a:t>　　</a:t>
            </a:r>
            <a:r>
              <a:rPr lang="en-US" altLang="zh-CN" sz="2200" i="1" dirty="0" err="1">
                <a:solidFill>
                  <a:srgbClr val="FF00FF"/>
                </a:solidFill>
                <a:ea typeface="楷体" pitchFamily="49" charset="-122"/>
                <a:cs typeface="Times New Roman" pitchFamily="18" charset="0"/>
              </a:rPr>
              <a:t>I</a:t>
            </a:r>
            <a:r>
              <a:rPr lang="en-US" altLang="zh-CN" sz="2200" i="1" baseline="-25000" dirty="0" err="1">
                <a:solidFill>
                  <a:srgbClr val="FF00FF"/>
                </a:solidFill>
                <a:ea typeface="楷体" pitchFamily="49" charset="-122"/>
                <a:cs typeface="Times New Roman" pitchFamily="18" charset="0"/>
              </a:rPr>
              <a:t>m</a:t>
            </a:r>
            <a:r>
              <a:rPr lang="en-US" altLang="zh-CN" sz="2200">
                <a:solidFill>
                  <a:srgbClr val="FF00FF"/>
                </a:solidFill>
                <a:ea typeface="楷体" pitchFamily="49" charset="-122"/>
                <a:cs typeface="Times New Roman" pitchFamily="18" charset="0"/>
              </a:rPr>
              <a:t>={10</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9</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8</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7</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6</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5</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4</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3</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2</a:t>
            </a:r>
            <a:r>
              <a:rPr lang="zh-CN" altLang="en-US" sz="2200">
                <a:solidFill>
                  <a:srgbClr val="FF00FF"/>
                </a:solidFill>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1</a:t>
            </a:r>
            <a:r>
              <a:rPr lang="en-US" altLang="zh-CN" sz="2200" dirty="0">
                <a:solidFill>
                  <a:srgbClr val="FF00FF"/>
                </a:solidFill>
                <a:ea typeface="楷体" pitchFamily="49" charset="-122"/>
                <a:cs typeface="Times New Roman" pitchFamily="18" charset="0"/>
              </a:rPr>
              <a:t>}</a:t>
            </a:r>
          </a:p>
        </p:txBody>
      </p:sp>
      <p:sp>
        <p:nvSpPr>
          <p:cNvPr id="200720" name="AutoShape 16"/>
          <p:cNvSpPr>
            <a:spLocks/>
          </p:cNvSpPr>
          <p:nvPr/>
        </p:nvSpPr>
        <p:spPr bwMode="auto">
          <a:xfrm>
            <a:off x="5857883" y="2214554"/>
            <a:ext cx="287337" cy="1728788"/>
          </a:xfrm>
          <a:prstGeom prst="rightBrace">
            <a:avLst>
              <a:gd name="adj1" fmla="val 50138"/>
              <a:gd name="adj2" fmla="val 50000"/>
            </a:avLst>
          </a:prstGeom>
          <a:noFill/>
          <a:ln w="28575">
            <a:solidFill>
              <a:srgbClr val="6600CC"/>
            </a:solidFill>
            <a:round/>
            <a:headEnd/>
            <a:tailEnd/>
          </a:ln>
          <a:effectLst/>
        </p:spPr>
        <p:txBody>
          <a:bodyPr wrap="none" anchor="ctr">
            <a:spAutoFit/>
          </a:bodyPr>
          <a:lstStyle/>
          <a:p>
            <a:endParaRPr lang="zh-CN" altLang="en-US"/>
          </a:p>
        </p:txBody>
      </p:sp>
      <p:sp>
        <p:nvSpPr>
          <p:cNvPr id="200721" name="Text Box 17"/>
          <p:cNvSpPr txBox="1">
            <a:spLocks noChangeArrowheads="1"/>
          </p:cNvSpPr>
          <p:nvPr/>
        </p:nvSpPr>
        <p:spPr bwMode="auto">
          <a:xfrm>
            <a:off x="6173772" y="2812747"/>
            <a:ext cx="2684508" cy="498598"/>
          </a:xfrm>
          <a:prstGeom prst="rect">
            <a:avLst/>
          </a:prstGeom>
          <a:noFill/>
          <a:ln w="19050" algn="ctr">
            <a:noFill/>
            <a:miter lim="800000"/>
            <a:headEnd/>
            <a:tailEnd/>
          </a:ln>
          <a:effectLst/>
        </p:spPr>
        <p:txBody>
          <a:bodyPr wrap="square">
            <a:spAutoFit/>
          </a:bodyPr>
          <a:lstStyle/>
          <a:p>
            <a:pPr algn="l"/>
            <a:r>
              <a:rPr lang="zh-CN" altLang="en-US">
                <a:solidFill>
                  <a:srgbClr val="0000FF"/>
                </a:solidFill>
                <a:ea typeface="楷体" pitchFamily="49" charset="-122"/>
                <a:cs typeface="Times New Roman" pitchFamily="18" charset="0"/>
              </a:rPr>
              <a:t>构成</a:t>
            </a:r>
            <a:r>
              <a:rPr lang="en-US" altLang="zh-CN" i="1">
                <a:solidFill>
                  <a:srgbClr val="0000FF"/>
                </a:solidFill>
                <a:ea typeface="楷体" pitchFamily="49" charset="-122"/>
                <a:cs typeface="Times New Roman" pitchFamily="18" charset="0"/>
              </a:rPr>
              <a:t>D</a:t>
            </a:r>
            <a:r>
              <a:rPr lang="en-US" altLang="zh-CN" i="1" baseline="-25000">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P</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)=1/</a:t>
            </a:r>
            <a:r>
              <a:rPr lang="en-US" altLang="zh-CN" i="1" dirty="0">
                <a:solidFill>
                  <a:srgbClr val="0000FF"/>
                </a:solidFill>
                <a:ea typeface="楷体" pitchFamily="49" charset="-122"/>
                <a:cs typeface="Times New Roman" pitchFamily="18" charset="0"/>
              </a:rPr>
              <a:t>m</a:t>
            </a:r>
          </a:p>
        </p:txBody>
      </p:sp>
      <p:sp>
        <p:nvSpPr>
          <p:cNvPr id="8" name="上箭头 7"/>
          <p:cNvSpPr/>
          <p:nvPr/>
        </p:nvSpPr>
        <p:spPr>
          <a:xfrm>
            <a:off x="2357422" y="4141121"/>
            <a:ext cx="214314" cy="28575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TextBox 8"/>
          <p:cNvSpPr txBox="1"/>
          <p:nvPr/>
        </p:nvSpPr>
        <p:spPr>
          <a:xfrm>
            <a:off x="428596" y="4569749"/>
            <a:ext cx="5857916" cy="430887"/>
          </a:xfrm>
          <a:prstGeom prst="rect">
            <a:avLst/>
          </a:prstGeom>
          <a:noFill/>
        </p:spPr>
        <p:txBody>
          <a:bodyPr wrap="square" rtlCol="0">
            <a:spAutoFit/>
          </a:bodyPr>
          <a:lstStyle/>
          <a:p>
            <a:pPr algn="l"/>
            <a:r>
              <a:rPr lang="zh-CN" altLang="en-US" sz="2000" dirty="0">
                <a:solidFill>
                  <a:srgbClr val="0000FF"/>
                </a:solidFill>
                <a:ea typeface="楷体" pitchFamily="49" charset="-122"/>
                <a:cs typeface="Times New Roman" pitchFamily="18" charset="0"/>
              </a:rPr>
              <a:t>所有可能的初始序列有</a:t>
            </a:r>
            <a:r>
              <a:rPr lang="en-US" altLang="zh-CN" sz="2000" i="1">
                <a:solidFill>
                  <a:srgbClr val="0000FF"/>
                </a:solidFill>
                <a:ea typeface="楷体" pitchFamily="49" charset="-122"/>
                <a:cs typeface="Times New Roman" pitchFamily="18" charset="0"/>
              </a:rPr>
              <a:t>m</a:t>
            </a:r>
            <a:r>
              <a:rPr lang="zh-CN" altLang="en-US" sz="2000">
                <a:solidFill>
                  <a:srgbClr val="0000FF"/>
                </a:solidFill>
                <a:ea typeface="楷体" pitchFamily="49" charset="-122"/>
                <a:cs typeface="Times New Roman" pitchFamily="18" charset="0"/>
              </a:rPr>
              <a:t>个，</a:t>
            </a:r>
            <a:r>
              <a:rPr lang="en-US" altLang="zh-CN" sz="2000" i="1">
                <a:solidFill>
                  <a:srgbClr val="0000FF"/>
                </a:solidFill>
                <a:ea typeface="楷体" pitchFamily="49" charset="-122"/>
                <a:cs typeface="Times New Roman" pitchFamily="18" charset="0"/>
              </a:rPr>
              <a:t>m</a:t>
            </a:r>
            <a:r>
              <a:rPr lang="en-US" altLang="zh-CN" sz="2000">
                <a:solidFill>
                  <a:srgbClr val="0000FF"/>
                </a:solidFill>
                <a:ea typeface="楷体" pitchFamily="49" charset="-122"/>
                <a:cs typeface="Times New Roman" pitchFamily="18" charset="0"/>
              </a:rPr>
              <a:t>=10!</a:t>
            </a:r>
            <a:endParaRPr lang="zh-CN" altLang="en-US" sz="2000" dirty="0">
              <a:solidFill>
                <a:srgbClr val="0000FF"/>
              </a:solidFill>
              <a:ea typeface="楷体"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36</a:t>
            </a:fld>
            <a:endParaRPr lang="en-US" altLang="zh-CN" dirty="0"/>
          </a:p>
        </p:txBody>
      </p:sp>
    </p:spTree>
    <p:extLst>
      <p:ext uri="{BB962C8B-B14F-4D97-AF65-F5344CB8AC3E}">
        <p14:creationId xmlns:p14="http://schemas.microsoft.com/office/powerpoint/2010/main" val="46510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p:cNvSpPr txBox="1">
            <a:spLocks noChangeArrowheads="1"/>
          </p:cNvSpPr>
          <p:nvPr/>
        </p:nvSpPr>
        <p:spPr bwMode="auto">
          <a:xfrm>
            <a:off x="5067308" y="1052513"/>
            <a:ext cx="719138" cy="248722"/>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rPr>
              <a:t>I</a:t>
            </a:r>
            <a:r>
              <a:rPr lang="en-US" altLang="zh-CN" sz="1600" dirty="0" err="1">
                <a:solidFill>
                  <a:srgbClr val="0000FF"/>
                </a:solidFill>
              </a:rPr>
              <a:t>∈</a:t>
            </a:r>
            <a:r>
              <a:rPr lang="en-US" altLang="zh-CN" sz="1600" i="1" dirty="0" err="1">
                <a:solidFill>
                  <a:srgbClr val="0000FF"/>
                </a:solidFill>
              </a:rPr>
              <a:t>D</a:t>
            </a:r>
            <a:r>
              <a:rPr lang="en-US" altLang="zh-CN" sz="1600" i="1" baseline="-25000" dirty="0" err="1">
                <a:solidFill>
                  <a:srgbClr val="0000FF"/>
                </a:solidFill>
              </a:rPr>
              <a:t>n</a:t>
            </a:r>
            <a:endParaRPr lang="en-US" altLang="zh-CN" sz="1600" i="1" baseline="-25000" dirty="0">
              <a:solidFill>
                <a:srgbClr val="0000FF"/>
              </a:solidFill>
            </a:endParaRPr>
          </a:p>
        </p:txBody>
      </p:sp>
      <p:sp>
        <p:nvSpPr>
          <p:cNvPr id="216068" name="Text Box 4"/>
          <p:cNvSpPr txBox="1">
            <a:spLocks noChangeArrowheads="1"/>
          </p:cNvSpPr>
          <p:nvPr/>
        </p:nvSpPr>
        <p:spPr bwMode="auto">
          <a:xfrm>
            <a:off x="468313" y="549275"/>
            <a:ext cx="7991475" cy="646331"/>
          </a:xfrm>
          <a:prstGeom prst="rect">
            <a:avLst/>
          </a:prstGeom>
          <a:noFill/>
          <a:ln w="19050" algn="ctr">
            <a:noFill/>
            <a:miter lim="800000"/>
            <a:headEnd/>
            <a:tailEnd/>
          </a:ln>
          <a:effectLst/>
        </p:spPr>
        <p:txBody>
          <a:bodyPr>
            <a:spAutoFit/>
          </a:bodyPr>
          <a:lstStyle/>
          <a:p>
            <a:pPr algn="l">
              <a:lnSpc>
                <a:spcPct val="150000"/>
              </a:lnSpc>
            </a:pPr>
            <a:r>
              <a:rPr lang="zh-CN" altLang="en-US" dirty="0">
                <a:solidFill>
                  <a:srgbClr val="0000FF"/>
                </a:solidFill>
                <a:ea typeface="楷体" pitchFamily="49" charset="-122"/>
                <a:cs typeface="Times New Roman" pitchFamily="18" charset="0"/>
              </a:rPr>
              <a:t>算法的</a:t>
            </a:r>
            <a:r>
              <a:rPr lang="zh-CN" altLang="en-US" dirty="0">
                <a:solidFill>
                  <a:srgbClr val="FF00FF"/>
                </a:solidFill>
                <a:ea typeface="楷体" pitchFamily="49" charset="-122"/>
                <a:cs typeface="Times New Roman" pitchFamily="18" charset="0"/>
              </a:rPr>
              <a:t>最坏时间复杂度</a:t>
            </a:r>
            <a:r>
              <a:rPr lang="zh-CN" altLang="en-US" dirty="0">
                <a:solidFill>
                  <a:srgbClr val="0000FF"/>
                </a:solidFill>
                <a:ea typeface="楷体" pitchFamily="49" charset="-122"/>
                <a:cs typeface="Times New Roman" pitchFamily="18" charset="0"/>
              </a:rPr>
              <a:t>为：</a:t>
            </a:r>
            <a:r>
              <a:rPr lang="en-US" altLang="zh-CN" i="1" dirty="0">
                <a:solidFill>
                  <a:srgbClr val="0000FF"/>
                </a:solidFill>
                <a:ea typeface="楷体" pitchFamily="49" charset="-122"/>
                <a:cs typeface="Times New Roman" pitchFamily="18" charset="0"/>
              </a:rPr>
              <a:t>W</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dirty="0">
                <a:solidFill>
                  <a:srgbClr val="C00000"/>
                </a:solidFill>
                <a:ea typeface="楷体" pitchFamily="49" charset="-122"/>
                <a:cs typeface="Times New Roman" pitchFamily="18" charset="0"/>
              </a:rPr>
              <a:t>MAX</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T</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p>
        </p:txBody>
      </p:sp>
      <p:sp>
        <p:nvSpPr>
          <p:cNvPr id="216070" name="Text Box 6"/>
          <p:cNvSpPr txBox="1">
            <a:spLocks noChangeArrowheads="1"/>
          </p:cNvSpPr>
          <p:nvPr/>
        </p:nvSpPr>
        <p:spPr bwMode="auto">
          <a:xfrm>
            <a:off x="5067308" y="2146288"/>
            <a:ext cx="719138" cy="248722"/>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rPr>
              <a:t>I</a:t>
            </a:r>
            <a:r>
              <a:rPr lang="en-US" altLang="zh-CN" sz="1600" dirty="0" err="1">
                <a:solidFill>
                  <a:srgbClr val="0000FF"/>
                </a:solidFill>
              </a:rPr>
              <a:t>∈</a:t>
            </a:r>
            <a:r>
              <a:rPr lang="en-US" altLang="zh-CN" sz="1600" i="1" dirty="0" err="1">
                <a:solidFill>
                  <a:srgbClr val="0000FF"/>
                </a:solidFill>
              </a:rPr>
              <a:t>D</a:t>
            </a:r>
            <a:r>
              <a:rPr lang="en-US" altLang="zh-CN" sz="1600" i="1" baseline="-25000" dirty="0" err="1">
                <a:solidFill>
                  <a:srgbClr val="0000FF"/>
                </a:solidFill>
              </a:rPr>
              <a:t>n</a:t>
            </a:r>
            <a:endParaRPr lang="en-US" altLang="zh-CN" sz="1600" i="1" baseline="-25000" dirty="0">
              <a:solidFill>
                <a:srgbClr val="0000FF"/>
              </a:solidFill>
            </a:endParaRPr>
          </a:p>
        </p:txBody>
      </p:sp>
      <p:sp>
        <p:nvSpPr>
          <p:cNvPr id="216071" name="Text Box 7"/>
          <p:cNvSpPr txBox="1">
            <a:spLocks noChangeArrowheads="1"/>
          </p:cNvSpPr>
          <p:nvPr/>
        </p:nvSpPr>
        <p:spPr bwMode="auto">
          <a:xfrm>
            <a:off x="468313" y="1643050"/>
            <a:ext cx="7991475" cy="646331"/>
          </a:xfrm>
          <a:prstGeom prst="rect">
            <a:avLst/>
          </a:prstGeom>
          <a:noFill/>
          <a:ln w="19050" algn="ctr">
            <a:noFill/>
            <a:miter lim="800000"/>
            <a:headEnd/>
            <a:tailEnd/>
          </a:ln>
          <a:effectLst/>
        </p:spPr>
        <p:txBody>
          <a:bodyPr>
            <a:spAutoFit/>
          </a:bodyPr>
          <a:lstStyle/>
          <a:p>
            <a:pPr algn="l">
              <a:lnSpc>
                <a:spcPct val="150000"/>
              </a:lnSpc>
            </a:pPr>
            <a:r>
              <a:rPr lang="zh-CN" altLang="en-US" dirty="0">
                <a:solidFill>
                  <a:srgbClr val="0000FF"/>
                </a:solidFill>
                <a:ea typeface="楷体" pitchFamily="49" charset="-122"/>
                <a:cs typeface="Times New Roman" pitchFamily="18" charset="0"/>
              </a:rPr>
              <a:t>算法的</a:t>
            </a:r>
            <a:r>
              <a:rPr lang="zh-CN" altLang="en-US" dirty="0">
                <a:solidFill>
                  <a:srgbClr val="FF00FF"/>
                </a:solidFill>
                <a:ea typeface="楷体" pitchFamily="49" charset="-122"/>
                <a:cs typeface="Times New Roman" pitchFamily="18" charset="0"/>
              </a:rPr>
              <a:t>最好时间复杂度</a:t>
            </a:r>
            <a:r>
              <a:rPr lang="zh-CN" altLang="en-US" dirty="0">
                <a:solidFill>
                  <a:srgbClr val="0000FF"/>
                </a:solidFill>
                <a:ea typeface="楷体" pitchFamily="49" charset="-122"/>
                <a:cs typeface="Times New Roman" pitchFamily="18" charset="0"/>
              </a:rPr>
              <a:t>为：</a:t>
            </a:r>
            <a:r>
              <a:rPr lang="en-US" altLang="zh-CN" i="1" dirty="0">
                <a:solidFill>
                  <a:srgbClr val="0000FF"/>
                </a:solidFill>
                <a:ea typeface="楷体" pitchFamily="49" charset="-122"/>
                <a:cs typeface="Times New Roman" pitchFamily="18" charset="0"/>
              </a:rPr>
              <a:t>B</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dirty="0">
                <a:solidFill>
                  <a:srgbClr val="C00000"/>
                </a:solidFill>
                <a:ea typeface="楷体" pitchFamily="49" charset="-122"/>
                <a:cs typeface="Times New Roman" pitchFamily="18" charset="0"/>
              </a:rPr>
              <a:t>MIN</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T</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p>
        </p:txBody>
      </p:sp>
      <p:grpSp>
        <p:nvGrpSpPr>
          <p:cNvPr id="13" name="组合 12"/>
          <p:cNvGrpSpPr/>
          <p:nvPr/>
        </p:nvGrpSpPr>
        <p:grpSpPr>
          <a:xfrm>
            <a:off x="1928794" y="1071546"/>
            <a:ext cx="3786214" cy="2684835"/>
            <a:chOff x="1928794" y="1071546"/>
            <a:chExt cx="3786214" cy="2684835"/>
          </a:xfrm>
        </p:grpSpPr>
        <p:sp>
          <p:nvSpPr>
            <p:cNvPr id="7" name="TextBox 6"/>
            <p:cNvSpPr txBox="1"/>
            <p:nvPr/>
          </p:nvSpPr>
          <p:spPr>
            <a:xfrm>
              <a:off x="1928794" y="3286124"/>
              <a:ext cx="3786214" cy="470257"/>
            </a:xfrm>
            <a:prstGeom prst="rect">
              <a:avLst/>
            </a:prstGeom>
            <a:noFill/>
          </p:spPr>
          <p:txBody>
            <a:bodyPr wrap="square" rtlCol="0">
              <a:spAutoFit/>
            </a:bodyPr>
            <a:lstStyle/>
            <a:p>
              <a:pPr algn="l"/>
              <a:r>
                <a:rPr lang="zh-CN" altLang="en-US">
                  <a:solidFill>
                    <a:srgbClr val="C00000"/>
                  </a:solidFill>
                  <a:latin typeface="微软雅黑" pitchFamily="34" charset="-122"/>
                  <a:ea typeface="微软雅黑" pitchFamily="34" charset="-122"/>
                </a:rPr>
                <a:t>一种或几种特殊情况</a:t>
              </a:r>
            </a:p>
          </p:txBody>
        </p:sp>
        <p:cxnSp>
          <p:nvCxnSpPr>
            <p:cNvPr id="10" name="直接箭头连接符 9"/>
            <p:cNvCxnSpPr/>
            <p:nvPr/>
          </p:nvCxnSpPr>
          <p:spPr>
            <a:xfrm rot="16200000" flipV="1">
              <a:off x="2143108" y="2428868"/>
              <a:ext cx="1071570" cy="64294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2000232" y="1643050"/>
              <a:ext cx="2214578" cy="107157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36E68863-33C2-4D6D-B9FA-F4917E910219}" type="slidenum">
              <a:rPr lang="en-US" altLang="zh-CN" smtClean="0"/>
              <a:pPr/>
              <a:t>37</a:t>
            </a:fld>
            <a:endParaRPr lang="en-US" altLang="zh-CN" dirty="0"/>
          </a:p>
        </p:txBody>
      </p:sp>
    </p:spTree>
    <p:extLst>
      <p:ext uri="{BB962C8B-B14F-4D97-AF65-F5344CB8AC3E}">
        <p14:creationId xmlns:p14="http://schemas.microsoft.com/office/powerpoint/2010/main" val="126570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214282" y="260350"/>
            <a:ext cx="8534430" cy="972574"/>
          </a:xfrm>
          <a:prstGeom prst="rect">
            <a:avLst/>
          </a:prstGeom>
          <a:noFill/>
          <a:ln w="9525" algn="ctr">
            <a:noFill/>
            <a:miter lim="800000"/>
            <a:headEnd/>
            <a:tailEnd/>
          </a:ln>
          <a:effectLst/>
        </p:spPr>
        <p:txBody>
          <a:bodyPr wrap="square">
            <a:spAutoFit/>
          </a:bodyPr>
          <a:lstStyle/>
          <a:p>
            <a:pPr algn="l"/>
            <a:r>
              <a:rPr lang="zh-CN" altLang="en-US" dirty="0">
                <a:ea typeface="楷体" pitchFamily="49" charset="-122"/>
                <a:cs typeface="Times New Roman" pitchFamily="18" charset="0"/>
              </a:rPr>
              <a:t>　　</a:t>
            </a:r>
            <a:r>
              <a:rPr lang="zh-CN" altLang="en-US" sz="2800" dirty="0">
                <a:ea typeface="楷体" pitchFamily="49" charset="-122"/>
                <a:cs typeface="Times New Roman" pitchFamily="18" charset="0"/>
              </a:rPr>
              <a:t> </a:t>
            </a:r>
            <a:r>
              <a:rPr lang="en-US" altLang="zh-CN" sz="2800" dirty="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a:solidFill>
                  <a:srgbClr val="FF0000"/>
                </a:solidFill>
                <a:ea typeface="楷体" pitchFamily="49" charset="-122"/>
                <a:cs typeface="Times New Roman" pitchFamily="18" charset="0"/>
              </a:rPr>
              <a:t>1-8】</a:t>
            </a:r>
            <a:r>
              <a:rPr lang="zh-CN" altLang="en-US" dirty="0">
                <a:solidFill>
                  <a:srgbClr val="0000FF"/>
                </a:solidFill>
                <a:ea typeface="楷体" pitchFamily="49" charset="-122"/>
                <a:cs typeface="Times New Roman" pitchFamily="18" charset="0"/>
              </a:rPr>
              <a:t>设计一</a:t>
            </a:r>
            <a:r>
              <a:rPr lang="zh-CN" altLang="en-US">
                <a:solidFill>
                  <a:srgbClr val="0000FF"/>
                </a:solidFill>
                <a:ea typeface="楷体" pitchFamily="49" charset="-122"/>
                <a:cs typeface="Times New Roman" pitchFamily="18" charset="0"/>
              </a:rPr>
              <a:t>个算法，求</a:t>
            </a:r>
            <a:r>
              <a:rPr lang="zh-CN" altLang="en-US" dirty="0">
                <a:solidFill>
                  <a:srgbClr val="0000FF"/>
                </a:solidFill>
                <a:ea typeface="楷体" pitchFamily="49" charset="-122"/>
                <a:cs typeface="Times New Roman" pitchFamily="18" charset="0"/>
              </a:rPr>
              <a:t>含</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个整数元素的序列中前</a:t>
            </a:r>
            <a:r>
              <a:rPr lang="en-US" altLang="zh-CN" i="1" dirty="0" err="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a:t>
            </a:r>
            <a:r>
              <a:rPr lang="en-US" altLang="zh-CN" dirty="0" err="1">
                <a:solidFill>
                  <a:srgbClr val="0000FF"/>
                </a:solidFill>
                <a:ea typeface="楷体" pitchFamily="49" charset="-122"/>
                <a:cs typeface="Times New Roman" pitchFamily="18" charset="0"/>
              </a:rPr>
              <a:t>1</a:t>
            </a:r>
            <a:r>
              <a:rPr lang="en-US" altLang="zh-CN" dirty="0" err="1">
                <a:solidFill>
                  <a:srgbClr val="0000FF"/>
                </a:solidFill>
                <a:latin typeface="+mn-ea"/>
                <a:ea typeface="+mn-ea"/>
                <a:cs typeface="Times New Roman" pitchFamily="18" charset="0"/>
              </a:rPr>
              <a:t>≤</a:t>
            </a:r>
            <a:r>
              <a:rPr lang="en-US" altLang="zh-CN" i="1" dirty="0" err="1">
                <a:solidFill>
                  <a:srgbClr val="0000FF"/>
                </a:solidFill>
                <a:ea typeface="楷体" pitchFamily="49" charset="-122"/>
                <a:cs typeface="Times New Roman" pitchFamily="18" charset="0"/>
              </a:rPr>
              <a:t>i</a:t>
            </a:r>
            <a:r>
              <a:rPr lang="en-US" altLang="zh-CN" dirty="0" err="1">
                <a:solidFill>
                  <a:srgbClr val="0000FF"/>
                </a:solidFill>
                <a:latin typeface="+mn-ea"/>
                <a:ea typeface="+mn-ea"/>
                <a:cs typeface="Times New Roman" pitchFamily="18" charset="0"/>
              </a:rPr>
              <a:t>≤</a:t>
            </a:r>
            <a:r>
              <a:rPr lang="en-US" altLang="zh-CN" i="1" dirty="0" err="1">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）个元素的最大值。并分析算法的平均时间复杂度。</a:t>
            </a:r>
          </a:p>
        </p:txBody>
      </p:sp>
      <p:sp>
        <p:nvSpPr>
          <p:cNvPr id="201733" name="Text Box 5"/>
          <p:cNvSpPr txBox="1">
            <a:spLocks noChangeArrowheads="1"/>
          </p:cNvSpPr>
          <p:nvPr/>
        </p:nvSpPr>
        <p:spPr bwMode="auto">
          <a:xfrm>
            <a:off x="468313" y="1628775"/>
            <a:ext cx="8207375" cy="972574"/>
          </a:xfrm>
          <a:prstGeom prst="rect">
            <a:avLst/>
          </a:prstGeom>
          <a:noFill/>
          <a:ln w="9525" algn="ctr">
            <a:noFill/>
            <a:miter lim="800000"/>
            <a:headEnd/>
            <a:tailEnd/>
          </a:ln>
          <a:effectLst/>
        </p:spPr>
        <p:txBody>
          <a:bodyPr>
            <a:spAutoFit/>
          </a:bodyPr>
          <a:lstStyle/>
          <a:p>
            <a:pPr marL="12700" indent="-12700" algn="l"/>
            <a:r>
              <a:rPr lang="zh-CN" altLang="en-US" dirty="0">
                <a:solidFill>
                  <a:srgbClr val="FF3300"/>
                </a:solidFill>
                <a:ea typeface="楷体" pitchFamily="49" charset="-122"/>
                <a:cs typeface="Times New Roman" pitchFamily="18" charset="0"/>
              </a:rPr>
              <a:t>　　</a:t>
            </a:r>
            <a:r>
              <a:rPr lang="zh-CN" altLang="en-US" sz="2800" dirty="0">
                <a:solidFill>
                  <a:srgbClr val="FF0000"/>
                </a:solidFill>
                <a:ea typeface="楷体" pitchFamily="49" charset="-122"/>
                <a:cs typeface="Times New Roman" pitchFamily="18" charset="0"/>
              </a:rPr>
              <a:t>解：</a:t>
            </a:r>
            <a:r>
              <a:rPr lang="zh-CN" altLang="en-US" dirty="0">
                <a:solidFill>
                  <a:srgbClr val="0000FF"/>
                </a:solidFill>
                <a:ea typeface="楷体" pitchFamily="49" charset="-122"/>
                <a:cs typeface="Times New Roman" pitchFamily="18" charset="0"/>
              </a:rPr>
              <a:t>整数序列用数组</a:t>
            </a:r>
            <a:r>
              <a:rPr lang="en-US" altLang="zh-CN" i="1">
                <a:solidFill>
                  <a:srgbClr val="0000FF"/>
                </a:solidFill>
                <a:ea typeface="楷体" pitchFamily="49" charset="-122"/>
                <a:cs typeface="Times New Roman" pitchFamily="18" charset="0"/>
              </a:rPr>
              <a:t>a</a:t>
            </a:r>
            <a:r>
              <a:rPr lang="zh-CN" altLang="en-US">
                <a:solidFill>
                  <a:srgbClr val="0000FF"/>
                </a:solidFill>
                <a:ea typeface="楷体" pitchFamily="49" charset="-122"/>
                <a:cs typeface="Times New Roman" pitchFamily="18" charset="0"/>
              </a:rPr>
              <a:t>表示，前</a:t>
            </a:r>
            <a:r>
              <a:rPr lang="en-US" altLang="zh-CN" i="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a:t>
            </a:r>
            <a:r>
              <a:rPr lang="en-US" altLang="zh-CN" dirty="0" err="1">
                <a:solidFill>
                  <a:srgbClr val="0000FF"/>
                </a:solidFill>
                <a:ea typeface="楷体" pitchFamily="49" charset="-122"/>
                <a:cs typeface="Times New Roman" pitchFamily="18" charset="0"/>
              </a:rPr>
              <a:t>1</a:t>
            </a:r>
            <a:r>
              <a:rPr lang="en-US" altLang="zh-CN" dirty="0" err="1">
                <a:solidFill>
                  <a:srgbClr val="0000FF"/>
                </a:solidFill>
                <a:latin typeface="+mj-ea"/>
                <a:ea typeface="+mj-ea"/>
                <a:cs typeface="Times New Roman" pitchFamily="18" charset="0"/>
              </a:rPr>
              <a:t>≤</a:t>
            </a:r>
            <a:r>
              <a:rPr lang="en-US" altLang="zh-CN" i="1" dirty="0" err="1">
                <a:solidFill>
                  <a:srgbClr val="0000FF"/>
                </a:solidFill>
                <a:ea typeface="楷体" pitchFamily="49" charset="-122"/>
                <a:cs typeface="Times New Roman" pitchFamily="18" charset="0"/>
              </a:rPr>
              <a:t>i</a:t>
            </a:r>
            <a:r>
              <a:rPr lang="en-US" altLang="zh-CN" dirty="0" err="1">
                <a:solidFill>
                  <a:srgbClr val="0000FF"/>
                </a:solidFill>
                <a:latin typeface="+mn-ea"/>
                <a:ea typeface="+mn-ea"/>
                <a:cs typeface="Times New Roman" pitchFamily="18" charset="0"/>
              </a:rPr>
              <a:t>≤</a:t>
            </a:r>
            <a:r>
              <a:rPr lang="en-US" altLang="zh-CN" i="1" dirty="0" err="1">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个元素为</a:t>
            </a:r>
            <a:r>
              <a:rPr lang="en-US" altLang="zh-CN" i="1">
                <a:solidFill>
                  <a:srgbClr val="0000FF"/>
                </a:solidFill>
                <a:ea typeface="楷体" pitchFamily="49" charset="-122"/>
                <a:cs typeface="Times New Roman" pitchFamily="18" charset="0"/>
              </a:rPr>
              <a:t>a</a:t>
            </a:r>
            <a:r>
              <a:rPr lang="en-US" altLang="zh-CN">
                <a:solidFill>
                  <a:srgbClr val="0000FF"/>
                </a:solidFill>
                <a:ea typeface="楷体" pitchFamily="49" charset="-122"/>
                <a:cs typeface="Times New Roman" pitchFamily="18" charset="0"/>
              </a:rPr>
              <a:t>[0..</a:t>
            </a:r>
            <a:r>
              <a:rPr lang="en-US" altLang="zh-CN" i="1">
                <a:solidFill>
                  <a:srgbClr val="0000FF"/>
                </a:solidFill>
                <a:ea typeface="楷体" pitchFamily="49" charset="-122"/>
                <a:cs typeface="Times New Roman" pitchFamily="18" charset="0"/>
              </a:rPr>
              <a:t>i</a:t>
            </a:r>
            <a:r>
              <a:rPr lang="en-US" altLang="zh-CN">
                <a:solidFill>
                  <a:srgbClr val="0000FF"/>
                </a:solidFill>
                <a:latin typeface="+mj-ea"/>
                <a:ea typeface="+mj-ea"/>
                <a:cs typeface="Times New Roman" pitchFamily="18" charset="0"/>
              </a:rPr>
              <a:t>-</a:t>
            </a:r>
            <a:r>
              <a:rPr lang="en-US" altLang="zh-CN">
                <a:solidFill>
                  <a:srgbClr val="0000FF"/>
                </a:solidFill>
                <a:ea typeface="楷体" pitchFamily="49" charset="-122"/>
                <a:cs typeface="Times New Roman" pitchFamily="18" charset="0"/>
              </a:rPr>
              <a:t>1</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a:t>
            </a:r>
          </a:p>
        </p:txBody>
      </p:sp>
      <p:sp>
        <p:nvSpPr>
          <p:cNvPr id="201734" name="Text Box 6"/>
          <p:cNvSpPr txBox="1">
            <a:spLocks noChangeArrowheads="1"/>
          </p:cNvSpPr>
          <p:nvPr/>
        </p:nvSpPr>
        <p:spPr bwMode="auto">
          <a:xfrm>
            <a:off x="1900244" y="2714620"/>
            <a:ext cx="4957772" cy="3091579"/>
          </a:xfrm>
          <a:prstGeom prst="rect">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2700000" scaled="1"/>
            <a:tileRect/>
          </a:gradFill>
          <a:ln>
            <a:headEnd/>
            <a:tailEnd/>
          </a:ln>
        </p:spPr>
        <p:style>
          <a:lnRef idx="1">
            <a:schemeClr val="accent2"/>
          </a:lnRef>
          <a:fillRef idx="2">
            <a:schemeClr val="accent2"/>
          </a:fillRef>
          <a:effectRef idx="1">
            <a:schemeClr val="accent2"/>
          </a:effectRef>
          <a:fontRef idx="minor">
            <a:schemeClr val="dk1"/>
          </a:fontRef>
        </p:style>
        <p:txBody>
          <a:bodyPr wrap="square" lIns="180000" tIns="144000" rIns="180000" bIns="144000">
            <a:spAutoFit/>
          </a:bodyPr>
          <a:lstStyle/>
          <a:p>
            <a:pPr marL="457200" indent="-457200" algn="l"/>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fun(</a:t>
            </a:r>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a:t>
            </a:r>
            <a:r>
              <a:rPr lang="en-US" altLang="zh-CN" sz="2000">
                <a:solidFill>
                  <a:srgbClr val="0033CC"/>
                </a:solidFill>
                <a:latin typeface="Times New Roman" pitchFamily="18" charset="0"/>
                <a:cs typeface="Times New Roman" pitchFamily="18" charset="0"/>
              </a:rPr>
              <a:t>a[]</a:t>
            </a:r>
            <a:r>
              <a:rPr lang="zh-CN" altLang="en-US" sz="2000">
                <a:solidFill>
                  <a:srgbClr val="0033CC"/>
                </a:solidFill>
                <a:latin typeface="Times New Roman" pitchFamily="18" charset="0"/>
                <a:cs typeface="Times New Roman" pitchFamily="18" charset="0"/>
              </a:rPr>
              <a:t>，</a:t>
            </a:r>
            <a:r>
              <a:rPr lang="en-US" altLang="zh-CN" sz="2000">
                <a:solidFill>
                  <a:srgbClr val="0033CC"/>
                </a:solidFill>
                <a:latin typeface="Times New Roman" pitchFamily="18" charset="0"/>
                <a:cs typeface="Times New Roman" pitchFamily="18" charset="0"/>
              </a:rPr>
              <a:t>int n</a:t>
            </a:r>
            <a:r>
              <a:rPr lang="zh-CN" altLang="en-US" sz="2000">
                <a:solidFill>
                  <a:srgbClr val="0033CC"/>
                </a:solidFill>
                <a:latin typeface="Times New Roman" pitchFamily="18" charset="0"/>
                <a:cs typeface="Times New Roman" pitchFamily="18" charset="0"/>
              </a:rPr>
              <a:t>，</a:t>
            </a:r>
            <a:r>
              <a:rPr lang="en-US" altLang="zh-CN" sz="2000">
                <a:solidFill>
                  <a:srgbClr val="FF00FF"/>
                </a:solidFill>
                <a:latin typeface="Times New Roman" pitchFamily="18" charset="0"/>
                <a:cs typeface="Times New Roman" pitchFamily="18" charset="0"/>
              </a:rPr>
              <a:t>int </a:t>
            </a:r>
            <a:r>
              <a:rPr lang="en-US" altLang="zh-CN" sz="2000" dirty="0" err="1">
                <a:solidFill>
                  <a:srgbClr val="FF00FF"/>
                </a:solidFill>
                <a:latin typeface="Times New Roman" pitchFamily="18" charset="0"/>
                <a:cs typeface="Times New Roman" pitchFamily="18" charset="0"/>
              </a:rPr>
              <a:t>i</a:t>
            </a:r>
            <a:r>
              <a:rPr lang="en-US" altLang="zh-CN" sz="2000" dirty="0">
                <a:solidFill>
                  <a:srgbClr val="0033CC"/>
                </a:solidFill>
                <a:latin typeface="Times New Roman" pitchFamily="18" charset="0"/>
                <a:cs typeface="Times New Roman" pitchFamily="18" charset="0"/>
              </a:rPr>
              <a:t>)</a:t>
            </a:r>
          </a:p>
          <a:p>
            <a:pPr marL="457200" indent="-457200" algn="l"/>
            <a:r>
              <a:rPr lang="en-US" altLang="zh-CN" sz="2000" dirty="0">
                <a:solidFill>
                  <a:srgbClr val="0033CC"/>
                </a:solidFill>
                <a:latin typeface="Times New Roman" pitchFamily="18" charset="0"/>
                <a:cs typeface="Times New Roman" pitchFamily="18" charset="0"/>
              </a:rPr>
              <a:t>{	</a:t>
            </a:r>
            <a:r>
              <a:rPr lang="en-US" altLang="zh-CN" sz="2000" err="1">
                <a:solidFill>
                  <a:srgbClr val="0033CC"/>
                </a:solidFill>
                <a:latin typeface="Times New Roman" pitchFamily="18" charset="0"/>
                <a:cs typeface="Times New Roman" pitchFamily="18" charset="0"/>
              </a:rPr>
              <a:t>int</a:t>
            </a:r>
            <a:r>
              <a:rPr lang="en-US" altLang="zh-CN" sz="2000">
                <a:solidFill>
                  <a:srgbClr val="0033CC"/>
                </a:solidFill>
                <a:latin typeface="Times New Roman" pitchFamily="18" charset="0"/>
                <a:cs typeface="Times New Roman" pitchFamily="18" charset="0"/>
              </a:rPr>
              <a:t> j</a:t>
            </a:r>
            <a:r>
              <a:rPr lang="zh-CN" altLang="en-US" sz="2000">
                <a:solidFill>
                  <a:srgbClr val="0033CC"/>
                </a:solidFill>
                <a:latin typeface="Times New Roman" pitchFamily="18" charset="0"/>
                <a:cs typeface="Times New Roman" pitchFamily="18" charset="0"/>
              </a:rPr>
              <a:t>，</a:t>
            </a:r>
            <a:r>
              <a:rPr lang="en-US" altLang="zh-CN" sz="2000">
                <a:solidFill>
                  <a:srgbClr val="0033CC"/>
                </a:solidFill>
                <a:latin typeface="Times New Roman" pitchFamily="18" charset="0"/>
                <a:cs typeface="Times New Roman" pitchFamily="18" charset="0"/>
              </a:rPr>
              <a:t>max=a[0</a:t>
            </a:r>
            <a:r>
              <a:rPr lang="en-US" altLang="zh-CN" sz="2000" dirty="0">
                <a:solidFill>
                  <a:srgbClr val="0033CC"/>
                </a:solidFill>
                <a:latin typeface="Times New Roman" pitchFamily="18" charset="0"/>
                <a:cs typeface="Times New Roman" pitchFamily="18" charset="0"/>
              </a:rPr>
              <a:t>];</a:t>
            </a:r>
          </a:p>
          <a:p>
            <a:pPr marL="457200" indent="-457200" algn="l"/>
            <a:r>
              <a:rPr lang="en-US" altLang="zh-CN" sz="2000" dirty="0">
                <a:solidFill>
                  <a:srgbClr val="0033CC"/>
                </a:solidFill>
                <a:latin typeface="Times New Roman" pitchFamily="18" charset="0"/>
                <a:cs typeface="Times New Roman" pitchFamily="18" charset="0"/>
              </a:rPr>
              <a:t>	for (j=</a:t>
            </a:r>
            <a:r>
              <a:rPr lang="en-US" altLang="zh-CN" sz="2000" dirty="0" err="1">
                <a:solidFill>
                  <a:srgbClr val="0033CC"/>
                </a:solidFill>
                <a:latin typeface="Times New Roman" pitchFamily="18" charset="0"/>
                <a:cs typeface="Times New Roman" pitchFamily="18" charset="0"/>
              </a:rPr>
              <a:t>1;j</a:t>
            </a:r>
            <a:r>
              <a:rPr lang="en-US" altLang="zh-CN" sz="2000" dirty="0">
                <a:solidFill>
                  <a:srgbClr val="0033CC"/>
                </a:solidFill>
                <a:latin typeface="Times New Roman" pitchFamily="18" charset="0"/>
                <a:cs typeface="Times New Roman" pitchFamily="18" charset="0"/>
              </a:rPr>
              <a:t>&lt;=</a:t>
            </a:r>
            <a:r>
              <a:rPr lang="en-US" altLang="zh-CN" sz="2000" dirty="0" err="1">
                <a:solidFill>
                  <a:srgbClr val="0033CC"/>
                </a:solidFill>
                <a:latin typeface="Times New Roman" pitchFamily="18" charset="0"/>
                <a:cs typeface="Times New Roman" pitchFamily="18" charset="0"/>
              </a:rPr>
              <a:t>i-1;j</a:t>
            </a:r>
            <a:r>
              <a:rPr lang="en-US" altLang="zh-CN" sz="2000" dirty="0">
                <a:solidFill>
                  <a:srgbClr val="0033CC"/>
                </a:solidFill>
                <a:latin typeface="Times New Roman" pitchFamily="18" charset="0"/>
                <a:cs typeface="Times New Roman" pitchFamily="18" charset="0"/>
              </a:rPr>
              <a:t>++)</a:t>
            </a:r>
          </a:p>
          <a:p>
            <a:pPr marL="457200" indent="-457200" algn="l"/>
            <a:r>
              <a:rPr lang="en-US" altLang="zh-CN" sz="2000" dirty="0">
                <a:solidFill>
                  <a:srgbClr val="0033CC"/>
                </a:solidFill>
                <a:latin typeface="Times New Roman" pitchFamily="18" charset="0"/>
                <a:cs typeface="Times New Roman" pitchFamily="18" charset="0"/>
              </a:rPr>
              <a:t>		if (a[j]&gt;max) max=a[j];</a:t>
            </a:r>
          </a:p>
          <a:p>
            <a:pPr marL="457200" indent="-457200" algn="l"/>
            <a:r>
              <a:rPr lang="en-US" altLang="zh-CN" sz="2000" dirty="0">
                <a:solidFill>
                  <a:srgbClr val="0033CC"/>
                </a:solidFill>
                <a:latin typeface="Times New Roman" pitchFamily="18" charset="0"/>
                <a:cs typeface="Times New Roman" pitchFamily="18" charset="0"/>
              </a:rPr>
              <a:t>	return(max);</a:t>
            </a:r>
          </a:p>
          <a:p>
            <a:pPr marL="457200" indent="-457200" algn="l"/>
            <a:r>
              <a:rPr lang="en-US" altLang="zh-CN" sz="2000" dirty="0">
                <a:solidFill>
                  <a:srgbClr val="0033CC"/>
                </a:solidFill>
                <a:latin typeface="Times New Roman" pitchFamily="18" charset="0"/>
                <a:cs typeface="Times New Roman" pitchFamily="18" charset="0"/>
              </a:rPr>
              <a:t>}</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38</a:t>
            </a:fld>
            <a:endParaRPr lang="en-US" altLang="zh-CN" dirty="0"/>
          </a:p>
        </p:txBody>
      </p:sp>
    </p:spTree>
    <p:extLst>
      <p:ext uri="{BB962C8B-B14F-4D97-AF65-F5344CB8AC3E}">
        <p14:creationId xmlns:p14="http://schemas.microsoft.com/office/powerpoint/2010/main" val="3509282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28596" y="285728"/>
            <a:ext cx="8286808" cy="1532727"/>
          </a:xfrm>
          <a:prstGeom prst="rect">
            <a:avLst/>
          </a:prstGeom>
          <a:noFill/>
          <a:ln w="9525" algn="ctr">
            <a:noFill/>
            <a:miter lim="800000"/>
            <a:headEnd/>
            <a:tailEnd/>
          </a:ln>
          <a:effectLst/>
        </p:spPr>
        <p:txBody>
          <a:bodyPr wrap="square">
            <a:spAutoFit/>
          </a:bodyPr>
          <a:lstStyle/>
          <a:p>
            <a:pPr algn="l">
              <a:lnSpc>
                <a:spcPct val="130000"/>
              </a:lnSpc>
            </a:pPr>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zh-CN" altLang="en-US">
                <a:solidFill>
                  <a:srgbClr val="FF0000"/>
                </a:solidFill>
                <a:ea typeface="楷体" pitchFamily="49" charset="-122"/>
                <a:cs typeface="Times New Roman" pitchFamily="18" charset="0"/>
              </a:rPr>
              <a:t>解：</a:t>
            </a:r>
            <a:r>
              <a:rPr lang="en-US" altLang="zh-CN" i="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的取值范围为</a:t>
            </a:r>
            <a:r>
              <a:rPr lang="en-US" altLang="zh-CN" dirty="0">
                <a:solidFill>
                  <a:srgbClr val="0000FF"/>
                </a:solidFill>
                <a:ea typeface="楷体" pitchFamily="49" charset="-122"/>
                <a:cs typeface="Times New Roman" pitchFamily="18" charset="0"/>
              </a:rPr>
              <a:t>1</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（共</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种情况），对于</a:t>
            </a:r>
            <a:r>
              <a:rPr lang="zh-CN" altLang="en-US" dirty="0">
                <a:solidFill>
                  <a:srgbClr val="0000FF"/>
                </a:solidFill>
                <a:ea typeface="楷体" pitchFamily="49" charset="-122"/>
                <a:cs typeface="Times New Roman" pitchFamily="18" charset="0"/>
              </a:rPr>
              <a:t>求前</a:t>
            </a:r>
            <a:r>
              <a:rPr lang="en-US" altLang="zh-CN" i="1" dirty="0" err="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个元素的最大</a:t>
            </a:r>
            <a:r>
              <a:rPr lang="zh-CN" altLang="en-US">
                <a:solidFill>
                  <a:srgbClr val="0000FF"/>
                </a:solidFill>
                <a:ea typeface="楷体" pitchFamily="49" charset="-122"/>
                <a:cs typeface="Times New Roman" pitchFamily="18" charset="0"/>
              </a:rPr>
              <a:t>值时，需要</a:t>
            </a:r>
            <a:r>
              <a:rPr lang="zh-CN" altLang="en-US" dirty="0">
                <a:solidFill>
                  <a:srgbClr val="0000FF"/>
                </a:solidFill>
                <a:ea typeface="楷体" pitchFamily="49" charset="-122"/>
                <a:cs typeface="Times New Roman" pitchFamily="18" charset="0"/>
              </a:rPr>
              <a:t>元素比较</a:t>
            </a:r>
            <a:r>
              <a:rPr lang="en-US" altLang="zh-CN" dirty="0">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i</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1+1=</a:t>
            </a:r>
            <a:r>
              <a:rPr lang="en-US" altLang="zh-CN" i="1" dirty="0" err="1">
                <a:solidFill>
                  <a:srgbClr val="0000FF"/>
                </a:solidFill>
                <a:ea typeface="楷体" pitchFamily="49" charset="-122"/>
                <a:cs typeface="Times New Roman" pitchFamily="18" charset="0"/>
              </a:rPr>
              <a:t>i</a:t>
            </a:r>
            <a:r>
              <a:rPr lang="en-US" altLang="zh-CN" dirty="0">
                <a:solidFill>
                  <a:srgbClr val="0000FF"/>
                </a:solidFill>
                <a:latin typeface="+mn-ea"/>
                <a:ea typeface="+mn-ea"/>
                <a:cs typeface="Times New Roman" pitchFamily="18" charset="0"/>
              </a:rPr>
              <a:t>-</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次。在</a:t>
            </a:r>
            <a:r>
              <a:rPr lang="zh-CN" altLang="en-US">
                <a:solidFill>
                  <a:srgbClr val="0000FF"/>
                </a:solidFill>
                <a:ea typeface="楷体" pitchFamily="49" charset="-122"/>
                <a:cs typeface="Times New Roman" pitchFamily="18" charset="0"/>
              </a:rPr>
              <a:t>等概率情况（每种情况的概率为</a:t>
            </a:r>
            <a:r>
              <a:rPr lang="en-US" altLang="zh-CN">
                <a:solidFill>
                  <a:srgbClr val="0000FF"/>
                </a:solidFill>
                <a:ea typeface="楷体" pitchFamily="49" charset="-122"/>
                <a:cs typeface="Times New Roman" pitchFamily="18" charset="0"/>
              </a:rPr>
              <a:t>1/</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04806" name="Rectangle 6"/>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08" name="Rectangle 8"/>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1" name="Rectangle 11"/>
          <p:cNvSpPr>
            <a:spLocks noChangeArrowheads="1"/>
          </p:cNvSpPr>
          <p:nvPr/>
        </p:nvSpPr>
        <p:spPr bwMode="auto">
          <a:xfrm>
            <a:off x="0" y="32718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3" name="Text Box 13"/>
          <p:cNvSpPr txBox="1">
            <a:spLocks noChangeArrowheads="1"/>
          </p:cNvSpPr>
          <p:nvPr/>
        </p:nvSpPr>
        <p:spPr bwMode="auto">
          <a:xfrm>
            <a:off x="785786" y="3687079"/>
            <a:ext cx="7200900" cy="1384995"/>
          </a:xfrm>
          <a:prstGeom prst="rect">
            <a:avLst/>
          </a:prstGeom>
          <a:noFill/>
          <a:ln w="19050" algn="ctr">
            <a:noFill/>
            <a:miter lim="800000"/>
            <a:headEnd/>
            <a:tailEnd/>
          </a:ln>
          <a:effectLst/>
        </p:spPr>
        <p:txBody>
          <a:bodyPr>
            <a:spAutoFit/>
          </a:bodyPr>
          <a:lstStyle/>
          <a:p>
            <a:pPr algn="l">
              <a:lnSpc>
                <a:spcPct val="150000"/>
              </a:lnSpc>
            </a:pPr>
            <a:r>
              <a:rPr lang="zh-CN" altLang="en-US" dirty="0">
                <a:solidFill>
                  <a:srgbClr val="0000FF"/>
                </a:solidFill>
                <a:ea typeface="楷体" pitchFamily="49" charset="-122"/>
                <a:cs typeface="Times New Roman" pitchFamily="18" charset="0"/>
              </a:rPr>
              <a:t>该算法的</a:t>
            </a:r>
            <a:r>
              <a:rPr lang="zh-CN" altLang="en-US" dirty="0">
                <a:solidFill>
                  <a:srgbClr val="FF00FF"/>
                </a:solidFill>
                <a:ea typeface="楷体" pitchFamily="49" charset="-122"/>
                <a:cs typeface="Times New Roman" pitchFamily="18" charset="0"/>
              </a:rPr>
              <a:t>最坏复杂度</a:t>
            </a:r>
            <a:r>
              <a:rPr lang="zh-CN" altLang="en-US" dirty="0">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W</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)=O(</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（当</a:t>
            </a:r>
            <a:r>
              <a:rPr lang="en-US" altLang="zh-CN" i="1"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时）</a:t>
            </a:r>
          </a:p>
          <a:p>
            <a:pPr algn="l">
              <a:lnSpc>
                <a:spcPct val="150000"/>
              </a:lnSpc>
            </a:pPr>
            <a:r>
              <a:rPr lang="zh-CN" altLang="en-US" dirty="0">
                <a:solidFill>
                  <a:srgbClr val="0000FF"/>
                </a:solidFill>
                <a:ea typeface="楷体" pitchFamily="49" charset="-122"/>
                <a:cs typeface="Times New Roman" pitchFamily="18" charset="0"/>
              </a:rPr>
              <a:t>该算法的</a:t>
            </a:r>
            <a:r>
              <a:rPr lang="zh-CN" altLang="en-US" dirty="0">
                <a:solidFill>
                  <a:srgbClr val="FF00FF"/>
                </a:solidFill>
                <a:ea typeface="楷体" pitchFamily="49" charset="-122"/>
                <a:cs typeface="Times New Roman" pitchFamily="18" charset="0"/>
              </a:rPr>
              <a:t>最好复杂度</a:t>
            </a:r>
            <a:r>
              <a:rPr lang="zh-CN" altLang="en-US" dirty="0">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B</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)=O(1)</a:t>
            </a:r>
            <a:r>
              <a:rPr lang="zh-CN" altLang="en-US" dirty="0">
                <a:solidFill>
                  <a:srgbClr val="0000FF"/>
                </a:solidFill>
                <a:ea typeface="楷体" pitchFamily="49" charset="-122"/>
                <a:cs typeface="Times New Roman" pitchFamily="18" charset="0"/>
              </a:rPr>
              <a:t>（当</a:t>
            </a:r>
            <a:r>
              <a:rPr lang="en-US" altLang="zh-CN" i="1"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时）</a:t>
            </a:r>
          </a:p>
        </p:txBody>
      </p:sp>
      <p:grpSp>
        <p:nvGrpSpPr>
          <p:cNvPr id="41" name="组合 40"/>
          <p:cNvGrpSpPr/>
          <p:nvPr/>
        </p:nvGrpSpPr>
        <p:grpSpPr>
          <a:xfrm>
            <a:off x="2000233" y="2928934"/>
            <a:ext cx="4065587" cy="498598"/>
            <a:chOff x="2000233" y="2928934"/>
            <a:chExt cx="4065587" cy="498598"/>
          </a:xfrm>
        </p:grpSpPr>
        <p:sp>
          <p:nvSpPr>
            <p:cNvPr id="204812" name="Text Box 12"/>
            <p:cNvSpPr txBox="1">
              <a:spLocks noChangeArrowheads="1"/>
            </p:cNvSpPr>
            <p:nvPr/>
          </p:nvSpPr>
          <p:spPr bwMode="auto">
            <a:xfrm>
              <a:off x="2000233" y="2928934"/>
              <a:ext cx="1500198" cy="498598"/>
            </a:xfrm>
            <a:prstGeom prst="rect">
              <a:avLst/>
            </a:prstGeom>
            <a:noFill/>
            <a:ln w="9525" algn="ctr">
              <a:noFill/>
              <a:miter lim="800000"/>
              <a:headEnd/>
              <a:tailEnd/>
            </a:ln>
            <a:effectLst/>
          </p:spPr>
          <p:txBody>
            <a:bodyPr wrap="square">
              <a:spAutoFit/>
            </a:bodyPr>
            <a:lstStyle/>
            <a:p>
              <a:pPr algn="l"/>
              <a:r>
                <a:rPr lang="en-US" altLang="zh-CN">
                  <a:solidFill>
                    <a:srgbClr val="0000FF"/>
                  </a:solidFill>
                </a:rPr>
                <a:t>= O(</a:t>
              </a:r>
              <a:r>
                <a:rPr lang="en-US" altLang="zh-CN" i="1">
                  <a:solidFill>
                    <a:srgbClr val="0000FF"/>
                  </a:solidFill>
                </a:rPr>
                <a:t>n</a:t>
              </a:r>
              <a:r>
                <a:rPr lang="en-US" altLang="zh-CN" dirty="0">
                  <a:solidFill>
                    <a:srgbClr val="0000FF"/>
                  </a:solidFill>
                </a:rPr>
                <a:t>)</a:t>
              </a:r>
            </a:p>
          </p:txBody>
        </p:sp>
        <p:sp>
          <p:nvSpPr>
            <p:cNvPr id="204815" name="Line 15"/>
            <p:cNvSpPr>
              <a:spLocks noChangeShapeType="1"/>
            </p:cNvSpPr>
            <p:nvPr/>
          </p:nvSpPr>
          <p:spPr bwMode="auto">
            <a:xfrm flipH="1">
              <a:off x="3008295" y="3190871"/>
              <a:ext cx="503237" cy="0"/>
            </a:xfrm>
            <a:prstGeom prst="line">
              <a:avLst/>
            </a:prstGeom>
            <a:noFill/>
            <a:ln w="38100">
              <a:solidFill>
                <a:srgbClr val="6600CC"/>
              </a:solidFill>
              <a:round/>
              <a:headEnd/>
              <a:tailEnd type="triangle" w="med" len="med"/>
            </a:ln>
            <a:effectLst/>
          </p:spPr>
          <p:txBody>
            <a:bodyPr wrap="none" anchor="ctr">
              <a:spAutoFit/>
            </a:bodyPr>
            <a:lstStyle/>
            <a:p>
              <a:endParaRPr lang="zh-CN" altLang="en-US"/>
            </a:p>
          </p:txBody>
        </p:sp>
        <p:sp>
          <p:nvSpPr>
            <p:cNvPr id="204816" name="Text Box 16"/>
            <p:cNvSpPr txBox="1">
              <a:spLocks noChangeArrowheads="1"/>
            </p:cNvSpPr>
            <p:nvPr/>
          </p:nvSpPr>
          <p:spPr bwMode="auto">
            <a:xfrm>
              <a:off x="3401995" y="2962271"/>
              <a:ext cx="2663825" cy="434350"/>
            </a:xfrm>
            <a:prstGeom prst="rect">
              <a:avLst/>
            </a:prstGeom>
            <a:noFill/>
            <a:ln w="19050" algn="ctr">
              <a:noFill/>
              <a:miter lim="800000"/>
              <a:headEnd/>
              <a:tailEnd/>
            </a:ln>
            <a:effectLst/>
          </p:spPr>
          <p:txBody>
            <a:bodyPr>
              <a:spAutoFit/>
            </a:bodyPr>
            <a:lstStyle/>
            <a:p>
              <a:pPr algn="l"/>
              <a:r>
                <a:rPr lang="zh-CN" altLang="en-US" sz="2200" dirty="0">
                  <a:solidFill>
                    <a:srgbClr val="FF00FF"/>
                  </a:solidFill>
                  <a:ea typeface="楷体" pitchFamily="49" charset="-122"/>
                  <a:cs typeface="Times New Roman" pitchFamily="18" charset="0"/>
                </a:rPr>
                <a:t>平均时间复杂度</a:t>
              </a:r>
            </a:p>
          </p:txBody>
        </p:sp>
      </p:grpSp>
      <p:sp>
        <p:nvSpPr>
          <p:cNvPr id="40" name="灯片编号占位符 39"/>
          <p:cNvSpPr>
            <a:spLocks noGrp="1"/>
          </p:cNvSpPr>
          <p:nvPr>
            <p:ph type="sldNum" sz="quarter" idx="12"/>
          </p:nvPr>
        </p:nvSpPr>
        <p:spPr/>
        <p:txBody>
          <a:bodyPr/>
          <a:lstStyle/>
          <a:p>
            <a:fld id="{36E68863-33C2-4D6D-B9FA-F4917E910219}" type="slidenum">
              <a:rPr lang="en-US" altLang="zh-CN" smtClean="0"/>
              <a:pPr/>
              <a:t>39</a:t>
            </a:fld>
            <a:endParaRPr lang="en-US" altLang="zh-CN" dirty="0"/>
          </a:p>
        </p:txBody>
      </p:sp>
      <p:pic>
        <p:nvPicPr>
          <p:cNvPr id="15365" name="Picture 5"/>
          <p:cNvPicPr>
            <a:picLocks noChangeAspect="1" noChangeArrowheads="1"/>
          </p:cNvPicPr>
          <p:nvPr/>
        </p:nvPicPr>
        <p:blipFill>
          <a:blip r:embed="rId2"/>
          <a:srcRect/>
          <a:stretch>
            <a:fillRect/>
          </a:stretch>
        </p:blipFill>
        <p:spPr bwMode="auto">
          <a:xfrm>
            <a:off x="1643042" y="1857364"/>
            <a:ext cx="4105275" cy="914400"/>
          </a:xfrm>
          <a:prstGeom prst="rect">
            <a:avLst/>
          </a:prstGeom>
          <a:noFill/>
          <a:ln w="9525">
            <a:noFill/>
            <a:miter lim="800000"/>
            <a:headEnd/>
            <a:tailEnd/>
          </a:ln>
          <a:effectLst/>
        </p:spPr>
      </p:pic>
    </p:spTree>
    <p:extLst>
      <p:ext uri="{BB962C8B-B14F-4D97-AF65-F5344CB8AC3E}">
        <p14:creationId xmlns:p14="http://schemas.microsoft.com/office/powerpoint/2010/main" val="1044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00100" y="1721421"/>
            <a:ext cx="3571900"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100000"/>
              </a:lnSpc>
              <a:spcBef>
                <a:spcPts val="0"/>
              </a:spcBef>
            </a:pPr>
            <a:r>
              <a:rPr lang="en-US" altLang="zh-CN" sz="2000" dirty="0">
                <a:solidFill>
                  <a:srgbClr val="FF00FF"/>
                </a:solidFill>
                <a:latin typeface="Times New Roman" pitchFamily="18" charset="0"/>
                <a:ea typeface="楷体" pitchFamily="49" charset="-122"/>
                <a:cs typeface="Times New Roman" pitchFamily="18" charset="0"/>
              </a:rPr>
              <a:t>void </a:t>
            </a:r>
            <a:r>
              <a:rPr lang="en-US" altLang="zh-CN" sz="2000" dirty="0" err="1">
                <a:solidFill>
                  <a:srgbClr val="FF00FF"/>
                </a:solidFill>
                <a:latin typeface="Times New Roman" pitchFamily="18" charset="0"/>
                <a:ea typeface="楷体" pitchFamily="49" charset="-122"/>
                <a:cs typeface="Times New Roman" pitchFamily="18" charset="0"/>
              </a:rPr>
              <a:t>exam2</a:t>
            </a:r>
            <a:r>
              <a:rPr lang="en-US" altLang="zh-CN" sz="2000" dirty="0">
                <a:solidFill>
                  <a:srgbClr val="FF00FF"/>
                </a:solidFill>
                <a:latin typeface="Times New Roman" pitchFamily="18" charset="0"/>
                <a:ea typeface="楷体" pitchFamily="49" charset="-122"/>
                <a:cs typeface="Times New Roman" pitchFamily="18" charset="0"/>
              </a:rPr>
              <a:t>()</a:t>
            </a:r>
          </a:p>
          <a:p>
            <a:pPr algn="just">
              <a:lnSpc>
                <a:spcPct val="100000"/>
              </a:lnSpc>
              <a:spcBef>
                <a:spcPts val="0"/>
              </a:spcBef>
            </a:pP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err="1">
                <a:solidFill>
                  <a:srgbClr val="0033CC"/>
                </a:solidFill>
                <a:latin typeface="Times New Roman" pitchFamily="18" charset="0"/>
                <a:ea typeface="楷体" pitchFamily="49" charset="-122"/>
                <a:cs typeface="Times New Roman" pitchFamily="18" charset="0"/>
              </a:rPr>
              <a:t>int</a:t>
            </a:r>
            <a:r>
              <a:rPr lang="en-US" altLang="zh-CN" sz="2000" dirty="0">
                <a:solidFill>
                  <a:srgbClr val="0033CC"/>
                </a:solidFill>
                <a:latin typeface="Times New Roman" pitchFamily="18" charset="0"/>
                <a:ea typeface="楷体" pitchFamily="49" charset="-122"/>
                <a:cs typeface="Times New Roman" pitchFamily="18" charset="0"/>
              </a:rPr>
              <a:t> x</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y;</a:t>
            </a:r>
          </a:p>
          <a:p>
            <a:pPr algn="just">
              <a:lnSpc>
                <a:spcPct val="100000"/>
              </a:lnSpc>
              <a:spcBef>
                <a:spcPts val="0"/>
              </a:spcBef>
            </a:pPr>
            <a:r>
              <a:rPr lang="en-US" altLang="zh-CN" sz="2000" dirty="0">
                <a:solidFill>
                  <a:srgbClr val="0033CC"/>
                </a:solidFill>
                <a:latin typeface="Times New Roman" pitchFamily="18" charset="0"/>
                <a:ea typeface="楷体" pitchFamily="49" charset="-122"/>
                <a:cs typeface="Times New Roman" pitchFamily="18" charset="0"/>
              </a:rPr>
              <a:t>      y=0;</a:t>
            </a:r>
          </a:p>
          <a:p>
            <a:pPr algn="just">
              <a:lnSpc>
                <a:spcPct val="100000"/>
              </a:lnSpc>
              <a:spcBef>
                <a:spcPts val="0"/>
              </a:spcBef>
            </a:pPr>
            <a:r>
              <a:rPr lang="en-US" altLang="zh-CN" sz="2000" dirty="0">
                <a:solidFill>
                  <a:srgbClr val="0033CC"/>
                </a:solidFill>
                <a:latin typeface="Times New Roman" pitchFamily="18" charset="0"/>
                <a:ea typeface="楷体" pitchFamily="49" charset="-122"/>
                <a:cs typeface="Times New Roman" pitchFamily="18" charset="0"/>
              </a:rPr>
              <a:t>      x=5/y;</a:t>
            </a:r>
          </a:p>
          <a:p>
            <a:pPr algn="just">
              <a:lnSpc>
                <a:spcPct val="100000"/>
              </a:lnSpc>
              <a:spcBef>
                <a:spcPts val="0"/>
              </a:spcBef>
            </a:pPr>
            <a:r>
              <a:rPr lang="en-US" altLang="zh-CN" sz="2000" dirty="0">
                <a:solidFill>
                  <a:srgbClr val="0033CC"/>
                </a:solidFill>
                <a:latin typeface="Times New Roman" pitchFamily="18" charset="0"/>
                <a:ea typeface="楷体" pitchFamily="49" charset="-122"/>
                <a:cs typeface="Times New Roman" pitchFamily="18" charset="0"/>
              </a:rPr>
              <a:t>      </a:t>
            </a:r>
            <a:r>
              <a:rPr lang="en-US" altLang="zh-CN" sz="2000" dirty="0" err="1">
                <a:solidFill>
                  <a:srgbClr val="0033CC"/>
                </a:solidFill>
                <a:latin typeface="Times New Roman" pitchFamily="18" charset="0"/>
                <a:ea typeface="楷体" pitchFamily="49" charset="-122"/>
                <a:cs typeface="Times New Roman" pitchFamily="18" charset="0"/>
              </a:rPr>
              <a:t>printf</a:t>
            </a:r>
            <a:r>
              <a:rPr lang="en-US" altLang="zh-CN" sz="2000" dirty="0">
                <a:solidFill>
                  <a:srgbClr val="0033CC"/>
                </a:solidFill>
                <a:latin typeface="Times New Roman" pitchFamily="18" charset="0"/>
                <a:ea typeface="楷体" pitchFamily="49" charset="-122"/>
                <a:cs typeface="Times New Roman" pitchFamily="18" charset="0"/>
              </a:rPr>
              <a:t>("%d</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%d\n"</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x</a:t>
            </a:r>
            <a:r>
              <a:rPr lang="zh-CN" altLang="en-US" sz="2000" dirty="0">
                <a:solidFill>
                  <a:srgbClr val="0033CC"/>
                </a:solidFill>
                <a:latin typeface="Times New Roman" pitchFamily="18" charset="0"/>
                <a:ea typeface="楷体" pitchFamily="49" charset="-122"/>
                <a:cs typeface="Times New Roman" pitchFamily="18" charset="0"/>
              </a:rPr>
              <a:t>，</a:t>
            </a:r>
            <a:r>
              <a:rPr lang="en-US" altLang="zh-CN" sz="2000" dirty="0">
                <a:solidFill>
                  <a:srgbClr val="0033CC"/>
                </a:solidFill>
                <a:latin typeface="Times New Roman" pitchFamily="18" charset="0"/>
                <a:ea typeface="楷体" pitchFamily="49" charset="-122"/>
                <a:cs typeface="Times New Roman" pitchFamily="18" charset="0"/>
              </a:rPr>
              <a:t>y);</a:t>
            </a:r>
          </a:p>
          <a:p>
            <a:pPr algn="just">
              <a:lnSpc>
                <a:spcPct val="100000"/>
              </a:lnSpc>
              <a:spcBef>
                <a:spcPts val="0"/>
              </a:spcBef>
            </a:pPr>
            <a:r>
              <a:rPr lang="en-US" altLang="zh-CN" sz="2000" dirty="0">
                <a:solidFill>
                  <a:srgbClr val="FF00FF"/>
                </a:solidFill>
                <a:latin typeface="Times New Roman" pitchFamily="18" charset="0"/>
                <a:ea typeface="楷体" pitchFamily="49" charset="-122"/>
                <a:cs typeface="Times New Roman" pitchFamily="18" charset="0"/>
              </a:rPr>
              <a:t>}</a:t>
            </a:r>
          </a:p>
        </p:txBody>
      </p:sp>
      <p:sp>
        <p:nvSpPr>
          <p:cNvPr id="3" name="右大括号 2"/>
          <p:cNvSpPr/>
          <p:nvPr/>
        </p:nvSpPr>
        <p:spPr>
          <a:xfrm>
            <a:off x="4932040" y="1871842"/>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5329214" y="2522972"/>
            <a:ext cx="3357586" cy="769441"/>
          </a:xfrm>
          <a:prstGeom prst="rect">
            <a:avLst/>
          </a:prstGeom>
          <a:noFill/>
        </p:spPr>
        <p:txBody>
          <a:bodyPr wrap="square" rtlCol="0">
            <a:spAutoFit/>
          </a:bodyPr>
          <a:lstStyle/>
          <a:p>
            <a:r>
              <a:rPr lang="zh-CN" altLang="en-US" sz="2000">
                <a:solidFill>
                  <a:srgbClr val="3333FF"/>
                </a:solidFill>
                <a:latin typeface="楷体" pitchFamily="49" charset="-122"/>
                <a:ea typeface="楷体" pitchFamily="49" charset="-122"/>
              </a:rPr>
              <a:t>其中包含</a:t>
            </a:r>
            <a:r>
              <a:rPr lang="zh-CN" altLang="en-US" sz="2000" dirty="0">
                <a:solidFill>
                  <a:srgbClr val="3333FF"/>
                </a:solidFill>
                <a:latin typeface="楷体" pitchFamily="49" charset="-122"/>
                <a:ea typeface="楷体" pitchFamily="49" charset="-122"/>
              </a:rPr>
              <a:t>除</a:t>
            </a:r>
            <a:r>
              <a:rPr lang="zh-CN" altLang="en-US" sz="2000">
                <a:solidFill>
                  <a:srgbClr val="3333FF"/>
                </a:solidFill>
                <a:latin typeface="楷体" pitchFamily="49" charset="-122"/>
                <a:ea typeface="楷体" pitchFamily="49" charset="-122"/>
              </a:rPr>
              <a:t>零错误，违反</a:t>
            </a:r>
            <a:r>
              <a:rPr lang="zh-CN" altLang="en-US" sz="2000" dirty="0">
                <a:solidFill>
                  <a:srgbClr val="3333FF"/>
                </a:solidFill>
                <a:latin typeface="楷体" pitchFamily="49" charset="-122"/>
                <a:ea typeface="楷体" pitchFamily="49" charset="-122"/>
              </a:rPr>
              <a:t>了算法</a:t>
            </a:r>
            <a:r>
              <a:rPr lang="zh-CN" altLang="en-US" sz="2000">
                <a:solidFill>
                  <a:srgbClr val="3333FF"/>
                </a:solidFill>
                <a:latin typeface="楷体" pitchFamily="49" charset="-122"/>
                <a:ea typeface="楷体" pitchFamily="49" charset="-122"/>
              </a:rPr>
              <a:t>的</a:t>
            </a:r>
            <a:r>
              <a:rPr lang="zh-CN" altLang="en-US" sz="2000">
                <a:solidFill>
                  <a:srgbClr val="FF3300"/>
                </a:solidFill>
                <a:latin typeface="楷体" pitchFamily="49" charset="-122"/>
                <a:ea typeface="楷体" pitchFamily="49" charset="-122"/>
              </a:rPr>
              <a:t>可行性</a:t>
            </a:r>
            <a:r>
              <a:rPr lang="zh-CN" altLang="en-US" sz="2000">
                <a:solidFill>
                  <a:srgbClr val="3333FF"/>
                </a:solidFill>
                <a:latin typeface="楷体" pitchFamily="49" charset="-122"/>
                <a:ea typeface="楷体" pitchFamily="49" charset="-122"/>
              </a:rPr>
              <a:t>特性</a:t>
            </a:r>
            <a:endParaRPr lang="zh-CN" altLang="en-US" sz="2000" dirty="0">
              <a:solidFill>
                <a:srgbClr val="3333FF"/>
              </a:solidFill>
              <a:latin typeface="楷体" pitchFamily="49" charset="-122"/>
              <a:ea typeface="楷体" pitchFamily="49" charset="-122"/>
              <a:cs typeface="Times New Roman" pitchFamily="18" charset="0"/>
            </a:endParaRPr>
          </a:p>
        </p:txBody>
      </p:sp>
      <p:sp>
        <p:nvSpPr>
          <p:cNvPr id="5" name="TextBox 4"/>
          <p:cNvSpPr txBox="1"/>
          <p:nvPr/>
        </p:nvSpPr>
        <p:spPr>
          <a:xfrm>
            <a:off x="928662" y="857232"/>
            <a:ext cx="2357454" cy="470257"/>
          </a:xfrm>
          <a:prstGeom prst="rect">
            <a:avLst/>
          </a:prstGeom>
          <a:noFill/>
        </p:spPr>
        <p:txBody>
          <a:bodyPr wrap="square" rtlCol="0">
            <a:spAutoFit/>
          </a:bodyPr>
          <a:lstStyle/>
          <a:p>
            <a:r>
              <a:rPr lang="zh-CN" altLang="en-US" dirty="0">
                <a:solidFill>
                  <a:srgbClr val="3333FF"/>
                </a:solidFill>
                <a:latin typeface="微软雅黑" pitchFamily="34" charset="-122"/>
                <a:ea typeface="微软雅黑" pitchFamily="34" charset="-122"/>
                <a:cs typeface="Times New Roman" pitchFamily="18" charset="0"/>
              </a:rPr>
              <a:t>（</a:t>
            </a:r>
            <a:r>
              <a:rPr lang="en-US" altLang="zh-CN" dirty="0">
                <a:solidFill>
                  <a:srgbClr val="3333FF"/>
                </a:solidFill>
                <a:latin typeface="微软雅黑" pitchFamily="34" charset="-122"/>
                <a:ea typeface="微软雅黑" pitchFamily="34" charset="-122"/>
                <a:cs typeface="Times New Roman" pitchFamily="18" charset="0"/>
              </a:rPr>
              <a:t>2</a:t>
            </a:r>
            <a:r>
              <a:rPr lang="zh-CN" altLang="en-US" dirty="0">
                <a:solidFill>
                  <a:srgbClr val="3333FF"/>
                </a:solidFill>
                <a:latin typeface="微软雅黑" pitchFamily="34" charset="-122"/>
                <a:ea typeface="微软雅黑" pitchFamily="34" charset="-122"/>
                <a:cs typeface="Times New Roman" pitchFamily="18" charset="0"/>
              </a:rPr>
              <a:t>） 描述二</a:t>
            </a:r>
            <a:endParaRPr lang="zh-CN" altLang="en-US" dirty="0">
              <a:solidFill>
                <a:srgbClr val="3333FF"/>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9EB82ADC-86F9-4083-A975-DECCCA18E059}" type="slidenum">
              <a:rPr lang="en-US" altLang="zh-CN" smtClean="0"/>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信纸">
            <a:hlinkClick r:id="rId2" action="ppaction://hlinksldjump"/>
          </p:cNvPr>
          <p:cNvSpPr>
            <a:spLocks noChangeArrowheads="1"/>
          </p:cNvSpPr>
          <p:nvPr/>
        </p:nvSpPr>
        <p:spPr bwMode="auto">
          <a:xfrm>
            <a:off x="357158" y="500042"/>
            <a:ext cx="5643602"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1.4.2  </a:t>
            </a:r>
            <a:r>
              <a:rPr lang="zh-CN" altLang="en-US"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递归算法的时空复杂</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度分析</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 </a:t>
            </a:r>
          </a:p>
        </p:txBody>
      </p:sp>
      <p:sp>
        <p:nvSpPr>
          <p:cNvPr id="7" name="TextBox 6"/>
          <p:cNvSpPr txBox="1"/>
          <p:nvPr/>
        </p:nvSpPr>
        <p:spPr>
          <a:xfrm>
            <a:off x="500034" y="1785926"/>
            <a:ext cx="6500858" cy="448969"/>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递归算法是指算法中出现调用自己的成分。</a:t>
            </a:r>
            <a:endParaRPr lang="en-US" altLang="zh-CN">
              <a:solidFill>
                <a:srgbClr val="0000FF"/>
              </a:solidFill>
              <a:latin typeface="楷体" pitchFamily="49" charset="-122"/>
              <a:ea typeface="楷体" pitchFamily="49" charset="-122"/>
            </a:endParaRPr>
          </a:p>
        </p:txBody>
      </p:sp>
      <p:sp>
        <p:nvSpPr>
          <p:cNvPr id="4" name="TextBox 3"/>
          <p:cNvSpPr txBox="1"/>
          <p:nvPr/>
        </p:nvSpPr>
        <p:spPr>
          <a:xfrm>
            <a:off x="500034" y="2500306"/>
            <a:ext cx="6858048" cy="10895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4"/>
              </a:buBlip>
            </a:pPr>
            <a:r>
              <a:rPr lang="zh-CN" altLang="en-US">
                <a:solidFill>
                  <a:srgbClr val="0000FF"/>
                </a:solidFill>
                <a:latin typeface="楷体" pitchFamily="49" charset="-122"/>
                <a:ea typeface="楷体" pitchFamily="49" charset="-122"/>
              </a:rPr>
              <a:t>递归算法分析也称为</a:t>
            </a:r>
            <a:r>
              <a:rPr lang="zh-CN" altLang="en-US">
                <a:solidFill>
                  <a:srgbClr val="FF0000"/>
                </a:solidFill>
                <a:latin typeface="楷体" pitchFamily="49" charset="-122"/>
                <a:ea typeface="楷体" pitchFamily="49" charset="-122"/>
              </a:rPr>
              <a:t>变长时空分析</a:t>
            </a:r>
            <a:r>
              <a:rPr lang="zh-CN" altLang="en-US">
                <a:latin typeface="楷体" pitchFamily="49" charset="-122"/>
                <a:ea typeface="楷体" pitchFamily="49" charset="-122"/>
              </a:rPr>
              <a:t>。</a:t>
            </a:r>
            <a:endParaRPr lang="en-US" altLang="zh-CN">
              <a:latin typeface="楷体" pitchFamily="49" charset="-122"/>
              <a:ea typeface="楷体" pitchFamily="49" charset="-122"/>
            </a:endParaRPr>
          </a:p>
          <a:p>
            <a:pPr marL="457200" indent="-457200" algn="l">
              <a:buBlip>
                <a:blip r:embed="rId4"/>
              </a:buBlip>
            </a:pPr>
            <a:r>
              <a:rPr lang="zh-CN" altLang="en-US">
                <a:solidFill>
                  <a:srgbClr val="0000FF"/>
                </a:solidFill>
                <a:latin typeface="楷体" pitchFamily="49" charset="-122"/>
                <a:ea typeface="楷体" pitchFamily="49" charset="-122"/>
              </a:rPr>
              <a:t>非递归算法分析也称为</a:t>
            </a:r>
            <a:r>
              <a:rPr lang="zh-CN" altLang="en-US">
                <a:solidFill>
                  <a:srgbClr val="FF0000"/>
                </a:solidFill>
                <a:latin typeface="楷体" pitchFamily="49" charset="-122"/>
                <a:ea typeface="楷体" pitchFamily="49" charset="-122"/>
              </a:rPr>
              <a:t>定长时空分析</a:t>
            </a:r>
            <a:r>
              <a:rPr lang="zh-CN" altLang="en-US">
                <a:latin typeface="楷体" pitchFamily="49" charset="-122"/>
                <a:ea typeface="楷体" pitchFamily="49" charset="-122"/>
              </a:rPr>
              <a:t>。</a:t>
            </a:r>
            <a:endParaRPr lang="en-US" altLang="zh-CN">
              <a:latin typeface="楷体" pitchFamily="49" charset="-122"/>
              <a:ea typeface="楷体" pitchFamily="49" charset="-122"/>
            </a:endParaRP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40</a:t>
            </a:fld>
            <a:endParaRPr lang="en-US" altLang="zh-CN" dirty="0"/>
          </a:p>
        </p:txBody>
      </p:sp>
    </p:spTree>
    <p:extLst>
      <p:ext uri="{BB962C8B-B14F-4D97-AF65-F5344CB8AC3E}">
        <p14:creationId xmlns:p14="http://schemas.microsoft.com/office/powerpoint/2010/main" val="61450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24195"/>
            <a:ext cx="5072097" cy="523220"/>
          </a:xfrm>
          <a:prstGeom prst="rect">
            <a:avLst/>
          </a:prstGeom>
          <a:noFill/>
          <a:ln w="9525">
            <a:noFill/>
            <a:miter lim="800000"/>
            <a:headEnd/>
            <a:tailEnd/>
          </a:ln>
          <a:effectLst/>
        </p:spPr>
        <p:txBody>
          <a:bodyPr wrap="square">
            <a:spAutoFit/>
          </a:bodyPr>
          <a:lstStyle/>
          <a:p>
            <a:pPr algn="just">
              <a:lnSpc>
                <a:spcPct val="100000"/>
              </a:lnSpc>
            </a:pPr>
            <a:r>
              <a:rPr lang="en-US" altLang="zh-CN" dirty="0">
                <a:solidFill>
                  <a:srgbClr val="FF3300"/>
                </a:solidFill>
                <a:ea typeface="楷体" pitchFamily="49" charset="-122"/>
                <a:cs typeface="Times New Roman" pitchFamily="18" charset="0"/>
              </a:rPr>
              <a:t> </a:t>
            </a:r>
            <a:r>
              <a:rPr lang="en-US" altLang="zh-CN" sz="280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a:solidFill>
                  <a:srgbClr val="FF0000"/>
                </a:solidFill>
                <a:ea typeface="楷体" pitchFamily="49" charset="-122"/>
                <a:cs typeface="Times New Roman" pitchFamily="18" charset="0"/>
              </a:rPr>
              <a:t>1-9】</a:t>
            </a:r>
            <a:r>
              <a:rPr lang="en-US" altLang="zh-CN" sz="2800">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有如下递归算法</a:t>
            </a:r>
            <a:r>
              <a:rPr lang="zh-CN" altLang="en-US" dirty="0">
                <a:solidFill>
                  <a:srgbClr val="0000FF"/>
                </a:solidFill>
                <a:ea typeface="楷体" pitchFamily="49" charset="-122"/>
                <a:cs typeface="Times New Roman" pitchFamily="18" charset="0"/>
              </a:rPr>
              <a:t>：</a:t>
            </a:r>
          </a:p>
        </p:txBody>
      </p:sp>
      <p:sp>
        <p:nvSpPr>
          <p:cNvPr id="4" name="Text Box 3"/>
          <p:cNvSpPr txBox="1">
            <a:spLocks noChangeArrowheads="1"/>
          </p:cNvSpPr>
          <p:nvPr/>
        </p:nvSpPr>
        <p:spPr bwMode="auto">
          <a:xfrm>
            <a:off x="500034" y="142852"/>
            <a:ext cx="4857784" cy="46544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gn="l"/>
            <a:r>
              <a:rPr lang="en-US" altLang="zh-C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  1</a:t>
            </a:r>
            <a:r>
              <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算法的时间复杂度分析</a:t>
            </a:r>
          </a:p>
        </p:txBody>
      </p:sp>
      <p:sp>
        <p:nvSpPr>
          <p:cNvPr id="5" name="TextBox 4"/>
          <p:cNvSpPr txBox="1"/>
          <p:nvPr/>
        </p:nvSpPr>
        <p:spPr>
          <a:xfrm>
            <a:off x="500034" y="5821072"/>
            <a:ext cx="7786742" cy="498598"/>
          </a:xfrm>
          <a:prstGeom prst="rect">
            <a:avLst/>
          </a:prstGeom>
          <a:noFill/>
        </p:spPr>
        <p:txBody>
          <a:bodyPr wrap="square" rtlCol="0">
            <a:spAutoFit/>
          </a:bodyPr>
          <a:lstStyle/>
          <a:p>
            <a:pPr algn="l"/>
            <a:r>
              <a:rPr lang="zh-CN" altLang="en-US" dirty="0">
                <a:solidFill>
                  <a:srgbClr val="0000FF"/>
                </a:solidFill>
                <a:ea typeface="楷体" pitchFamily="49" charset="-122"/>
                <a:cs typeface="Times New Roman" pitchFamily="18" charset="0"/>
              </a:rPr>
              <a:t>调用上述算法的语句</a:t>
            </a:r>
            <a:r>
              <a:rPr lang="zh-CN" altLang="en-US">
                <a:solidFill>
                  <a:srgbClr val="0000FF"/>
                </a:solidFill>
                <a:ea typeface="楷体" pitchFamily="49" charset="-122"/>
                <a:cs typeface="Times New Roman" pitchFamily="18" charset="0"/>
              </a:rPr>
              <a:t>为</a:t>
            </a:r>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0)</a:t>
            </a:r>
            <a:r>
              <a:rPr lang="zh-CN" altLang="en-US">
                <a:solidFill>
                  <a:srgbClr val="0000FF"/>
                </a:solidFill>
                <a:ea typeface="楷体" pitchFamily="49" charset="-122"/>
                <a:cs typeface="Times New Roman" pitchFamily="18" charset="0"/>
              </a:rPr>
              <a:t>，求</a:t>
            </a:r>
            <a:r>
              <a:rPr lang="zh-CN" altLang="en-US" dirty="0">
                <a:solidFill>
                  <a:srgbClr val="0000FF"/>
                </a:solidFill>
                <a:ea typeface="楷体" pitchFamily="49" charset="-122"/>
                <a:cs typeface="Times New Roman" pitchFamily="18" charset="0"/>
              </a:rPr>
              <a:t>其时间复杂度。</a:t>
            </a:r>
          </a:p>
        </p:txBody>
      </p:sp>
      <p:sp>
        <p:nvSpPr>
          <p:cNvPr id="6" name="TextBox 5"/>
          <p:cNvSpPr txBox="1"/>
          <p:nvPr/>
        </p:nvSpPr>
        <p:spPr>
          <a:xfrm>
            <a:off x="601607" y="1482388"/>
            <a:ext cx="6357982"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fun</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k)      //</a:t>
            </a:r>
            <a:r>
              <a:rPr lang="zh-CN" altLang="en-US" sz="2000" dirty="0">
                <a:solidFill>
                  <a:srgbClr val="0000FF"/>
                </a:solidFill>
                <a:latin typeface="Times New Roman" pitchFamily="18" charset="0"/>
                <a:ea typeface="楷体" pitchFamily="49" charset="-122"/>
                <a:cs typeface="Times New Roman" pitchFamily="18" charset="0"/>
              </a:rPr>
              <a:t>数组</a:t>
            </a:r>
            <a:r>
              <a:rPr lang="en-US" altLang="zh-CN" sz="2000" dirty="0">
                <a:solidFill>
                  <a:srgbClr val="0000FF"/>
                </a:solidFill>
                <a:latin typeface="Times New Roman" pitchFamily="18" charset="0"/>
                <a:ea typeface="楷体" pitchFamily="49" charset="-122"/>
                <a:cs typeface="Times New Roman" pitchFamily="18" charset="0"/>
              </a:rPr>
              <a:t>a</a:t>
            </a:r>
            <a:r>
              <a:rPr lang="zh-CN" altLang="en-US" sz="2000" dirty="0">
                <a:solidFill>
                  <a:srgbClr val="0000FF"/>
                </a:solidFill>
                <a:latin typeface="Times New Roman" pitchFamily="18" charset="0"/>
                <a:ea typeface="楷体" pitchFamily="49" charset="-122"/>
                <a:cs typeface="Times New Roman" pitchFamily="18" charset="0"/>
              </a:rPr>
              <a:t>共有</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个元素</a:t>
            </a:r>
          </a:p>
          <a:p>
            <a:pPr algn="l">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6600CC"/>
                </a:solidFill>
                <a:latin typeface="Times New Roman" pitchFamily="18" charset="0"/>
                <a:ea typeface="楷体" pitchFamily="49" charset="-122"/>
                <a:cs typeface="Times New Roman" pitchFamily="18" charset="0"/>
              </a:rPr>
              <a:t>if (k==n-1)</a:t>
            </a:r>
          </a:p>
          <a:p>
            <a:pPr algn="l">
              <a:lnSpc>
                <a:spcPts val="1800"/>
              </a:lnSpc>
            </a:pPr>
            <a:r>
              <a:rPr lang="en-US" altLang="zh-CN" sz="2000" dirty="0">
                <a:solidFill>
                  <a:srgbClr val="6600CC"/>
                </a:solidFill>
                <a:latin typeface="Times New Roman" pitchFamily="18" charset="0"/>
                <a:ea typeface="楷体" pitchFamily="49" charset="-122"/>
                <a:cs typeface="Times New Roman" pitchFamily="18" charset="0"/>
              </a:rPr>
              <a:t>            for (</a:t>
            </a:r>
            <a:r>
              <a:rPr lang="en-US" altLang="zh-CN" sz="2000" dirty="0" err="1">
                <a:solidFill>
                  <a:srgbClr val="6600CC"/>
                </a:solidFill>
                <a:latin typeface="Times New Roman" pitchFamily="18" charset="0"/>
                <a:ea typeface="楷体" pitchFamily="49" charset="-122"/>
                <a:cs typeface="Times New Roman" pitchFamily="18" charset="0"/>
              </a:rPr>
              <a:t>i</a:t>
            </a:r>
            <a:r>
              <a:rPr lang="en-US" altLang="zh-CN" sz="2000" dirty="0">
                <a:solidFill>
                  <a:srgbClr val="6600CC"/>
                </a:solidFill>
                <a:latin typeface="Times New Roman" pitchFamily="18" charset="0"/>
                <a:ea typeface="楷体" pitchFamily="49" charset="-122"/>
                <a:cs typeface="Times New Roman" pitchFamily="18" charset="0"/>
              </a:rPr>
              <a:t>=</a:t>
            </a:r>
            <a:r>
              <a:rPr lang="en-US" altLang="zh-CN" sz="2000" dirty="0" err="1">
                <a:solidFill>
                  <a:srgbClr val="6600CC"/>
                </a:solidFill>
                <a:latin typeface="Times New Roman" pitchFamily="18" charset="0"/>
                <a:ea typeface="楷体" pitchFamily="49" charset="-122"/>
                <a:cs typeface="Times New Roman" pitchFamily="18" charset="0"/>
              </a:rPr>
              <a:t>0;i</a:t>
            </a:r>
            <a:r>
              <a:rPr lang="en-US" altLang="zh-CN" sz="2000" dirty="0">
                <a:solidFill>
                  <a:srgbClr val="6600CC"/>
                </a:solidFill>
                <a:latin typeface="Times New Roman" pitchFamily="18" charset="0"/>
                <a:ea typeface="楷体" pitchFamily="49" charset="-122"/>
                <a:cs typeface="Times New Roman" pitchFamily="18" charset="0"/>
              </a:rPr>
              <a:t>&lt;</a:t>
            </a:r>
            <a:r>
              <a:rPr lang="en-US" altLang="zh-CN" sz="2000" dirty="0" err="1">
                <a:solidFill>
                  <a:srgbClr val="6600CC"/>
                </a:solidFill>
                <a:latin typeface="Times New Roman" pitchFamily="18" charset="0"/>
                <a:ea typeface="楷体" pitchFamily="49" charset="-122"/>
                <a:cs typeface="Times New Roman" pitchFamily="18" charset="0"/>
              </a:rPr>
              <a:t>n;i</a:t>
            </a:r>
            <a:r>
              <a:rPr lang="en-US" altLang="zh-CN" sz="2000" dirty="0">
                <a:solidFill>
                  <a:srgbClr val="6600CC"/>
                </a:solidFill>
                <a:latin typeface="Times New Roman" pitchFamily="18" charset="0"/>
                <a:ea typeface="楷体" pitchFamily="49" charset="-122"/>
                <a:cs typeface="Times New Roman" pitchFamily="18" charset="0"/>
              </a:rPr>
              <a:t>++) </a:t>
            </a:r>
            <a:r>
              <a:rPr lang="zh-CN" altLang="en-US" sz="2000" dirty="0">
                <a:solidFill>
                  <a:srgbClr val="6600CC"/>
                </a:solidFill>
                <a:latin typeface="Times New Roman" pitchFamily="18" charset="0"/>
                <a:ea typeface="楷体" pitchFamily="49" charset="-122"/>
                <a:cs typeface="Times New Roman" pitchFamily="18" charset="0"/>
              </a:rPr>
              <a:t>　　   </a:t>
            </a:r>
            <a:r>
              <a:rPr lang="en-US" altLang="zh-CN" sz="2000" dirty="0">
                <a:solidFill>
                  <a:srgbClr val="6600CC"/>
                </a:solidFill>
                <a:latin typeface="Times New Roman" pitchFamily="18" charset="0"/>
                <a:ea typeface="楷体" pitchFamily="49" charset="-122"/>
                <a:cs typeface="Times New Roman" pitchFamily="18" charset="0"/>
              </a:rPr>
              <a:t>//n</a:t>
            </a:r>
            <a:r>
              <a:rPr lang="zh-CN" altLang="en-US" sz="2000" dirty="0">
                <a:solidFill>
                  <a:srgbClr val="6600CC"/>
                </a:solidFill>
                <a:latin typeface="Times New Roman" pitchFamily="18" charset="0"/>
                <a:ea typeface="楷体" pitchFamily="49" charset="-122"/>
                <a:cs typeface="Times New Roman" pitchFamily="18" charset="0"/>
              </a:rPr>
              <a:t>次</a:t>
            </a:r>
          </a:p>
          <a:p>
            <a:pPr algn="l">
              <a:lnSpc>
                <a:spcPts val="1800"/>
              </a:lnSpc>
            </a:pPr>
            <a:r>
              <a:rPr lang="zh-CN" altLang="en-US" sz="2000" dirty="0">
                <a:solidFill>
                  <a:srgbClr val="6600CC"/>
                </a:solidFill>
                <a:latin typeface="Times New Roman" pitchFamily="18" charset="0"/>
                <a:ea typeface="楷体" pitchFamily="49" charset="-122"/>
                <a:cs typeface="Times New Roman" pitchFamily="18" charset="0"/>
              </a:rPr>
              <a:t>	     </a:t>
            </a:r>
            <a:r>
              <a:rPr lang="en-US" altLang="zh-CN" sz="2000" dirty="0" err="1">
                <a:solidFill>
                  <a:srgbClr val="6600CC"/>
                </a:solidFill>
                <a:latin typeface="Times New Roman" pitchFamily="18" charset="0"/>
                <a:ea typeface="楷体" pitchFamily="49" charset="-122"/>
                <a:cs typeface="Times New Roman" pitchFamily="18" charset="0"/>
              </a:rPr>
              <a:t>printf</a:t>
            </a:r>
            <a:r>
              <a:rPr lang="en-US" altLang="zh-CN" sz="2000" dirty="0">
                <a:solidFill>
                  <a:srgbClr val="6600CC"/>
                </a:solidFill>
                <a:latin typeface="Times New Roman" pitchFamily="18" charset="0"/>
                <a:ea typeface="楷体" pitchFamily="49" charset="-122"/>
                <a:cs typeface="Times New Roman" pitchFamily="18" charset="0"/>
              </a:rPr>
              <a:t>("%</a:t>
            </a:r>
            <a:r>
              <a:rPr lang="en-US" altLang="zh-CN" sz="2000">
                <a:solidFill>
                  <a:srgbClr val="6600CC"/>
                </a:solidFill>
                <a:latin typeface="Times New Roman" pitchFamily="18" charset="0"/>
                <a:ea typeface="楷体" pitchFamily="49" charset="-122"/>
                <a:cs typeface="Times New Roman" pitchFamily="18" charset="0"/>
              </a:rPr>
              <a:t>d\</a:t>
            </a:r>
            <a:r>
              <a:rPr lang="en-US" altLang="zh-CN" sz="2000" err="1">
                <a:solidFill>
                  <a:srgbClr val="6600CC"/>
                </a:solidFill>
                <a:latin typeface="Times New Roman" pitchFamily="18" charset="0"/>
                <a:ea typeface="楷体" pitchFamily="49" charset="-122"/>
                <a:cs typeface="Times New Roman" pitchFamily="18" charset="0"/>
              </a:rPr>
              <a:t>n</a:t>
            </a:r>
            <a:r>
              <a:rPr lang="en-US" altLang="zh-CN" sz="2000">
                <a:solidFill>
                  <a:srgbClr val="6600CC"/>
                </a:solidFill>
                <a:latin typeface="Times New Roman" pitchFamily="18" charset="0"/>
                <a:ea typeface="楷体" pitchFamily="49" charset="-122"/>
                <a:cs typeface="Times New Roman" pitchFamily="18" charset="0"/>
              </a:rPr>
              <a:t>"</a:t>
            </a:r>
            <a:r>
              <a:rPr lang="zh-CN" altLang="en-US" sz="2000">
                <a:solidFill>
                  <a:srgbClr val="6600CC"/>
                </a:solidFill>
                <a:latin typeface="Times New Roman" pitchFamily="18" charset="0"/>
                <a:ea typeface="楷体" pitchFamily="49" charset="-122"/>
                <a:cs typeface="Times New Roman" pitchFamily="18" charset="0"/>
              </a:rPr>
              <a:t>，</a:t>
            </a:r>
            <a:r>
              <a:rPr lang="en-US" altLang="zh-CN" sz="2000">
                <a:solidFill>
                  <a:srgbClr val="6600CC"/>
                </a:solidFill>
                <a:latin typeface="Times New Roman" pitchFamily="18" charset="0"/>
                <a:ea typeface="楷体" pitchFamily="49" charset="-122"/>
                <a:cs typeface="Times New Roman" pitchFamily="18" charset="0"/>
              </a:rPr>
              <a:t>a[i</a:t>
            </a:r>
            <a:r>
              <a:rPr lang="en-US" altLang="zh-CN" sz="2000" dirty="0">
                <a:solidFill>
                  <a:srgbClr val="6600CC"/>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else</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a:solidFill>
                  <a:srgbClr val="C00000"/>
                </a:solidFill>
                <a:latin typeface="Times New Roman" pitchFamily="18" charset="0"/>
                <a:ea typeface="楷体" pitchFamily="49" charset="-122"/>
                <a:cs typeface="Times New Roman" pitchFamily="18" charset="0"/>
              </a:rPr>
              <a:t>for (</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r>
              <a:rPr lang="en-US" altLang="zh-CN" sz="2000" dirty="0" err="1">
                <a:solidFill>
                  <a:srgbClr val="C00000"/>
                </a:solidFill>
                <a:latin typeface="Times New Roman" pitchFamily="18" charset="0"/>
                <a:ea typeface="楷体" pitchFamily="49" charset="-122"/>
                <a:cs typeface="Times New Roman" pitchFamily="18" charset="0"/>
              </a:rPr>
              <a:t>k;i</a:t>
            </a:r>
            <a:r>
              <a:rPr lang="en-US" altLang="zh-CN" sz="2000" dirty="0">
                <a:solidFill>
                  <a:srgbClr val="C00000"/>
                </a:solidFill>
                <a:latin typeface="Times New Roman" pitchFamily="18" charset="0"/>
                <a:ea typeface="楷体" pitchFamily="49" charset="-122"/>
                <a:cs typeface="Times New Roman" pitchFamily="18" charset="0"/>
              </a:rPr>
              <a:t>&lt;</a:t>
            </a:r>
            <a:r>
              <a:rPr lang="en-US" altLang="zh-CN" sz="2000" dirty="0" err="1">
                <a:solidFill>
                  <a:srgbClr val="C00000"/>
                </a:solidFill>
                <a:latin typeface="Times New Roman" pitchFamily="18" charset="0"/>
                <a:ea typeface="楷体" pitchFamily="49" charset="-122"/>
                <a:cs typeface="Times New Roman" pitchFamily="18" charset="0"/>
              </a:rPr>
              <a:t>n;i</a:t>
            </a:r>
            <a:r>
              <a:rPr lang="en-US" altLang="zh-CN" sz="2000" dirty="0">
                <a:solidFill>
                  <a:srgbClr val="C00000"/>
                </a:solidFill>
                <a:latin typeface="Times New Roman" pitchFamily="18" charset="0"/>
                <a:ea typeface="楷体" pitchFamily="49" charset="-122"/>
                <a:cs typeface="Times New Roman" pitchFamily="18" charset="0"/>
              </a:rPr>
              <a:t>++)</a:t>
            </a:r>
            <a:r>
              <a:rPr lang="zh-CN" altLang="en-US" sz="2000" dirty="0">
                <a:solidFill>
                  <a:srgbClr val="C00000"/>
                </a:solidFill>
                <a:latin typeface="Times New Roman" pitchFamily="18" charset="0"/>
                <a:ea typeface="楷体" pitchFamily="49" charset="-122"/>
                <a:cs typeface="Times New Roman" pitchFamily="18" charset="0"/>
              </a:rPr>
              <a:t>　　</a:t>
            </a:r>
            <a:r>
              <a:rPr lang="en-US" altLang="zh-CN" sz="2000" dirty="0">
                <a:solidFill>
                  <a:srgbClr val="C00000"/>
                </a:solidFill>
                <a:latin typeface="Times New Roman" pitchFamily="18" charset="0"/>
                <a:ea typeface="楷体" pitchFamily="49" charset="-122"/>
                <a:cs typeface="Times New Roman" pitchFamily="18" charset="0"/>
              </a:rPr>
              <a:t>//n-k</a:t>
            </a:r>
            <a:r>
              <a:rPr lang="zh-CN" altLang="en-US" sz="2000" dirty="0">
                <a:solidFill>
                  <a:srgbClr val="C00000"/>
                </a:solidFill>
                <a:latin typeface="Times New Roman" pitchFamily="18" charset="0"/>
                <a:ea typeface="楷体" pitchFamily="49" charset="-122"/>
                <a:cs typeface="Times New Roman" pitchFamily="18" charset="0"/>
              </a:rPr>
              <a:t>次</a:t>
            </a:r>
          </a:p>
          <a:p>
            <a:pPr algn="l">
              <a:lnSpc>
                <a:spcPts val="1800"/>
              </a:lnSpc>
            </a:pPr>
            <a:r>
              <a:rPr lang="zh-CN" altLang="en-US" sz="2000" dirty="0">
                <a:solidFill>
                  <a:srgbClr val="C00000"/>
                </a:solidFill>
                <a:latin typeface="Times New Roman" pitchFamily="18" charset="0"/>
                <a:ea typeface="楷体" pitchFamily="49" charset="-122"/>
                <a:cs typeface="Times New Roman" pitchFamily="18" charset="0"/>
              </a:rPr>
              <a:t>	       </a:t>
            </a:r>
            <a:r>
              <a:rPr lang="en-US" altLang="zh-CN" sz="2000" dirty="0">
                <a:solidFill>
                  <a:srgbClr val="C00000"/>
                </a:solidFill>
                <a:latin typeface="Times New Roman" pitchFamily="18" charset="0"/>
                <a:ea typeface="楷体" pitchFamily="49" charset="-122"/>
                <a:cs typeface="Times New Roman" pitchFamily="18" charset="0"/>
              </a:rPr>
              <a:t>a[</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C00000"/>
                </a:solidFill>
                <a:latin typeface="Times New Roman" pitchFamily="18" charset="0"/>
                <a:ea typeface="楷体" pitchFamily="49" charset="-122"/>
                <a:cs typeface="Times New Roman" pitchFamily="18" charset="0"/>
              </a:rPr>
              <a:t>	</a:t>
            </a:r>
            <a:r>
              <a:rPr lang="en-US" altLang="zh-CN" sz="2000">
                <a:solidFill>
                  <a:srgbClr val="C00000"/>
                </a:solidFill>
                <a:latin typeface="Times New Roman" pitchFamily="18" charset="0"/>
                <a:ea typeface="楷体" pitchFamily="49" charset="-122"/>
                <a:cs typeface="Times New Roman" pitchFamily="18" charset="0"/>
              </a:rPr>
              <a:t> </a:t>
            </a:r>
            <a:r>
              <a:rPr lang="en-US" altLang="zh-CN" sz="2000">
                <a:solidFill>
                  <a:srgbClr val="FF0000"/>
                </a:solidFill>
                <a:latin typeface="Times New Roman" pitchFamily="18" charset="0"/>
                <a:ea typeface="楷体" pitchFamily="49" charset="-122"/>
                <a:cs typeface="Times New Roman" pitchFamily="18" charset="0"/>
              </a:rPr>
              <a:t> fun</a:t>
            </a:r>
            <a:r>
              <a:rPr lang="en-US" altLang="zh-CN" sz="2000">
                <a:solidFill>
                  <a:srgbClr val="C00000"/>
                </a:solidFill>
                <a:latin typeface="Times New Roman" pitchFamily="18" charset="0"/>
                <a:ea typeface="楷体" pitchFamily="49" charset="-122"/>
                <a:cs typeface="Times New Roman" pitchFamily="18" charset="0"/>
              </a:rPr>
              <a:t>(a</a:t>
            </a:r>
            <a:r>
              <a:rPr lang="zh-CN" altLang="en-US" sz="2000">
                <a:solidFill>
                  <a:srgbClr val="C00000"/>
                </a:solidFill>
                <a:latin typeface="Times New Roman" pitchFamily="18" charset="0"/>
                <a:ea typeface="楷体" pitchFamily="49" charset="-122"/>
                <a:cs typeface="Times New Roman" pitchFamily="18" charset="0"/>
              </a:rPr>
              <a:t>，</a:t>
            </a:r>
            <a:r>
              <a:rPr lang="en-US" altLang="zh-CN" sz="2000">
                <a:solidFill>
                  <a:srgbClr val="C00000"/>
                </a:solidFill>
                <a:latin typeface="Times New Roman" pitchFamily="18" charset="0"/>
                <a:ea typeface="楷体" pitchFamily="49" charset="-122"/>
                <a:cs typeface="Times New Roman" pitchFamily="18" charset="0"/>
              </a:rPr>
              <a:t>n</a:t>
            </a:r>
            <a:r>
              <a:rPr lang="zh-CN" altLang="en-US" sz="2000">
                <a:solidFill>
                  <a:srgbClr val="C00000"/>
                </a:solidFill>
                <a:latin typeface="Times New Roman" pitchFamily="18" charset="0"/>
                <a:ea typeface="楷体" pitchFamily="49" charset="-122"/>
                <a:cs typeface="Times New Roman" pitchFamily="18" charset="0"/>
              </a:rPr>
              <a:t>，</a:t>
            </a:r>
            <a:r>
              <a:rPr lang="en-US" altLang="zh-CN" sz="2000">
                <a:solidFill>
                  <a:srgbClr val="C00000"/>
                </a:solidFill>
                <a:latin typeface="Times New Roman" pitchFamily="18" charset="0"/>
                <a:ea typeface="楷体" pitchFamily="49" charset="-122"/>
                <a:cs typeface="Times New Roman" pitchFamily="18" charset="0"/>
              </a:rPr>
              <a:t>k+1</a:t>
            </a:r>
            <a:r>
              <a:rPr lang="en-US" altLang="zh-CN" sz="2000" dirty="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    </a:t>
            </a:r>
            <a:endParaRPr lang="zh-CN" altLang="en-US" sz="2000" dirty="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41</a:t>
            </a:fld>
            <a:endParaRPr lang="en-US" altLang="zh-CN" dirty="0"/>
          </a:p>
        </p:txBody>
      </p:sp>
    </p:spTree>
    <p:extLst>
      <p:ext uri="{BB962C8B-B14F-4D97-AF65-F5344CB8AC3E}">
        <p14:creationId xmlns:p14="http://schemas.microsoft.com/office/powerpoint/2010/main" val="3437517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1000108"/>
            <a:ext cx="6072230"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fun</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k)      //</a:t>
            </a:r>
            <a:r>
              <a:rPr lang="zh-CN" altLang="en-US" sz="2000" dirty="0">
                <a:solidFill>
                  <a:srgbClr val="0000FF"/>
                </a:solidFill>
                <a:latin typeface="Times New Roman" pitchFamily="18" charset="0"/>
                <a:ea typeface="楷体" pitchFamily="49" charset="-122"/>
                <a:cs typeface="Times New Roman" pitchFamily="18" charset="0"/>
              </a:rPr>
              <a:t>数组</a:t>
            </a:r>
            <a:r>
              <a:rPr lang="en-US" altLang="zh-CN" sz="2000" dirty="0">
                <a:solidFill>
                  <a:srgbClr val="0000FF"/>
                </a:solidFill>
                <a:latin typeface="Times New Roman" pitchFamily="18" charset="0"/>
                <a:ea typeface="楷体" pitchFamily="49" charset="-122"/>
                <a:cs typeface="Times New Roman" pitchFamily="18" charset="0"/>
              </a:rPr>
              <a:t>a</a:t>
            </a:r>
            <a:r>
              <a:rPr lang="zh-CN" altLang="en-US" sz="2000" dirty="0">
                <a:solidFill>
                  <a:srgbClr val="0000FF"/>
                </a:solidFill>
                <a:latin typeface="Times New Roman" pitchFamily="18" charset="0"/>
                <a:ea typeface="楷体" pitchFamily="49" charset="-122"/>
                <a:cs typeface="Times New Roman" pitchFamily="18" charset="0"/>
              </a:rPr>
              <a:t>共有</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个元素</a:t>
            </a:r>
          </a:p>
          <a:p>
            <a:pPr algn="l">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6600CC"/>
                </a:solidFill>
                <a:latin typeface="Times New Roman" pitchFamily="18" charset="0"/>
                <a:ea typeface="楷体" pitchFamily="49" charset="-122"/>
                <a:cs typeface="Times New Roman" pitchFamily="18" charset="0"/>
              </a:rPr>
              <a:t>if (k==n-1)</a:t>
            </a:r>
          </a:p>
          <a:p>
            <a:pPr algn="l">
              <a:lnSpc>
                <a:spcPts val="1800"/>
              </a:lnSpc>
            </a:pPr>
            <a:r>
              <a:rPr lang="en-US" altLang="zh-CN" sz="2000" dirty="0">
                <a:solidFill>
                  <a:srgbClr val="6600CC"/>
                </a:solidFill>
                <a:latin typeface="Times New Roman" pitchFamily="18" charset="0"/>
                <a:ea typeface="楷体" pitchFamily="49" charset="-122"/>
                <a:cs typeface="Times New Roman" pitchFamily="18" charset="0"/>
              </a:rPr>
              <a:t>            for (</a:t>
            </a:r>
            <a:r>
              <a:rPr lang="en-US" altLang="zh-CN" sz="2000" dirty="0" err="1">
                <a:solidFill>
                  <a:srgbClr val="6600CC"/>
                </a:solidFill>
                <a:latin typeface="Times New Roman" pitchFamily="18" charset="0"/>
                <a:ea typeface="楷体" pitchFamily="49" charset="-122"/>
                <a:cs typeface="Times New Roman" pitchFamily="18" charset="0"/>
              </a:rPr>
              <a:t>i</a:t>
            </a:r>
            <a:r>
              <a:rPr lang="en-US" altLang="zh-CN" sz="2000" dirty="0">
                <a:solidFill>
                  <a:srgbClr val="6600CC"/>
                </a:solidFill>
                <a:latin typeface="Times New Roman" pitchFamily="18" charset="0"/>
                <a:ea typeface="楷体" pitchFamily="49" charset="-122"/>
                <a:cs typeface="Times New Roman" pitchFamily="18" charset="0"/>
              </a:rPr>
              <a:t>=</a:t>
            </a:r>
            <a:r>
              <a:rPr lang="en-US" altLang="zh-CN" sz="2000" dirty="0" err="1">
                <a:solidFill>
                  <a:srgbClr val="6600CC"/>
                </a:solidFill>
                <a:latin typeface="Times New Roman" pitchFamily="18" charset="0"/>
                <a:ea typeface="楷体" pitchFamily="49" charset="-122"/>
                <a:cs typeface="Times New Roman" pitchFamily="18" charset="0"/>
              </a:rPr>
              <a:t>0;i</a:t>
            </a:r>
            <a:r>
              <a:rPr lang="en-US" altLang="zh-CN" sz="2000" dirty="0">
                <a:solidFill>
                  <a:srgbClr val="6600CC"/>
                </a:solidFill>
                <a:latin typeface="Times New Roman" pitchFamily="18" charset="0"/>
                <a:ea typeface="楷体" pitchFamily="49" charset="-122"/>
                <a:cs typeface="Times New Roman" pitchFamily="18" charset="0"/>
              </a:rPr>
              <a:t>&lt;</a:t>
            </a:r>
            <a:r>
              <a:rPr lang="en-US" altLang="zh-CN" sz="2000" dirty="0" err="1">
                <a:solidFill>
                  <a:srgbClr val="6600CC"/>
                </a:solidFill>
                <a:latin typeface="Times New Roman" pitchFamily="18" charset="0"/>
                <a:ea typeface="楷体" pitchFamily="49" charset="-122"/>
                <a:cs typeface="Times New Roman" pitchFamily="18" charset="0"/>
              </a:rPr>
              <a:t>n;i</a:t>
            </a:r>
            <a:r>
              <a:rPr lang="en-US" altLang="zh-CN" sz="2000" dirty="0">
                <a:solidFill>
                  <a:srgbClr val="6600CC"/>
                </a:solidFill>
                <a:latin typeface="Times New Roman" pitchFamily="18" charset="0"/>
                <a:ea typeface="楷体" pitchFamily="49" charset="-122"/>
                <a:cs typeface="Times New Roman" pitchFamily="18" charset="0"/>
              </a:rPr>
              <a:t>++) </a:t>
            </a:r>
            <a:r>
              <a:rPr lang="zh-CN" altLang="en-US" sz="2000" dirty="0">
                <a:solidFill>
                  <a:srgbClr val="6600CC"/>
                </a:solidFill>
                <a:latin typeface="Times New Roman" pitchFamily="18" charset="0"/>
                <a:ea typeface="楷体" pitchFamily="49" charset="-122"/>
                <a:cs typeface="Times New Roman" pitchFamily="18" charset="0"/>
              </a:rPr>
              <a:t>　　   </a:t>
            </a:r>
            <a:r>
              <a:rPr lang="en-US" altLang="zh-CN" sz="2000" dirty="0">
                <a:solidFill>
                  <a:srgbClr val="6600CC"/>
                </a:solidFill>
                <a:latin typeface="Times New Roman" pitchFamily="18" charset="0"/>
                <a:ea typeface="楷体" pitchFamily="49" charset="-122"/>
                <a:cs typeface="Times New Roman" pitchFamily="18" charset="0"/>
              </a:rPr>
              <a:t>//n</a:t>
            </a:r>
            <a:r>
              <a:rPr lang="zh-CN" altLang="en-US" sz="2000" dirty="0">
                <a:solidFill>
                  <a:srgbClr val="6600CC"/>
                </a:solidFill>
                <a:latin typeface="Times New Roman" pitchFamily="18" charset="0"/>
                <a:ea typeface="楷体" pitchFamily="49" charset="-122"/>
                <a:cs typeface="Times New Roman" pitchFamily="18" charset="0"/>
              </a:rPr>
              <a:t>次</a:t>
            </a:r>
          </a:p>
          <a:p>
            <a:pPr algn="l">
              <a:lnSpc>
                <a:spcPts val="1800"/>
              </a:lnSpc>
            </a:pPr>
            <a:r>
              <a:rPr lang="zh-CN" altLang="en-US" sz="2000" dirty="0">
                <a:solidFill>
                  <a:srgbClr val="6600CC"/>
                </a:solidFill>
                <a:latin typeface="Times New Roman" pitchFamily="18" charset="0"/>
                <a:ea typeface="楷体" pitchFamily="49" charset="-122"/>
                <a:cs typeface="Times New Roman" pitchFamily="18" charset="0"/>
              </a:rPr>
              <a:t>	     </a:t>
            </a:r>
            <a:r>
              <a:rPr lang="en-US" altLang="zh-CN" sz="2000" dirty="0" err="1">
                <a:solidFill>
                  <a:srgbClr val="6600CC"/>
                </a:solidFill>
                <a:latin typeface="Times New Roman" pitchFamily="18" charset="0"/>
                <a:ea typeface="楷体" pitchFamily="49" charset="-122"/>
                <a:cs typeface="Times New Roman" pitchFamily="18" charset="0"/>
              </a:rPr>
              <a:t>printf</a:t>
            </a:r>
            <a:r>
              <a:rPr lang="en-US" altLang="zh-CN" sz="2000" dirty="0">
                <a:solidFill>
                  <a:srgbClr val="6600CC"/>
                </a:solidFill>
                <a:latin typeface="Times New Roman" pitchFamily="18" charset="0"/>
                <a:ea typeface="楷体" pitchFamily="49" charset="-122"/>
                <a:cs typeface="Times New Roman" pitchFamily="18" charset="0"/>
              </a:rPr>
              <a:t>("%</a:t>
            </a:r>
            <a:r>
              <a:rPr lang="en-US" altLang="zh-CN" sz="2000">
                <a:solidFill>
                  <a:srgbClr val="6600CC"/>
                </a:solidFill>
                <a:latin typeface="Times New Roman" pitchFamily="18" charset="0"/>
                <a:ea typeface="楷体" pitchFamily="49" charset="-122"/>
                <a:cs typeface="Times New Roman" pitchFamily="18" charset="0"/>
              </a:rPr>
              <a:t>d\</a:t>
            </a:r>
            <a:r>
              <a:rPr lang="en-US" altLang="zh-CN" sz="2000" err="1">
                <a:solidFill>
                  <a:srgbClr val="6600CC"/>
                </a:solidFill>
                <a:latin typeface="Times New Roman" pitchFamily="18" charset="0"/>
                <a:ea typeface="楷体" pitchFamily="49" charset="-122"/>
                <a:cs typeface="Times New Roman" pitchFamily="18" charset="0"/>
              </a:rPr>
              <a:t>n</a:t>
            </a:r>
            <a:r>
              <a:rPr lang="en-US" altLang="zh-CN" sz="2000">
                <a:solidFill>
                  <a:srgbClr val="6600CC"/>
                </a:solidFill>
                <a:latin typeface="Times New Roman" pitchFamily="18" charset="0"/>
                <a:ea typeface="楷体" pitchFamily="49" charset="-122"/>
                <a:cs typeface="Times New Roman" pitchFamily="18" charset="0"/>
              </a:rPr>
              <a:t>"</a:t>
            </a:r>
            <a:r>
              <a:rPr lang="zh-CN" altLang="en-US" sz="2000">
                <a:solidFill>
                  <a:srgbClr val="6600CC"/>
                </a:solidFill>
                <a:latin typeface="Times New Roman" pitchFamily="18" charset="0"/>
                <a:ea typeface="楷体" pitchFamily="49" charset="-122"/>
                <a:cs typeface="Times New Roman" pitchFamily="18" charset="0"/>
              </a:rPr>
              <a:t>，</a:t>
            </a:r>
            <a:r>
              <a:rPr lang="en-US" altLang="zh-CN" sz="2000">
                <a:solidFill>
                  <a:srgbClr val="6600CC"/>
                </a:solidFill>
                <a:latin typeface="Times New Roman" pitchFamily="18" charset="0"/>
                <a:ea typeface="楷体" pitchFamily="49" charset="-122"/>
                <a:cs typeface="Times New Roman" pitchFamily="18" charset="0"/>
              </a:rPr>
              <a:t>a[i</a:t>
            </a:r>
            <a:r>
              <a:rPr lang="en-US" altLang="zh-CN" sz="2000" dirty="0">
                <a:solidFill>
                  <a:srgbClr val="6600CC"/>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else</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a:solidFill>
                  <a:srgbClr val="C00000"/>
                </a:solidFill>
                <a:latin typeface="Times New Roman" pitchFamily="18" charset="0"/>
                <a:ea typeface="楷体" pitchFamily="49" charset="-122"/>
                <a:cs typeface="Times New Roman" pitchFamily="18" charset="0"/>
              </a:rPr>
              <a:t>for (</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r>
              <a:rPr lang="en-US" altLang="zh-CN" sz="2000" dirty="0" err="1">
                <a:solidFill>
                  <a:srgbClr val="C00000"/>
                </a:solidFill>
                <a:latin typeface="Times New Roman" pitchFamily="18" charset="0"/>
                <a:ea typeface="楷体" pitchFamily="49" charset="-122"/>
                <a:cs typeface="Times New Roman" pitchFamily="18" charset="0"/>
              </a:rPr>
              <a:t>k;i</a:t>
            </a:r>
            <a:r>
              <a:rPr lang="en-US" altLang="zh-CN" sz="2000" dirty="0">
                <a:solidFill>
                  <a:srgbClr val="C00000"/>
                </a:solidFill>
                <a:latin typeface="Times New Roman" pitchFamily="18" charset="0"/>
                <a:ea typeface="楷体" pitchFamily="49" charset="-122"/>
                <a:cs typeface="Times New Roman" pitchFamily="18" charset="0"/>
              </a:rPr>
              <a:t>&lt;</a:t>
            </a:r>
            <a:r>
              <a:rPr lang="en-US" altLang="zh-CN" sz="2000" dirty="0" err="1">
                <a:solidFill>
                  <a:srgbClr val="C00000"/>
                </a:solidFill>
                <a:latin typeface="Times New Roman" pitchFamily="18" charset="0"/>
                <a:ea typeface="楷体" pitchFamily="49" charset="-122"/>
                <a:cs typeface="Times New Roman" pitchFamily="18" charset="0"/>
              </a:rPr>
              <a:t>n;i</a:t>
            </a:r>
            <a:r>
              <a:rPr lang="en-US" altLang="zh-CN" sz="2000" dirty="0">
                <a:solidFill>
                  <a:srgbClr val="C00000"/>
                </a:solidFill>
                <a:latin typeface="Times New Roman" pitchFamily="18" charset="0"/>
                <a:ea typeface="楷体" pitchFamily="49" charset="-122"/>
                <a:cs typeface="Times New Roman" pitchFamily="18" charset="0"/>
              </a:rPr>
              <a:t>++)</a:t>
            </a:r>
            <a:r>
              <a:rPr lang="zh-CN" altLang="en-US" sz="2000" dirty="0">
                <a:solidFill>
                  <a:srgbClr val="C00000"/>
                </a:solidFill>
                <a:latin typeface="Times New Roman" pitchFamily="18" charset="0"/>
                <a:ea typeface="楷体" pitchFamily="49" charset="-122"/>
                <a:cs typeface="Times New Roman" pitchFamily="18" charset="0"/>
              </a:rPr>
              <a:t>　　</a:t>
            </a:r>
            <a:r>
              <a:rPr lang="en-US" altLang="zh-CN" sz="2000" dirty="0">
                <a:solidFill>
                  <a:srgbClr val="C00000"/>
                </a:solidFill>
                <a:latin typeface="Times New Roman" pitchFamily="18" charset="0"/>
                <a:ea typeface="楷体" pitchFamily="49" charset="-122"/>
                <a:cs typeface="Times New Roman" pitchFamily="18" charset="0"/>
              </a:rPr>
              <a:t>//n-k</a:t>
            </a:r>
            <a:r>
              <a:rPr lang="zh-CN" altLang="en-US" sz="2000" dirty="0">
                <a:solidFill>
                  <a:srgbClr val="C00000"/>
                </a:solidFill>
                <a:latin typeface="Times New Roman" pitchFamily="18" charset="0"/>
                <a:ea typeface="楷体" pitchFamily="49" charset="-122"/>
                <a:cs typeface="Times New Roman" pitchFamily="18" charset="0"/>
              </a:rPr>
              <a:t>次</a:t>
            </a:r>
          </a:p>
          <a:p>
            <a:pPr algn="l">
              <a:lnSpc>
                <a:spcPts val="1800"/>
              </a:lnSpc>
            </a:pPr>
            <a:r>
              <a:rPr lang="zh-CN" altLang="en-US" sz="2000" dirty="0">
                <a:solidFill>
                  <a:srgbClr val="C00000"/>
                </a:solidFill>
                <a:latin typeface="Times New Roman" pitchFamily="18" charset="0"/>
                <a:ea typeface="楷体" pitchFamily="49" charset="-122"/>
                <a:cs typeface="Times New Roman" pitchFamily="18" charset="0"/>
              </a:rPr>
              <a:t>	       </a:t>
            </a:r>
            <a:r>
              <a:rPr lang="en-US" altLang="zh-CN" sz="2000" dirty="0">
                <a:solidFill>
                  <a:srgbClr val="C00000"/>
                </a:solidFill>
                <a:latin typeface="Times New Roman" pitchFamily="18" charset="0"/>
                <a:ea typeface="楷体" pitchFamily="49" charset="-122"/>
                <a:cs typeface="Times New Roman" pitchFamily="18" charset="0"/>
              </a:rPr>
              <a:t>a[</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r>
              <a:rPr lang="en-US" altLang="zh-CN" sz="2000" dirty="0" err="1">
                <a:solidFill>
                  <a:srgbClr val="C00000"/>
                </a:solidFill>
                <a:latin typeface="Times New Roman" pitchFamily="18" charset="0"/>
                <a:ea typeface="楷体" pitchFamily="49" charset="-122"/>
                <a:cs typeface="Times New Roman" pitchFamily="18" charset="0"/>
              </a:rPr>
              <a:t>i</a:t>
            </a:r>
            <a:r>
              <a:rPr lang="en-US" altLang="zh-CN" sz="2000" dirty="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C00000"/>
                </a:solidFill>
                <a:latin typeface="Times New Roman" pitchFamily="18" charset="0"/>
                <a:ea typeface="楷体" pitchFamily="49" charset="-122"/>
                <a:cs typeface="Times New Roman" pitchFamily="18" charset="0"/>
              </a:rPr>
              <a:t>	</a:t>
            </a:r>
            <a:r>
              <a:rPr lang="en-US" altLang="zh-CN" sz="2000">
                <a:solidFill>
                  <a:srgbClr val="C00000"/>
                </a:solidFill>
                <a:latin typeface="Times New Roman" pitchFamily="18" charset="0"/>
                <a:ea typeface="楷体" pitchFamily="49" charset="-122"/>
                <a:cs typeface="Times New Roman" pitchFamily="18" charset="0"/>
              </a:rPr>
              <a:t> </a:t>
            </a:r>
            <a:r>
              <a:rPr lang="en-US" altLang="zh-CN" sz="2000">
                <a:solidFill>
                  <a:srgbClr val="FF0000"/>
                </a:solidFill>
                <a:latin typeface="Times New Roman" pitchFamily="18" charset="0"/>
                <a:ea typeface="楷体" pitchFamily="49" charset="-122"/>
                <a:cs typeface="Times New Roman" pitchFamily="18" charset="0"/>
              </a:rPr>
              <a:t> fun</a:t>
            </a:r>
            <a:r>
              <a:rPr lang="en-US" altLang="zh-CN" sz="2000">
                <a:solidFill>
                  <a:srgbClr val="C00000"/>
                </a:solidFill>
                <a:latin typeface="Times New Roman" pitchFamily="18" charset="0"/>
                <a:ea typeface="楷体" pitchFamily="49" charset="-122"/>
                <a:cs typeface="Times New Roman" pitchFamily="18" charset="0"/>
              </a:rPr>
              <a:t>(a</a:t>
            </a:r>
            <a:r>
              <a:rPr lang="zh-CN" altLang="en-US" sz="2000">
                <a:solidFill>
                  <a:srgbClr val="C00000"/>
                </a:solidFill>
                <a:latin typeface="Times New Roman" pitchFamily="18" charset="0"/>
                <a:ea typeface="楷体" pitchFamily="49" charset="-122"/>
                <a:cs typeface="Times New Roman" pitchFamily="18" charset="0"/>
              </a:rPr>
              <a:t>，</a:t>
            </a:r>
            <a:r>
              <a:rPr lang="en-US" altLang="zh-CN" sz="2000">
                <a:solidFill>
                  <a:srgbClr val="C00000"/>
                </a:solidFill>
                <a:latin typeface="Times New Roman" pitchFamily="18" charset="0"/>
                <a:ea typeface="楷体" pitchFamily="49" charset="-122"/>
                <a:cs typeface="Times New Roman" pitchFamily="18" charset="0"/>
              </a:rPr>
              <a:t>n</a:t>
            </a:r>
            <a:r>
              <a:rPr lang="zh-CN" altLang="en-US" sz="2000">
                <a:solidFill>
                  <a:srgbClr val="C00000"/>
                </a:solidFill>
                <a:latin typeface="Times New Roman" pitchFamily="18" charset="0"/>
                <a:ea typeface="楷体" pitchFamily="49" charset="-122"/>
                <a:cs typeface="Times New Roman" pitchFamily="18" charset="0"/>
              </a:rPr>
              <a:t>，</a:t>
            </a:r>
            <a:r>
              <a:rPr lang="en-US" altLang="zh-CN" sz="2000">
                <a:solidFill>
                  <a:srgbClr val="C00000"/>
                </a:solidFill>
                <a:latin typeface="Times New Roman" pitchFamily="18" charset="0"/>
                <a:ea typeface="楷体" pitchFamily="49" charset="-122"/>
                <a:cs typeface="Times New Roman" pitchFamily="18" charset="0"/>
              </a:rPr>
              <a:t>k+1</a:t>
            </a:r>
            <a:r>
              <a:rPr lang="en-US" altLang="zh-CN" sz="2000" dirty="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    </a:t>
            </a:r>
            <a:endParaRPr lang="zh-CN" altLang="en-US" sz="2000" dirty="0">
              <a:solidFill>
                <a:srgbClr val="0000FF"/>
              </a:solidFill>
              <a:latin typeface="Times New Roman" pitchFamily="18" charset="0"/>
              <a:ea typeface="楷体" pitchFamily="49" charset="-122"/>
              <a:cs typeface="Times New Roman" pitchFamily="18" charset="0"/>
            </a:endParaRPr>
          </a:p>
        </p:txBody>
      </p:sp>
      <p:sp>
        <p:nvSpPr>
          <p:cNvPr id="7" name="Text Box 2"/>
          <p:cNvSpPr txBox="1">
            <a:spLocks noChangeArrowheads="1"/>
          </p:cNvSpPr>
          <p:nvPr/>
        </p:nvSpPr>
        <p:spPr bwMode="auto">
          <a:xfrm>
            <a:off x="500034" y="428604"/>
            <a:ext cx="5072097" cy="461665"/>
          </a:xfrm>
          <a:prstGeom prst="rect">
            <a:avLst/>
          </a:prstGeom>
          <a:noFill/>
          <a:ln w="9525">
            <a:noFill/>
            <a:miter lim="800000"/>
            <a:headEnd/>
            <a:tailEnd/>
          </a:ln>
          <a:effectLst/>
        </p:spPr>
        <p:txBody>
          <a:bodyPr wrap="square">
            <a:spAutoFit/>
          </a:bodyPr>
          <a:lstStyle/>
          <a:p>
            <a:pPr algn="just">
              <a:lnSpc>
                <a:spcPct val="100000"/>
              </a:lnSpc>
            </a:pPr>
            <a:r>
              <a:rPr lang="zh-CN" altLang="en-US">
                <a:solidFill>
                  <a:srgbClr val="0000FF"/>
                </a:solidFill>
                <a:ea typeface="楷体" pitchFamily="49" charset="-122"/>
                <a:cs typeface="Times New Roman" pitchFamily="18" charset="0"/>
              </a:rPr>
              <a:t>递归算法</a:t>
            </a:r>
            <a:r>
              <a:rPr lang="zh-CN" altLang="en-US" dirty="0">
                <a:solidFill>
                  <a:srgbClr val="0000FF"/>
                </a:solidFill>
                <a:ea typeface="楷体" pitchFamily="49" charset="-122"/>
                <a:cs typeface="Times New Roman" pitchFamily="18" charset="0"/>
              </a:rPr>
              <a:t>：</a:t>
            </a:r>
          </a:p>
        </p:txBody>
      </p:sp>
      <p:grpSp>
        <p:nvGrpSpPr>
          <p:cNvPr id="12" name="组合 11"/>
          <p:cNvGrpSpPr/>
          <p:nvPr/>
        </p:nvGrpSpPr>
        <p:grpSpPr>
          <a:xfrm>
            <a:off x="5786446" y="5716484"/>
            <a:ext cx="1500198" cy="498598"/>
            <a:chOff x="5786446" y="5665684"/>
            <a:chExt cx="1500198" cy="498598"/>
          </a:xfrm>
        </p:grpSpPr>
        <p:sp>
          <p:nvSpPr>
            <p:cNvPr id="9" name="左箭头 8"/>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357950" y="5665684"/>
              <a:ext cx="928694" cy="498598"/>
            </a:xfrm>
            <a:prstGeom prst="rect">
              <a:avLst/>
            </a:prstGeom>
            <a:noFill/>
          </p:spPr>
          <p:txBody>
            <a:bodyPr wrap="square" rtlCol="0">
              <a:spAutoFit/>
            </a:bodyPr>
            <a:lstStyle/>
            <a:p>
              <a:r>
                <a:rPr lang="zh-CN" altLang="en-US">
                  <a:solidFill>
                    <a:srgbClr val="FF0000"/>
                  </a:solidFill>
                  <a:latin typeface="楷体" pitchFamily="49" charset="-122"/>
                  <a:ea typeface="楷体" pitchFamily="49" charset="-122"/>
                </a:rPr>
                <a:t>错误</a:t>
              </a:r>
            </a:p>
          </p:txBody>
        </p:sp>
      </p:grpSp>
      <p:grpSp>
        <p:nvGrpSpPr>
          <p:cNvPr id="14" name="组合 13"/>
          <p:cNvGrpSpPr/>
          <p:nvPr/>
        </p:nvGrpSpPr>
        <p:grpSpPr>
          <a:xfrm>
            <a:off x="1071538" y="5286388"/>
            <a:ext cx="4714908" cy="927226"/>
            <a:chOff x="1071538" y="5286388"/>
            <a:chExt cx="4714908" cy="927226"/>
          </a:xfrm>
        </p:grpSpPr>
        <p:sp>
          <p:nvSpPr>
            <p:cNvPr id="5" name="TextBox 4"/>
            <p:cNvSpPr txBox="1"/>
            <p:nvPr/>
          </p:nvSpPr>
          <p:spPr>
            <a:xfrm>
              <a:off x="1071538" y="5715016"/>
              <a:ext cx="4714908" cy="498598"/>
            </a:xfrm>
            <a:prstGeom prst="rect">
              <a:avLst/>
            </a:prstGeom>
            <a:noFill/>
          </p:spPr>
          <p:txBody>
            <a:bodyPr wrap="square" rtlCol="0">
              <a:spAutoFit/>
            </a:bodyPr>
            <a:lstStyle/>
            <a:p>
              <a:pPr algn="l"/>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0)</a:t>
              </a:r>
              <a:r>
                <a:rPr lang="zh-CN" altLang="en-US">
                  <a:solidFill>
                    <a:srgbClr val="0000FF"/>
                  </a:solidFill>
                  <a:ea typeface="楷体" pitchFamily="49" charset="-122"/>
                  <a:cs typeface="Times New Roman" pitchFamily="18" charset="0"/>
                </a:rPr>
                <a:t>的时间复杂度为</a:t>
              </a:r>
              <a:r>
                <a:rPr lang="en-US" altLang="zh-CN">
                  <a:solidFill>
                    <a:srgbClr val="0000FF"/>
                  </a:solidFill>
                  <a:ea typeface="楷体" pitchFamily="49" charset="-122"/>
                  <a:cs typeface="Times New Roman" pitchFamily="18" charset="0"/>
                </a:rPr>
                <a:t>O(</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8" name="下箭头 7"/>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TextBox 12"/>
            <p:cNvSpPr txBox="1"/>
            <p:nvPr/>
          </p:nvSpPr>
          <p:spPr>
            <a:xfrm>
              <a:off x="3643306" y="5286388"/>
              <a:ext cx="1571636" cy="389530"/>
            </a:xfrm>
            <a:prstGeom prst="rect">
              <a:avLst/>
            </a:prstGeom>
            <a:noFill/>
          </p:spPr>
          <p:txBody>
            <a:bodyPr wrap="square" rtlCol="0">
              <a:spAutoFit/>
            </a:bodyPr>
            <a:lstStyle/>
            <a:p>
              <a:r>
                <a:rPr lang="zh-CN" altLang="en-US" sz="2000">
                  <a:solidFill>
                    <a:srgbClr val="0000FF"/>
                  </a:solidFill>
                  <a:latin typeface="楷体" pitchFamily="49" charset="-122"/>
                  <a:ea typeface="楷体" pitchFamily="49" charset="-122"/>
                </a:rPr>
                <a:t>含一重循环</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42</a:t>
            </a:fld>
            <a:endParaRPr lang="en-US" altLang="zh-CN" dirty="0"/>
          </a:p>
        </p:txBody>
      </p:sp>
    </p:spTree>
    <p:extLst>
      <p:ext uri="{BB962C8B-B14F-4D97-AF65-F5344CB8AC3E}">
        <p14:creationId xmlns:p14="http://schemas.microsoft.com/office/powerpoint/2010/main" val="40110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930402"/>
            <a:ext cx="8001056" cy="267765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lnSpc>
                <a:spcPct val="100000"/>
              </a:lnSpc>
            </a:pPr>
            <a:r>
              <a:rPr lang="zh-CN" altLang="en-US" dirty="0">
                <a:solidFill>
                  <a:srgbClr val="0000FF"/>
                </a:solidFill>
                <a:ea typeface="楷体" pitchFamily="49" charset="-122"/>
                <a:cs typeface="Times New Roman" pitchFamily="18" charset="0"/>
              </a:rPr>
              <a:t> 则</a:t>
            </a:r>
          </a:p>
          <a:p>
            <a:pPr algn="just">
              <a:lnSpc>
                <a:spcPct val="100000"/>
              </a:lnSpc>
            </a:pPr>
            <a:r>
              <a:rPr lang="zh-CN" altLang="en-US" dirty="0">
                <a:solidFill>
                  <a:srgbClr val="0000FF"/>
                </a:solidFill>
                <a:ea typeface="楷体" pitchFamily="49" charset="-122"/>
                <a:cs typeface="Times New Roman" pitchFamily="18" charset="0"/>
              </a:rPr>
              <a:t>     </a:t>
            </a:r>
            <a:r>
              <a:rPr lang="en-US" altLang="zh-CN">
                <a:solidFill>
                  <a:srgbClr val="0000FF"/>
                </a:solidFill>
                <a:ea typeface="楷体" pitchFamily="49" charset="-122"/>
                <a:cs typeface="Times New Roman" pitchFamily="18" charset="0"/>
              </a:rPr>
              <a:t>T(</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 = T</a:t>
            </a:r>
            <a:r>
              <a:rPr lang="en-US" altLang="zh-CN" baseline="-2500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0) = </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+T</a:t>
            </a:r>
            <a:r>
              <a:rPr lang="en-US" altLang="zh-CN" baseline="-2500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1) = </a:t>
            </a:r>
            <a:r>
              <a:rPr lang="en-US" altLang="zh-CN" i="1">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)+T</a:t>
            </a:r>
            <a:r>
              <a:rPr lang="en-US" altLang="zh-CN" baseline="-2500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2</a:t>
            </a:r>
            <a:r>
              <a:rPr lang="en-US" altLang="zh-CN" dirty="0">
                <a:solidFill>
                  <a:srgbClr val="0000FF"/>
                </a:solidFill>
                <a:ea typeface="楷体" pitchFamily="49" charset="-122"/>
                <a:cs typeface="Times New Roman" pitchFamily="18" charset="0"/>
              </a:rPr>
              <a:t>)</a:t>
            </a:r>
          </a:p>
          <a:p>
            <a:pPr algn="just">
              <a:lnSpc>
                <a:spcPct val="100000"/>
              </a:lnSpc>
            </a:pPr>
            <a:r>
              <a:rPr lang="zh-CN" altLang="en-US" dirty="0">
                <a:solidFill>
                  <a:srgbClr val="0000FF"/>
                </a:solidFill>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　     </a:t>
            </a:r>
            <a:r>
              <a:rPr lang="en-US" altLang="zh-CN">
                <a:solidFill>
                  <a:srgbClr val="0000FF"/>
                </a:solidFill>
                <a:ea typeface="楷体" pitchFamily="49" charset="-122"/>
                <a:cs typeface="Times New Roman" pitchFamily="18" charset="0"/>
              </a:rPr>
              <a:t>= </a:t>
            </a:r>
            <a:r>
              <a:rPr lang="en-US" altLang="zh-CN">
                <a:solidFill>
                  <a:srgbClr val="0000FF"/>
                </a:solidFill>
                <a:latin typeface="+mn-ea"/>
                <a:ea typeface="+mn-ea"/>
                <a:cs typeface="Times New Roman" pitchFamily="18" charset="0"/>
              </a:rPr>
              <a:t>… </a:t>
            </a:r>
            <a:r>
              <a:rPr lang="en-US" altLang="zh-CN">
                <a:solidFill>
                  <a:srgbClr val="0000FF"/>
                </a:solidFill>
                <a:ea typeface="楷体" pitchFamily="49" charset="-122"/>
                <a:cs typeface="Times New Roman" pitchFamily="18" charset="0"/>
              </a:rPr>
              <a:t>= </a:t>
            </a:r>
            <a:r>
              <a:rPr lang="en-US" altLang="zh-CN" i="1">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a:solidFill>
                  <a:srgbClr val="0000FF"/>
                </a:solidFill>
                <a:latin typeface="+mj-ea"/>
                <a:ea typeface="+mj-ea"/>
                <a:cs typeface="Times New Roman" pitchFamily="18" charset="0"/>
              </a:rPr>
              <a:t>…</a:t>
            </a:r>
            <a:r>
              <a:rPr lang="en-US" altLang="zh-CN">
                <a:solidFill>
                  <a:srgbClr val="0000FF"/>
                </a:solidFill>
                <a:ea typeface="楷体" pitchFamily="49" charset="-122"/>
                <a:cs typeface="Times New Roman" pitchFamily="18" charset="0"/>
              </a:rPr>
              <a:t>+2+T</a:t>
            </a:r>
            <a:r>
              <a:rPr lang="en-US" altLang="zh-CN" baseline="-2500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en-US" altLang="zh-CN">
                <a:solidFill>
                  <a:srgbClr val="0000FF"/>
                </a:solidFill>
                <a:latin typeface="+mn-ea"/>
                <a:ea typeface="+mn-ea"/>
                <a:cs typeface="Times New Roman" pitchFamily="18" charset="0"/>
              </a:rPr>
              <a:t>-</a:t>
            </a:r>
            <a:r>
              <a:rPr lang="en-US" altLang="zh-CN">
                <a:solidFill>
                  <a:srgbClr val="0000FF"/>
                </a:solidFill>
                <a:ea typeface="楷体" pitchFamily="49" charset="-122"/>
                <a:cs typeface="Times New Roman" pitchFamily="18" charset="0"/>
              </a:rPr>
              <a:t>1</a:t>
            </a:r>
            <a:r>
              <a:rPr lang="en-US" altLang="zh-CN" dirty="0">
                <a:solidFill>
                  <a:srgbClr val="0000FF"/>
                </a:solidFill>
                <a:ea typeface="楷体" pitchFamily="49" charset="-122"/>
                <a:cs typeface="Times New Roman" pitchFamily="18" charset="0"/>
              </a:rPr>
              <a:t>)</a:t>
            </a:r>
          </a:p>
          <a:p>
            <a:pPr algn="just">
              <a:lnSpc>
                <a:spcPct val="100000"/>
              </a:lnSpc>
            </a:pPr>
            <a:r>
              <a:rPr lang="zh-CN" altLang="en-US">
                <a:solidFill>
                  <a:srgbClr val="0000FF"/>
                </a:solidFill>
                <a:ea typeface="楷体" pitchFamily="49" charset="-122"/>
                <a:cs typeface="Times New Roman" pitchFamily="18" charset="0"/>
              </a:rPr>
              <a:t>         　</a:t>
            </a:r>
            <a:r>
              <a:rPr lang="en-US" altLang="zh-CN">
                <a:solidFill>
                  <a:srgbClr val="0000FF"/>
                </a:solidFill>
                <a:ea typeface="楷体" pitchFamily="49" charset="-122"/>
                <a:cs typeface="Times New Roman" pitchFamily="18" charset="0"/>
              </a:rPr>
              <a:t>= </a:t>
            </a:r>
            <a:r>
              <a:rPr lang="en-US" altLang="zh-CN" i="1">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 </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a:t>
            </a:r>
            <a:r>
              <a:rPr lang="en-US" altLang="zh-CN" dirty="0" err="1">
                <a:solidFill>
                  <a:srgbClr val="0000FF"/>
                </a:solidFill>
                <a:ea typeface="楷体" pitchFamily="49" charset="-122"/>
                <a:cs typeface="Times New Roman" pitchFamily="18" charset="0"/>
              </a:rPr>
              <a:t>2+</a:t>
            </a:r>
            <a:r>
              <a:rPr lang="en-US" altLang="zh-CN" i="1" dirty="0" err="1">
                <a:solidFill>
                  <a:srgbClr val="0000FF"/>
                </a:solidFill>
                <a:ea typeface="楷体" pitchFamily="49" charset="-122"/>
                <a:cs typeface="Times New Roman" pitchFamily="18" charset="0"/>
              </a:rPr>
              <a:t>n</a:t>
            </a:r>
            <a:endParaRPr lang="en-US" altLang="zh-CN" i="1" dirty="0">
              <a:solidFill>
                <a:srgbClr val="0000FF"/>
              </a:solidFill>
              <a:ea typeface="楷体" pitchFamily="49" charset="-122"/>
              <a:cs typeface="Times New Roman" pitchFamily="18" charset="0"/>
            </a:endParaRPr>
          </a:p>
          <a:p>
            <a:pPr algn="just">
              <a:lnSpc>
                <a:spcPct val="100000"/>
              </a:lnSpc>
            </a:pPr>
            <a:r>
              <a:rPr lang="zh-CN" altLang="en-US" dirty="0">
                <a:solidFill>
                  <a:srgbClr val="0000FF"/>
                </a:solidFill>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　     </a:t>
            </a:r>
            <a:r>
              <a:rPr lang="en-US" altLang="zh-CN">
                <a:solidFill>
                  <a:srgbClr val="0000FF"/>
                </a:solidFill>
                <a:ea typeface="楷体" pitchFamily="49" charset="-122"/>
                <a:cs typeface="Times New Roman" pitchFamily="18" charset="0"/>
              </a:rPr>
              <a:t>= O(</a:t>
            </a:r>
            <a:r>
              <a:rPr lang="en-US" altLang="zh-CN" i="1">
                <a:solidFill>
                  <a:srgbClr val="0000FF"/>
                </a:solidFill>
                <a:ea typeface="楷体" pitchFamily="49" charset="-122"/>
                <a:cs typeface="Times New Roman" pitchFamily="18" charset="0"/>
              </a:rPr>
              <a:t>n</a:t>
            </a:r>
            <a:r>
              <a:rPr lang="en-US" altLang="zh-CN" baseline="30000">
                <a:solidFill>
                  <a:srgbClr val="0000FF"/>
                </a:solidFill>
                <a:ea typeface="楷体" pitchFamily="49" charset="-122"/>
                <a:cs typeface="Times New Roman" pitchFamily="18" charset="0"/>
              </a:rPr>
              <a:t>2</a:t>
            </a:r>
            <a:r>
              <a:rPr lang="en-US" altLang="zh-CN" dirty="0">
                <a:solidFill>
                  <a:srgbClr val="0000FF"/>
                </a:solidFill>
                <a:ea typeface="楷体" pitchFamily="49" charset="-122"/>
                <a:cs typeface="Times New Roman" pitchFamily="18" charset="0"/>
              </a:rPr>
              <a:t>)</a:t>
            </a:r>
          </a:p>
        </p:txBody>
      </p:sp>
      <p:grpSp>
        <p:nvGrpSpPr>
          <p:cNvPr id="3" name="组合 6"/>
          <p:cNvGrpSpPr/>
          <p:nvPr/>
        </p:nvGrpSpPr>
        <p:grpSpPr>
          <a:xfrm>
            <a:off x="4392614" y="4457583"/>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headEnd/>
              <a:tailEnd/>
            </a:ln>
            <a:effectLst/>
          </p:spPr>
          <p:txBody>
            <a:bodyPr>
              <a:spAutoFit/>
            </a:bodyPr>
            <a:lstStyle/>
            <a:p>
              <a:endParaRPr lang="zh-CN" altLang="en-US"/>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headEnd/>
              <a:tailEnd/>
            </a:ln>
            <a:effectLst/>
          </p:spPr>
          <p:txBody>
            <a:bodyPr>
              <a:spAutoFit/>
            </a:bodyPr>
            <a:lstStyle/>
            <a:p>
              <a:endParaRPr lang="zh-CN" altLang="en-US"/>
            </a:p>
          </p:txBody>
        </p:sp>
      </p:grpSp>
      <p:sp>
        <p:nvSpPr>
          <p:cNvPr id="6" name="TextBox 5"/>
          <p:cNvSpPr txBox="1"/>
          <p:nvPr/>
        </p:nvSpPr>
        <p:spPr>
          <a:xfrm>
            <a:off x="428596" y="170410"/>
            <a:ext cx="8286808" cy="972574"/>
          </a:xfrm>
          <a:prstGeom prst="rect">
            <a:avLst/>
          </a:prstGeom>
          <a:noFill/>
        </p:spPr>
        <p:txBody>
          <a:bodyPr wrap="square" rtlCol="0">
            <a:spAutoFit/>
          </a:bodyPr>
          <a:lstStyle/>
          <a:p>
            <a:pPr algn="l"/>
            <a:r>
              <a:rPr lang="en-US" altLang="zh-CN" sz="2800" dirty="0">
                <a:solidFill>
                  <a:srgbClr val="FF3300"/>
                </a:solidFill>
                <a:ea typeface="楷体" pitchFamily="49" charset="-122"/>
                <a:cs typeface="Times New Roman" pitchFamily="18" charset="0"/>
              </a:rPr>
              <a:t>      </a:t>
            </a:r>
            <a:r>
              <a:rPr lang="zh-CN" altLang="en-US" sz="2800" dirty="0">
                <a:solidFill>
                  <a:srgbClr val="FF3300"/>
                </a:solidFill>
                <a:ea typeface="楷体" pitchFamily="49" charset="-122"/>
                <a:cs typeface="Times New Roman" pitchFamily="18" charset="0"/>
              </a:rPr>
              <a:t>解：</a:t>
            </a:r>
            <a:r>
              <a:rPr lang="zh-CN" altLang="en-US">
                <a:solidFill>
                  <a:srgbClr val="0000FF"/>
                </a:solidFill>
                <a:ea typeface="楷体" pitchFamily="49" charset="-122"/>
                <a:cs typeface="Times New Roman" pitchFamily="18" charset="0"/>
              </a:rPr>
              <a:t>设</a:t>
            </a:r>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0</a:t>
            </a:r>
            <a:r>
              <a:rPr lang="en-US" altLang="zh-CN" dirty="0">
                <a:solidFill>
                  <a:srgbClr val="FF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的执行时间为</a:t>
            </a:r>
            <a:r>
              <a:rPr lang="en-US" altLang="zh-CN">
                <a:solidFill>
                  <a:srgbClr val="0000FF"/>
                </a:solidFill>
                <a:ea typeface="楷体" pitchFamily="49" charset="-122"/>
                <a:cs typeface="Times New Roman" pitchFamily="18" charset="0"/>
              </a:rPr>
              <a:t>T(</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k</a:t>
            </a:r>
            <a:r>
              <a:rPr lang="en-US" altLang="zh-CN" dirty="0">
                <a:solidFill>
                  <a:srgbClr val="FF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的执行时间</a:t>
            </a:r>
            <a:r>
              <a:rPr lang="zh-CN" altLang="en-US">
                <a:solidFill>
                  <a:srgbClr val="0000FF"/>
                </a:solidFill>
                <a:ea typeface="楷体" pitchFamily="49" charset="-122"/>
                <a:cs typeface="Times New Roman" pitchFamily="18" charset="0"/>
              </a:rPr>
              <a:t>为</a:t>
            </a:r>
            <a:r>
              <a:rPr lang="en-US" altLang="zh-CN">
                <a:solidFill>
                  <a:srgbClr val="0000FF"/>
                </a:solidFill>
                <a:ea typeface="楷体" pitchFamily="49" charset="-122"/>
                <a:cs typeface="Times New Roman" pitchFamily="18" charset="0"/>
              </a:rPr>
              <a:t>T</a:t>
            </a:r>
            <a:r>
              <a:rPr lang="en-US" altLang="zh-CN" baseline="-2500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k</a:t>
            </a:r>
            <a:r>
              <a:rPr lang="en-US" altLang="zh-CN">
                <a:solidFill>
                  <a:srgbClr val="0000FF"/>
                </a:solidFill>
                <a:ea typeface="楷体" pitchFamily="49" charset="-122"/>
                <a:cs typeface="Times New Roman" pitchFamily="18" charset="0"/>
              </a:rPr>
              <a:t>)   </a:t>
            </a:r>
            <a:r>
              <a:rPr lang="en-US" altLang="zh-CN">
                <a:solidFill>
                  <a:srgbClr val="0000FF"/>
                </a:solidFill>
                <a:ea typeface="楷体" pitchFamily="49" charset="-122"/>
                <a:cs typeface="Times New Roman" pitchFamily="18" charset="0"/>
                <a:sym typeface="Wingdings"/>
              </a:rPr>
              <a:t>   T(</a:t>
            </a:r>
            <a:r>
              <a:rPr lang="en-US" altLang="zh-CN" i="1">
                <a:solidFill>
                  <a:srgbClr val="0000FF"/>
                </a:solidFill>
                <a:ea typeface="楷体" pitchFamily="49" charset="-122"/>
                <a:cs typeface="Times New Roman" pitchFamily="18" charset="0"/>
                <a:sym typeface="Wingdings"/>
              </a:rPr>
              <a:t>n</a:t>
            </a:r>
            <a:r>
              <a:rPr lang="en-US" altLang="zh-CN">
                <a:solidFill>
                  <a:srgbClr val="0000FF"/>
                </a:solidFill>
                <a:ea typeface="楷体" pitchFamily="49" charset="-122"/>
                <a:cs typeface="Times New Roman" pitchFamily="18" charset="0"/>
                <a:sym typeface="Wingdings"/>
              </a:rPr>
              <a:t>) = T</a:t>
            </a:r>
            <a:r>
              <a:rPr lang="en-US" altLang="zh-CN" baseline="-25000">
                <a:solidFill>
                  <a:srgbClr val="0000FF"/>
                </a:solidFill>
                <a:ea typeface="楷体" pitchFamily="49" charset="-122"/>
                <a:cs typeface="Times New Roman" pitchFamily="18" charset="0"/>
                <a:sym typeface="Wingdings"/>
              </a:rPr>
              <a:t>1</a:t>
            </a:r>
            <a:r>
              <a:rPr lang="en-US" altLang="zh-CN">
                <a:solidFill>
                  <a:srgbClr val="0000FF"/>
                </a:solidFill>
                <a:ea typeface="楷体" pitchFamily="49" charset="-122"/>
                <a:cs typeface="Times New Roman" pitchFamily="18" charset="0"/>
                <a:sym typeface="Wingdings"/>
              </a:rPr>
              <a:t>(</a:t>
            </a:r>
            <a:r>
              <a:rPr lang="en-US" altLang="zh-CN" i="1">
                <a:solidFill>
                  <a:srgbClr val="0000FF"/>
                </a:solidFill>
                <a:ea typeface="楷体" pitchFamily="49" charset="-122"/>
                <a:cs typeface="Times New Roman" pitchFamily="18" charset="0"/>
                <a:sym typeface="Wingdings"/>
              </a:rPr>
              <a:t>n</a:t>
            </a:r>
            <a:r>
              <a:rPr lang="zh-CN" altLang="en-US">
                <a:solidFill>
                  <a:srgbClr val="0000FF"/>
                </a:solidFill>
                <a:ea typeface="楷体" pitchFamily="49" charset="-122"/>
                <a:cs typeface="Times New Roman" pitchFamily="18" charset="0"/>
                <a:sym typeface="Wingdings"/>
              </a:rPr>
              <a:t>，</a:t>
            </a:r>
            <a:r>
              <a:rPr lang="en-US" altLang="zh-CN">
                <a:solidFill>
                  <a:srgbClr val="0000FF"/>
                </a:solidFill>
                <a:ea typeface="楷体" pitchFamily="49" charset="-122"/>
                <a:cs typeface="Times New Roman" pitchFamily="18" charset="0"/>
                <a:sym typeface="Wingdings"/>
              </a:rPr>
              <a:t>0)</a:t>
            </a:r>
            <a:r>
              <a:rPr lang="zh-CN" altLang="en-US">
                <a:solidFill>
                  <a:srgbClr val="0000FF"/>
                </a:solidFill>
                <a:ea typeface="楷体" pitchFamily="49" charset="-122"/>
                <a:cs typeface="Times New Roman" pitchFamily="18" charset="0"/>
                <a:sym typeface="Wingdings"/>
              </a:rPr>
              <a:t>。</a:t>
            </a:r>
            <a:endParaRPr lang="zh-CN" altLang="en-US" dirty="0">
              <a:solidFill>
                <a:srgbClr val="0000FF"/>
              </a:solidFill>
            </a:endParaRPr>
          </a:p>
        </p:txBody>
      </p:sp>
      <p:sp>
        <p:nvSpPr>
          <p:cNvPr id="8" name="TextBox 7"/>
          <p:cNvSpPr txBox="1"/>
          <p:nvPr/>
        </p:nvSpPr>
        <p:spPr>
          <a:xfrm>
            <a:off x="642910" y="5643578"/>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a:solidFill>
                  <a:srgbClr val="0000FF"/>
                </a:solidFill>
                <a:ea typeface="楷体" pitchFamily="49" charset="-122"/>
                <a:cs typeface="Times New Roman" pitchFamily="18" charset="0"/>
              </a:rPr>
              <a:t>所以</a:t>
            </a:r>
            <a:r>
              <a:rPr lang="zh-CN" altLang="en-US">
                <a:solidFill>
                  <a:srgbClr val="0000FF"/>
                </a:solidFill>
                <a:ea typeface="楷体" pitchFamily="49" charset="-122"/>
                <a:cs typeface="Times New Roman" pitchFamily="18" charset="0"/>
              </a:rPr>
              <a:t>调用</a:t>
            </a:r>
            <a:r>
              <a:rPr lang="en-US" altLang="zh-CN">
                <a:solidFill>
                  <a:srgbClr val="0000FF"/>
                </a:solidFill>
                <a:ea typeface="楷体" pitchFamily="49" charset="-122"/>
                <a:cs typeface="Times New Roman" pitchFamily="18" charset="0"/>
              </a:rPr>
              <a:t>fun(</a:t>
            </a:r>
            <a:r>
              <a:rPr lang="en-US" altLang="zh-CN" i="1">
                <a:solidFill>
                  <a:srgbClr val="0000FF"/>
                </a:solidFill>
                <a:ea typeface="楷体" pitchFamily="49" charset="-122"/>
                <a:cs typeface="Times New Roman" pitchFamily="18" charset="0"/>
              </a:rPr>
              <a:t>a</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0</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的时间复杂度为</a:t>
            </a:r>
            <a:r>
              <a:rPr lang="en-US" altLang="zh-CN" dirty="0">
                <a:solidFill>
                  <a:srgbClr val="FF3300"/>
                </a:solidFill>
                <a:ea typeface="楷体" pitchFamily="49" charset="-122"/>
                <a:cs typeface="Times New Roman" pitchFamily="18" charset="0"/>
              </a:rPr>
              <a:t>O(</a:t>
            </a:r>
            <a:r>
              <a:rPr lang="en-US" altLang="zh-CN" i="1" dirty="0" err="1">
                <a:solidFill>
                  <a:srgbClr val="FF3300"/>
                </a:solidFill>
                <a:ea typeface="楷体" pitchFamily="49" charset="-122"/>
                <a:cs typeface="Times New Roman" pitchFamily="18" charset="0"/>
              </a:rPr>
              <a:t>n</a:t>
            </a:r>
            <a:r>
              <a:rPr lang="en-US" altLang="zh-CN" baseline="30000" dirty="0" err="1">
                <a:solidFill>
                  <a:srgbClr val="FF3300"/>
                </a:solidFill>
                <a:ea typeface="楷体" pitchFamily="49" charset="-122"/>
                <a:cs typeface="Times New Roman" pitchFamily="18" charset="0"/>
              </a:rPr>
              <a:t>2</a:t>
            </a:r>
            <a:r>
              <a:rPr lang="en-US" altLang="zh-CN" dirty="0">
                <a:solidFill>
                  <a:srgbClr val="FF3300"/>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a:t>
            </a:r>
            <a:endParaRPr lang="zh-CN" altLang="en-US" dirty="0"/>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43</a:t>
            </a:fld>
            <a:endParaRPr lang="en-US" altLang="zh-CN" dirty="0"/>
          </a:p>
        </p:txBody>
      </p:sp>
      <p:grpSp>
        <p:nvGrpSpPr>
          <p:cNvPr id="13" name="组合 12"/>
          <p:cNvGrpSpPr/>
          <p:nvPr/>
        </p:nvGrpSpPr>
        <p:grpSpPr>
          <a:xfrm>
            <a:off x="1000100" y="1214422"/>
            <a:ext cx="6072230" cy="1571636"/>
            <a:chOff x="1000100" y="1214422"/>
            <a:chExt cx="6072230" cy="1571636"/>
          </a:xfrm>
        </p:grpSpPr>
        <p:sp>
          <p:nvSpPr>
            <p:cNvPr id="203778" name="Text Box 2"/>
            <p:cNvSpPr txBox="1">
              <a:spLocks noChangeArrowheads="1"/>
            </p:cNvSpPr>
            <p:nvPr/>
          </p:nvSpPr>
          <p:spPr bwMode="auto">
            <a:xfrm>
              <a:off x="1071538" y="1798507"/>
              <a:ext cx="6000792" cy="98755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algn="l">
                <a:lnSpc>
                  <a:spcPct val="100000"/>
                </a:lnSpc>
              </a:pPr>
              <a:r>
                <a:rPr lang="en-US" altLang="zh-CN" sz="2000">
                  <a:solidFill>
                    <a:srgbClr val="0000FF"/>
                  </a:solidFill>
                  <a:latin typeface="Times New Roman" pitchFamily="18" charset="0"/>
                  <a:ea typeface="楷体" pitchFamily="49" charset="-122"/>
                  <a:cs typeface="Times New Roman" pitchFamily="18" charset="0"/>
                </a:rPr>
                <a:t>T</a:t>
              </a:r>
              <a:r>
                <a:rPr lang="en-US" altLang="zh-CN" sz="2000" baseline="-25000">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 = </a:t>
              </a:r>
              <a:r>
                <a:rPr lang="en-US" altLang="zh-CN" sz="2000" i="1">
                  <a:solidFill>
                    <a:srgbClr val="0000FF"/>
                  </a:solidFill>
                  <a:latin typeface="Times New Roman" pitchFamily="18" charset="0"/>
                  <a:ea typeface="楷体" pitchFamily="49" charset="-122"/>
                  <a:cs typeface="Times New Roman" pitchFamily="18" charset="0"/>
                </a:rPr>
                <a:t>n</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当</a:t>
              </a:r>
              <a:r>
                <a:rPr lang="en-US" altLang="zh-CN" sz="2000" i="1" dirty="0">
                  <a:solidFill>
                    <a:srgbClr val="0000FF"/>
                  </a:solidFill>
                  <a:latin typeface="Times New Roman" pitchFamily="18" charset="0"/>
                  <a:ea typeface="楷体" pitchFamily="49" charset="-122"/>
                  <a:cs typeface="Times New Roman" pitchFamily="18" charset="0"/>
                </a:rPr>
                <a:t>k</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n</a:t>
              </a:r>
              <a:r>
                <a:rPr lang="en-US" altLang="zh-CN" sz="2000" dirty="0">
                  <a:solidFill>
                    <a:srgbClr val="0000FF"/>
                  </a:solidFill>
                  <a:latin typeface="+mj-ea"/>
                  <a:ea typeface="+mj-ea"/>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1</a:t>
              </a:r>
              <a:r>
                <a:rPr lang="zh-CN" altLang="en-US" sz="2000" dirty="0">
                  <a:solidFill>
                    <a:srgbClr val="0000FF"/>
                  </a:solidFill>
                  <a:latin typeface="Times New Roman" pitchFamily="18" charset="0"/>
                  <a:ea typeface="楷体" pitchFamily="49" charset="-122"/>
                  <a:cs typeface="Times New Roman" pitchFamily="18" charset="0"/>
                </a:rPr>
                <a:t>时</a:t>
              </a:r>
            </a:p>
            <a:p>
              <a:pPr algn="l">
                <a:lnSpc>
                  <a:spcPct val="100000"/>
                </a:lnSpc>
              </a:pPr>
              <a:r>
                <a:rPr lang="en-US" altLang="zh-CN" sz="2000">
                  <a:solidFill>
                    <a:srgbClr val="0000FF"/>
                  </a:solidFill>
                  <a:latin typeface="Times New Roman" pitchFamily="18" charset="0"/>
                  <a:ea typeface="楷体" pitchFamily="49" charset="-122"/>
                  <a:cs typeface="Times New Roman" pitchFamily="18" charset="0"/>
                </a:rPr>
                <a:t>T</a:t>
              </a:r>
              <a:r>
                <a:rPr lang="en-US" altLang="zh-CN" sz="2000" baseline="-25000">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 =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n</a:t>
              </a:r>
              <a:r>
                <a:rPr lang="en-US" altLang="zh-CN" sz="2000" dirty="0">
                  <a:solidFill>
                    <a:srgbClr val="0000FF"/>
                  </a:solidFill>
                  <a:latin typeface="+mj-ea"/>
                  <a:ea typeface="+mj-ea"/>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)+T</a:t>
              </a:r>
              <a:r>
                <a:rPr lang="en-US" altLang="zh-CN" sz="2000" baseline="-25000">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+1</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其他情况</a:t>
              </a:r>
            </a:p>
          </p:txBody>
        </p:sp>
        <p:sp>
          <p:nvSpPr>
            <p:cNvPr id="12" name="TextBox 11"/>
            <p:cNvSpPr txBox="1"/>
            <p:nvPr/>
          </p:nvSpPr>
          <p:spPr>
            <a:xfrm>
              <a:off x="1000100" y="1214422"/>
              <a:ext cx="3500462" cy="465448"/>
            </a:xfrm>
            <a:prstGeom prst="rect">
              <a:avLst/>
            </a:prstGeom>
            <a:noFill/>
          </p:spPr>
          <p:txBody>
            <a:bodyPr wrap="square" rtlCol="0">
              <a:spAutoFit/>
            </a:bodyPr>
            <a:lstStyle/>
            <a:p>
              <a:pPr algn="l"/>
              <a:r>
                <a:rPr lang="zh-CN" altLang="en-US">
                  <a:solidFill>
                    <a:srgbClr val="0000FF"/>
                  </a:solidFill>
                  <a:ea typeface="楷体" pitchFamily="49" charset="-122"/>
                  <a:cs typeface="Times New Roman" pitchFamily="18" charset="0"/>
                </a:rPr>
                <a:t>由</a:t>
              </a:r>
              <a:r>
                <a:rPr lang="en-US" altLang="zh-CN">
                  <a:solidFill>
                    <a:srgbClr val="0000FF"/>
                  </a:solidFill>
                  <a:ea typeface="楷体" pitchFamily="49" charset="-122"/>
                  <a:cs typeface="Times New Roman" pitchFamily="18" charset="0"/>
                </a:rPr>
                <a:t>fun()</a:t>
              </a:r>
              <a:r>
                <a:rPr lang="zh-CN" altLang="en-US">
                  <a:solidFill>
                    <a:srgbClr val="0000FF"/>
                  </a:solidFill>
                  <a:ea typeface="楷体" pitchFamily="49" charset="-122"/>
                  <a:cs typeface="Times New Roman" pitchFamily="18" charset="0"/>
                </a:rPr>
                <a:t>递归算法可知：</a:t>
              </a:r>
              <a:endParaRPr lang="zh-CN" altLang="en-US"/>
            </a:p>
          </p:txBody>
        </p:sp>
      </p:grpSp>
    </p:spTree>
    <p:extLst>
      <p:ext uri="{BB962C8B-B14F-4D97-AF65-F5344CB8AC3E}">
        <p14:creationId xmlns:p14="http://schemas.microsoft.com/office/powerpoint/2010/main" val="20008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5">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6"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
                                        </p:tgtEl>
                                        <p:attrNameLst>
                                          <p:attrName>style.visibility</p:attrName>
                                        </p:attrNameLst>
                                      </p:cBhvr>
                                      <p:to>
                                        <p:strVal val="visible"/>
                                      </p:to>
                                    </p:set>
                                    <p:anim calcmode="discrete" valueType="clr">
                                      <p:cBhvr override="childStyle">
                                        <p:cTn id="4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
                                        </p:tgtEl>
                                        <p:attrNameLst>
                                          <p:attrName>fillcolor</p:attrName>
                                        </p:attrNameLst>
                                      </p:cBhvr>
                                      <p:tavLst>
                                        <p:tav tm="0">
                                          <p:val>
                                            <p:clrVal>
                                              <a:schemeClr val="accent2"/>
                                            </p:clrVal>
                                          </p:val>
                                        </p:tav>
                                        <p:tav tm="50000">
                                          <p:val>
                                            <p:clrVal>
                                              <a:schemeClr val="hlink"/>
                                            </p:clrVal>
                                          </p:val>
                                        </p:tav>
                                      </p:tavLst>
                                    </p:anim>
                                    <p:set>
                                      <p:cBhvr>
                                        <p:cTn id="44"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109668" y="1785926"/>
            <a:ext cx="6605604" cy="47670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72000">
            <a:spAutoFit/>
          </a:bodyPr>
          <a:lstStyle/>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fun</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k)   //</a:t>
            </a:r>
            <a:r>
              <a:rPr lang="zh-CN" altLang="en-US" sz="2000" dirty="0">
                <a:solidFill>
                  <a:srgbClr val="0000FF"/>
                </a:solidFill>
                <a:latin typeface="Times New Roman" pitchFamily="18" charset="0"/>
                <a:ea typeface="楷体" pitchFamily="49" charset="-122"/>
                <a:cs typeface="Times New Roman" pitchFamily="18" charset="0"/>
              </a:rPr>
              <a:t>数组</a:t>
            </a:r>
            <a:r>
              <a:rPr lang="en-US" altLang="zh-CN" sz="2000" i="1" dirty="0">
                <a:solidFill>
                  <a:srgbClr val="0000FF"/>
                </a:solidFill>
                <a:latin typeface="Times New Roman" pitchFamily="18" charset="0"/>
                <a:ea typeface="楷体" pitchFamily="49" charset="-122"/>
                <a:cs typeface="Times New Roman" pitchFamily="18" charset="0"/>
              </a:rPr>
              <a:t>a</a:t>
            </a:r>
            <a:r>
              <a:rPr lang="zh-CN" altLang="en-US" sz="2000" dirty="0">
                <a:solidFill>
                  <a:srgbClr val="0000FF"/>
                </a:solidFill>
                <a:latin typeface="Times New Roman" pitchFamily="18" charset="0"/>
                <a:ea typeface="楷体" pitchFamily="49" charset="-122"/>
                <a:cs typeface="Times New Roman" pitchFamily="18" charset="0"/>
              </a:rPr>
              <a:t>共有</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个元素</a:t>
            </a:r>
          </a:p>
          <a:p>
            <a:pPr algn="just">
              <a:lnSpc>
                <a:spcPts val="22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if (k==n-1)</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22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printf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d\</a:t>
            </a:r>
            <a:r>
              <a:rPr lang="en-US" altLang="zh-CN" sz="2000" err="1">
                <a:solidFill>
                  <a:srgbClr val="0000FF"/>
                </a:solidFill>
                <a:latin typeface="Times New Roman" pitchFamily="18" charset="0"/>
                <a:ea typeface="楷体" pitchFamily="49" charset="-122"/>
                <a:cs typeface="Times New Roman" pitchFamily="18" charset="0"/>
              </a:rPr>
              <a:t>n</a:t>
            </a:r>
            <a:r>
              <a:rPr lang="en-US" altLang="zh-CN" sz="2000">
                <a:solidFill>
                  <a:srgbClr val="0000FF"/>
                </a:solidFill>
                <a:latin typeface="Times New Roman" pitchFamily="18" charset="0"/>
                <a:ea typeface="楷体" pitchFamily="49" charset="-122"/>
                <a:cs typeface="Times New Roman" pitchFamily="18" charset="0"/>
              </a:rPr>
              <a:t>"</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a[i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else</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k;i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//n-k</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22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a:solidFill>
                  <a:srgbClr val="FF0000"/>
                </a:solidFill>
                <a:latin typeface="Times New Roman" pitchFamily="18" charset="0"/>
                <a:ea typeface="楷体" pitchFamily="49" charset="-122"/>
                <a:cs typeface="Times New Roman" pitchFamily="18" charset="0"/>
              </a:rPr>
              <a:t>fun</a:t>
            </a:r>
            <a:r>
              <a:rPr lang="en-US" altLang="zh-CN" sz="2000">
                <a:solidFill>
                  <a:srgbClr val="0000FF"/>
                </a:solidFill>
                <a:latin typeface="Times New Roman" pitchFamily="18" charset="0"/>
                <a:ea typeface="楷体" pitchFamily="49" charset="-122"/>
                <a:cs typeface="Times New Roman" pitchFamily="18" charset="0"/>
              </a:rPr>
              <a:t>(a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k+1</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ts val="22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dirty="0">
                <a:solidFill>
                  <a:srgbClr val="0000FF"/>
                </a:solidFill>
                <a:latin typeface="Times New Roman" pitchFamily="18" charset="0"/>
                <a:ea typeface="楷体" pitchFamily="49" charset="-122"/>
                <a:cs typeface="Times New Roman" pitchFamily="18" charset="0"/>
              </a:rPr>
              <a:t>   </a:t>
            </a:r>
          </a:p>
        </p:txBody>
      </p:sp>
      <p:sp>
        <p:nvSpPr>
          <p:cNvPr id="217093" name="Text Box 5"/>
          <p:cNvSpPr txBox="1">
            <a:spLocks noChangeArrowheads="1"/>
          </p:cNvSpPr>
          <p:nvPr/>
        </p:nvSpPr>
        <p:spPr bwMode="auto">
          <a:xfrm>
            <a:off x="285720" y="813352"/>
            <a:ext cx="8358246" cy="972574"/>
          </a:xfrm>
          <a:prstGeom prst="rect">
            <a:avLst/>
          </a:prstGeom>
          <a:noFill/>
          <a:ln w="19050" algn="ctr">
            <a:noFill/>
            <a:miter lim="800000"/>
            <a:headEnd/>
            <a:tailEnd/>
          </a:ln>
          <a:effectLst/>
        </p:spPr>
        <p:txBody>
          <a:bodyPr wrap="square">
            <a:spAutoFit/>
          </a:bodyPr>
          <a:lstStyle/>
          <a:p>
            <a:pPr algn="just"/>
            <a:r>
              <a:rPr lang="en-US" altLang="zh-CN">
                <a:solidFill>
                  <a:srgbClr val="FF0000"/>
                </a:solidFill>
                <a:ea typeface="楷体" pitchFamily="49" charset="-122"/>
                <a:cs typeface="Times New Roman" pitchFamily="18" charset="0"/>
              </a:rPr>
              <a:t>    </a:t>
            </a:r>
            <a:r>
              <a:rPr lang="en-US" altLang="zh-CN" sz="280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a:solidFill>
                  <a:srgbClr val="FF0000"/>
                </a:solidFill>
                <a:ea typeface="楷体" pitchFamily="49" charset="-122"/>
                <a:cs typeface="Times New Roman" pitchFamily="18" charset="0"/>
              </a:rPr>
              <a:t>1-11】</a:t>
            </a:r>
            <a:r>
              <a:rPr lang="zh-CN" altLang="en-US">
                <a:solidFill>
                  <a:srgbClr val="0000FF"/>
                </a:solidFill>
                <a:ea typeface="楷体" pitchFamily="49" charset="-122"/>
                <a:cs typeface="Times New Roman" pitchFamily="18" charset="0"/>
              </a:rPr>
              <a:t>有如下递归算法，分析调用</a:t>
            </a:r>
            <a:r>
              <a:rPr lang="en-US" altLang="zh-CN">
                <a:solidFill>
                  <a:srgbClr val="FF0000"/>
                </a:solidFill>
                <a:ea typeface="楷体" pitchFamily="49" charset="-122"/>
                <a:cs typeface="Times New Roman" pitchFamily="18" charset="0"/>
              </a:rPr>
              <a:t>fun(</a:t>
            </a:r>
            <a:r>
              <a:rPr lang="en-US" altLang="zh-CN" i="1">
                <a:solidFill>
                  <a:srgbClr val="FF0000"/>
                </a:solidFill>
                <a:ea typeface="楷体" pitchFamily="49" charset="-122"/>
                <a:cs typeface="Times New Roman" pitchFamily="18" charset="0"/>
              </a:rPr>
              <a:t>a</a:t>
            </a:r>
            <a:r>
              <a:rPr lang="zh-CN" altLang="en-US">
                <a:solidFill>
                  <a:srgbClr val="FF0000"/>
                </a:solidFill>
                <a:ea typeface="楷体" pitchFamily="49" charset="-122"/>
                <a:cs typeface="Times New Roman" pitchFamily="18" charset="0"/>
              </a:rPr>
              <a:t>，</a:t>
            </a:r>
            <a:r>
              <a:rPr lang="en-US" altLang="zh-CN" i="1">
                <a:solidFill>
                  <a:srgbClr val="FF0000"/>
                </a:solidFill>
                <a:ea typeface="楷体" pitchFamily="49" charset="-122"/>
                <a:cs typeface="Times New Roman" pitchFamily="18" charset="0"/>
              </a:rPr>
              <a:t>n</a:t>
            </a:r>
            <a:r>
              <a:rPr lang="zh-CN" altLang="en-US">
                <a:solidFill>
                  <a:srgbClr val="FF0000"/>
                </a:solidFill>
                <a:ea typeface="楷体" pitchFamily="49" charset="-122"/>
                <a:cs typeface="Times New Roman" pitchFamily="18" charset="0"/>
              </a:rPr>
              <a:t>，</a:t>
            </a:r>
            <a:r>
              <a:rPr lang="en-US" altLang="zh-CN">
                <a:solidFill>
                  <a:srgbClr val="FF0000"/>
                </a:solidFill>
                <a:ea typeface="楷体" pitchFamily="49" charset="-122"/>
                <a:cs typeface="Times New Roman" pitchFamily="18" charset="0"/>
              </a:rPr>
              <a:t>0</a:t>
            </a:r>
            <a:r>
              <a:rPr lang="en-US" altLang="zh-CN" dirty="0">
                <a:solidFill>
                  <a:srgbClr val="FF0000"/>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的空间复杂度。 </a:t>
            </a:r>
          </a:p>
        </p:txBody>
      </p:sp>
      <p:sp>
        <p:nvSpPr>
          <p:cNvPr id="217094" name="Text Box 6"/>
          <p:cNvSpPr txBox="1">
            <a:spLocks noChangeArrowheads="1"/>
          </p:cNvSpPr>
          <p:nvPr/>
        </p:nvSpPr>
        <p:spPr bwMode="auto">
          <a:xfrm>
            <a:off x="714348" y="285728"/>
            <a:ext cx="4389439" cy="4654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r>
              <a:rPr lang="en-US" altLang="zh-C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2</a:t>
            </a:r>
            <a:r>
              <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算法的空间复杂度分析</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44</a:t>
            </a:fld>
            <a:endParaRPr lang="en-US" altLang="zh-CN" dirty="0"/>
          </a:p>
        </p:txBody>
      </p:sp>
    </p:spTree>
    <p:extLst>
      <p:ext uri="{BB962C8B-B14F-4D97-AF65-F5344CB8AC3E}">
        <p14:creationId xmlns:p14="http://schemas.microsoft.com/office/powerpoint/2010/main" val="1025506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792195" y="857232"/>
            <a:ext cx="6605604" cy="424211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a:spAutoFit/>
          </a:bodyPr>
          <a:lstStyle/>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fun</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k)   //</a:t>
            </a:r>
            <a:r>
              <a:rPr lang="zh-CN" altLang="en-US" sz="2000" dirty="0">
                <a:solidFill>
                  <a:srgbClr val="0000FF"/>
                </a:solidFill>
                <a:latin typeface="Times New Roman" pitchFamily="18" charset="0"/>
                <a:ea typeface="楷体" pitchFamily="49" charset="-122"/>
                <a:cs typeface="Times New Roman" pitchFamily="18" charset="0"/>
              </a:rPr>
              <a:t>数组</a:t>
            </a:r>
            <a:r>
              <a:rPr lang="en-US" altLang="zh-CN" sz="2000" i="1" dirty="0">
                <a:solidFill>
                  <a:srgbClr val="0000FF"/>
                </a:solidFill>
                <a:latin typeface="Times New Roman" pitchFamily="18" charset="0"/>
                <a:ea typeface="楷体" pitchFamily="49" charset="-122"/>
                <a:cs typeface="Times New Roman" pitchFamily="18" charset="0"/>
              </a:rPr>
              <a:t>a</a:t>
            </a:r>
            <a:r>
              <a:rPr lang="zh-CN" altLang="en-US" sz="2000" dirty="0">
                <a:solidFill>
                  <a:srgbClr val="0000FF"/>
                </a:solidFill>
                <a:latin typeface="Times New Roman" pitchFamily="18" charset="0"/>
                <a:ea typeface="楷体" pitchFamily="49" charset="-122"/>
                <a:cs typeface="Times New Roman" pitchFamily="18" charset="0"/>
              </a:rPr>
              <a:t>共有</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个元素</a:t>
            </a:r>
          </a:p>
          <a:p>
            <a:pPr algn="just">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if (k==n-1)</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printf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d\</a:t>
            </a:r>
            <a:r>
              <a:rPr lang="en-US" altLang="zh-CN" sz="2000" err="1">
                <a:solidFill>
                  <a:srgbClr val="0000FF"/>
                </a:solidFill>
                <a:latin typeface="Times New Roman" pitchFamily="18" charset="0"/>
                <a:ea typeface="楷体" pitchFamily="49" charset="-122"/>
                <a:cs typeface="Times New Roman" pitchFamily="18" charset="0"/>
              </a:rPr>
              <a:t>n</a:t>
            </a:r>
            <a:r>
              <a:rPr lang="en-US" altLang="zh-CN" sz="2000">
                <a:solidFill>
                  <a:srgbClr val="0000FF"/>
                </a:solidFill>
                <a:latin typeface="Times New Roman" pitchFamily="18" charset="0"/>
                <a:ea typeface="楷体" pitchFamily="49" charset="-122"/>
                <a:cs typeface="Times New Roman" pitchFamily="18" charset="0"/>
              </a:rPr>
              <a:t>"</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a[i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else</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k;i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//n-k</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a:solidFill>
                  <a:srgbClr val="FF0000"/>
                </a:solidFill>
                <a:latin typeface="Times New Roman" pitchFamily="18" charset="0"/>
                <a:ea typeface="楷体" pitchFamily="49" charset="-122"/>
                <a:cs typeface="Times New Roman" pitchFamily="18" charset="0"/>
              </a:rPr>
              <a:t>fun</a:t>
            </a:r>
            <a:r>
              <a:rPr lang="en-US" altLang="zh-CN" sz="2000">
                <a:solidFill>
                  <a:srgbClr val="0000FF"/>
                </a:solidFill>
                <a:latin typeface="Times New Roman" pitchFamily="18" charset="0"/>
                <a:ea typeface="楷体" pitchFamily="49" charset="-122"/>
                <a:cs typeface="Times New Roman" pitchFamily="18" charset="0"/>
              </a:rPr>
              <a:t>(a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k+1</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dirty="0">
                <a:solidFill>
                  <a:srgbClr val="0000FF"/>
                </a:solidFill>
                <a:latin typeface="Times New Roman" pitchFamily="18" charset="0"/>
                <a:ea typeface="楷体" pitchFamily="49" charset="-122"/>
                <a:cs typeface="Times New Roman" pitchFamily="18" charset="0"/>
              </a:rPr>
              <a:t>   </a:t>
            </a:r>
          </a:p>
        </p:txBody>
      </p:sp>
      <p:sp>
        <p:nvSpPr>
          <p:cNvPr id="217093" name="Text Box 5"/>
          <p:cNvSpPr txBox="1">
            <a:spLocks noChangeArrowheads="1"/>
          </p:cNvSpPr>
          <p:nvPr/>
        </p:nvSpPr>
        <p:spPr bwMode="auto">
          <a:xfrm>
            <a:off x="719169" y="214290"/>
            <a:ext cx="2138319" cy="498598"/>
          </a:xfrm>
          <a:prstGeom prst="rect">
            <a:avLst/>
          </a:prstGeom>
          <a:noFill/>
          <a:ln w="19050" algn="ctr">
            <a:noFill/>
            <a:miter lim="800000"/>
            <a:headEnd/>
            <a:tailEnd/>
          </a:ln>
          <a:effectLst/>
        </p:spPr>
        <p:txBody>
          <a:bodyPr wrap="square">
            <a:spAutoFit/>
          </a:bodyPr>
          <a:lstStyle/>
          <a:p>
            <a:pPr algn="just"/>
            <a:r>
              <a:rPr lang="zh-CN" altLang="en-US">
                <a:solidFill>
                  <a:srgbClr val="0000FF"/>
                </a:solidFill>
                <a:ea typeface="楷体" pitchFamily="49" charset="-122"/>
                <a:cs typeface="Times New Roman" pitchFamily="18" charset="0"/>
              </a:rPr>
              <a:t>递归算法： </a:t>
            </a:r>
            <a:endParaRPr lang="zh-CN" altLang="en-US" dirty="0">
              <a:solidFill>
                <a:srgbClr val="0000FF"/>
              </a:solidFill>
              <a:ea typeface="楷体" pitchFamily="49" charset="-122"/>
              <a:cs typeface="Times New Roman" pitchFamily="18" charset="0"/>
            </a:endParaRPr>
          </a:p>
        </p:txBody>
      </p:sp>
      <p:grpSp>
        <p:nvGrpSpPr>
          <p:cNvPr id="5" name="组合 4"/>
          <p:cNvGrpSpPr/>
          <p:nvPr/>
        </p:nvGrpSpPr>
        <p:grpSpPr>
          <a:xfrm>
            <a:off x="5786446" y="5716484"/>
            <a:ext cx="1500198" cy="498598"/>
            <a:chOff x="5786446" y="5665684"/>
            <a:chExt cx="1500198" cy="498598"/>
          </a:xfrm>
        </p:grpSpPr>
        <p:sp>
          <p:nvSpPr>
            <p:cNvPr id="6" name="左箭头 5"/>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TextBox 6"/>
            <p:cNvSpPr txBox="1"/>
            <p:nvPr/>
          </p:nvSpPr>
          <p:spPr>
            <a:xfrm>
              <a:off x="6357950" y="5665684"/>
              <a:ext cx="928694" cy="498598"/>
            </a:xfrm>
            <a:prstGeom prst="rect">
              <a:avLst/>
            </a:prstGeom>
            <a:noFill/>
          </p:spPr>
          <p:txBody>
            <a:bodyPr wrap="square" rtlCol="0">
              <a:spAutoFit/>
            </a:bodyPr>
            <a:lstStyle/>
            <a:p>
              <a:r>
                <a:rPr lang="zh-CN" altLang="en-US">
                  <a:solidFill>
                    <a:srgbClr val="FF0000"/>
                  </a:solidFill>
                  <a:latin typeface="楷体" pitchFamily="49" charset="-122"/>
                  <a:ea typeface="楷体" pitchFamily="49" charset="-122"/>
                </a:rPr>
                <a:t>错误</a:t>
              </a:r>
            </a:p>
          </p:txBody>
        </p:sp>
      </p:grpSp>
      <p:grpSp>
        <p:nvGrpSpPr>
          <p:cNvPr id="12" name="组合 11"/>
          <p:cNvGrpSpPr/>
          <p:nvPr/>
        </p:nvGrpSpPr>
        <p:grpSpPr>
          <a:xfrm>
            <a:off x="1071538" y="5286388"/>
            <a:ext cx="5857916" cy="927226"/>
            <a:chOff x="1071538" y="5286388"/>
            <a:chExt cx="5857916" cy="927226"/>
          </a:xfrm>
        </p:grpSpPr>
        <p:sp>
          <p:nvSpPr>
            <p:cNvPr id="9" name="TextBox 8"/>
            <p:cNvSpPr txBox="1"/>
            <p:nvPr/>
          </p:nvSpPr>
          <p:spPr>
            <a:xfrm>
              <a:off x="1071538" y="5715016"/>
              <a:ext cx="4714908" cy="498598"/>
            </a:xfrm>
            <a:prstGeom prst="rect">
              <a:avLst/>
            </a:prstGeom>
            <a:noFill/>
          </p:spPr>
          <p:txBody>
            <a:bodyPr wrap="square" rtlCol="0">
              <a:spAutoFit/>
            </a:bodyPr>
            <a:lstStyle/>
            <a:p>
              <a:pPr algn="l"/>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0)</a:t>
              </a:r>
              <a:r>
                <a:rPr lang="zh-CN" altLang="en-US">
                  <a:solidFill>
                    <a:srgbClr val="0000FF"/>
                  </a:solidFill>
                  <a:ea typeface="楷体" pitchFamily="49" charset="-122"/>
                  <a:cs typeface="Times New Roman" pitchFamily="18" charset="0"/>
                </a:rPr>
                <a:t>的空间复杂度为</a:t>
              </a:r>
              <a:r>
                <a:rPr lang="en-US" altLang="zh-CN">
                  <a:solidFill>
                    <a:srgbClr val="0000FF"/>
                  </a:solidFill>
                  <a:ea typeface="楷体" pitchFamily="49" charset="-122"/>
                  <a:cs typeface="Times New Roman" pitchFamily="18" charset="0"/>
                </a:rPr>
                <a:t>O(1)</a:t>
              </a:r>
              <a:r>
                <a:rPr lang="zh-CN" altLang="en-US">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10" name="下箭头 9"/>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3571868" y="5286388"/>
              <a:ext cx="3357586" cy="403252"/>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仅仅定义了一个临时变量</a:t>
              </a:r>
              <a:r>
                <a:rPr lang="en-US" altLang="zh-CN" sz="2000" i="1">
                  <a:solidFill>
                    <a:srgbClr val="0000FF"/>
                  </a:solidFill>
                  <a:ea typeface="楷体" pitchFamily="49" charset="-122"/>
                  <a:cs typeface="Times New Roman" pitchFamily="18" charset="0"/>
                </a:rPr>
                <a:t>i</a:t>
              </a:r>
              <a:endParaRPr lang="zh-CN" altLang="en-US" sz="2000" i="1">
                <a:solidFill>
                  <a:srgbClr val="0000FF"/>
                </a:solidFill>
                <a:ea typeface="楷体" pitchFamily="49" charset="-122"/>
                <a:cs typeface="Times New Roman" pitchFamily="18" charset="0"/>
              </a:endParaRPr>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pPr/>
              <a:t>45</a:t>
            </a:fld>
            <a:endParaRPr lang="en-US" altLang="zh-CN" dirty="0"/>
          </a:p>
        </p:txBody>
      </p:sp>
    </p:spTree>
    <p:extLst>
      <p:ext uri="{BB962C8B-B14F-4D97-AF65-F5344CB8AC3E}">
        <p14:creationId xmlns:p14="http://schemas.microsoft.com/office/powerpoint/2010/main" val="62211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4282" y="214290"/>
            <a:ext cx="8713788" cy="972574"/>
          </a:xfrm>
          <a:prstGeom prst="rect">
            <a:avLst/>
          </a:prstGeom>
          <a:noFill/>
          <a:ln w="9525" algn="ctr">
            <a:noFill/>
            <a:miter lim="800000"/>
            <a:headEnd/>
            <a:tailEnd/>
          </a:ln>
          <a:effectLst/>
        </p:spPr>
        <p:txBody>
          <a:bodyPr>
            <a:spAutoFit/>
          </a:bodyPr>
          <a:lstStyle/>
          <a:p>
            <a:pPr algn="l"/>
            <a:r>
              <a:rPr lang="zh-CN" altLang="en-US" dirty="0">
                <a:solidFill>
                  <a:srgbClr val="0000FF"/>
                </a:solidFill>
                <a:ea typeface="楷体" pitchFamily="49" charset="-122"/>
                <a:cs typeface="Times New Roman" pitchFamily="18" charset="0"/>
              </a:rPr>
              <a:t>　　</a:t>
            </a:r>
            <a:r>
              <a:rPr lang="zh-CN" altLang="en-US" sz="2800">
                <a:solidFill>
                  <a:srgbClr val="FF0000"/>
                </a:solidFill>
                <a:ea typeface="楷体" pitchFamily="49" charset="-122"/>
                <a:cs typeface="Times New Roman" pitchFamily="18" charset="0"/>
              </a:rPr>
              <a:t>解：</a:t>
            </a:r>
            <a:r>
              <a:rPr lang="zh-CN" altLang="en-US">
                <a:solidFill>
                  <a:srgbClr val="0000FF"/>
                </a:solidFill>
                <a:ea typeface="楷体" pitchFamily="49" charset="-122"/>
                <a:cs typeface="Times New Roman" pitchFamily="18" charset="0"/>
              </a:rPr>
              <a:t>设</a:t>
            </a:r>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0)</a:t>
            </a:r>
            <a:r>
              <a:rPr lang="zh-CN" altLang="en-US">
                <a:solidFill>
                  <a:srgbClr val="0000FF"/>
                </a:solidFill>
                <a:ea typeface="楷体" pitchFamily="49" charset="-122"/>
                <a:cs typeface="Times New Roman" pitchFamily="18" charset="0"/>
              </a:rPr>
              <a:t>的空间为</a:t>
            </a:r>
            <a:r>
              <a:rPr lang="en-US" altLang="zh-CN">
                <a:solidFill>
                  <a:srgbClr val="0000FF"/>
                </a:solidFill>
                <a:ea typeface="楷体" pitchFamily="49" charset="-122"/>
                <a:cs typeface="Times New Roman" pitchFamily="18" charset="0"/>
              </a:rPr>
              <a:t>S(</a:t>
            </a:r>
            <a:r>
              <a:rPr lang="en-US" altLang="zh-CN" i="1">
                <a:solidFill>
                  <a:srgbClr val="0000FF"/>
                </a:solidFill>
                <a:ea typeface="楷体" pitchFamily="49" charset="-122"/>
                <a:cs typeface="Times New Roman" pitchFamily="18" charset="0"/>
              </a:rPr>
              <a:t>n</a:t>
            </a:r>
            <a:r>
              <a:rPr lang="en-US" altLang="zh-CN">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fun(</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n</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k</a:t>
            </a:r>
            <a:r>
              <a:rPr lang="en-US" altLang="zh-CN">
                <a:solidFill>
                  <a:srgbClr val="FF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的空间为</a:t>
            </a:r>
            <a:r>
              <a:rPr lang="en-US" altLang="zh-CN">
                <a:solidFill>
                  <a:srgbClr val="0000FF"/>
                </a:solidFill>
                <a:ea typeface="楷体" pitchFamily="49" charset="-122"/>
                <a:cs typeface="Times New Roman" pitchFamily="18" charset="0"/>
              </a:rPr>
              <a:t>S</a:t>
            </a:r>
            <a:r>
              <a:rPr lang="en-US" altLang="zh-CN" baseline="-25000">
                <a:solidFill>
                  <a:srgbClr val="0000FF"/>
                </a:solidFill>
                <a:ea typeface="楷体" pitchFamily="49" charset="-122"/>
                <a:cs typeface="Times New Roman" pitchFamily="18" charset="0"/>
              </a:rPr>
              <a:t>1</a:t>
            </a:r>
            <a:r>
              <a:rPr lang="en-US" altLang="zh-CN">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k</a:t>
            </a:r>
            <a:r>
              <a:rPr lang="en-US" altLang="zh-CN">
                <a:solidFill>
                  <a:srgbClr val="0000FF"/>
                </a:solidFill>
                <a:ea typeface="楷体" pitchFamily="49" charset="-122"/>
                <a:cs typeface="Times New Roman" pitchFamily="18" charset="0"/>
              </a:rPr>
              <a:t>)   </a:t>
            </a:r>
            <a:r>
              <a:rPr lang="en-US" altLang="zh-CN">
                <a:solidFill>
                  <a:srgbClr val="0000FF"/>
                </a:solidFill>
                <a:ea typeface="楷体" pitchFamily="49" charset="-122"/>
                <a:cs typeface="Times New Roman" pitchFamily="18" charset="0"/>
                <a:sym typeface="Wingdings"/>
              </a:rPr>
              <a:t>   S(</a:t>
            </a:r>
            <a:r>
              <a:rPr lang="en-US" altLang="zh-CN" i="1">
                <a:solidFill>
                  <a:srgbClr val="0000FF"/>
                </a:solidFill>
                <a:ea typeface="楷体" pitchFamily="49" charset="-122"/>
                <a:cs typeface="Times New Roman" pitchFamily="18" charset="0"/>
                <a:sym typeface="Wingdings"/>
              </a:rPr>
              <a:t>n</a:t>
            </a:r>
            <a:r>
              <a:rPr lang="en-US" altLang="zh-CN">
                <a:solidFill>
                  <a:srgbClr val="0000FF"/>
                </a:solidFill>
                <a:ea typeface="楷体" pitchFamily="49" charset="-122"/>
                <a:cs typeface="Times New Roman" pitchFamily="18" charset="0"/>
                <a:sym typeface="Wingdings"/>
              </a:rPr>
              <a:t>) = S</a:t>
            </a:r>
            <a:r>
              <a:rPr lang="en-US" altLang="zh-CN" baseline="-25000">
                <a:solidFill>
                  <a:srgbClr val="0000FF"/>
                </a:solidFill>
                <a:ea typeface="楷体" pitchFamily="49" charset="-122"/>
                <a:cs typeface="Times New Roman" pitchFamily="18" charset="0"/>
                <a:sym typeface="Wingdings"/>
              </a:rPr>
              <a:t>1</a:t>
            </a:r>
            <a:r>
              <a:rPr lang="en-US" altLang="zh-CN">
                <a:solidFill>
                  <a:srgbClr val="0000FF"/>
                </a:solidFill>
                <a:ea typeface="楷体" pitchFamily="49" charset="-122"/>
                <a:cs typeface="Times New Roman" pitchFamily="18" charset="0"/>
                <a:sym typeface="Wingdings"/>
              </a:rPr>
              <a:t>(</a:t>
            </a:r>
            <a:r>
              <a:rPr lang="en-US" altLang="zh-CN" i="1">
                <a:solidFill>
                  <a:srgbClr val="0000FF"/>
                </a:solidFill>
                <a:ea typeface="楷体" pitchFamily="49" charset="-122"/>
                <a:cs typeface="Times New Roman" pitchFamily="18" charset="0"/>
                <a:sym typeface="Wingdings"/>
              </a:rPr>
              <a:t>n</a:t>
            </a:r>
            <a:r>
              <a:rPr lang="zh-CN" altLang="en-US">
                <a:solidFill>
                  <a:srgbClr val="0000FF"/>
                </a:solidFill>
                <a:ea typeface="楷体" pitchFamily="49" charset="-122"/>
                <a:cs typeface="Times New Roman" pitchFamily="18" charset="0"/>
                <a:sym typeface="Wingdings"/>
              </a:rPr>
              <a:t>，</a:t>
            </a:r>
            <a:r>
              <a:rPr lang="en-US" altLang="zh-CN">
                <a:solidFill>
                  <a:srgbClr val="0000FF"/>
                </a:solidFill>
                <a:ea typeface="楷体" pitchFamily="49" charset="-122"/>
                <a:cs typeface="Times New Roman" pitchFamily="18" charset="0"/>
                <a:sym typeface="Wingdings"/>
              </a:rPr>
              <a:t>0)</a:t>
            </a:r>
            <a:r>
              <a:rPr lang="zh-CN" altLang="en-US">
                <a:solidFill>
                  <a:srgbClr val="0000FF"/>
                </a:solidFill>
                <a:ea typeface="楷体" pitchFamily="49" charset="-122"/>
                <a:cs typeface="Times New Roman" pitchFamily="18" charset="0"/>
                <a:sym typeface="Wingdings"/>
              </a:rPr>
              <a:t>。</a:t>
            </a:r>
            <a:endParaRPr lang="zh-CN" altLang="en-US" dirty="0">
              <a:solidFill>
                <a:srgbClr val="0000FF"/>
              </a:solidFill>
              <a:ea typeface="楷体" pitchFamily="49" charset="-122"/>
              <a:cs typeface="Times New Roman" pitchFamily="18" charset="0"/>
            </a:endParaRPr>
          </a:p>
        </p:txBody>
      </p:sp>
      <p:sp>
        <p:nvSpPr>
          <p:cNvPr id="206856" name="Text Box 8"/>
          <p:cNvSpPr txBox="1">
            <a:spLocks noChangeArrowheads="1"/>
          </p:cNvSpPr>
          <p:nvPr/>
        </p:nvSpPr>
        <p:spPr bwMode="auto">
          <a:xfrm>
            <a:off x="755650" y="3071810"/>
            <a:ext cx="6840538" cy="1680460"/>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r>
              <a:rPr lang="zh-CN" altLang="en-US">
                <a:solidFill>
                  <a:srgbClr val="0000FF"/>
                </a:solidFill>
                <a:ea typeface="楷体" pitchFamily="49" charset="-122"/>
                <a:cs typeface="Times New Roman" pitchFamily="18" charset="0"/>
              </a:rPr>
              <a:t>则： </a:t>
            </a:r>
            <a:endParaRPr lang="en-US" altLang="zh-CN">
              <a:solidFill>
                <a:srgbClr val="0000FF"/>
              </a:solidFill>
              <a:ea typeface="楷体" pitchFamily="49" charset="-122"/>
              <a:cs typeface="Times New Roman" pitchFamily="18" charset="0"/>
            </a:endParaRPr>
          </a:p>
          <a:p>
            <a:pPr algn="l"/>
            <a:r>
              <a:rPr lang="en-US" altLang="zh-CN">
                <a:solidFill>
                  <a:srgbClr val="0000FF"/>
                </a:solidFill>
              </a:rPr>
              <a:t>S(</a:t>
            </a:r>
            <a:r>
              <a:rPr lang="en-US" altLang="zh-CN" i="1">
                <a:solidFill>
                  <a:srgbClr val="0000FF"/>
                </a:solidFill>
              </a:rPr>
              <a:t>n</a:t>
            </a:r>
            <a:r>
              <a:rPr lang="en-US" altLang="zh-CN">
                <a:solidFill>
                  <a:srgbClr val="0000FF"/>
                </a:solidFill>
              </a:rPr>
              <a:t>) = S</a:t>
            </a:r>
            <a:r>
              <a:rPr lang="en-US" altLang="zh-CN" baseline="-25000">
                <a:solidFill>
                  <a:srgbClr val="0000FF"/>
                </a:solidFill>
              </a:rPr>
              <a:t>1</a:t>
            </a:r>
            <a:r>
              <a:rPr lang="en-US" altLang="zh-CN">
                <a:solidFill>
                  <a:srgbClr val="0000FF"/>
                </a:solidFill>
              </a:rPr>
              <a:t>(</a:t>
            </a:r>
            <a:r>
              <a:rPr lang="en-US" altLang="zh-CN" i="1">
                <a:solidFill>
                  <a:srgbClr val="0000FF"/>
                </a:solidFill>
              </a:rPr>
              <a:t>n</a:t>
            </a:r>
            <a:r>
              <a:rPr lang="zh-CN" altLang="en-US">
                <a:solidFill>
                  <a:srgbClr val="0000FF"/>
                </a:solidFill>
              </a:rPr>
              <a:t>，</a:t>
            </a:r>
            <a:r>
              <a:rPr lang="en-US" altLang="zh-CN">
                <a:solidFill>
                  <a:srgbClr val="0000FF"/>
                </a:solidFill>
              </a:rPr>
              <a:t>0) = 1+S</a:t>
            </a:r>
            <a:r>
              <a:rPr lang="en-US" altLang="zh-CN" baseline="-25000">
                <a:solidFill>
                  <a:srgbClr val="0000FF"/>
                </a:solidFill>
              </a:rPr>
              <a:t>1</a:t>
            </a:r>
            <a:r>
              <a:rPr lang="en-US" altLang="zh-CN">
                <a:solidFill>
                  <a:srgbClr val="0000FF"/>
                </a:solidFill>
              </a:rPr>
              <a:t>(</a:t>
            </a:r>
            <a:r>
              <a:rPr lang="en-US" altLang="zh-CN" i="1">
                <a:solidFill>
                  <a:srgbClr val="0000FF"/>
                </a:solidFill>
              </a:rPr>
              <a:t>n</a:t>
            </a:r>
            <a:r>
              <a:rPr lang="zh-CN" altLang="en-US">
                <a:solidFill>
                  <a:srgbClr val="0000FF"/>
                </a:solidFill>
              </a:rPr>
              <a:t>，</a:t>
            </a:r>
            <a:r>
              <a:rPr lang="en-US" altLang="zh-CN">
                <a:solidFill>
                  <a:srgbClr val="0000FF"/>
                </a:solidFill>
              </a:rPr>
              <a:t>1) = 1+1+S</a:t>
            </a:r>
            <a:r>
              <a:rPr lang="en-US" altLang="zh-CN" baseline="-25000">
                <a:solidFill>
                  <a:srgbClr val="0000FF"/>
                </a:solidFill>
              </a:rPr>
              <a:t>1</a:t>
            </a:r>
            <a:r>
              <a:rPr lang="en-US" altLang="zh-CN">
                <a:solidFill>
                  <a:srgbClr val="0000FF"/>
                </a:solidFill>
              </a:rPr>
              <a:t>(</a:t>
            </a:r>
            <a:r>
              <a:rPr lang="en-US" altLang="zh-CN" i="1">
                <a:solidFill>
                  <a:srgbClr val="0000FF"/>
                </a:solidFill>
              </a:rPr>
              <a:t>n</a:t>
            </a:r>
            <a:r>
              <a:rPr lang="zh-CN" altLang="en-US">
                <a:solidFill>
                  <a:srgbClr val="0000FF"/>
                </a:solidFill>
              </a:rPr>
              <a:t>，</a:t>
            </a:r>
            <a:r>
              <a:rPr lang="en-US" altLang="zh-CN">
                <a:solidFill>
                  <a:srgbClr val="0000FF"/>
                </a:solidFill>
              </a:rPr>
              <a:t>2</a:t>
            </a:r>
            <a:r>
              <a:rPr lang="en-US" altLang="zh-CN" dirty="0">
                <a:solidFill>
                  <a:srgbClr val="0000FF"/>
                </a:solidFill>
              </a:rPr>
              <a:t>)</a:t>
            </a:r>
          </a:p>
          <a:p>
            <a:pPr algn="l"/>
            <a:r>
              <a:rPr lang="en-US" altLang="zh-CN">
                <a:solidFill>
                  <a:srgbClr val="0000FF"/>
                </a:solidFill>
              </a:rPr>
              <a:t>        = </a:t>
            </a:r>
            <a:r>
              <a:rPr lang="en-US" altLang="zh-CN">
                <a:solidFill>
                  <a:srgbClr val="0000FF"/>
                </a:solidFill>
                <a:latin typeface="宋体"/>
                <a:ea typeface="宋体" pitchFamily="2" charset="-122"/>
                <a:cs typeface="Times New Roman" pitchFamily="18" charset="0"/>
              </a:rPr>
              <a:t>… </a:t>
            </a:r>
            <a:r>
              <a:rPr lang="en-US" altLang="zh-CN">
                <a:solidFill>
                  <a:srgbClr val="0000FF"/>
                </a:solidFill>
                <a:cs typeface="Times New Roman" pitchFamily="18" charset="0"/>
              </a:rPr>
              <a:t>= </a:t>
            </a:r>
            <a:r>
              <a:rPr lang="en-US" altLang="zh-CN">
                <a:solidFill>
                  <a:srgbClr val="0000FF"/>
                </a:solidFill>
              </a:rPr>
              <a:t>1 </a:t>
            </a:r>
            <a:r>
              <a:rPr lang="en-US" altLang="zh-CN" dirty="0">
                <a:solidFill>
                  <a:srgbClr val="0000FF"/>
                </a:solidFill>
              </a:rPr>
              <a:t>+ 1 + </a:t>
            </a:r>
            <a:r>
              <a:rPr lang="en-US" altLang="zh-CN" dirty="0">
                <a:solidFill>
                  <a:srgbClr val="0000FF"/>
                </a:solidFill>
                <a:latin typeface="宋体"/>
                <a:ea typeface="宋体" pitchFamily="2" charset="-122"/>
              </a:rPr>
              <a:t>…</a:t>
            </a:r>
            <a:r>
              <a:rPr lang="en-US" altLang="zh-CN" dirty="0">
                <a:solidFill>
                  <a:srgbClr val="0000FF"/>
                </a:solidFill>
                <a:ea typeface="宋体" pitchFamily="2" charset="-122"/>
              </a:rPr>
              <a:t> </a:t>
            </a:r>
            <a:r>
              <a:rPr lang="en-US" altLang="zh-CN">
                <a:solidFill>
                  <a:srgbClr val="0000FF"/>
                </a:solidFill>
              </a:rPr>
              <a:t>+ 1 = O(</a:t>
            </a:r>
            <a:r>
              <a:rPr lang="en-US" altLang="zh-CN" i="1">
                <a:solidFill>
                  <a:srgbClr val="0000FF"/>
                </a:solidFill>
              </a:rPr>
              <a:t>n</a:t>
            </a:r>
            <a:r>
              <a:rPr lang="en-US" altLang="zh-CN" dirty="0">
                <a:solidFill>
                  <a:srgbClr val="0000FF"/>
                </a:solidFill>
              </a:rPr>
              <a:t>)</a:t>
            </a:r>
          </a:p>
        </p:txBody>
      </p:sp>
      <p:grpSp>
        <p:nvGrpSpPr>
          <p:cNvPr id="14" name="组合 13"/>
          <p:cNvGrpSpPr/>
          <p:nvPr/>
        </p:nvGrpSpPr>
        <p:grpSpPr>
          <a:xfrm>
            <a:off x="2428860" y="4640263"/>
            <a:ext cx="1584325" cy="649314"/>
            <a:chOff x="2089150" y="4640263"/>
            <a:chExt cx="1584325" cy="649314"/>
          </a:xfrm>
        </p:grpSpPr>
        <p:sp>
          <p:nvSpPr>
            <p:cNvPr id="206857" name="AutoShape 9"/>
            <p:cNvSpPr>
              <a:spLocks/>
            </p:cNvSpPr>
            <p:nvPr/>
          </p:nvSpPr>
          <p:spPr bwMode="auto">
            <a:xfrm rot="5400000">
              <a:off x="2773363" y="3956050"/>
              <a:ext cx="215900" cy="1584325"/>
            </a:xfrm>
            <a:prstGeom prst="rightBrace">
              <a:avLst>
                <a:gd name="adj1" fmla="val 61152"/>
                <a:gd name="adj2" fmla="val 50000"/>
              </a:avLst>
            </a:prstGeom>
            <a:noFill/>
            <a:ln w="38100">
              <a:solidFill>
                <a:srgbClr val="6600CC"/>
              </a:solidFill>
              <a:round/>
              <a:headEnd/>
              <a:tailEnd/>
            </a:ln>
            <a:effectLst/>
          </p:spPr>
          <p:txBody>
            <a:bodyPr wrap="none" anchor="ctr">
              <a:spAutoFit/>
            </a:bodyPr>
            <a:lstStyle/>
            <a:p>
              <a:endParaRPr lang="zh-CN" altLang="en-US"/>
            </a:p>
          </p:txBody>
        </p:sp>
        <p:sp>
          <p:nvSpPr>
            <p:cNvPr id="206858" name="Text Box 10"/>
            <p:cNvSpPr txBox="1">
              <a:spLocks noChangeArrowheads="1"/>
            </p:cNvSpPr>
            <p:nvPr/>
          </p:nvSpPr>
          <p:spPr bwMode="auto">
            <a:xfrm>
              <a:off x="2479675" y="4886325"/>
              <a:ext cx="792163" cy="403252"/>
            </a:xfrm>
            <a:prstGeom prst="rect">
              <a:avLst/>
            </a:prstGeom>
            <a:noFill/>
            <a:ln w="38100" algn="ctr">
              <a:noFill/>
              <a:miter lim="800000"/>
              <a:headEnd/>
              <a:tailEnd/>
            </a:ln>
            <a:effectLst/>
          </p:spPr>
          <p:txBody>
            <a:bodyPr>
              <a:spAutoFit/>
            </a:bodyPr>
            <a:lstStyle/>
            <a:p>
              <a:pPr algn="l"/>
              <a:r>
                <a:rPr lang="en-US" altLang="zh-CN" sz="2000" i="1" dirty="0">
                  <a:solidFill>
                    <a:srgbClr val="660066"/>
                  </a:solidFill>
                </a:rPr>
                <a:t>n</a:t>
              </a:r>
              <a:r>
                <a:rPr lang="zh-CN" altLang="en-US" sz="2000" dirty="0">
                  <a:solidFill>
                    <a:srgbClr val="660066"/>
                  </a:solidFill>
                  <a:latin typeface="楷体" pitchFamily="49" charset="-122"/>
                  <a:ea typeface="楷体" pitchFamily="49" charset="-122"/>
                </a:rPr>
                <a:t>个</a:t>
              </a:r>
              <a:r>
                <a:rPr lang="en-US" altLang="zh-CN" sz="2000" dirty="0">
                  <a:solidFill>
                    <a:srgbClr val="660066"/>
                  </a:solidFill>
                </a:rPr>
                <a:t>1</a:t>
              </a:r>
            </a:p>
          </p:txBody>
        </p:sp>
      </p:grpSp>
      <p:sp>
        <p:nvSpPr>
          <p:cNvPr id="10" name="TextBox 9"/>
          <p:cNvSpPr txBox="1"/>
          <p:nvPr/>
        </p:nvSpPr>
        <p:spPr>
          <a:xfrm>
            <a:off x="642910" y="5357826"/>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a:solidFill>
                  <a:srgbClr val="0000FF"/>
                </a:solidFill>
                <a:ea typeface="楷体" pitchFamily="49" charset="-122"/>
                <a:cs typeface="Times New Roman" pitchFamily="18" charset="0"/>
              </a:rPr>
              <a:t>所以</a:t>
            </a:r>
            <a:r>
              <a:rPr lang="zh-CN" altLang="en-US">
                <a:solidFill>
                  <a:srgbClr val="0000FF"/>
                </a:solidFill>
                <a:ea typeface="楷体" pitchFamily="49" charset="-122"/>
                <a:cs typeface="Times New Roman" pitchFamily="18" charset="0"/>
              </a:rPr>
              <a:t>调用</a:t>
            </a:r>
            <a:r>
              <a:rPr lang="en-US" altLang="zh-CN">
                <a:solidFill>
                  <a:srgbClr val="0000FF"/>
                </a:solidFill>
                <a:ea typeface="楷体" pitchFamily="49" charset="-122"/>
                <a:cs typeface="Times New Roman" pitchFamily="18" charset="0"/>
              </a:rPr>
              <a:t>fun(</a:t>
            </a:r>
            <a:r>
              <a:rPr lang="en-US" altLang="zh-CN" i="1">
                <a:solidFill>
                  <a:srgbClr val="0000FF"/>
                </a:solidFill>
                <a:ea typeface="楷体" pitchFamily="49" charset="-122"/>
                <a:cs typeface="Times New Roman" pitchFamily="18" charset="0"/>
              </a:rPr>
              <a:t>a</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a:t>
            </a:r>
            <a:r>
              <a:rPr lang="en-US" altLang="zh-CN">
                <a:solidFill>
                  <a:srgbClr val="0000FF"/>
                </a:solidFill>
                <a:ea typeface="楷体" pitchFamily="49" charset="-122"/>
                <a:cs typeface="Times New Roman" pitchFamily="18" charset="0"/>
              </a:rPr>
              <a:t>0)</a:t>
            </a:r>
            <a:r>
              <a:rPr lang="zh-CN" altLang="en-US">
                <a:solidFill>
                  <a:srgbClr val="0000FF"/>
                </a:solidFill>
                <a:ea typeface="楷体" pitchFamily="49" charset="-122"/>
                <a:cs typeface="Times New Roman" pitchFamily="18" charset="0"/>
              </a:rPr>
              <a:t>的空间复杂</a:t>
            </a:r>
            <a:r>
              <a:rPr lang="zh-CN" altLang="en-US" dirty="0">
                <a:solidFill>
                  <a:srgbClr val="0000FF"/>
                </a:solidFill>
                <a:ea typeface="楷体" pitchFamily="49" charset="-122"/>
                <a:cs typeface="Times New Roman" pitchFamily="18" charset="0"/>
              </a:rPr>
              <a:t>度</a:t>
            </a:r>
            <a:r>
              <a:rPr lang="zh-CN" altLang="en-US">
                <a:solidFill>
                  <a:srgbClr val="0000FF"/>
                </a:solidFill>
                <a:ea typeface="楷体" pitchFamily="49" charset="-122"/>
                <a:cs typeface="Times New Roman" pitchFamily="18" charset="0"/>
              </a:rPr>
              <a:t>为</a:t>
            </a:r>
            <a:r>
              <a:rPr lang="en-US" altLang="zh-CN">
                <a:solidFill>
                  <a:srgbClr val="FF3300"/>
                </a:solidFill>
                <a:ea typeface="楷体" pitchFamily="49" charset="-122"/>
                <a:cs typeface="Times New Roman" pitchFamily="18" charset="0"/>
              </a:rPr>
              <a:t>O(</a:t>
            </a:r>
            <a:r>
              <a:rPr lang="en-US" altLang="zh-CN" i="1">
                <a:solidFill>
                  <a:srgbClr val="FF3300"/>
                </a:solidFill>
                <a:ea typeface="楷体" pitchFamily="49" charset="-122"/>
                <a:cs typeface="Times New Roman" pitchFamily="18" charset="0"/>
              </a:rPr>
              <a:t>n</a:t>
            </a:r>
            <a:r>
              <a:rPr lang="en-US" altLang="zh-CN">
                <a:solidFill>
                  <a:srgbClr val="FF3300"/>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a:t>
            </a:r>
            <a:endParaRPr lang="zh-CN" altLang="en-US" dirty="0"/>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46</a:t>
            </a:fld>
            <a:endParaRPr lang="en-US" altLang="zh-CN" dirty="0"/>
          </a:p>
        </p:txBody>
      </p:sp>
      <p:grpSp>
        <p:nvGrpSpPr>
          <p:cNvPr id="13" name="组合 12"/>
          <p:cNvGrpSpPr/>
          <p:nvPr/>
        </p:nvGrpSpPr>
        <p:grpSpPr>
          <a:xfrm>
            <a:off x="857224" y="1177602"/>
            <a:ext cx="5100647" cy="1531654"/>
            <a:chOff x="857224" y="1177602"/>
            <a:chExt cx="5100647" cy="1531654"/>
          </a:xfrm>
        </p:grpSpPr>
        <p:sp>
          <p:nvSpPr>
            <p:cNvPr id="206854" name="Text Box 6"/>
            <p:cNvSpPr txBox="1">
              <a:spLocks noChangeArrowheads="1"/>
            </p:cNvSpPr>
            <p:nvPr/>
          </p:nvSpPr>
          <p:spPr bwMode="auto">
            <a:xfrm>
              <a:off x="1000100" y="1785926"/>
              <a:ext cx="4957771" cy="923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a:spAutoFit/>
            </a:bodyPr>
            <a:lstStyle/>
            <a:p>
              <a:pPr algn="l"/>
              <a:r>
                <a:rPr lang="en-US" altLang="zh-CN" sz="2000">
                  <a:solidFill>
                    <a:srgbClr val="0000FF"/>
                  </a:solidFill>
                  <a:latin typeface="Times New Roman" pitchFamily="18" charset="0"/>
                  <a:ea typeface="楷体" pitchFamily="49" charset="-122"/>
                  <a:cs typeface="Times New Roman" pitchFamily="18" charset="0"/>
                </a:rPr>
                <a:t>S</a:t>
              </a:r>
              <a:r>
                <a:rPr lang="en-US" altLang="zh-CN" sz="2000" baseline="-25000">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 = 1</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当</a:t>
              </a:r>
              <a:r>
                <a:rPr lang="en-US" altLang="zh-CN" sz="2000" i="1" dirty="0">
                  <a:solidFill>
                    <a:srgbClr val="0000FF"/>
                  </a:solidFill>
                  <a:latin typeface="Times New Roman" pitchFamily="18" charset="0"/>
                  <a:ea typeface="楷体" pitchFamily="49" charset="-122"/>
                  <a:cs typeface="Times New Roman" pitchFamily="18" charset="0"/>
                </a:rPr>
                <a:t>k</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n</a:t>
              </a:r>
              <a:r>
                <a:rPr lang="en-US" altLang="zh-CN" sz="2000" dirty="0">
                  <a:solidFill>
                    <a:srgbClr val="0000FF"/>
                  </a:solidFill>
                  <a:latin typeface="+mn-ea"/>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1</a:t>
              </a:r>
              <a:r>
                <a:rPr lang="zh-CN" altLang="en-US" sz="2000" dirty="0">
                  <a:solidFill>
                    <a:srgbClr val="0000FF"/>
                  </a:solidFill>
                  <a:latin typeface="Times New Roman" pitchFamily="18" charset="0"/>
                  <a:ea typeface="楷体" pitchFamily="49" charset="-122"/>
                  <a:cs typeface="Times New Roman" pitchFamily="18" charset="0"/>
                </a:rPr>
                <a:t>时</a:t>
              </a:r>
            </a:p>
            <a:p>
              <a:pPr algn="l"/>
              <a:r>
                <a:rPr lang="en-US" altLang="zh-CN" sz="2000" err="1">
                  <a:solidFill>
                    <a:srgbClr val="0000FF"/>
                  </a:solidFill>
                  <a:latin typeface="Times New Roman" pitchFamily="18" charset="0"/>
                  <a:ea typeface="楷体" pitchFamily="49" charset="-122"/>
                  <a:cs typeface="Times New Roman" pitchFamily="18" charset="0"/>
                </a:rPr>
                <a:t>S</a:t>
              </a:r>
              <a:r>
                <a:rPr lang="en-US" altLang="zh-CN" sz="2000" baseline="-25000" err="1">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 = 1+S</a:t>
              </a:r>
              <a:r>
                <a:rPr lang="en-US" altLang="zh-CN" sz="2000" baseline="-25000">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n</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+1</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其他情况</a:t>
              </a:r>
            </a:p>
          </p:txBody>
        </p:sp>
        <p:sp>
          <p:nvSpPr>
            <p:cNvPr id="12" name="TextBox 11"/>
            <p:cNvSpPr txBox="1"/>
            <p:nvPr/>
          </p:nvSpPr>
          <p:spPr>
            <a:xfrm>
              <a:off x="857224" y="1177602"/>
              <a:ext cx="3500462" cy="465448"/>
            </a:xfrm>
            <a:prstGeom prst="rect">
              <a:avLst/>
            </a:prstGeom>
            <a:noFill/>
          </p:spPr>
          <p:txBody>
            <a:bodyPr wrap="square" rtlCol="0">
              <a:spAutoFit/>
            </a:bodyPr>
            <a:lstStyle/>
            <a:p>
              <a:pPr algn="l"/>
              <a:r>
                <a:rPr lang="zh-CN" altLang="en-US">
                  <a:solidFill>
                    <a:srgbClr val="0000FF"/>
                  </a:solidFill>
                  <a:ea typeface="楷体" pitchFamily="49" charset="-122"/>
                  <a:cs typeface="Times New Roman" pitchFamily="18" charset="0"/>
                </a:rPr>
                <a:t>由</a:t>
              </a:r>
              <a:r>
                <a:rPr lang="en-US" altLang="zh-CN">
                  <a:solidFill>
                    <a:srgbClr val="0000FF"/>
                  </a:solidFill>
                  <a:ea typeface="楷体" pitchFamily="49" charset="-122"/>
                  <a:cs typeface="Times New Roman" pitchFamily="18" charset="0"/>
                </a:rPr>
                <a:t>fun()</a:t>
              </a:r>
              <a:r>
                <a:rPr lang="zh-CN" altLang="en-US">
                  <a:solidFill>
                    <a:srgbClr val="0000FF"/>
                  </a:solidFill>
                  <a:ea typeface="楷体" pitchFamily="49" charset="-122"/>
                  <a:cs typeface="Times New Roman" pitchFamily="18" charset="0"/>
                </a:rPr>
                <a:t>递归算法可知：</a:t>
              </a:r>
              <a:endParaRPr lang="zh-CN" altLang="en-US"/>
            </a:p>
          </p:txBody>
        </p:sp>
      </p:grpSp>
    </p:spTree>
    <p:extLst>
      <p:ext uri="{BB962C8B-B14F-4D97-AF65-F5344CB8AC3E}">
        <p14:creationId xmlns:p14="http://schemas.microsoft.com/office/powerpoint/2010/main" val="154247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6856">
                                            <p:txEl>
                                              <p:pRg st="0" end="0"/>
                                            </p:txEl>
                                          </p:spTgt>
                                        </p:tgtEl>
                                        <p:attrNameLst>
                                          <p:attrName>style.visibility</p:attrName>
                                        </p:attrNameLst>
                                      </p:cBhvr>
                                      <p:to>
                                        <p:strVal val="visible"/>
                                      </p:to>
                                    </p:set>
                                    <p:anim calcmode="discrete" valueType="clr">
                                      <p:cBhvr override="childStyle">
                                        <p:cTn id="11" dur="80"/>
                                        <p:tgtEl>
                                          <p:spTgt spid="2068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6856">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6856">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06856">
                                            <p:txEl>
                                              <p:pRg st="1" end="1"/>
                                            </p:txEl>
                                          </p:spTgt>
                                        </p:tgtEl>
                                        <p:attrNameLst>
                                          <p:attrName>style.visibility</p:attrName>
                                        </p:attrNameLst>
                                      </p:cBhvr>
                                      <p:to>
                                        <p:strVal val="visible"/>
                                      </p:to>
                                    </p:set>
                                    <p:anim calcmode="discrete" valueType="clr">
                                      <p:cBhvr override="childStyle">
                                        <p:cTn id="16" dur="80"/>
                                        <p:tgtEl>
                                          <p:spTgt spid="20685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06856">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206856">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206856">
                                            <p:txEl>
                                              <p:pRg st="2" end="2"/>
                                            </p:txEl>
                                          </p:spTgt>
                                        </p:tgtEl>
                                        <p:attrNameLst>
                                          <p:attrName>style.visibility</p:attrName>
                                        </p:attrNameLst>
                                      </p:cBhvr>
                                      <p:to>
                                        <p:strVal val="visible"/>
                                      </p:to>
                                    </p:set>
                                    <p:anim calcmode="discrete" valueType="clr">
                                      <p:cBhvr override="childStyle">
                                        <p:cTn id="23" dur="80"/>
                                        <p:tgtEl>
                                          <p:spTgt spid="20685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06856">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206856">
                                            <p:txEl>
                                              <p:pRg st="2" end="2"/>
                                            </p:txEl>
                                          </p:spTgt>
                                        </p:tgtEl>
                                        <p:attrNameLst>
                                          <p:attrName>fill.type</p:attrName>
                                        </p:attrNameLst>
                                      </p:cBhvr>
                                      <p:to>
                                        <p:strVal val="solid"/>
                                      </p:to>
                                    </p:set>
                                  </p:childTnLst>
                                </p:cTn>
                              </p:par>
                            </p:childTnLst>
                          </p:cTn>
                        </p:par>
                        <p:par>
                          <p:cTn id="26" fill="hold">
                            <p:stCondLst>
                              <p:cond delay="640"/>
                            </p:stCondLst>
                            <p:childTnLst>
                              <p:par>
                                <p:cTn id="27" presetID="1"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285860"/>
            <a:ext cx="8215370" cy="173062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algn="l"/>
            <a:r>
              <a:rPr lang="zh-CN" altLang="en-US" dirty="0">
                <a:solidFill>
                  <a:srgbClr val="FF0000"/>
                </a:solidFill>
                <a:latin typeface="黑体" pitchFamily="49" charset="-122"/>
                <a:ea typeface="黑体" pitchFamily="49" charset="-122"/>
                <a:cs typeface="Times New Roman" pitchFamily="18" charset="0"/>
              </a:rPr>
              <a:t>思考题</a:t>
            </a:r>
            <a:endParaRPr lang="en-US" altLang="zh-CN" dirty="0">
              <a:solidFill>
                <a:srgbClr val="FF0000"/>
              </a:solidFill>
              <a:latin typeface="黑体" pitchFamily="49" charset="-122"/>
              <a:ea typeface="黑体" pitchFamily="49" charset="-122"/>
              <a:cs typeface="Times New Roman" pitchFamily="18" charset="0"/>
            </a:endParaRPr>
          </a:p>
          <a:p>
            <a:pPr algn="l"/>
            <a:r>
              <a:rPr lang="en-US" altLang="zh-CN" dirty="0">
                <a:latin typeface="Times New Roman" pitchFamily="18" charset="0"/>
                <a:ea typeface="楷体" pitchFamily="49" charset="-122"/>
                <a:cs typeface="Times New Roman" pitchFamily="18" charset="0"/>
              </a:rPr>
              <a:t>        </a:t>
            </a:r>
            <a:r>
              <a:rPr lang="zh-CN" altLang="en-US" dirty="0">
                <a:solidFill>
                  <a:srgbClr val="0000FF"/>
                </a:solidFill>
                <a:latin typeface="Times New Roman" pitchFamily="18" charset="0"/>
                <a:ea typeface="楷体" pitchFamily="49" charset="-122"/>
                <a:cs typeface="Times New Roman" pitchFamily="18" charset="0"/>
              </a:rPr>
              <a:t>递归算法和非递归算法在分析时间复杂度和空间复杂度上为什么不同？</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47</a:t>
            </a:fld>
            <a:endParaRPr lang="en-US" altLang="zh-CN" dirty="0"/>
          </a:p>
        </p:txBody>
      </p:sp>
    </p:spTree>
    <p:extLst>
      <p:ext uri="{BB962C8B-B14F-4D97-AF65-F5344CB8AC3E}">
        <p14:creationId xmlns:p14="http://schemas.microsoft.com/office/powerpoint/2010/main" val="978276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lnSpc>
                <a:spcPct val="100000"/>
              </a:lnSpc>
            </a:pPr>
            <a:r>
              <a:rPr kumimoji="0" lang="en-US" altLang="zh-CN">
                <a:solidFill>
                  <a:srgbClr val="FF00FF"/>
                </a:solidFill>
              </a:rPr>
              <a:t> </a:t>
            </a:r>
            <a:r>
              <a:rPr kumimoji="0" lang="en-US" altLang="zh-CN" sz="4000">
                <a:solidFill>
                  <a:srgbClr val="FF3300"/>
                </a:solidFill>
                <a:effectLst>
                  <a:outerShdw blurRad="38100" dist="38100" dir="2700000" algn="tl">
                    <a:srgbClr val="000000"/>
                  </a:outerShdw>
                </a:effectLst>
              </a:rPr>
              <a:t>━━</a:t>
            </a:r>
            <a:r>
              <a:rPr kumimoji="0"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kumimoji="0" lang="zh-CN" altLang="en-US" sz="4000">
                <a:solidFill>
                  <a:srgbClr val="FF3300"/>
                </a:solidFill>
                <a:effectLst>
                  <a:outerShdw blurRad="38100" dist="38100" dir="2700000" algn="tl">
                    <a:srgbClr val="000000"/>
                  </a:outerShdw>
                </a:effectLst>
              </a:rPr>
              <a:t>━━</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48</a:t>
            </a:fld>
            <a:endParaRPr lang="en-US" altLang="zh-CN" dirty="0"/>
          </a:p>
        </p:txBody>
      </p:sp>
    </p:spTree>
    <p:extLst>
      <p:ext uri="{BB962C8B-B14F-4D97-AF65-F5344CB8AC3E}">
        <p14:creationId xmlns:p14="http://schemas.microsoft.com/office/powerpoint/2010/main" val="366854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descr="蓝色面巾纸"/>
          <p:cNvSpPr txBox="1">
            <a:spLocks noChangeArrowheads="1"/>
          </p:cNvSpPr>
          <p:nvPr/>
        </p:nvSpPr>
        <p:spPr bwMode="auto">
          <a:xfrm>
            <a:off x="428596" y="214290"/>
            <a:ext cx="3071834" cy="523220"/>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lnSpc>
                <a:spcPct val="100000"/>
              </a:lnSpc>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1.2.2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算法描述</a:t>
            </a:r>
          </a:p>
        </p:txBody>
      </p:sp>
      <p:grpSp>
        <p:nvGrpSpPr>
          <p:cNvPr id="2" name="组合 22"/>
          <p:cNvGrpSpPr/>
          <p:nvPr/>
        </p:nvGrpSpPr>
        <p:grpSpPr>
          <a:xfrm>
            <a:off x="714348" y="2428868"/>
            <a:ext cx="6023946" cy="2372545"/>
            <a:chOff x="714348" y="2428868"/>
            <a:chExt cx="6023946" cy="2372545"/>
          </a:xfrm>
        </p:grpSpPr>
        <p:sp>
          <p:nvSpPr>
            <p:cNvPr id="4" name="TextBox 3"/>
            <p:cNvSpPr txBox="1"/>
            <p:nvPr/>
          </p:nvSpPr>
          <p:spPr>
            <a:xfrm>
              <a:off x="714348" y="2428868"/>
              <a:ext cx="5000660"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effectLst>
              <a:glow rad="139700">
                <a:schemeClr val="accent4">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80000" tIns="108000" rIns="180000" bIns="108000" rtlCol="0">
              <a:spAutoFit/>
            </a:bodyPr>
            <a:lstStyle/>
            <a:p>
              <a:pPr>
                <a:lnSpc>
                  <a:spcPct val="100000"/>
                </a:lnSpc>
              </a:pPr>
              <a:r>
                <a:rPr lang="zh-CN" altLang="en-US" sz="2000" dirty="0">
                  <a:solidFill>
                    <a:srgbClr val="6600CC"/>
                  </a:solidFill>
                  <a:effectLst>
                    <a:outerShdw blurRad="38100" dist="38100" dir="2700000" algn="tl">
                      <a:srgbClr val="000000">
                        <a:alpha val="43137"/>
                      </a:srgbClr>
                    </a:outerShdw>
                  </a:effectLst>
                  <a:latin typeface="楷体" pitchFamily="49" charset="-122"/>
                  <a:ea typeface="楷体" pitchFamily="49" charset="-122"/>
                </a:rPr>
                <a:t>返回值</a:t>
              </a:r>
              <a:r>
                <a:rPr lang="zh-CN" altLang="en-US" sz="2000" dirty="0">
                  <a:solidFill>
                    <a:srgbClr val="0033CC"/>
                  </a:solidFill>
                  <a:latin typeface="楷体" pitchFamily="49" charset="-122"/>
                  <a:ea typeface="楷体" pitchFamily="49" charset="-122"/>
                </a:rPr>
                <a:t>  </a:t>
              </a:r>
              <a:r>
                <a:rPr lang="zh-CN" altLang="en-US" sz="2000" dirty="0">
                  <a:solidFill>
                    <a:srgbClr val="3333FF"/>
                  </a:solidFill>
                  <a:latin typeface="楷体" pitchFamily="49" charset="-122"/>
                  <a:ea typeface="楷体" pitchFamily="49" charset="-122"/>
                </a:rPr>
                <a:t>算法对应的函数名</a:t>
              </a:r>
              <a:r>
                <a:rPr lang="en-US" altLang="zh-CN" sz="2000" dirty="0">
                  <a:solidFill>
                    <a:srgbClr val="0033CC"/>
                  </a:solidFill>
                  <a:latin typeface="楷体" pitchFamily="49" charset="-122"/>
                  <a:ea typeface="楷体" pitchFamily="49" charset="-122"/>
                </a:rPr>
                <a:t>(</a:t>
              </a:r>
              <a:r>
                <a:rPr lang="zh-CN" altLang="en-US" sz="2000" dirty="0">
                  <a:solidFill>
                    <a:srgbClr val="FF0000"/>
                  </a:solidFill>
                  <a:effectLst>
                    <a:outerShdw blurRad="38100" dist="38100" dir="2700000" algn="tl">
                      <a:srgbClr val="000000">
                        <a:alpha val="43137"/>
                      </a:srgbClr>
                    </a:outerShdw>
                  </a:effectLst>
                  <a:latin typeface="楷体" pitchFamily="49" charset="-122"/>
                  <a:ea typeface="楷体" pitchFamily="49" charset="-122"/>
                </a:rPr>
                <a:t>形参列表</a:t>
              </a:r>
              <a:r>
                <a:rPr lang="en-US" altLang="zh-CN" sz="2000" dirty="0">
                  <a:solidFill>
                    <a:srgbClr val="0033CC"/>
                  </a:solidFill>
                  <a:latin typeface="楷体" pitchFamily="49" charset="-122"/>
                  <a:ea typeface="楷体" pitchFamily="49" charset="-122"/>
                </a:rPr>
                <a:t>)</a:t>
              </a:r>
            </a:p>
            <a:p>
              <a:pPr>
                <a:lnSpc>
                  <a:spcPct val="100000"/>
                </a:lnSpc>
              </a:pPr>
              <a:r>
                <a:rPr lang="en-US" altLang="zh-CN" sz="2000">
                  <a:solidFill>
                    <a:srgbClr val="0033CC"/>
                  </a:solidFill>
                  <a:latin typeface="楷体" pitchFamily="49" charset="-122"/>
                  <a:ea typeface="楷体" pitchFamily="49" charset="-122"/>
                </a:rPr>
                <a:t>{    </a:t>
              </a:r>
              <a:r>
                <a:rPr lang="en-US" altLang="zh-CN" sz="2000">
                  <a:solidFill>
                    <a:srgbClr val="3333FF"/>
                  </a:solidFill>
                  <a:latin typeface="Times New Roman" pitchFamily="18" charset="0"/>
                  <a:ea typeface="楷体" pitchFamily="49" charset="-122"/>
                  <a:cs typeface="Times New Roman" pitchFamily="18" charset="0"/>
                </a:rPr>
                <a:t>//</a:t>
              </a:r>
              <a:r>
                <a:rPr lang="zh-CN" altLang="en-US" sz="2000">
                  <a:solidFill>
                    <a:srgbClr val="3333FF"/>
                  </a:solidFill>
                  <a:latin typeface="Times New Roman" pitchFamily="18" charset="0"/>
                  <a:ea typeface="楷体" pitchFamily="49" charset="-122"/>
                  <a:cs typeface="Times New Roman" pitchFamily="18" charset="0"/>
                </a:rPr>
                <a:t>临时变量的定义</a:t>
              </a:r>
              <a:endParaRPr lang="en-US" altLang="zh-CN" sz="2000">
                <a:solidFill>
                  <a:srgbClr val="3333FF"/>
                </a:solidFill>
                <a:latin typeface="Times New Roman" pitchFamily="18" charset="0"/>
                <a:ea typeface="楷体" pitchFamily="49" charset="-122"/>
                <a:cs typeface="Times New Roman" pitchFamily="18" charset="0"/>
              </a:endParaRPr>
            </a:p>
            <a:p>
              <a:pPr>
                <a:lnSpc>
                  <a:spcPct val="100000"/>
                </a:lnSpc>
              </a:pPr>
              <a:r>
                <a:rPr lang="en-US" altLang="zh-CN" sz="2000">
                  <a:solidFill>
                    <a:srgbClr val="3333FF"/>
                  </a:solidFill>
                  <a:latin typeface="Times New Roman" pitchFamily="18" charset="0"/>
                  <a:ea typeface="楷体" pitchFamily="49" charset="-122"/>
                  <a:cs typeface="Times New Roman" pitchFamily="18" charset="0"/>
                </a:rPr>
                <a:t>          //</a:t>
              </a:r>
              <a:r>
                <a:rPr lang="zh-CN" altLang="en-US" sz="2000">
                  <a:solidFill>
                    <a:srgbClr val="3333FF"/>
                  </a:solidFill>
                  <a:latin typeface="Times New Roman" pitchFamily="18" charset="0"/>
                  <a:ea typeface="楷体" pitchFamily="49" charset="-122"/>
                  <a:cs typeface="Times New Roman" pitchFamily="18" charset="0"/>
                </a:rPr>
                <a:t>实现由输入参数到输出参数的操作</a:t>
              </a:r>
              <a:endParaRPr lang="en-US" altLang="zh-CN" sz="2000" dirty="0">
                <a:solidFill>
                  <a:srgbClr val="0033CC"/>
                </a:solidFill>
                <a:latin typeface="楷体" pitchFamily="49" charset="-122"/>
                <a:ea typeface="楷体" pitchFamily="49" charset="-122"/>
              </a:endParaRPr>
            </a:p>
            <a:p>
              <a:pPr>
                <a:lnSpc>
                  <a:spcPct val="100000"/>
                </a:lnSpc>
              </a:pPr>
              <a:r>
                <a:rPr lang="en-US" altLang="zh-CN" sz="2000" dirty="0">
                  <a:solidFill>
                    <a:srgbClr val="0033CC"/>
                  </a:solidFill>
                  <a:latin typeface="楷体" pitchFamily="49" charset="-122"/>
                  <a:ea typeface="楷体" pitchFamily="49" charset="-122"/>
                </a:rPr>
                <a:t>	…</a:t>
              </a:r>
            </a:p>
            <a:p>
              <a:pPr>
                <a:lnSpc>
                  <a:spcPct val="100000"/>
                </a:lnSpc>
              </a:pPr>
              <a:r>
                <a:rPr lang="en-US" altLang="zh-CN" sz="2000" dirty="0">
                  <a:solidFill>
                    <a:srgbClr val="0033CC"/>
                  </a:solidFill>
                  <a:latin typeface="楷体" pitchFamily="49" charset="-122"/>
                  <a:ea typeface="楷体" pitchFamily="49" charset="-122"/>
                </a:rPr>
                <a:t>}</a:t>
              </a:r>
              <a:endParaRPr lang="zh-CN" altLang="en-US" sz="2000" dirty="0">
                <a:solidFill>
                  <a:srgbClr val="0033CC"/>
                </a:solidFill>
                <a:latin typeface="楷体" pitchFamily="49" charset="-122"/>
                <a:ea typeface="楷体" pitchFamily="49" charset="-122"/>
              </a:endParaRPr>
            </a:p>
          </p:txBody>
        </p:sp>
        <p:sp>
          <p:nvSpPr>
            <p:cNvPr id="5" name="右大括号 4"/>
            <p:cNvSpPr/>
            <p:nvPr/>
          </p:nvSpPr>
          <p:spPr>
            <a:xfrm>
              <a:off x="5929322" y="2928934"/>
              <a:ext cx="142876" cy="135732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215074" y="3143248"/>
              <a:ext cx="523220" cy="1000132"/>
            </a:xfrm>
            <a:prstGeom prst="rect">
              <a:avLst/>
            </a:prstGeom>
            <a:noFill/>
          </p:spPr>
          <p:txBody>
            <a:bodyPr vert="eaVert" wrap="square" rtlCol="0">
              <a:spAutoFit/>
            </a:bodyPr>
            <a:lstStyle/>
            <a:p>
              <a:r>
                <a:rPr lang="zh-CN" altLang="en-US" sz="2000" dirty="0">
                  <a:latin typeface="楷体" pitchFamily="49" charset="-122"/>
                  <a:ea typeface="楷体" pitchFamily="49" charset="-122"/>
                </a:rPr>
                <a:t>函数体</a:t>
              </a:r>
            </a:p>
          </p:txBody>
        </p:sp>
      </p:grpSp>
      <p:grpSp>
        <p:nvGrpSpPr>
          <p:cNvPr id="3" name="组合 23"/>
          <p:cNvGrpSpPr/>
          <p:nvPr/>
        </p:nvGrpSpPr>
        <p:grpSpPr>
          <a:xfrm>
            <a:off x="642910" y="5003786"/>
            <a:ext cx="7358114" cy="1614518"/>
            <a:chOff x="642910" y="5003786"/>
            <a:chExt cx="7358114" cy="1614518"/>
          </a:xfrm>
        </p:grpSpPr>
        <p:sp>
          <p:nvSpPr>
            <p:cNvPr id="7" name="TextBox 6"/>
            <p:cNvSpPr txBox="1"/>
            <p:nvPr/>
          </p:nvSpPr>
          <p:spPr>
            <a:xfrm>
              <a:off x="642910" y="5003786"/>
              <a:ext cx="7358114" cy="928459"/>
            </a:xfrm>
            <a:prstGeom prst="rect">
              <a:avLst/>
            </a:prstGeom>
            <a:noFill/>
          </p:spPr>
          <p:txBody>
            <a:bodyPr wrap="square" rtlCol="0">
              <a:spAutoFit/>
            </a:bodyPr>
            <a:lstStyle/>
            <a:p>
              <a:pPr marL="457200" indent="-457200">
                <a:lnSpc>
                  <a:spcPts val="2600"/>
                </a:lnSpc>
                <a:buBlip>
                  <a:blip r:embed="rId4"/>
                </a:buBlip>
              </a:pPr>
              <a:r>
                <a:rPr lang="zh-CN" altLang="en-US" sz="2200" dirty="0">
                  <a:solidFill>
                    <a:srgbClr val="6600CC"/>
                  </a:solidFill>
                  <a:effectLst>
                    <a:outerShdw blurRad="38100" dist="38100" dir="2700000" algn="tl">
                      <a:srgbClr val="000000">
                        <a:alpha val="43137"/>
                      </a:srgbClr>
                    </a:outerShdw>
                  </a:effectLst>
                  <a:ea typeface="楷体" pitchFamily="49" charset="-122"/>
                  <a:cs typeface="Times New Roman" pitchFamily="18" charset="0"/>
                </a:rPr>
                <a:t>返回值</a:t>
              </a:r>
              <a:r>
                <a:rPr lang="zh-CN" altLang="en-US" sz="2200" dirty="0">
                  <a:ea typeface="楷体" pitchFamily="49" charset="-122"/>
                  <a:cs typeface="Times New Roman" pitchFamily="18" charset="0"/>
                </a:rPr>
                <a:t>：</a:t>
              </a:r>
              <a:r>
                <a:rPr lang="zh-CN" altLang="en-US" sz="2200" dirty="0">
                  <a:solidFill>
                    <a:srgbClr val="3333FF"/>
                  </a:solidFill>
                  <a:ea typeface="楷体" pitchFamily="49" charset="-122"/>
                  <a:cs typeface="Times New Roman" pitchFamily="18" charset="0"/>
                </a:rPr>
                <a:t>通常为</a:t>
              </a:r>
              <a:r>
                <a:rPr lang="en-US" altLang="zh-CN" sz="2200" err="1">
                  <a:solidFill>
                    <a:srgbClr val="3333FF"/>
                  </a:solidFill>
                  <a:ea typeface="楷体" pitchFamily="49" charset="-122"/>
                  <a:cs typeface="Times New Roman" pitchFamily="18" charset="0"/>
                </a:rPr>
                <a:t>bool</a:t>
              </a:r>
              <a:r>
                <a:rPr lang="zh-CN" altLang="en-US" sz="2200">
                  <a:solidFill>
                    <a:srgbClr val="3333FF"/>
                  </a:solidFill>
                  <a:ea typeface="楷体" pitchFamily="49" charset="-122"/>
                  <a:cs typeface="Times New Roman" pitchFamily="18" charset="0"/>
                </a:rPr>
                <a:t>类型，表示</a:t>
              </a:r>
              <a:r>
                <a:rPr lang="zh-CN" altLang="en-US" sz="2200" dirty="0">
                  <a:solidFill>
                    <a:srgbClr val="3333FF"/>
                  </a:solidFill>
                  <a:ea typeface="楷体" pitchFamily="49" charset="-122"/>
                  <a:cs typeface="Times New Roman" pitchFamily="18" charset="0"/>
                </a:rPr>
                <a:t>算法是否成功执行。</a:t>
              </a:r>
              <a:endParaRPr lang="en-US" altLang="zh-CN" sz="2200" dirty="0">
                <a:solidFill>
                  <a:srgbClr val="3333FF"/>
                </a:solidFill>
                <a:ea typeface="楷体" pitchFamily="49" charset="-122"/>
                <a:cs typeface="Times New Roman" pitchFamily="18" charset="0"/>
              </a:endParaRPr>
            </a:p>
            <a:p>
              <a:pPr marL="457200" indent="-457200">
                <a:lnSpc>
                  <a:spcPts val="2600"/>
                </a:lnSpc>
                <a:buBlip>
                  <a:blip r:embed="rId4"/>
                </a:buBlip>
              </a:pPr>
              <a:r>
                <a:rPr lang="zh-CN" altLang="en-US" sz="2200" dirty="0">
                  <a:solidFill>
                    <a:srgbClr val="FF0000"/>
                  </a:solidFill>
                  <a:effectLst>
                    <a:outerShdw blurRad="38100" dist="38100" dir="2700000" algn="tl">
                      <a:srgbClr val="000000">
                        <a:alpha val="43137"/>
                      </a:srgbClr>
                    </a:outerShdw>
                  </a:effectLst>
                  <a:ea typeface="楷体" pitchFamily="49" charset="-122"/>
                  <a:cs typeface="Times New Roman" pitchFamily="18" charset="0"/>
                </a:rPr>
                <a:t>形参列表</a:t>
              </a:r>
              <a:r>
                <a:rPr lang="zh-CN" altLang="en-US" sz="2200" dirty="0">
                  <a:ea typeface="楷体" pitchFamily="49" charset="-122"/>
                  <a:cs typeface="Times New Roman" pitchFamily="18" charset="0"/>
                </a:rPr>
                <a:t>：</a:t>
              </a:r>
              <a:r>
                <a:rPr lang="zh-CN" altLang="en-US" sz="2200" dirty="0">
                  <a:solidFill>
                    <a:srgbClr val="3333FF"/>
                  </a:solidFill>
                  <a:ea typeface="楷体" pitchFamily="49" charset="-122"/>
                  <a:cs typeface="Times New Roman" pitchFamily="18" charset="0"/>
                </a:rPr>
                <a:t>由</a:t>
              </a:r>
              <a:r>
                <a:rPr lang="zh-CN" altLang="en-US" sz="2200" u="heavy" dirty="0">
                  <a:solidFill>
                    <a:srgbClr val="000000"/>
                  </a:solidFill>
                  <a:uFill>
                    <a:solidFill>
                      <a:srgbClr val="6600CC"/>
                    </a:solidFill>
                  </a:uFill>
                  <a:ea typeface="楷体" pitchFamily="49" charset="-122"/>
                  <a:cs typeface="Times New Roman" pitchFamily="18" charset="0"/>
                </a:rPr>
                <a:t>输入型参数</a:t>
              </a:r>
              <a:r>
                <a:rPr lang="zh-CN" altLang="en-US" sz="2200" dirty="0">
                  <a:solidFill>
                    <a:srgbClr val="3333FF"/>
                  </a:solidFill>
                  <a:ea typeface="楷体" pitchFamily="49" charset="-122"/>
                  <a:cs typeface="Times New Roman" pitchFamily="18" charset="0"/>
                </a:rPr>
                <a:t>和</a:t>
              </a:r>
              <a:r>
                <a:rPr lang="zh-CN" altLang="en-US" sz="2200" u="heavy" dirty="0">
                  <a:solidFill>
                    <a:srgbClr val="000000"/>
                  </a:solidFill>
                  <a:uFill>
                    <a:solidFill>
                      <a:srgbClr val="7030A0"/>
                    </a:solidFill>
                  </a:uFill>
                  <a:ea typeface="楷体" pitchFamily="49" charset="-122"/>
                  <a:cs typeface="Times New Roman" pitchFamily="18" charset="0"/>
                </a:rPr>
                <a:t>输出型参数</a:t>
              </a:r>
              <a:r>
                <a:rPr lang="zh-CN" altLang="en-US" sz="2200" dirty="0">
                  <a:solidFill>
                    <a:srgbClr val="3333FF"/>
                  </a:solidFill>
                  <a:ea typeface="楷体" pitchFamily="49" charset="-122"/>
                  <a:cs typeface="Times New Roman" pitchFamily="18" charset="0"/>
                </a:rPr>
                <a:t>构成。</a:t>
              </a:r>
            </a:p>
          </p:txBody>
        </p:sp>
        <p:sp>
          <p:nvSpPr>
            <p:cNvPr id="8" name="TextBox 7"/>
            <p:cNvSpPr txBox="1"/>
            <p:nvPr/>
          </p:nvSpPr>
          <p:spPr>
            <a:xfrm>
              <a:off x="2928926" y="6228774"/>
              <a:ext cx="1428760" cy="389530"/>
            </a:xfrm>
            <a:prstGeom prst="rect">
              <a:avLst/>
            </a:prstGeom>
            <a:noFill/>
          </p:spPr>
          <p:txBody>
            <a:bodyPr wrap="square" rtlCol="0">
              <a:spAutoFit/>
            </a:bodyPr>
            <a:lstStyle/>
            <a:p>
              <a:r>
                <a:rPr lang="zh-CN" altLang="en-US" sz="2000">
                  <a:solidFill>
                    <a:srgbClr val="000000"/>
                  </a:solidFill>
                  <a:latin typeface="楷体" pitchFamily="49" charset="-122"/>
                  <a:ea typeface="楷体" pitchFamily="49" charset="-122"/>
                </a:rPr>
                <a:t>算法输入</a:t>
              </a:r>
            </a:p>
          </p:txBody>
        </p:sp>
        <p:sp>
          <p:nvSpPr>
            <p:cNvPr id="9" name="TextBox 8"/>
            <p:cNvSpPr txBox="1"/>
            <p:nvPr/>
          </p:nvSpPr>
          <p:spPr>
            <a:xfrm>
              <a:off x="4643438" y="6228774"/>
              <a:ext cx="1428760" cy="389530"/>
            </a:xfrm>
            <a:prstGeom prst="rect">
              <a:avLst/>
            </a:prstGeom>
            <a:noFill/>
          </p:spPr>
          <p:txBody>
            <a:bodyPr wrap="square" rtlCol="0">
              <a:spAutoFit/>
            </a:bodyPr>
            <a:lstStyle/>
            <a:p>
              <a:r>
                <a:rPr lang="zh-CN" altLang="en-US" sz="2000">
                  <a:solidFill>
                    <a:srgbClr val="000000"/>
                  </a:solidFill>
                  <a:latin typeface="楷体" pitchFamily="49" charset="-122"/>
                  <a:ea typeface="楷体" pitchFamily="49" charset="-122"/>
                </a:rPr>
                <a:t>算法输出</a:t>
              </a:r>
            </a:p>
          </p:txBody>
        </p:sp>
        <p:cxnSp>
          <p:nvCxnSpPr>
            <p:cNvPr id="11" name="直接箭头连接符 10"/>
            <p:cNvCxnSpPr/>
            <p:nvPr/>
          </p:nvCxnSpPr>
          <p:spPr>
            <a:xfrm rot="5400000">
              <a:off x="3320033"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034545"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0" name="组合 20"/>
          <p:cNvGrpSpPr/>
          <p:nvPr/>
        </p:nvGrpSpPr>
        <p:grpSpPr>
          <a:xfrm>
            <a:off x="1071538" y="1000108"/>
            <a:ext cx="4429156" cy="642942"/>
            <a:chOff x="1071538" y="1000108"/>
            <a:chExt cx="4429156" cy="642942"/>
          </a:xfrm>
        </p:grpSpPr>
        <p:sp>
          <p:nvSpPr>
            <p:cNvPr id="13" name="圆角矩形 12"/>
            <p:cNvSpPr/>
            <p:nvPr/>
          </p:nvSpPr>
          <p:spPr>
            <a:xfrm>
              <a:off x="2428860" y="1000108"/>
              <a:ext cx="1571636" cy="64294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楷体" pitchFamily="49" charset="-122"/>
                  <a:ea typeface="楷体" pitchFamily="49" charset="-122"/>
                </a:rPr>
                <a:t>算法</a:t>
              </a:r>
            </a:p>
          </p:txBody>
        </p:sp>
        <p:sp>
          <p:nvSpPr>
            <p:cNvPr id="14" name="右箭头 13"/>
            <p:cNvSpPr/>
            <p:nvPr/>
          </p:nvSpPr>
          <p:spPr>
            <a:xfrm>
              <a:off x="1785918" y="1214422"/>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TextBox 14"/>
            <p:cNvSpPr txBox="1"/>
            <p:nvPr/>
          </p:nvSpPr>
          <p:spPr>
            <a:xfrm>
              <a:off x="1071538" y="1109646"/>
              <a:ext cx="785818" cy="430887"/>
            </a:xfrm>
            <a:prstGeom prst="rect">
              <a:avLst/>
            </a:prstGeom>
            <a:noFill/>
          </p:spPr>
          <p:txBody>
            <a:bodyPr wrap="square" rtlCol="0">
              <a:spAutoFit/>
            </a:bodyPr>
            <a:lstStyle/>
            <a:p>
              <a:r>
                <a:rPr lang="zh-CN" altLang="en-US" sz="2000">
                  <a:latin typeface="楷体" pitchFamily="49" charset="-122"/>
                  <a:ea typeface="楷体" pitchFamily="49" charset="-122"/>
                </a:rPr>
                <a:t>输入</a:t>
              </a:r>
            </a:p>
          </p:txBody>
        </p:sp>
        <p:sp>
          <p:nvSpPr>
            <p:cNvPr id="17" name="右箭头 16"/>
            <p:cNvSpPr/>
            <p:nvPr/>
          </p:nvSpPr>
          <p:spPr>
            <a:xfrm>
              <a:off x="4071934" y="1247760"/>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TextBox 17"/>
            <p:cNvSpPr txBox="1"/>
            <p:nvPr/>
          </p:nvSpPr>
          <p:spPr>
            <a:xfrm>
              <a:off x="4714876" y="1142984"/>
              <a:ext cx="785818" cy="389530"/>
            </a:xfrm>
            <a:prstGeom prst="rect">
              <a:avLst/>
            </a:prstGeom>
            <a:noFill/>
          </p:spPr>
          <p:txBody>
            <a:bodyPr wrap="square" rtlCol="0">
              <a:spAutoFit/>
            </a:bodyPr>
            <a:lstStyle/>
            <a:p>
              <a:r>
                <a:rPr lang="zh-CN" altLang="en-US" sz="2000">
                  <a:latin typeface="楷体" pitchFamily="49" charset="-122"/>
                  <a:ea typeface="楷体" pitchFamily="49" charset="-122"/>
                </a:rPr>
                <a:t>输出</a:t>
              </a:r>
            </a:p>
          </p:txBody>
        </p:sp>
      </p:grpSp>
      <p:grpSp>
        <p:nvGrpSpPr>
          <p:cNvPr id="21" name="组合 21"/>
          <p:cNvGrpSpPr/>
          <p:nvPr/>
        </p:nvGrpSpPr>
        <p:grpSpPr>
          <a:xfrm>
            <a:off x="2926116" y="1714488"/>
            <a:ext cx="3146082" cy="576000"/>
            <a:chOff x="2926116" y="1714488"/>
            <a:chExt cx="3146082" cy="576000"/>
          </a:xfrm>
        </p:grpSpPr>
        <p:sp>
          <p:nvSpPr>
            <p:cNvPr id="19" name="燕尾形 18"/>
            <p:cNvSpPr/>
            <p:nvPr/>
          </p:nvSpPr>
          <p:spPr>
            <a:xfrm rot="5400000">
              <a:off x="2818116" y="1822488"/>
              <a:ext cx="576000" cy="360000"/>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3357554" y="1811302"/>
              <a:ext cx="2714644" cy="403252"/>
            </a:xfrm>
            <a:prstGeom prst="rect">
              <a:avLst/>
            </a:prstGeom>
            <a:noFill/>
          </p:spPr>
          <p:txBody>
            <a:bodyPr wrap="square" rtlCol="0">
              <a:spAutoFit/>
            </a:bodyPr>
            <a:lstStyle/>
            <a:p>
              <a:r>
                <a:rPr lang="zh-CN" altLang="en-US" sz="2000">
                  <a:solidFill>
                    <a:srgbClr val="3333FF"/>
                  </a:solidFill>
                  <a:ea typeface="楷体" pitchFamily="49" charset="-122"/>
                  <a:cs typeface="Times New Roman" pitchFamily="18" charset="0"/>
                </a:rPr>
                <a:t>算法描述的一般格式</a:t>
              </a:r>
              <a:endParaRPr lang="zh-CN" altLang="en-US" sz="2000"/>
            </a:p>
          </p:txBody>
        </p:sp>
      </p:grpSp>
      <p:sp>
        <p:nvSpPr>
          <p:cNvPr id="23" name="灯片编号占位符 22"/>
          <p:cNvSpPr>
            <a:spLocks noGrp="1"/>
          </p:cNvSpPr>
          <p:nvPr>
            <p:ph type="sldNum" sz="quarter" idx="12"/>
          </p:nvPr>
        </p:nvSpPr>
        <p:spPr/>
        <p:txBody>
          <a:bodyPr/>
          <a:lstStyle/>
          <a:p>
            <a:fld id="{9EB82ADC-86F9-4083-A975-DECCCA18E059}" type="slidenum">
              <a:rPr lang="en-US" altLang="zh-CN" smtClean="0"/>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142984"/>
            <a:ext cx="8143932" cy="90486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solidFill>
                  <a:srgbClr val="3333FF"/>
                </a:solidFill>
                <a:ea typeface="楷体" pitchFamily="49" charset="-122"/>
                <a:cs typeface="Times New Roman" pitchFamily="18" charset="0"/>
              </a:rPr>
              <a:t>        C++</a:t>
            </a:r>
            <a:r>
              <a:rPr lang="zh-CN" altLang="en-US" dirty="0">
                <a:solidFill>
                  <a:srgbClr val="3333FF"/>
                </a:solidFill>
                <a:ea typeface="楷体" pitchFamily="49" charset="-122"/>
                <a:cs typeface="Times New Roman" pitchFamily="18" charset="0"/>
              </a:rPr>
              <a:t>语言中提供了一种</a:t>
            </a:r>
            <a:r>
              <a:rPr lang="zh-CN" altLang="en-US" dirty="0">
                <a:solidFill>
                  <a:srgbClr val="FF00FF"/>
                </a:solidFill>
                <a:ea typeface="楷体" pitchFamily="49" charset="-122"/>
                <a:cs typeface="Times New Roman" pitchFamily="18" charset="0"/>
              </a:rPr>
              <a:t>引用</a:t>
            </a:r>
            <a:r>
              <a:rPr lang="zh-CN" altLang="en-US" dirty="0">
                <a:solidFill>
                  <a:srgbClr val="3333FF"/>
                </a:solidFill>
                <a:ea typeface="楷体" pitchFamily="49" charset="-122"/>
                <a:cs typeface="Times New Roman" pitchFamily="18" charset="0"/>
              </a:rPr>
              <a:t>运算符</a:t>
            </a:r>
            <a:r>
              <a:rPr lang="zh-CN" altLang="en-US">
                <a:solidFill>
                  <a:srgbClr val="3333FF"/>
                </a:solidFill>
                <a:ea typeface="楷体" pitchFamily="49" charset="-122"/>
                <a:cs typeface="Times New Roman" pitchFamily="18" charset="0"/>
              </a:rPr>
              <a:t>“</a:t>
            </a:r>
            <a:r>
              <a:rPr lang="en-US" altLang="zh-CN">
                <a:solidFill>
                  <a:srgbClr val="3333FF"/>
                </a:solidFill>
                <a:ea typeface="楷体" pitchFamily="49" charset="-122"/>
                <a:cs typeface="Times New Roman" pitchFamily="18" charset="0"/>
              </a:rPr>
              <a:t>&amp;”</a:t>
            </a:r>
            <a:r>
              <a:rPr lang="zh-CN" altLang="en-US">
                <a:solidFill>
                  <a:srgbClr val="3333FF"/>
                </a:solidFill>
                <a:ea typeface="楷体" pitchFamily="49" charset="-122"/>
                <a:cs typeface="Times New Roman" pitchFamily="18" charset="0"/>
              </a:rPr>
              <a:t>用于描述输出型参数。</a:t>
            </a:r>
            <a:endParaRPr lang="zh-CN" altLang="en-US" dirty="0">
              <a:solidFill>
                <a:srgbClr val="3333FF"/>
              </a:solidFill>
            </a:endParaRPr>
          </a:p>
        </p:txBody>
      </p:sp>
      <p:sp>
        <p:nvSpPr>
          <p:cNvPr id="5" name="TextBox 4"/>
          <p:cNvSpPr txBox="1"/>
          <p:nvPr/>
        </p:nvSpPr>
        <p:spPr>
          <a:xfrm>
            <a:off x="1571604" y="2825156"/>
            <a:ext cx="1785950" cy="923330"/>
          </a:xfrm>
          <a:prstGeom prst="rect">
            <a:avLst/>
          </a:prstGeom>
          <a:noFill/>
        </p:spPr>
        <p:txBody>
          <a:bodyPr wrap="square" rtlCol="0">
            <a:spAutoFit/>
          </a:bodyPr>
          <a:lstStyle/>
          <a:p>
            <a:r>
              <a:rPr lang="en-US" altLang="zh-CN" sz="2000" dirty="0" err="1">
                <a:solidFill>
                  <a:srgbClr val="3333FF"/>
                </a:solidFill>
              </a:rPr>
              <a:t>int</a:t>
            </a:r>
            <a:r>
              <a:rPr lang="en-US" altLang="zh-CN" sz="2000" dirty="0">
                <a:solidFill>
                  <a:srgbClr val="3333FF"/>
                </a:solidFill>
              </a:rPr>
              <a:t> a=10;</a:t>
            </a:r>
          </a:p>
          <a:p>
            <a:r>
              <a:rPr lang="en-US" altLang="zh-CN" sz="2000" dirty="0" err="1">
                <a:solidFill>
                  <a:srgbClr val="3333FF"/>
                </a:solidFill>
              </a:rPr>
              <a:t>int</a:t>
            </a:r>
            <a:r>
              <a:rPr lang="en-US" altLang="zh-CN" sz="2000" dirty="0">
                <a:solidFill>
                  <a:srgbClr val="3333FF"/>
                </a:solidFill>
              </a:rPr>
              <a:t> &amp;b=a;</a:t>
            </a:r>
            <a:endParaRPr lang="zh-CN" altLang="en-US" sz="2000" dirty="0">
              <a:solidFill>
                <a:srgbClr val="3333FF"/>
              </a:solidFill>
            </a:endParaRPr>
          </a:p>
        </p:txBody>
      </p:sp>
      <p:grpSp>
        <p:nvGrpSpPr>
          <p:cNvPr id="10" name="组合 9"/>
          <p:cNvGrpSpPr/>
          <p:nvPr/>
        </p:nvGrpSpPr>
        <p:grpSpPr>
          <a:xfrm>
            <a:off x="1714480" y="3683206"/>
            <a:ext cx="785818" cy="1031678"/>
            <a:chOff x="1928794" y="3326016"/>
            <a:chExt cx="785818" cy="1031678"/>
          </a:xfrm>
        </p:grpSpPr>
        <p:cxnSp>
          <p:nvCxnSpPr>
            <p:cNvPr id="7" name="直接箭头连接符 6"/>
            <p:cNvCxnSpPr/>
            <p:nvPr/>
          </p:nvCxnSpPr>
          <p:spPr>
            <a:xfrm rot="5400000" flipH="1" flipV="1">
              <a:off x="2000232" y="3610974"/>
              <a:ext cx="57150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28794" y="3968164"/>
              <a:ext cx="785818" cy="389530"/>
            </a:xfrm>
            <a:prstGeom prst="rect">
              <a:avLst/>
            </a:prstGeom>
            <a:noFill/>
          </p:spPr>
          <p:txBody>
            <a:bodyPr wrap="square" rtlCol="0">
              <a:spAutoFit/>
            </a:bodyPr>
            <a:lstStyle/>
            <a:p>
              <a:r>
                <a:rPr lang="zh-CN" altLang="en-US" sz="2000" dirty="0">
                  <a:solidFill>
                    <a:srgbClr val="3333FF"/>
                  </a:solidFill>
                  <a:latin typeface="楷体" pitchFamily="49" charset="-122"/>
                  <a:ea typeface="楷体" pitchFamily="49" charset="-122"/>
                </a:rPr>
                <a:t>引用</a:t>
              </a:r>
            </a:p>
          </p:txBody>
        </p:sp>
      </p:grpSp>
      <p:sp>
        <p:nvSpPr>
          <p:cNvPr id="9" name="TextBox 8"/>
          <p:cNvSpPr txBox="1"/>
          <p:nvPr/>
        </p:nvSpPr>
        <p:spPr>
          <a:xfrm>
            <a:off x="1214414" y="2143116"/>
            <a:ext cx="1571636" cy="470257"/>
          </a:xfrm>
          <a:prstGeom prst="rect">
            <a:avLst/>
          </a:prstGeom>
          <a:noFill/>
        </p:spPr>
        <p:txBody>
          <a:bodyPr wrap="square" rtlCol="0">
            <a:spAutoFit/>
          </a:bodyPr>
          <a:lstStyle/>
          <a:p>
            <a:r>
              <a:rPr lang="zh-CN" altLang="en-US" dirty="0">
                <a:solidFill>
                  <a:srgbClr val="FF0000"/>
                </a:solidFill>
                <a:latin typeface="微软雅黑" pitchFamily="34" charset="-122"/>
                <a:ea typeface="微软雅黑" pitchFamily="34" charset="-122"/>
              </a:rPr>
              <a:t>引用示例</a:t>
            </a:r>
          </a:p>
        </p:txBody>
      </p:sp>
      <p:sp>
        <p:nvSpPr>
          <p:cNvPr id="11" name="TextBox 10"/>
          <p:cNvSpPr txBox="1"/>
          <p:nvPr/>
        </p:nvSpPr>
        <p:spPr>
          <a:xfrm>
            <a:off x="5857884" y="2643183"/>
            <a:ext cx="214314" cy="338554"/>
          </a:xfrm>
          <a:prstGeom prst="rect">
            <a:avLst/>
          </a:prstGeom>
          <a:noFill/>
        </p:spPr>
        <p:txBody>
          <a:bodyPr wrap="square" lIns="0" tIns="0" rIns="0" bIns="0" rtlCol="0">
            <a:spAutoFit/>
          </a:bodyPr>
          <a:lstStyle/>
          <a:p>
            <a:r>
              <a:rPr lang="en-US" altLang="zh-CN" sz="2000" i="1" dirty="0"/>
              <a:t>a</a:t>
            </a:r>
            <a:endParaRPr lang="zh-CN" altLang="en-US" sz="2000" i="1" dirty="0"/>
          </a:p>
        </p:txBody>
      </p:sp>
      <p:sp>
        <p:nvSpPr>
          <p:cNvPr id="12" name="矩形 11"/>
          <p:cNvSpPr/>
          <p:nvPr/>
        </p:nvSpPr>
        <p:spPr>
          <a:xfrm>
            <a:off x="6143636" y="2714620"/>
            <a:ext cx="1071570"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a:solidFill>
                  <a:srgbClr val="0033CC"/>
                </a:solidFill>
                <a:latin typeface="Times New Roman" pitchFamily="18" charset="0"/>
                <a:ea typeface="楷体" pitchFamily="49" charset="-122"/>
                <a:cs typeface="Times New Roman" pitchFamily="18" charset="0"/>
              </a:rPr>
              <a:t>10</a:t>
            </a:r>
            <a:endParaRPr lang="zh-CN" altLang="en-US" sz="2000" dirty="0">
              <a:solidFill>
                <a:srgbClr val="0033CC"/>
              </a:solidFill>
              <a:latin typeface="Times New Roman" pitchFamily="18" charset="0"/>
              <a:ea typeface="楷体" pitchFamily="49" charset="-122"/>
              <a:cs typeface="Times New Roman" pitchFamily="18" charset="0"/>
            </a:endParaRPr>
          </a:p>
        </p:txBody>
      </p:sp>
      <p:sp>
        <p:nvSpPr>
          <p:cNvPr id="13" name="TextBox 12"/>
          <p:cNvSpPr txBox="1"/>
          <p:nvPr/>
        </p:nvSpPr>
        <p:spPr>
          <a:xfrm>
            <a:off x="5857884" y="2947570"/>
            <a:ext cx="214314" cy="313997"/>
          </a:xfrm>
          <a:prstGeom prst="rect">
            <a:avLst/>
          </a:prstGeom>
          <a:noFill/>
        </p:spPr>
        <p:txBody>
          <a:bodyPr wrap="square" lIns="0" tIns="0" rIns="0" bIns="0" rtlCol="0">
            <a:spAutoFit/>
          </a:bodyPr>
          <a:lstStyle/>
          <a:p>
            <a:r>
              <a:rPr lang="en-US" altLang="zh-CN" sz="2000" i="1" dirty="0"/>
              <a:t>b</a:t>
            </a:r>
            <a:endParaRPr lang="zh-CN" altLang="en-US" sz="2000" i="1" dirty="0"/>
          </a:p>
        </p:txBody>
      </p:sp>
      <p:grpSp>
        <p:nvGrpSpPr>
          <p:cNvPr id="16" name="组合 15"/>
          <p:cNvGrpSpPr/>
          <p:nvPr/>
        </p:nvGrpSpPr>
        <p:grpSpPr>
          <a:xfrm>
            <a:off x="4643438" y="3357562"/>
            <a:ext cx="3214710" cy="776472"/>
            <a:chOff x="4643438" y="3000372"/>
            <a:chExt cx="3214710" cy="776472"/>
          </a:xfrm>
        </p:grpSpPr>
        <p:sp>
          <p:nvSpPr>
            <p:cNvPr id="14" name="TextBox 13"/>
            <p:cNvSpPr txBox="1"/>
            <p:nvPr/>
          </p:nvSpPr>
          <p:spPr>
            <a:xfrm>
              <a:off x="4643438" y="3357562"/>
              <a:ext cx="3214710" cy="419282"/>
            </a:xfrm>
            <a:prstGeom prst="rect">
              <a:avLst/>
            </a:prstGeom>
            <a:noFill/>
          </p:spPr>
          <p:txBody>
            <a:bodyPr wrap="square" rtlCol="0">
              <a:spAutoFit/>
            </a:bodyPr>
            <a:lstStyle/>
            <a:p>
              <a:r>
                <a:rPr lang="zh-CN" altLang="en-US" sz="2200" dirty="0">
                  <a:solidFill>
                    <a:srgbClr val="3333FF"/>
                  </a:solidFill>
                  <a:latin typeface="楷体" pitchFamily="49" charset="-122"/>
                  <a:ea typeface="楷体" pitchFamily="49" charset="-122"/>
                </a:rPr>
                <a:t>两个变量共享内存空间</a:t>
              </a:r>
            </a:p>
          </p:txBody>
        </p:sp>
        <p:sp>
          <p:nvSpPr>
            <p:cNvPr id="15" name="上箭头 14"/>
            <p:cNvSpPr/>
            <p:nvPr/>
          </p:nvSpPr>
          <p:spPr>
            <a:xfrm>
              <a:off x="5857884" y="3000372"/>
              <a:ext cx="142876"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7" name="TextBox 16"/>
          <p:cNvSpPr txBox="1"/>
          <p:nvPr/>
        </p:nvSpPr>
        <p:spPr>
          <a:xfrm>
            <a:off x="500034" y="430072"/>
            <a:ext cx="3429024" cy="49859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a:solidFill>
                  <a:srgbClr val="FF0000"/>
                </a:solidFill>
                <a:ea typeface="楷体" pitchFamily="49" charset="-122"/>
                <a:cs typeface="Times New Roman" pitchFamily="18" charset="0"/>
              </a:rPr>
              <a:t>如何描述输出型参数？</a:t>
            </a:r>
            <a:endParaRPr lang="zh-CN" altLang="en-US"/>
          </a:p>
        </p:txBody>
      </p:sp>
      <p:sp>
        <p:nvSpPr>
          <p:cNvPr id="18" name="灯片编号占位符 17"/>
          <p:cNvSpPr>
            <a:spLocks noGrp="1"/>
          </p:cNvSpPr>
          <p:nvPr>
            <p:ph type="sldNum" sz="quarter" idx="12"/>
          </p:nvPr>
        </p:nvSpPr>
        <p:spPr/>
        <p:txBody>
          <a:bodyPr/>
          <a:lstStyle/>
          <a:p>
            <a:fld id="{9EB82ADC-86F9-4083-A975-DECCCA18E059}" type="slidenum">
              <a:rPr lang="en-US" altLang="zh-CN" smtClean="0"/>
              <a:pPr/>
              <a:t>6</a:t>
            </a:fld>
            <a:endParaRPr lang="en-US" altLang="zh-CN" dirty="0"/>
          </a:p>
        </p:txBody>
      </p:sp>
      <p:grpSp>
        <p:nvGrpSpPr>
          <p:cNvPr id="21" name="组合 20"/>
          <p:cNvGrpSpPr/>
          <p:nvPr/>
        </p:nvGrpSpPr>
        <p:grpSpPr>
          <a:xfrm>
            <a:off x="4643438" y="4214818"/>
            <a:ext cx="2714644" cy="1036247"/>
            <a:chOff x="4643438" y="4214818"/>
            <a:chExt cx="2714644" cy="1036247"/>
          </a:xfrm>
        </p:grpSpPr>
        <p:sp>
          <p:nvSpPr>
            <p:cNvPr id="19" name="下箭头 18"/>
            <p:cNvSpPr/>
            <p:nvPr/>
          </p:nvSpPr>
          <p:spPr>
            <a:xfrm>
              <a:off x="5857884" y="4214818"/>
              <a:ext cx="214314" cy="50006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0" name="TextBox 19"/>
            <p:cNvSpPr txBox="1"/>
            <p:nvPr/>
          </p:nvSpPr>
          <p:spPr>
            <a:xfrm>
              <a:off x="4643438" y="4786322"/>
              <a:ext cx="2714644" cy="464743"/>
            </a:xfrm>
            <a:prstGeom prst="rect">
              <a:avLst/>
            </a:prstGeom>
            <a:noFill/>
          </p:spPr>
          <p:txBody>
            <a:bodyPr wrap="square" rtlCol="0">
              <a:spAutoFit/>
            </a:bodyPr>
            <a:lstStyle/>
            <a:p>
              <a:r>
                <a:rPr lang="en-US" altLang="zh-CN" sz="2200" i="1">
                  <a:solidFill>
                    <a:srgbClr val="FF00FF"/>
                  </a:solidFill>
                  <a:ea typeface="楷体" pitchFamily="49" charset="-122"/>
                  <a:cs typeface="Times New Roman" pitchFamily="18" charset="0"/>
                </a:rPr>
                <a:t>a</a:t>
              </a:r>
              <a:r>
                <a:rPr lang="zh-CN" altLang="en-US" sz="2200">
                  <a:solidFill>
                    <a:srgbClr val="FF00FF"/>
                  </a:solidFill>
                  <a:ea typeface="楷体" pitchFamily="49" charset="-122"/>
                  <a:cs typeface="Times New Roman" pitchFamily="18" charset="0"/>
                </a:rPr>
                <a:t>、</a:t>
              </a:r>
              <a:r>
                <a:rPr lang="en-US" altLang="zh-CN" sz="2200" i="1">
                  <a:solidFill>
                    <a:srgbClr val="FF00FF"/>
                  </a:solidFill>
                  <a:ea typeface="楷体" pitchFamily="49" charset="-122"/>
                  <a:cs typeface="Times New Roman" pitchFamily="18" charset="0"/>
                </a:rPr>
                <a:t>b</a:t>
              </a:r>
              <a:r>
                <a:rPr lang="zh-CN" altLang="en-US" sz="2200">
                  <a:solidFill>
                    <a:srgbClr val="FF00FF"/>
                  </a:solidFill>
                  <a:ea typeface="楷体" pitchFamily="49" charset="-122"/>
                  <a:cs typeface="Times New Roman" pitchFamily="18" charset="0"/>
                </a:rPr>
                <a:t>同步发生改变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10"/>
                                        </p:tgtEl>
                                      </p:cBhvr>
                                    </p:animEffect>
                                    <p:animScale>
                                      <p:cBhvr>
                                        <p:cTn id="33" dur="250" autoRev="1" fill="hold"/>
                                        <p:tgtEl>
                                          <p:spTgt spid="10"/>
                                        </p:tgtEl>
                                      </p:cBhvr>
                                      <p:by x="105000" y="105000"/>
                                    </p:animScale>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00034" y="285728"/>
            <a:ext cx="7072362" cy="523220"/>
          </a:xfrm>
          <a:prstGeom prst="rect">
            <a:avLst/>
          </a:prstGeom>
          <a:noFill/>
          <a:ln w="9525">
            <a:noFill/>
            <a:miter lim="800000"/>
            <a:headEnd/>
            <a:tailEnd/>
          </a:ln>
          <a:effectLst/>
        </p:spPr>
        <p:txBody>
          <a:bodyPr wrap="square">
            <a:spAutoFit/>
          </a:bodyPr>
          <a:lstStyle/>
          <a:p>
            <a:pPr>
              <a:lnSpc>
                <a:spcPct val="100000"/>
              </a:lnSpc>
            </a:pPr>
            <a:r>
              <a:rPr lang="zh-CN" altLang="en-US" sz="2800">
                <a:solidFill>
                  <a:srgbClr val="FF0000"/>
                </a:solidFill>
                <a:latin typeface="黑体" pitchFamily="49" charset="-122"/>
                <a:ea typeface="黑体" pitchFamily="49" charset="-122"/>
                <a:cs typeface="Times New Roman" pitchFamily="18" charset="0"/>
              </a:rPr>
              <a:t>示例：</a:t>
            </a:r>
            <a:r>
              <a:rPr lang="zh-CN" altLang="en-US" sz="2600">
                <a:solidFill>
                  <a:srgbClr val="3333FF"/>
                </a:solidFill>
                <a:latin typeface="楷体" pitchFamily="49" charset="-122"/>
                <a:ea typeface="楷体" pitchFamily="49" charset="-122"/>
                <a:cs typeface="Times New Roman" pitchFamily="18" charset="0"/>
              </a:rPr>
              <a:t>设计一个</a:t>
            </a:r>
            <a:r>
              <a:rPr lang="zh-CN" altLang="en-US">
                <a:solidFill>
                  <a:srgbClr val="3333FF"/>
                </a:solidFill>
                <a:ea typeface="楷体" pitchFamily="49" charset="-122"/>
                <a:cs typeface="Times New Roman" pitchFamily="18" charset="0"/>
              </a:rPr>
              <a:t>交换两个整数的算法。</a:t>
            </a:r>
            <a:endParaRPr lang="zh-CN" altLang="en-US" dirty="0">
              <a:ea typeface="楷体" pitchFamily="49" charset="-122"/>
              <a:cs typeface="Times New Roman" pitchFamily="18" charset="0"/>
            </a:endParaRPr>
          </a:p>
        </p:txBody>
      </p:sp>
      <p:sp>
        <p:nvSpPr>
          <p:cNvPr id="4" name="TextBox 3"/>
          <p:cNvSpPr txBox="1"/>
          <p:nvPr/>
        </p:nvSpPr>
        <p:spPr>
          <a:xfrm>
            <a:off x="857224" y="1571612"/>
            <a:ext cx="3714776"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pPr>
            <a:r>
              <a:rPr lang="zh-CN" altLang="en-US" sz="2000" dirty="0">
                <a:solidFill>
                  <a:srgbClr val="3333FF"/>
                </a:solidFill>
                <a:latin typeface="Times New Roman" pitchFamily="18" charset="0"/>
                <a:ea typeface="楷体" pitchFamily="49" charset="-122"/>
                <a:cs typeface="Times New Roman" pitchFamily="18" charset="0"/>
              </a:rPr>
              <a:t> </a:t>
            </a:r>
            <a:r>
              <a:rPr lang="en-US" altLang="zh-CN" sz="2000" dirty="0">
                <a:solidFill>
                  <a:srgbClr val="3333FF"/>
                </a:solidFill>
                <a:latin typeface="Times New Roman" pitchFamily="18" charset="0"/>
                <a:ea typeface="楷体" pitchFamily="49" charset="-122"/>
                <a:cs typeface="Times New Roman" pitchFamily="18" charset="0"/>
              </a:rPr>
              <a:t>void </a:t>
            </a:r>
            <a:r>
              <a:rPr lang="en-US" altLang="zh-CN" sz="2000" err="1">
                <a:solidFill>
                  <a:srgbClr val="FF0000"/>
                </a:solidFill>
                <a:latin typeface="Times New Roman" pitchFamily="18" charset="0"/>
                <a:ea typeface="楷体" pitchFamily="49" charset="-122"/>
                <a:cs typeface="Times New Roman" pitchFamily="18" charset="0"/>
              </a:rPr>
              <a:t>swap1</a:t>
            </a:r>
            <a:r>
              <a:rPr lang="en-US" altLang="zh-CN" sz="2000">
                <a:solidFill>
                  <a:srgbClr val="3333FF"/>
                </a:solidFill>
                <a:latin typeface="Times New Roman" pitchFamily="18" charset="0"/>
                <a:ea typeface="楷体" pitchFamily="49" charset="-122"/>
                <a:cs typeface="Times New Roman" pitchFamily="18" charset="0"/>
              </a:rPr>
              <a:t>(</a:t>
            </a:r>
            <a:r>
              <a:rPr lang="en-US" altLang="zh-CN" sz="2000" err="1">
                <a:solidFill>
                  <a:srgbClr val="FF00FF"/>
                </a:solidFill>
                <a:latin typeface="Times New Roman" pitchFamily="18" charset="0"/>
                <a:ea typeface="楷体" pitchFamily="49" charset="-122"/>
                <a:cs typeface="Times New Roman" pitchFamily="18" charset="0"/>
              </a:rPr>
              <a:t>int</a:t>
            </a:r>
            <a:r>
              <a:rPr lang="en-US" altLang="zh-CN" sz="2000">
                <a:solidFill>
                  <a:srgbClr val="FF00FF"/>
                </a:solidFill>
                <a:latin typeface="Times New Roman" pitchFamily="18" charset="0"/>
                <a:ea typeface="楷体" pitchFamily="49" charset="-122"/>
                <a:cs typeface="Times New Roman" pitchFamily="18" charset="0"/>
              </a:rPr>
              <a:t> x</a:t>
            </a:r>
            <a:r>
              <a:rPr lang="zh-CN" altLang="en-US" sz="2000">
                <a:solidFill>
                  <a:srgbClr val="3333FF"/>
                </a:solidFill>
                <a:latin typeface="Times New Roman" pitchFamily="18" charset="0"/>
                <a:ea typeface="楷体" pitchFamily="49" charset="-122"/>
                <a:cs typeface="Times New Roman" pitchFamily="18" charset="0"/>
              </a:rPr>
              <a:t>，</a:t>
            </a:r>
            <a:r>
              <a:rPr lang="en-US" altLang="zh-CN" sz="2000">
                <a:solidFill>
                  <a:srgbClr val="FF00FF"/>
                </a:solidFill>
                <a:latin typeface="Times New Roman" pitchFamily="18" charset="0"/>
                <a:ea typeface="楷体" pitchFamily="49" charset="-122"/>
                <a:cs typeface="Times New Roman" pitchFamily="18" charset="0"/>
              </a:rPr>
              <a:t>int </a:t>
            </a:r>
            <a:r>
              <a:rPr lang="en-US" altLang="zh-CN" sz="2000" dirty="0">
                <a:solidFill>
                  <a:srgbClr val="FF00FF"/>
                </a:solidFill>
                <a:latin typeface="Times New Roman" pitchFamily="18" charset="0"/>
                <a:ea typeface="楷体" pitchFamily="49" charset="-122"/>
                <a:cs typeface="Times New Roman" pitchFamily="18" charset="0"/>
              </a:rPr>
              <a:t>y</a:t>
            </a:r>
            <a:r>
              <a:rPr lang="en-US" altLang="zh-CN" sz="2000" dirty="0">
                <a:solidFill>
                  <a:srgbClr val="3333FF"/>
                </a:solidFill>
                <a:latin typeface="Times New Roman" pitchFamily="18" charset="0"/>
                <a:ea typeface="楷体" pitchFamily="49" charset="-122"/>
                <a:cs typeface="Times New Roman" pitchFamily="18" charset="0"/>
              </a:rPr>
              <a:t>)</a:t>
            </a: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     </a:t>
            </a:r>
            <a:r>
              <a:rPr lang="en-US" altLang="zh-CN" sz="2000" dirty="0" err="1">
                <a:solidFill>
                  <a:srgbClr val="3333FF"/>
                </a:solidFill>
                <a:latin typeface="Times New Roman" pitchFamily="18" charset="0"/>
                <a:ea typeface="楷体" pitchFamily="49" charset="-122"/>
                <a:cs typeface="Times New Roman" pitchFamily="18" charset="0"/>
              </a:rPr>
              <a:t>int</a:t>
            </a:r>
            <a:r>
              <a:rPr lang="en-US" altLang="zh-CN"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a:t>
            </a: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=x;  x=y;  y=</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a:t>
            </a: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a:t>
            </a:r>
            <a:endParaRPr lang="zh-CN" altLang="en-US" sz="2000" dirty="0">
              <a:solidFill>
                <a:srgbClr val="3333FF"/>
              </a:solidFill>
              <a:latin typeface="Times New Roman" pitchFamily="18" charset="0"/>
              <a:cs typeface="Times New Roman" pitchFamily="18" charset="0"/>
            </a:endParaRPr>
          </a:p>
        </p:txBody>
      </p:sp>
      <p:sp>
        <p:nvSpPr>
          <p:cNvPr id="6" name="右大括号 5"/>
          <p:cNvSpPr/>
          <p:nvPr/>
        </p:nvSpPr>
        <p:spPr>
          <a:xfrm>
            <a:off x="4643438" y="2143116"/>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929190" y="2285992"/>
            <a:ext cx="2428892" cy="430887"/>
          </a:xfrm>
          <a:prstGeom prst="rect">
            <a:avLst/>
          </a:prstGeom>
          <a:noFill/>
        </p:spPr>
        <p:txBody>
          <a:bodyPr wrap="square" rtlCol="0">
            <a:spAutoFit/>
          </a:bodyPr>
          <a:lstStyle/>
          <a:p>
            <a:r>
              <a:rPr lang="zh-CN" altLang="en-US" sz="2000">
                <a:solidFill>
                  <a:srgbClr val="3333FF"/>
                </a:solidFill>
                <a:ea typeface="楷体" pitchFamily="49" charset="-122"/>
                <a:cs typeface="Times New Roman" pitchFamily="18" charset="0"/>
              </a:rPr>
              <a:t>交换形参</a:t>
            </a:r>
            <a:r>
              <a:rPr lang="en-US" altLang="zh-CN" sz="2000" i="1">
                <a:solidFill>
                  <a:srgbClr val="3333FF"/>
                </a:solidFill>
                <a:ea typeface="楷体" pitchFamily="49" charset="-122"/>
                <a:cs typeface="Times New Roman" pitchFamily="18" charset="0"/>
              </a:rPr>
              <a:t>x</a:t>
            </a:r>
            <a:r>
              <a:rPr lang="zh-CN" altLang="en-US" sz="2000">
                <a:solidFill>
                  <a:srgbClr val="3333FF"/>
                </a:solidFill>
                <a:ea typeface="楷体" pitchFamily="49" charset="-122"/>
                <a:cs typeface="Times New Roman" pitchFamily="18" charset="0"/>
              </a:rPr>
              <a:t>和</a:t>
            </a:r>
            <a:r>
              <a:rPr lang="en-US" altLang="zh-CN" sz="2000" i="1">
                <a:solidFill>
                  <a:srgbClr val="3333FF"/>
                </a:solidFill>
                <a:ea typeface="楷体" pitchFamily="49" charset="-122"/>
                <a:cs typeface="Times New Roman" pitchFamily="18" charset="0"/>
              </a:rPr>
              <a:t>y</a:t>
            </a:r>
            <a:r>
              <a:rPr lang="zh-CN" altLang="en-US" sz="2000">
                <a:solidFill>
                  <a:srgbClr val="3333FF"/>
                </a:solidFill>
                <a:ea typeface="楷体" pitchFamily="49" charset="-122"/>
                <a:cs typeface="Times New Roman" pitchFamily="18" charset="0"/>
              </a:rPr>
              <a:t>的值</a:t>
            </a:r>
            <a:endParaRPr lang="zh-CN" altLang="en-US" sz="2000"/>
          </a:p>
        </p:txBody>
      </p:sp>
      <p:grpSp>
        <p:nvGrpSpPr>
          <p:cNvPr id="10" name="组合 9"/>
          <p:cNvGrpSpPr/>
          <p:nvPr/>
        </p:nvGrpSpPr>
        <p:grpSpPr>
          <a:xfrm>
            <a:off x="785786" y="3500438"/>
            <a:ext cx="7429552" cy="1404929"/>
            <a:chOff x="785786" y="3500438"/>
            <a:chExt cx="7429552" cy="1404929"/>
          </a:xfrm>
        </p:grpSpPr>
        <p:sp>
          <p:nvSpPr>
            <p:cNvPr id="3" name="TextBox 2"/>
            <p:cNvSpPr txBox="1"/>
            <p:nvPr/>
          </p:nvSpPr>
          <p:spPr>
            <a:xfrm>
              <a:off x="785786" y="4000504"/>
              <a:ext cx="7429552" cy="904863"/>
            </a:xfrm>
            <a:prstGeom prst="rect">
              <a:avLst/>
            </a:prstGeom>
            <a:noFill/>
          </p:spPr>
          <p:txBody>
            <a:bodyPr wrap="square" rtlCol="0">
              <a:spAutoFit/>
            </a:bodyPr>
            <a:lstStyle/>
            <a:p>
              <a:r>
                <a:rPr lang="zh-CN" altLang="en-US">
                  <a:solidFill>
                    <a:srgbClr val="3333FF"/>
                  </a:solidFill>
                  <a:ea typeface="楷体" pitchFamily="49" charset="-122"/>
                  <a:cs typeface="Times New Roman" pitchFamily="18" charset="0"/>
                </a:rPr>
                <a:t>当执行语句</a:t>
              </a:r>
              <a:r>
                <a:rPr lang="en-US" altLang="zh-CN">
                  <a:solidFill>
                    <a:srgbClr val="FF00FF"/>
                  </a:solidFill>
                  <a:ea typeface="楷体" pitchFamily="49" charset="-122"/>
                  <a:cs typeface="Times New Roman" pitchFamily="18" charset="0"/>
                </a:rPr>
                <a:t>swap1(</a:t>
              </a:r>
              <a:r>
                <a:rPr lang="en-US" altLang="zh-CN" i="1">
                  <a:solidFill>
                    <a:srgbClr val="FF00FF"/>
                  </a:solidFill>
                  <a:ea typeface="楷体" pitchFamily="49" charset="-122"/>
                  <a:cs typeface="Times New Roman" pitchFamily="18" charset="0"/>
                </a:rPr>
                <a:t>a</a:t>
              </a:r>
              <a:r>
                <a:rPr lang="zh-CN" altLang="en-US">
                  <a:solidFill>
                    <a:srgbClr val="FF00FF"/>
                  </a:solidFill>
                  <a:ea typeface="楷体" pitchFamily="49" charset="-122"/>
                  <a:cs typeface="Times New Roman" pitchFamily="18" charset="0"/>
                </a:rPr>
                <a:t>，</a:t>
              </a:r>
              <a:r>
                <a:rPr lang="en-US" altLang="zh-CN" i="1">
                  <a:solidFill>
                    <a:srgbClr val="FF00FF"/>
                  </a:solidFill>
                  <a:ea typeface="楷体" pitchFamily="49" charset="-122"/>
                  <a:cs typeface="Times New Roman" pitchFamily="18" charset="0"/>
                </a:rPr>
                <a:t>b</a:t>
              </a:r>
              <a:r>
                <a:rPr lang="en-US" altLang="zh-CN">
                  <a:solidFill>
                    <a:srgbClr val="FF00FF"/>
                  </a:solidFill>
                  <a:ea typeface="楷体" pitchFamily="49" charset="-122"/>
                  <a:cs typeface="Times New Roman" pitchFamily="18" charset="0"/>
                </a:rPr>
                <a:t>)</a:t>
              </a:r>
              <a:r>
                <a:rPr lang="zh-CN" altLang="en-US">
                  <a:solidFill>
                    <a:srgbClr val="3333FF"/>
                  </a:solidFill>
                  <a:ea typeface="楷体" pitchFamily="49" charset="-122"/>
                  <a:cs typeface="Times New Roman" pitchFamily="18" charset="0"/>
                </a:rPr>
                <a:t>时，</a:t>
              </a:r>
              <a:r>
                <a:rPr lang="en-US" altLang="zh-CN" i="1">
                  <a:solidFill>
                    <a:srgbClr val="3333FF"/>
                  </a:solidFill>
                  <a:ea typeface="楷体" pitchFamily="49" charset="-122"/>
                  <a:cs typeface="Times New Roman" pitchFamily="18" charset="0"/>
                </a:rPr>
                <a:t>a</a:t>
              </a:r>
              <a:r>
                <a:rPr lang="zh-CN" altLang="en-US" dirty="0">
                  <a:solidFill>
                    <a:srgbClr val="3333FF"/>
                  </a:solidFill>
                  <a:ea typeface="楷体" pitchFamily="49" charset="-122"/>
                  <a:cs typeface="Times New Roman" pitchFamily="18" charset="0"/>
                </a:rPr>
                <a:t>和</a:t>
              </a:r>
              <a:r>
                <a:rPr lang="en-US" altLang="zh-CN" i="1" dirty="0">
                  <a:solidFill>
                    <a:srgbClr val="3333FF"/>
                  </a:solidFill>
                  <a:ea typeface="楷体" pitchFamily="49" charset="-122"/>
                  <a:cs typeface="Times New Roman" pitchFamily="18" charset="0"/>
                </a:rPr>
                <a:t>b</a:t>
              </a:r>
              <a:r>
                <a:rPr lang="zh-CN" altLang="en-US" dirty="0">
                  <a:solidFill>
                    <a:srgbClr val="3333FF"/>
                  </a:solidFill>
                  <a:ea typeface="楷体" pitchFamily="49" charset="-122"/>
                  <a:cs typeface="Times New Roman" pitchFamily="18" charset="0"/>
                </a:rPr>
                <a:t>实参值不会发生了交换。</a:t>
              </a:r>
              <a:endParaRPr lang="zh-CN" altLang="en-US" dirty="0">
                <a:solidFill>
                  <a:srgbClr val="3333FF"/>
                </a:solidFill>
              </a:endParaRPr>
            </a:p>
          </p:txBody>
        </p:sp>
        <p:sp>
          <p:nvSpPr>
            <p:cNvPr id="9" name="下箭头 8"/>
            <p:cNvSpPr/>
            <p:nvPr/>
          </p:nvSpPr>
          <p:spPr>
            <a:xfrm>
              <a:off x="2928926" y="3500438"/>
              <a:ext cx="214314"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1" name="TextBox 10"/>
          <p:cNvSpPr txBox="1"/>
          <p:nvPr/>
        </p:nvSpPr>
        <p:spPr>
          <a:xfrm>
            <a:off x="857224" y="4786322"/>
            <a:ext cx="7000924" cy="498598"/>
          </a:xfrm>
          <a:prstGeom prst="rect">
            <a:avLst/>
          </a:prstGeom>
          <a:noFill/>
        </p:spPr>
        <p:txBody>
          <a:bodyPr wrap="square" rtlCol="0">
            <a:spAutoFit/>
          </a:bodyPr>
          <a:lstStyle/>
          <a:p>
            <a:r>
              <a:rPr lang="zh-CN" altLang="en-US">
                <a:solidFill>
                  <a:srgbClr val="FF0000"/>
                </a:solidFill>
                <a:ea typeface="楷体" pitchFamily="49" charset="-122"/>
                <a:cs typeface="Times New Roman" pitchFamily="18" charset="0"/>
              </a:rPr>
              <a:t>分析：</a:t>
            </a:r>
            <a:r>
              <a:rPr lang="en-US" altLang="zh-CN" i="1">
                <a:solidFill>
                  <a:srgbClr val="0000FF"/>
                </a:solidFill>
                <a:ea typeface="楷体" pitchFamily="49" charset="-122"/>
                <a:cs typeface="Times New Roman" pitchFamily="18" charset="0"/>
              </a:rPr>
              <a:t>x</a:t>
            </a:r>
            <a:r>
              <a:rPr lang="zh-CN" altLang="en-US">
                <a:solidFill>
                  <a:srgbClr val="0000FF"/>
                </a:solidFill>
                <a:ea typeface="楷体" pitchFamily="49" charset="-122"/>
                <a:cs typeface="Times New Roman" pitchFamily="18" charset="0"/>
              </a:rPr>
              <a:t>、</a:t>
            </a:r>
            <a:r>
              <a:rPr lang="en-US" altLang="zh-CN" i="1">
                <a:solidFill>
                  <a:srgbClr val="0000FF"/>
                </a:solidFill>
                <a:ea typeface="楷体" pitchFamily="49" charset="-122"/>
                <a:cs typeface="Times New Roman" pitchFamily="18" charset="0"/>
              </a:rPr>
              <a:t>y</a:t>
            </a:r>
            <a:r>
              <a:rPr lang="zh-CN" altLang="en-US">
                <a:solidFill>
                  <a:srgbClr val="0000FF"/>
                </a:solidFill>
                <a:ea typeface="楷体" pitchFamily="49" charset="-122"/>
                <a:cs typeface="Times New Roman" pitchFamily="18" charset="0"/>
              </a:rPr>
              <a:t>既是输入型参数，也是输出型参数</a:t>
            </a:r>
          </a:p>
        </p:txBody>
      </p:sp>
      <p:sp>
        <p:nvSpPr>
          <p:cNvPr id="12" name="TextBox 11"/>
          <p:cNvSpPr txBox="1"/>
          <p:nvPr/>
        </p:nvSpPr>
        <p:spPr>
          <a:xfrm>
            <a:off x="714348" y="928670"/>
            <a:ext cx="4500594" cy="498598"/>
          </a:xfrm>
          <a:prstGeom prst="rect">
            <a:avLst/>
          </a:prstGeom>
          <a:noFill/>
        </p:spPr>
        <p:txBody>
          <a:bodyPr wrap="square" rtlCol="0">
            <a:spAutoFit/>
          </a:bodyPr>
          <a:lstStyle/>
          <a:p>
            <a:r>
              <a:rPr lang="zh-CN" altLang="en-US">
                <a:solidFill>
                  <a:srgbClr val="3333FF"/>
                </a:solidFill>
                <a:ea typeface="楷体" pitchFamily="49" charset="-122"/>
                <a:cs typeface="Times New Roman" pitchFamily="18" charset="0"/>
              </a:rPr>
              <a:t>编写一个函数</a:t>
            </a:r>
            <a:r>
              <a:rPr lang="en-US" altLang="zh-CN">
                <a:solidFill>
                  <a:srgbClr val="3333FF"/>
                </a:solidFill>
                <a:ea typeface="楷体" pitchFamily="49" charset="-122"/>
                <a:cs typeface="Times New Roman" pitchFamily="18" charset="0"/>
              </a:rPr>
              <a:t>swap1(</a:t>
            </a:r>
            <a:r>
              <a:rPr lang="en-US" altLang="zh-CN" i="1">
                <a:solidFill>
                  <a:srgbClr val="3333FF"/>
                </a:solidFill>
                <a:ea typeface="楷体" pitchFamily="49" charset="-122"/>
                <a:cs typeface="Times New Roman" pitchFamily="18" charset="0"/>
              </a:rPr>
              <a:t>x</a:t>
            </a:r>
            <a:r>
              <a:rPr lang="zh-CN" altLang="en-US">
                <a:solidFill>
                  <a:srgbClr val="3333FF"/>
                </a:solidFill>
                <a:ea typeface="楷体" pitchFamily="49" charset="-122"/>
                <a:cs typeface="Times New Roman" pitchFamily="18" charset="0"/>
              </a:rPr>
              <a:t>，</a:t>
            </a:r>
            <a:r>
              <a:rPr lang="en-US" altLang="zh-CN" i="1">
                <a:solidFill>
                  <a:srgbClr val="3333FF"/>
                </a:solidFill>
                <a:ea typeface="楷体" pitchFamily="49" charset="-122"/>
                <a:cs typeface="Times New Roman" pitchFamily="18" charset="0"/>
              </a:rPr>
              <a:t>y</a:t>
            </a:r>
            <a:r>
              <a:rPr lang="en-US" altLang="zh-CN">
                <a:solidFill>
                  <a:srgbClr val="3333FF"/>
                </a:solidFill>
                <a:ea typeface="楷体" pitchFamily="49" charset="-122"/>
                <a:cs typeface="Times New Roman" pitchFamily="18" charset="0"/>
              </a:rPr>
              <a:t>)</a:t>
            </a:r>
            <a:r>
              <a:rPr lang="zh-CN" altLang="en-US">
                <a:solidFill>
                  <a:srgbClr val="3333FF"/>
                </a:solidFill>
                <a:ea typeface="楷体" pitchFamily="49" charset="-122"/>
                <a:cs typeface="Times New Roman" pitchFamily="18" charset="0"/>
              </a:rPr>
              <a:t>：</a:t>
            </a:r>
            <a:endParaRPr lang="zh-CN" altLang="en-US"/>
          </a:p>
        </p:txBody>
      </p:sp>
      <p:sp>
        <p:nvSpPr>
          <p:cNvPr id="13" name="灯片编号占位符 12"/>
          <p:cNvSpPr>
            <a:spLocks noGrp="1"/>
          </p:cNvSpPr>
          <p:nvPr>
            <p:ph type="sldNum" sz="quarter" idx="12"/>
          </p:nvPr>
        </p:nvSpPr>
        <p:spPr/>
        <p:txBody>
          <a:bodyPr/>
          <a:lstStyle/>
          <a:p>
            <a:fld id="{9EB82ADC-86F9-4083-A975-DECCCA18E059}" type="slidenum">
              <a:rPr lang="en-US" altLang="zh-CN" smtClean="0"/>
              <a:pPr/>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050"/>
          <p:cNvSpPr txBox="1">
            <a:spLocks noChangeArrowheads="1"/>
          </p:cNvSpPr>
          <p:nvPr/>
        </p:nvSpPr>
        <p:spPr bwMode="auto">
          <a:xfrm>
            <a:off x="395288" y="642918"/>
            <a:ext cx="8229600" cy="913070"/>
          </a:xfrm>
          <a:prstGeom prst="rect">
            <a:avLst/>
          </a:prstGeom>
          <a:noFill/>
          <a:ln w="9525">
            <a:noFill/>
            <a:miter lim="800000"/>
            <a:headEnd/>
            <a:tailEnd/>
          </a:ln>
          <a:effectLst/>
        </p:spPr>
        <p:txBody>
          <a:bodyPr>
            <a:spAutoFit/>
          </a:bodyPr>
          <a:lstStyle/>
          <a:p>
            <a:pPr>
              <a:lnSpc>
                <a:spcPts val="3200"/>
              </a:lnSpc>
            </a:pPr>
            <a:r>
              <a:rPr lang="en-US" altLang="zh-CN">
                <a:solidFill>
                  <a:srgbClr val="3333FF"/>
                </a:solidFill>
                <a:ea typeface="楷体" pitchFamily="49" charset="-122"/>
                <a:cs typeface="Times New Roman" pitchFamily="18" charset="0"/>
              </a:rPr>
              <a:t>     </a:t>
            </a:r>
            <a:r>
              <a:rPr lang="en-US" altLang="zh-CN">
                <a:solidFill>
                  <a:srgbClr val="FF0000"/>
                </a:solidFill>
                <a:ea typeface="黑体" pitchFamily="49" charset="-122"/>
                <a:cs typeface="Times New Roman" pitchFamily="18" charset="0"/>
              </a:rPr>
              <a:t> </a:t>
            </a:r>
            <a:r>
              <a:rPr lang="zh-CN" altLang="en-US">
                <a:solidFill>
                  <a:srgbClr val="FF0000"/>
                </a:solidFill>
                <a:latin typeface="微软雅黑" pitchFamily="34" charset="-122"/>
                <a:ea typeface="微软雅黑" pitchFamily="34" charset="-122"/>
                <a:cs typeface="Times New Roman" pitchFamily="18" charset="0"/>
              </a:rPr>
              <a:t>改正方法</a:t>
            </a:r>
            <a:r>
              <a:rPr lang="en-US" altLang="zh-CN">
                <a:solidFill>
                  <a:srgbClr val="FF0000"/>
                </a:solidFill>
                <a:latin typeface="微软雅黑" pitchFamily="34" charset="-122"/>
                <a:ea typeface="微软雅黑" pitchFamily="34" charset="-122"/>
                <a:cs typeface="Times New Roman" pitchFamily="18" charset="0"/>
              </a:rPr>
              <a:t>1</a:t>
            </a:r>
            <a:r>
              <a:rPr lang="zh-CN" altLang="en-US">
                <a:solidFill>
                  <a:srgbClr val="FF0000"/>
                </a:solidFill>
                <a:latin typeface="微软雅黑" pitchFamily="34" charset="-122"/>
                <a:ea typeface="微软雅黑" pitchFamily="34" charset="-122"/>
                <a:cs typeface="Times New Roman" pitchFamily="18" charset="0"/>
              </a:rPr>
              <a:t>：</a:t>
            </a:r>
            <a:r>
              <a:rPr lang="zh-CN" altLang="en-US">
                <a:solidFill>
                  <a:srgbClr val="3333FF"/>
                </a:solidFill>
                <a:ea typeface="楷体" pitchFamily="49" charset="-122"/>
                <a:cs typeface="Times New Roman" pitchFamily="18" charset="0"/>
              </a:rPr>
              <a:t>采用</a:t>
            </a:r>
            <a:r>
              <a:rPr lang="zh-CN" altLang="en-US" dirty="0">
                <a:solidFill>
                  <a:srgbClr val="3333FF"/>
                </a:solidFill>
                <a:ea typeface="楷体" pitchFamily="49" charset="-122"/>
                <a:cs typeface="Times New Roman" pitchFamily="18" charset="0"/>
              </a:rPr>
              <a:t>指针的方式来回传形参</a:t>
            </a:r>
            <a:r>
              <a:rPr lang="zh-CN" altLang="en-US">
                <a:solidFill>
                  <a:srgbClr val="3333FF"/>
                </a:solidFill>
                <a:ea typeface="楷体" pitchFamily="49" charset="-122"/>
                <a:cs typeface="Times New Roman" pitchFamily="18" charset="0"/>
              </a:rPr>
              <a:t>的值，需</a:t>
            </a:r>
            <a:r>
              <a:rPr lang="zh-CN" altLang="en-US" dirty="0">
                <a:solidFill>
                  <a:srgbClr val="3333FF"/>
                </a:solidFill>
                <a:ea typeface="楷体" pitchFamily="49" charset="-122"/>
                <a:cs typeface="Times New Roman" pitchFamily="18" charset="0"/>
              </a:rPr>
              <a:t>将上述函数改为：</a:t>
            </a:r>
          </a:p>
        </p:txBody>
      </p:sp>
      <p:sp>
        <p:nvSpPr>
          <p:cNvPr id="3" name="TextBox 2"/>
          <p:cNvSpPr txBox="1"/>
          <p:nvPr/>
        </p:nvSpPr>
        <p:spPr>
          <a:xfrm>
            <a:off x="785786" y="4735503"/>
            <a:ext cx="7643866" cy="498598"/>
          </a:xfrm>
          <a:prstGeom prst="rect">
            <a:avLst/>
          </a:prstGeom>
          <a:noFill/>
        </p:spPr>
        <p:txBody>
          <a:bodyPr wrap="square" rtlCol="0">
            <a:spAutoFit/>
          </a:bodyPr>
          <a:lstStyle/>
          <a:p>
            <a:r>
              <a:rPr lang="zh-CN" altLang="en-US" dirty="0">
                <a:solidFill>
                  <a:srgbClr val="3333FF"/>
                </a:solidFill>
                <a:ea typeface="楷体" pitchFamily="49" charset="-122"/>
                <a:cs typeface="Times New Roman" pitchFamily="18" charset="0"/>
              </a:rPr>
              <a:t>上述函数的调用改为</a:t>
            </a:r>
            <a:r>
              <a:rPr lang="en-US" altLang="zh-CN" dirty="0" err="1">
                <a:solidFill>
                  <a:srgbClr val="3333FF"/>
                </a:solidFill>
                <a:ea typeface="楷体" pitchFamily="49" charset="-122"/>
                <a:cs typeface="Times New Roman" pitchFamily="18" charset="0"/>
              </a:rPr>
              <a:t>swap2</a:t>
            </a:r>
            <a:r>
              <a:rPr lang="en-US" altLang="zh-CN">
                <a:solidFill>
                  <a:srgbClr val="FF0000"/>
                </a:solidFill>
                <a:ea typeface="楷体" pitchFamily="49" charset="-122"/>
                <a:cs typeface="Times New Roman" pitchFamily="18" charset="0"/>
              </a:rPr>
              <a:t>(&amp;</a:t>
            </a:r>
            <a:r>
              <a:rPr lang="en-US" altLang="zh-CN" i="1">
                <a:solidFill>
                  <a:srgbClr val="FF0000"/>
                </a:solidFill>
                <a:ea typeface="楷体" pitchFamily="49" charset="-122"/>
                <a:cs typeface="Times New Roman" pitchFamily="18" charset="0"/>
              </a:rPr>
              <a:t>a</a:t>
            </a:r>
            <a:r>
              <a:rPr lang="zh-CN" altLang="en-US">
                <a:solidFill>
                  <a:srgbClr val="FF0000"/>
                </a:solidFill>
                <a:ea typeface="楷体" pitchFamily="49" charset="-122"/>
                <a:cs typeface="Times New Roman" pitchFamily="18" charset="0"/>
              </a:rPr>
              <a:t>，</a:t>
            </a:r>
            <a:r>
              <a:rPr lang="en-US" altLang="zh-CN">
                <a:solidFill>
                  <a:srgbClr val="FF0000"/>
                </a:solidFill>
                <a:ea typeface="楷体" pitchFamily="49" charset="-122"/>
                <a:cs typeface="Times New Roman" pitchFamily="18" charset="0"/>
              </a:rPr>
              <a:t>&amp;</a:t>
            </a:r>
            <a:r>
              <a:rPr lang="en-US" altLang="zh-CN" i="1" err="1">
                <a:solidFill>
                  <a:srgbClr val="FF0000"/>
                </a:solidFill>
                <a:ea typeface="楷体" pitchFamily="49" charset="-122"/>
                <a:cs typeface="Times New Roman" pitchFamily="18" charset="0"/>
              </a:rPr>
              <a:t>b</a:t>
            </a:r>
            <a:r>
              <a:rPr lang="en-US" altLang="zh-CN">
                <a:solidFill>
                  <a:srgbClr val="3333FF"/>
                </a:solidFill>
                <a:ea typeface="楷体" pitchFamily="49" charset="-122"/>
                <a:cs typeface="Times New Roman" pitchFamily="18" charset="0"/>
              </a:rPr>
              <a:t>)  </a:t>
            </a:r>
            <a:r>
              <a:rPr lang="zh-CN" altLang="en-US">
                <a:solidFill>
                  <a:srgbClr val="FF00FF"/>
                </a:solidFill>
                <a:ea typeface="楷体" pitchFamily="49" charset="-122"/>
                <a:cs typeface="Times New Roman" pitchFamily="18" charset="0"/>
                <a:sym typeface="Wingdings"/>
              </a:rPr>
              <a:t></a:t>
            </a:r>
            <a:r>
              <a:rPr lang="zh-CN" altLang="en-US">
                <a:solidFill>
                  <a:srgbClr val="3333FF"/>
                </a:solidFill>
                <a:ea typeface="楷体" pitchFamily="49" charset="-122"/>
                <a:cs typeface="Times New Roman" pitchFamily="18" charset="0"/>
                <a:sym typeface="Wingdings"/>
              </a:rPr>
              <a:t>  </a:t>
            </a:r>
            <a:r>
              <a:rPr lang="zh-CN" altLang="en-US">
                <a:solidFill>
                  <a:srgbClr val="3333FF"/>
                </a:solidFill>
                <a:ea typeface="楷体" pitchFamily="49" charset="-122"/>
                <a:cs typeface="Times New Roman" pitchFamily="18" charset="0"/>
              </a:rPr>
              <a:t>比较</a:t>
            </a:r>
            <a:r>
              <a:rPr lang="zh-CN" altLang="en-US" dirty="0">
                <a:solidFill>
                  <a:srgbClr val="3333FF"/>
                </a:solidFill>
                <a:ea typeface="楷体" pitchFamily="49" charset="-122"/>
                <a:cs typeface="Times New Roman" pitchFamily="18" charset="0"/>
              </a:rPr>
              <a:t>复杂。</a:t>
            </a:r>
          </a:p>
        </p:txBody>
      </p:sp>
      <p:sp>
        <p:nvSpPr>
          <p:cNvPr id="4" name="TextBox 3"/>
          <p:cNvSpPr txBox="1"/>
          <p:nvPr/>
        </p:nvSpPr>
        <p:spPr>
          <a:xfrm>
            <a:off x="928662" y="1735107"/>
            <a:ext cx="4929222" cy="2906913"/>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wrap="square" lIns="180000" tIns="144000" rIns="180000" bIns="144000" rtlCol="0">
            <a:spAutoFit/>
          </a:bodyPr>
          <a:lstStyle/>
          <a:p>
            <a:pPr>
              <a:lnSpc>
                <a:spcPct val="100000"/>
              </a:lnSpc>
            </a:pPr>
            <a:r>
              <a:rPr lang="zh-CN" altLang="en-US" sz="2000" dirty="0">
                <a:solidFill>
                  <a:srgbClr val="3333FF"/>
                </a:solidFill>
                <a:latin typeface="Times New Roman" pitchFamily="18" charset="0"/>
                <a:ea typeface="楷体" pitchFamily="49" charset="-122"/>
                <a:cs typeface="Times New Roman" pitchFamily="18" charset="0"/>
              </a:rPr>
              <a:t> </a:t>
            </a:r>
            <a:r>
              <a:rPr lang="en-US" altLang="zh-CN" sz="2000" dirty="0">
                <a:solidFill>
                  <a:srgbClr val="3333FF"/>
                </a:solidFill>
                <a:latin typeface="Times New Roman" pitchFamily="18" charset="0"/>
                <a:ea typeface="楷体" pitchFamily="49" charset="-122"/>
                <a:cs typeface="Times New Roman" pitchFamily="18" charset="0"/>
              </a:rPr>
              <a:t>void </a:t>
            </a:r>
            <a:r>
              <a:rPr lang="en-US" altLang="zh-CN" sz="2000" dirty="0" err="1">
                <a:solidFill>
                  <a:srgbClr val="FF0000"/>
                </a:solidFill>
                <a:latin typeface="Times New Roman" pitchFamily="18" charset="0"/>
                <a:ea typeface="楷体" pitchFamily="49" charset="-122"/>
                <a:cs typeface="Times New Roman" pitchFamily="18" charset="0"/>
              </a:rPr>
              <a:t>swap2</a:t>
            </a:r>
            <a:r>
              <a:rPr lang="en-US" altLang="zh-CN" sz="2000" dirty="0">
                <a:solidFill>
                  <a:srgbClr val="3333FF"/>
                </a:solidFill>
                <a:latin typeface="Times New Roman" pitchFamily="18" charset="0"/>
                <a:ea typeface="楷体" pitchFamily="49" charset="-122"/>
                <a:cs typeface="Times New Roman" pitchFamily="18" charset="0"/>
              </a:rPr>
              <a:t>(</a:t>
            </a:r>
            <a:r>
              <a:rPr lang="en-US" altLang="zh-CN" sz="2000" dirty="0" err="1">
                <a:solidFill>
                  <a:srgbClr val="FF00FF"/>
                </a:solidFill>
                <a:latin typeface="Times New Roman" pitchFamily="18" charset="0"/>
                <a:ea typeface="楷体" pitchFamily="49" charset="-122"/>
                <a:cs typeface="Times New Roman" pitchFamily="18" charset="0"/>
              </a:rPr>
              <a:t>int</a:t>
            </a: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a:solidFill>
                  <a:srgbClr val="FF00FF"/>
                </a:solidFill>
                <a:latin typeface="Times New Roman" pitchFamily="18" charset="0"/>
                <a:ea typeface="楷体" pitchFamily="49" charset="-122"/>
                <a:cs typeface="Times New Roman" pitchFamily="18" charset="0"/>
              </a:rPr>
              <a:t>*x</a:t>
            </a:r>
            <a:r>
              <a:rPr lang="zh-CN" altLang="en-US" sz="2000">
                <a:solidFill>
                  <a:srgbClr val="3333FF"/>
                </a:solidFill>
                <a:latin typeface="Times New Roman" pitchFamily="18" charset="0"/>
                <a:ea typeface="楷体" pitchFamily="49" charset="-122"/>
                <a:cs typeface="Times New Roman" pitchFamily="18" charset="0"/>
              </a:rPr>
              <a:t>，</a:t>
            </a:r>
            <a:r>
              <a:rPr lang="en-US" altLang="zh-CN" sz="2000">
                <a:solidFill>
                  <a:srgbClr val="FF00FF"/>
                </a:solidFill>
                <a:latin typeface="Times New Roman" pitchFamily="18" charset="0"/>
                <a:ea typeface="楷体" pitchFamily="49" charset="-122"/>
                <a:cs typeface="Times New Roman" pitchFamily="18" charset="0"/>
              </a:rPr>
              <a:t>int </a:t>
            </a:r>
            <a:r>
              <a:rPr lang="en-US" altLang="zh-CN" sz="2000" dirty="0">
                <a:solidFill>
                  <a:srgbClr val="FF00FF"/>
                </a:solidFill>
                <a:latin typeface="Times New Roman" pitchFamily="18" charset="0"/>
                <a:ea typeface="楷体" pitchFamily="49" charset="-122"/>
                <a:cs typeface="Times New Roman" pitchFamily="18" charset="0"/>
              </a:rPr>
              <a:t>*y</a:t>
            </a:r>
            <a:r>
              <a:rPr lang="en-US" altLang="zh-CN" sz="2000" dirty="0">
                <a:solidFill>
                  <a:srgbClr val="3333FF"/>
                </a:solidFill>
                <a:latin typeface="Times New Roman" pitchFamily="18" charset="0"/>
                <a:ea typeface="楷体" pitchFamily="49" charset="-122"/>
                <a:cs typeface="Times New Roman" pitchFamily="18" charset="0"/>
              </a:rPr>
              <a:t>)</a:t>
            </a: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a:t>
            </a:r>
            <a:r>
              <a:rPr lang="zh-CN" altLang="en-US"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int</a:t>
            </a:r>
            <a:r>
              <a:rPr lang="en-US" altLang="zh-CN"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a:t>
            </a: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=*x;	 </a:t>
            </a:r>
            <a:r>
              <a:rPr lang="en-US" altLang="zh-CN" sz="2000" dirty="0">
                <a:solidFill>
                  <a:srgbClr val="00B0F0"/>
                </a:solidFill>
                <a:latin typeface="Times New Roman" pitchFamily="18" charset="0"/>
                <a:ea typeface="楷体" pitchFamily="49" charset="-122"/>
                <a:cs typeface="Times New Roman" pitchFamily="18" charset="0"/>
              </a:rPr>
              <a:t> //</a:t>
            </a:r>
            <a:r>
              <a:rPr lang="zh-CN" altLang="en-US" sz="2000" dirty="0">
                <a:solidFill>
                  <a:srgbClr val="00B0F0"/>
                </a:solidFill>
                <a:latin typeface="Times New Roman" pitchFamily="18" charset="0"/>
                <a:ea typeface="楷体" pitchFamily="49" charset="-122"/>
                <a:cs typeface="Times New Roman" pitchFamily="18" charset="0"/>
              </a:rPr>
              <a:t>将</a:t>
            </a:r>
            <a:r>
              <a:rPr lang="en-US" altLang="zh-CN" sz="2000" dirty="0">
                <a:solidFill>
                  <a:srgbClr val="00B0F0"/>
                </a:solidFill>
                <a:latin typeface="Times New Roman" pitchFamily="18" charset="0"/>
                <a:ea typeface="楷体" pitchFamily="49" charset="-122"/>
                <a:cs typeface="Times New Roman" pitchFamily="18" charset="0"/>
              </a:rPr>
              <a:t>x</a:t>
            </a:r>
            <a:r>
              <a:rPr lang="zh-CN" altLang="en-US" sz="2000" dirty="0">
                <a:solidFill>
                  <a:srgbClr val="00B0F0"/>
                </a:solidFill>
                <a:latin typeface="Times New Roman" pitchFamily="18" charset="0"/>
                <a:ea typeface="楷体" pitchFamily="49" charset="-122"/>
                <a:cs typeface="Times New Roman" pitchFamily="18" charset="0"/>
              </a:rPr>
              <a:t>的值放在</a:t>
            </a:r>
            <a:r>
              <a:rPr lang="en-US" altLang="zh-CN" sz="2000" dirty="0" err="1">
                <a:solidFill>
                  <a:srgbClr val="00B0F0"/>
                </a:solidFill>
                <a:latin typeface="Times New Roman" pitchFamily="18" charset="0"/>
                <a:ea typeface="楷体" pitchFamily="49" charset="-122"/>
                <a:cs typeface="Times New Roman" pitchFamily="18" charset="0"/>
              </a:rPr>
              <a:t>tmp</a:t>
            </a:r>
            <a:r>
              <a:rPr lang="zh-CN" altLang="en-US" sz="2000" dirty="0">
                <a:solidFill>
                  <a:srgbClr val="00B0F0"/>
                </a:solidFill>
                <a:latin typeface="Times New Roman" pitchFamily="18" charset="0"/>
                <a:ea typeface="楷体" pitchFamily="49" charset="-122"/>
                <a:cs typeface="Times New Roman" pitchFamily="18" charset="0"/>
              </a:rPr>
              <a:t>中</a:t>
            </a:r>
          </a:p>
          <a:p>
            <a:pPr>
              <a:lnSpc>
                <a:spcPct val="100000"/>
              </a:lnSpc>
            </a:pPr>
            <a:r>
              <a:rPr lang="zh-CN" altLang="en-US" sz="2000" dirty="0">
                <a:solidFill>
                  <a:srgbClr val="3333FF"/>
                </a:solidFill>
                <a:latin typeface="Times New Roman" pitchFamily="18" charset="0"/>
                <a:ea typeface="楷体" pitchFamily="49" charset="-122"/>
                <a:cs typeface="Times New Roman" pitchFamily="18" charset="0"/>
              </a:rPr>
              <a:t>         *</a:t>
            </a:r>
            <a:r>
              <a:rPr lang="en-US" altLang="zh-CN" sz="2000" dirty="0">
                <a:solidFill>
                  <a:srgbClr val="3333FF"/>
                </a:solidFill>
                <a:latin typeface="Times New Roman" pitchFamily="18" charset="0"/>
                <a:ea typeface="楷体" pitchFamily="49" charset="-122"/>
                <a:cs typeface="Times New Roman" pitchFamily="18" charset="0"/>
              </a:rPr>
              <a:t>x=*y; 	 </a:t>
            </a:r>
            <a:r>
              <a:rPr lang="en-US" altLang="zh-CN" sz="2000" dirty="0">
                <a:solidFill>
                  <a:srgbClr val="00B0F0"/>
                </a:solidFill>
                <a:latin typeface="Times New Roman" pitchFamily="18" charset="0"/>
                <a:ea typeface="楷体" pitchFamily="49" charset="-122"/>
                <a:cs typeface="Times New Roman" pitchFamily="18" charset="0"/>
              </a:rPr>
              <a:t> //</a:t>
            </a:r>
            <a:r>
              <a:rPr lang="zh-CN" altLang="en-US" sz="2000" dirty="0">
                <a:solidFill>
                  <a:srgbClr val="00B0F0"/>
                </a:solidFill>
                <a:latin typeface="Times New Roman" pitchFamily="18" charset="0"/>
                <a:ea typeface="楷体" pitchFamily="49" charset="-122"/>
                <a:cs typeface="Times New Roman" pitchFamily="18" charset="0"/>
              </a:rPr>
              <a:t>将</a:t>
            </a:r>
            <a:r>
              <a:rPr lang="en-US" altLang="zh-CN" sz="2000" dirty="0">
                <a:solidFill>
                  <a:srgbClr val="00B0F0"/>
                </a:solidFill>
                <a:latin typeface="Times New Roman" pitchFamily="18" charset="0"/>
                <a:ea typeface="楷体" pitchFamily="49" charset="-122"/>
                <a:cs typeface="Times New Roman" pitchFamily="18" charset="0"/>
              </a:rPr>
              <a:t>x</a:t>
            </a:r>
            <a:r>
              <a:rPr lang="zh-CN" altLang="en-US" sz="2000" dirty="0">
                <a:solidFill>
                  <a:srgbClr val="00B0F0"/>
                </a:solidFill>
                <a:latin typeface="Times New Roman" pitchFamily="18" charset="0"/>
                <a:ea typeface="楷体" pitchFamily="49" charset="-122"/>
                <a:cs typeface="Times New Roman" pitchFamily="18" charset="0"/>
              </a:rPr>
              <a:t>所指的值改为*</a:t>
            </a:r>
            <a:r>
              <a:rPr lang="en-US" altLang="zh-CN" sz="2000" dirty="0">
                <a:solidFill>
                  <a:srgbClr val="00B0F0"/>
                </a:solidFill>
                <a:latin typeface="Times New Roman" pitchFamily="18" charset="0"/>
                <a:ea typeface="楷体" pitchFamily="49" charset="-122"/>
                <a:cs typeface="Times New Roman" pitchFamily="18" charset="0"/>
              </a:rPr>
              <a:t>y</a:t>
            </a: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*y=</a:t>
            </a:r>
            <a:r>
              <a:rPr lang="en-US" altLang="zh-CN" sz="2000" dirty="0" err="1">
                <a:solidFill>
                  <a:srgbClr val="3333FF"/>
                </a:solidFill>
                <a:latin typeface="Times New Roman" pitchFamily="18" charset="0"/>
                <a:ea typeface="楷体" pitchFamily="49" charset="-122"/>
                <a:cs typeface="Times New Roman" pitchFamily="18" charset="0"/>
              </a:rPr>
              <a:t>tmp</a:t>
            </a:r>
            <a:r>
              <a:rPr lang="zh-CN" altLang="en-US" sz="2000" dirty="0">
                <a:solidFill>
                  <a:srgbClr val="3333FF"/>
                </a:solidFill>
                <a:latin typeface="Times New Roman" pitchFamily="18" charset="0"/>
                <a:ea typeface="楷体" pitchFamily="49" charset="-122"/>
                <a:cs typeface="Times New Roman" pitchFamily="18" charset="0"/>
              </a:rPr>
              <a:t>；    </a:t>
            </a:r>
            <a:r>
              <a:rPr lang="zh-CN" altLang="en-US" sz="2000" dirty="0">
                <a:solidFill>
                  <a:srgbClr val="00B0F0"/>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将</a:t>
            </a:r>
            <a:r>
              <a:rPr lang="en-US" altLang="zh-CN" sz="2000" dirty="0">
                <a:solidFill>
                  <a:srgbClr val="00B0F0"/>
                </a:solidFill>
                <a:latin typeface="Times New Roman" pitchFamily="18" charset="0"/>
                <a:ea typeface="楷体" pitchFamily="49" charset="-122"/>
                <a:cs typeface="Times New Roman" pitchFamily="18" charset="0"/>
              </a:rPr>
              <a:t>y</a:t>
            </a:r>
            <a:r>
              <a:rPr lang="zh-CN" altLang="en-US" sz="2000" dirty="0">
                <a:solidFill>
                  <a:srgbClr val="00B0F0"/>
                </a:solidFill>
                <a:latin typeface="Times New Roman" pitchFamily="18" charset="0"/>
                <a:ea typeface="楷体" pitchFamily="49" charset="-122"/>
                <a:cs typeface="Times New Roman" pitchFamily="18" charset="0"/>
              </a:rPr>
              <a:t>所指的值改为</a:t>
            </a:r>
            <a:r>
              <a:rPr lang="en-US" altLang="zh-CN" sz="2000" dirty="0" err="1">
                <a:solidFill>
                  <a:srgbClr val="00B0F0"/>
                </a:solidFill>
                <a:latin typeface="Times New Roman" pitchFamily="18" charset="0"/>
                <a:ea typeface="楷体" pitchFamily="49" charset="-122"/>
                <a:cs typeface="Times New Roman" pitchFamily="18" charset="0"/>
              </a:rPr>
              <a:t>tmp</a:t>
            </a:r>
            <a:endParaRPr lang="en-US" altLang="zh-CN" sz="2000" dirty="0">
              <a:solidFill>
                <a:srgbClr val="00B0F0"/>
              </a:solidFill>
              <a:latin typeface="Times New Roman" pitchFamily="18" charset="0"/>
              <a:ea typeface="楷体" pitchFamily="49" charset="-122"/>
              <a:cs typeface="Times New Roman" pitchFamily="18" charset="0"/>
            </a:endParaRPr>
          </a:p>
          <a:p>
            <a:pPr>
              <a:lnSpc>
                <a:spcPct val="100000"/>
              </a:lnSpc>
            </a:pPr>
            <a:r>
              <a:rPr lang="en-US" altLang="zh-CN" sz="2000" dirty="0">
                <a:solidFill>
                  <a:srgbClr val="3333FF"/>
                </a:solidFill>
                <a:latin typeface="Times New Roman" pitchFamily="18" charset="0"/>
                <a:ea typeface="楷体" pitchFamily="49" charset="-122"/>
                <a:cs typeface="Times New Roman" pitchFamily="18" charset="0"/>
              </a:rPr>
              <a:t>  }</a:t>
            </a:r>
          </a:p>
        </p:txBody>
      </p:sp>
      <p:sp>
        <p:nvSpPr>
          <p:cNvPr id="6" name="右大括号 5"/>
          <p:cNvSpPr/>
          <p:nvPr/>
        </p:nvSpPr>
        <p:spPr>
          <a:xfrm>
            <a:off x="5928198" y="2949553"/>
            <a:ext cx="144000" cy="1000132"/>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143636" y="3092429"/>
            <a:ext cx="1643074" cy="769441"/>
          </a:xfrm>
          <a:prstGeom prst="rect">
            <a:avLst/>
          </a:prstGeom>
          <a:noFill/>
        </p:spPr>
        <p:txBody>
          <a:bodyPr wrap="square" rtlCol="0">
            <a:spAutoFit/>
          </a:bodyPr>
          <a:lstStyle/>
          <a:p>
            <a:r>
              <a:rPr lang="zh-CN" altLang="en-US" sz="2000">
                <a:solidFill>
                  <a:srgbClr val="3333FF"/>
                </a:solidFill>
                <a:ea typeface="楷体" pitchFamily="49" charset="-122"/>
                <a:cs typeface="Times New Roman" pitchFamily="18" charset="0"/>
              </a:rPr>
              <a:t>交换形参</a:t>
            </a:r>
            <a:r>
              <a:rPr lang="en-US" altLang="zh-CN" sz="2000" i="1">
                <a:solidFill>
                  <a:srgbClr val="3333FF"/>
                </a:solidFill>
                <a:ea typeface="楷体" pitchFamily="49" charset="-122"/>
                <a:cs typeface="Times New Roman" pitchFamily="18" charset="0"/>
              </a:rPr>
              <a:t>x</a:t>
            </a:r>
            <a:r>
              <a:rPr lang="zh-CN" altLang="en-US" sz="2000">
                <a:solidFill>
                  <a:srgbClr val="3333FF"/>
                </a:solidFill>
                <a:ea typeface="楷体" pitchFamily="49" charset="-122"/>
                <a:cs typeface="Times New Roman" pitchFamily="18" charset="0"/>
              </a:rPr>
              <a:t>和</a:t>
            </a:r>
            <a:r>
              <a:rPr lang="en-US" altLang="zh-CN" sz="2000" i="1">
                <a:solidFill>
                  <a:srgbClr val="3333FF"/>
                </a:solidFill>
                <a:ea typeface="楷体" pitchFamily="49" charset="-122"/>
                <a:cs typeface="Times New Roman" pitchFamily="18" charset="0"/>
              </a:rPr>
              <a:t>y</a:t>
            </a:r>
            <a:r>
              <a:rPr lang="zh-CN" altLang="en-US" sz="2000">
                <a:solidFill>
                  <a:srgbClr val="3333FF"/>
                </a:solidFill>
                <a:ea typeface="楷体" pitchFamily="49" charset="-122"/>
                <a:cs typeface="Times New Roman" pitchFamily="18" charset="0"/>
              </a:rPr>
              <a:t>所指向的值</a:t>
            </a:r>
            <a:endParaRPr lang="zh-CN" altLang="en-US" sz="2000"/>
          </a:p>
        </p:txBody>
      </p:sp>
      <p:sp>
        <p:nvSpPr>
          <p:cNvPr id="9" name="灯片编号占位符 8"/>
          <p:cNvSpPr>
            <a:spLocks noGrp="1"/>
          </p:cNvSpPr>
          <p:nvPr>
            <p:ph type="sldNum" sz="quarter" idx="12"/>
          </p:nvPr>
        </p:nvSpPr>
        <p:spPr/>
        <p:txBody>
          <a:bodyPr/>
          <a:lstStyle/>
          <a:p>
            <a:fld id="{9EB82ADC-86F9-4083-A975-DECCCA18E059}" type="slidenum">
              <a:rPr lang="en-US" altLang="zh-CN" smtClean="0"/>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p:cNvSpPr txBox="1">
            <a:spLocks noChangeArrowheads="1"/>
          </p:cNvSpPr>
          <p:nvPr/>
        </p:nvSpPr>
        <p:spPr bwMode="auto">
          <a:xfrm>
            <a:off x="1285852" y="1285860"/>
            <a:ext cx="4572032" cy="23092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08000">
            <a:spAutoFit/>
          </a:bodyPr>
          <a:lstStyle/>
          <a:p>
            <a:pPr algn="just">
              <a:lnSpc>
                <a:spcPct val="140000"/>
              </a:lnSpc>
            </a:pPr>
            <a:r>
              <a:rPr lang="en-US" altLang="zh-CN" sz="2000" dirty="0">
                <a:solidFill>
                  <a:srgbClr val="3333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swap</a:t>
            </a:r>
            <a:r>
              <a:rPr lang="en-US" altLang="zh-CN" sz="2000" dirty="0">
                <a:solidFill>
                  <a:srgbClr val="3333FF"/>
                </a:solidFill>
                <a:latin typeface="Times New Roman" pitchFamily="18" charset="0"/>
                <a:ea typeface="楷体" pitchFamily="49" charset="-122"/>
                <a:cs typeface="Times New Roman" pitchFamily="18" charset="0"/>
              </a:rPr>
              <a:t>(</a:t>
            </a:r>
            <a:r>
              <a:rPr lang="en-US" altLang="zh-CN" sz="2000" dirty="0" err="1">
                <a:solidFill>
                  <a:srgbClr val="FF00FF"/>
                </a:solidFill>
                <a:latin typeface="Times New Roman" pitchFamily="18" charset="0"/>
                <a:ea typeface="楷体" pitchFamily="49" charset="-122"/>
                <a:cs typeface="Times New Roman" pitchFamily="18" charset="0"/>
              </a:rPr>
              <a:t>int</a:t>
            </a: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a:solidFill>
                  <a:srgbClr val="FF00FF"/>
                </a:solidFill>
                <a:latin typeface="Times New Roman" pitchFamily="18" charset="0"/>
                <a:ea typeface="楷体" pitchFamily="49" charset="-122"/>
                <a:cs typeface="Times New Roman" pitchFamily="18" charset="0"/>
              </a:rPr>
              <a:t>&amp;x</a:t>
            </a:r>
            <a:r>
              <a:rPr lang="zh-CN" altLang="en-US" sz="2000">
                <a:solidFill>
                  <a:srgbClr val="3333FF"/>
                </a:solidFill>
                <a:latin typeface="Times New Roman" pitchFamily="18" charset="0"/>
                <a:ea typeface="楷体" pitchFamily="49" charset="-122"/>
                <a:cs typeface="Times New Roman" pitchFamily="18" charset="0"/>
              </a:rPr>
              <a:t>，</a:t>
            </a:r>
            <a:r>
              <a:rPr lang="en-US" altLang="zh-CN" sz="2000">
                <a:solidFill>
                  <a:srgbClr val="FF00FF"/>
                </a:solidFill>
                <a:latin typeface="Times New Roman" pitchFamily="18" charset="0"/>
                <a:ea typeface="楷体" pitchFamily="49" charset="-122"/>
                <a:cs typeface="Times New Roman" pitchFamily="18" charset="0"/>
              </a:rPr>
              <a:t>int </a:t>
            </a:r>
            <a:r>
              <a:rPr lang="en-US" altLang="zh-CN" sz="2000" dirty="0">
                <a:solidFill>
                  <a:srgbClr val="FF00FF"/>
                </a:solidFill>
                <a:latin typeface="Times New Roman" pitchFamily="18" charset="0"/>
                <a:ea typeface="楷体" pitchFamily="49" charset="-122"/>
                <a:cs typeface="Times New Roman" pitchFamily="18" charset="0"/>
              </a:rPr>
              <a:t>&amp;y</a:t>
            </a:r>
            <a:r>
              <a:rPr lang="en-US" altLang="zh-CN" sz="2000" dirty="0">
                <a:solidFill>
                  <a:srgbClr val="3333FF"/>
                </a:solidFill>
                <a:latin typeface="Times New Roman" pitchFamily="18" charset="0"/>
                <a:ea typeface="楷体" pitchFamily="49" charset="-122"/>
                <a:cs typeface="Times New Roman" pitchFamily="18" charset="0"/>
              </a:rPr>
              <a:t>)    </a:t>
            </a:r>
          </a:p>
          <a:p>
            <a:pPr algn="just">
              <a:lnSpc>
                <a:spcPct val="70000"/>
              </a:lnSpc>
            </a:pP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形参前的“</a:t>
            </a:r>
            <a:r>
              <a:rPr lang="en-US" altLang="zh-CN" sz="2000" dirty="0">
                <a:solidFill>
                  <a:srgbClr val="00B0F0"/>
                </a:solidFill>
                <a:latin typeface="Times New Roman" pitchFamily="18" charset="0"/>
                <a:ea typeface="楷体" pitchFamily="49" charset="-122"/>
                <a:cs typeface="Times New Roman" pitchFamily="18" charset="0"/>
              </a:rPr>
              <a:t>&amp;”</a:t>
            </a:r>
            <a:r>
              <a:rPr lang="zh-CN" altLang="en-US" sz="2000" dirty="0">
                <a:solidFill>
                  <a:srgbClr val="00B0F0"/>
                </a:solidFill>
                <a:latin typeface="Times New Roman" pitchFamily="18" charset="0"/>
                <a:ea typeface="楷体" pitchFamily="49" charset="-122"/>
                <a:cs typeface="Times New Roman" pitchFamily="18" charset="0"/>
              </a:rPr>
              <a:t>符号不是指针运算符</a:t>
            </a:r>
          </a:p>
          <a:p>
            <a:pPr algn="just">
              <a:lnSpc>
                <a:spcPct val="70000"/>
              </a:lnSpc>
            </a:pPr>
            <a:r>
              <a:rPr lang="en-US" altLang="zh-CN"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int</a:t>
            </a:r>
            <a:r>
              <a:rPr lang="en-US" altLang="zh-CN" sz="2000" dirty="0">
                <a:solidFill>
                  <a:srgbClr val="3333FF"/>
                </a:solidFill>
                <a:latin typeface="Times New Roman" pitchFamily="18" charset="0"/>
                <a:ea typeface="楷体" pitchFamily="49" charset="-122"/>
                <a:cs typeface="Times New Roman" pitchFamily="18" charset="0"/>
              </a:rPr>
              <a:t> </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=x;</a:t>
            </a:r>
          </a:p>
          <a:p>
            <a:pPr algn="just">
              <a:lnSpc>
                <a:spcPct val="70000"/>
              </a:lnSpc>
            </a:pPr>
            <a:r>
              <a:rPr lang="en-US" altLang="zh-CN" sz="2000" dirty="0">
                <a:solidFill>
                  <a:srgbClr val="3333FF"/>
                </a:solidFill>
                <a:latin typeface="Times New Roman" pitchFamily="18" charset="0"/>
                <a:ea typeface="楷体" pitchFamily="49" charset="-122"/>
                <a:cs typeface="Times New Roman" pitchFamily="18" charset="0"/>
              </a:rPr>
              <a:t>      x=y; y=</a:t>
            </a:r>
            <a:r>
              <a:rPr lang="en-US" altLang="zh-CN" sz="2000" dirty="0" err="1">
                <a:solidFill>
                  <a:srgbClr val="3333FF"/>
                </a:solidFill>
                <a:latin typeface="Times New Roman" pitchFamily="18" charset="0"/>
                <a:ea typeface="楷体" pitchFamily="49" charset="-122"/>
                <a:cs typeface="Times New Roman" pitchFamily="18" charset="0"/>
              </a:rPr>
              <a:t>tmp</a:t>
            </a:r>
            <a:r>
              <a:rPr lang="en-US" altLang="zh-CN" sz="2000" dirty="0">
                <a:solidFill>
                  <a:srgbClr val="3333FF"/>
                </a:solidFill>
                <a:latin typeface="Times New Roman" pitchFamily="18" charset="0"/>
                <a:ea typeface="楷体" pitchFamily="49" charset="-122"/>
                <a:cs typeface="Times New Roman" pitchFamily="18" charset="0"/>
              </a:rPr>
              <a:t>;</a:t>
            </a:r>
          </a:p>
          <a:p>
            <a:pPr algn="just">
              <a:lnSpc>
                <a:spcPct val="70000"/>
              </a:lnSpc>
            </a:pPr>
            <a:r>
              <a:rPr lang="en-US" altLang="zh-CN" sz="2000" dirty="0">
                <a:solidFill>
                  <a:srgbClr val="3333FF"/>
                </a:solidFill>
                <a:latin typeface="Times New Roman" pitchFamily="18" charset="0"/>
                <a:ea typeface="楷体" pitchFamily="49" charset="-122"/>
                <a:cs typeface="Times New Roman" pitchFamily="18" charset="0"/>
              </a:rPr>
              <a:t>}</a:t>
            </a:r>
            <a:r>
              <a:rPr lang="en-US" altLang="zh-CN" dirty="0">
                <a:solidFill>
                  <a:srgbClr val="3333FF"/>
                </a:solidFill>
                <a:latin typeface="Times New Roman" pitchFamily="18" charset="0"/>
                <a:ea typeface="楷体" pitchFamily="49" charset="-122"/>
                <a:cs typeface="Times New Roman" pitchFamily="18" charset="0"/>
              </a:rPr>
              <a:t>    </a:t>
            </a:r>
            <a:endParaRPr lang="en-US" altLang="zh-CN" b="0" dirty="0">
              <a:solidFill>
                <a:srgbClr val="3333FF"/>
              </a:solidFill>
              <a:latin typeface="Times New Roman" pitchFamily="18" charset="0"/>
              <a:ea typeface="楷体" pitchFamily="49" charset="-122"/>
              <a:cs typeface="Times New Roman" pitchFamily="18" charset="0"/>
            </a:endParaRPr>
          </a:p>
        </p:txBody>
      </p:sp>
      <p:sp>
        <p:nvSpPr>
          <p:cNvPr id="69636" name="Text Box 4"/>
          <p:cNvSpPr txBox="1">
            <a:spLocks noChangeArrowheads="1"/>
          </p:cNvSpPr>
          <p:nvPr/>
        </p:nvSpPr>
        <p:spPr bwMode="auto">
          <a:xfrm>
            <a:off x="395288" y="260350"/>
            <a:ext cx="8462992" cy="904863"/>
          </a:xfrm>
          <a:prstGeom prst="rect">
            <a:avLst/>
          </a:prstGeom>
          <a:noFill/>
          <a:ln w="9525" algn="ctr">
            <a:noFill/>
            <a:miter lim="800000"/>
            <a:headEnd/>
            <a:tailEnd/>
          </a:ln>
          <a:effectLst/>
        </p:spPr>
        <p:txBody>
          <a:bodyPr wrap="square">
            <a:spAutoFit/>
          </a:bodyPr>
          <a:lstStyle/>
          <a:p>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en-US" altLang="zh-CN">
                <a:solidFill>
                  <a:srgbClr val="FF0000"/>
                </a:solidFill>
                <a:ea typeface="黑体" pitchFamily="49" charset="-122"/>
                <a:cs typeface="Times New Roman" pitchFamily="18" charset="0"/>
              </a:rPr>
              <a:t> </a:t>
            </a:r>
            <a:r>
              <a:rPr lang="zh-CN" altLang="en-US">
                <a:solidFill>
                  <a:srgbClr val="FF0000"/>
                </a:solidFill>
                <a:latin typeface="微软雅黑" pitchFamily="34" charset="-122"/>
                <a:ea typeface="微软雅黑" pitchFamily="34" charset="-122"/>
                <a:cs typeface="Times New Roman" pitchFamily="18" charset="0"/>
              </a:rPr>
              <a:t>改正方法</a:t>
            </a:r>
            <a:r>
              <a:rPr lang="en-US" altLang="zh-CN">
                <a:solidFill>
                  <a:srgbClr val="FF0000"/>
                </a:solidFill>
                <a:latin typeface="微软雅黑" pitchFamily="34" charset="-122"/>
                <a:ea typeface="微软雅黑" pitchFamily="34" charset="-122"/>
                <a:cs typeface="Times New Roman" pitchFamily="18" charset="0"/>
              </a:rPr>
              <a:t>2</a:t>
            </a:r>
            <a:r>
              <a:rPr lang="zh-CN" altLang="en-US">
                <a:solidFill>
                  <a:srgbClr val="FF0000"/>
                </a:solidFill>
                <a:latin typeface="微软雅黑" pitchFamily="34" charset="-122"/>
                <a:ea typeface="微软雅黑" pitchFamily="34" charset="-122"/>
                <a:cs typeface="Times New Roman" pitchFamily="18" charset="0"/>
              </a:rPr>
              <a:t>：</a:t>
            </a:r>
            <a:r>
              <a:rPr lang="zh-CN" altLang="en-US">
                <a:solidFill>
                  <a:srgbClr val="3333FF"/>
                </a:solidFill>
                <a:ea typeface="楷体" pitchFamily="49" charset="-122"/>
                <a:cs typeface="Times New Roman" pitchFamily="18" charset="0"/>
              </a:rPr>
              <a:t>采用</a:t>
            </a:r>
            <a:r>
              <a:rPr lang="zh-CN" altLang="en-US" dirty="0">
                <a:solidFill>
                  <a:srgbClr val="3333FF"/>
                </a:solidFill>
                <a:ea typeface="楷体" pitchFamily="49" charset="-122"/>
                <a:cs typeface="Times New Roman" pitchFamily="18" charset="0"/>
              </a:rPr>
              <a:t>引用</a:t>
            </a:r>
            <a:r>
              <a:rPr lang="zh-CN" altLang="en-US">
                <a:solidFill>
                  <a:srgbClr val="3333FF"/>
                </a:solidFill>
                <a:ea typeface="楷体" pitchFamily="49" charset="-122"/>
                <a:cs typeface="Times New Roman" pitchFamily="18" charset="0"/>
              </a:rPr>
              <a:t>型形参  </a:t>
            </a:r>
            <a:r>
              <a:rPr lang="zh-CN" altLang="en-US">
                <a:solidFill>
                  <a:srgbClr val="3333FF"/>
                </a:solidFill>
                <a:ea typeface="楷体" pitchFamily="49" charset="-122"/>
                <a:cs typeface="Times New Roman" pitchFamily="18" charset="0"/>
                <a:sym typeface="Wingdings"/>
              </a:rPr>
              <a:t> 将输出型</a:t>
            </a:r>
            <a:r>
              <a:rPr lang="zh-CN" altLang="en-US">
                <a:solidFill>
                  <a:srgbClr val="3333FF"/>
                </a:solidFill>
                <a:ea typeface="楷体" pitchFamily="49" charset="-122"/>
                <a:cs typeface="Times New Roman" pitchFamily="18" charset="0"/>
              </a:rPr>
              <a:t>形参改为引用类型。</a:t>
            </a:r>
            <a:endParaRPr lang="zh-CN" altLang="en-US" dirty="0">
              <a:solidFill>
                <a:srgbClr val="3333FF"/>
              </a:solidFill>
              <a:ea typeface="楷体" pitchFamily="49" charset="-122"/>
              <a:cs typeface="Times New Roman" pitchFamily="18" charset="0"/>
            </a:endParaRPr>
          </a:p>
        </p:txBody>
      </p:sp>
      <p:sp>
        <p:nvSpPr>
          <p:cNvPr id="69637" name="Text Box 5"/>
          <p:cNvSpPr txBox="1">
            <a:spLocks noChangeArrowheads="1"/>
          </p:cNvSpPr>
          <p:nvPr/>
        </p:nvSpPr>
        <p:spPr bwMode="auto">
          <a:xfrm>
            <a:off x="857224" y="3786190"/>
            <a:ext cx="7632700" cy="2308324"/>
          </a:xfrm>
          <a:prstGeom prst="rect">
            <a:avLst/>
          </a:prstGeom>
          <a:noFill/>
          <a:ln w="9525" algn="ctr">
            <a:noFill/>
            <a:miter lim="800000"/>
            <a:headEnd/>
            <a:tailEnd/>
          </a:ln>
          <a:effectLst/>
        </p:spPr>
        <p:txBody>
          <a:bodyPr>
            <a:spAutoFit/>
          </a:bodyPr>
          <a:lstStyle/>
          <a:p>
            <a:pPr>
              <a:lnSpc>
                <a:spcPct val="100000"/>
              </a:lnSpc>
            </a:pPr>
            <a:r>
              <a:rPr lang="zh-CN" altLang="en-US" dirty="0">
                <a:solidFill>
                  <a:srgbClr val="3333FF"/>
                </a:solidFill>
                <a:ea typeface="楷体" pitchFamily="49" charset="-122"/>
                <a:cs typeface="Times New Roman" pitchFamily="18" charset="0"/>
              </a:rPr>
              <a:t>当执行</a:t>
            </a:r>
            <a:r>
              <a:rPr lang="zh-CN" altLang="en-US">
                <a:solidFill>
                  <a:srgbClr val="3333FF"/>
                </a:solidFill>
                <a:ea typeface="楷体" pitchFamily="49" charset="-122"/>
                <a:cs typeface="Times New Roman" pitchFamily="18" charset="0"/>
              </a:rPr>
              <a:t>语句</a:t>
            </a:r>
            <a:r>
              <a:rPr lang="en-US" altLang="zh-CN">
                <a:solidFill>
                  <a:srgbClr val="FF0000"/>
                </a:solidFill>
                <a:ea typeface="楷体" pitchFamily="49" charset="-122"/>
                <a:cs typeface="Times New Roman" pitchFamily="18" charset="0"/>
              </a:rPr>
              <a:t>swap(</a:t>
            </a:r>
            <a:r>
              <a:rPr lang="en-US" altLang="zh-CN" i="1">
                <a:solidFill>
                  <a:srgbClr val="FF0000"/>
                </a:solidFill>
                <a:ea typeface="楷体" pitchFamily="49" charset="-122"/>
                <a:cs typeface="Times New Roman" pitchFamily="18" charset="0"/>
              </a:rPr>
              <a:t>a</a:t>
            </a:r>
            <a:r>
              <a:rPr lang="zh-CN" altLang="en-US">
                <a:solidFill>
                  <a:srgbClr val="FF0000"/>
                </a:solidFill>
                <a:ea typeface="楷体" pitchFamily="49" charset="-122"/>
                <a:cs typeface="Times New Roman" pitchFamily="18" charset="0"/>
              </a:rPr>
              <a:t>，</a:t>
            </a:r>
            <a:r>
              <a:rPr lang="en-US" altLang="zh-CN" i="1">
                <a:solidFill>
                  <a:srgbClr val="FF0000"/>
                </a:solidFill>
                <a:ea typeface="楷体" pitchFamily="49" charset="-122"/>
                <a:cs typeface="Times New Roman" pitchFamily="18" charset="0"/>
              </a:rPr>
              <a:t>b</a:t>
            </a:r>
            <a:r>
              <a:rPr lang="en-US" altLang="zh-CN">
                <a:solidFill>
                  <a:srgbClr val="FF0000"/>
                </a:solidFill>
                <a:ea typeface="楷体" pitchFamily="49" charset="-122"/>
                <a:cs typeface="Times New Roman" pitchFamily="18" charset="0"/>
              </a:rPr>
              <a:t>)</a:t>
            </a:r>
            <a:r>
              <a:rPr lang="zh-CN" altLang="en-US">
                <a:solidFill>
                  <a:srgbClr val="3333FF"/>
                </a:solidFill>
                <a:ea typeface="楷体" pitchFamily="49" charset="-122"/>
                <a:cs typeface="Times New Roman" pitchFamily="18" charset="0"/>
              </a:rPr>
              <a:t>时，形、实参的匹配</a:t>
            </a:r>
            <a:r>
              <a:rPr lang="zh-CN" altLang="en-US" dirty="0">
                <a:solidFill>
                  <a:srgbClr val="3333FF"/>
                </a:solidFill>
                <a:ea typeface="楷体" pitchFamily="49" charset="-122"/>
                <a:cs typeface="Times New Roman" pitchFamily="18" charset="0"/>
              </a:rPr>
              <a:t>相当于：</a:t>
            </a:r>
          </a:p>
          <a:p>
            <a:pPr>
              <a:lnSpc>
                <a:spcPct val="100000"/>
              </a:lnSpc>
            </a:pPr>
            <a:r>
              <a:rPr lang="zh-CN" altLang="en-US" sz="2000" dirty="0">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int</a:t>
            </a:r>
            <a:r>
              <a:rPr lang="en-US" altLang="zh-CN" sz="2000" dirty="0">
                <a:solidFill>
                  <a:srgbClr val="FF00FF"/>
                </a:solidFill>
                <a:ea typeface="楷体" pitchFamily="49" charset="-122"/>
                <a:cs typeface="Times New Roman" pitchFamily="18" charset="0"/>
              </a:rPr>
              <a:t>  &amp;</a:t>
            </a:r>
            <a:r>
              <a:rPr lang="en-US" altLang="zh-CN" sz="2000">
                <a:solidFill>
                  <a:srgbClr val="FF00FF"/>
                </a:solidFill>
                <a:ea typeface="楷体" pitchFamily="49" charset="-122"/>
                <a:cs typeface="Times New Roman" pitchFamily="18" charset="0"/>
              </a:rPr>
              <a:t>x=a;     //a</a:t>
            </a:r>
            <a:r>
              <a:rPr lang="zh-CN" altLang="en-US" sz="2000">
                <a:solidFill>
                  <a:srgbClr val="FF00FF"/>
                </a:solidFill>
                <a:ea typeface="楷体" pitchFamily="49" charset="-122"/>
                <a:cs typeface="Times New Roman" pitchFamily="18" charset="0"/>
              </a:rPr>
              <a:t>为</a:t>
            </a:r>
            <a:r>
              <a:rPr lang="en-US" altLang="zh-CN" sz="2000">
                <a:solidFill>
                  <a:srgbClr val="FF00FF"/>
                </a:solidFill>
                <a:ea typeface="楷体" pitchFamily="49" charset="-122"/>
                <a:cs typeface="Times New Roman" pitchFamily="18" charset="0"/>
              </a:rPr>
              <a:t>x</a:t>
            </a:r>
            <a:r>
              <a:rPr lang="zh-CN" altLang="en-US" sz="2000">
                <a:solidFill>
                  <a:srgbClr val="FF00FF"/>
                </a:solidFill>
                <a:ea typeface="楷体" pitchFamily="49" charset="-122"/>
                <a:cs typeface="Times New Roman" pitchFamily="18" charset="0"/>
              </a:rPr>
              <a:t>的引用</a:t>
            </a:r>
            <a:endParaRPr lang="en-US" altLang="zh-CN" sz="2000" dirty="0">
              <a:solidFill>
                <a:srgbClr val="FF00FF"/>
              </a:solidFill>
              <a:ea typeface="楷体" pitchFamily="49" charset="-122"/>
              <a:cs typeface="Times New Roman" pitchFamily="18" charset="0"/>
            </a:endParaRPr>
          </a:p>
          <a:p>
            <a:pPr>
              <a:lnSpc>
                <a:spcPct val="100000"/>
              </a:lnSpc>
            </a:pPr>
            <a:r>
              <a:rPr lang="zh-CN" altLang="en-US" sz="2000" dirty="0">
                <a:solidFill>
                  <a:srgbClr val="FF00FF"/>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int</a:t>
            </a:r>
            <a:r>
              <a:rPr lang="en-US" altLang="zh-CN" sz="2000" dirty="0">
                <a:solidFill>
                  <a:srgbClr val="FF00FF"/>
                </a:solidFill>
                <a:ea typeface="楷体" pitchFamily="49" charset="-122"/>
                <a:cs typeface="Times New Roman" pitchFamily="18" charset="0"/>
              </a:rPr>
              <a:t>  &amp;</a:t>
            </a:r>
            <a:r>
              <a:rPr lang="en-US" altLang="zh-CN" sz="2000">
                <a:solidFill>
                  <a:srgbClr val="FF00FF"/>
                </a:solidFill>
                <a:ea typeface="楷体" pitchFamily="49" charset="-122"/>
                <a:cs typeface="Times New Roman" pitchFamily="18" charset="0"/>
              </a:rPr>
              <a:t>y=b;     //b</a:t>
            </a:r>
            <a:r>
              <a:rPr lang="zh-CN" altLang="en-US" sz="2000">
                <a:solidFill>
                  <a:srgbClr val="FF00FF"/>
                </a:solidFill>
                <a:ea typeface="楷体" pitchFamily="49" charset="-122"/>
                <a:cs typeface="Times New Roman" pitchFamily="18" charset="0"/>
              </a:rPr>
              <a:t>为</a:t>
            </a:r>
            <a:r>
              <a:rPr lang="en-US" altLang="zh-CN" sz="2000">
                <a:solidFill>
                  <a:srgbClr val="FF00FF"/>
                </a:solidFill>
                <a:ea typeface="楷体" pitchFamily="49" charset="-122"/>
                <a:cs typeface="Times New Roman" pitchFamily="18" charset="0"/>
              </a:rPr>
              <a:t>y</a:t>
            </a:r>
            <a:r>
              <a:rPr lang="zh-CN" altLang="en-US" sz="2000">
                <a:solidFill>
                  <a:srgbClr val="FF00FF"/>
                </a:solidFill>
                <a:ea typeface="楷体" pitchFamily="49" charset="-122"/>
                <a:cs typeface="Times New Roman" pitchFamily="18" charset="0"/>
              </a:rPr>
              <a:t>的引用</a:t>
            </a:r>
            <a:endParaRPr lang="en-US" altLang="zh-CN" sz="2000" dirty="0">
              <a:solidFill>
                <a:srgbClr val="FF00FF"/>
              </a:solidFill>
              <a:ea typeface="楷体" pitchFamily="49" charset="-122"/>
              <a:cs typeface="Times New Roman" pitchFamily="18" charset="0"/>
            </a:endParaRPr>
          </a:p>
          <a:p>
            <a:pPr>
              <a:lnSpc>
                <a:spcPct val="100000"/>
              </a:lnSpc>
            </a:pPr>
            <a:r>
              <a:rPr lang="zh-CN" altLang="en-US">
                <a:solidFill>
                  <a:srgbClr val="3333FF"/>
                </a:solidFill>
                <a:ea typeface="楷体" pitchFamily="49" charset="-122"/>
                <a:cs typeface="Times New Roman" pitchFamily="18" charset="0"/>
              </a:rPr>
              <a:t>这样，</a:t>
            </a:r>
            <a:r>
              <a:rPr lang="en-US" altLang="zh-CN" i="1">
                <a:solidFill>
                  <a:srgbClr val="3333FF"/>
                </a:solidFill>
                <a:ea typeface="楷体" pitchFamily="49" charset="-122"/>
                <a:cs typeface="Times New Roman" pitchFamily="18" charset="0"/>
              </a:rPr>
              <a:t>a</a:t>
            </a:r>
            <a:r>
              <a:rPr lang="zh-CN" altLang="en-US">
                <a:solidFill>
                  <a:srgbClr val="3333FF"/>
                </a:solidFill>
                <a:ea typeface="楷体" pitchFamily="49" charset="-122"/>
                <a:cs typeface="Times New Roman" pitchFamily="18" charset="0"/>
              </a:rPr>
              <a:t>与</a:t>
            </a:r>
            <a:r>
              <a:rPr lang="en-US" altLang="zh-CN" i="1">
                <a:solidFill>
                  <a:srgbClr val="3333FF"/>
                </a:solidFill>
                <a:ea typeface="楷体" pitchFamily="49" charset="-122"/>
                <a:cs typeface="Times New Roman" pitchFamily="18" charset="0"/>
              </a:rPr>
              <a:t>x</a:t>
            </a:r>
            <a:r>
              <a:rPr lang="zh-CN" altLang="en-US">
                <a:solidFill>
                  <a:srgbClr val="3333FF"/>
                </a:solidFill>
                <a:ea typeface="楷体" pitchFamily="49" charset="-122"/>
                <a:cs typeface="Times New Roman" pitchFamily="18" charset="0"/>
              </a:rPr>
              <a:t>共享存储空间、</a:t>
            </a:r>
            <a:r>
              <a:rPr lang="en-US" altLang="zh-CN" i="1" dirty="0">
                <a:solidFill>
                  <a:srgbClr val="3333FF"/>
                </a:solidFill>
                <a:ea typeface="楷体" pitchFamily="49" charset="-122"/>
                <a:cs typeface="Times New Roman" pitchFamily="18" charset="0"/>
              </a:rPr>
              <a:t>b</a:t>
            </a:r>
            <a:r>
              <a:rPr lang="zh-CN" altLang="en-US" dirty="0">
                <a:solidFill>
                  <a:srgbClr val="3333FF"/>
                </a:solidFill>
                <a:ea typeface="楷体" pitchFamily="49" charset="-122"/>
                <a:cs typeface="Times New Roman" pitchFamily="18" charset="0"/>
              </a:rPr>
              <a:t>与</a:t>
            </a:r>
            <a:r>
              <a:rPr lang="en-US" altLang="zh-CN" i="1" dirty="0">
                <a:solidFill>
                  <a:srgbClr val="3333FF"/>
                </a:solidFill>
                <a:ea typeface="楷体" pitchFamily="49" charset="-122"/>
                <a:cs typeface="Times New Roman" pitchFamily="18" charset="0"/>
              </a:rPr>
              <a:t>y</a:t>
            </a:r>
            <a:r>
              <a:rPr lang="zh-CN" altLang="en-US">
                <a:solidFill>
                  <a:srgbClr val="3333FF"/>
                </a:solidFill>
                <a:ea typeface="楷体" pitchFamily="49" charset="-122"/>
                <a:cs typeface="Times New Roman" pitchFamily="18" charset="0"/>
              </a:rPr>
              <a:t>共享存储空间，因此执行函数后</a:t>
            </a:r>
            <a:r>
              <a:rPr lang="en-US" altLang="zh-CN" i="1" dirty="0">
                <a:solidFill>
                  <a:srgbClr val="3333FF"/>
                </a:solidFill>
                <a:ea typeface="楷体" pitchFamily="49" charset="-122"/>
                <a:cs typeface="Times New Roman" pitchFamily="18" charset="0"/>
              </a:rPr>
              <a:t>a</a:t>
            </a:r>
            <a:r>
              <a:rPr lang="zh-CN" altLang="en-US" dirty="0">
                <a:solidFill>
                  <a:srgbClr val="3333FF"/>
                </a:solidFill>
                <a:ea typeface="楷体" pitchFamily="49" charset="-122"/>
                <a:cs typeface="Times New Roman" pitchFamily="18" charset="0"/>
              </a:rPr>
              <a:t>和</a:t>
            </a:r>
            <a:r>
              <a:rPr lang="en-US" altLang="zh-CN" i="1" dirty="0">
                <a:solidFill>
                  <a:srgbClr val="3333FF"/>
                </a:solidFill>
                <a:ea typeface="楷体" pitchFamily="49" charset="-122"/>
                <a:cs typeface="Times New Roman" pitchFamily="18" charset="0"/>
              </a:rPr>
              <a:t>b</a:t>
            </a:r>
            <a:r>
              <a:rPr lang="zh-CN" altLang="en-US" dirty="0">
                <a:solidFill>
                  <a:srgbClr val="3333FF"/>
                </a:solidFill>
                <a:ea typeface="楷体" pitchFamily="49" charset="-122"/>
                <a:cs typeface="Times New Roman" pitchFamily="18" charset="0"/>
              </a:rPr>
              <a:t>的值发生</a:t>
            </a:r>
            <a:r>
              <a:rPr lang="zh-CN" altLang="en-US">
                <a:solidFill>
                  <a:srgbClr val="3333FF"/>
                </a:solidFill>
                <a:ea typeface="楷体" pitchFamily="49" charset="-122"/>
                <a:cs typeface="Times New Roman" pitchFamily="18" charset="0"/>
              </a:rPr>
              <a:t>了交换  </a:t>
            </a:r>
            <a:r>
              <a:rPr lang="zh-CN" altLang="en-US">
                <a:solidFill>
                  <a:srgbClr val="FF00FF"/>
                </a:solidFill>
                <a:ea typeface="楷体" pitchFamily="49" charset="-122"/>
                <a:cs typeface="Times New Roman" pitchFamily="18" charset="0"/>
                <a:sym typeface="Wingdings"/>
              </a:rPr>
              <a:t></a:t>
            </a:r>
            <a:r>
              <a:rPr lang="zh-CN" altLang="en-US">
                <a:solidFill>
                  <a:srgbClr val="3333FF"/>
                </a:solidFill>
                <a:ea typeface="楷体" pitchFamily="49" charset="-122"/>
                <a:cs typeface="Times New Roman" pitchFamily="18" charset="0"/>
                <a:sym typeface="Wingdings"/>
              </a:rPr>
              <a:t>  </a:t>
            </a:r>
            <a:r>
              <a:rPr lang="zh-CN" altLang="en-US">
                <a:solidFill>
                  <a:srgbClr val="FF0000"/>
                </a:solidFill>
                <a:latin typeface="微软雅黑" pitchFamily="34" charset="-122"/>
                <a:ea typeface="微软雅黑" pitchFamily="34" charset="-122"/>
                <a:cs typeface="Times New Roman" pitchFamily="18" charset="0"/>
                <a:sym typeface="Wingdings"/>
              </a:rPr>
              <a:t>简单明了</a:t>
            </a:r>
            <a:r>
              <a:rPr lang="zh-CN" altLang="en-US">
                <a:solidFill>
                  <a:srgbClr val="3333FF"/>
                </a:solidFill>
                <a:ea typeface="楷体" pitchFamily="49" charset="-122"/>
                <a:cs typeface="Times New Roman" pitchFamily="18" charset="0"/>
              </a:rPr>
              <a:t>。</a:t>
            </a:r>
            <a:endParaRPr lang="zh-CN" altLang="en-US" dirty="0">
              <a:solidFill>
                <a:srgbClr val="3333FF"/>
              </a:solidFill>
              <a:ea typeface="楷体" pitchFamily="49" charset="-122"/>
              <a:cs typeface="Times New Roman" pitchFamily="18" charset="0"/>
            </a:endParaRPr>
          </a:p>
        </p:txBody>
      </p:sp>
      <p:sp>
        <p:nvSpPr>
          <p:cNvPr id="6" name="右大括号 5"/>
          <p:cNvSpPr/>
          <p:nvPr/>
        </p:nvSpPr>
        <p:spPr>
          <a:xfrm>
            <a:off x="5929322" y="2285992"/>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215074" y="2428868"/>
            <a:ext cx="2428892" cy="430887"/>
          </a:xfrm>
          <a:prstGeom prst="rect">
            <a:avLst/>
          </a:prstGeom>
          <a:noFill/>
        </p:spPr>
        <p:txBody>
          <a:bodyPr wrap="square" rtlCol="0">
            <a:spAutoFit/>
          </a:bodyPr>
          <a:lstStyle/>
          <a:p>
            <a:r>
              <a:rPr lang="zh-CN" altLang="en-US" sz="2000">
                <a:solidFill>
                  <a:srgbClr val="3333FF"/>
                </a:solidFill>
                <a:ea typeface="楷体" pitchFamily="49" charset="-122"/>
                <a:cs typeface="Times New Roman" pitchFamily="18" charset="0"/>
              </a:rPr>
              <a:t>交换形参</a:t>
            </a:r>
            <a:r>
              <a:rPr lang="en-US" altLang="zh-CN" sz="2000" i="1">
                <a:solidFill>
                  <a:srgbClr val="3333FF"/>
                </a:solidFill>
                <a:ea typeface="楷体" pitchFamily="49" charset="-122"/>
                <a:cs typeface="Times New Roman" pitchFamily="18" charset="0"/>
              </a:rPr>
              <a:t>x</a:t>
            </a:r>
            <a:r>
              <a:rPr lang="zh-CN" altLang="en-US" sz="2000">
                <a:solidFill>
                  <a:srgbClr val="3333FF"/>
                </a:solidFill>
                <a:ea typeface="楷体" pitchFamily="49" charset="-122"/>
                <a:cs typeface="Times New Roman" pitchFamily="18" charset="0"/>
              </a:rPr>
              <a:t>和</a:t>
            </a:r>
            <a:r>
              <a:rPr lang="en-US" altLang="zh-CN" sz="2000" i="1">
                <a:solidFill>
                  <a:srgbClr val="3333FF"/>
                </a:solidFill>
                <a:ea typeface="楷体" pitchFamily="49" charset="-122"/>
                <a:cs typeface="Times New Roman" pitchFamily="18" charset="0"/>
              </a:rPr>
              <a:t>y</a:t>
            </a:r>
            <a:r>
              <a:rPr lang="zh-CN" altLang="en-US" sz="2000">
                <a:solidFill>
                  <a:srgbClr val="3333FF"/>
                </a:solidFill>
                <a:ea typeface="楷体" pitchFamily="49" charset="-122"/>
                <a:cs typeface="Times New Roman" pitchFamily="18" charset="0"/>
              </a:rPr>
              <a:t>的值</a:t>
            </a:r>
            <a:endParaRPr lang="zh-CN" altLang="en-US" sz="2000"/>
          </a:p>
        </p:txBody>
      </p:sp>
      <p:sp>
        <p:nvSpPr>
          <p:cNvPr id="9" name="灯片编号占位符 8"/>
          <p:cNvSpPr>
            <a:spLocks noGrp="1"/>
          </p:cNvSpPr>
          <p:nvPr>
            <p:ph type="sldNum" sz="quarter" idx="12"/>
          </p:nvPr>
        </p:nvSpPr>
        <p:spPr/>
        <p:txBody>
          <a:bodyPr/>
          <a:lstStyle/>
          <a:p>
            <a:fld id="{9EB82ADC-86F9-4083-A975-DECCCA18E059}" type="slidenum">
              <a:rPr lang="en-US" altLang="zh-CN" smtClean="0"/>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2810</TotalTime>
  <Words>4735</Words>
  <Application>Microsoft Office PowerPoint</Application>
  <PresentationFormat>全屏显示(4:3)</PresentationFormat>
  <Paragraphs>508</Paragraphs>
  <Slides>48</Slides>
  <Notes>22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3" baseType="lpstr">
      <vt:lpstr>Arial Unicode MS</vt:lpstr>
      <vt:lpstr>仿宋</vt:lpstr>
      <vt:lpstr>黑体</vt:lpstr>
      <vt:lpstr>楷体</vt:lpstr>
      <vt:lpstr>楷体_GB2312</vt:lpstr>
      <vt:lpstr>隶书</vt:lpstr>
      <vt:lpstr>宋体</vt:lpstr>
      <vt:lpstr>微软雅黑</vt:lpstr>
      <vt:lpstr>Arial</vt:lpstr>
      <vt:lpstr>Calibri</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csxbwang</cp:lastModifiedBy>
  <cp:revision>674</cp:revision>
  <dcterms:created xsi:type="dcterms:W3CDTF">2004-03-31T23:50:14Z</dcterms:created>
  <dcterms:modified xsi:type="dcterms:W3CDTF">2021-02-26T02:05:12Z</dcterms:modified>
</cp:coreProperties>
</file>