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46"/>
  </p:notesMasterIdLst>
  <p:sldIdLst>
    <p:sldId id="256" r:id="rId2"/>
    <p:sldId id="257" r:id="rId3"/>
    <p:sldId id="449" r:id="rId4"/>
    <p:sldId id="258" r:id="rId5"/>
    <p:sldId id="259" r:id="rId6"/>
    <p:sldId id="399" r:id="rId7"/>
    <p:sldId id="446" r:id="rId8"/>
    <p:sldId id="447" r:id="rId9"/>
    <p:sldId id="452" r:id="rId10"/>
    <p:sldId id="453" r:id="rId11"/>
    <p:sldId id="454" r:id="rId12"/>
    <p:sldId id="455" r:id="rId13"/>
    <p:sldId id="456" r:id="rId14"/>
    <p:sldId id="457" r:id="rId15"/>
    <p:sldId id="458" r:id="rId16"/>
    <p:sldId id="459" r:id="rId17"/>
    <p:sldId id="460" r:id="rId18"/>
    <p:sldId id="461" r:id="rId19"/>
    <p:sldId id="462" r:id="rId20"/>
    <p:sldId id="463" r:id="rId21"/>
    <p:sldId id="464" r:id="rId22"/>
    <p:sldId id="465" r:id="rId23"/>
    <p:sldId id="466" r:id="rId24"/>
    <p:sldId id="467" r:id="rId25"/>
    <p:sldId id="468" r:id="rId26"/>
    <p:sldId id="469" r:id="rId27"/>
    <p:sldId id="470" r:id="rId28"/>
    <p:sldId id="471" r:id="rId29"/>
    <p:sldId id="472" r:id="rId30"/>
    <p:sldId id="475" r:id="rId31"/>
    <p:sldId id="476" r:id="rId32"/>
    <p:sldId id="477" r:id="rId33"/>
    <p:sldId id="478" r:id="rId34"/>
    <p:sldId id="479" r:id="rId35"/>
    <p:sldId id="480" r:id="rId36"/>
    <p:sldId id="481" r:id="rId37"/>
    <p:sldId id="482" r:id="rId38"/>
    <p:sldId id="483" r:id="rId39"/>
    <p:sldId id="484" r:id="rId40"/>
    <p:sldId id="485" r:id="rId41"/>
    <p:sldId id="486" r:id="rId42"/>
    <p:sldId id="487" r:id="rId43"/>
    <p:sldId id="488" r:id="rId44"/>
    <p:sldId id="474" r:id="rId45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FF3300"/>
    <a:srgbClr val="3399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32" autoAdjust="0"/>
  </p:normalViewPr>
  <p:slideViewPr>
    <p:cSldViewPr>
      <p:cViewPr varScale="1">
        <p:scale>
          <a:sx n="73" d="100"/>
          <a:sy n="73" d="100"/>
        </p:scale>
        <p:origin x="125" y="43"/>
      </p:cViewPr>
      <p:guideLst>
        <p:guide orient="horz" pos="2160"/>
        <p:guide pos="4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7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7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67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7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CED2C9B-1614-4416-AFE8-2E4682484F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3095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9C3474-7505-464E-B6B1-E80EE52127B8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0668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629C7F-FB60-45D4-B710-62D9026AA9FF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23619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35F527-C4C2-4523-9D48-AB0EF134BBFF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5353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078D77-8FFE-457A-9875-E6DC0AC27B09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00459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078D77-8FFE-457A-9875-E6DC0AC27B09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04995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5AB-2F13-4A05-9848-C524500D1488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2410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D41419-3A93-44C5-95B5-11E1DE99E6FD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08296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2A0E8C-A94F-41E6-AEBC-807585AAF2CF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9815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CF99F1-EB58-42E6-A7A0-0E4840AF3AA3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46327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3D44CA-C661-4344-B94D-DC1F7AE90F93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13185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A52D8D-FF28-4695-BD4A-E880B5DE93BA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06389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7662-3CC1-47D0-BF49-3D0A7C949D9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26A-AACB-4360-B173-71FD434BCD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A533-255C-47FE-BFCA-C208CB159F0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56B8-1F7C-4CE7-BE21-BB32B99FE13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B560-F0D9-4085-B687-5A289DCDD4C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737F-4C85-4147-9379-5F2D9AC1461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31EE-89FE-474B-B74E-E02246A9711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D02A-EA52-46EB-B2B6-AE3E5F4FAD6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BC067DFE-42A7-4CB5-93C4-F2F97DA7580C}" type="slidenum">
              <a:rPr lang="en-US" altLang="zh-CN" smtClean="0"/>
              <a:pPr/>
              <a:t>‹#›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94D5-556E-47A9-B232-3A7ADC8376A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8513-78EB-4EF6-81C0-69D230F2184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22B74-E03E-411C-8A25-6755F06FE7D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555874" y="404813"/>
            <a:ext cx="4230703" cy="70167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第</a:t>
            </a:r>
            <a:r>
              <a:rPr kumimoji="1" lang="en-US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2</a:t>
            </a:r>
            <a:r>
              <a:rPr kumimoji="1" lang="zh-CN" altLang="en-US" sz="40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章   </a:t>
            </a:r>
            <a:r>
              <a:rPr kumimoji="1"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线性表</a:t>
            </a:r>
            <a:r>
              <a:rPr kumimoji="1" lang="zh-CN" altLang="en-US" sz="4000" b="0" dirty="0">
                <a:solidFill>
                  <a:schemeClr val="tx1"/>
                </a:solidFill>
                <a:ea typeface="隶书" pitchFamily="49" charset="-122"/>
              </a:rPr>
              <a:t> </a:t>
            </a:r>
          </a:p>
        </p:txBody>
      </p:sp>
      <p:sp>
        <p:nvSpPr>
          <p:cNvPr id="44036" name="Text Box 1028" descr="纸莎草纸"/>
          <p:cNvSpPr txBox="1">
            <a:spLocks noChangeArrowheads="1"/>
          </p:cNvSpPr>
          <p:nvPr/>
        </p:nvSpPr>
        <p:spPr bwMode="auto">
          <a:xfrm>
            <a:off x="1785918" y="1554163"/>
            <a:ext cx="5357850" cy="579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2.1 </a:t>
            </a: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线性表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的基本概念 </a:t>
            </a:r>
          </a:p>
        </p:txBody>
      </p:sp>
      <p:sp>
        <p:nvSpPr>
          <p:cNvPr id="4" name="Text Box 4" descr="画布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785918" y="2357430"/>
            <a:ext cx="5357850" cy="579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2.2 </a:t>
            </a: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线性表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的顺序存储结构</a:t>
            </a:r>
          </a:p>
        </p:txBody>
      </p:sp>
      <p:sp>
        <p:nvSpPr>
          <p:cNvPr id="5" name="Text Box 1028" descr="蓝色面巾纸"/>
          <p:cNvSpPr txBox="1">
            <a:spLocks noChangeArrowheads="1"/>
          </p:cNvSpPr>
          <p:nvPr/>
        </p:nvSpPr>
        <p:spPr bwMode="auto">
          <a:xfrm>
            <a:off x="1785918" y="4849827"/>
            <a:ext cx="5357850" cy="579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2.5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有序表</a:t>
            </a:r>
          </a:p>
        </p:txBody>
      </p:sp>
      <p:sp>
        <p:nvSpPr>
          <p:cNvPr id="6" name="Text Box 5" descr="25%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785918" y="3214686"/>
            <a:ext cx="5357850" cy="579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2.3 </a:t>
            </a: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线性表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的链式存储结构</a:t>
            </a:r>
          </a:p>
        </p:txBody>
      </p:sp>
      <p:sp>
        <p:nvSpPr>
          <p:cNvPr id="7" name="Text Box 6" descr="花束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785918" y="4064009"/>
            <a:ext cx="5357850" cy="579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2.4 </a:t>
            </a: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线性表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的应用 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3778250" y="620713"/>
            <a:ext cx="2738438" cy="9366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线性表</a:t>
            </a:r>
          </a:p>
          <a:p>
            <a:r>
              <a:rPr kumimoji="1" lang="en-US" altLang="zh-CN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25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25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zh-CN" altLang="en-US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25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en-US" altLang="zh-CN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25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275460" name="AutoShape 4"/>
          <p:cNvSpPr>
            <a:spLocks noChangeArrowheads="1"/>
          </p:cNvSpPr>
          <p:nvPr/>
        </p:nvSpPr>
        <p:spPr bwMode="auto">
          <a:xfrm>
            <a:off x="4930775" y="1773238"/>
            <a:ext cx="360363" cy="863600"/>
          </a:xfrm>
          <a:prstGeom prst="downArrow">
            <a:avLst>
              <a:gd name="adj1" fmla="val 50000"/>
              <a:gd name="adj2" fmla="val 59912"/>
            </a:avLst>
          </a:prstGeom>
          <a:solidFill>
            <a:srgbClr val="008000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5286380" y="1916113"/>
            <a:ext cx="13684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直接映射</a:t>
            </a:r>
          </a:p>
        </p:txBody>
      </p:sp>
      <p:sp>
        <p:nvSpPr>
          <p:cNvPr id="275462" name="Rectangle 6"/>
          <p:cNvSpPr>
            <a:spLocks noChangeArrowheads="1"/>
          </p:cNvSpPr>
          <p:nvPr/>
        </p:nvSpPr>
        <p:spPr bwMode="auto">
          <a:xfrm>
            <a:off x="2770188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aseline="-25000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baseline="-25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3311525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75464" name="Rectangle 8"/>
          <p:cNvSpPr>
            <a:spLocks noChangeArrowheads="1"/>
          </p:cNvSpPr>
          <p:nvPr/>
        </p:nvSpPr>
        <p:spPr bwMode="auto">
          <a:xfrm>
            <a:off x="3851275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aseline="-2500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</a:t>
            </a:r>
          </a:p>
        </p:txBody>
      </p:sp>
      <p:sp>
        <p:nvSpPr>
          <p:cNvPr id="275465" name="Rectangle 9"/>
          <p:cNvSpPr>
            <a:spLocks noChangeArrowheads="1"/>
          </p:cNvSpPr>
          <p:nvPr/>
        </p:nvSpPr>
        <p:spPr bwMode="auto">
          <a:xfrm>
            <a:off x="4392613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275466" name="Rectangle 10"/>
          <p:cNvSpPr>
            <a:spLocks noChangeArrowheads="1"/>
          </p:cNvSpPr>
          <p:nvPr/>
        </p:nvSpPr>
        <p:spPr bwMode="auto">
          <a:xfrm>
            <a:off x="4930775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aseline="-2500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</a:t>
            </a:r>
          </a:p>
        </p:txBody>
      </p:sp>
      <p:sp>
        <p:nvSpPr>
          <p:cNvPr id="275467" name="Rectangle 11"/>
          <p:cNvSpPr>
            <a:spLocks noChangeArrowheads="1"/>
          </p:cNvSpPr>
          <p:nvPr/>
        </p:nvSpPr>
        <p:spPr bwMode="auto">
          <a:xfrm>
            <a:off x="5472113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275468" name="Rectangle 12"/>
          <p:cNvSpPr>
            <a:spLocks noChangeArrowheads="1"/>
          </p:cNvSpPr>
          <p:nvPr/>
        </p:nvSpPr>
        <p:spPr bwMode="auto">
          <a:xfrm>
            <a:off x="6010275" y="3317875"/>
            <a:ext cx="1368425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aseline="-2500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</a:t>
            </a:r>
          </a:p>
        </p:txBody>
      </p:sp>
      <p:sp>
        <p:nvSpPr>
          <p:cNvPr id="275469" name="Rectangle 13"/>
          <p:cNvSpPr>
            <a:spLocks noChangeArrowheads="1"/>
          </p:cNvSpPr>
          <p:nvPr/>
        </p:nvSpPr>
        <p:spPr bwMode="auto">
          <a:xfrm>
            <a:off x="7378700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endParaRPr lang="en-US" altLang="zh-CN">
              <a:solidFill>
                <a:srgbClr val="66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75470" name="Text Box 14"/>
          <p:cNvSpPr txBox="1">
            <a:spLocks noChangeArrowheads="1"/>
          </p:cNvSpPr>
          <p:nvPr/>
        </p:nvSpPr>
        <p:spPr bwMode="auto">
          <a:xfrm>
            <a:off x="6215074" y="2746375"/>
            <a:ext cx="151288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MaxSize</a:t>
            </a:r>
            <a:r>
              <a:rPr lang="en-US" altLang="zh-CN" sz="200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00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275471" name="Line 15"/>
          <p:cNvSpPr>
            <a:spLocks noChangeShapeType="1"/>
          </p:cNvSpPr>
          <p:nvPr/>
        </p:nvSpPr>
        <p:spPr bwMode="auto">
          <a:xfrm>
            <a:off x="6972311" y="3173413"/>
            <a:ext cx="0" cy="1444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5472" name="Text Box 16"/>
          <p:cNvSpPr txBox="1">
            <a:spLocks noChangeArrowheads="1"/>
          </p:cNvSpPr>
          <p:nvPr/>
        </p:nvSpPr>
        <p:spPr bwMode="auto">
          <a:xfrm>
            <a:off x="2817813" y="2746375"/>
            <a:ext cx="50323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</a:rPr>
              <a:t>0</a:t>
            </a:r>
          </a:p>
        </p:txBody>
      </p:sp>
      <p:sp>
        <p:nvSpPr>
          <p:cNvPr id="275473" name="Text Box 17"/>
          <p:cNvSpPr txBox="1">
            <a:spLocks noChangeArrowheads="1"/>
          </p:cNvSpPr>
          <p:nvPr/>
        </p:nvSpPr>
        <p:spPr bwMode="auto">
          <a:xfrm>
            <a:off x="3228975" y="2746375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275474" name="Text Box 18"/>
          <p:cNvSpPr txBox="1">
            <a:spLocks noChangeArrowheads="1"/>
          </p:cNvSpPr>
          <p:nvPr/>
        </p:nvSpPr>
        <p:spPr bwMode="auto">
          <a:xfrm>
            <a:off x="4427538" y="2746375"/>
            <a:ext cx="5762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3333FF"/>
                </a:solidFill>
              </a:rPr>
              <a:t>i</a:t>
            </a:r>
            <a:r>
              <a:rPr lang="en-US" altLang="zh-CN" sz="200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00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275475" name="Text Box 19"/>
          <p:cNvSpPr txBox="1">
            <a:spLocks noChangeArrowheads="1"/>
          </p:cNvSpPr>
          <p:nvPr/>
        </p:nvSpPr>
        <p:spPr bwMode="auto">
          <a:xfrm>
            <a:off x="5429256" y="2746375"/>
            <a:ext cx="6477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3333FF"/>
                </a:solidFill>
              </a:rPr>
              <a:t>n</a:t>
            </a:r>
            <a:r>
              <a:rPr lang="en-US" altLang="zh-CN" sz="200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00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275476" name="AutoShape 20"/>
          <p:cNvSpPr>
            <a:spLocks/>
          </p:cNvSpPr>
          <p:nvPr/>
        </p:nvSpPr>
        <p:spPr bwMode="auto">
          <a:xfrm rot="5400000">
            <a:off x="5076032" y="1807369"/>
            <a:ext cx="144462" cy="4318000"/>
          </a:xfrm>
          <a:prstGeom prst="rightBrace">
            <a:avLst>
              <a:gd name="adj1" fmla="val 249085"/>
              <a:gd name="adj2" fmla="val 50000"/>
            </a:avLst>
          </a:prstGeom>
          <a:noFill/>
          <a:ln w="38100">
            <a:solidFill>
              <a:srgbClr val="66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5477" name="Text Box 21"/>
          <p:cNvSpPr txBox="1">
            <a:spLocks noChangeArrowheads="1"/>
          </p:cNvSpPr>
          <p:nvPr/>
        </p:nvSpPr>
        <p:spPr bwMode="auto">
          <a:xfrm>
            <a:off x="4643438" y="4071942"/>
            <a:ext cx="10080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</a:rPr>
              <a:t>data</a:t>
            </a:r>
          </a:p>
        </p:txBody>
      </p:sp>
      <p:sp>
        <p:nvSpPr>
          <p:cNvPr id="275478" name="Text Box 22"/>
          <p:cNvSpPr txBox="1">
            <a:spLocks noChangeArrowheads="1"/>
          </p:cNvSpPr>
          <p:nvPr/>
        </p:nvSpPr>
        <p:spPr bwMode="auto">
          <a:xfrm>
            <a:off x="7137426" y="4071942"/>
            <a:ext cx="114935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</a:rPr>
              <a:t>length</a:t>
            </a:r>
          </a:p>
        </p:txBody>
      </p:sp>
      <p:sp>
        <p:nvSpPr>
          <p:cNvPr id="275479" name="Line 23"/>
          <p:cNvSpPr>
            <a:spLocks noChangeShapeType="1"/>
          </p:cNvSpPr>
          <p:nvPr/>
        </p:nvSpPr>
        <p:spPr bwMode="auto">
          <a:xfrm flipV="1">
            <a:off x="7667625" y="3749675"/>
            <a:ext cx="0" cy="360363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5480" name="Text Box 24"/>
          <p:cNvSpPr txBox="1">
            <a:spLocks noChangeArrowheads="1"/>
          </p:cNvSpPr>
          <p:nvPr/>
        </p:nvSpPr>
        <p:spPr bwMode="auto">
          <a:xfrm>
            <a:off x="4286248" y="4643446"/>
            <a:ext cx="1728788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顺序表</a:t>
            </a:r>
          </a:p>
        </p:txBody>
      </p:sp>
      <p:sp>
        <p:nvSpPr>
          <p:cNvPr id="275481" name="Text Box 25"/>
          <p:cNvSpPr txBox="1">
            <a:spLocks noChangeArrowheads="1"/>
          </p:cNvSpPr>
          <p:nvPr/>
        </p:nvSpPr>
        <p:spPr bwMode="auto">
          <a:xfrm>
            <a:off x="900113" y="1125538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逻辑结构</a:t>
            </a:r>
          </a:p>
        </p:txBody>
      </p:sp>
      <p:sp>
        <p:nvSpPr>
          <p:cNvPr id="275482" name="Text Box 26"/>
          <p:cNvSpPr txBox="1">
            <a:spLocks noChangeArrowheads="1"/>
          </p:cNvSpPr>
          <p:nvPr/>
        </p:nvSpPr>
        <p:spPr bwMode="auto">
          <a:xfrm>
            <a:off x="842949" y="3284538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存储结构</a:t>
            </a:r>
          </a:p>
        </p:txBody>
      </p:sp>
      <p:sp>
        <p:nvSpPr>
          <p:cNvPr id="275483" name="AutoShape 27"/>
          <p:cNvSpPr>
            <a:spLocks noChangeArrowheads="1"/>
          </p:cNvSpPr>
          <p:nvPr/>
        </p:nvSpPr>
        <p:spPr bwMode="auto">
          <a:xfrm>
            <a:off x="1619250" y="1989138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solidFill>
            <a:srgbClr val="00800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>
              <a:solidFill>
                <a:srgbClr val="660066"/>
              </a:solidFill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945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026"/>
          <p:cNvSpPr txBox="1">
            <a:spLocks noChangeArrowheads="1"/>
          </p:cNvSpPr>
          <p:nvPr/>
        </p:nvSpPr>
        <p:spPr bwMode="auto">
          <a:xfrm>
            <a:off x="1071538" y="928670"/>
            <a:ext cx="4643470" cy="1910880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{   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length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kumimoji="1" lang="en-US" altLang="zh-CN" sz="2000" dirty="0" err="1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  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顺序表类型</a:t>
            </a:r>
            <a:r>
              <a:rPr kumimoji="1"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</a:p>
        </p:txBody>
      </p:sp>
      <p:sp>
        <p:nvSpPr>
          <p:cNvPr id="67587" name="Text Box 1027"/>
          <p:cNvSpPr txBox="1">
            <a:spLocks noChangeArrowheads="1"/>
          </p:cNvSpPr>
          <p:nvPr/>
        </p:nvSpPr>
        <p:spPr bwMode="auto">
          <a:xfrm>
            <a:off x="500034" y="3071810"/>
            <a:ext cx="807249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其中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data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成员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存放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元素，</a:t>
            </a:r>
            <a:r>
              <a:rPr kumimoji="1" lang="en-US" altLang="zh-CN" sz="2400" smtClean="0">
                <a:ea typeface="楷体" pitchFamily="49" charset="-122"/>
                <a:cs typeface="Times New Roman" pitchFamily="18" charset="0"/>
              </a:rPr>
              <a:t>length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成员存放线性表的实际长度</a:t>
            </a:r>
            <a:r>
              <a:rPr kumimoji="1" lang="zh-CN" altLang="en-US" sz="2400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714348" y="214290"/>
            <a:ext cx="2643206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楷体" pitchFamily="49" charset="-122"/>
                <a:ea typeface="楷体" pitchFamily="49" charset="-122"/>
              </a:rPr>
              <a:t>顺序</a:t>
            </a:r>
            <a:r>
              <a:rPr kumimoji="1" lang="zh-CN" altLang="en-US" sz="2400" dirty="0" smtClean="0">
                <a:latin typeface="楷体" pitchFamily="49" charset="-122"/>
                <a:ea typeface="楷体" pitchFamily="49" charset="-122"/>
              </a:rPr>
              <a:t>表类型定义：</a:t>
            </a:r>
            <a:endParaRPr kumimoji="1"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3042" y="4143380"/>
            <a:ext cx="5929354" cy="60016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20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说明：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注意</a:t>
            </a: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逻辑位序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物理位序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相差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4786314" y="142852"/>
            <a:ext cx="2643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这里，假设</a:t>
            </a:r>
            <a:r>
              <a:rPr kumimoji="1"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ElemType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smtClean="0">
                <a:solidFill>
                  <a:srgbClr val="7030A0"/>
                </a:solidFill>
                <a:ea typeface="楷体" pitchFamily="49" charset="-122"/>
                <a:cs typeface="Times New Roman" pitchFamily="18" charset="0"/>
              </a:rPr>
              <a:t>char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类型</a:t>
            </a:r>
            <a:endParaRPr lang="zh-CN" altLang="en-US"/>
          </a:p>
        </p:txBody>
      </p:sp>
      <p:cxnSp>
        <p:nvCxnSpPr>
          <p:cNvPr id="10" name="直接箭头连接符 9"/>
          <p:cNvCxnSpPr>
            <a:stCxn id="8" idx="1"/>
          </p:cNvCxnSpPr>
          <p:nvPr/>
        </p:nvCxnSpPr>
        <p:spPr>
          <a:xfrm rot="10800000" flipV="1">
            <a:off x="2643174" y="496794"/>
            <a:ext cx="2143140" cy="1003379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65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857224" y="2357430"/>
            <a:ext cx="5786478" cy="3631763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CreateList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*&amp;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[]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n)  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整体建立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顺序表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L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*)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sizeof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for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n;i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L-&gt;data[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L-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&gt;length=n;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}</a:t>
            </a: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468312" y="928670"/>
            <a:ext cx="2889241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80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1</a:t>
            </a:r>
            <a:r>
              <a:rPr lang="zh-CN" altLang="en-US" sz="280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、建立</a:t>
            </a:r>
            <a:r>
              <a:rPr lang="zh-CN" altLang="en-US" sz="2800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顺序表</a:t>
            </a:r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857224" y="1679023"/>
            <a:ext cx="6715172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400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400" smtClean="0">
                <a:ea typeface="楷体" pitchFamily="49" charset="-122"/>
                <a:cs typeface="Times New Roman" pitchFamily="18" charset="0"/>
              </a:rPr>
              <a:t>[0..</a:t>
            </a:r>
            <a:r>
              <a:rPr lang="en-US" altLang="zh-CN" sz="24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400" smtClean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400" smtClean="0">
                <a:ea typeface="楷体" pitchFamily="49" charset="-122"/>
                <a:cs typeface="Times New Roman" pitchFamily="18" charset="0"/>
              </a:rPr>
              <a:t>1]  </a:t>
            </a:r>
            <a:r>
              <a:rPr lang="en-US" altLang="zh-CN" sz="2400" smtClean="0">
                <a:ea typeface="楷体" pitchFamily="49" charset="-122"/>
                <a:cs typeface="Times New Roman" pitchFamily="18" charset="0"/>
                <a:sym typeface="Wingdings"/>
              </a:rPr>
              <a:t>  </a:t>
            </a:r>
            <a:r>
              <a:rPr lang="zh-CN" altLang="en-US" sz="2400" smtClean="0">
                <a:ea typeface="楷体" pitchFamily="49" charset="-122"/>
                <a:cs typeface="Times New Roman" pitchFamily="18" charset="0"/>
              </a:rPr>
              <a:t>顺序表</a:t>
            </a:r>
            <a:r>
              <a:rPr lang="en-US" altLang="zh-CN" sz="2400" smtClean="0">
                <a:ea typeface="楷体" pitchFamily="49" charset="-122"/>
                <a:cs typeface="Times New Roman" pitchFamily="18" charset="0"/>
              </a:rPr>
              <a:t>L    </a:t>
            </a:r>
            <a:r>
              <a:rPr lang="zh-CN" altLang="en-US" sz="2400" smtClean="0">
                <a:ea typeface="楷体" pitchFamily="49" charset="-122"/>
                <a:cs typeface="Times New Roman" pitchFamily="18" charset="0"/>
              </a:rPr>
              <a:t>─  </a:t>
            </a:r>
            <a:r>
              <a:rPr lang="zh-CN" altLang="en-US" sz="24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整体创建顺序表</a:t>
            </a:r>
            <a:r>
              <a:rPr lang="zh-CN" altLang="en-US" sz="2400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714743" y="2845921"/>
            <a:ext cx="4929222" cy="1000132"/>
            <a:chOff x="3857620" y="2714620"/>
            <a:chExt cx="4929222" cy="1000132"/>
          </a:xfrm>
        </p:grpSpPr>
        <p:cxnSp>
          <p:nvCxnSpPr>
            <p:cNvPr id="6" name="直接箭头连接符 5"/>
            <p:cNvCxnSpPr/>
            <p:nvPr/>
          </p:nvCxnSpPr>
          <p:spPr>
            <a:xfrm rot="10800000">
              <a:off x="3857620" y="2714620"/>
              <a:ext cx="3429024" cy="571504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215206" y="3006866"/>
              <a:ext cx="1571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楷体" pitchFamily="49" charset="-122"/>
                  <a:ea typeface="楷体" pitchFamily="49" charset="-122"/>
                </a:rPr>
                <a:t>传递顺序表指针</a:t>
              </a:r>
              <a:endParaRPr lang="zh-CN" altLang="en-US" dirty="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9" name="Text Box 2" descr="信纸"/>
          <p:cNvSpPr txBox="1">
            <a:spLocks noChangeArrowheads="1"/>
          </p:cNvSpPr>
          <p:nvPr/>
        </p:nvSpPr>
        <p:spPr bwMode="auto">
          <a:xfrm>
            <a:off x="285720" y="214290"/>
            <a:ext cx="4214842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2.2.2 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顺序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表运算的实现</a:t>
            </a:r>
          </a:p>
        </p:txBody>
      </p:sp>
    </p:spTree>
    <p:extLst>
      <p:ext uri="{BB962C8B-B14F-4D97-AF65-F5344CB8AC3E}">
        <p14:creationId xmlns:p14="http://schemas.microsoft.com/office/powerpoint/2010/main" val="177618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29124" y="2928934"/>
            <a:ext cx="3643338" cy="1428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顺序表</a:t>
            </a:r>
            <a:endParaRPr lang="zh-CN" altLang="en-US" dirty="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5984" y="2500306"/>
            <a:ext cx="1071570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？？？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4480" y="2500306"/>
            <a:ext cx="57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L</a:t>
            </a:r>
            <a:endParaRPr lang="zh-CN" alt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071934" y="2500306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1010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2910" y="681319"/>
            <a:ext cx="3357586" cy="46166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楷体" pitchFamily="49" charset="-122"/>
                <a:ea typeface="楷体" pitchFamily="49" charset="-122"/>
                <a:sym typeface="Wingdings"/>
              </a:rPr>
              <a:t> 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顺序表指针的含义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86380" y="2457386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顺序表的空间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142976" y="4214818"/>
            <a:ext cx="4786346" cy="2004198"/>
            <a:chOff x="1214414" y="4282322"/>
            <a:chExt cx="4786346" cy="2004198"/>
          </a:xfrm>
        </p:grpSpPr>
        <p:sp>
          <p:nvSpPr>
            <p:cNvPr id="13" name="下箭头 12"/>
            <p:cNvSpPr/>
            <p:nvPr/>
          </p:nvSpPr>
          <p:spPr>
            <a:xfrm>
              <a:off x="3500430" y="4282322"/>
              <a:ext cx="252000" cy="504000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357422" y="4857760"/>
              <a:ext cx="3643338" cy="142876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顺序表</a:t>
              </a:r>
              <a:endParaRPr lang="zh-CN" altLang="en-US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14414" y="4714884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L</a:t>
              </a:r>
              <a:endParaRPr lang="zh-CN" altLang="en-US" i="1" dirty="0"/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1643042" y="5000636"/>
              <a:ext cx="642942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000100" y="1142984"/>
            <a:ext cx="4429156" cy="82567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SqList  *L;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L=(SqList *)malloc(sizeof(SqList));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57422" y="2559044"/>
            <a:ext cx="928694" cy="400110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1010</a:t>
            </a:r>
            <a:endParaRPr lang="zh-CN" altLang="en-US"/>
          </a:p>
        </p:txBody>
      </p:sp>
      <p:sp>
        <p:nvSpPr>
          <p:cNvPr id="22" name="下弧形箭头 21"/>
          <p:cNvSpPr/>
          <p:nvPr/>
        </p:nvSpPr>
        <p:spPr>
          <a:xfrm rot="10800000">
            <a:off x="2928926" y="2143116"/>
            <a:ext cx="1571636" cy="357190"/>
          </a:xfrm>
          <a:prstGeom prst="curved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12" y="5445641"/>
            <a:ext cx="2071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通过顺序表指针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操作顺序表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18" name="TextBox 17"/>
          <p:cNvSpPr txBox="1"/>
          <p:nvPr/>
        </p:nvSpPr>
        <p:spPr>
          <a:xfrm>
            <a:off x="285720" y="109815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算法参数说明</a:t>
            </a:r>
            <a:endParaRPr lang="zh-CN" altLang="en-US" sz="24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15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9" grpId="0"/>
      <p:bldP spid="20" grpId="0" animBg="1"/>
      <p:bldP spid="22" grpId="0" animBg="1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428604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smtClean="0">
                <a:latin typeface="楷体" pitchFamily="49" charset="-122"/>
                <a:ea typeface="楷体" pitchFamily="49" charset="-122"/>
                <a:sym typeface="Wingdings"/>
              </a:rPr>
              <a:t> 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顺序表指针引用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0100" y="1142984"/>
            <a:ext cx="6715172" cy="4308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CreateList</a:t>
            </a:r>
            <a:r>
              <a:rPr lang="en-US" altLang="zh-CN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2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 *&amp;L</a:t>
            </a:r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a[]</a:t>
            </a:r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n)  </a:t>
            </a:r>
            <a:endParaRPr lang="en-US" altLang="zh-CN" sz="22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rot="5400000" flipH="1" flipV="1">
            <a:off x="4021162" y="1735154"/>
            <a:ext cx="24283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89278" y="1857364"/>
            <a:ext cx="43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楷体" pitchFamily="49" charset="-122"/>
                <a:ea typeface="楷体" pitchFamily="49" charset="-122"/>
              </a:rPr>
              <a:t>引用参数：将执行结果回传给实参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662" y="2857496"/>
            <a:ext cx="7572428" cy="93871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3"/>
              </a:buBlip>
            </a:pP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引用符号“</a:t>
            </a:r>
            <a:r>
              <a:rPr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&amp;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”放在形参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的前面。</a:t>
            </a:r>
            <a:endParaRPr lang="en-US" altLang="zh-CN" sz="2200" smtClean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buBlip>
                <a:blip r:embed="rId3"/>
              </a:buBlip>
            </a:pP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输出型参数均为使用“</a:t>
            </a:r>
            <a:r>
              <a:rPr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&amp;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”，不论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参数值是否改变。</a:t>
            </a:r>
            <a:endParaRPr lang="zh-CN" altLang="en-US" sz="2200"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82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52400" y="976313"/>
            <a:ext cx="8686800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）初始化线性表</a:t>
            </a:r>
            <a:r>
              <a:rPr kumimoji="1" lang="en-US" altLang="zh-CN" sz="2400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InitList</a:t>
            </a: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(L)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该运算的结果是构造一个空的线性表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。实际上只需将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length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成员设置为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即可。</a:t>
            </a:r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 </a:t>
            </a:r>
            <a:endParaRPr kumimoji="1"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50825" y="260350"/>
            <a:ext cx="4464051" cy="56630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80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2</a:t>
            </a:r>
            <a:r>
              <a:rPr lang="zh-CN" altLang="en-US" sz="280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、顺序</a:t>
            </a:r>
            <a:r>
              <a:rPr lang="zh-CN" altLang="en-US" sz="2800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表基本运算算法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714348" y="2786058"/>
            <a:ext cx="6480175" cy="237254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InitList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*&amp;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endParaRPr kumimoji="1"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L=(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*)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sizeof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));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　　　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分配存放线性表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的顺序表空间</a:t>
            </a:r>
            <a:endParaRPr kumimoji="1"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&gt;length=0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470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857224" y="1928802"/>
            <a:ext cx="4535487" cy="172621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DestroyList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SqList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*&amp;L)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free(L);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  <a:r>
              <a:rPr kumimoji="1"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  <p:sp>
        <p:nvSpPr>
          <p:cNvPr id="15367" name="Text Box 1031"/>
          <p:cNvSpPr txBox="1">
            <a:spLocks noChangeArrowheads="1"/>
          </p:cNvSpPr>
          <p:nvPr/>
        </p:nvSpPr>
        <p:spPr bwMode="auto">
          <a:xfrm>
            <a:off x="395288" y="333375"/>
            <a:ext cx="8064500" cy="131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）销毁线性表</a:t>
            </a:r>
            <a:r>
              <a:rPr kumimoji="1" lang="en-US" altLang="zh-CN" sz="2400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DestroyList</a:t>
            </a: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(L)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该运算的结果是释放线性表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占用的内存空间。</a:t>
            </a:r>
            <a:endParaRPr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28596" y="3143248"/>
            <a:ext cx="4786346" cy="2971878"/>
            <a:chOff x="428596" y="3143248"/>
            <a:chExt cx="4786346" cy="2971878"/>
          </a:xfrm>
        </p:grpSpPr>
        <p:sp>
          <p:nvSpPr>
            <p:cNvPr id="10" name="TextBox 9"/>
            <p:cNvSpPr txBox="1"/>
            <p:nvPr/>
          </p:nvSpPr>
          <p:spPr>
            <a:xfrm>
              <a:off x="428596" y="4100460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L</a:t>
              </a:r>
              <a:endParaRPr lang="zh-CN" altLang="en-US" i="1" dirty="0"/>
            </a:p>
          </p:txBody>
        </p:sp>
        <p:sp>
          <p:nvSpPr>
            <p:cNvPr id="15366" name="Text Box 1030"/>
            <p:cNvSpPr txBox="1">
              <a:spLocks noChangeArrowheads="1"/>
            </p:cNvSpPr>
            <p:nvPr/>
          </p:nvSpPr>
          <p:spPr bwMode="auto">
            <a:xfrm>
              <a:off x="1571604" y="5715016"/>
              <a:ext cx="335758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free(</a:t>
              </a:r>
              <a:r>
                <a:rPr lang="en-US" altLang="zh-CN" sz="2000" i="1" dirty="0">
                  <a:ea typeface="楷体" pitchFamily="49" charset="-122"/>
                  <a:cs typeface="Times New Roman" pitchFamily="18" charset="0"/>
                </a:rPr>
                <a:t>L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)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释放</a:t>
              </a:r>
              <a:r>
                <a:rPr lang="en-US" altLang="zh-CN" sz="2000" i="1" dirty="0">
                  <a:ea typeface="楷体" pitchFamily="49" charset="-122"/>
                  <a:cs typeface="Times New Roman" pitchFamily="18" charset="0"/>
                </a:rPr>
                <a:t>L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所指向的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空间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571604" y="4143380"/>
              <a:ext cx="3643338" cy="142876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顺序表</a:t>
              </a:r>
              <a:endParaRPr lang="zh-CN" altLang="en-US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857224" y="4286256"/>
              <a:ext cx="642942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下箭头 12"/>
            <p:cNvSpPr/>
            <p:nvPr/>
          </p:nvSpPr>
          <p:spPr>
            <a:xfrm>
              <a:off x="1857356" y="3143248"/>
              <a:ext cx="142876" cy="785818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143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00100" y="2571744"/>
            <a:ext cx="4752975" cy="1787770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600000" scaled="0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bool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ListEmpty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SqList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*L)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return(L-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&gt;length==0);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7848600" cy="182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）判定是否为空表</a:t>
            </a:r>
            <a:r>
              <a:rPr kumimoji="1" lang="en-US" altLang="zh-CN" sz="2400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ListEmpty</a:t>
            </a: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(L)</a:t>
            </a:r>
          </a:p>
          <a:p>
            <a:pPr algn="l">
              <a:lnSpc>
                <a:spcPct val="140000"/>
              </a:lnSpc>
            </a:pP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该运算返回一个值表示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是否为空表。若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空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表，则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返回</a:t>
            </a:r>
            <a:r>
              <a:rPr kumimoji="1" lang="en-US" altLang="zh-CN" sz="2400" smtClean="0">
                <a:ea typeface="楷体" pitchFamily="49" charset="-122"/>
                <a:cs typeface="Times New Roman" pitchFamily="18" charset="0"/>
              </a:rPr>
              <a:t>true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，否则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返回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false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769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714480" y="2428868"/>
            <a:ext cx="4535487" cy="172621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ListLength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SqList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*L)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return(L-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&gt;length);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  <a:endParaRPr kumimoji="1" lang="en-US" altLang="zh-CN" b="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612" name="Text Box 1028"/>
          <p:cNvSpPr txBox="1">
            <a:spLocks noChangeArrowheads="1"/>
          </p:cNvSpPr>
          <p:nvPr/>
        </p:nvSpPr>
        <p:spPr bwMode="auto">
          <a:xfrm>
            <a:off x="468312" y="476250"/>
            <a:ext cx="8318529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）求线性表的长度</a:t>
            </a:r>
            <a:r>
              <a:rPr kumimoji="1" lang="en-US" altLang="zh-CN" sz="2400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ListLength</a:t>
            </a: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(L)</a:t>
            </a:r>
          </a:p>
          <a:p>
            <a:pPr algn="l">
              <a:lnSpc>
                <a:spcPct val="130000"/>
              </a:lnSpc>
            </a:pP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该运算返回顺序表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的长度。实际上只需返回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length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成员的值即可。</a:t>
            </a:r>
            <a:endParaRPr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453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14313" y="627063"/>
            <a:ext cx="8534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）输出线性表</a:t>
            </a:r>
            <a:r>
              <a:rPr kumimoji="1" lang="en-US" altLang="zh-CN" sz="2400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DispList</a:t>
            </a: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(L)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该运算当线性表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不为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空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时，顺序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显示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中各元素的值。</a:t>
            </a:r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</a:t>
            </a:r>
            <a:endParaRPr kumimoji="1" lang="zh-CN" altLang="en-US" sz="2400" dirty="0">
              <a:solidFill>
                <a:schemeClr val="tx2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899592" y="1988840"/>
            <a:ext cx="5975350" cy="329587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DispList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SqList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*L)</a:t>
            </a:r>
          </a:p>
          <a:p>
            <a:pPr algn="l"/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{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l"/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ListEmpty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(L)) return;</a:t>
            </a:r>
          </a:p>
          <a:p>
            <a:pPr algn="l"/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for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&lt;L-&gt;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length;i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 algn="l"/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 printf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("%</a:t>
            </a:r>
            <a:r>
              <a:rPr kumimoji="1" lang="en-US" altLang="zh-CN" sz="200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&gt;data[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]);</a:t>
            </a:r>
          </a:p>
          <a:p>
            <a:pPr algn="l"/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("\n");</a:t>
            </a:r>
          </a:p>
          <a:p>
            <a:pPr algn="l"/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} 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804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785786" y="1928802"/>
            <a:ext cx="717710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线性表是一个具有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相同特性的数据元素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200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有限</a:t>
            </a:r>
            <a:r>
              <a:rPr kumimoji="1" lang="zh-CN" altLang="en-US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序列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55652" name="Text Box 4" descr="粉色面巾纸"/>
          <p:cNvSpPr txBox="1">
            <a:spLocks noChangeArrowheads="1"/>
          </p:cNvSpPr>
          <p:nvPr/>
        </p:nvSpPr>
        <p:spPr bwMode="auto">
          <a:xfrm>
            <a:off x="323851" y="1214422"/>
            <a:ext cx="3748084" cy="523220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2.1.1 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线性表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的定义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7" name="Text Box 1028" descr="纸莎草纸"/>
          <p:cNvSpPr txBox="1">
            <a:spLocks noChangeArrowheads="1"/>
          </p:cNvSpPr>
          <p:nvPr/>
        </p:nvSpPr>
        <p:spPr bwMode="auto">
          <a:xfrm>
            <a:off x="1928794" y="285728"/>
            <a:ext cx="5019675" cy="579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2.1 </a:t>
            </a: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线性表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的基本概念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20" y="4786322"/>
            <a:ext cx="8643998" cy="80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       线性表中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所含元素的个数叫做</a:t>
            </a:r>
            <a:r>
              <a:rPr kumimoji="1" lang="zh-CN" altLang="en-US" sz="2200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线性表</a:t>
            </a:r>
            <a:r>
              <a:rPr kumimoji="1" lang="zh-CN" altLang="en-US" sz="22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的长度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，用</a:t>
            </a:r>
            <a:r>
              <a:rPr kumimoji="1" lang="en-US" altLang="zh-CN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表示，</a:t>
            </a:r>
            <a:r>
              <a:rPr kumimoji="1" lang="en-US" altLang="zh-CN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dirty="0" err="1" smtClean="0">
                <a:latin typeface="+mj-ea"/>
                <a:cs typeface="Times New Roman" pitchFamily="18" charset="0"/>
              </a:rPr>
              <a:t>≥</a:t>
            </a:r>
            <a:r>
              <a:rPr kumimoji="1" lang="en-US" altLang="zh-CN" sz="2200" err="1" smtClean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en-US" altLang="zh-CN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=0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时，表示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线性表是一个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空表，即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表中不包含任何元素。</a:t>
            </a:r>
            <a:endParaRPr kumimoji="1" lang="en-US" altLang="zh-CN" sz="2200" dirty="0" smtClean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85754" y="2428868"/>
            <a:ext cx="7643898" cy="2143140"/>
            <a:chOff x="785754" y="2428868"/>
            <a:chExt cx="7643898" cy="2143140"/>
          </a:xfrm>
        </p:grpSpPr>
        <p:sp>
          <p:nvSpPr>
            <p:cNvPr id="8" name="TextBox 7"/>
            <p:cNvSpPr txBox="1"/>
            <p:nvPr/>
          </p:nvSpPr>
          <p:spPr>
            <a:xfrm>
              <a:off x="785754" y="2839611"/>
              <a:ext cx="7643898" cy="173239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10000"/>
                </a:lnSpc>
                <a:buBlip>
                  <a:blip r:embed="rId3"/>
                </a:buBlip>
              </a:pPr>
              <a:r>
                <a:rPr kumimoji="1" lang="zh-CN" altLang="en-US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相同特性</a:t>
              </a:r>
              <a:r>
                <a:rPr kumimoji="1" lang="zh-CN" altLang="en-US" smtClean="0">
                  <a:ea typeface="楷体" pitchFamily="49" charset="-122"/>
                  <a:cs typeface="Times New Roman" pitchFamily="18" charset="0"/>
                </a:rPr>
                <a:t>：所有元素属于同一数据类型。</a:t>
              </a:r>
              <a:endParaRPr kumimoji="1" lang="en-US" altLang="zh-CN" smtClean="0">
                <a:ea typeface="楷体" pitchFamily="49" charset="-122"/>
                <a:cs typeface="Times New Roman" pitchFamily="18" charset="0"/>
              </a:endParaRPr>
            </a:p>
            <a:p>
              <a:pPr marL="457200" indent="-457200" algn="l">
                <a:lnSpc>
                  <a:spcPct val="110000"/>
                </a:lnSpc>
                <a:buBlip>
                  <a:blip r:embed="rId3"/>
                </a:buBlip>
              </a:pPr>
              <a:r>
                <a:rPr kumimoji="1" lang="zh-CN" altLang="en-US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有限</a:t>
              </a:r>
              <a:r>
                <a:rPr kumimoji="1" lang="zh-CN" altLang="en-US" smtClean="0">
                  <a:ea typeface="楷体" pitchFamily="49" charset="-122"/>
                  <a:cs typeface="Times New Roman" pitchFamily="18" charset="0"/>
                </a:rPr>
                <a:t>：数据元素个数是有限的。</a:t>
              </a:r>
              <a:endParaRPr kumimoji="1" lang="en-US" altLang="zh-CN" smtClean="0">
                <a:ea typeface="楷体" pitchFamily="49" charset="-122"/>
                <a:cs typeface="Times New Roman" pitchFamily="18" charset="0"/>
              </a:endParaRPr>
            </a:p>
            <a:p>
              <a:pPr marL="457200" indent="-457200" algn="l">
                <a:lnSpc>
                  <a:spcPct val="110000"/>
                </a:lnSpc>
                <a:buBlip>
                  <a:blip r:embed="rId3"/>
                </a:buBlip>
              </a:pPr>
              <a:r>
                <a:rPr kumimoji="1" lang="zh-CN" altLang="en-US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序列</a:t>
              </a:r>
              <a:r>
                <a:rPr kumimoji="1" lang="zh-CN" altLang="en-US" smtClean="0">
                  <a:ea typeface="楷体" pitchFamily="49" charset="-122"/>
                  <a:cs typeface="Times New Roman" pitchFamily="18" charset="0"/>
                </a:rPr>
                <a:t>：数据元素由逻辑序号唯一确定。一个线性表中可以有相同值的元素。</a:t>
              </a:r>
              <a:endParaRPr lang="zh-CN" altLang="en-US" dirty="0"/>
            </a:p>
          </p:txBody>
        </p:sp>
        <p:sp>
          <p:nvSpPr>
            <p:cNvPr id="10" name="下箭头 9"/>
            <p:cNvSpPr/>
            <p:nvPr/>
          </p:nvSpPr>
          <p:spPr>
            <a:xfrm>
              <a:off x="3857620" y="2428868"/>
              <a:ext cx="214314" cy="285752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123974" y="1571612"/>
            <a:ext cx="5805480" cy="2680322"/>
          </a:xfrm>
          <a:prstGeom prst="rect">
            <a:avLst/>
          </a:prstGeom>
          <a:ln>
            <a:headEnd/>
            <a:tailEnd/>
          </a:ln>
          <a:scene3d>
            <a:camera prst="perspectiveFron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bool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GetElem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SqList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*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 i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ElemType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&amp;e)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&lt;1 ||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&gt;L-&gt;length)  return false;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e=L-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data[</a:t>
            </a:r>
            <a:r>
              <a:rPr kumimoji="1" lang="en-US" altLang="zh-CN" sz="2000" dirty="0" err="1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-1]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return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true;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  <a:r>
              <a:rPr kumimoji="1"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69637" name="Text Box 1029"/>
          <p:cNvSpPr txBox="1">
            <a:spLocks noChangeArrowheads="1"/>
          </p:cNvSpPr>
          <p:nvPr/>
        </p:nvSpPr>
        <p:spPr bwMode="auto">
          <a:xfrm>
            <a:off x="323850" y="188913"/>
            <a:ext cx="846299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）求某个数据元素</a:t>
            </a:r>
            <a:r>
              <a:rPr kumimoji="1" lang="zh-CN" altLang="en-US" sz="24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值</a:t>
            </a:r>
            <a:r>
              <a:rPr kumimoji="1" lang="en-US" altLang="zh-CN" sz="24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GetElem(L</a:t>
            </a:r>
            <a:r>
              <a:rPr kumimoji="1" lang="zh-CN" altLang="en-US" sz="24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4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4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4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/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该运算返回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中第 </a:t>
            </a:r>
            <a:r>
              <a:rPr kumimoji="1" lang="en-US" altLang="zh-CN" sz="2400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400" dirty="0" err="1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400" dirty="0" err="1">
                <a:latin typeface="+mj-ea"/>
                <a:ea typeface="+mj-ea"/>
                <a:cs typeface="Times New Roman" pitchFamily="18" charset="0"/>
              </a:rPr>
              <a:t>≤</a:t>
            </a:r>
            <a:r>
              <a:rPr kumimoji="1" lang="en-US" altLang="zh-CN" sz="2400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400" dirty="0" err="1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kumimoji="1" lang="en-US" altLang="zh-CN" sz="2400" dirty="0" err="1">
                <a:ea typeface="楷体" pitchFamily="49" charset="-122"/>
                <a:cs typeface="Times New Roman" pitchFamily="18" charset="0"/>
              </a:rPr>
              <a:t>ListLength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(L)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）个元素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值，存放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在</a:t>
            </a:r>
            <a:r>
              <a:rPr kumimoji="1" lang="en-US" altLang="zh-CN" sz="2400" i="1" dirty="0"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中。</a:t>
            </a:r>
            <a:endParaRPr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85852" y="4400560"/>
            <a:ext cx="4968875" cy="1457332"/>
            <a:chOff x="1285852" y="4286256"/>
            <a:chExt cx="4968875" cy="1457332"/>
          </a:xfrm>
        </p:grpSpPr>
        <p:sp>
          <p:nvSpPr>
            <p:cNvPr id="69635" name="Text Box 1027"/>
            <p:cNvSpPr txBox="1">
              <a:spLocks noChangeArrowheads="1"/>
            </p:cNvSpPr>
            <p:nvPr/>
          </p:nvSpPr>
          <p:spPr bwMode="auto">
            <a:xfrm>
              <a:off x="1357290" y="5286388"/>
              <a:ext cx="41767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ea typeface="楷体" pitchFamily="49" charset="-122"/>
                  <a:cs typeface="Times New Roman" pitchFamily="18" charset="0"/>
                </a:rPr>
                <a:t>体现顺序表的</a:t>
              </a:r>
              <a:r>
                <a:rPr lang="zh-CN" altLang="en-US" sz="2400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随机存取特性</a:t>
              </a:r>
            </a:p>
          </p:txBody>
        </p:sp>
        <p:sp>
          <p:nvSpPr>
            <p:cNvPr id="69638" name="Text Box 1030"/>
            <p:cNvSpPr txBox="1">
              <a:spLocks noChangeArrowheads="1"/>
            </p:cNvSpPr>
            <p:nvPr/>
          </p:nvSpPr>
          <p:spPr bwMode="auto">
            <a:xfrm>
              <a:off x="1285852" y="4286256"/>
              <a:ext cx="49688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dirty="0">
                  <a:ea typeface="楷体" pitchFamily="49" charset="-122"/>
                  <a:cs typeface="Times New Roman" pitchFamily="18" charset="0"/>
                </a:rPr>
                <a:t>本算法的时间复杂度为</a:t>
              </a:r>
              <a:r>
                <a:rPr kumimoji="1" lang="en-US" altLang="zh-CN" sz="2400" dirty="0">
                  <a:ea typeface="楷体" pitchFamily="49" charset="-122"/>
                  <a:cs typeface="Times New Roman" pitchFamily="18" charset="0"/>
                </a:rPr>
                <a:t>O(1)</a:t>
              </a:r>
              <a:r>
                <a:rPr kumimoji="1" lang="zh-CN" altLang="en-US" sz="2400" dirty="0">
                  <a:ea typeface="楷体" pitchFamily="49" charset="-122"/>
                  <a:cs typeface="Times New Roman" pitchFamily="18" charset="0"/>
                </a:rPr>
                <a:t>。</a:t>
              </a:r>
              <a:r>
                <a:rPr kumimoji="1" lang="zh-CN" altLang="en-US" sz="2400" dirty="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endParaRPr lang="zh-CN" altLang="en-US" sz="24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" name="下箭头 6"/>
            <p:cNvSpPr/>
            <p:nvPr/>
          </p:nvSpPr>
          <p:spPr>
            <a:xfrm>
              <a:off x="3214678" y="4786322"/>
              <a:ext cx="214314" cy="500066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316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000100" y="1928802"/>
            <a:ext cx="5786478" cy="2926543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LocateElem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SqList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*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ElemType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e)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 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=0;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while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&lt;L-&gt;length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&amp;&amp;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L-&gt;data[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]!=e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++;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&gt;=L-&gt;length)  return 0;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else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return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i+1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23850" y="260350"/>
            <a:ext cx="813593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）按元素值</a:t>
            </a:r>
            <a:r>
              <a:rPr kumimoji="1" lang="zh-CN" altLang="en-US" sz="24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查找</a:t>
            </a:r>
            <a:r>
              <a:rPr kumimoji="1" lang="en-US" altLang="zh-CN" sz="24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LocateElem(L</a:t>
            </a:r>
            <a:r>
              <a:rPr kumimoji="1" lang="zh-CN" altLang="en-US" sz="24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4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/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该运算顺序查找第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个值域与</a:t>
            </a:r>
            <a:r>
              <a:rPr kumimoji="1" lang="en-US" altLang="zh-CN" sz="2400" i="1" dirty="0"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相等的元素的逻辑位序。若这样的元素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不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存在，则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返回值为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898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68313" y="333375"/>
            <a:ext cx="762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）插入数据</a:t>
            </a:r>
            <a:r>
              <a:rPr kumimoji="1" lang="zh-CN" altLang="en-US" sz="24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元素</a:t>
            </a:r>
            <a:r>
              <a:rPr kumimoji="1" lang="en-US" altLang="zh-CN" sz="24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ListInsert(L</a:t>
            </a:r>
            <a:r>
              <a:rPr kumimoji="1" lang="zh-CN" altLang="en-US" sz="24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4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4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4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)      </a:t>
            </a:r>
          </a:p>
        </p:txBody>
      </p:sp>
      <p:sp>
        <p:nvSpPr>
          <p:cNvPr id="54275" name="Text Box 1027"/>
          <p:cNvSpPr txBox="1">
            <a:spLocks noChangeArrowheads="1"/>
          </p:cNvSpPr>
          <p:nvPr/>
        </p:nvSpPr>
        <p:spPr bwMode="auto">
          <a:xfrm>
            <a:off x="468313" y="1052513"/>
            <a:ext cx="7991475" cy="100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>
                <a:ea typeface="楷体" pitchFamily="49" charset="-122"/>
                <a:cs typeface="Times New Roman" pitchFamily="18" charset="0"/>
              </a:rPr>
              <a:t>　　该运算在顺序表</a:t>
            </a:r>
            <a:r>
              <a:rPr lang="en-US" altLang="zh-CN" sz="2400" dirty="0"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2400" dirty="0">
                <a:ea typeface="楷体" pitchFamily="49" charset="-122"/>
                <a:cs typeface="Times New Roman" pitchFamily="18" charset="0"/>
              </a:rPr>
              <a:t>的第</a:t>
            </a:r>
            <a:r>
              <a:rPr lang="en-US" altLang="zh-CN" sz="2400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4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400" dirty="0" err="1"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400" dirty="0" err="1"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2400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400" dirty="0" err="1"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2400" dirty="0" err="1">
                <a:ea typeface="楷体" pitchFamily="49" charset="-122"/>
                <a:cs typeface="Times New Roman" pitchFamily="18" charset="0"/>
              </a:rPr>
              <a:t>ListLength</a:t>
            </a:r>
            <a:r>
              <a:rPr lang="en-US" altLang="zh-CN" sz="2400" dirty="0">
                <a:ea typeface="楷体" pitchFamily="49" charset="-122"/>
                <a:cs typeface="Times New Roman" pitchFamily="18" charset="0"/>
              </a:rPr>
              <a:t>(L)+1</a:t>
            </a:r>
            <a:r>
              <a:rPr lang="zh-CN" altLang="en-US" sz="2400" dirty="0">
                <a:ea typeface="楷体" pitchFamily="49" charset="-122"/>
                <a:cs typeface="Times New Roman" pitchFamily="18" charset="0"/>
              </a:rPr>
              <a:t>）个位置上插入新的元素</a:t>
            </a:r>
            <a:r>
              <a:rPr lang="en-US" altLang="zh-CN" sz="2400" i="1"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400" smtClean="0">
                <a:ea typeface="楷体" pitchFamily="49" charset="-122"/>
                <a:cs typeface="Times New Roman" pitchFamily="18" charset="0"/>
              </a:rPr>
              <a:t>。</a:t>
            </a:r>
            <a:r>
              <a:rPr lang="en-US" altLang="zh-CN" sz="2400" smtClean="0">
                <a:ea typeface="楷体" pitchFamily="49" charset="-122"/>
                <a:cs typeface="Times New Roman" pitchFamily="18" charset="0"/>
              </a:rPr>
              <a:t>    </a:t>
            </a:r>
            <a:endParaRPr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Rectangle 54"/>
          <p:cNvSpPr>
            <a:spLocks noChangeArrowheads="1"/>
          </p:cNvSpPr>
          <p:nvPr/>
        </p:nvSpPr>
        <p:spPr bwMode="auto">
          <a:xfrm>
            <a:off x="2565374" y="4268781"/>
            <a:ext cx="576263" cy="504825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001687" y="2466968"/>
            <a:ext cx="50323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</a:rPr>
              <a:t>0</a:t>
            </a: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1412849" y="2466968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2598712" y="2466968"/>
            <a:ext cx="62230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3333FF"/>
                </a:solidFill>
              </a:rPr>
              <a:t>i</a:t>
            </a:r>
            <a:r>
              <a:rPr lang="en-US" altLang="zh-CN" sz="200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00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5178399" y="2428868"/>
            <a:ext cx="6477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3333FF"/>
                </a:solidFill>
              </a:rPr>
              <a:t>n</a:t>
            </a:r>
            <a:r>
              <a:rPr lang="en-US" altLang="zh-CN" sz="200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00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5970562" y="2428868"/>
            <a:ext cx="6477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3333FF"/>
                </a:solidFill>
              </a:rPr>
              <a:t>n</a:t>
            </a:r>
            <a:endParaRPr lang="en-US" altLang="zh-CN" sz="2000">
              <a:solidFill>
                <a:srgbClr val="3333FF"/>
              </a:solidFill>
            </a:endParaRPr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3149574" y="2428868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 err="1">
                <a:solidFill>
                  <a:srgbClr val="3333FF"/>
                </a:solidFill>
              </a:rPr>
              <a:t>i</a:t>
            </a:r>
            <a:endParaRPr lang="en-US" altLang="zh-CN" sz="2000" dirty="0">
              <a:solidFill>
                <a:srgbClr val="3333FF"/>
              </a:solidFill>
            </a:endParaRPr>
          </a:p>
        </p:txBody>
      </p:sp>
      <p:sp>
        <p:nvSpPr>
          <p:cNvPr id="11" name="Rectangle 36"/>
          <p:cNvSpPr>
            <a:spLocks noChangeArrowheads="1"/>
          </p:cNvSpPr>
          <p:nvPr/>
        </p:nvSpPr>
        <p:spPr bwMode="auto">
          <a:xfrm>
            <a:off x="928662" y="2900356"/>
            <a:ext cx="6049962" cy="720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37"/>
          <p:cNvSpPr txBox="1">
            <a:spLocks noChangeArrowheads="1"/>
          </p:cNvSpPr>
          <p:nvPr/>
        </p:nvSpPr>
        <p:spPr bwMode="auto">
          <a:xfrm>
            <a:off x="1073124" y="3021006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</a:rPr>
              <a:t>a</a:t>
            </a:r>
            <a:r>
              <a:rPr lang="en-US" altLang="zh-CN" baseline="-25000">
                <a:solidFill>
                  <a:srgbClr val="FF00FF"/>
                </a:solidFill>
              </a:rPr>
              <a:t>1</a:t>
            </a:r>
          </a:p>
        </p:txBody>
      </p:sp>
      <p:sp>
        <p:nvSpPr>
          <p:cNvPr id="13" name="Text Box 38"/>
          <p:cNvSpPr txBox="1">
            <a:spLocks noChangeArrowheads="1"/>
          </p:cNvSpPr>
          <p:nvPr/>
        </p:nvSpPr>
        <p:spPr bwMode="auto">
          <a:xfrm>
            <a:off x="1504924" y="3021006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</a:rPr>
              <a:t>a</a:t>
            </a:r>
            <a:r>
              <a:rPr lang="en-US" altLang="zh-CN" baseline="-25000">
                <a:solidFill>
                  <a:srgbClr val="FF00FF"/>
                </a:solidFill>
              </a:rPr>
              <a:t>2</a:t>
            </a:r>
          </a:p>
        </p:txBody>
      </p:sp>
      <p:sp>
        <p:nvSpPr>
          <p:cNvPr id="14" name="Text Box 39"/>
          <p:cNvSpPr txBox="1">
            <a:spLocks noChangeArrowheads="1"/>
          </p:cNvSpPr>
          <p:nvPr/>
        </p:nvSpPr>
        <p:spPr bwMode="auto">
          <a:xfrm>
            <a:off x="2008162" y="3021006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lang="en-US" altLang="zh-CN" baseline="-25000">
              <a:ea typeface="宋体" pitchFamily="2" charset="-122"/>
            </a:endParaRPr>
          </a:p>
        </p:txBody>
      </p:sp>
      <p:sp>
        <p:nvSpPr>
          <p:cNvPr id="15" name="Text Box 40"/>
          <p:cNvSpPr txBox="1">
            <a:spLocks noChangeArrowheads="1"/>
          </p:cNvSpPr>
          <p:nvPr/>
        </p:nvSpPr>
        <p:spPr bwMode="auto">
          <a:xfrm>
            <a:off x="2655862" y="3021006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</a:rPr>
              <a:t>a</a:t>
            </a:r>
            <a:r>
              <a:rPr lang="en-US" altLang="zh-CN" i="1" baseline="-25000">
                <a:solidFill>
                  <a:srgbClr val="FF00FF"/>
                </a:solidFill>
              </a:rPr>
              <a:t>i</a:t>
            </a:r>
          </a:p>
        </p:txBody>
      </p:sp>
      <p:sp>
        <p:nvSpPr>
          <p:cNvPr id="16" name="Text Box 41"/>
          <p:cNvSpPr txBox="1">
            <a:spLocks noChangeArrowheads="1"/>
          </p:cNvSpPr>
          <p:nvPr/>
        </p:nvSpPr>
        <p:spPr bwMode="auto">
          <a:xfrm>
            <a:off x="3233712" y="3021006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</a:rPr>
              <a:t>a</a:t>
            </a:r>
            <a:r>
              <a:rPr lang="en-US" altLang="zh-CN" i="1" baseline="-25000">
                <a:solidFill>
                  <a:srgbClr val="FF00FF"/>
                </a:solidFill>
              </a:rPr>
              <a:t>i</a:t>
            </a:r>
            <a:r>
              <a:rPr lang="en-US" altLang="zh-CN" baseline="-25000">
                <a:solidFill>
                  <a:srgbClr val="FF00FF"/>
                </a:solidFill>
              </a:rPr>
              <a:t>+1</a:t>
            </a:r>
          </a:p>
        </p:txBody>
      </p:sp>
      <p:sp>
        <p:nvSpPr>
          <p:cNvPr id="17" name="Text Box 42"/>
          <p:cNvSpPr txBox="1">
            <a:spLocks noChangeArrowheads="1"/>
          </p:cNvSpPr>
          <p:nvPr/>
        </p:nvSpPr>
        <p:spPr bwMode="auto">
          <a:xfrm>
            <a:off x="4457674" y="3021006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lang="en-US" altLang="zh-CN" baseline="-25000">
              <a:ea typeface="宋体" pitchFamily="2" charset="-122"/>
            </a:endParaRPr>
          </a:p>
        </p:txBody>
      </p:sp>
      <p:sp>
        <p:nvSpPr>
          <p:cNvPr id="18" name="Text Box 43"/>
          <p:cNvSpPr txBox="1">
            <a:spLocks noChangeArrowheads="1"/>
          </p:cNvSpPr>
          <p:nvPr/>
        </p:nvSpPr>
        <p:spPr bwMode="auto">
          <a:xfrm>
            <a:off x="5249837" y="3021006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i="1" baseline="-25000">
                <a:solidFill>
                  <a:srgbClr val="FF00FF"/>
                </a:solidFill>
                <a:ea typeface="宋体" pitchFamily="2" charset="-122"/>
                <a:cs typeface="Times New Roman" pitchFamily="18" charset="0"/>
              </a:rPr>
              <a:t>n</a:t>
            </a:r>
            <a:endParaRPr lang="en-US" altLang="zh-CN" baseline="-25000">
              <a:solidFill>
                <a:srgbClr val="FF00FF"/>
              </a:solidFill>
              <a:ea typeface="宋体" pitchFamily="2" charset="-122"/>
            </a:endParaRPr>
          </a:p>
        </p:txBody>
      </p:sp>
      <p:sp>
        <p:nvSpPr>
          <p:cNvPr id="19" name="Text Box 45"/>
          <p:cNvSpPr txBox="1">
            <a:spLocks noChangeArrowheads="1"/>
          </p:cNvSpPr>
          <p:nvPr/>
        </p:nvSpPr>
        <p:spPr bwMode="auto">
          <a:xfrm>
            <a:off x="2690787" y="4244968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/>
              <a:t>e</a:t>
            </a:r>
            <a:endParaRPr lang="en-US" altLang="zh-CN" baseline="-25000"/>
          </a:p>
        </p:txBody>
      </p:sp>
      <p:sp>
        <p:nvSpPr>
          <p:cNvPr id="20" name="Text Box 46"/>
          <p:cNvSpPr txBox="1">
            <a:spLocks noChangeArrowheads="1"/>
          </p:cNvSpPr>
          <p:nvPr/>
        </p:nvSpPr>
        <p:spPr bwMode="auto">
          <a:xfrm>
            <a:off x="3665512" y="2428868"/>
            <a:ext cx="7921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3333FF"/>
                </a:solidFill>
              </a:rPr>
              <a:t>i</a:t>
            </a:r>
            <a:r>
              <a:rPr lang="en-US" altLang="zh-CN" sz="2000">
                <a:solidFill>
                  <a:srgbClr val="3333FF"/>
                </a:solidFill>
              </a:rPr>
              <a:t>+1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auto">
          <a:xfrm>
            <a:off x="3954437" y="4629143"/>
            <a:ext cx="19446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插入完成</a:t>
            </a:r>
          </a:p>
        </p:txBody>
      </p:sp>
      <p:sp>
        <p:nvSpPr>
          <p:cNvPr id="22" name="Rectangle 50"/>
          <p:cNvSpPr>
            <a:spLocks noChangeArrowheads="1"/>
          </p:cNvSpPr>
          <p:nvPr/>
        </p:nvSpPr>
        <p:spPr bwMode="auto">
          <a:xfrm>
            <a:off x="7265962" y="2900356"/>
            <a:ext cx="1441450" cy="72072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51"/>
          <p:cNvSpPr txBox="1">
            <a:spLocks noChangeArrowheads="1"/>
          </p:cNvSpPr>
          <p:nvPr/>
        </p:nvSpPr>
        <p:spPr bwMode="auto">
          <a:xfrm>
            <a:off x="7554887" y="2466968"/>
            <a:ext cx="719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/>
              <a:t>length</a:t>
            </a:r>
          </a:p>
        </p:txBody>
      </p:sp>
      <p:sp>
        <p:nvSpPr>
          <p:cNvPr id="24" name="Text Box 52"/>
          <p:cNvSpPr txBox="1">
            <a:spLocks noChangeArrowheads="1"/>
          </p:cNvSpPr>
          <p:nvPr/>
        </p:nvSpPr>
        <p:spPr bwMode="auto">
          <a:xfrm>
            <a:off x="7626324" y="3044818"/>
            <a:ext cx="719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n</a:t>
            </a:r>
          </a:p>
        </p:txBody>
      </p:sp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7626324" y="3100381"/>
            <a:ext cx="719138" cy="30480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 err="1"/>
              <a:t>n</a:t>
            </a:r>
            <a:r>
              <a:rPr lang="en-US" altLang="zh-CN" sz="2000" dirty="0" err="1"/>
              <a:t>+1</a:t>
            </a:r>
            <a:endParaRPr lang="en-US" altLang="zh-CN" sz="2000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987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79 0.00625 C 0.05868 0.00601 0.07274 0.00601 0.07813 0.00625 " pathEditMode="relative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85185E-6 L 0.07864 -1.85185E-6 " pathEditMode="relative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00185 L 0.06302 0.0018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L 0.05504 -4.81481E-6 " pathEditMode="relative" ptsTypes="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 -0.00185 L -0.00382 -0.1784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1" grpId="0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539552" y="908720"/>
            <a:ext cx="8215338" cy="531395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ListInsert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e)</a:t>
            </a:r>
          </a:p>
          <a:p>
            <a:pPr algn="l">
              <a:lnSpc>
                <a:spcPct val="11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j;</a:t>
            </a:r>
          </a:p>
          <a:p>
            <a:pPr algn="l">
              <a:lnSpc>
                <a:spcPct val="11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&lt;1 ||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&gt;L-&gt;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length+1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>
              <a:lnSpc>
                <a:spcPct val="11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 false;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参数错误时返回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false</a:t>
            </a:r>
          </a:p>
          <a:p>
            <a:pPr algn="l">
              <a:lnSpc>
                <a:spcPct val="11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-;		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将顺序表逻辑序号转化为物理序号</a:t>
            </a:r>
          </a:p>
          <a:p>
            <a:pPr algn="l">
              <a:lnSpc>
                <a:spcPct val="110000"/>
              </a:lnSpc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(j=L-&gt;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length;j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i;j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--)	//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data[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..n]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元素后移一个位置</a:t>
            </a:r>
          </a:p>
          <a:p>
            <a:pPr algn="l">
              <a:lnSpc>
                <a:spcPct val="110000"/>
              </a:lnSpc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L-&gt;data[j]=L-&gt;data[j-1];</a:t>
            </a:r>
          </a:p>
          <a:p>
            <a:pPr algn="l">
              <a:lnSpc>
                <a:spcPct val="11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L-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]=e;	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插入元素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</a:p>
          <a:p>
            <a:pPr algn="l">
              <a:lnSpc>
                <a:spcPct val="11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L-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&gt;length++;	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顺序表长度增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algn="l">
              <a:lnSpc>
                <a:spcPct val="11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return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true;	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成功插入返回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true</a:t>
            </a:r>
          </a:p>
          <a:p>
            <a:pPr algn="l">
              <a:lnSpc>
                <a:spcPct val="11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285728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插入算法如下：</a:t>
            </a:r>
            <a:endParaRPr lang="zh-CN" altLang="en-US" sz="24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877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8675688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对于本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算法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来说，元素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移动的次数不仅与表长</a:t>
            </a:r>
            <a:r>
              <a:rPr kumimoji="1" lang="en-US" altLang="zh-CN" sz="2400" dirty="0" smtClean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en-US" altLang="zh-CN" sz="2400" dirty="0" smtClean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sz="2400" dirty="0" smtClean="0">
                <a:ea typeface="楷体" pitchFamily="49" charset="-122"/>
                <a:cs typeface="Times New Roman" pitchFamily="18" charset="0"/>
              </a:rPr>
              <a:t>&gt;</a:t>
            </a:r>
            <a:r>
              <a:rPr kumimoji="1" lang="en-US" altLang="zh-CN" sz="2400" smtClean="0">
                <a:ea typeface="楷体" pitchFamily="49" charset="-122"/>
                <a:cs typeface="Times New Roman" pitchFamily="18" charset="0"/>
              </a:rPr>
              <a:t>length=</a:t>
            </a:r>
            <a:r>
              <a:rPr kumimoji="1" lang="en-US" altLang="zh-CN" sz="24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有关，而且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与插入位置</a:t>
            </a:r>
            <a:r>
              <a:rPr kumimoji="1" lang="en-US" altLang="zh-CN" sz="2400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有关</a:t>
            </a:r>
            <a:r>
              <a:rPr kumimoji="1" lang="zh-CN" altLang="en-US" sz="2400" dirty="0" smtClean="0"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sz="2400" dirty="0" smtClean="0">
                <a:ea typeface="楷体" pitchFamily="49" charset="-122"/>
                <a:cs typeface="Times New Roman" pitchFamily="18" charset="0"/>
              </a:rPr>
              <a:t>      </a:t>
            </a:r>
            <a:endParaRPr kumimoji="1"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85720" y="2001034"/>
            <a:ext cx="4319587" cy="1610527"/>
            <a:chOff x="285720" y="2001034"/>
            <a:chExt cx="4319587" cy="1610527"/>
          </a:xfrm>
        </p:grpSpPr>
        <p:sp>
          <p:nvSpPr>
            <p:cNvPr id="23586" name="Text Box 1058"/>
            <p:cNvSpPr txBox="1">
              <a:spLocks noChangeArrowheads="1"/>
            </p:cNvSpPr>
            <p:nvPr/>
          </p:nvSpPr>
          <p:spPr bwMode="auto">
            <a:xfrm>
              <a:off x="285720" y="3214686"/>
              <a:ext cx="4319587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算法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最好时间复杂度为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O(1)</a:t>
              </a:r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1570810" y="2643182"/>
              <a:ext cx="1285884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356100" y="2572538"/>
            <a:ext cx="4319588" cy="1039023"/>
            <a:chOff x="4356100" y="2572538"/>
            <a:chExt cx="4319588" cy="1039023"/>
          </a:xfrm>
        </p:grpSpPr>
        <p:sp>
          <p:nvSpPr>
            <p:cNvPr id="23587" name="Text Box 1059"/>
            <p:cNvSpPr txBox="1">
              <a:spLocks noChangeArrowheads="1"/>
            </p:cNvSpPr>
            <p:nvPr/>
          </p:nvSpPr>
          <p:spPr bwMode="auto">
            <a:xfrm>
              <a:off x="4356100" y="3214686"/>
              <a:ext cx="43195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算法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最坏时间复杂度为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O(</a:t>
              </a:r>
              <a:r>
                <a:rPr lang="en-US" altLang="zh-CN" sz="2000" i="1" dirty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)</a:t>
              </a:r>
            </a:p>
          </p:txBody>
        </p:sp>
        <p:cxnSp>
          <p:nvCxnSpPr>
            <p:cNvPr id="12" name="直接箭头连接符 11"/>
            <p:cNvCxnSpPr/>
            <p:nvPr/>
          </p:nvCxnSpPr>
          <p:spPr>
            <a:xfrm rot="5400000" flipH="1" flipV="1">
              <a:off x="5250661" y="2893215"/>
              <a:ext cx="642942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857224" y="2038641"/>
            <a:ext cx="614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kumimoji="1" lang="zh-CN" altLang="en-US" sz="2400" dirty="0" smtClean="0">
                <a:ea typeface="楷体" pitchFamily="49" charset="-122"/>
                <a:cs typeface="Times New Roman" pitchFamily="18" charset="0"/>
              </a:rPr>
              <a:t>当</a:t>
            </a:r>
            <a:r>
              <a:rPr kumimoji="1" lang="en-US" altLang="zh-CN" sz="2400" i="1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400" smtClean="0">
                <a:ea typeface="楷体" pitchFamily="49" charset="-122"/>
                <a:cs typeface="Times New Roman" pitchFamily="18" charset="0"/>
              </a:rPr>
              <a:t>=1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时，移动</a:t>
            </a:r>
            <a:r>
              <a:rPr kumimoji="1" lang="zh-CN" altLang="en-US" sz="2400" dirty="0" smtClean="0">
                <a:ea typeface="楷体" pitchFamily="49" charset="-122"/>
                <a:cs typeface="Times New Roman" pitchFamily="18" charset="0"/>
              </a:rPr>
              <a:t>次数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sz="24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，达到</a:t>
            </a:r>
            <a:r>
              <a:rPr kumimoji="1" lang="zh-CN" altLang="en-US" sz="2400" dirty="0" smtClean="0">
                <a:ea typeface="楷体" pitchFamily="49" charset="-122"/>
                <a:cs typeface="Times New Roman" pitchFamily="18" charset="0"/>
              </a:rPr>
              <a:t>最大值。　</a:t>
            </a:r>
            <a:endParaRPr lang="zh-CN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57224" y="1500174"/>
            <a:ext cx="5357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kumimoji="1" lang="zh-CN" altLang="en-US" sz="2400" dirty="0" smtClean="0">
                <a:ea typeface="楷体" pitchFamily="49" charset="-122"/>
                <a:cs typeface="Times New Roman" pitchFamily="18" charset="0"/>
              </a:rPr>
              <a:t>当</a:t>
            </a:r>
            <a:r>
              <a:rPr kumimoji="1" lang="en-US" altLang="zh-CN" sz="2400" i="1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400" smtClean="0"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400" i="1" err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400" err="1" smtClean="0"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时，移动</a:t>
            </a:r>
            <a:r>
              <a:rPr kumimoji="1" lang="zh-CN" altLang="en-US" sz="2400" dirty="0" smtClean="0">
                <a:ea typeface="楷体" pitchFamily="49" charset="-122"/>
                <a:cs typeface="Times New Roman" pitchFamily="18" charset="0"/>
              </a:rPr>
              <a:t>次数为</a:t>
            </a:r>
            <a:r>
              <a:rPr kumimoji="1" lang="en-US" altLang="zh-CN" sz="2400" dirty="0" smtClean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400" dirty="0" smtClean="0">
                <a:ea typeface="楷体" pitchFamily="49" charset="-122"/>
                <a:cs typeface="Times New Roman" pitchFamily="18" charset="0"/>
              </a:rPr>
              <a:t>；</a:t>
            </a:r>
            <a:endParaRPr lang="zh-CN" altLang="en-US" sz="2400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029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Text Box 2"/>
          <p:cNvSpPr txBox="1">
            <a:spLocks noChangeArrowheads="1"/>
          </p:cNvSpPr>
          <p:nvPr/>
        </p:nvSpPr>
        <p:spPr bwMode="auto">
          <a:xfrm>
            <a:off x="250825" y="115888"/>
            <a:ext cx="8675688" cy="1185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平均情况分析：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　　　</a:t>
            </a:r>
            <a:r>
              <a:rPr kumimoji="1" lang="en-US" altLang="zh-CN" sz="2400" i="1" dirty="0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400" baseline="-25000" dirty="0" err="1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en-US" altLang="zh-CN" sz="2400" i="1" dirty="0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400" baseline="-25000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en-US" altLang="zh-CN" sz="2400" i="1" dirty="0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400" i="1" baseline="-25000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400" i="1" dirty="0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400" i="1" baseline="-25000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400" baseline="-25000" dirty="0" err="1"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      …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　 </a:t>
            </a:r>
            <a:r>
              <a:rPr kumimoji="1" lang="en-US" altLang="zh-CN" sz="2400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400" i="1" baseline="-25000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　　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116013" y="1195388"/>
            <a:ext cx="6048375" cy="1189037"/>
            <a:chOff x="703" y="890"/>
            <a:chExt cx="3810" cy="749"/>
          </a:xfrm>
        </p:grpSpPr>
        <p:sp>
          <p:nvSpPr>
            <p:cNvPr id="300039" name="Line 7"/>
            <p:cNvSpPr>
              <a:spLocks noChangeShapeType="1"/>
            </p:cNvSpPr>
            <p:nvPr/>
          </p:nvSpPr>
          <p:spPr bwMode="auto">
            <a:xfrm flipV="1">
              <a:off x="708" y="890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0040" name="Line 8"/>
            <p:cNvSpPr>
              <a:spLocks noChangeShapeType="1"/>
            </p:cNvSpPr>
            <p:nvPr/>
          </p:nvSpPr>
          <p:spPr bwMode="auto">
            <a:xfrm flipV="1">
              <a:off x="1156" y="890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0041" name="Line 9"/>
            <p:cNvSpPr>
              <a:spLocks noChangeShapeType="1"/>
            </p:cNvSpPr>
            <p:nvPr/>
          </p:nvSpPr>
          <p:spPr bwMode="auto">
            <a:xfrm flipV="1">
              <a:off x="1655" y="890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0042" name="Line 10"/>
            <p:cNvSpPr>
              <a:spLocks noChangeShapeType="1"/>
            </p:cNvSpPr>
            <p:nvPr/>
          </p:nvSpPr>
          <p:spPr bwMode="auto">
            <a:xfrm flipV="1">
              <a:off x="2381" y="890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0043" name="Line 11"/>
            <p:cNvSpPr>
              <a:spLocks noChangeShapeType="1"/>
            </p:cNvSpPr>
            <p:nvPr/>
          </p:nvSpPr>
          <p:spPr bwMode="auto">
            <a:xfrm flipV="1">
              <a:off x="2880" y="890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0044" name="Line 12"/>
            <p:cNvSpPr>
              <a:spLocks noChangeShapeType="1"/>
            </p:cNvSpPr>
            <p:nvPr/>
          </p:nvSpPr>
          <p:spPr bwMode="auto">
            <a:xfrm flipV="1">
              <a:off x="3470" y="890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0045" name="Line 13"/>
            <p:cNvSpPr>
              <a:spLocks noChangeShapeType="1"/>
            </p:cNvSpPr>
            <p:nvPr/>
          </p:nvSpPr>
          <p:spPr bwMode="auto">
            <a:xfrm flipV="1">
              <a:off x="3969" y="890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0046" name="Line 14"/>
            <p:cNvSpPr>
              <a:spLocks noChangeShapeType="1"/>
            </p:cNvSpPr>
            <p:nvPr/>
          </p:nvSpPr>
          <p:spPr bwMode="auto">
            <a:xfrm flipV="1">
              <a:off x="4356" y="890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0047" name="Text Box 15"/>
            <p:cNvSpPr txBox="1">
              <a:spLocks noChangeArrowheads="1"/>
            </p:cNvSpPr>
            <p:nvPr/>
          </p:nvSpPr>
          <p:spPr bwMode="auto">
            <a:xfrm>
              <a:off x="1156" y="1389"/>
              <a:ext cx="3357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在线性表</a:t>
              </a:r>
              <a:r>
                <a:rPr kumimoji="1" lang="en-US" altLang="zh-CN" sz="2000" dirty="0">
                  <a:ea typeface="楷体" pitchFamily="49" charset="-122"/>
                  <a:cs typeface="Times New Roman" pitchFamily="18" charset="0"/>
                </a:rPr>
                <a:t>L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中共有</a:t>
              </a:r>
              <a:r>
                <a:rPr kumimoji="1" lang="en-US" altLang="zh-CN" sz="2000" i="1" dirty="0" err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z="2000" dirty="0" err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+1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个可以插入元素的地方</a:t>
              </a:r>
            </a:p>
          </p:txBody>
        </p:sp>
        <p:sp>
          <p:nvSpPr>
            <p:cNvPr id="300048" name="AutoShape 16"/>
            <p:cNvSpPr>
              <a:spLocks/>
            </p:cNvSpPr>
            <p:nvPr/>
          </p:nvSpPr>
          <p:spPr bwMode="auto">
            <a:xfrm rot="16200000">
              <a:off x="2426" y="-606"/>
              <a:ext cx="227" cy="3674"/>
            </a:xfrm>
            <a:prstGeom prst="leftBrace">
              <a:avLst>
                <a:gd name="adj1" fmla="val 134875"/>
                <a:gd name="adj2" fmla="val 50000"/>
              </a:avLst>
            </a:prstGeom>
            <a:noFill/>
            <a:ln w="38100">
              <a:solidFill>
                <a:srgbClr val="339933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0050" name="Text Box 18"/>
          <p:cNvSpPr txBox="1">
            <a:spLocks noChangeArrowheads="1"/>
          </p:cNvSpPr>
          <p:nvPr/>
        </p:nvSpPr>
        <p:spPr bwMode="auto">
          <a:xfrm>
            <a:off x="250825" y="3213100"/>
            <a:ext cx="8497888" cy="83099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　　此时需要将</a:t>
            </a:r>
            <a:r>
              <a:rPr kumimoji="1" lang="en-US" altLang="zh-CN" sz="2400" i="1" dirty="0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400" i="1" baseline="-25000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～</a:t>
            </a:r>
            <a:r>
              <a:rPr kumimoji="1" lang="en-US" altLang="zh-CN" sz="2400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400" i="1" baseline="-25000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的元素均后移一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位置，共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移动</a:t>
            </a:r>
            <a:r>
              <a:rPr kumimoji="1" lang="en-US" altLang="zh-CN" sz="2400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400" dirty="0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sz="2400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4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个元素。　</a:t>
            </a:r>
            <a:endParaRPr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00051" name="Text Box 19"/>
          <p:cNvSpPr txBox="1">
            <a:spLocks noChangeArrowheads="1"/>
          </p:cNvSpPr>
          <p:nvPr/>
        </p:nvSpPr>
        <p:spPr bwMode="auto">
          <a:xfrm>
            <a:off x="684213" y="5949950"/>
            <a:ext cx="78486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因此插入算法的平均时间复杂度为</a:t>
            </a:r>
            <a:r>
              <a:rPr kumimoji="1" lang="en-US" altLang="zh-CN" sz="2400">
                <a:ea typeface="楷体" pitchFamily="49" charset="-122"/>
                <a:cs typeface="Times New Roman" pitchFamily="18" charset="0"/>
              </a:rPr>
              <a:t>O(</a:t>
            </a:r>
            <a:r>
              <a:rPr kumimoji="1" lang="en-US" altLang="zh-CN" sz="2400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400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40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50900" y="2500306"/>
            <a:ext cx="6308739" cy="714375"/>
            <a:chOff x="850900" y="2500306"/>
            <a:chExt cx="6308739" cy="714375"/>
          </a:xfrm>
        </p:grpSpPr>
        <p:sp>
          <p:nvSpPr>
            <p:cNvPr id="300038" name="Text Box 6"/>
            <p:cNvSpPr txBox="1">
              <a:spLocks noChangeArrowheads="1"/>
            </p:cNvSpPr>
            <p:nvPr/>
          </p:nvSpPr>
          <p:spPr bwMode="auto">
            <a:xfrm>
              <a:off x="850900" y="2676525"/>
              <a:ext cx="6048375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kumimoji="1" lang="zh-CN" altLang="en-US" sz="2400" dirty="0">
                  <a:ea typeface="楷体" pitchFamily="49" charset="-122"/>
                  <a:cs typeface="Times New Roman" pitchFamily="18" charset="0"/>
                </a:rPr>
                <a:t>在插入元素</a:t>
              </a:r>
              <a:r>
                <a:rPr kumimoji="1" lang="en-US" altLang="zh-CN" sz="2400" i="1" err="1"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400" i="1" baseline="-25000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zh-CN" altLang="en-US" sz="2400" smtClean="0">
                  <a:ea typeface="楷体" pitchFamily="49" charset="-122"/>
                  <a:cs typeface="Times New Roman" pitchFamily="18" charset="0"/>
                </a:rPr>
                <a:t>时，若</a:t>
              </a:r>
              <a:r>
                <a:rPr kumimoji="1" lang="zh-CN" altLang="en-US" sz="2400" dirty="0">
                  <a:ea typeface="楷体" pitchFamily="49" charset="-122"/>
                  <a:cs typeface="Times New Roman" pitchFamily="18" charset="0"/>
                </a:rPr>
                <a:t>为等</a:t>
              </a:r>
              <a:r>
                <a:rPr kumimoji="1" lang="zh-CN" altLang="en-US" sz="2400">
                  <a:ea typeface="楷体" pitchFamily="49" charset="-122"/>
                  <a:cs typeface="Times New Roman" pitchFamily="18" charset="0"/>
                </a:rPr>
                <a:t>概率</a:t>
              </a:r>
              <a:r>
                <a:rPr kumimoji="1" lang="zh-CN" altLang="en-US" sz="2400" smtClean="0">
                  <a:ea typeface="楷体" pitchFamily="49" charset="-122"/>
                  <a:cs typeface="Times New Roman" pitchFamily="18" charset="0"/>
                </a:rPr>
                <a:t>情况，则</a:t>
              </a:r>
              <a:r>
                <a:rPr kumimoji="1" lang="en-US" altLang="zh-CN" sz="2400" i="1" dirty="0" smtClean="0">
                  <a:ea typeface="楷体" pitchFamily="49" charset="-122"/>
                  <a:cs typeface="Times New Roman" pitchFamily="18" charset="0"/>
                </a:rPr>
                <a:t>p</a:t>
              </a:r>
              <a:r>
                <a:rPr kumimoji="1" lang="en-US" altLang="zh-CN" sz="2400" i="1" baseline="-25000" dirty="0" smtClean="0">
                  <a:ea typeface="楷体" pitchFamily="49" charset="-122"/>
                  <a:cs typeface="Times New Roman" pitchFamily="18" charset="0"/>
                </a:rPr>
                <a:t>i </a:t>
              </a:r>
              <a:r>
                <a:rPr kumimoji="1" lang="en-US" altLang="zh-CN" sz="2400" dirty="0" smtClean="0">
                  <a:ea typeface="楷体" pitchFamily="49" charset="-122"/>
                  <a:cs typeface="Times New Roman" pitchFamily="18" charset="0"/>
                </a:rPr>
                <a:t>=</a:t>
              </a:r>
              <a:endParaRPr lang="en-US" altLang="zh-CN" sz="2400" dirty="0">
                <a:ea typeface="楷体" pitchFamily="49" charset="-122"/>
                <a:cs typeface="Times New Roman" pitchFamily="18" charset="0"/>
              </a:endParaRPr>
            </a:p>
          </p:txBody>
        </p:sp>
        <p:graphicFrame>
          <p:nvGraphicFramePr>
            <p:cNvPr id="22" name="对象 21"/>
            <p:cNvGraphicFramePr>
              <a:graphicFrameLocks noChangeAspect="1"/>
            </p:cNvGraphicFramePr>
            <p:nvPr/>
          </p:nvGraphicFramePr>
          <p:xfrm>
            <a:off x="6572264" y="2500306"/>
            <a:ext cx="5873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" name="Equation" r:id="rId3" imgW="291960" imgH="355320" progId="">
                    <p:embed/>
                  </p:oleObj>
                </mc:Choice>
                <mc:Fallback>
                  <p:oleObj name="Equation" r:id="rId3" imgW="291960" imgH="35532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2264" y="2500306"/>
                          <a:ext cx="5873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组合 24"/>
          <p:cNvGrpSpPr/>
          <p:nvPr/>
        </p:nvGrpSpPr>
        <p:grpSpPr>
          <a:xfrm>
            <a:off x="323850" y="4046538"/>
            <a:ext cx="8135938" cy="1790700"/>
            <a:chOff x="323850" y="4046538"/>
            <a:chExt cx="8135938" cy="1790700"/>
          </a:xfrm>
        </p:grpSpPr>
        <p:sp>
          <p:nvSpPr>
            <p:cNvPr id="300053" name="Text Box 21"/>
            <p:cNvSpPr txBox="1">
              <a:spLocks noChangeArrowheads="1"/>
            </p:cNvSpPr>
            <p:nvPr/>
          </p:nvSpPr>
          <p:spPr bwMode="auto">
            <a:xfrm>
              <a:off x="323850" y="4046538"/>
              <a:ext cx="8135938" cy="83099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kumimoji="1" lang="zh-CN" altLang="en-US" sz="2400" dirty="0">
                  <a:ea typeface="楷体" pitchFamily="49" charset="-122"/>
                  <a:cs typeface="Times New Roman" pitchFamily="18" charset="0"/>
                </a:rPr>
                <a:t>　　所以在长度为</a:t>
              </a:r>
              <a:r>
                <a:rPr kumimoji="1" lang="en-US" altLang="zh-CN" sz="2400" i="1" dirty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zh-CN" altLang="en-US" sz="2400" dirty="0">
                  <a:ea typeface="楷体" pitchFamily="49" charset="-122"/>
                  <a:cs typeface="Times New Roman" pitchFamily="18" charset="0"/>
                </a:rPr>
                <a:t>的线性表中插入一个元素时所需移动元素的平均次数为：  </a:t>
              </a:r>
              <a:endParaRPr lang="zh-CN" altLang="en-US" sz="2400" dirty="0">
                <a:ea typeface="楷体" pitchFamily="49" charset="-122"/>
                <a:cs typeface="Times New Roman" pitchFamily="18" charset="0"/>
              </a:endParaRPr>
            </a:p>
          </p:txBody>
        </p:sp>
        <p:graphicFrame>
          <p:nvGraphicFramePr>
            <p:cNvPr id="24" name="对象 23"/>
            <p:cNvGraphicFramePr>
              <a:graphicFrameLocks noChangeAspect="1"/>
            </p:cNvGraphicFramePr>
            <p:nvPr/>
          </p:nvGraphicFramePr>
          <p:xfrm>
            <a:off x="1981200" y="4846638"/>
            <a:ext cx="4318000" cy="990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" name="Equation" r:id="rId5" imgW="2158920" imgH="495000" progId="">
                    <p:embed/>
                  </p:oleObj>
                </mc:Choice>
                <mc:Fallback>
                  <p:oleObj name="Equation" r:id="rId5" imgW="2158920" imgH="4950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1200" y="4846638"/>
                          <a:ext cx="4318000" cy="990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567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50" grpId="0"/>
      <p:bldP spid="30005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7848600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）删除数据</a:t>
            </a:r>
            <a:r>
              <a:rPr kumimoji="1" lang="zh-CN" altLang="en-US" sz="24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元素</a:t>
            </a:r>
            <a:r>
              <a:rPr kumimoji="1" lang="en-US" altLang="zh-CN" sz="24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ListDelete(L</a:t>
            </a:r>
            <a:r>
              <a:rPr kumimoji="1" lang="zh-CN" altLang="en-US" sz="24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4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4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4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)       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323850" y="981075"/>
            <a:ext cx="84963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>
                <a:ea typeface="楷体" pitchFamily="49" charset="-122"/>
                <a:cs typeface="Times New Roman" pitchFamily="18" charset="0"/>
              </a:rPr>
              <a:t>　　该运算删除顺序表</a:t>
            </a:r>
            <a:r>
              <a:rPr lang="en-US" altLang="zh-CN" sz="2400" dirty="0"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2400" dirty="0">
                <a:ea typeface="楷体" pitchFamily="49" charset="-122"/>
                <a:cs typeface="Times New Roman" pitchFamily="18" charset="0"/>
              </a:rPr>
              <a:t>的第</a:t>
            </a:r>
            <a:r>
              <a:rPr lang="en-US" altLang="zh-CN" sz="2400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4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400" dirty="0" err="1"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400" dirty="0" err="1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lang="en-US" altLang="zh-CN" sz="2400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400" dirty="0" err="1"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2400" dirty="0" err="1">
                <a:ea typeface="楷体" pitchFamily="49" charset="-122"/>
                <a:cs typeface="Times New Roman" pitchFamily="18" charset="0"/>
              </a:rPr>
              <a:t>ListLength</a:t>
            </a:r>
            <a:r>
              <a:rPr lang="en-US" altLang="zh-CN" sz="2400" dirty="0">
                <a:ea typeface="楷体" pitchFamily="49" charset="-122"/>
                <a:cs typeface="Times New Roman" pitchFamily="18" charset="0"/>
              </a:rPr>
              <a:t>(L)</a:t>
            </a:r>
            <a:r>
              <a:rPr lang="zh-CN" altLang="en-US" sz="2400" dirty="0">
                <a:ea typeface="楷体" pitchFamily="49" charset="-122"/>
                <a:cs typeface="Times New Roman" pitchFamily="18" charset="0"/>
              </a:rPr>
              <a:t>）个</a:t>
            </a:r>
            <a:r>
              <a:rPr lang="zh-CN" altLang="en-US" sz="2400">
                <a:ea typeface="楷体" pitchFamily="49" charset="-122"/>
                <a:cs typeface="Times New Roman" pitchFamily="18" charset="0"/>
              </a:rPr>
              <a:t>元素</a:t>
            </a:r>
            <a:r>
              <a:rPr lang="zh-CN" altLang="en-US" sz="2400" smtClean="0">
                <a:ea typeface="楷体" pitchFamily="49" charset="-122"/>
                <a:cs typeface="Times New Roman" pitchFamily="18" charset="0"/>
              </a:rPr>
              <a:t>。</a:t>
            </a:r>
            <a:r>
              <a:rPr lang="en-US" altLang="zh-CN" sz="2400" smtClean="0">
                <a:ea typeface="楷体" pitchFamily="49" charset="-122"/>
                <a:cs typeface="Times New Roman" pitchFamily="18" charset="0"/>
              </a:rPr>
              <a:t>      </a:t>
            </a:r>
            <a:endParaRPr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Rectangle 21"/>
          <p:cNvSpPr>
            <a:spLocks noChangeArrowheads="1"/>
          </p:cNvSpPr>
          <p:nvPr/>
        </p:nvSpPr>
        <p:spPr bwMode="auto">
          <a:xfrm>
            <a:off x="1978025" y="4005254"/>
            <a:ext cx="647700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66725" y="2181216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</a:rPr>
              <a:t>0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77888" y="2181216"/>
            <a:ext cx="50323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076450" y="2181216"/>
            <a:ext cx="503238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3333FF"/>
                </a:solidFill>
              </a:rPr>
              <a:t>i</a:t>
            </a:r>
            <a:r>
              <a:rPr lang="en-US" altLang="zh-CN" sz="200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00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794375" y="2143116"/>
            <a:ext cx="6477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3333FF"/>
                </a:solidFill>
              </a:rPr>
              <a:t>n</a:t>
            </a:r>
            <a:r>
              <a:rPr lang="en-US" altLang="zh-CN" sz="200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00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665413" y="2143116"/>
            <a:ext cx="50323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 err="1">
                <a:solidFill>
                  <a:srgbClr val="3333FF"/>
                </a:solidFill>
              </a:rPr>
              <a:t>i</a:t>
            </a:r>
            <a:endParaRPr lang="en-US" altLang="zh-CN" sz="2000" dirty="0">
              <a:solidFill>
                <a:srgbClr val="3333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3700" y="2614604"/>
            <a:ext cx="6553200" cy="720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38163" y="2735254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</a:rPr>
              <a:t>a</a:t>
            </a:r>
            <a:r>
              <a:rPr lang="en-US" altLang="zh-CN" baseline="-25000">
                <a:solidFill>
                  <a:srgbClr val="FF00FF"/>
                </a:solidFill>
              </a:rPr>
              <a:t>1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969963" y="2735254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</a:rPr>
              <a:t>a</a:t>
            </a:r>
            <a:r>
              <a:rPr lang="en-US" altLang="zh-CN" baseline="-25000">
                <a:solidFill>
                  <a:srgbClr val="FF00FF"/>
                </a:solidFill>
              </a:rPr>
              <a:t>2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473200" y="2735254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lang="en-US" altLang="zh-CN" baseline="-25000">
              <a:ea typeface="宋体" pitchFamily="2" charset="-122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698750" y="2735254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</a:rPr>
              <a:t>a</a:t>
            </a:r>
            <a:r>
              <a:rPr lang="en-US" altLang="zh-CN" i="1" baseline="-25000">
                <a:solidFill>
                  <a:srgbClr val="FF00FF"/>
                </a:solidFill>
              </a:rPr>
              <a:t>i</a:t>
            </a:r>
            <a:r>
              <a:rPr lang="en-US" altLang="zh-CN" baseline="-25000">
                <a:solidFill>
                  <a:srgbClr val="FF00FF"/>
                </a:solidFill>
              </a:rPr>
              <a:t>+1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3706813" y="2735254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lang="en-US" altLang="zh-CN" baseline="-25000">
              <a:ea typeface="宋体" pitchFamily="2" charset="-122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5865813" y="2735254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i="1" baseline="-25000">
                <a:solidFill>
                  <a:srgbClr val="FF00FF"/>
                </a:solidFill>
                <a:ea typeface="宋体" pitchFamily="2" charset="-122"/>
                <a:cs typeface="Times New Roman" pitchFamily="18" charset="0"/>
              </a:rPr>
              <a:t>n</a:t>
            </a:r>
            <a:endParaRPr lang="en-US" altLang="zh-CN" baseline="-25000">
              <a:solidFill>
                <a:srgbClr val="FF00FF"/>
              </a:solidFill>
              <a:ea typeface="宋体" pitchFamily="2" charset="-122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120900" y="2735254"/>
            <a:ext cx="504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 err="1">
                <a:solidFill>
                  <a:srgbClr val="FF0000"/>
                </a:solidFill>
              </a:rPr>
              <a:t>a</a:t>
            </a:r>
            <a:r>
              <a:rPr lang="en-US" altLang="zh-CN" i="1" baseline="-25000" dirty="0" err="1">
                <a:solidFill>
                  <a:srgbClr val="FF0000"/>
                </a:solidFill>
              </a:rPr>
              <a:t>i</a:t>
            </a:r>
            <a:endParaRPr lang="en-US" altLang="zh-CN" i="1" baseline="-25000" dirty="0">
              <a:solidFill>
                <a:srgbClr val="FF0000"/>
              </a:solidFill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1546225" y="4005254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/>
              <a:t>e</a:t>
            </a: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5049838" y="2143116"/>
            <a:ext cx="6477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solidFill>
                  <a:srgbClr val="3333FF"/>
                </a:solidFill>
              </a:rPr>
              <a:t>n</a:t>
            </a:r>
            <a:r>
              <a:rPr lang="en-US" altLang="zh-CN" sz="2000" dirty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000" dirty="0">
                <a:solidFill>
                  <a:srgbClr val="3333FF"/>
                </a:solidFill>
              </a:rPr>
              <a:t>2</a:t>
            </a:r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5146675" y="2760654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i="1" baseline="-25000">
                <a:solidFill>
                  <a:srgbClr val="FF00FF"/>
                </a:solidFill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i="1" baseline="-25000">
                <a:solidFill>
                  <a:srgbClr val="FF00FF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-</a:t>
            </a:r>
            <a:r>
              <a:rPr lang="en-US" altLang="zh-CN" baseline="-25000">
                <a:solidFill>
                  <a:srgbClr val="FF00FF"/>
                </a:solidFill>
                <a:ea typeface="宋体" pitchFamily="2" charset="-122"/>
                <a:cs typeface="Times New Roman" pitchFamily="18" charset="0"/>
              </a:rPr>
              <a:t>1</a:t>
            </a:r>
            <a:endParaRPr lang="en-US" altLang="zh-CN" baseline="-25000">
              <a:solidFill>
                <a:srgbClr val="FF00FF"/>
              </a:solidFill>
              <a:ea typeface="宋体" pitchFamily="2" charset="-122"/>
            </a:endParaRPr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7307263" y="2614604"/>
            <a:ext cx="1441450" cy="72072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29"/>
          <p:cNvSpPr txBox="1">
            <a:spLocks noChangeArrowheads="1"/>
          </p:cNvSpPr>
          <p:nvPr/>
        </p:nvSpPr>
        <p:spPr bwMode="auto">
          <a:xfrm>
            <a:off x="7596188" y="2181216"/>
            <a:ext cx="719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/>
              <a:t>length</a:t>
            </a:r>
          </a:p>
        </p:txBody>
      </p:sp>
      <p:sp>
        <p:nvSpPr>
          <p:cNvPr id="23" name="Text Box 30"/>
          <p:cNvSpPr txBox="1">
            <a:spLocks noChangeArrowheads="1"/>
          </p:cNvSpPr>
          <p:nvPr/>
        </p:nvSpPr>
        <p:spPr bwMode="auto">
          <a:xfrm>
            <a:off x="7667625" y="2759066"/>
            <a:ext cx="719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n</a:t>
            </a:r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7667625" y="2786058"/>
            <a:ext cx="719138" cy="30480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/>
              <a:t>n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000" dirty="0"/>
              <a:t>1</a:t>
            </a: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3419475" y="4846629"/>
            <a:ext cx="19446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删除完成</a:t>
            </a:r>
            <a:endParaRPr lang="zh-CN" altLang="en-US" dirty="0">
              <a:solidFill>
                <a:srgbClr val="FF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058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1 0.01227 L -0.00381 0.180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06302 -1.85185E-6 " pathEditMode="relative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-0.00185 L -0.10244 -2.59259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L -0.08663 1.85185E-6 " pathEditMode="relative" ptsTypes="AA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-0.08664 -1.85185E-6 " pathEditMode="relative" ptsTypes="AA"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0" grpId="0"/>
      <p:bldP spid="24" grpId="0" animBg="1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46073" y="1052736"/>
            <a:ext cx="8104215" cy="5016758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ListDelete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*&amp;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&amp;e)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&lt;1 ||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&gt;L-&gt;length)	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参数错误时返回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false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 false;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-;	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将顺序表逻辑序号转化为物理序号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e=L-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for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(j=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i;j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&lt;L-&gt;length-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1;j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data[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..n-1]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元素前移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L-&gt;data[j]=L-&gt;data[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j+1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L-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&gt;length--;		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//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顺序表长度减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return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true;			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成功删除返回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true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285728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删除算法如下：</a:t>
            </a:r>
            <a:endParaRPr lang="zh-CN" altLang="en-US" sz="24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707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357158" y="500042"/>
            <a:ext cx="8218488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400" dirty="0" smtClean="0"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对于本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算法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来说，元素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移动的次数也与表长</a:t>
            </a:r>
            <a:r>
              <a:rPr kumimoji="1" lang="en-US" altLang="zh-CN" sz="2400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和删除元素的位置</a:t>
            </a:r>
            <a:r>
              <a:rPr kumimoji="1" lang="en-US" altLang="zh-CN" sz="2400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有关</a:t>
            </a:r>
            <a:r>
              <a:rPr kumimoji="1" lang="zh-CN" altLang="en-US" sz="2400" dirty="0" smtClean="0"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　　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2879725" y="49736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kumimoji="1" lang="zh-CN" altLang="zh-CN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8662" y="1819470"/>
            <a:ext cx="607223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40000"/>
              </a:lnSpc>
              <a:buBlip>
                <a:blip r:embed="rId2"/>
              </a:buBlip>
            </a:pPr>
            <a:r>
              <a:rPr kumimoji="1" lang="zh-CN" altLang="en-US" sz="2400" dirty="0" smtClean="0">
                <a:ea typeface="楷体" pitchFamily="49" charset="-122"/>
                <a:cs typeface="Times New Roman" pitchFamily="18" charset="0"/>
              </a:rPr>
              <a:t>当</a:t>
            </a:r>
            <a:r>
              <a:rPr kumimoji="1" lang="en-US" altLang="zh-CN" sz="2400" i="1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400" smtClean="0"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4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时，移动</a:t>
            </a:r>
            <a:r>
              <a:rPr kumimoji="1" lang="zh-CN" altLang="en-US" sz="2400" dirty="0" smtClean="0">
                <a:ea typeface="楷体" pitchFamily="49" charset="-122"/>
                <a:cs typeface="Times New Roman" pitchFamily="18" charset="0"/>
              </a:rPr>
              <a:t>次数为</a:t>
            </a:r>
            <a:r>
              <a:rPr kumimoji="1" lang="en-US" altLang="zh-CN" sz="2400" dirty="0" smtClean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400" dirty="0" smtClean="0">
                <a:ea typeface="楷体" pitchFamily="49" charset="-122"/>
                <a:cs typeface="Times New Roman" pitchFamily="18" charset="0"/>
              </a:rPr>
              <a:t>；</a:t>
            </a:r>
            <a:endParaRPr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662" y="2428868"/>
            <a:ext cx="628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kumimoji="1" lang="zh-CN" altLang="en-US" sz="2400" dirty="0" smtClean="0">
                <a:ea typeface="楷体" pitchFamily="49" charset="-122"/>
                <a:cs typeface="Times New Roman" pitchFamily="18" charset="0"/>
              </a:rPr>
              <a:t>当</a:t>
            </a:r>
            <a:r>
              <a:rPr kumimoji="1" lang="en-US" altLang="zh-CN" sz="2400" i="1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400" smtClean="0">
                <a:ea typeface="楷体" pitchFamily="49" charset="-122"/>
                <a:cs typeface="Times New Roman" pitchFamily="18" charset="0"/>
              </a:rPr>
              <a:t>=1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时，移动</a:t>
            </a:r>
            <a:r>
              <a:rPr kumimoji="1" lang="zh-CN" altLang="en-US" sz="2400" dirty="0" smtClean="0">
                <a:ea typeface="楷体" pitchFamily="49" charset="-122"/>
                <a:cs typeface="Times New Roman" pitchFamily="18" charset="0"/>
              </a:rPr>
              <a:t>次数为</a:t>
            </a:r>
            <a:r>
              <a:rPr kumimoji="1" lang="en-US" altLang="zh-CN" sz="2400" i="1" dirty="0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400" dirty="0" smtClean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sz="2400" dirty="0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400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85786" y="2357430"/>
            <a:ext cx="4319588" cy="1468445"/>
            <a:chOff x="785786" y="2357430"/>
            <a:chExt cx="4319588" cy="1468445"/>
          </a:xfrm>
        </p:grpSpPr>
        <p:sp>
          <p:nvSpPr>
            <p:cNvPr id="98309" name="Text Box 5"/>
            <p:cNvSpPr txBox="1">
              <a:spLocks noChangeArrowheads="1"/>
            </p:cNvSpPr>
            <p:nvPr/>
          </p:nvSpPr>
          <p:spPr bwMode="auto">
            <a:xfrm>
              <a:off x="785786" y="3429000"/>
              <a:ext cx="43195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删除算法最好时间复杂度为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O(1)</a:t>
              </a:r>
            </a:p>
          </p:txBody>
        </p:sp>
        <p:cxnSp>
          <p:nvCxnSpPr>
            <p:cNvPr id="13" name="直接箭头连接符 12"/>
            <p:cNvCxnSpPr/>
            <p:nvPr/>
          </p:nvCxnSpPr>
          <p:spPr>
            <a:xfrm rot="5400000" flipH="1" flipV="1">
              <a:off x="1536679" y="2892421"/>
              <a:ext cx="107157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572000" y="2786058"/>
            <a:ext cx="4319587" cy="1039817"/>
            <a:chOff x="4572000" y="2786058"/>
            <a:chExt cx="4319587" cy="1039817"/>
          </a:xfrm>
        </p:grpSpPr>
        <p:sp>
          <p:nvSpPr>
            <p:cNvPr id="98312" name="Text Box 8"/>
            <p:cNvSpPr txBox="1">
              <a:spLocks noChangeArrowheads="1"/>
            </p:cNvSpPr>
            <p:nvPr/>
          </p:nvSpPr>
          <p:spPr bwMode="auto">
            <a:xfrm>
              <a:off x="4572000" y="3429000"/>
              <a:ext cx="4319587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删除算法最坏时间复杂度为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O(</a:t>
              </a:r>
              <a:r>
                <a:rPr lang="en-US" altLang="zh-CN" sz="2000" i="1" dirty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)</a:t>
              </a:r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10800000">
              <a:off x="4572000" y="2786058"/>
              <a:ext cx="1500198" cy="642942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110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60" name="Text Box 4"/>
          <p:cNvSpPr txBox="1">
            <a:spLocks noChangeArrowheads="1"/>
          </p:cNvSpPr>
          <p:nvPr/>
        </p:nvSpPr>
        <p:spPr bwMode="auto">
          <a:xfrm>
            <a:off x="2879725" y="49736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kumimoji="1" lang="zh-CN" altLang="zh-CN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01063" name="Text Box 7"/>
          <p:cNvSpPr txBox="1">
            <a:spLocks noChangeArrowheads="1"/>
          </p:cNvSpPr>
          <p:nvPr/>
        </p:nvSpPr>
        <p:spPr bwMode="auto">
          <a:xfrm>
            <a:off x="360363" y="117475"/>
            <a:ext cx="8675687" cy="1185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平均情况分析：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　　　</a:t>
            </a:r>
            <a:r>
              <a:rPr kumimoji="1" lang="en-US" altLang="zh-CN" sz="2400" i="1" dirty="0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400" baseline="-25000" dirty="0" err="1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en-US" altLang="zh-CN" sz="2400" i="1" dirty="0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400" baseline="-25000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en-US" altLang="zh-CN" sz="2400" i="1" dirty="0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400" i="1" baseline="-25000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400" i="1" dirty="0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400" i="1" baseline="-25000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400" baseline="-25000" dirty="0" err="1"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      …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　 </a:t>
            </a:r>
            <a:r>
              <a:rPr kumimoji="1" lang="en-US" altLang="zh-CN" sz="2400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400" i="1" baseline="-25000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　　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850900" y="2533650"/>
            <a:ext cx="6048375" cy="603250"/>
            <a:chOff x="536" y="1596"/>
            <a:chExt cx="3810" cy="380"/>
          </a:xfrm>
        </p:grpSpPr>
        <p:graphicFrame>
          <p:nvGraphicFramePr>
            <p:cNvPr id="301061" name="Object 5"/>
            <p:cNvGraphicFramePr>
              <a:graphicFrameLocks noChangeAspect="1"/>
            </p:cNvGraphicFramePr>
            <p:nvPr/>
          </p:nvGraphicFramePr>
          <p:xfrm>
            <a:off x="4105" y="1596"/>
            <a:ext cx="143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2" name="Equation" r:id="rId3" imgW="152280" imgH="406080" progId="">
                    <p:embed/>
                  </p:oleObj>
                </mc:Choice>
                <mc:Fallback>
                  <p:oleObj name="Equation" r:id="rId3" imgW="152280" imgH="40608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1596"/>
                          <a:ext cx="143" cy="3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1066" name="Text Box 10"/>
            <p:cNvSpPr txBox="1">
              <a:spLocks noChangeArrowheads="1"/>
            </p:cNvSpPr>
            <p:nvPr/>
          </p:nvSpPr>
          <p:spPr bwMode="auto">
            <a:xfrm>
              <a:off x="536" y="1638"/>
              <a:ext cx="3810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kumimoji="1" lang="zh-CN" altLang="en-US" sz="2400" dirty="0">
                  <a:ea typeface="楷体" pitchFamily="49" charset="-122"/>
                  <a:cs typeface="Times New Roman" pitchFamily="18" charset="0"/>
                </a:rPr>
                <a:t>在删除元素</a:t>
              </a:r>
              <a:r>
                <a:rPr kumimoji="1" lang="en-US" altLang="zh-CN" sz="2400" i="1" err="1"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400" i="1" baseline="-25000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zh-CN" altLang="en-US" sz="2400" smtClean="0">
                  <a:ea typeface="楷体" pitchFamily="49" charset="-122"/>
                  <a:cs typeface="Times New Roman" pitchFamily="18" charset="0"/>
                </a:rPr>
                <a:t>时，若</a:t>
              </a:r>
              <a:r>
                <a:rPr kumimoji="1" lang="zh-CN" altLang="en-US" sz="2400" dirty="0">
                  <a:ea typeface="楷体" pitchFamily="49" charset="-122"/>
                  <a:cs typeface="Times New Roman" pitchFamily="18" charset="0"/>
                </a:rPr>
                <a:t>为等</a:t>
              </a:r>
              <a:r>
                <a:rPr kumimoji="1" lang="zh-CN" altLang="en-US" sz="2400">
                  <a:ea typeface="楷体" pitchFamily="49" charset="-122"/>
                  <a:cs typeface="Times New Roman" pitchFamily="18" charset="0"/>
                </a:rPr>
                <a:t>概率</a:t>
              </a:r>
              <a:r>
                <a:rPr kumimoji="1" lang="zh-CN" altLang="en-US" sz="2400" smtClean="0">
                  <a:ea typeface="楷体" pitchFamily="49" charset="-122"/>
                  <a:cs typeface="Times New Roman" pitchFamily="18" charset="0"/>
                </a:rPr>
                <a:t>情况，则</a:t>
              </a:r>
              <a:r>
                <a:rPr kumimoji="1" lang="en-US" altLang="zh-CN" sz="2400" i="1" dirty="0" smtClean="0">
                  <a:ea typeface="楷体" pitchFamily="49" charset="-122"/>
                  <a:cs typeface="Times New Roman" pitchFamily="18" charset="0"/>
                </a:rPr>
                <a:t>p</a:t>
              </a:r>
              <a:r>
                <a:rPr kumimoji="1" lang="en-US" altLang="zh-CN" sz="2400" i="1" baseline="-25000" dirty="0" smtClean="0">
                  <a:ea typeface="楷体" pitchFamily="49" charset="-122"/>
                  <a:cs typeface="Times New Roman" pitchFamily="18" charset="0"/>
                </a:rPr>
                <a:t>i </a:t>
              </a:r>
              <a:r>
                <a:rPr kumimoji="1" lang="en-US" altLang="zh-CN" sz="2400" dirty="0" smtClean="0">
                  <a:ea typeface="楷体" pitchFamily="49" charset="-122"/>
                  <a:cs typeface="Times New Roman" pitchFamily="18" charset="0"/>
                </a:rPr>
                <a:t>=</a:t>
              </a:r>
              <a:endParaRPr lang="en-US" altLang="zh-CN" sz="24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1366838" y="1320800"/>
            <a:ext cx="5726112" cy="1136650"/>
            <a:chOff x="861" y="832"/>
            <a:chExt cx="3607" cy="716"/>
          </a:xfrm>
        </p:grpSpPr>
        <p:sp>
          <p:nvSpPr>
            <p:cNvPr id="301068" name="Line 12"/>
            <p:cNvSpPr>
              <a:spLocks noChangeShapeType="1"/>
            </p:cNvSpPr>
            <p:nvPr/>
          </p:nvSpPr>
          <p:spPr bwMode="auto">
            <a:xfrm flipV="1">
              <a:off x="930" y="832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1069" name="Line 13"/>
            <p:cNvSpPr>
              <a:spLocks noChangeShapeType="1"/>
            </p:cNvSpPr>
            <p:nvPr/>
          </p:nvSpPr>
          <p:spPr bwMode="auto">
            <a:xfrm flipV="1">
              <a:off x="1474" y="832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1071" name="Line 15"/>
            <p:cNvSpPr>
              <a:spLocks noChangeShapeType="1"/>
            </p:cNvSpPr>
            <p:nvPr/>
          </p:nvSpPr>
          <p:spPr bwMode="auto">
            <a:xfrm flipV="1">
              <a:off x="2603" y="832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1073" name="Line 17"/>
            <p:cNvSpPr>
              <a:spLocks noChangeShapeType="1"/>
            </p:cNvSpPr>
            <p:nvPr/>
          </p:nvSpPr>
          <p:spPr bwMode="auto">
            <a:xfrm flipV="1">
              <a:off x="3288" y="832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1074" name="Line 18"/>
            <p:cNvSpPr>
              <a:spLocks noChangeShapeType="1"/>
            </p:cNvSpPr>
            <p:nvPr/>
          </p:nvSpPr>
          <p:spPr bwMode="auto">
            <a:xfrm flipV="1">
              <a:off x="4263" y="832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1076" name="Text Box 20"/>
            <p:cNvSpPr txBox="1">
              <a:spLocks noChangeArrowheads="1"/>
            </p:cNvSpPr>
            <p:nvPr/>
          </p:nvSpPr>
          <p:spPr bwMode="auto">
            <a:xfrm>
              <a:off x="1111" y="1298"/>
              <a:ext cx="3357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在线性表</a:t>
              </a:r>
              <a:r>
                <a:rPr kumimoji="1" lang="en-US" altLang="zh-CN" sz="2000" dirty="0">
                  <a:ea typeface="楷体" pitchFamily="49" charset="-122"/>
                  <a:cs typeface="Times New Roman" pitchFamily="18" charset="0"/>
                </a:rPr>
                <a:t>L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中共有</a:t>
              </a:r>
              <a:r>
                <a:rPr kumimoji="1" lang="en-US" altLang="zh-CN" sz="2000" i="1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个可以删除元素的地方</a:t>
              </a:r>
            </a:p>
          </p:txBody>
        </p:sp>
        <p:sp>
          <p:nvSpPr>
            <p:cNvPr id="301077" name="AutoShape 21"/>
            <p:cNvSpPr>
              <a:spLocks/>
            </p:cNvSpPr>
            <p:nvPr/>
          </p:nvSpPr>
          <p:spPr bwMode="auto">
            <a:xfrm rot="16200000">
              <a:off x="2477" y="-566"/>
              <a:ext cx="216" cy="3447"/>
            </a:xfrm>
            <a:prstGeom prst="leftBrace">
              <a:avLst>
                <a:gd name="adj1" fmla="val 132986"/>
                <a:gd name="adj2" fmla="val 50000"/>
              </a:avLst>
            </a:prstGeom>
            <a:noFill/>
            <a:ln w="38100">
              <a:solidFill>
                <a:srgbClr val="339933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1078" name="Text Box 22"/>
          <p:cNvSpPr txBox="1">
            <a:spLocks noChangeArrowheads="1"/>
          </p:cNvSpPr>
          <p:nvPr/>
        </p:nvSpPr>
        <p:spPr bwMode="auto">
          <a:xfrm>
            <a:off x="250825" y="3213100"/>
            <a:ext cx="7777163" cy="97872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　　此时需要将</a:t>
            </a:r>
            <a:r>
              <a:rPr kumimoji="1" lang="en-US" altLang="zh-CN" sz="2400" i="1" dirty="0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400" i="1" baseline="-25000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400" baseline="-25000" dirty="0" err="1"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～</a:t>
            </a:r>
            <a:r>
              <a:rPr kumimoji="1" lang="en-US" altLang="zh-CN" sz="2400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400" i="1" baseline="-25000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的元素均前移一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位置，共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移动</a:t>
            </a:r>
            <a:r>
              <a:rPr kumimoji="1" lang="en-US" altLang="zh-CN" sz="2400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400" dirty="0">
                <a:solidFill>
                  <a:srgbClr val="FF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z="24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4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en-US" altLang="zh-CN" sz="24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)+1=</a:t>
            </a:r>
            <a:r>
              <a:rPr kumimoji="1" lang="en-US" altLang="zh-CN" sz="2400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400" dirty="0">
                <a:solidFill>
                  <a:srgbClr val="FF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z="2400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个元素。　</a:t>
            </a:r>
            <a:endParaRPr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95288" y="4149726"/>
            <a:ext cx="8135937" cy="1651001"/>
            <a:chOff x="249" y="2614"/>
            <a:chExt cx="5125" cy="1040"/>
          </a:xfrm>
        </p:grpSpPr>
        <p:graphicFrame>
          <p:nvGraphicFramePr>
            <p:cNvPr id="301059" name="Object 3"/>
            <p:cNvGraphicFramePr>
              <a:graphicFrameLocks noChangeAspect="1"/>
            </p:cNvGraphicFramePr>
            <p:nvPr/>
          </p:nvGraphicFramePr>
          <p:xfrm>
            <a:off x="1647" y="3076"/>
            <a:ext cx="2148" cy="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3" name="Equation" r:id="rId5" imgW="1841400" imgH="495000" progId="">
                    <p:embed/>
                  </p:oleObj>
                </mc:Choice>
                <mc:Fallback>
                  <p:oleObj name="Equation" r:id="rId5" imgW="1841400" imgH="4950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7" y="3076"/>
                          <a:ext cx="2148" cy="5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1081" name="Text Box 25"/>
            <p:cNvSpPr txBox="1">
              <a:spLocks noChangeArrowheads="1"/>
            </p:cNvSpPr>
            <p:nvPr/>
          </p:nvSpPr>
          <p:spPr bwMode="auto">
            <a:xfrm>
              <a:off x="249" y="2614"/>
              <a:ext cx="5125" cy="52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kumimoji="1" lang="zh-CN" altLang="en-US" sz="2400" dirty="0">
                  <a:ea typeface="楷体" pitchFamily="49" charset="-122"/>
                  <a:cs typeface="Times New Roman" pitchFamily="18" charset="0"/>
                </a:rPr>
                <a:t>　　所以在长度为</a:t>
              </a:r>
              <a:r>
                <a:rPr kumimoji="1" lang="en-US" altLang="zh-CN" sz="2400" i="1" dirty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zh-CN" altLang="en-US" sz="2400" dirty="0">
                  <a:ea typeface="楷体" pitchFamily="49" charset="-122"/>
                  <a:cs typeface="Times New Roman" pitchFamily="18" charset="0"/>
                </a:rPr>
                <a:t>的线性表中删除一个元素时所需移动元素的平均次数为：  </a:t>
              </a:r>
              <a:endParaRPr lang="zh-CN" altLang="en-US" sz="24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301082" name="Text Box 26"/>
          <p:cNvSpPr txBox="1">
            <a:spLocks noChangeArrowheads="1"/>
          </p:cNvSpPr>
          <p:nvPr/>
        </p:nvSpPr>
        <p:spPr bwMode="auto">
          <a:xfrm>
            <a:off x="684213" y="5949950"/>
            <a:ext cx="78486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因此删除算法的平均时间复杂度为</a:t>
            </a:r>
            <a:r>
              <a:rPr kumimoji="1" lang="en-US" altLang="zh-CN" sz="2400">
                <a:ea typeface="楷体" pitchFamily="49" charset="-122"/>
                <a:cs typeface="Times New Roman" pitchFamily="18" charset="0"/>
              </a:rPr>
              <a:t>O(</a:t>
            </a:r>
            <a:r>
              <a:rPr kumimoji="1" lang="en-US" altLang="zh-CN" sz="2400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400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4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409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78" grpId="0"/>
      <p:bldP spid="3010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71472" y="571480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线性表的逻辑表示为：</a:t>
            </a:r>
            <a:r>
              <a:rPr kumimoji="1" lang="en-US" altLang="zh-CN" sz="2400" smtClean="0">
                <a:ea typeface="楷体" pitchFamily="49" charset="-122"/>
                <a:cs typeface="Times New Roman" pitchFamily="18" charset="0"/>
              </a:rPr>
              <a:t>    </a:t>
            </a:r>
            <a:endParaRPr lang="zh-CN" alt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571604" y="1285860"/>
            <a:ext cx="3500462" cy="48953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144000" tIns="72000" rIns="144000" bIns="108000" rtlCol="0">
            <a:spAutoFit/>
          </a:bodyPr>
          <a:lstStyle/>
          <a:p>
            <a:r>
              <a:rPr kumimoji="1" lang="en-US" altLang="zh-CN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30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baseline="-30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30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baseline="-30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30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i="1" baseline="-30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30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baseline="-30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zh-CN" altLang="en-US" baseline="-30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30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endParaRPr lang="zh-CN" altLang="en-US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0034" y="2071678"/>
            <a:ext cx="6572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400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400" i="1" baseline="-30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4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400" smtClean="0">
                <a:latin typeface="+mn-ea"/>
                <a:cs typeface="Times New Roman" pitchFamily="18" charset="0"/>
              </a:rPr>
              <a:t>≤</a:t>
            </a:r>
            <a:r>
              <a:rPr kumimoji="1" lang="en-US" altLang="zh-CN" sz="2400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400" smtClean="0">
                <a:latin typeface="+mn-ea"/>
                <a:cs typeface="Times New Roman" pitchFamily="18" charset="0"/>
              </a:rPr>
              <a:t>≤</a:t>
            </a:r>
            <a:r>
              <a:rPr kumimoji="1" lang="en-US" altLang="zh-CN" sz="24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）表示第</a:t>
            </a:r>
            <a:r>
              <a:rPr kumimoji="1" lang="en-US" altLang="zh-CN" sz="2400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400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表示</a:t>
            </a:r>
            <a:r>
              <a:rPr kumimoji="1" lang="zh-CN" altLang="en-US" sz="24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逻辑位序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）个元素。</a:t>
            </a:r>
            <a:endParaRPr lang="zh-CN" altLang="en-US" sz="2400"/>
          </a:p>
        </p:txBody>
      </p:sp>
      <p:grpSp>
        <p:nvGrpSpPr>
          <p:cNvPr id="21" name="组合 20"/>
          <p:cNvGrpSpPr/>
          <p:nvPr/>
        </p:nvGrpSpPr>
        <p:grpSpPr>
          <a:xfrm>
            <a:off x="1214414" y="3049305"/>
            <a:ext cx="4143404" cy="1451265"/>
            <a:chOff x="1857356" y="2834991"/>
            <a:chExt cx="4143404" cy="1451265"/>
          </a:xfrm>
        </p:grpSpPr>
        <p:grpSp>
          <p:nvGrpSpPr>
            <p:cNvPr id="16" name="组合 15"/>
            <p:cNvGrpSpPr/>
            <p:nvPr/>
          </p:nvGrpSpPr>
          <p:grpSpPr>
            <a:xfrm>
              <a:off x="1857356" y="2834991"/>
              <a:ext cx="4143404" cy="928694"/>
              <a:chOff x="1857356" y="2071678"/>
              <a:chExt cx="4143404" cy="928694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1857356" y="2071678"/>
                <a:ext cx="17145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 smtClean="0">
                    <a:solidFill>
                      <a:srgbClr val="FF00FF"/>
                    </a:solidFill>
                    <a:ea typeface="楷体" pitchFamily="49" charset="-122"/>
                    <a:cs typeface="Times New Roman" pitchFamily="18" charset="0"/>
                  </a:rPr>
                  <a:t>表头元素</a:t>
                </a:r>
                <a:endParaRPr lang="zh-CN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214810" y="2071678"/>
                <a:ext cx="17859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 smtClean="0">
                    <a:solidFill>
                      <a:srgbClr val="FF00FF"/>
                    </a:solidFill>
                    <a:ea typeface="楷体" pitchFamily="49" charset="-122"/>
                    <a:cs typeface="Times New Roman" pitchFamily="18" charset="0"/>
                  </a:rPr>
                  <a:t>表尾元素</a:t>
                </a:r>
                <a:endParaRPr lang="zh-CN" altLang="en-US" dirty="0"/>
              </a:p>
            </p:txBody>
          </p:sp>
          <p:cxnSp>
            <p:nvCxnSpPr>
              <p:cNvPr id="14" name="直接箭头连接符 13"/>
              <p:cNvCxnSpPr>
                <a:stCxn id="12" idx="2"/>
              </p:cNvCxnSpPr>
              <p:nvPr/>
            </p:nvCxnSpPr>
            <p:spPr>
              <a:xfrm rot="5400000">
                <a:off x="2414601" y="2700361"/>
                <a:ext cx="528584" cy="71438"/>
              </a:xfrm>
              <a:prstGeom prst="straightConnector1">
                <a:avLst/>
              </a:prstGeom>
              <a:ln w="28575">
                <a:solidFill>
                  <a:srgbClr val="FF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13" idx="2"/>
              </p:cNvCxnSpPr>
              <p:nvPr/>
            </p:nvCxnSpPr>
            <p:spPr>
              <a:xfrm rot="16200000" flipH="1">
                <a:off x="4932790" y="2646782"/>
                <a:ext cx="457146" cy="107157"/>
              </a:xfrm>
              <a:prstGeom prst="straightConnector1">
                <a:avLst/>
              </a:prstGeom>
              <a:ln w="28575">
                <a:solidFill>
                  <a:srgbClr val="FF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2214546" y="3796722"/>
              <a:ext cx="3500462" cy="489534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lIns="144000" tIns="72000" rIns="144000" bIns="108000" rtlCol="0">
              <a:spAutoFit/>
            </a:bodyPr>
            <a:lstStyle/>
            <a:p>
              <a:r>
                <a:rPr kumimoji="1" lang="en-US" altLang="zh-CN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kumimoji="1" lang="en-US" altLang="zh-CN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baseline="-30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zh-CN" altLang="en-US" baseline="-30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baseline="-30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</a:t>
              </a:r>
              <a:r>
                <a:rPr kumimoji="1" lang="zh-CN" altLang="en-US" baseline="-30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…</a:t>
              </a:r>
              <a:r>
                <a:rPr kumimoji="1" lang="zh-CN" altLang="en-US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i="1" smtClean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i="1" baseline="-30000" smtClean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zh-CN" altLang="en-US" i="1" baseline="-30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i="1" baseline="-30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baseline="-30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+1</a:t>
              </a:r>
              <a:r>
                <a:rPr kumimoji="1" lang="zh-CN" altLang="en-US" baseline="-30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…</a:t>
              </a:r>
              <a:r>
                <a:rPr kumimoji="1" lang="zh-CN" altLang="en-US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i="1" baseline="-30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</a:t>
              </a:r>
              <a:endParaRPr lang="zh-CN" alt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 descr="蓝色面巾纸"/>
          <p:cNvSpPr txBox="1">
            <a:spLocks noChangeArrowheads="1"/>
          </p:cNvSpPr>
          <p:nvPr/>
        </p:nvSpPr>
        <p:spPr bwMode="auto">
          <a:xfrm>
            <a:off x="500034" y="571480"/>
            <a:ext cx="4071965" cy="519112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2.2.3   </a:t>
            </a:r>
            <a:r>
              <a:rPr kumimoji="1"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顺序表算法设计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472" y="1643050"/>
            <a:ext cx="8001056" cy="101566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6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顺序表算法设计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：数据采用顺序表存储，利用顺序表的基本操作来完成求解任务。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154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468313" y="764072"/>
            <a:ext cx="815340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400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800" smtClean="0">
                <a:solidFill>
                  <a:srgbClr val="FF33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2-3</a:t>
            </a:r>
            <a:r>
              <a:rPr kumimoji="1" lang="en-US" altLang="zh-CN" sz="2800" smtClean="0">
                <a:solidFill>
                  <a:srgbClr val="FF33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】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已知长度为</a:t>
            </a:r>
            <a:r>
              <a:rPr kumimoji="1" lang="en-US" altLang="zh-CN" sz="2400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的线性表</a:t>
            </a:r>
            <a:r>
              <a:rPr kumimoji="1" lang="en-US" altLang="zh-CN" sz="2400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采用顺序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存储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结构。设计一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z="24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时间复杂度为</a:t>
            </a:r>
            <a:r>
              <a:rPr kumimoji="1" lang="en-US" altLang="zh-CN" sz="24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kumimoji="1" lang="en-US" altLang="zh-CN" sz="2400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4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4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、空间复杂度为</a:t>
            </a:r>
            <a:r>
              <a:rPr kumimoji="1" lang="en-US" altLang="zh-CN" sz="24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O(1)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算法，该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算法删除线性表中所有值为</a:t>
            </a:r>
            <a:r>
              <a:rPr kumimoji="1" lang="en-US" altLang="zh-CN" sz="2400" i="1" dirty="0"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的数据元素。</a:t>
            </a:r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 </a:t>
            </a:r>
          </a:p>
        </p:txBody>
      </p:sp>
      <p:grpSp>
        <p:nvGrpSpPr>
          <p:cNvPr id="2" name="组合 9"/>
          <p:cNvGrpSpPr/>
          <p:nvPr/>
        </p:nvGrpSpPr>
        <p:grpSpPr>
          <a:xfrm>
            <a:off x="611188" y="2191405"/>
            <a:ext cx="8137525" cy="2023413"/>
            <a:chOff x="611188" y="3624542"/>
            <a:chExt cx="8137525" cy="2023413"/>
          </a:xfrm>
        </p:grpSpPr>
        <p:sp>
          <p:nvSpPr>
            <p:cNvPr id="144386" name="Text Box 2"/>
            <p:cNvSpPr txBox="1">
              <a:spLocks noChangeArrowheads="1"/>
            </p:cNvSpPr>
            <p:nvPr/>
          </p:nvSpPr>
          <p:spPr bwMode="auto">
            <a:xfrm>
              <a:off x="611188" y="4170627"/>
              <a:ext cx="8137525" cy="147732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457200" indent="-457200"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如果每删除一个值为</a:t>
              </a:r>
              <a:r>
                <a:rPr lang="en-US" altLang="zh-CN" i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x</a:t>
              </a:r>
              <a:r>
                <a:rPr lang="zh-CN" altLang="en-US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的元素都</a:t>
              </a:r>
              <a:r>
                <a:rPr lang="zh-CN" altLang="en-US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进行</a:t>
              </a:r>
              <a:r>
                <a:rPr lang="zh-CN" altLang="en-US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移动，其</a:t>
              </a:r>
              <a:r>
                <a:rPr lang="zh-CN" altLang="en-US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时间复杂度为</a:t>
              </a:r>
              <a:r>
                <a:rPr lang="en-US" altLang="zh-CN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O(</a:t>
              </a:r>
              <a:r>
                <a:rPr lang="en-US" altLang="zh-CN" i="1" err="1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baseline="30000" err="1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en-US" altLang="zh-CN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</a:t>
              </a:r>
              <a:r>
                <a:rPr lang="zh-CN" altLang="en-US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，空间</a:t>
              </a:r>
              <a:r>
                <a:rPr lang="zh-CN" altLang="en-US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复杂度为</a:t>
              </a:r>
              <a:r>
                <a:rPr lang="en-US" altLang="zh-CN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O(1)</a:t>
              </a:r>
              <a:r>
                <a:rPr lang="zh-CN" altLang="en-US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。</a:t>
              </a:r>
            </a:p>
            <a:p>
              <a:pPr marL="457200" indent="-457200"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如果借助一</a:t>
              </a:r>
              <a:r>
                <a:rPr lang="zh-CN" altLang="en-US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个新的</a:t>
              </a:r>
              <a:r>
                <a:rPr lang="zh-CN" altLang="en-US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顺序</a:t>
              </a:r>
              <a:r>
                <a:rPr lang="zh-CN" altLang="en-US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表，存放将</a:t>
              </a:r>
              <a:r>
                <a:rPr lang="en-US" altLang="zh-CN" i="1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中所有不为</a:t>
              </a:r>
              <a:r>
                <a:rPr lang="en-US" altLang="zh-CN" i="1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x</a:t>
              </a:r>
              <a:r>
                <a:rPr lang="zh-CN" altLang="en-US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的元素，其</a:t>
              </a:r>
              <a:r>
                <a:rPr lang="zh-CN" altLang="en-US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时间复杂度为</a:t>
              </a:r>
              <a:r>
                <a:rPr lang="en-US" altLang="zh-CN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O(</a:t>
              </a:r>
              <a:r>
                <a:rPr lang="en-US" altLang="zh-CN" i="1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</a:t>
              </a:r>
              <a:r>
                <a:rPr lang="zh-CN" altLang="en-US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，空间</a:t>
              </a:r>
              <a:r>
                <a:rPr lang="zh-CN" altLang="en-US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复杂度为</a:t>
              </a:r>
              <a:r>
                <a:rPr lang="en-US" altLang="zh-CN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O(</a:t>
              </a:r>
              <a:r>
                <a:rPr lang="en-US" altLang="zh-CN" i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</a:t>
              </a:r>
              <a:r>
                <a:rPr lang="zh-CN" altLang="en-US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。</a:t>
              </a:r>
            </a:p>
          </p:txBody>
        </p:sp>
        <p:sp>
          <p:nvSpPr>
            <p:cNvPr id="144387" name="Text Box 3"/>
            <p:cNvSpPr txBox="1">
              <a:spLocks noChangeArrowheads="1"/>
            </p:cNvSpPr>
            <p:nvPr/>
          </p:nvSpPr>
          <p:spPr bwMode="auto">
            <a:xfrm>
              <a:off x="611188" y="3624542"/>
              <a:ext cx="5616575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ea typeface="楷体" pitchFamily="49" charset="-122"/>
                  <a:cs typeface="Times New Roman" pitchFamily="18" charset="0"/>
                </a:rPr>
                <a:t>以下两种方法都</a:t>
              </a:r>
              <a:r>
                <a:rPr lang="zh-CN" altLang="en-US" sz="2400" dirty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不满足要求</a:t>
              </a:r>
              <a:r>
                <a:rPr lang="zh-CN" altLang="en-US" sz="2400" dirty="0">
                  <a:ea typeface="楷体" pitchFamily="49" charset="-122"/>
                  <a:cs typeface="Times New Roman" pitchFamily="18" charset="0"/>
                </a:rPr>
                <a:t>：</a:t>
              </a: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946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323850" y="908050"/>
            <a:ext cx="8280400" cy="182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2400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sz="24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解法</a:t>
            </a:r>
            <a:r>
              <a:rPr lang="zh-CN" altLang="en-US" sz="24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一（重建法）：</a:t>
            </a:r>
            <a:r>
              <a:rPr lang="zh-CN" altLang="en-US" sz="2400">
                <a:ea typeface="楷体" pitchFamily="49" charset="-122"/>
                <a:cs typeface="Times New Roman" pitchFamily="18" charset="0"/>
              </a:rPr>
              <a:t>设</a:t>
            </a:r>
            <a:r>
              <a:rPr lang="zh-CN" altLang="en-US" sz="2400" smtClean="0">
                <a:ea typeface="楷体" pitchFamily="49" charset="-122"/>
                <a:cs typeface="Times New Roman" pitchFamily="18" charset="0"/>
              </a:rPr>
              <a:t>删除</a:t>
            </a:r>
            <a:r>
              <a:rPr lang="en-US" altLang="zh-CN" sz="2400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400" smtClean="0">
                <a:ea typeface="楷体" pitchFamily="49" charset="-122"/>
                <a:cs typeface="Times New Roman" pitchFamily="18" charset="0"/>
              </a:rPr>
              <a:t>中</a:t>
            </a:r>
            <a:r>
              <a:rPr lang="zh-CN" altLang="en-US" sz="2400" dirty="0">
                <a:ea typeface="楷体" pitchFamily="49" charset="-122"/>
                <a:cs typeface="Times New Roman" pitchFamily="18" charset="0"/>
              </a:rPr>
              <a:t>所有值等于</a:t>
            </a:r>
            <a:r>
              <a:rPr lang="en-US" altLang="zh-CN" sz="2400" i="1" dirty="0"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400" dirty="0">
                <a:ea typeface="楷体" pitchFamily="49" charset="-122"/>
                <a:cs typeface="Times New Roman" pitchFamily="18" charset="0"/>
              </a:rPr>
              <a:t>元素后的顺序</a:t>
            </a:r>
            <a:r>
              <a:rPr lang="zh-CN" altLang="en-US" sz="2400">
                <a:ea typeface="楷体" pitchFamily="49" charset="-122"/>
                <a:cs typeface="Times New Roman" pitchFamily="18" charset="0"/>
              </a:rPr>
              <a:t>表</a:t>
            </a:r>
            <a:r>
              <a:rPr lang="zh-CN" altLang="en-US" sz="2400" smtClean="0"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 sz="2400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4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400" smtClean="0">
                <a:ea typeface="楷体" pitchFamily="49" charset="-122"/>
                <a:cs typeface="Times New Roman" pitchFamily="18" charset="0"/>
              </a:rPr>
              <a:t>，显然</a:t>
            </a:r>
            <a:r>
              <a:rPr lang="en-US" altLang="zh-CN" sz="2400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4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400">
                <a:ea typeface="楷体" pitchFamily="49" charset="-122"/>
                <a:cs typeface="Times New Roman" pitchFamily="18" charset="0"/>
              </a:rPr>
              <a:t>包含</a:t>
            </a:r>
            <a:r>
              <a:rPr lang="zh-CN" altLang="en-US" sz="2400" smtClean="0">
                <a:ea typeface="楷体" pitchFamily="49" charset="-122"/>
                <a:cs typeface="Times New Roman" pitchFamily="18" charset="0"/>
              </a:rPr>
              <a:t>在</a:t>
            </a:r>
            <a:r>
              <a:rPr lang="en-US" altLang="zh-CN" sz="2400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400" smtClean="0">
                <a:ea typeface="楷体" pitchFamily="49" charset="-122"/>
                <a:cs typeface="Times New Roman" pitchFamily="18" charset="0"/>
              </a:rPr>
              <a:t>中，为此</a:t>
            </a:r>
            <a:r>
              <a:rPr lang="en-US" altLang="zh-CN" sz="2400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4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400" smtClean="0">
                <a:ea typeface="楷体" pitchFamily="49" charset="-122"/>
                <a:cs typeface="Times New Roman" pitchFamily="18" charset="0"/>
              </a:rPr>
              <a:t>重用</a:t>
            </a:r>
            <a:r>
              <a:rPr lang="en-US" altLang="zh-CN" sz="2400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400" smtClean="0"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400" dirty="0">
                <a:ea typeface="楷体" pitchFamily="49" charset="-122"/>
                <a:cs typeface="Times New Roman" pitchFamily="18" charset="0"/>
              </a:rPr>
              <a:t>空间。</a:t>
            </a:r>
          </a:p>
          <a:p>
            <a:pPr algn="l">
              <a:lnSpc>
                <a:spcPct val="140000"/>
              </a:lnSpc>
            </a:pPr>
            <a:r>
              <a:rPr lang="zh-CN" altLang="en-US" sz="2400"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sz="2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思路：</a:t>
            </a:r>
            <a:r>
              <a:rPr lang="zh-CN" altLang="en-US" sz="24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扫描</a:t>
            </a:r>
            <a:r>
              <a:rPr lang="zh-CN" altLang="en-US" sz="24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顺序</a:t>
            </a:r>
            <a:r>
              <a:rPr lang="zh-CN" altLang="en-US" sz="24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表</a:t>
            </a:r>
            <a:r>
              <a:rPr lang="en-US" altLang="zh-CN" sz="24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4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，重建</a:t>
            </a:r>
            <a:r>
              <a:rPr lang="en-US" altLang="zh-CN" sz="24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4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只</a:t>
            </a:r>
            <a:r>
              <a:rPr lang="zh-CN" altLang="en-US" sz="24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包含不等于</a:t>
            </a:r>
            <a:r>
              <a:rPr lang="en-US" altLang="zh-CN" sz="2400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4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的元素。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809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900113" y="2636838"/>
            <a:ext cx="4679950" cy="8270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79556" name="Text Box 4"/>
          <p:cNvSpPr txBox="1">
            <a:spLocks noChangeArrowheads="1"/>
          </p:cNvSpPr>
          <p:nvPr/>
        </p:nvSpPr>
        <p:spPr bwMode="auto">
          <a:xfrm>
            <a:off x="900113" y="2095500"/>
            <a:ext cx="50323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0</a:t>
            </a:r>
          </a:p>
        </p:txBody>
      </p:sp>
      <p:sp>
        <p:nvSpPr>
          <p:cNvPr id="279557" name="Text Box 5"/>
          <p:cNvSpPr txBox="1">
            <a:spLocks noChangeArrowheads="1"/>
          </p:cNvSpPr>
          <p:nvPr/>
        </p:nvSpPr>
        <p:spPr bwMode="auto">
          <a:xfrm>
            <a:off x="1620838" y="2095500"/>
            <a:ext cx="50323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279558" name="Text Box 6"/>
          <p:cNvSpPr txBox="1">
            <a:spLocks noChangeArrowheads="1"/>
          </p:cNvSpPr>
          <p:nvPr/>
        </p:nvSpPr>
        <p:spPr bwMode="auto">
          <a:xfrm>
            <a:off x="1042988" y="2789238"/>
            <a:ext cx="5048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  <a:cs typeface="Arial Unicode MS" pitchFamily="34" charset="-122"/>
              </a:rPr>
              <a:t>1</a:t>
            </a:r>
            <a:endParaRPr lang="en-US" altLang="zh-CN" sz="2800" baseline="-2500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  <a:cs typeface="Arial Unicode MS" pitchFamily="34" charset="-122"/>
            </a:endParaRPr>
          </a:p>
        </p:txBody>
      </p:sp>
      <p:sp>
        <p:nvSpPr>
          <p:cNvPr id="279559" name="Text Box 7"/>
          <p:cNvSpPr txBox="1">
            <a:spLocks noChangeArrowheads="1"/>
          </p:cNvSpPr>
          <p:nvPr/>
        </p:nvSpPr>
        <p:spPr bwMode="auto">
          <a:xfrm>
            <a:off x="1763713" y="2827338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2</a:t>
            </a:r>
            <a:endParaRPr lang="en-US" altLang="zh-CN" baseline="-25000">
              <a:solidFill>
                <a:srgbClr val="FF00FF"/>
              </a:solidFill>
            </a:endParaRPr>
          </a:p>
        </p:txBody>
      </p:sp>
      <p:sp>
        <p:nvSpPr>
          <p:cNvPr id="279560" name="Text Box 8"/>
          <p:cNvSpPr txBox="1">
            <a:spLocks noChangeArrowheads="1"/>
          </p:cNvSpPr>
          <p:nvPr/>
        </p:nvSpPr>
        <p:spPr bwMode="auto">
          <a:xfrm>
            <a:off x="3059113" y="2827338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FF00FF"/>
                </a:solidFill>
              </a:rPr>
              <a:t>2</a:t>
            </a:r>
            <a:endParaRPr lang="en-US" altLang="zh-CN" baseline="-25000" dirty="0">
              <a:solidFill>
                <a:srgbClr val="FF00FF"/>
              </a:solidFill>
            </a:endParaRPr>
          </a:p>
        </p:txBody>
      </p:sp>
      <p:sp>
        <p:nvSpPr>
          <p:cNvPr id="279562" name="Text Box 10"/>
          <p:cNvSpPr txBox="1">
            <a:spLocks noChangeArrowheads="1"/>
          </p:cNvSpPr>
          <p:nvPr/>
        </p:nvSpPr>
        <p:spPr bwMode="auto">
          <a:xfrm>
            <a:off x="4465638" y="2827338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FF00FF"/>
                </a:solidFill>
              </a:rPr>
              <a:t>2</a:t>
            </a:r>
            <a:endParaRPr lang="en-US" altLang="zh-CN" baseline="-25000" dirty="0">
              <a:solidFill>
                <a:srgbClr val="FF00FF"/>
              </a:solidFill>
            </a:endParaRPr>
          </a:p>
        </p:txBody>
      </p:sp>
      <p:sp>
        <p:nvSpPr>
          <p:cNvPr id="279563" name="Text Box 11"/>
          <p:cNvSpPr txBox="1">
            <a:spLocks noChangeArrowheads="1"/>
          </p:cNvSpPr>
          <p:nvPr/>
        </p:nvSpPr>
        <p:spPr bwMode="auto">
          <a:xfrm>
            <a:off x="900112" y="1484313"/>
            <a:ext cx="79581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ea typeface="楷体" pitchFamily="49" charset="-122"/>
                <a:cs typeface="Times New Roman" pitchFamily="18" charset="0"/>
              </a:rPr>
              <a:t>删除所有</a:t>
            </a:r>
            <a:r>
              <a:rPr lang="en-US" altLang="zh-CN" sz="2400" i="1" dirty="0"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400" dirty="0">
                <a:ea typeface="楷体" pitchFamily="49" charset="-122"/>
                <a:cs typeface="Times New Roman" pitchFamily="18" charset="0"/>
              </a:rPr>
              <a:t>=2</a:t>
            </a:r>
            <a:r>
              <a:rPr lang="zh-CN" altLang="en-US" sz="2400"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400" smtClean="0">
                <a:ea typeface="楷体" pitchFamily="49" charset="-122"/>
                <a:cs typeface="Times New Roman" pitchFamily="18" charset="0"/>
              </a:rPr>
              <a:t>元素（</a:t>
            </a:r>
            <a:r>
              <a:rPr lang="en-US" altLang="zh-CN" sz="2400" i="1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400" smtClean="0">
                <a:ea typeface="楷体" pitchFamily="49" charset="-122"/>
                <a:cs typeface="Times New Roman" pitchFamily="18" charset="0"/>
              </a:rPr>
              <a:t>记录保留的元素个数，初值</a:t>
            </a:r>
            <a:r>
              <a:rPr lang="en-US" altLang="zh-CN" sz="2400" smtClean="0">
                <a:ea typeface="楷体" pitchFamily="49" charset="-122"/>
                <a:cs typeface="Times New Roman" pitchFamily="18" charset="0"/>
              </a:rPr>
              <a:t>=0</a:t>
            </a:r>
            <a:r>
              <a:rPr lang="zh-CN" altLang="en-US" sz="2400" smtClean="0">
                <a:ea typeface="楷体" pitchFamily="49" charset="-122"/>
                <a:cs typeface="Times New Roman" pitchFamily="18" charset="0"/>
              </a:rPr>
              <a:t>）：</a:t>
            </a:r>
            <a:endParaRPr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79564" name="Text Box 12"/>
          <p:cNvSpPr txBox="1">
            <a:spLocks noChangeArrowheads="1"/>
          </p:cNvSpPr>
          <p:nvPr/>
        </p:nvSpPr>
        <p:spPr bwMode="auto">
          <a:xfrm>
            <a:off x="2339975" y="2095500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2</a:t>
            </a:r>
          </a:p>
        </p:txBody>
      </p:sp>
      <p:sp>
        <p:nvSpPr>
          <p:cNvPr id="279565" name="Text Box 13"/>
          <p:cNvSpPr txBox="1">
            <a:spLocks noChangeArrowheads="1"/>
          </p:cNvSpPr>
          <p:nvPr/>
        </p:nvSpPr>
        <p:spPr bwMode="auto">
          <a:xfrm>
            <a:off x="2946400" y="2095500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3</a:t>
            </a:r>
          </a:p>
        </p:txBody>
      </p:sp>
      <p:sp>
        <p:nvSpPr>
          <p:cNvPr id="279566" name="Text Box 14"/>
          <p:cNvSpPr txBox="1">
            <a:spLocks noChangeArrowheads="1"/>
          </p:cNvSpPr>
          <p:nvPr/>
        </p:nvSpPr>
        <p:spPr bwMode="auto">
          <a:xfrm>
            <a:off x="3686172" y="2095500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4</a:t>
            </a:r>
          </a:p>
        </p:txBody>
      </p:sp>
      <p:sp>
        <p:nvSpPr>
          <p:cNvPr id="279567" name="Text Box 15"/>
          <p:cNvSpPr txBox="1">
            <a:spLocks noChangeArrowheads="1"/>
          </p:cNvSpPr>
          <p:nvPr/>
        </p:nvSpPr>
        <p:spPr bwMode="auto">
          <a:xfrm>
            <a:off x="4356100" y="2095500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5</a:t>
            </a:r>
          </a:p>
        </p:txBody>
      </p:sp>
      <p:sp>
        <p:nvSpPr>
          <p:cNvPr id="279568" name="Text Box 16"/>
          <p:cNvSpPr txBox="1">
            <a:spLocks noChangeArrowheads="1"/>
          </p:cNvSpPr>
          <p:nvPr/>
        </p:nvSpPr>
        <p:spPr bwMode="auto">
          <a:xfrm>
            <a:off x="1403351" y="4303671"/>
            <a:ext cx="32400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smtClean="0"/>
              <a:t>k</a:t>
            </a:r>
            <a:r>
              <a:rPr lang="en-US" altLang="zh-CN" smtClean="0"/>
              <a:t>=3</a:t>
            </a:r>
            <a:r>
              <a:rPr lang="zh-CN" altLang="en-US" smtClean="0"/>
              <a:t>，</a:t>
            </a:r>
            <a:r>
              <a:rPr lang="en-US" altLang="zh-CN" smtClean="0"/>
              <a:t>L</a:t>
            </a:r>
            <a:r>
              <a:rPr lang="en-US" altLang="zh-CN" smtClean="0"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dirty="0"/>
              <a:t>&gt;length=</a:t>
            </a:r>
            <a:r>
              <a:rPr lang="en-US" altLang="zh-CN" i="1" dirty="0"/>
              <a:t>k</a:t>
            </a:r>
            <a:r>
              <a:rPr lang="en-US" altLang="zh-CN" dirty="0"/>
              <a:t>=3</a:t>
            </a:r>
            <a:endParaRPr lang="en-US" altLang="zh-CN" baseline="-25000" dirty="0"/>
          </a:p>
        </p:txBody>
      </p:sp>
      <p:sp>
        <p:nvSpPr>
          <p:cNvPr id="279569" name="Text Box 17"/>
          <p:cNvSpPr txBox="1">
            <a:spLocks noChangeArrowheads="1"/>
          </p:cNvSpPr>
          <p:nvPr/>
        </p:nvSpPr>
        <p:spPr bwMode="auto">
          <a:xfrm>
            <a:off x="2414588" y="2789238"/>
            <a:ext cx="504825" cy="519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  <a:ea typeface="+mj-ea"/>
                <a:cs typeface="Arial Unicode MS" pitchFamily="34" charset="-122"/>
              </a:rPr>
              <a:t>1</a:t>
            </a:r>
            <a:endParaRPr lang="en-US" altLang="zh-CN" sz="2800" baseline="-250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  <a:ea typeface="+mj-ea"/>
              <a:cs typeface="Arial Unicode MS" pitchFamily="34" charset="-122"/>
            </a:endParaRPr>
          </a:p>
        </p:txBody>
      </p:sp>
      <p:sp>
        <p:nvSpPr>
          <p:cNvPr id="279570" name="Text Box 18"/>
          <p:cNvSpPr txBox="1">
            <a:spLocks noChangeArrowheads="1"/>
          </p:cNvSpPr>
          <p:nvPr/>
        </p:nvSpPr>
        <p:spPr bwMode="auto">
          <a:xfrm>
            <a:off x="179388" y="476250"/>
            <a:ext cx="7129462" cy="587441"/>
          </a:xfrm>
          <a:prstGeom prst="rect">
            <a:avLst/>
          </a:prstGeom>
          <a:solidFill>
            <a:srgbClr val="6600CC"/>
          </a:solidFill>
          <a:ln w="28575" algn="ctr">
            <a:noFill/>
            <a:miter lim="800000"/>
            <a:headEnd/>
            <a:tailEnd/>
          </a:ln>
          <a:effectLst>
            <a:prstShdw prst="shdw17" dist="17961" dir="2700000">
              <a:srgbClr val="6600CC">
                <a:gamma/>
                <a:shade val="60000"/>
                <a:invGamma/>
              </a:srgbClr>
            </a:prstShdw>
          </a:effectLst>
        </p:spPr>
        <p:txBody>
          <a:bodyPr lIns="162000" tIns="108000" rIns="162000" bIns="10800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删除顺序表中所有值为</a:t>
            </a:r>
            <a:r>
              <a:rPr lang="en-US" altLang="zh-CN" sz="2400" i="1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400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的元素（方法</a:t>
            </a:r>
            <a:r>
              <a:rPr lang="en-US" altLang="zh-CN" sz="2400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）演示</a:t>
            </a:r>
            <a:endParaRPr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79571" name="Rectangle 19"/>
          <p:cNvSpPr>
            <a:spLocks noChangeArrowheads="1"/>
          </p:cNvSpPr>
          <p:nvPr/>
        </p:nvSpPr>
        <p:spPr bwMode="auto">
          <a:xfrm>
            <a:off x="6227763" y="2636838"/>
            <a:ext cx="1441450" cy="7921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79572" name="Text Box 20"/>
          <p:cNvSpPr txBox="1">
            <a:spLocks noChangeArrowheads="1"/>
          </p:cNvSpPr>
          <p:nvPr/>
        </p:nvSpPr>
        <p:spPr bwMode="auto">
          <a:xfrm>
            <a:off x="6516688" y="2205038"/>
            <a:ext cx="719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/>
              <a:t>length</a:t>
            </a:r>
          </a:p>
        </p:txBody>
      </p:sp>
      <p:sp>
        <p:nvSpPr>
          <p:cNvPr id="279573" name="Text Box 21"/>
          <p:cNvSpPr txBox="1">
            <a:spLocks noChangeArrowheads="1"/>
          </p:cNvSpPr>
          <p:nvPr/>
        </p:nvSpPr>
        <p:spPr bwMode="auto">
          <a:xfrm>
            <a:off x="6588125" y="2857500"/>
            <a:ext cx="7191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6</a:t>
            </a:r>
          </a:p>
        </p:txBody>
      </p:sp>
      <p:sp>
        <p:nvSpPr>
          <p:cNvPr id="279574" name="Text Box 22"/>
          <p:cNvSpPr txBox="1">
            <a:spLocks noChangeArrowheads="1"/>
          </p:cNvSpPr>
          <p:nvPr/>
        </p:nvSpPr>
        <p:spPr bwMode="auto">
          <a:xfrm>
            <a:off x="6588125" y="2857496"/>
            <a:ext cx="719138" cy="3651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3</a:t>
            </a:r>
          </a:p>
        </p:txBody>
      </p:sp>
      <p:sp>
        <p:nvSpPr>
          <p:cNvPr id="279575" name="Text Box 23"/>
          <p:cNvSpPr txBox="1">
            <a:spLocks noChangeArrowheads="1"/>
          </p:cNvSpPr>
          <p:nvPr/>
        </p:nvSpPr>
        <p:spPr bwMode="auto">
          <a:xfrm>
            <a:off x="3348038" y="5029154"/>
            <a:ext cx="19446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删除完成</a:t>
            </a:r>
          </a:p>
        </p:txBody>
      </p:sp>
      <p:sp>
        <p:nvSpPr>
          <p:cNvPr id="279561" name="Text Box 9"/>
          <p:cNvSpPr txBox="1">
            <a:spLocks noChangeArrowheads="1"/>
          </p:cNvSpPr>
          <p:nvPr/>
        </p:nvSpPr>
        <p:spPr bwMode="auto">
          <a:xfrm>
            <a:off x="3744913" y="2801938"/>
            <a:ext cx="504825" cy="519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3</a:t>
            </a:r>
            <a:endParaRPr lang="en-US" altLang="zh-CN" sz="2800" baseline="-25000" dirty="0">
              <a:solidFill>
                <a:srgbClr val="FF00FF"/>
              </a:solidFill>
              <a:latin typeface="Arial Black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14414" y="3714752"/>
            <a:ext cx="10001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i="1" smtClean="0"/>
              <a:t>k</a:t>
            </a:r>
            <a:r>
              <a:rPr lang="en-US" altLang="zh-CN" smtClean="0"/>
              <a:t>=0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214414" y="3714752"/>
            <a:ext cx="10001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k</a:t>
            </a:r>
            <a:r>
              <a:rPr lang="en-US" altLang="zh-CN" dirty="0" smtClean="0"/>
              <a:t>=1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14414" y="3714752"/>
            <a:ext cx="10001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k</a:t>
            </a:r>
            <a:r>
              <a:rPr lang="en-US" altLang="zh-CN" dirty="0" smtClean="0"/>
              <a:t>=2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214414" y="3714752"/>
            <a:ext cx="10001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k</a:t>
            </a:r>
            <a:r>
              <a:rPr lang="en-US" altLang="zh-CN" dirty="0" smtClean="0"/>
              <a:t>=3</a:t>
            </a:r>
            <a:endParaRPr lang="zh-CN" alt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33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468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795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795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0879 C 0.00364 0.00555 0.0118 0.00231 0.01527 -0.01297 C 0.01875 -0.02824 0.02691 -0.0706 0.02222 -0.08334 C 0.01753 -0.09607 -0.00886 -0.10324 -0.0125 -0.08889 C -0.01615 -0.07454 -0.00261 -0.01597 3.33333E-6 0.00324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" y="-5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2795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2795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795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795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C 0.00833 -0.03333 0.01684 -0.06643 0.00694 -0.08148 C -0.00295 -0.09652 -0.04462 -0.10463 -0.05973 -0.09074 C -0.07483 -0.07685 -0.07848 -0.01736 -0.08334 0.00186 " pathEditMode="relative" rAng="0" ptsTypes="aaaa">
                                      <p:cBhvr>
                                        <p:cTn id="29" dur="2000" fill="hold"/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0" y="-5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795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795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795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795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556 -0.02454 0.01111 -0.04907 0.00417 -0.06667 C -0.00278 -0.08426 -0.02135 -0.10301 -0.04167 -0.10555 C -0.06198 -0.1081 -0.10017 -0.09907 -0.11806 -0.08148 C -0.13594 -0.06389 -0.14236 -0.03194 -0.14861 0 " pathEditMode="relative" ptsTypes="aaaaA">
                                      <p:cBhvr>
                                        <p:cTn id="47" dur="2000" fill="hold"/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2795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2795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8" grpId="0"/>
      <p:bldP spid="279558" grpId="1"/>
      <p:bldP spid="279559" grpId="0"/>
      <p:bldP spid="279560" grpId="0"/>
      <p:bldP spid="279562" grpId="0"/>
      <p:bldP spid="279568" grpId="0"/>
      <p:bldP spid="279569" grpId="0" animBg="1"/>
      <p:bldP spid="279569" grpId="1" animBg="1"/>
      <p:bldP spid="279574" grpId="0" animBg="1"/>
      <p:bldP spid="279575" grpId="0"/>
      <p:bldP spid="279561" grpId="0" animBg="1"/>
      <p:bldP spid="279561" grpId="1" animBg="1"/>
      <p:bldP spid="23" grpId="0" animBg="1"/>
      <p:bldP spid="24" grpId="0" animBg="1"/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Text Box 2"/>
          <p:cNvSpPr txBox="1">
            <a:spLocks noChangeArrowheads="1"/>
          </p:cNvSpPr>
          <p:nvPr/>
        </p:nvSpPr>
        <p:spPr bwMode="auto">
          <a:xfrm>
            <a:off x="179388" y="333375"/>
            <a:ext cx="828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对应的算法如下：</a:t>
            </a:r>
          </a:p>
        </p:txBody>
      </p:sp>
      <p:sp>
        <p:nvSpPr>
          <p:cNvPr id="268291" name="Text Box 3"/>
          <p:cNvSpPr txBox="1">
            <a:spLocks noChangeArrowheads="1"/>
          </p:cNvSpPr>
          <p:nvPr/>
        </p:nvSpPr>
        <p:spPr bwMode="auto">
          <a:xfrm>
            <a:off x="285720" y="1000108"/>
            <a:ext cx="8064500" cy="4093428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err="1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delnode1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k=0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en-US" altLang="zh-CN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记录值不等于</a:t>
            </a:r>
            <a:r>
              <a:rPr lang="en-US" altLang="zh-CN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的元素个数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i=0;i&lt;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length;i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]!=</a:t>
            </a:r>
            <a:r>
              <a:rPr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若当前元素不</a:t>
            </a:r>
            <a:r>
              <a:rPr lang="zh-CN" altLang="en-US" sz="200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 sz="2000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，将</a:t>
            </a:r>
            <a:r>
              <a:rPr lang="zh-CN" altLang="en-US" sz="200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</a:t>
            </a:r>
            <a:r>
              <a:rPr lang="zh-CN" altLang="en-US" sz="2000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</a:t>
            </a:r>
            <a:r>
              <a:rPr lang="en-US" altLang="zh-CN" sz="2000" i="1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  <a:endParaRPr lang="zh-CN" altLang="en-US" sz="2000" dirty="0">
              <a:solidFill>
                <a:srgbClr val="6600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data[k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k++;		</a:t>
            </a:r>
            <a:r>
              <a:rPr lang="en-US" altLang="zh-CN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不等于</a:t>
            </a:r>
            <a:r>
              <a:rPr lang="en-US" altLang="zh-CN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的元素增</a:t>
            </a:r>
            <a:r>
              <a:rPr lang="en-US" altLang="zh-CN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algn="l"/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&gt;length=k;		</a:t>
            </a:r>
            <a:r>
              <a:rPr lang="en-US" altLang="zh-CN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顺序</a:t>
            </a:r>
            <a:r>
              <a:rPr lang="zh-CN" altLang="en-US" sz="2000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</a:t>
            </a:r>
            <a:r>
              <a:rPr lang="en-US" altLang="zh-CN" sz="2000" i="1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长度等于</a:t>
            </a:r>
            <a:r>
              <a:rPr lang="en-US" altLang="zh-CN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268292" name="AutoShape 4"/>
          <p:cNvSpPr>
            <a:spLocks noChangeArrowheads="1"/>
          </p:cNvSpPr>
          <p:nvPr/>
        </p:nvSpPr>
        <p:spPr bwMode="auto">
          <a:xfrm>
            <a:off x="2285984" y="5715016"/>
            <a:ext cx="2209800" cy="714380"/>
          </a:xfrm>
          <a:prstGeom prst="wedgeRectCallout">
            <a:avLst>
              <a:gd name="adj1" fmla="val -31324"/>
              <a:gd name="adj2" fmla="val -14734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算法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：类似于建顺序表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498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8458200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         </a:t>
            </a:r>
            <a:r>
              <a:rPr kumimoji="1" lang="zh-CN" altLang="en-US" sz="24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解法</a:t>
            </a:r>
            <a:r>
              <a:rPr kumimoji="1" lang="zh-CN" altLang="en-US" sz="24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二（前移法）：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用</a:t>
            </a:r>
            <a:r>
              <a:rPr kumimoji="1" lang="en-US" altLang="zh-CN" sz="2400" i="1" dirty="0"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记录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顺序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表</a:t>
            </a:r>
            <a:r>
              <a:rPr kumimoji="1" lang="en-US" altLang="zh-CN" sz="2400" i="1" dirty="0" smtClean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中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等于</a:t>
            </a:r>
            <a:r>
              <a:rPr kumimoji="1" lang="en-US" altLang="zh-CN" sz="2400" i="1" dirty="0"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元素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个数，一边扫描</a:t>
            </a:r>
            <a:r>
              <a:rPr kumimoji="1" lang="en-US" altLang="zh-CN" sz="2400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一边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统计</a:t>
            </a:r>
            <a:r>
              <a:rPr kumimoji="1" lang="en-US" altLang="zh-CN" sz="2400" i="1" dirty="0"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值。</a:t>
            </a:r>
          </a:p>
          <a:p>
            <a:pPr algn="l">
              <a:lnSpc>
                <a:spcPct val="130000"/>
              </a:lnSpc>
            </a:pP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思路：</a:t>
            </a:r>
            <a:r>
              <a:rPr kumimoji="1" lang="zh-CN" altLang="en-US" sz="24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将</a:t>
            </a:r>
            <a:r>
              <a:rPr kumimoji="1" lang="zh-CN" altLang="en-US" sz="24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不为</a:t>
            </a:r>
            <a:r>
              <a:rPr kumimoji="1" lang="en-US" altLang="zh-CN" sz="2400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sz="24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的元素前移</a:t>
            </a:r>
            <a:r>
              <a:rPr kumimoji="1" lang="en-US" altLang="zh-CN" sz="2400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4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z="24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位置，最后修改</a:t>
            </a:r>
            <a:r>
              <a:rPr kumimoji="1" lang="en-US" altLang="zh-CN" sz="24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z="24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4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长度。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35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021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ChangeArrowheads="1"/>
          </p:cNvSpPr>
          <p:nvPr/>
        </p:nvSpPr>
        <p:spPr bwMode="auto">
          <a:xfrm>
            <a:off x="900113" y="2447901"/>
            <a:ext cx="6118225" cy="827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81603" name="Text Box 3"/>
          <p:cNvSpPr txBox="1">
            <a:spLocks noChangeArrowheads="1"/>
          </p:cNvSpPr>
          <p:nvPr/>
        </p:nvSpPr>
        <p:spPr bwMode="auto">
          <a:xfrm>
            <a:off x="928662" y="1906564"/>
            <a:ext cx="50323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0</a:t>
            </a:r>
          </a:p>
        </p:txBody>
      </p:sp>
      <p:sp>
        <p:nvSpPr>
          <p:cNvPr id="281604" name="Text Box 4"/>
          <p:cNvSpPr txBox="1">
            <a:spLocks noChangeArrowheads="1"/>
          </p:cNvSpPr>
          <p:nvPr/>
        </p:nvSpPr>
        <p:spPr bwMode="auto">
          <a:xfrm>
            <a:off x="1620838" y="1906564"/>
            <a:ext cx="50323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281605" name="Text Box 5"/>
          <p:cNvSpPr txBox="1">
            <a:spLocks noChangeArrowheads="1"/>
          </p:cNvSpPr>
          <p:nvPr/>
        </p:nvSpPr>
        <p:spPr bwMode="auto">
          <a:xfrm>
            <a:off x="928662" y="2600301"/>
            <a:ext cx="5048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  <a:cs typeface="Arial Unicode MS" pitchFamily="34" charset="-122"/>
              </a:rPr>
              <a:t>1</a:t>
            </a:r>
            <a:endParaRPr lang="en-US" altLang="zh-CN" sz="2800" baseline="-2500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  <a:cs typeface="Arial Unicode MS" pitchFamily="34" charset="-122"/>
            </a:endParaRPr>
          </a:p>
        </p:txBody>
      </p:sp>
      <p:sp>
        <p:nvSpPr>
          <p:cNvPr id="281606" name="Text Box 6"/>
          <p:cNvSpPr txBox="1">
            <a:spLocks noChangeArrowheads="1"/>
          </p:cNvSpPr>
          <p:nvPr/>
        </p:nvSpPr>
        <p:spPr bwMode="auto">
          <a:xfrm>
            <a:off x="1700213" y="2638401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2</a:t>
            </a:r>
            <a:endParaRPr lang="en-US" altLang="zh-CN" baseline="-25000">
              <a:solidFill>
                <a:srgbClr val="FF00FF"/>
              </a:solidFill>
            </a:endParaRPr>
          </a:p>
        </p:txBody>
      </p:sp>
      <p:sp>
        <p:nvSpPr>
          <p:cNvPr id="281607" name="Text Box 7"/>
          <p:cNvSpPr txBox="1">
            <a:spLocks noChangeArrowheads="1"/>
          </p:cNvSpPr>
          <p:nvPr/>
        </p:nvSpPr>
        <p:spPr bwMode="auto">
          <a:xfrm>
            <a:off x="3138481" y="2638401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2</a:t>
            </a:r>
            <a:endParaRPr lang="en-US" altLang="zh-CN" baseline="-25000">
              <a:solidFill>
                <a:srgbClr val="FF00FF"/>
              </a:solidFill>
            </a:endParaRPr>
          </a:p>
        </p:txBody>
      </p:sp>
      <p:sp>
        <p:nvSpPr>
          <p:cNvPr id="281608" name="Text Box 8"/>
          <p:cNvSpPr txBox="1">
            <a:spLocks noChangeArrowheads="1"/>
          </p:cNvSpPr>
          <p:nvPr/>
        </p:nvSpPr>
        <p:spPr bwMode="auto">
          <a:xfrm>
            <a:off x="3744913" y="2613001"/>
            <a:ext cx="504825" cy="5191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3</a:t>
            </a:r>
            <a:endParaRPr lang="en-US" altLang="zh-CN" sz="2800" baseline="-25000" dirty="0">
              <a:solidFill>
                <a:srgbClr val="FF00FF"/>
              </a:solidFill>
              <a:latin typeface="Arial Black" pitchFamily="34" charset="0"/>
            </a:endParaRPr>
          </a:p>
        </p:txBody>
      </p:sp>
      <p:sp>
        <p:nvSpPr>
          <p:cNvPr id="281609" name="Text Box 9"/>
          <p:cNvSpPr txBox="1">
            <a:spLocks noChangeArrowheads="1"/>
          </p:cNvSpPr>
          <p:nvPr/>
        </p:nvSpPr>
        <p:spPr bwMode="auto">
          <a:xfrm>
            <a:off x="4465638" y="2638401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2</a:t>
            </a:r>
            <a:endParaRPr lang="en-US" altLang="zh-CN" baseline="-25000">
              <a:solidFill>
                <a:srgbClr val="FF00FF"/>
              </a:solidFill>
            </a:endParaRPr>
          </a:p>
        </p:txBody>
      </p:sp>
      <p:sp>
        <p:nvSpPr>
          <p:cNvPr id="281610" name="Text Box 10"/>
          <p:cNvSpPr txBox="1">
            <a:spLocks noChangeArrowheads="1"/>
          </p:cNvSpPr>
          <p:nvPr/>
        </p:nvSpPr>
        <p:spPr bwMode="auto">
          <a:xfrm>
            <a:off x="900112" y="1295376"/>
            <a:ext cx="74581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ea typeface="楷体" pitchFamily="49" charset="-122"/>
                <a:cs typeface="Times New Roman" pitchFamily="18" charset="0"/>
              </a:rPr>
              <a:t>删除所有</a:t>
            </a:r>
            <a:r>
              <a:rPr lang="en-US" altLang="zh-CN" sz="2400" i="1" dirty="0"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400" dirty="0">
                <a:ea typeface="楷体" pitchFamily="49" charset="-122"/>
                <a:cs typeface="Times New Roman" pitchFamily="18" charset="0"/>
              </a:rPr>
              <a:t>=2</a:t>
            </a:r>
            <a:r>
              <a:rPr lang="zh-CN" altLang="en-US" sz="2400"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400" smtClean="0">
                <a:ea typeface="楷体" pitchFamily="49" charset="-122"/>
                <a:cs typeface="Times New Roman" pitchFamily="18" charset="0"/>
              </a:rPr>
              <a:t>元素（</a:t>
            </a:r>
            <a:r>
              <a:rPr lang="en-US" altLang="zh-CN" sz="2400" i="1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400" smtClean="0">
                <a:ea typeface="楷体" pitchFamily="49" charset="-122"/>
                <a:cs typeface="Times New Roman" pitchFamily="18" charset="0"/>
              </a:rPr>
              <a:t>记录删除的元素个数，初值</a:t>
            </a:r>
            <a:r>
              <a:rPr lang="en-US" altLang="zh-CN" sz="2400" smtClean="0">
                <a:ea typeface="楷体" pitchFamily="49" charset="-122"/>
                <a:cs typeface="Times New Roman" pitchFamily="18" charset="0"/>
              </a:rPr>
              <a:t>=0</a:t>
            </a:r>
            <a:r>
              <a:rPr lang="zh-CN" altLang="en-US" sz="2400" smtClean="0">
                <a:ea typeface="楷体" pitchFamily="49" charset="-122"/>
                <a:cs typeface="Times New Roman" pitchFamily="18" charset="0"/>
              </a:rPr>
              <a:t>）</a:t>
            </a:r>
            <a:endParaRPr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81611" name="Text Box 11"/>
          <p:cNvSpPr txBox="1">
            <a:spLocks noChangeArrowheads="1"/>
          </p:cNvSpPr>
          <p:nvPr/>
        </p:nvSpPr>
        <p:spPr bwMode="auto">
          <a:xfrm>
            <a:off x="2339975" y="1906564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2</a:t>
            </a:r>
          </a:p>
        </p:txBody>
      </p:sp>
      <p:sp>
        <p:nvSpPr>
          <p:cNvPr id="281612" name="Text Box 12"/>
          <p:cNvSpPr txBox="1">
            <a:spLocks noChangeArrowheads="1"/>
          </p:cNvSpPr>
          <p:nvPr/>
        </p:nvSpPr>
        <p:spPr bwMode="auto">
          <a:xfrm>
            <a:off x="3060700" y="1906564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3</a:t>
            </a:r>
          </a:p>
        </p:txBody>
      </p:sp>
      <p:sp>
        <p:nvSpPr>
          <p:cNvPr id="281613" name="Text Box 13"/>
          <p:cNvSpPr txBox="1">
            <a:spLocks noChangeArrowheads="1"/>
          </p:cNvSpPr>
          <p:nvPr/>
        </p:nvSpPr>
        <p:spPr bwMode="auto">
          <a:xfrm>
            <a:off x="3711572" y="1906564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4</a:t>
            </a:r>
          </a:p>
        </p:txBody>
      </p:sp>
      <p:sp>
        <p:nvSpPr>
          <p:cNvPr id="281614" name="Text Box 14"/>
          <p:cNvSpPr txBox="1">
            <a:spLocks noChangeArrowheads="1"/>
          </p:cNvSpPr>
          <p:nvPr/>
        </p:nvSpPr>
        <p:spPr bwMode="auto">
          <a:xfrm>
            <a:off x="4356100" y="1906564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5</a:t>
            </a:r>
          </a:p>
        </p:txBody>
      </p:sp>
      <p:sp>
        <p:nvSpPr>
          <p:cNvPr id="281615" name="Text Box 15"/>
          <p:cNvSpPr txBox="1">
            <a:spLocks noChangeArrowheads="1"/>
          </p:cNvSpPr>
          <p:nvPr/>
        </p:nvSpPr>
        <p:spPr bwMode="auto">
          <a:xfrm>
            <a:off x="900113" y="3614742"/>
            <a:ext cx="3240087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=0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，前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移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个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位置</a:t>
            </a:r>
            <a:endParaRPr lang="zh-CN" altLang="en-US" baseline="-25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81616" name="Text Box 16"/>
          <p:cNvSpPr txBox="1">
            <a:spLocks noChangeArrowheads="1"/>
          </p:cNvSpPr>
          <p:nvPr/>
        </p:nvSpPr>
        <p:spPr bwMode="auto">
          <a:xfrm>
            <a:off x="2414588" y="2613001"/>
            <a:ext cx="50482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  <a:cs typeface="Arial Unicode MS" pitchFamily="34" charset="-122"/>
              </a:rPr>
              <a:t>1</a:t>
            </a:r>
            <a:endParaRPr lang="en-US" altLang="zh-CN" sz="2800" baseline="-2500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  <a:cs typeface="Arial Unicode MS" pitchFamily="34" charset="-122"/>
            </a:endParaRPr>
          </a:p>
        </p:txBody>
      </p:sp>
      <p:sp>
        <p:nvSpPr>
          <p:cNvPr id="281617" name="Text Box 17"/>
          <p:cNvSpPr txBox="1">
            <a:spLocks noChangeArrowheads="1"/>
          </p:cNvSpPr>
          <p:nvPr/>
        </p:nvSpPr>
        <p:spPr bwMode="auto">
          <a:xfrm>
            <a:off x="900113" y="3614742"/>
            <a:ext cx="3240087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/>
              <a:t>k</a:t>
            </a:r>
            <a:r>
              <a:rPr lang="en-US" altLang="zh-CN" dirty="0"/>
              <a:t>=1</a:t>
            </a:r>
            <a:endParaRPr lang="en-US" altLang="zh-CN" baseline="-25000" dirty="0"/>
          </a:p>
        </p:txBody>
      </p:sp>
      <p:sp>
        <p:nvSpPr>
          <p:cNvPr id="281618" name="Text Box 18"/>
          <p:cNvSpPr txBox="1">
            <a:spLocks noChangeArrowheads="1"/>
          </p:cNvSpPr>
          <p:nvPr/>
        </p:nvSpPr>
        <p:spPr bwMode="auto">
          <a:xfrm>
            <a:off x="900113" y="3614742"/>
            <a:ext cx="3240087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=1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，前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移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个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位置</a:t>
            </a:r>
            <a:endParaRPr lang="zh-CN" altLang="en-US" baseline="-25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81619" name="Text Box 19"/>
          <p:cNvSpPr txBox="1">
            <a:spLocks noChangeArrowheads="1"/>
          </p:cNvSpPr>
          <p:nvPr/>
        </p:nvSpPr>
        <p:spPr bwMode="auto">
          <a:xfrm>
            <a:off x="900113" y="3614742"/>
            <a:ext cx="3240087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/>
              <a:t>k</a:t>
            </a:r>
            <a:r>
              <a:rPr lang="en-US" altLang="zh-CN" dirty="0"/>
              <a:t>=2</a:t>
            </a:r>
            <a:endParaRPr lang="en-US" altLang="zh-CN" baseline="-25000" dirty="0"/>
          </a:p>
        </p:txBody>
      </p:sp>
      <p:sp>
        <p:nvSpPr>
          <p:cNvPr id="281620" name="Text Box 20"/>
          <p:cNvSpPr txBox="1">
            <a:spLocks noChangeArrowheads="1"/>
          </p:cNvSpPr>
          <p:nvPr/>
        </p:nvSpPr>
        <p:spPr bwMode="auto">
          <a:xfrm>
            <a:off x="900113" y="3614742"/>
            <a:ext cx="3240087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=2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，前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移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个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位置</a:t>
            </a:r>
            <a:endParaRPr lang="zh-CN" altLang="en-US" baseline="-25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81621" name="Text Box 21"/>
          <p:cNvSpPr txBox="1">
            <a:spLocks noChangeArrowheads="1"/>
          </p:cNvSpPr>
          <p:nvPr/>
        </p:nvSpPr>
        <p:spPr bwMode="auto">
          <a:xfrm>
            <a:off x="900113" y="3614742"/>
            <a:ext cx="3240087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/>
              <a:t>k</a:t>
            </a:r>
            <a:r>
              <a:rPr lang="en-US" altLang="zh-CN" dirty="0"/>
              <a:t>=3</a:t>
            </a:r>
            <a:endParaRPr lang="en-US" altLang="zh-CN" baseline="-25000" dirty="0"/>
          </a:p>
        </p:txBody>
      </p:sp>
      <p:sp>
        <p:nvSpPr>
          <p:cNvPr id="281622" name="Text Box 22"/>
          <p:cNvSpPr txBox="1">
            <a:spLocks noChangeArrowheads="1"/>
          </p:cNvSpPr>
          <p:nvPr/>
        </p:nvSpPr>
        <p:spPr bwMode="auto">
          <a:xfrm>
            <a:off x="4429124" y="3671832"/>
            <a:ext cx="32400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顺序表长度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=6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=3</a:t>
            </a:r>
            <a:endParaRPr lang="en-US" altLang="zh-CN" baseline="-25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81623" name="Text Box 23"/>
          <p:cNvSpPr txBox="1">
            <a:spLocks noChangeArrowheads="1"/>
          </p:cNvSpPr>
          <p:nvPr/>
        </p:nvSpPr>
        <p:spPr bwMode="auto">
          <a:xfrm>
            <a:off x="250825" y="341229"/>
            <a:ext cx="7129463" cy="587441"/>
          </a:xfrm>
          <a:prstGeom prst="rect">
            <a:avLst/>
          </a:prstGeom>
          <a:solidFill>
            <a:srgbClr val="6600CC"/>
          </a:solidFill>
          <a:ln w="28575" algn="ctr">
            <a:noFill/>
            <a:miter lim="800000"/>
            <a:headEnd/>
            <a:tailEnd/>
          </a:ln>
          <a:effectLst>
            <a:prstShdw prst="shdw17" dist="17961" dir="2700000">
              <a:srgbClr val="6600CC">
                <a:gamma/>
                <a:shade val="60000"/>
                <a:invGamma/>
              </a:srgbClr>
            </a:prstShdw>
          </a:effectLst>
        </p:spPr>
        <p:txBody>
          <a:bodyPr lIns="162000" tIns="108000" rIns="162000" bIns="10800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删除顺序表中所有值为</a:t>
            </a:r>
            <a:r>
              <a:rPr lang="en-US" altLang="zh-CN" sz="2400" i="1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400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的元素（方法</a:t>
            </a:r>
            <a:r>
              <a:rPr lang="en-US" altLang="zh-CN" sz="2400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）演示</a:t>
            </a:r>
            <a:endParaRPr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81624" name="Rectangle 24"/>
          <p:cNvSpPr>
            <a:spLocks noChangeArrowheads="1"/>
          </p:cNvSpPr>
          <p:nvPr/>
        </p:nvSpPr>
        <p:spPr bwMode="auto">
          <a:xfrm>
            <a:off x="7234238" y="2447901"/>
            <a:ext cx="1441450" cy="792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81625" name="Text Box 25"/>
          <p:cNvSpPr txBox="1">
            <a:spLocks noChangeArrowheads="1"/>
          </p:cNvSpPr>
          <p:nvPr/>
        </p:nvSpPr>
        <p:spPr bwMode="auto">
          <a:xfrm>
            <a:off x="7523163" y="2016101"/>
            <a:ext cx="719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/>
              <a:t>length</a:t>
            </a:r>
          </a:p>
        </p:txBody>
      </p:sp>
      <p:sp>
        <p:nvSpPr>
          <p:cNvPr id="281626" name="Text Box 26"/>
          <p:cNvSpPr txBox="1">
            <a:spLocks noChangeArrowheads="1"/>
          </p:cNvSpPr>
          <p:nvPr/>
        </p:nvSpPr>
        <p:spPr bwMode="auto">
          <a:xfrm>
            <a:off x="7594600" y="2668564"/>
            <a:ext cx="7191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6</a:t>
            </a:r>
          </a:p>
        </p:txBody>
      </p:sp>
      <p:sp>
        <p:nvSpPr>
          <p:cNvPr id="281627" name="Text Box 27"/>
          <p:cNvSpPr txBox="1">
            <a:spLocks noChangeArrowheads="1"/>
          </p:cNvSpPr>
          <p:nvPr/>
        </p:nvSpPr>
        <p:spPr bwMode="auto">
          <a:xfrm>
            <a:off x="7594600" y="2663801"/>
            <a:ext cx="719138" cy="3651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3</a:t>
            </a:r>
          </a:p>
        </p:txBody>
      </p:sp>
      <p:sp>
        <p:nvSpPr>
          <p:cNvPr id="281628" name="Text Box 28"/>
          <p:cNvSpPr txBox="1">
            <a:spLocks noChangeArrowheads="1"/>
          </p:cNvSpPr>
          <p:nvPr/>
        </p:nvSpPr>
        <p:spPr bwMode="auto">
          <a:xfrm>
            <a:off x="4000496" y="4572008"/>
            <a:ext cx="19446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删除完成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36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528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8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816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28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8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-0.00185 L -0.07795 -0.0006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816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8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15 -0.00301 L -0.14549 -0.0018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1000" fill="hold"/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8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8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8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8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5" grpId="0"/>
      <p:bldP spid="281606" grpId="0"/>
      <p:bldP spid="281607" grpId="0"/>
      <p:bldP spid="281608" grpId="0" animBg="1"/>
      <p:bldP spid="281608" grpId="1" animBg="1"/>
      <p:bldP spid="281609" grpId="0"/>
      <p:bldP spid="281615" grpId="0" animBg="1"/>
      <p:bldP spid="281616" grpId="0" animBg="1"/>
      <p:bldP spid="281616" grpId="1" animBg="1"/>
      <p:bldP spid="281617" grpId="0" animBg="1"/>
      <p:bldP spid="281618" grpId="0" animBg="1"/>
      <p:bldP spid="281619" grpId="0" animBg="1"/>
      <p:bldP spid="281620" grpId="0" animBg="1"/>
      <p:bldP spid="281621" grpId="0" animBg="1"/>
      <p:bldP spid="281622" grpId="0"/>
      <p:bldP spid="281627" grpId="0" animBg="1"/>
      <p:bldP spid="2816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Text Box 2"/>
          <p:cNvSpPr txBox="1">
            <a:spLocks noChangeArrowheads="1"/>
          </p:cNvSpPr>
          <p:nvPr/>
        </p:nvSpPr>
        <p:spPr bwMode="auto">
          <a:xfrm>
            <a:off x="474720" y="142852"/>
            <a:ext cx="41767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对应的算法如下：</a:t>
            </a:r>
          </a:p>
        </p:txBody>
      </p:sp>
      <p:sp>
        <p:nvSpPr>
          <p:cNvPr id="269315" name="Text Box 3"/>
          <p:cNvSpPr txBox="1">
            <a:spLocks noChangeArrowheads="1"/>
          </p:cNvSpPr>
          <p:nvPr/>
        </p:nvSpPr>
        <p:spPr bwMode="auto">
          <a:xfrm>
            <a:off x="500034" y="841134"/>
            <a:ext cx="7920037" cy="5016758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delnode2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</a:t>
            </a:r>
            <a:r>
              <a:rPr kumimoji="1"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x)</a:t>
            </a:r>
          </a:p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int k=0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i=0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 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en-US" altLang="zh-CN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记录值等于</a:t>
            </a:r>
            <a:r>
              <a:rPr kumimoji="1" lang="en-US" altLang="zh-CN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的元素个数</a:t>
            </a:r>
          </a:p>
          <a:p>
            <a:pPr algn="l"/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i&lt;</a:t>
            </a:r>
            <a:r>
              <a:rPr kumimoji="1"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&gt;length)</a:t>
            </a:r>
          </a:p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{     if (</a:t>
            </a:r>
            <a:r>
              <a:rPr kumimoji="1"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]==x)  </a:t>
            </a:r>
            <a:r>
              <a:rPr kumimoji="1" lang="en-US" altLang="zh-CN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当前元素值为</a:t>
            </a:r>
            <a:r>
              <a:rPr kumimoji="1" lang="en-US" altLang="zh-CN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</a:t>
            </a:r>
            <a:r>
              <a:rPr kumimoji="1" lang="en-US" altLang="zh-CN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增</a:t>
            </a:r>
            <a:r>
              <a:rPr kumimoji="1" lang="en-US" altLang="zh-CN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k++;</a:t>
            </a:r>
          </a:p>
          <a:p>
            <a:pPr algn="l"/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else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当前元素不为</a:t>
            </a:r>
            <a:r>
              <a:rPr kumimoji="1" lang="en-US" altLang="zh-CN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时将其前移</a:t>
            </a:r>
            <a:r>
              <a:rPr kumimoji="1" lang="en-US" altLang="zh-CN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个位置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data[</a:t>
            </a:r>
            <a:r>
              <a:rPr kumimoji="1"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-k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 = </a:t>
            </a:r>
            <a:r>
              <a:rPr kumimoji="1"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 algn="l"/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</a:t>
            </a:r>
          </a:p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}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&gt;length-=k;	</a:t>
            </a:r>
            <a:r>
              <a:rPr kumimoji="1" lang="en-US" altLang="zh-CN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顺序</a:t>
            </a:r>
            <a:r>
              <a:rPr kumimoji="1" lang="zh-CN" altLang="en-US" sz="2000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</a:t>
            </a:r>
            <a:r>
              <a:rPr kumimoji="1" lang="en-US" altLang="zh-CN" sz="2000" i="1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z="2000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长度递减</a:t>
            </a:r>
            <a:r>
              <a:rPr kumimoji="1" lang="en-US" altLang="zh-CN" sz="2000" dirty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37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283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23850" y="620713"/>
            <a:ext cx="8458200" cy="172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800">
                <a:solidFill>
                  <a:srgbClr val="FF33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>
                <a:solidFill>
                  <a:srgbClr val="FF33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2-4</a:t>
            </a:r>
            <a:r>
              <a:rPr kumimoji="1" lang="en-US" altLang="zh-CN" sz="2800" smtClean="0">
                <a:solidFill>
                  <a:srgbClr val="FF33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】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设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顺序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表</a:t>
            </a:r>
            <a:r>
              <a:rPr kumimoji="1" lang="en-US" altLang="zh-CN" sz="2400" smtClean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有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10</a:t>
            </a:r>
            <a:r>
              <a:rPr kumimoji="1" lang="zh-CN" altLang="en-US" sz="2400" dirty="0" smtClean="0">
                <a:ea typeface="楷体" pitchFamily="49" charset="-122"/>
                <a:cs typeface="Times New Roman" pitchFamily="18" charset="0"/>
              </a:rPr>
              <a:t>个整数。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设计一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算法，以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第一个元素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分界线（</a:t>
            </a:r>
            <a:r>
              <a:rPr lang="zh-CN" altLang="en-US" sz="24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基准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），将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所有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小于等于它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的元素移到该元素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前面，将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所有大于它的元素移到该元素的后面。</a:t>
            </a:r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2914650" y="2476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835150" y="2924175"/>
            <a:ext cx="4752976" cy="504825"/>
            <a:chOff x="1835150" y="2924175"/>
            <a:chExt cx="4752976" cy="504825"/>
          </a:xfrm>
        </p:grpSpPr>
        <p:sp>
          <p:nvSpPr>
            <p:cNvPr id="165894" name="Oval 6"/>
            <p:cNvSpPr>
              <a:spLocks noChangeArrowheads="1"/>
            </p:cNvSpPr>
            <p:nvPr/>
          </p:nvSpPr>
          <p:spPr bwMode="auto">
            <a:xfrm>
              <a:off x="1835150" y="2997200"/>
              <a:ext cx="360363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smtClean="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zh-CN" altLang="en-US" i="1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895" name="Rectangle 7"/>
            <p:cNvSpPr>
              <a:spLocks noChangeArrowheads="1"/>
            </p:cNvSpPr>
            <p:nvPr/>
          </p:nvSpPr>
          <p:spPr bwMode="auto">
            <a:xfrm>
              <a:off x="2411413" y="2924175"/>
              <a:ext cx="4176713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mtClean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无序整数序列</a:t>
              </a:r>
              <a:endParaRPr lang="zh-CN" altLang="en-US">
                <a:solidFill>
                  <a:srgbClr val="FF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908175" y="3644900"/>
            <a:ext cx="4654550" cy="1296988"/>
            <a:chOff x="1908175" y="3644900"/>
            <a:chExt cx="4654550" cy="1296988"/>
          </a:xfrm>
        </p:grpSpPr>
        <p:sp>
          <p:nvSpPr>
            <p:cNvPr id="165896" name="AutoShape 8"/>
            <p:cNvSpPr>
              <a:spLocks noChangeArrowheads="1"/>
            </p:cNvSpPr>
            <p:nvPr/>
          </p:nvSpPr>
          <p:spPr bwMode="auto">
            <a:xfrm>
              <a:off x="3851275" y="3644900"/>
              <a:ext cx="363535" cy="498480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897" name="Rectangle 9"/>
            <p:cNvSpPr>
              <a:spLocks noChangeArrowheads="1"/>
            </p:cNvSpPr>
            <p:nvPr/>
          </p:nvSpPr>
          <p:spPr bwMode="auto">
            <a:xfrm>
              <a:off x="1908175" y="4437063"/>
              <a:ext cx="1655763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mtClean="0">
                  <a:solidFill>
                    <a:srgbClr val="FF00FF"/>
                  </a:solidFill>
                  <a:latin typeface="+mn-ea"/>
                  <a:cs typeface="Times New Roman" pitchFamily="18" charset="0"/>
                </a:rPr>
                <a:t>≤</a:t>
              </a:r>
              <a:r>
                <a:rPr lang="en-US" altLang="zh-CN" i="1" smtClean="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zh-CN" altLang="en-US" i="1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898" name="Oval 10"/>
            <p:cNvSpPr>
              <a:spLocks noChangeArrowheads="1"/>
            </p:cNvSpPr>
            <p:nvPr/>
          </p:nvSpPr>
          <p:spPr bwMode="auto">
            <a:xfrm>
              <a:off x="3779838" y="4437063"/>
              <a:ext cx="360363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smtClean="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zh-CN" altLang="en-US" i="1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899" name="Rectangle 11"/>
            <p:cNvSpPr>
              <a:spLocks noChangeArrowheads="1"/>
            </p:cNvSpPr>
            <p:nvPr/>
          </p:nvSpPr>
          <p:spPr bwMode="auto">
            <a:xfrm>
              <a:off x="4330700" y="4429125"/>
              <a:ext cx="2232025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mtClean="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&gt;</a:t>
              </a:r>
              <a:r>
                <a:rPr lang="en-US" altLang="zh-CN" i="1" smtClean="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zh-CN" altLang="en-US" i="1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38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2437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45" name="Rectangle 33"/>
          <p:cNvSpPr>
            <a:spLocks noChangeArrowheads="1"/>
          </p:cNvSpPr>
          <p:nvPr/>
        </p:nvSpPr>
        <p:spPr bwMode="auto">
          <a:xfrm>
            <a:off x="792163" y="3168650"/>
            <a:ext cx="863600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-539750" y="3030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6919" name="Text Box 7"/>
          <p:cNvSpPr txBox="1">
            <a:spLocks noChangeArrowheads="1"/>
          </p:cNvSpPr>
          <p:nvPr/>
        </p:nvSpPr>
        <p:spPr bwMode="auto">
          <a:xfrm>
            <a:off x="2230438" y="280828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66920" name="Text Box 8"/>
          <p:cNvSpPr txBox="1">
            <a:spLocks noChangeArrowheads="1"/>
          </p:cNvSpPr>
          <p:nvPr/>
        </p:nvSpPr>
        <p:spPr bwMode="auto">
          <a:xfrm>
            <a:off x="2735263" y="3238500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66921" name="Text Box 9"/>
          <p:cNvSpPr txBox="1">
            <a:spLocks noChangeArrowheads="1"/>
          </p:cNvSpPr>
          <p:nvPr/>
        </p:nvSpPr>
        <p:spPr bwMode="auto">
          <a:xfrm>
            <a:off x="2735263" y="280828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6922" name="Text Box 10"/>
          <p:cNvSpPr txBox="1">
            <a:spLocks noChangeArrowheads="1"/>
          </p:cNvSpPr>
          <p:nvPr/>
        </p:nvSpPr>
        <p:spPr bwMode="auto">
          <a:xfrm>
            <a:off x="3167063" y="3238500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66923" name="Text Box 11"/>
          <p:cNvSpPr txBox="1">
            <a:spLocks noChangeArrowheads="1"/>
          </p:cNvSpPr>
          <p:nvPr/>
        </p:nvSpPr>
        <p:spPr bwMode="auto">
          <a:xfrm>
            <a:off x="3167063" y="280828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66924" name="Text Box 12"/>
          <p:cNvSpPr txBox="1">
            <a:spLocks noChangeArrowheads="1"/>
          </p:cNvSpPr>
          <p:nvPr/>
        </p:nvSpPr>
        <p:spPr bwMode="auto">
          <a:xfrm>
            <a:off x="3671888" y="3238500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66925" name="Text Box 13"/>
          <p:cNvSpPr txBox="1">
            <a:spLocks noChangeArrowheads="1"/>
          </p:cNvSpPr>
          <p:nvPr/>
        </p:nvSpPr>
        <p:spPr bwMode="auto">
          <a:xfrm>
            <a:off x="3671888" y="280828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66926" name="Text Box 14"/>
          <p:cNvSpPr txBox="1">
            <a:spLocks noChangeArrowheads="1"/>
          </p:cNvSpPr>
          <p:nvPr/>
        </p:nvSpPr>
        <p:spPr bwMode="auto">
          <a:xfrm>
            <a:off x="4103688" y="3238500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66927" name="Text Box 15"/>
          <p:cNvSpPr txBox="1">
            <a:spLocks noChangeArrowheads="1"/>
          </p:cNvSpPr>
          <p:nvPr/>
        </p:nvSpPr>
        <p:spPr bwMode="auto">
          <a:xfrm>
            <a:off x="4103688" y="280828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66928" name="Text Box 16"/>
          <p:cNvSpPr txBox="1">
            <a:spLocks noChangeArrowheads="1"/>
          </p:cNvSpPr>
          <p:nvPr/>
        </p:nvSpPr>
        <p:spPr bwMode="auto">
          <a:xfrm>
            <a:off x="4608513" y="3238500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66929" name="Text Box 17"/>
          <p:cNvSpPr txBox="1">
            <a:spLocks noChangeArrowheads="1"/>
          </p:cNvSpPr>
          <p:nvPr/>
        </p:nvSpPr>
        <p:spPr bwMode="auto">
          <a:xfrm>
            <a:off x="4608513" y="280828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66930" name="Text Box 18"/>
          <p:cNvSpPr txBox="1">
            <a:spLocks noChangeArrowheads="1"/>
          </p:cNvSpPr>
          <p:nvPr/>
        </p:nvSpPr>
        <p:spPr bwMode="auto">
          <a:xfrm>
            <a:off x="5040313" y="3238500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66931" name="Text Box 19"/>
          <p:cNvSpPr txBox="1">
            <a:spLocks noChangeArrowheads="1"/>
          </p:cNvSpPr>
          <p:nvPr/>
        </p:nvSpPr>
        <p:spPr bwMode="auto">
          <a:xfrm>
            <a:off x="5040313" y="280828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66932" name="Text Box 20"/>
          <p:cNvSpPr txBox="1">
            <a:spLocks noChangeArrowheads="1"/>
          </p:cNvSpPr>
          <p:nvPr/>
        </p:nvSpPr>
        <p:spPr bwMode="auto">
          <a:xfrm>
            <a:off x="5545138" y="3238500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66933" name="Text Box 21"/>
          <p:cNvSpPr txBox="1">
            <a:spLocks noChangeArrowheads="1"/>
          </p:cNvSpPr>
          <p:nvPr/>
        </p:nvSpPr>
        <p:spPr bwMode="auto">
          <a:xfrm>
            <a:off x="5545138" y="280828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66934" name="Text Box 22"/>
          <p:cNvSpPr txBox="1">
            <a:spLocks noChangeArrowheads="1"/>
          </p:cNvSpPr>
          <p:nvPr/>
        </p:nvSpPr>
        <p:spPr bwMode="auto">
          <a:xfrm>
            <a:off x="5975350" y="3238500"/>
            <a:ext cx="360363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66935" name="Text Box 23"/>
          <p:cNvSpPr txBox="1">
            <a:spLocks noChangeArrowheads="1"/>
          </p:cNvSpPr>
          <p:nvPr/>
        </p:nvSpPr>
        <p:spPr bwMode="auto">
          <a:xfrm>
            <a:off x="5975350" y="2808288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166936" name="Text Box 24"/>
          <p:cNvSpPr txBox="1">
            <a:spLocks noChangeArrowheads="1"/>
          </p:cNvSpPr>
          <p:nvPr/>
        </p:nvSpPr>
        <p:spPr bwMode="auto">
          <a:xfrm>
            <a:off x="6480175" y="3238500"/>
            <a:ext cx="360363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66937" name="Text Box 25"/>
          <p:cNvSpPr txBox="1">
            <a:spLocks noChangeArrowheads="1"/>
          </p:cNvSpPr>
          <p:nvPr/>
        </p:nvSpPr>
        <p:spPr bwMode="auto">
          <a:xfrm>
            <a:off x="6480175" y="2808288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166941" name="Text Box 29"/>
          <p:cNvSpPr txBox="1">
            <a:spLocks noChangeArrowheads="1"/>
          </p:cNvSpPr>
          <p:nvPr/>
        </p:nvSpPr>
        <p:spPr bwMode="auto">
          <a:xfrm>
            <a:off x="863600" y="2659063"/>
            <a:ext cx="792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339933"/>
                </a:solidFill>
              </a:rPr>
              <a:t>pivot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2232025" y="3663950"/>
            <a:ext cx="360363" cy="765175"/>
            <a:chOff x="1746" y="1174"/>
            <a:chExt cx="227" cy="482"/>
          </a:xfrm>
        </p:grpSpPr>
        <p:sp>
          <p:nvSpPr>
            <p:cNvPr id="166939" name="Text Box 27"/>
            <p:cNvSpPr txBox="1">
              <a:spLocks noChangeArrowheads="1"/>
            </p:cNvSpPr>
            <p:nvPr/>
          </p:nvSpPr>
          <p:spPr bwMode="auto">
            <a:xfrm>
              <a:off x="1746" y="1406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9933"/>
                  </a:solidFill>
                </a:rPr>
                <a:t>i</a:t>
              </a:r>
            </a:p>
          </p:txBody>
        </p:sp>
        <p:sp>
          <p:nvSpPr>
            <p:cNvPr id="166942" name="Line 30"/>
            <p:cNvSpPr>
              <a:spLocks noChangeShapeType="1"/>
            </p:cNvSpPr>
            <p:nvPr/>
          </p:nvSpPr>
          <p:spPr bwMode="auto">
            <a:xfrm flipV="1">
              <a:off x="1837" y="1174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6480175" y="3671888"/>
            <a:ext cx="360363" cy="765175"/>
            <a:chOff x="4422" y="1179"/>
            <a:chExt cx="227" cy="482"/>
          </a:xfrm>
        </p:grpSpPr>
        <p:sp>
          <p:nvSpPr>
            <p:cNvPr id="166943" name="Text Box 31"/>
            <p:cNvSpPr txBox="1">
              <a:spLocks noChangeArrowheads="1"/>
            </p:cNvSpPr>
            <p:nvPr/>
          </p:nvSpPr>
          <p:spPr bwMode="auto">
            <a:xfrm>
              <a:off x="4422" y="1411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9933"/>
                  </a:solidFill>
                </a:rPr>
                <a:t>j</a:t>
              </a:r>
            </a:p>
          </p:txBody>
        </p:sp>
        <p:sp>
          <p:nvSpPr>
            <p:cNvPr id="166944" name="Line 32"/>
            <p:cNvSpPr>
              <a:spLocks noChangeShapeType="1"/>
            </p:cNvSpPr>
            <p:nvPr/>
          </p:nvSpPr>
          <p:spPr bwMode="auto">
            <a:xfrm flipV="1">
              <a:off x="4513" y="1179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6948" name="Text Box 36"/>
          <p:cNvSpPr txBox="1">
            <a:spLocks noChangeArrowheads="1"/>
          </p:cNvSpPr>
          <p:nvPr/>
        </p:nvSpPr>
        <p:spPr bwMode="auto">
          <a:xfrm>
            <a:off x="1533538" y="982318"/>
            <a:ext cx="489585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pivot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=L</a:t>
            </a:r>
            <a:r>
              <a:rPr lang="en-US" altLang="zh-CN" sz="2200" smtClean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&gt;data[0]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（基准）</a:t>
            </a:r>
            <a:endParaRPr lang="en-US" altLang="zh-CN" sz="2200" smtClean="0"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从后向前找</a:t>
            </a:r>
            <a:r>
              <a:rPr lang="zh-CN" altLang="en-US" sz="2200" smtClean="0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pivot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的元素</a:t>
            </a:r>
          </a:p>
          <a:p>
            <a:pPr algn="l">
              <a:spcBef>
                <a:spcPct val="50000"/>
              </a:spcBef>
            </a:pP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从前向后找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&gt;pivot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的元素</a:t>
            </a:r>
          </a:p>
        </p:txBody>
      </p:sp>
      <p:sp>
        <p:nvSpPr>
          <p:cNvPr id="166949" name="Text Box 37"/>
          <p:cNvSpPr txBox="1">
            <a:spLocks noChangeArrowheads="1"/>
          </p:cNvSpPr>
          <p:nvPr/>
        </p:nvSpPr>
        <p:spPr bwMode="auto">
          <a:xfrm>
            <a:off x="2160588" y="3238500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66951" name="AutoShape 39"/>
          <p:cNvSpPr>
            <a:spLocks noChangeArrowheads="1"/>
          </p:cNvSpPr>
          <p:nvPr/>
        </p:nvSpPr>
        <p:spPr bwMode="auto">
          <a:xfrm>
            <a:off x="5643570" y="1571612"/>
            <a:ext cx="503237" cy="287337"/>
          </a:xfrm>
          <a:prstGeom prst="rightArrow">
            <a:avLst>
              <a:gd name="adj1" fmla="val 50000"/>
              <a:gd name="adj2" fmla="val 43785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6952" name="Text Box 40"/>
          <p:cNvSpPr txBox="1">
            <a:spLocks noChangeArrowheads="1"/>
          </p:cNvSpPr>
          <p:nvPr/>
        </p:nvSpPr>
        <p:spPr bwMode="auto">
          <a:xfrm>
            <a:off x="6357950" y="1500174"/>
            <a:ext cx="1800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ea typeface="楷体" pitchFamily="49" charset="-122"/>
                <a:cs typeface="Times New Roman" pitchFamily="18" charset="0"/>
              </a:rPr>
              <a:t>两者交换</a:t>
            </a:r>
          </a:p>
        </p:txBody>
      </p:sp>
      <p:sp>
        <p:nvSpPr>
          <p:cNvPr id="166953" name="Text Box 41"/>
          <p:cNvSpPr txBox="1">
            <a:spLocks noChangeArrowheads="1"/>
          </p:cNvSpPr>
          <p:nvPr/>
        </p:nvSpPr>
        <p:spPr bwMode="auto">
          <a:xfrm>
            <a:off x="2155825" y="3238500"/>
            <a:ext cx="360363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2195513" y="4508500"/>
            <a:ext cx="4376738" cy="1239838"/>
            <a:chOff x="1383" y="2840"/>
            <a:chExt cx="2757" cy="781"/>
          </a:xfrm>
        </p:grpSpPr>
        <p:sp>
          <p:nvSpPr>
            <p:cNvPr id="166955" name="AutoShape 43"/>
            <p:cNvSpPr>
              <a:spLocks noChangeArrowheads="1"/>
            </p:cNvSpPr>
            <p:nvPr/>
          </p:nvSpPr>
          <p:spPr bwMode="auto">
            <a:xfrm>
              <a:off x="2585" y="2840"/>
              <a:ext cx="227" cy="363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956" name="Text Box 44"/>
            <p:cNvSpPr txBox="1">
              <a:spLocks noChangeArrowheads="1"/>
            </p:cNvSpPr>
            <p:nvPr/>
          </p:nvSpPr>
          <p:spPr bwMode="auto">
            <a:xfrm>
              <a:off x="1383" y="3294"/>
              <a:ext cx="275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  <a:r>
                <a:rPr lang="zh-CN" altLang="en-US"/>
                <a:t>　</a:t>
              </a:r>
              <a:r>
                <a:rPr lang="en-US" altLang="zh-CN"/>
                <a:t>0</a:t>
              </a:r>
              <a:r>
                <a:rPr lang="zh-CN" altLang="en-US"/>
                <a:t>　</a:t>
              </a:r>
              <a:r>
                <a:rPr lang="en-US" altLang="zh-CN"/>
                <a:t>2</a:t>
              </a:r>
              <a:r>
                <a:rPr lang="zh-CN" altLang="en-US"/>
                <a:t>　</a:t>
              </a:r>
              <a:r>
                <a:rPr lang="en-US" altLang="zh-CN"/>
                <a:t>3</a:t>
              </a:r>
              <a:r>
                <a:rPr lang="zh-CN" altLang="en-US"/>
                <a:t>　</a:t>
              </a:r>
              <a:r>
                <a:rPr lang="en-US" altLang="zh-CN" sz="2800">
                  <a:solidFill>
                    <a:srgbClr val="FF3300"/>
                  </a:solidFill>
                </a:rPr>
                <a:t>3</a:t>
              </a:r>
              <a:r>
                <a:rPr lang="zh-CN" altLang="en-US"/>
                <a:t>　</a:t>
              </a:r>
              <a:r>
                <a:rPr lang="en-US" altLang="zh-CN"/>
                <a:t>5</a:t>
              </a:r>
              <a:r>
                <a:rPr lang="zh-CN" altLang="en-US"/>
                <a:t>　</a:t>
              </a:r>
              <a:r>
                <a:rPr lang="en-US" altLang="zh-CN"/>
                <a:t>7</a:t>
              </a:r>
              <a:r>
                <a:rPr lang="zh-CN" altLang="en-US"/>
                <a:t>　</a:t>
              </a:r>
              <a:r>
                <a:rPr lang="en-US" altLang="zh-CN"/>
                <a:t>4</a:t>
              </a:r>
              <a:r>
                <a:rPr lang="zh-CN" altLang="en-US"/>
                <a:t>　</a:t>
              </a:r>
              <a:r>
                <a:rPr lang="en-US" altLang="zh-CN"/>
                <a:t>6</a:t>
              </a:r>
              <a:r>
                <a:rPr lang="zh-CN" altLang="en-US"/>
                <a:t>　</a:t>
              </a:r>
              <a:r>
                <a:rPr lang="en-US" altLang="zh-CN"/>
                <a:t>8</a:t>
              </a:r>
            </a:p>
          </p:txBody>
        </p:sp>
      </p:grp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285720" y="142852"/>
            <a:ext cx="3714776" cy="58744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62000" tIns="108000" rIns="162000" bIns="108000">
            <a:spAutoFit/>
          </a:bodyPr>
          <a:lstStyle/>
          <a:p>
            <a:r>
              <a:rPr lang="zh-CN" altLang="en-US" sz="24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解法</a:t>
            </a:r>
            <a:r>
              <a:rPr lang="en-US" altLang="zh-CN" sz="24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4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（前后交换法）：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39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72459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4.44444E-6 L -0.12205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69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4444E-6 -6.93889E-18 L 0.05521 -6.93889E-18 " pathEditMode="relative" ptsTypes="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96296E-6 C -0.00243 -0.02153 -0.00469 -0.04283 0.02083 -0.05741 C 0.04635 -0.07199 0.10139 -0.08357 0.15278 -0.08704 C 0.20416 -0.09051 0.28698 -0.0926 0.32916 -0.07778 C 0.37135 -0.06297 0.38958 -0.01482 0.40555 0.00162 " pathEditMode="fixed" rAng="0" ptsTypes="aaaaa">
                                      <p:cBhvr>
                                        <p:cTn id="22" dur="2000" fill="hold"/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95 0.01852 C -0.01459 0.03657 -0.02205 0.05463 -0.04723 0.06666 C -0.0724 0.0787 -0.11302 0.08981 -0.15834 0.09074 C -0.20365 0.09166 -0.27709 0.08703 -0.31945 0.07222 C -0.36181 0.0574 -0.39705 0.01389 -0.4125 0.00185 " pathEditMode="fixed" rAng="0" ptsTypes="aaaaA">
                                      <p:cBhvr>
                                        <p:cTn id="26" dur="2000" fill="hold"/>
                                        <p:tgtEl>
                                          <p:spTgt spid="1669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3.7037E-6 L -0.15677 -0.00046 " pathEditMode="fixed" rAng="0" ptsTypes="AA">
                                      <p:cBhvr>
                                        <p:cTn id="3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-1.48148E-6 L 0.15764 -1.48148E-6 " pathEditMode="relative" ptsTypes="AA">
                                      <p:cBhvr>
                                        <p:cTn id="3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394 C 0.0026 -0.01343 0.00538 -0.04861 0.02083 -0.05926 C 0.03628 -0.06991 0.07361 -0.07107 0.09167 -0.06852 C 0.10972 -0.06598 0.11979 -0.05648 0.12917 -0.04445 C 0.13854 -0.03241 0.14375 -0.00648 0.14757 0.00347 " pathEditMode="fixed" rAng="0" ptsTypes="aaaaa">
                                      <p:cBhvr>
                                        <p:cTn id="38" dur="2000" fill="hold"/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" y="-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7 0.00555 C -0.00104 0.02361 0.0007 0.0419 -0.01805 0.05 C -0.0368 0.0581 -0.09323 0.06157 -0.11527 0.0537 C -0.13732 0.04583 -0.1427 0.01296 -0.15 0.00231 " pathEditMode="fixed" rAng="0" ptsTypes="aaaa">
                                      <p:cBhvr>
                                        <p:cTn id="42" dur="2000" fill="hold"/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643 -0.00046 L -0.24844 -0.00231 " pathEditMode="fixed" rAng="0" ptsTypes="AA">
                                      <p:cBhvr>
                                        <p:cTn id="4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64 3.7037E-6 L 0.20643 0.0006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44444E-6 C 0.00139 -0.02871 0.00278 -0.05718 0.025 -0.07037 C 0.04722 -0.08357 0.10538 -0.08496 0.13333 -0.07963 C 0.16128 -0.07431 0.18003 -0.05255 0.19306 -0.03889 C 0.20608 -0.02524 0.20799 -0.00672 0.21198 0.00185 " pathEditMode="fixed" rAng="0" ptsTypes="aaaaa">
                                      <p:cBhvr>
                                        <p:cTn id="54" dur="2000" fill="hold"/>
                                        <p:tgtEl>
                                          <p:spTgt spid="1669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96296E-6 C -0.01545 0.01805 -0.03073 0.03634 -0.0625 0.03703 C -0.09427 0.03773 -0.1651 0.01018 -0.19028 0.0037 C -0.21545 -0.00278 -0.20868 -0.00093 -0.21354 -0.00209 " pathEditMode="fixed" rAng="0" ptsTypes="aaaa">
                                      <p:cBhvr>
                                        <p:cTn id="58" dur="2000" fill="hold"/>
                                        <p:tgtEl>
                                          <p:spTgt spid="1669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0" grpId="0" animBg="1"/>
      <p:bldP spid="166924" grpId="0" animBg="1"/>
      <p:bldP spid="166926" grpId="0" animBg="1"/>
      <p:bldP spid="166930" grpId="0" animBg="1"/>
      <p:bldP spid="166936" grpId="0" animBg="1"/>
      <p:bldP spid="166949" grpId="0" animBg="1"/>
      <p:bldP spid="1669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83568" y="1988840"/>
            <a:ext cx="8215370" cy="31393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</a:pPr>
            <a:r>
              <a:rPr kumimoji="1" lang="zh-CN" altLang="en-US" sz="22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   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</a:t>
            </a:r>
            <a:r>
              <a:rPr kumimoji="1" lang="zh-CN" altLang="en-US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线性表</a:t>
            </a:r>
            <a:r>
              <a:rPr kumimoji="1" lang="en-US" altLang="zh-CN" sz="22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InitList</a:t>
            </a:r>
            <a:r>
              <a:rPr kumimoji="1"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(&amp;L)</a:t>
            </a:r>
            <a:r>
              <a:rPr kumimoji="1" lang="zh-CN" altLang="en-US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构造一个空的线性表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457200" indent="-457200" algn="just">
              <a:lnSpc>
                <a:spcPct val="150000"/>
              </a:lnSpc>
            </a:pPr>
            <a:r>
              <a:rPr kumimoji="1" lang="zh-CN" altLang="en-US" sz="22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   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销毁线性表</a:t>
            </a:r>
            <a:r>
              <a:rPr kumimoji="1" lang="en-US" altLang="zh-CN" sz="2200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DestroyList</a:t>
            </a:r>
            <a:r>
              <a:rPr kumimoji="1" lang="en-US" altLang="zh-CN" sz="22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(&amp;L)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释放线性表</a:t>
            </a:r>
            <a:r>
              <a:rPr kumimoji="1" lang="en-US" altLang="zh-CN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占用的内存空间。</a:t>
            </a:r>
            <a:endParaRPr kumimoji="1" lang="en-US" altLang="zh-CN" sz="22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</a:pPr>
            <a:r>
              <a:rPr kumimoji="1" lang="zh-CN" altLang="en-US" sz="22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  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判线性表是否为空表</a:t>
            </a:r>
            <a:r>
              <a:rPr kumimoji="1" lang="en-US" altLang="zh-CN" sz="2200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ListEmpty</a:t>
            </a:r>
            <a:r>
              <a:rPr kumimoji="1" lang="en-US" altLang="zh-CN" sz="22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(L)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</a:t>
            </a:r>
            <a:r>
              <a:rPr kumimoji="1" lang="en-US" altLang="zh-CN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为空表，则返回真，否则返回假。</a:t>
            </a:r>
          </a:p>
          <a:p>
            <a:pPr marL="457200" indent="-457200" algn="just">
              <a:lnSpc>
                <a:spcPct val="150000"/>
              </a:lnSpc>
            </a:pPr>
            <a:r>
              <a:rPr kumimoji="1" lang="zh-CN" altLang="en-US" sz="22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  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求线性表的长度</a:t>
            </a:r>
            <a:r>
              <a:rPr kumimoji="1" lang="en-US" altLang="zh-CN" sz="2200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ListLength</a:t>
            </a:r>
            <a:r>
              <a:rPr kumimoji="1" lang="en-US" altLang="zh-CN" sz="22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(L)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</a:t>
            </a:r>
            <a:r>
              <a:rPr kumimoji="1" lang="en-US" altLang="zh-CN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中元素个数</a:t>
            </a:r>
            <a:r>
              <a:rPr kumimoji="1" lang="en-US" altLang="zh-CN" sz="2200" i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sz="22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54626" name="Text Box 2" descr="信纸"/>
          <p:cNvSpPr txBox="1">
            <a:spLocks noChangeArrowheads="1"/>
          </p:cNvSpPr>
          <p:nvPr/>
        </p:nvSpPr>
        <p:spPr bwMode="auto">
          <a:xfrm>
            <a:off x="250825" y="260350"/>
            <a:ext cx="3678233" cy="523220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2.1.2 </a:t>
            </a:r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线性表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的运算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214422"/>
            <a:ext cx="400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400" dirty="0" smtClean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线性表的</a:t>
            </a:r>
            <a:r>
              <a:rPr kumimoji="1" lang="en-US" altLang="zh-CN" sz="2400" smtClean="0">
                <a:ea typeface="楷体" pitchFamily="49" charset="-122"/>
                <a:cs typeface="Times New Roman" pitchFamily="18" charset="0"/>
              </a:rPr>
              <a:t>9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个基本运算</a:t>
            </a:r>
            <a:r>
              <a:rPr kumimoji="1" lang="zh-CN" altLang="en-US" sz="2400" dirty="0" smtClean="0">
                <a:ea typeface="楷体" pitchFamily="49" charset="-122"/>
                <a:cs typeface="Times New Roman" pitchFamily="18" charset="0"/>
              </a:rPr>
              <a:t>如下</a:t>
            </a:r>
            <a:r>
              <a:rPr kumimoji="1" lang="en-US" altLang="zh-CN" sz="2400" dirty="0" smtClean="0">
                <a:ea typeface="楷体" pitchFamily="49" charset="-122"/>
                <a:cs typeface="Times New Roman" pitchFamily="18" charset="0"/>
              </a:rPr>
              <a:t>:</a:t>
            </a:r>
            <a:endParaRPr lang="zh-CN" altLang="en-US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250825" y="214290"/>
            <a:ext cx="8642350" cy="6547159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72000" rIns="144000" bIns="7200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move1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 *&amp;L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>
              <a:lnSpc>
                <a:spcPts val="18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int i=0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j=L-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&gt;length-1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tmp;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ElemType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pivot=L-&gt;data[0];	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以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data[0]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为基准</a:t>
            </a:r>
          </a:p>
          <a:p>
            <a:pPr algn="l">
              <a:lnSpc>
                <a:spcPts val="1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while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(i&lt;j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1800"/>
              </a:lnSpc>
            </a:pP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	while (i&lt;j &amp;&amp; L-&gt;data[j]&gt;pivot)</a:t>
            </a:r>
          </a:p>
          <a:p>
            <a:pPr algn="l">
              <a:lnSpc>
                <a:spcPts val="18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j--;	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	 	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从后向前扫描，找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</a:t>
            </a:r>
            <a:r>
              <a:rPr lang="zh-CN" altLang="en-US" smtClean="0">
                <a:solidFill>
                  <a:srgbClr val="00B0F0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pivot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的元素</a:t>
            </a:r>
          </a:p>
          <a:p>
            <a:pPr algn="l">
              <a:lnSpc>
                <a:spcPts val="1800"/>
              </a:lnSpc>
            </a:pP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(i&lt;j &amp;&amp; L-&gt;data[i]&lt;=pivot)</a:t>
            </a:r>
          </a:p>
          <a:p>
            <a:pPr algn="l">
              <a:lnSpc>
                <a:spcPts val="18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i++;	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从前向后扫描，找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&gt;pivot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的元素</a:t>
            </a:r>
          </a:p>
          <a:p>
            <a:pPr algn="l">
              <a:lnSpc>
                <a:spcPts val="1800"/>
              </a:lnSpc>
            </a:pP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(</a:t>
            </a: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i&lt;j)</a:t>
            </a:r>
          </a:p>
          <a:p>
            <a:pPr algn="l">
              <a:lnSpc>
                <a:spcPts val="1800"/>
              </a:lnSpc>
            </a:pP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tmp=L-</a:t>
            </a: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&gt;data[i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	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//L-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&gt;data[i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 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/>
              </a:rPr>
              <a:t> 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&gt;data[j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endParaRPr lang="zh-CN" altLang="en-US" sz="200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1800"/>
              </a:lnSpc>
            </a:pP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</a:t>
            </a: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&gt;data[i]=L-&gt;data[j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 algn="l">
              <a:lnSpc>
                <a:spcPts val="1800"/>
              </a:lnSpc>
            </a:pP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L-&gt;data[j]=tmp;</a:t>
            </a:r>
          </a:p>
          <a:p>
            <a:pPr algn="l">
              <a:lnSpc>
                <a:spcPts val="1800"/>
              </a:lnSpc>
            </a:pP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</a:p>
          <a:p>
            <a:pPr algn="l">
              <a:lnSpc>
                <a:spcPts val="18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}</a:t>
            </a:r>
            <a:endParaRPr lang="en-US" altLang="zh-CN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tmp=L-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&gt;data[0];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//L-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&gt;data[0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en-US" altLang="zh-CN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/>
              </a:rPr>
              <a:t>  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&gt;data[j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endParaRPr lang="zh-CN" altLang="en-US" sz="200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1800"/>
              </a:lnSpc>
            </a:pP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&gt;data[0]=L-&gt;data[j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  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L-&gt;data[j]=tmp;</a:t>
            </a:r>
          </a:p>
          <a:p>
            <a:pPr algn="l">
              <a:lnSpc>
                <a:spcPts val="1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en-US" altLang="zh-CN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40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47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ChangeArrowheads="1"/>
          </p:cNvSpPr>
          <p:nvPr/>
        </p:nvSpPr>
        <p:spPr bwMode="auto">
          <a:xfrm>
            <a:off x="1331913" y="3183240"/>
            <a:ext cx="863600" cy="5762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74436" name="Rectangle 4"/>
          <p:cNvSpPr>
            <a:spLocks noChangeArrowheads="1"/>
          </p:cNvSpPr>
          <p:nvPr/>
        </p:nvSpPr>
        <p:spPr bwMode="auto">
          <a:xfrm>
            <a:off x="0" y="2238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4437" name="Text Box 5"/>
          <p:cNvSpPr txBox="1">
            <a:spLocks noChangeArrowheads="1"/>
          </p:cNvSpPr>
          <p:nvPr/>
        </p:nvSpPr>
        <p:spPr bwMode="auto">
          <a:xfrm>
            <a:off x="2770188" y="3254678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74438" name="Text Box 6"/>
          <p:cNvSpPr txBox="1">
            <a:spLocks noChangeArrowheads="1"/>
          </p:cNvSpPr>
          <p:nvPr/>
        </p:nvSpPr>
        <p:spPr bwMode="auto">
          <a:xfrm>
            <a:off x="2770188" y="282287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74439" name="Text Box 7"/>
          <p:cNvSpPr txBox="1">
            <a:spLocks noChangeArrowheads="1"/>
          </p:cNvSpPr>
          <p:nvPr/>
        </p:nvSpPr>
        <p:spPr bwMode="auto">
          <a:xfrm>
            <a:off x="3275013" y="3254678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74440" name="Text Box 8"/>
          <p:cNvSpPr txBox="1">
            <a:spLocks noChangeArrowheads="1"/>
          </p:cNvSpPr>
          <p:nvPr/>
        </p:nvSpPr>
        <p:spPr bwMode="auto">
          <a:xfrm>
            <a:off x="3275013" y="282287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74441" name="Text Box 9"/>
          <p:cNvSpPr txBox="1">
            <a:spLocks noChangeArrowheads="1"/>
          </p:cNvSpPr>
          <p:nvPr/>
        </p:nvSpPr>
        <p:spPr bwMode="auto">
          <a:xfrm>
            <a:off x="3706813" y="3254678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74442" name="Text Box 10"/>
          <p:cNvSpPr txBox="1">
            <a:spLocks noChangeArrowheads="1"/>
          </p:cNvSpPr>
          <p:nvPr/>
        </p:nvSpPr>
        <p:spPr bwMode="auto">
          <a:xfrm>
            <a:off x="3706813" y="282287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74443" name="Text Box 11"/>
          <p:cNvSpPr txBox="1">
            <a:spLocks noChangeArrowheads="1"/>
          </p:cNvSpPr>
          <p:nvPr/>
        </p:nvSpPr>
        <p:spPr bwMode="auto">
          <a:xfrm>
            <a:off x="4211638" y="3254678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74444" name="Text Box 12"/>
          <p:cNvSpPr txBox="1">
            <a:spLocks noChangeArrowheads="1"/>
          </p:cNvSpPr>
          <p:nvPr/>
        </p:nvSpPr>
        <p:spPr bwMode="auto">
          <a:xfrm>
            <a:off x="4211638" y="282287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274445" name="Text Box 13"/>
          <p:cNvSpPr txBox="1">
            <a:spLocks noChangeArrowheads="1"/>
          </p:cNvSpPr>
          <p:nvPr/>
        </p:nvSpPr>
        <p:spPr bwMode="auto">
          <a:xfrm>
            <a:off x="4643438" y="3254678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74446" name="Text Box 14"/>
          <p:cNvSpPr txBox="1">
            <a:spLocks noChangeArrowheads="1"/>
          </p:cNvSpPr>
          <p:nvPr/>
        </p:nvSpPr>
        <p:spPr bwMode="auto">
          <a:xfrm>
            <a:off x="4643438" y="282287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274447" name="Text Box 15"/>
          <p:cNvSpPr txBox="1">
            <a:spLocks noChangeArrowheads="1"/>
          </p:cNvSpPr>
          <p:nvPr/>
        </p:nvSpPr>
        <p:spPr bwMode="auto">
          <a:xfrm>
            <a:off x="5148263" y="3254678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74448" name="Text Box 16"/>
          <p:cNvSpPr txBox="1">
            <a:spLocks noChangeArrowheads="1"/>
          </p:cNvSpPr>
          <p:nvPr/>
        </p:nvSpPr>
        <p:spPr bwMode="auto">
          <a:xfrm>
            <a:off x="5148263" y="282287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74449" name="Text Box 17"/>
          <p:cNvSpPr txBox="1">
            <a:spLocks noChangeArrowheads="1"/>
          </p:cNvSpPr>
          <p:nvPr/>
        </p:nvSpPr>
        <p:spPr bwMode="auto">
          <a:xfrm>
            <a:off x="5580063" y="3254678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74450" name="Text Box 18"/>
          <p:cNvSpPr txBox="1">
            <a:spLocks noChangeArrowheads="1"/>
          </p:cNvSpPr>
          <p:nvPr/>
        </p:nvSpPr>
        <p:spPr bwMode="auto">
          <a:xfrm>
            <a:off x="5580063" y="282287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74451" name="Text Box 19"/>
          <p:cNvSpPr txBox="1">
            <a:spLocks noChangeArrowheads="1"/>
          </p:cNvSpPr>
          <p:nvPr/>
        </p:nvSpPr>
        <p:spPr bwMode="auto">
          <a:xfrm>
            <a:off x="6084888" y="3254678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74452" name="Text Box 20"/>
          <p:cNvSpPr txBox="1">
            <a:spLocks noChangeArrowheads="1"/>
          </p:cNvSpPr>
          <p:nvPr/>
        </p:nvSpPr>
        <p:spPr bwMode="auto">
          <a:xfrm>
            <a:off x="6084888" y="282287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74453" name="Text Box 21"/>
          <p:cNvSpPr txBox="1">
            <a:spLocks noChangeArrowheads="1"/>
          </p:cNvSpPr>
          <p:nvPr/>
        </p:nvSpPr>
        <p:spPr bwMode="auto">
          <a:xfrm>
            <a:off x="6515100" y="3254678"/>
            <a:ext cx="360363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74454" name="Text Box 22"/>
          <p:cNvSpPr txBox="1">
            <a:spLocks noChangeArrowheads="1"/>
          </p:cNvSpPr>
          <p:nvPr/>
        </p:nvSpPr>
        <p:spPr bwMode="auto">
          <a:xfrm>
            <a:off x="6515100" y="2822878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274455" name="Text Box 23"/>
          <p:cNvSpPr txBox="1">
            <a:spLocks noChangeArrowheads="1"/>
          </p:cNvSpPr>
          <p:nvPr/>
        </p:nvSpPr>
        <p:spPr bwMode="auto">
          <a:xfrm>
            <a:off x="7019925" y="3254678"/>
            <a:ext cx="360363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74456" name="Text Box 24"/>
          <p:cNvSpPr txBox="1">
            <a:spLocks noChangeArrowheads="1"/>
          </p:cNvSpPr>
          <p:nvPr/>
        </p:nvSpPr>
        <p:spPr bwMode="auto">
          <a:xfrm>
            <a:off x="7019925" y="2822878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274457" name="Text Box 25"/>
          <p:cNvSpPr txBox="1">
            <a:spLocks noChangeArrowheads="1"/>
          </p:cNvSpPr>
          <p:nvPr/>
        </p:nvSpPr>
        <p:spPr bwMode="auto">
          <a:xfrm>
            <a:off x="714348" y="2673653"/>
            <a:ext cx="17145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000" smtClean="0">
                <a:solidFill>
                  <a:srgbClr val="339933"/>
                </a:solidFill>
              </a:rPr>
              <a:t>pivot</a:t>
            </a:r>
            <a:r>
              <a:rPr lang="zh-CN" altLang="en-US" sz="2000" smtClean="0">
                <a:solidFill>
                  <a:srgbClr val="339933"/>
                </a:solidFill>
              </a:rPr>
              <a:t>（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基准</a:t>
            </a:r>
            <a:r>
              <a:rPr lang="zh-CN" altLang="en-US" sz="2000" smtClean="0">
                <a:solidFill>
                  <a:srgbClr val="339933"/>
                </a:solidFill>
              </a:rPr>
              <a:t>）</a:t>
            </a:r>
            <a:endParaRPr lang="en-US" altLang="zh-CN" sz="2000">
              <a:solidFill>
                <a:srgbClr val="339933"/>
              </a:solidFill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771775" y="3678540"/>
            <a:ext cx="360363" cy="765175"/>
            <a:chOff x="1746" y="1174"/>
            <a:chExt cx="227" cy="482"/>
          </a:xfrm>
        </p:grpSpPr>
        <p:sp>
          <p:nvSpPr>
            <p:cNvPr id="274459" name="Text Box 27"/>
            <p:cNvSpPr txBox="1">
              <a:spLocks noChangeArrowheads="1"/>
            </p:cNvSpPr>
            <p:nvPr/>
          </p:nvSpPr>
          <p:spPr bwMode="auto">
            <a:xfrm>
              <a:off x="1746" y="1406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9933"/>
                  </a:solidFill>
                </a:rPr>
                <a:t>i</a:t>
              </a:r>
            </a:p>
          </p:txBody>
        </p:sp>
        <p:sp>
          <p:nvSpPr>
            <p:cNvPr id="274460" name="Line 28"/>
            <p:cNvSpPr>
              <a:spLocks noChangeShapeType="1"/>
            </p:cNvSpPr>
            <p:nvPr/>
          </p:nvSpPr>
          <p:spPr bwMode="auto">
            <a:xfrm flipV="1">
              <a:off x="1837" y="1174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7019925" y="3686478"/>
            <a:ext cx="360363" cy="765175"/>
            <a:chOff x="4422" y="1179"/>
            <a:chExt cx="227" cy="482"/>
          </a:xfrm>
        </p:grpSpPr>
        <p:sp>
          <p:nvSpPr>
            <p:cNvPr id="274462" name="Text Box 30"/>
            <p:cNvSpPr txBox="1">
              <a:spLocks noChangeArrowheads="1"/>
            </p:cNvSpPr>
            <p:nvPr/>
          </p:nvSpPr>
          <p:spPr bwMode="auto">
            <a:xfrm>
              <a:off x="4422" y="1411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9933"/>
                  </a:solidFill>
                </a:rPr>
                <a:t>j</a:t>
              </a:r>
            </a:p>
          </p:txBody>
        </p:sp>
        <p:sp>
          <p:nvSpPr>
            <p:cNvPr id="274463" name="Line 31"/>
            <p:cNvSpPr>
              <a:spLocks noChangeShapeType="1"/>
            </p:cNvSpPr>
            <p:nvPr/>
          </p:nvSpPr>
          <p:spPr bwMode="auto">
            <a:xfrm flipV="1">
              <a:off x="4513" y="1179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74464" name="Text Box 32"/>
          <p:cNvSpPr txBox="1">
            <a:spLocks noChangeArrowheads="1"/>
          </p:cNvSpPr>
          <p:nvPr/>
        </p:nvSpPr>
        <p:spPr bwMode="auto">
          <a:xfrm>
            <a:off x="1428728" y="910880"/>
            <a:ext cx="5551482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pivot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=L</a:t>
            </a:r>
            <a:r>
              <a:rPr lang="en-US" altLang="zh-CN" sz="2200" smtClean="0">
                <a:latin typeface="+mn-ea"/>
                <a:cs typeface="Times New Roman" pitchFamily="18" charset="0"/>
              </a:rPr>
              <a:t>-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&gt;data[0]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（基准）</a:t>
            </a:r>
            <a:endParaRPr lang="en-US" altLang="zh-CN" sz="2200" smtClean="0"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从后向前找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小于等于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pivot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的元素：前移</a:t>
            </a:r>
          </a:p>
          <a:p>
            <a:pPr algn="l">
              <a:spcBef>
                <a:spcPct val="50000"/>
              </a:spcBef>
            </a:pPr>
            <a:r>
              <a:rPr lang="en-US" altLang="zh-CN" sz="2200" i="1" err="1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从前向后找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大于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pivot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的元素：后移</a:t>
            </a:r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2747961" y="4545315"/>
            <a:ext cx="4824412" cy="1311275"/>
            <a:chOff x="1958" y="2704"/>
            <a:chExt cx="3039" cy="826"/>
          </a:xfrm>
        </p:grpSpPr>
        <p:sp>
          <p:nvSpPr>
            <p:cNvPr id="274468" name="AutoShape 36"/>
            <p:cNvSpPr>
              <a:spLocks noChangeArrowheads="1"/>
            </p:cNvSpPr>
            <p:nvPr/>
          </p:nvSpPr>
          <p:spPr bwMode="auto">
            <a:xfrm>
              <a:off x="3107" y="2704"/>
              <a:ext cx="227" cy="408"/>
            </a:xfrm>
            <a:prstGeom prst="downArrow">
              <a:avLst>
                <a:gd name="adj1" fmla="val 50000"/>
                <a:gd name="adj2" fmla="val 32075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4469" name="Text Box 37"/>
            <p:cNvSpPr txBox="1">
              <a:spLocks noChangeArrowheads="1"/>
            </p:cNvSpPr>
            <p:nvPr/>
          </p:nvSpPr>
          <p:spPr bwMode="auto">
            <a:xfrm>
              <a:off x="1958" y="3203"/>
              <a:ext cx="30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/>
                <a:t>0</a:t>
              </a:r>
              <a:r>
                <a:rPr lang="zh-CN" altLang="en-US" dirty="0"/>
                <a:t>　</a:t>
              </a:r>
              <a:r>
                <a:rPr lang="en-US" altLang="zh-CN" dirty="0"/>
                <a:t>3</a:t>
              </a:r>
              <a:r>
                <a:rPr lang="zh-CN" altLang="en-US" dirty="0"/>
                <a:t>　</a:t>
              </a:r>
              <a:r>
                <a:rPr lang="en-US" altLang="zh-CN" dirty="0"/>
                <a:t>2</a:t>
              </a:r>
              <a:r>
                <a:rPr lang="zh-CN" altLang="en-US" dirty="0"/>
                <a:t>　</a:t>
              </a:r>
              <a:r>
                <a:rPr lang="en-US" altLang="zh-CN" dirty="0"/>
                <a:t>1</a:t>
              </a:r>
              <a:r>
                <a:rPr lang="zh-CN" altLang="en-US" dirty="0"/>
                <a:t>　</a:t>
              </a:r>
              <a:r>
                <a:rPr lang="en-US" altLang="zh-CN" sz="2800" dirty="0">
                  <a:solidFill>
                    <a:srgbClr val="FF3300"/>
                  </a:solidFill>
                </a:rPr>
                <a:t>3</a:t>
              </a:r>
              <a:r>
                <a:rPr lang="zh-CN" altLang="en-US" dirty="0"/>
                <a:t>　</a:t>
              </a:r>
              <a:r>
                <a:rPr lang="en-US" altLang="zh-CN" dirty="0"/>
                <a:t>5</a:t>
              </a:r>
              <a:r>
                <a:rPr lang="zh-CN" altLang="en-US" dirty="0"/>
                <a:t>　</a:t>
              </a:r>
              <a:r>
                <a:rPr lang="en-US" altLang="zh-CN" dirty="0"/>
                <a:t>7</a:t>
              </a:r>
              <a:r>
                <a:rPr lang="zh-CN" altLang="en-US" dirty="0"/>
                <a:t>　</a:t>
              </a:r>
              <a:r>
                <a:rPr lang="en-US" altLang="zh-CN" dirty="0"/>
                <a:t>4</a:t>
              </a:r>
              <a:r>
                <a:rPr lang="zh-CN" altLang="en-US" dirty="0"/>
                <a:t>　</a:t>
              </a:r>
              <a:r>
                <a:rPr lang="en-US" altLang="zh-CN" dirty="0"/>
                <a:t>6</a:t>
              </a:r>
              <a:r>
                <a:rPr lang="zh-CN" altLang="en-US" dirty="0"/>
                <a:t>　</a:t>
              </a:r>
              <a:r>
                <a:rPr lang="en-US" altLang="zh-CN" dirty="0"/>
                <a:t>8</a:t>
              </a:r>
            </a:p>
          </p:txBody>
        </p:sp>
      </p:grpSp>
      <p:sp>
        <p:nvSpPr>
          <p:cNvPr id="274470" name="Text Box 38"/>
          <p:cNvSpPr txBox="1">
            <a:spLocks noChangeArrowheads="1"/>
          </p:cNvSpPr>
          <p:nvPr/>
        </p:nvSpPr>
        <p:spPr bwMode="auto">
          <a:xfrm>
            <a:off x="142844" y="71414"/>
            <a:ext cx="3929090" cy="58744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62000" tIns="108000" rIns="162000" bIns="108000">
            <a:spAutoFit/>
          </a:bodyPr>
          <a:lstStyle/>
          <a:p>
            <a:r>
              <a:rPr lang="zh-CN" altLang="en-US" sz="24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解法</a:t>
            </a:r>
            <a:r>
              <a:rPr lang="en-US" altLang="zh-CN" sz="24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24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（前后交换法） ：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14414" y="6110607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>
                <a:ea typeface="楷体" pitchFamily="49" charset="-122"/>
                <a:cs typeface="Times New Roman" pitchFamily="18" charset="0"/>
              </a:rPr>
              <a:t>算法时间复杂度为</a:t>
            </a:r>
            <a:r>
              <a:rPr lang="en-US" altLang="zh-CN" sz="2400" dirty="0" smtClean="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400" i="1" dirty="0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400" dirty="0" smtClean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41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7990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12604 3.7037E-7 " pathEditMode="relative" ptsTypes="AA">
                                      <p:cBhvr>
                                        <p:cTn id="6" dur="20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3518 C -0.01789 -0.05763 -0.0342 -0.07986 -0.06945 -0.09074 C -0.10469 -0.10162 -0.15816 -0.09814 -0.2125 -0.1 C -0.26684 -0.10185 -0.3533 -0.11828 -0.39584 -0.10185 C -0.43837 -0.08541 -0.4533 -0.04375 -0.46806 -0.00185 " pathEditMode="fixed" rAng="0" ptsTypes="aaaaA">
                                      <p:cBhvr>
                                        <p:cTn id="14" dur="2000" fill="hold"/>
                                        <p:tgtEl>
                                          <p:spTgt spid="2744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" y="-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4444E-6 5.92593E-6 L 0.05521 5.92593E-6 " pathEditMode="relative" ptsTypes="AA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81481E-6 C 0.00555 0.01227 0.01111 0.02477 0.03055 0.03149 C 0.05 0.0382 0.06962 0.03774 0.11666 0.04075 C 0.16371 0.04375 0.26389 0.05695 0.3125 0.05 C 0.36111 0.04306 0.38837 0.00996 0.40833 -0.00069 " pathEditMode="fixed" rAng="0" ptsTypes="aaaaa">
                                      <p:cBhvr>
                                        <p:cTn id="26" dur="2000" fill="hold"/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05556E-6 5.18519E-6 L -0.15764 5.18519E-6 " pathEditMode="relative" ptsTypes="AA">
                                      <p:cBhvr>
                                        <p:cTn id="3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0037 C -0.00208 -0.01527 -0.00399 -0.02685 -0.01944 -0.03703 C -0.03489 -0.04722 -0.06337 -0.05995 -0.09305 -0.06481 C -0.12274 -0.06967 -0.17031 -0.07754 -0.19722 -0.06666 C -0.22413 -0.05578 -0.24288 -0.01296 -0.25486 0.00116 " pathEditMode="fixed" rAng="0" ptsTypes="aaaaa">
                                      <p:cBhvr>
                                        <p:cTn id="34" dur="2000" fill="hold"/>
                                        <p:tgtEl>
                                          <p:spTgt spid="2744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" y="-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7.77778E-6 L 0.16545 7.77778E-6 " pathEditMode="relative" ptsTypes="AA">
                                      <p:cBhvr>
                                        <p:cTn id="3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1667 C 0.00243 0.03635 0.00503 0.05625 0.025 0.06297 C 0.04496 0.06968 0.09844 0.06783 0.11944 0.05741 C 0.14045 0.047 0.14583 0.02338 0.15139 -4.81481E-6 " pathEditMode="fixed" rAng="0" ptsTypes="aaaA">
                                      <p:cBhvr>
                                        <p:cTn id="42" dur="2000" fill="hold"/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" y="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747 -1.48148E-6 L -0.25261 -0.0009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255 L -0.04722 -4.81481E-6 " pathEditMode="fixed" rAng="0" ptsTypes="AA">
                                      <p:cBhvr>
                                        <p:cTn id="50" dur="2000" fill="hold"/>
                                        <p:tgtEl>
                                          <p:spTgt spid="2744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45 7.77778E-6 L 0.19705 7.77778E-6 " pathEditMode="relative" ptsTypes="AA">
                                      <p:cBhvr>
                                        <p:cTn id="5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944 -4.81481E-6 C -0.11354 -0.04884 -0.10747 -0.09745 -0.07222 -0.11851 C -0.03698 -0.13958 0.05069 -0.13032 0.09167 -0.12592 C 0.13264 -0.12152 0.15486 -0.11412 0.17361 -0.09259 C 0.19236 -0.07106 0.19757 -0.01689 0.20382 0.00301 " pathEditMode="fixed" rAng="0" ptsTypes="aaaaa">
                                      <p:cBhvr>
                                        <p:cTn id="58" dur="20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" y="-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7" grpId="0" animBg="1"/>
      <p:bldP spid="274437" grpId="1" animBg="1"/>
      <p:bldP spid="274439" grpId="0" animBg="1"/>
      <p:bldP spid="274443" grpId="0" animBg="1"/>
      <p:bldP spid="274445" grpId="0" animBg="1"/>
      <p:bldP spid="274449" grpId="0" animBg="1"/>
      <p:bldP spid="274455" grpId="0" animBg="1"/>
      <p:bldP spid="3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2"/>
          <p:cNvSpPr txBox="1">
            <a:spLocks noChangeArrowheads="1"/>
          </p:cNvSpPr>
          <p:nvPr/>
        </p:nvSpPr>
        <p:spPr bwMode="auto">
          <a:xfrm>
            <a:off x="323850" y="260350"/>
            <a:ext cx="8569325" cy="532453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move2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 </a:t>
            </a: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*&amp;L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>
              <a:lnSpc>
                <a:spcPts val="18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  <a:endParaRPr lang="en-US" altLang="zh-CN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i=0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j=L-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&gt;length-1;</a:t>
            </a:r>
          </a:p>
          <a:p>
            <a:pPr algn="l">
              <a:lnSpc>
                <a:spcPts val="18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pivot=L-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&gt;data[0];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以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data[0]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为基准</a:t>
            </a:r>
          </a:p>
          <a:p>
            <a:pPr algn="l">
              <a:lnSpc>
                <a:spcPts val="18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&lt;j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000" dirty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18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while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(j&gt;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&amp;&amp; L-&gt;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data[j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]&gt;pivot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>
              <a:lnSpc>
                <a:spcPts val="18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j--;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从右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向左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扫描，找</a:t>
            </a:r>
            <a:r>
              <a:rPr lang="zh-CN" altLang="en-US" smtClean="0">
                <a:solidFill>
                  <a:srgbClr val="FF00FF"/>
                </a:solidFill>
                <a:latin typeface="+mj-ea"/>
                <a:cs typeface="Times New Roman" pitchFamily="18" charset="0"/>
              </a:rPr>
              <a:t>≤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pivot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data[j]</a:t>
            </a:r>
          </a:p>
          <a:p>
            <a:pPr algn="l">
              <a:lnSpc>
                <a:spcPts val="1800"/>
              </a:lnSpc>
            </a:pP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]=L-&gt;data[j];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将其放入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data[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处</a:t>
            </a:r>
          </a:p>
          <a:p>
            <a:pPr algn="l">
              <a:lnSpc>
                <a:spcPts val="1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while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&lt;j &amp;&amp; L-&gt;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data[</a:t>
            </a:r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]&lt;=pivot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>
              <a:lnSpc>
                <a:spcPts val="18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从左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向右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扫描，找</a:t>
            </a:r>
            <a:r>
              <a:rPr lang="en-US" altLang="zh-CN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pivot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的记录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data[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</a:p>
          <a:p>
            <a:pPr algn="l">
              <a:lnSpc>
                <a:spcPts val="1800"/>
              </a:lnSpc>
            </a:pP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&gt;data[j]=L-&gt;data[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	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将其放入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data[j]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处</a:t>
            </a:r>
          </a:p>
          <a:p>
            <a:pPr algn="l">
              <a:lnSpc>
                <a:spcPts val="1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]=pivot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  		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放置</a:t>
            </a:r>
            <a:r>
              <a:rPr lang="zh-CN" altLang="en-US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基准</a:t>
            </a:r>
            <a:endParaRPr lang="en-US" altLang="zh-CN" sz="2000" dirty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42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84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85786" y="1357298"/>
            <a:ext cx="7643866" cy="195438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两个记录</a:t>
            </a:r>
            <a:r>
              <a:rPr lang="en-US" altLang="zh-CN" sz="2200" i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200" i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交换：</a:t>
            </a:r>
            <a:r>
              <a:rPr lang="en-US" altLang="zh-CN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tmp=</a:t>
            </a:r>
            <a:r>
              <a:rPr lang="en-US" altLang="zh-CN" sz="2200" i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</a:t>
            </a:r>
            <a:r>
              <a:rPr lang="en-US" altLang="zh-CN" sz="2200" i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200" i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</a:t>
            </a:r>
            <a:r>
              <a:rPr lang="en-US" altLang="zh-CN" sz="2200" i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=tmp;   </a:t>
            </a:r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需要</a:t>
            </a:r>
            <a:r>
              <a:rPr lang="en-US" altLang="zh-CN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次移动</a:t>
            </a:r>
            <a:endParaRPr lang="en-US" altLang="zh-CN" sz="220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buBlip>
                <a:blip r:embed="rId2"/>
              </a:buBlip>
            </a:pPr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多个相邻记录</a:t>
            </a:r>
            <a:r>
              <a:rPr lang="zh-CN" altLang="en-US" sz="22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连续交换</a:t>
            </a:r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，如</a:t>
            </a:r>
            <a:r>
              <a:rPr lang="en-US" altLang="zh-CN" sz="2200" i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200" i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200" i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 </a:t>
            </a:r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endParaRPr lang="en-US" altLang="zh-CN" sz="220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/>
            <a:r>
              <a:rPr lang="en-US" altLang="zh-CN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200" i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20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</a:t>
            </a:r>
            <a:r>
              <a:rPr lang="en-US" altLang="zh-CN" sz="2200" i="1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位置</a:t>
            </a:r>
            <a:r>
              <a:rPr lang="en-US" altLang="zh-CN" sz="220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1</a:t>
            </a:r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和位置</a:t>
            </a:r>
            <a:r>
              <a:rPr lang="en-US" altLang="zh-CN" sz="220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2</a:t>
            </a:r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的元素</a:t>
            </a:r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交换  </a:t>
            </a:r>
            <a:r>
              <a:rPr lang="en-US" altLang="zh-CN" sz="22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 </a:t>
            </a:r>
            <a:r>
              <a:rPr lang="en-US" altLang="zh-CN" sz="2200" i="1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b</a:t>
            </a:r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、</a:t>
            </a:r>
            <a:r>
              <a:rPr lang="en-US" altLang="zh-CN" sz="2200" i="1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a</a:t>
            </a:r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、</a:t>
            </a:r>
            <a:r>
              <a:rPr lang="en-US" altLang="zh-CN" sz="2200" i="1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c    </a:t>
            </a:r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需要</a:t>
            </a:r>
            <a:r>
              <a:rPr lang="en-US" altLang="zh-CN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次移动</a:t>
            </a:r>
            <a:endParaRPr lang="en-US" altLang="zh-CN" sz="2200" i="1" smtClean="0">
              <a:latin typeface="Times New Roman" pitchFamily="18" charset="0"/>
              <a:ea typeface="楷体" pitchFamily="49" charset="-122"/>
              <a:cs typeface="Times New Roman" pitchFamily="18" charset="0"/>
              <a:sym typeface="Wingdings"/>
            </a:endParaRPr>
          </a:p>
          <a:p>
            <a:pPr marL="457200" indent="-457200" algn="l"/>
            <a:r>
              <a:rPr lang="en-US" altLang="zh-CN" sz="2200" i="1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       </a:t>
            </a:r>
            <a:r>
              <a:rPr lang="en-US" altLang="zh-CN" sz="220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 </a:t>
            </a:r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位置</a:t>
            </a:r>
            <a:r>
              <a:rPr lang="en-US" altLang="zh-CN" sz="220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2</a:t>
            </a:r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和位置</a:t>
            </a:r>
            <a:r>
              <a:rPr lang="en-US" altLang="zh-CN" sz="220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3</a:t>
            </a:r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的元素</a:t>
            </a:r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交换  </a:t>
            </a:r>
            <a:r>
              <a:rPr lang="en-US" altLang="zh-CN" sz="22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 </a:t>
            </a:r>
            <a:r>
              <a:rPr lang="en-US" altLang="zh-CN" sz="2200" i="1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b</a:t>
            </a:r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、</a:t>
            </a:r>
            <a:r>
              <a:rPr lang="en-US" altLang="zh-CN" sz="2200" i="1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c</a:t>
            </a:r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、</a:t>
            </a:r>
            <a:r>
              <a:rPr lang="en-US" altLang="zh-CN" sz="2200" i="1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a    </a:t>
            </a:r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需要</a:t>
            </a:r>
            <a:r>
              <a:rPr lang="en-US" altLang="zh-CN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次移动</a:t>
            </a:r>
            <a:r>
              <a:rPr lang="en-US" altLang="zh-CN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                                                                  </a:t>
            </a:r>
            <a:endParaRPr lang="zh-CN" altLang="en-US" sz="220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8596" y="500042"/>
            <a:ext cx="414340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为什么解法</a:t>
            </a:r>
            <a:r>
              <a:rPr lang="en-US" altLang="zh-CN" sz="24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4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比解法</a:t>
            </a:r>
            <a:r>
              <a:rPr lang="en-US" altLang="zh-CN" sz="24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4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更好？</a:t>
            </a:r>
            <a:endParaRPr lang="zh-CN" altLang="en-US" sz="2400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14414" y="4214818"/>
            <a:ext cx="5572164" cy="14465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而采用：</a:t>
            </a:r>
            <a:endParaRPr lang="en-US" altLang="zh-CN" sz="220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tmp=</a:t>
            </a:r>
            <a:r>
              <a:rPr lang="en-US" altLang="zh-CN" sz="2200" i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</a:t>
            </a:r>
            <a:r>
              <a:rPr lang="en-US" altLang="zh-CN" sz="2200" i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200" i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</a:t>
            </a:r>
            <a:r>
              <a:rPr lang="en-US" altLang="zh-CN" sz="2200" i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200" i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en-US" altLang="zh-CN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</a:t>
            </a:r>
            <a:r>
              <a:rPr lang="en-US" altLang="zh-CN" sz="2200" i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en-US" altLang="zh-CN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=tmp;   4</a:t>
            </a:r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次移动</a:t>
            </a:r>
            <a:endParaRPr lang="en-US" altLang="zh-CN" sz="220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性能得到提高。</a:t>
            </a:r>
            <a:endParaRPr lang="zh-CN" altLang="en-US" sz="22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6572264" y="3357562"/>
            <a:ext cx="1571636" cy="900176"/>
            <a:chOff x="6572264" y="3357562"/>
            <a:chExt cx="1571636" cy="900176"/>
          </a:xfrm>
        </p:grpSpPr>
        <p:sp>
          <p:nvSpPr>
            <p:cNvPr id="32" name="下箭头 31"/>
            <p:cNvSpPr/>
            <p:nvPr/>
          </p:nvSpPr>
          <p:spPr>
            <a:xfrm>
              <a:off x="7215206" y="3357562"/>
              <a:ext cx="285752" cy="428628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72264" y="3857628"/>
              <a:ext cx="1571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ea typeface="楷体" pitchFamily="49" charset="-122"/>
                  <a:cs typeface="Times New Roman" pitchFamily="18" charset="0"/>
                  <a:sym typeface="Wingdings"/>
                </a:rPr>
                <a:t>共</a:t>
              </a:r>
              <a:r>
                <a:rPr lang="en-US" altLang="zh-CN" smtClean="0">
                  <a:ea typeface="楷体" pitchFamily="49" charset="-122"/>
                  <a:cs typeface="Times New Roman" pitchFamily="18" charset="0"/>
                  <a:sym typeface="Wingdings"/>
                </a:rPr>
                <a:t>6</a:t>
              </a:r>
              <a:r>
                <a:rPr lang="zh-CN" altLang="en-US" smtClean="0">
                  <a:ea typeface="楷体" pitchFamily="49" charset="-122"/>
                  <a:cs typeface="Times New Roman" pitchFamily="18" charset="0"/>
                </a:rPr>
                <a:t>次移动</a:t>
              </a:r>
              <a:endParaRPr lang="zh-CN" altLang="en-US"/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43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688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44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156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67544" y="908720"/>
            <a:ext cx="8358246" cy="458317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just">
              <a:lnSpc>
                <a:spcPts val="3000"/>
              </a:lnSpc>
            </a:pPr>
            <a:r>
              <a:rPr kumimoji="1" lang="zh-CN" altLang="en-US" sz="22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 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</a:t>
            </a:r>
            <a:r>
              <a:rPr kumimoji="1" lang="zh-CN" altLang="en-US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线性表</a:t>
            </a:r>
            <a:r>
              <a:rPr kumimoji="1" lang="en-US" altLang="zh-CN" sz="22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DispList</a:t>
            </a:r>
            <a:r>
              <a:rPr kumimoji="1"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</a:t>
            </a:r>
            <a:r>
              <a:rPr kumimoji="1" lang="en-US" altLang="zh-CN" sz="22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线性表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不为空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时，顺序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显示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各结点的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值域。</a:t>
            </a:r>
          </a:p>
          <a:p>
            <a:pPr marL="457200" indent="-457200" algn="just">
              <a:lnSpc>
                <a:spcPts val="3000"/>
              </a:lnSpc>
            </a:pPr>
            <a:r>
              <a:rPr kumimoji="1" lang="zh-CN" altLang="en-US" sz="22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 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</a:t>
            </a:r>
            <a:r>
              <a:rPr kumimoji="1" lang="zh-CN" altLang="en-US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线性表</a:t>
            </a:r>
            <a:r>
              <a:rPr kumimoji="1"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中指定位置的某个数据元素</a:t>
            </a:r>
            <a:r>
              <a:rPr kumimoji="1" lang="en-US" altLang="zh-CN" sz="2200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GetElem</a:t>
            </a:r>
            <a:r>
              <a:rPr kumimoji="1" lang="en-US" altLang="zh-CN" sz="22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</a:t>
            </a:r>
            <a:r>
              <a:rPr kumimoji="1" lang="en-US" altLang="zh-CN" sz="2200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：用</a:t>
            </a:r>
            <a:r>
              <a:rPr kumimoji="1" lang="en-US" altLang="zh-CN" sz="22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中第 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200" dirty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kumimoji="1" lang="en-US" altLang="zh-CN" sz="22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dirty="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kumimoji="1" lang="en-US" altLang="zh-CN" sz="2200" i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个元素的值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2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just">
              <a:lnSpc>
                <a:spcPts val="3000"/>
              </a:lnSpc>
            </a:pPr>
            <a:r>
              <a:rPr kumimoji="1" lang="en-US" altLang="zh-CN" sz="22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  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定位查找</a:t>
            </a:r>
            <a:r>
              <a:rPr kumimoji="1" lang="en-US" altLang="zh-CN" sz="2200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LocateElem</a:t>
            </a:r>
            <a:r>
              <a:rPr kumimoji="1" lang="en-US" altLang="zh-CN" sz="22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sz="22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</a:t>
            </a:r>
            <a:r>
              <a:rPr kumimoji="1" lang="en-US" altLang="zh-CN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中第一个值域与</a:t>
            </a:r>
            <a:r>
              <a:rPr kumimoji="1" lang="en-US" altLang="zh-CN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相等的逻辑位序。若这样的元素不存在，则返回值为</a:t>
            </a:r>
            <a:r>
              <a:rPr kumimoji="1" lang="en-US" altLang="zh-CN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457200" indent="-457200" algn="just">
              <a:lnSpc>
                <a:spcPts val="3000"/>
              </a:lnSpc>
            </a:pPr>
            <a:r>
              <a:rPr kumimoji="1" lang="zh-CN" altLang="en-US" sz="22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  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插入一个数据元素</a:t>
            </a:r>
            <a:r>
              <a:rPr kumimoji="1" lang="en-US" altLang="zh-CN" sz="2200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ListInsert</a:t>
            </a:r>
            <a:r>
              <a:rPr kumimoji="1" lang="en-US" altLang="zh-CN" sz="22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(&amp;L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sz="22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</a:t>
            </a:r>
            <a:r>
              <a:rPr kumimoji="1" lang="en-US" altLang="zh-CN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的第</a:t>
            </a:r>
            <a:r>
              <a:rPr kumimoji="1" lang="en-US" altLang="zh-CN" sz="2200" i="1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200" dirty="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≤</a:t>
            </a:r>
            <a:r>
              <a:rPr kumimoji="1" lang="en-US" altLang="zh-CN" sz="2200" i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dirty="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≤</a:t>
            </a:r>
            <a:r>
              <a:rPr kumimoji="1" lang="en-US" altLang="zh-CN" sz="2200" i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）个元素之前插入新的元素</a:t>
            </a:r>
            <a:r>
              <a:rPr kumimoji="1" lang="en-US" altLang="zh-CN" sz="2200" i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的长度增</a:t>
            </a:r>
            <a:r>
              <a:rPr kumimoji="1" lang="en-US" altLang="zh-CN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457200" indent="-457200" algn="l">
              <a:lnSpc>
                <a:spcPts val="3000"/>
              </a:lnSpc>
            </a:pPr>
            <a:r>
              <a:rPr kumimoji="1" lang="zh-CN" altLang="en-US" sz="22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   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删除数据元素</a:t>
            </a:r>
            <a:r>
              <a:rPr kumimoji="1" lang="en-US" altLang="zh-CN" sz="2200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ListDelete</a:t>
            </a:r>
            <a:r>
              <a:rPr kumimoji="1" lang="en-US" altLang="zh-CN" sz="22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(&amp;L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</a:t>
            </a:r>
            <a:r>
              <a:rPr kumimoji="1" lang="en-US" altLang="zh-CN" sz="2200" i="1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sz="22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删除</a:t>
            </a:r>
            <a:r>
              <a:rPr kumimoji="1" lang="en-US" altLang="zh-CN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的第</a:t>
            </a:r>
            <a:r>
              <a:rPr kumimoji="1" lang="en-US" altLang="zh-CN" sz="2200" i="1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200" dirty="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kumimoji="1" lang="en-US" altLang="zh-CN" sz="2200" i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dirty="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kumimoji="1" lang="en-US" altLang="zh-CN" sz="2200" i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）个元素，并用</a:t>
            </a:r>
            <a:r>
              <a:rPr kumimoji="1" lang="en-US" altLang="zh-CN" sz="2200" i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返回其值，</a:t>
            </a:r>
            <a:r>
              <a:rPr kumimoji="1" lang="en-US" altLang="zh-CN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的长度减</a:t>
            </a:r>
            <a:r>
              <a:rPr kumimoji="1" lang="en-US" altLang="zh-CN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sz="22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83" name="Rectangle 11"/>
          <p:cNvSpPr>
            <a:spLocks noChangeArrowheads="1"/>
          </p:cNvSpPr>
          <p:nvPr/>
        </p:nvSpPr>
        <p:spPr bwMode="auto">
          <a:xfrm>
            <a:off x="1142976" y="1838331"/>
            <a:ext cx="3960813" cy="2519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2276" name="AutoShape 4"/>
          <p:cNvSpPr>
            <a:spLocks noChangeArrowheads="1"/>
          </p:cNvSpPr>
          <p:nvPr/>
        </p:nvSpPr>
        <p:spPr bwMode="auto">
          <a:xfrm>
            <a:off x="2560603" y="2924175"/>
            <a:ext cx="1187450" cy="1008063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数据</a:t>
            </a:r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1516028" y="2132013"/>
            <a:ext cx="1368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dirty="0">
                <a:ea typeface="楷体" pitchFamily="49" charset="-122"/>
                <a:cs typeface="Times New Roman" pitchFamily="18" charset="0"/>
              </a:rPr>
              <a:t>基本运算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182278" name="Text Box 6"/>
          <p:cNvSpPr txBox="1">
            <a:spLocks noChangeArrowheads="1"/>
          </p:cNvSpPr>
          <p:nvPr/>
        </p:nvSpPr>
        <p:spPr bwMode="auto">
          <a:xfrm>
            <a:off x="3532153" y="2132013"/>
            <a:ext cx="1368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基本运算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n</a:t>
            </a:r>
          </a:p>
        </p:txBody>
      </p:sp>
      <p:sp>
        <p:nvSpPr>
          <p:cNvPr id="182279" name="Text Box 7"/>
          <p:cNvSpPr txBox="1">
            <a:spLocks noChangeArrowheads="1"/>
          </p:cNvSpPr>
          <p:nvPr/>
        </p:nvSpPr>
        <p:spPr bwMode="auto">
          <a:xfrm>
            <a:off x="2955890" y="2060575"/>
            <a:ext cx="503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 b="0">
                <a:latin typeface="Arial" charset="0"/>
                <a:ea typeface="宋体" pitchFamily="2" charset="-122"/>
                <a:cs typeface="Arial" charset="0"/>
              </a:rPr>
              <a:t>…</a:t>
            </a:r>
          </a:p>
        </p:txBody>
      </p:sp>
      <p:sp>
        <p:nvSpPr>
          <p:cNvPr id="182280" name="Line 8"/>
          <p:cNvSpPr>
            <a:spLocks noChangeShapeType="1"/>
          </p:cNvSpPr>
          <p:nvPr/>
        </p:nvSpPr>
        <p:spPr bwMode="auto">
          <a:xfrm>
            <a:off x="2451065" y="2492375"/>
            <a:ext cx="360363" cy="43180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82281" name="Line 9"/>
          <p:cNvSpPr>
            <a:spLocks noChangeShapeType="1"/>
          </p:cNvSpPr>
          <p:nvPr/>
        </p:nvSpPr>
        <p:spPr bwMode="auto">
          <a:xfrm flipH="1">
            <a:off x="3603590" y="2563813"/>
            <a:ext cx="360363" cy="360362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82282" name="Line 10"/>
          <p:cNvSpPr>
            <a:spLocks noChangeShapeType="1"/>
          </p:cNvSpPr>
          <p:nvPr/>
        </p:nvSpPr>
        <p:spPr bwMode="auto">
          <a:xfrm>
            <a:off x="3100353" y="2492375"/>
            <a:ext cx="71437" cy="43180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82284" name="Text Box 12"/>
          <p:cNvSpPr txBox="1">
            <a:spLocks noChangeArrowheads="1"/>
          </p:cNvSpPr>
          <p:nvPr/>
        </p:nvSpPr>
        <p:spPr bwMode="auto">
          <a:xfrm>
            <a:off x="2357422" y="857232"/>
            <a:ext cx="178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400" smtClean="0">
                <a:ea typeface="楷体" pitchFamily="49" charset="-122"/>
                <a:cs typeface="Times New Roman" pitchFamily="18" charset="0"/>
              </a:rPr>
              <a:t>应用程序</a:t>
            </a:r>
            <a:endParaRPr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034" y="4572008"/>
            <a:ext cx="8072494" cy="93871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程序员可以直接使用它来存放数据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  <a:sym typeface="Symbol"/>
              </a:rPr>
              <a:t>作为存放数据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的容器。</a:t>
            </a:r>
            <a:endParaRPr lang="en-US" altLang="zh-CN" sz="2200" smtClean="0"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buBlip>
                <a:blip r:embed="rId2"/>
              </a:buBlip>
            </a:pP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程序员可以直接使用它的基本运算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  <a:sym typeface="Symbol"/>
              </a:rPr>
              <a:t>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完成更复杂的功能。</a:t>
            </a:r>
            <a:endParaRPr lang="zh-CN" altLang="en-US" sz="22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3071802" y="1357298"/>
            <a:ext cx="214314" cy="50006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85720" y="252691"/>
            <a:ext cx="2428892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shade val="30000"/>
                  <a:satMod val="115000"/>
                </a:schemeClr>
              </a:gs>
              <a:gs pos="50000">
                <a:schemeClr val="accent1">
                  <a:tint val="66000"/>
                  <a:satMod val="160000"/>
                  <a:shade val="67500"/>
                  <a:satMod val="115000"/>
                </a:schemeClr>
              </a:gs>
              <a:gs pos="100000">
                <a:schemeClr val="accent1">
                  <a:tint val="66000"/>
                  <a:satMod val="16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线性表的作用</a:t>
            </a:r>
            <a:endParaRPr lang="zh-CN" altLang="en-US" sz="24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17" name="TextBox 16"/>
          <p:cNvSpPr txBox="1"/>
          <p:nvPr/>
        </p:nvSpPr>
        <p:spPr>
          <a:xfrm>
            <a:off x="5365441" y="2071678"/>
            <a:ext cx="492443" cy="21431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mtClean="0">
                <a:latin typeface="楷体" pitchFamily="49" charset="-122"/>
                <a:ea typeface="楷体" pitchFamily="49" charset="-122"/>
              </a:rPr>
              <a:t>实现了的线性表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" name="右大括号 17"/>
          <p:cNvSpPr/>
          <p:nvPr/>
        </p:nvSpPr>
        <p:spPr>
          <a:xfrm>
            <a:off x="5214942" y="1928802"/>
            <a:ext cx="142876" cy="2357454"/>
          </a:xfrm>
          <a:prstGeom prst="righ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 descr="信纸"/>
          <p:cNvSpPr txBox="1">
            <a:spLocks noChangeArrowheads="1"/>
          </p:cNvSpPr>
          <p:nvPr/>
        </p:nvSpPr>
        <p:spPr bwMode="auto">
          <a:xfrm>
            <a:off x="250825" y="260350"/>
            <a:ext cx="4464051" cy="523220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2.1.3   </a:t>
            </a:r>
            <a:r>
              <a:rPr kumimoji="1"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线性表的知识结构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1604" y="1109947"/>
            <a:ext cx="2357454" cy="46166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线性表的概念</a:t>
            </a:r>
            <a:endParaRPr lang="zh-CN" altLang="en-US" sz="24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4414" y="1928802"/>
            <a:ext cx="3000396" cy="46166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线性表的存储结构</a:t>
            </a:r>
            <a:endParaRPr lang="zh-CN" altLang="en-US" sz="24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2571736" y="1648113"/>
            <a:ext cx="142876" cy="252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4357686" y="589331"/>
            <a:ext cx="4357718" cy="1268033"/>
            <a:chOff x="4357686" y="428604"/>
            <a:chExt cx="4357718" cy="1268033"/>
          </a:xfrm>
        </p:grpSpPr>
        <p:sp>
          <p:nvSpPr>
            <p:cNvPr id="6" name="TextBox 5"/>
            <p:cNvSpPr txBox="1"/>
            <p:nvPr/>
          </p:nvSpPr>
          <p:spPr>
            <a:xfrm>
              <a:off x="5816608" y="428604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latin typeface="楷体" pitchFamily="49" charset="-122"/>
                  <a:ea typeface="楷体" pitchFamily="49" charset="-122"/>
                </a:rPr>
                <a:t>逻辑特性</a:t>
              </a: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57686" y="988751"/>
              <a:ext cx="43577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800"/>
                </a:lnSpc>
              </a:pPr>
              <a:r>
                <a:rPr lang="zh-CN" altLang="en-US" smtClean="0">
                  <a:ea typeface="楷体" pitchFamily="49" charset="-122"/>
                  <a:cs typeface="Times New Roman" pitchFamily="18" charset="0"/>
                </a:rPr>
                <a:t>线性表</a:t>
              </a:r>
              <a:r>
                <a:rPr lang="en-US" altLang="zh-CN" smtClean="0">
                  <a:ea typeface="楷体" pitchFamily="49" charset="-122"/>
                  <a:cs typeface="Times New Roman" pitchFamily="18" charset="0"/>
                </a:rPr>
                <a:t>ADT=</a:t>
              </a:r>
              <a:r>
                <a:rPr lang="zh-CN" altLang="en-US" smtClean="0">
                  <a:ea typeface="楷体" pitchFamily="49" charset="-122"/>
                  <a:cs typeface="Times New Roman" pitchFamily="18" charset="0"/>
                </a:rPr>
                <a:t>逻辑结构＋  基本运算</a:t>
              </a:r>
              <a:endParaRPr lang="en-US" altLang="zh-CN" smtClean="0">
                <a:ea typeface="楷体" pitchFamily="49" charset="-122"/>
                <a:cs typeface="Times New Roman" pitchFamily="18" charset="0"/>
              </a:endParaRPr>
            </a:p>
            <a:p>
              <a:pPr algn="l">
                <a:lnSpc>
                  <a:spcPts val="1800"/>
                </a:lnSpc>
              </a:pPr>
              <a:r>
                <a:rPr lang="zh-CN" altLang="en-US" smtClean="0">
                  <a:ea typeface="楷体" pitchFamily="49" charset="-122"/>
                  <a:cs typeface="Times New Roman" pitchFamily="18" charset="0"/>
                </a:rPr>
                <a:t>                                         （运算描述）</a:t>
              </a:r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 rot="5400000">
              <a:off x="6352393" y="859671"/>
              <a:ext cx="214314" cy="1588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1071538" y="2534058"/>
            <a:ext cx="3000396" cy="2999681"/>
            <a:chOff x="1071538" y="2534058"/>
            <a:chExt cx="3000396" cy="2999681"/>
          </a:xfrm>
        </p:grpSpPr>
        <p:sp>
          <p:nvSpPr>
            <p:cNvPr id="26" name="下箭头 25"/>
            <p:cNvSpPr/>
            <p:nvPr/>
          </p:nvSpPr>
          <p:spPr>
            <a:xfrm>
              <a:off x="2571736" y="2534058"/>
              <a:ext cx="142876" cy="2448000"/>
            </a:xfrm>
            <a:prstGeom prst="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71538" y="5072074"/>
              <a:ext cx="3000396" cy="461665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400" smtClean="0">
                  <a:latin typeface="楷体" pitchFamily="49" charset="-122"/>
                  <a:ea typeface="楷体" pitchFamily="49" charset="-122"/>
                </a:rPr>
                <a:t>线性表的应用</a:t>
              </a:r>
              <a:endParaRPr lang="zh-CN" altLang="en-US" sz="2400"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928662" y="5615604"/>
            <a:ext cx="3429024" cy="742354"/>
            <a:chOff x="928662" y="5615604"/>
            <a:chExt cx="3429024" cy="742354"/>
          </a:xfrm>
        </p:grpSpPr>
        <p:sp>
          <p:nvSpPr>
            <p:cNvPr id="28" name="TextBox 27"/>
            <p:cNvSpPr txBox="1"/>
            <p:nvPr/>
          </p:nvSpPr>
          <p:spPr>
            <a:xfrm>
              <a:off x="928662" y="5896293"/>
              <a:ext cx="3429024" cy="461665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400" smtClean="0">
                  <a:latin typeface="楷体" pitchFamily="49" charset="-122"/>
                  <a:ea typeface="楷体" pitchFamily="49" charset="-122"/>
                </a:rPr>
                <a:t>特殊的线性表</a:t>
              </a:r>
              <a:r>
                <a:rPr lang="en-US" altLang="zh-CN" sz="2400" smtClean="0">
                  <a:latin typeface="楷体" pitchFamily="49" charset="-122"/>
                  <a:ea typeface="楷体" pitchFamily="49" charset="-122"/>
                </a:rPr>
                <a:t>—</a:t>
              </a:r>
              <a:r>
                <a:rPr lang="zh-CN" altLang="en-US" sz="2400" smtClean="0">
                  <a:latin typeface="楷体" pitchFamily="49" charset="-122"/>
                  <a:ea typeface="楷体" pitchFamily="49" charset="-122"/>
                </a:rPr>
                <a:t>有序表</a:t>
              </a:r>
              <a:endParaRPr lang="zh-CN" altLang="en-US" sz="2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9" name="下箭头 28"/>
            <p:cNvSpPr/>
            <p:nvPr/>
          </p:nvSpPr>
          <p:spPr>
            <a:xfrm>
              <a:off x="2571736" y="5615604"/>
              <a:ext cx="142876" cy="252000"/>
            </a:xfrm>
            <a:prstGeom prst="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28596" y="2428868"/>
            <a:ext cx="1928826" cy="1779456"/>
            <a:chOff x="428596" y="2428868"/>
            <a:chExt cx="1928826" cy="1779456"/>
          </a:xfrm>
        </p:grpSpPr>
        <p:sp>
          <p:nvSpPr>
            <p:cNvPr id="9" name="TextBox 8"/>
            <p:cNvSpPr txBox="1"/>
            <p:nvPr/>
          </p:nvSpPr>
          <p:spPr>
            <a:xfrm>
              <a:off x="428596" y="2786058"/>
              <a:ext cx="1928826" cy="40011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楷体" pitchFamily="49" charset="-122"/>
                  <a:ea typeface="楷体" pitchFamily="49" charset="-122"/>
                </a:rPr>
                <a:t>顺序存储结构</a:t>
              </a: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0034" y="3500438"/>
              <a:ext cx="1785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楷体" pitchFamily="49" charset="-122"/>
                  <a:ea typeface="楷体" pitchFamily="49" charset="-122"/>
                </a:rPr>
                <a:t>顺序表中</a:t>
              </a:r>
              <a:r>
                <a:rPr lang="zh-CN" altLang="en-US" smtClean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基本运算的实现</a:t>
              </a: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2" name="直接箭头连接符 21"/>
            <p:cNvCxnSpPr>
              <a:stCxn id="10" idx="0"/>
              <a:endCxn id="9" idx="2"/>
            </p:cNvCxnSpPr>
            <p:nvPr/>
          </p:nvCxnSpPr>
          <p:spPr>
            <a:xfrm rot="5400000" flipH="1" flipV="1">
              <a:off x="1235874" y="3343303"/>
              <a:ext cx="31427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rot="10800000" flipV="1">
              <a:off x="1571604" y="2428868"/>
              <a:ext cx="428628" cy="35719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3857620" y="2428868"/>
            <a:ext cx="3429024" cy="757300"/>
            <a:chOff x="3857620" y="2428868"/>
            <a:chExt cx="3429024" cy="757300"/>
          </a:xfrm>
        </p:grpSpPr>
        <p:sp>
          <p:nvSpPr>
            <p:cNvPr id="12" name="TextBox 11"/>
            <p:cNvSpPr txBox="1"/>
            <p:nvPr/>
          </p:nvSpPr>
          <p:spPr>
            <a:xfrm>
              <a:off x="5072066" y="2786058"/>
              <a:ext cx="2214578" cy="40011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楷体" pitchFamily="49" charset="-122"/>
                  <a:ea typeface="楷体" pitchFamily="49" charset="-122"/>
                </a:rPr>
                <a:t>链式存储结构</a:t>
              </a: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3857620" y="2428868"/>
              <a:ext cx="1214446" cy="35719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3143240" y="3214686"/>
            <a:ext cx="2143140" cy="1708018"/>
            <a:chOff x="3143240" y="3214686"/>
            <a:chExt cx="2143140" cy="1708018"/>
          </a:xfrm>
        </p:grpSpPr>
        <p:sp>
          <p:nvSpPr>
            <p:cNvPr id="13" name="TextBox 12"/>
            <p:cNvSpPr txBox="1"/>
            <p:nvPr/>
          </p:nvSpPr>
          <p:spPr>
            <a:xfrm>
              <a:off x="3428992" y="3571876"/>
              <a:ext cx="1285884" cy="40011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楷体" pitchFamily="49" charset="-122"/>
                  <a:ea typeface="楷体" pitchFamily="49" charset="-122"/>
                </a:rPr>
                <a:t>单链表</a:t>
              </a: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43240" y="4214818"/>
              <a:ext cx="1785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楷体" pitchFamily="49" charset="-122"/>
                  <a:ea typeface="楷体" pitchFamily="49" charset="-122"/>
                </a:rPr>
                <a:t>单链表中</a:t>
              </a:r>
              <a:r>
                <a:rPr lang="zh-CN" altLang="en-US" smtClean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基本运算的实现</a:t>
              </a: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rot="5400000" flipH="1" flipV="1">
              <a:off x="3923531" y="4128327"/>
              <a:ext cx="31427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rot="10800000" flipV="1">
              <a:off x="4714876" y="3214686"/>
              <a:ext cx="571504" cy="35719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5143504" y="3214686"/>
            <a:ext cx="1785950" cy="1708018"/>
            <a:chOff x="5143504" y="3214686"/>
            <a:chExt cx="1785950" cy="1708018"/>
          </a:xfrm>
        </p:grpSpPr>
        <p:sp>
          <p:nvSpPr>
            <p:cNvPr id="14" name="TextBox 13"/>
            <p:cNvSpPr txBox="1"/>
            <p:nvPr/>
          </p:nvSpPr>
          <p:spPr>
            <a:xfrm>
              <a:off x="5429256" y="3571876"/>
              <a:ext cx="1285884" cy="40011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楷体" pitchFamily="49" charset="-122"/>
                  <a:ea typeface="楷体" pitchFamily="49" charset="-122"/>
                </a:rPr>
                <a:t>双链表</a:t>
              </a: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43504" y="4214818"/>
              <a:ext cx="1785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楷体" pitchFamily="49" charset="-122"/>
                  <a:ea typeface="楷体" pitchFamily="49" charset="-122"/>
                </a:rPr>
                <a:t>双链表中</a:t>
              </a:r>
              <a:r>
                <a:rPr lang="zh-CN" altLang="en-US" smtClean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基本运算的实现</a:t>
              </a: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rot="5400000" flipH="1" flipV="1">
              <a:off x="5914269" y="4110807"/>
              <a:ext cx="31427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rot="16200000" flipH="1">
              <a:off x="5893603" y="3393281"/>
              <a:ext cx="357190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7072330" y="3214686"/>
            <a:ext cx="1785950" cy="1708018"/>
            <a:chOff x="7072330" y="3214686"/>
            <a:chExt cx="1785950" cy="1708018"/>
          </a:xfrm>
        </p:grpSpPr>
        <p:sp>
          <p:nvSpPr>
            <p:cNvPr id="15" name="TextBox 14"/>
            <p:cNvSpPr txBox="1"/>
            <p:nvPr/>
          </p:nvSpPr>
          <p:spPr>
            <a:xfrm>
              <a:off x="7215206" y="3571876"/>
              <a:ext cx="1285884" cy="40011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楷体" pitchFamily="49" charset="-122"/>
                  <a:ea typeface="楷体" pitchFamily="49" charset="-122"/>
                </a:rPr>
                <a:t>循环链表</a:t>
              </a: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72330" y="4214818"/>
              <a:ext cx="1785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楷体" pitchFamily="49" charset="-122"/>
                  <a:ea typeface="楷体" pitchFamily="49" charset="-122"/>
                </a:rPr>
                <a:t>循环链表中</a:t>
              </a:r>
              <a:r>
                <a:rPr lang="zh-CN" altLang="en-US" smtClean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基本运算的实现</a:t>
              </a: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 rot="5400000" flipH="1" flipV="1">
              <a:off x="7771656" y="4098107"/>
              <a:ext cx="31427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7072330" y="3214686"/>
              <a:ext cx="642942" cy="35719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直接箭头连接符 41"/>
          <p:cNvCxnSpPr/>
          <p:nvPr/>
        </p:nvCxnSpPr>
        <p:spPr>
          <a:xfrm>
            <a:off x="3929058" y="1355384"/>
            <a:ext cx="428628" cy="191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642918"/>
            <a:ext cx="3500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线性表重要的知识点：</a:t>
            </a:r>
            <a:endParaRPr lang="zh-CN" altLang="en-US" sz="24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1340768"/>
            <a:ext cx="6143668" cy="23346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52000" tIns="216000" rIns="252000" bIns="252000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线性表两类存储结构的差异。</a:t>
            </a:r>
            <a:endParaRPr lang="en-US" altLang="zh-CN" sz="220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每种存储结构中基本运算的实现算法。</a:t>
            </a:r>
            <a:endParaRPr lang="en-US" altLang="zh-CN" sz="220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利用线性表求解实际问题。</a:t>
            </a:r>
            <a:endParaRPr lang="en-US" altLang="zh-CN" sz="220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利用有序表特性设计高效算法。</a:t>
            </a:r>
            <a:endParaRPr lang="zh-CN" altLang="en-US" sz="22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39750" y="2225283"/>
            <a:ext cx="8032778" cy="113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线性表的顺序存储结构：把线性表中的所有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元素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按照顺序存储方法进行存储。</a:t>
            </a:r>
            <a:endParaRPr kumimoji="1" lang="en-US" altLang="zh-CN" sz="2400" smtClean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174" name="Text Box 6" descr="蓝色面巾纸"/>
          <p:cNvSpPr txBox="1">
            <a:spLocks noChangeArrowheads="1"/>
          </p:cNvSpPr>
          <p:nvPr/>
        </p:nvSpPr>
        <p:spPr bwMode="auto">
          <a:xfrm>
            <a:off x="500034" y="1428736"/>
            <a:ext cx="5616575" cy="519112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2.2.1 </a:t>
            </a:r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线性表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的顺序存储</a:t>
            </a: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—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顺序表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6" name="Text Box 4" descr="画布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357290" y="357166"/>
            <a:ext cx="6096000" cy="579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2.2 </a:t>
            </a: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线性表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的顺序存储结构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20" y="4071942"/>
            <a:ext cx="8143932" cy="646331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按逻辑顺序依次存储到存储器中</a:t>
            </a:r>
            <a:r>
              <a:rPr kumimoji="1" lang="zh-CN" altLang="en-US" sz="24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一片连续的存储空间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中。</a:t>
            </a:r>
            <a:endParaRPr lang="zh-CN" altLang="en-US" sz="2400"/>
          </a:p>
        </p:txBody>
      </p:sp>
      <p:sp>
        <p:nvSpPr>
          <p:cNvPr id="7" name="下箭头 6"/>
          <p:cNvSpPr/>
          <p:nvPr/>
        </p:nvSpPr>
        <p:spPr>
          <a:xfrm>
            <a:off x="3929058" y="3429000"/>
            <a:ext cx="288000" cy="50006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410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2174</TotalTime>
  <Words>2409</Words>
  <Application>Microsoft Office PowerPoint</Application>
  <PresentationFormat>全屏显示(4:3)</PresentationFormat>
  <Paragraphs>513</Paragraphs>
  <Slides>44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9" baseType="lpstr">
      <vt:lpstr>Arial Unicode MS</vt:lpstr>
      <vt:lpstr>黑体</vt:lpstr>
      <vt:lpstr>楷体</vt:lpstr>
      <vt:lpstr>楷体_GB2312</vt:lpstr>
      <vt:lpstr>隶书</vt:lpstr>
      <vt:lpstr>宋体</vt:lpstr>
      <vt:lpstr>微软雅黑</vt:lpstr>
      <vt:lpstr>Arial</vt:lpstr>
      <vt:lpstr>Arial Black</vt:lpstr>
      <vt:lpstr>Calibri</vt:lpstr>
      <vt:lpstr>Symbol</vt:lpstr>
      <vt:lpstr>Times New Roman</vt:lpstr>
      <vt:lpstr>Wingdings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lcb;wbh</dc:creator>
  <cp:lastModifiedBy>Wang xb</cp:lastModifiedBy>
  <cp:revision>878</cp:revision>
  <dcterms:created xsi:type="dcterms:W3CDTF">2004-04-02T09:54:37Z</dcterms:created>
  <dcterms:modified xsi:type="dcterms:W3CDTF">2018-09-08T13:52:03Z</dcterms:modified>
</cp:coreProperties>
</file>