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0"/>
  </p:notesMasterIdLst>
  <p:sldIdLst>
    <p:sldId id="277" r:id="rId2"/>
    <p:sldId id="474" r:id="rId3"/>
    <p:sldId id="519" r:id="rId4"/>
    <p:sldId id="416" r:id="rId5"/>
    <p:sldId id="325" r:id="rId6"/>
    <p:sldId id="518" r:id="rId7"/>
    <p:sldId id="412" r:id="rId8"/>
    <p:sldId id="480" r:id="rId9"/>
    <p:sldId id="414" r:id="rId10"/>
    <p:sldId id="481" r:id="rId11"/>
    <p:sldId id="282" r:id="rId12"/>
    <p:sldId id="487" r:id="rId13"/>
    <p:sldId id="283" r:id="rId14"/>
    <p:sldId id="500" r:id="rId15"/>
    <p:sldId id="284" r:id="rId16"/>
    <p:sldId id="285" r:id="rId17"/>
    <p:sldId id="501" r:id="rId18"/>
    <p:sldId id="290" r:id="rId19"/>
    <p:sldId id="291" r:id="rId20"/>
    <p:sldId id="502" r:id="rId21"/>
    <p:sldId id="292" r:id="rId22"/>
    <p:sldId id="293" r:id="rId23"/>
    <p:sldId id="503" r:id="rId24"/>
    <p:sldId id="294" r:id="rId25"/>
    <p:sldId id="295" r:id="rId26"/>
    <p:sldId id="296" r:id="rId27"/>
    <p:sldId id="504" r:id="rId28"/>
    <p:sldId id="297" r:id="rId29"/>
    <p:sldId id="505" r:id="rId30"/>
    <p:sldId id="298" r:id="rId31"/>
    <p:sldId id="299" r:id="rId32"/>
    <p:sldId id="300" r:id="rId33"/>
    <p:sldId id="301" r:id="rId34"/>
    <p:sldId id="520" r:id="rId35"/>
    <p:sldId id="521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1" r:id="rId45"/>
    <p:sldId id="532" r:id="rId46"/>
    <p:sldId id="533" r:id="rId47"/>
    <p:sldId id="534" r:id="rId48"/>
    <p:sldId id="536" r:id="rId4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00000"/>
    <a:srgbClr val="FF3300"/>
    <a:srgbClr val="006600"/>
    <a:srgbClr val="33CC33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89442" autoAdjust="0"/>
  </p:normalViewPr>
  <p:slideViewPr>
    <p:cSldViewPr>
      <p:cViewPr varScale="1">
        <p:scale>
          <a:sx n="77" d="100"/>
          <a:sy n="77" d="100"/>
        </p:scale>
        <p:origin x="795" y="45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pPr/>
              <a:t>2018-09-13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0005-2B6E-4130-AA36-77404CAEAB74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7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2478" y="2001708"/>
            <a:ext cx="717710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中每个结点有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唯一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的前驱结点和前驱结点。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4" name="Text Box 4" descr="蓝色面巾纸"/>
          <p:cNvSpPr txBox="1">
            <a:spLocks noChangeArrowheads="1"/>
          </p:cNvSpPr>
          <p:nvPr/>
        </p:nvSpPr>
        <p:spPr bwMode="auto">
          <a:xfrm>
            <a:off x="357158" y="1216398"/>
            <a:ext cx="5256212" cy="56630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2.3.1 </a:t>
            </a:r>
            <a:r>
              <a:rPr kumimoji="1" lang="en-US" altLang="zh-CN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的链式存储</a:t>
            </a: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—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645291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 设计链式存储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结构时，每个逻辑结点存储单独存储，为了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逻辑关系，增加</a:t>
            </a:r>
            <a:r>
              <a:rPr kumimoji="1" lang="zh-CN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指针域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85852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5984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>
            <a:off x="1785918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86116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>
            <a:off x="2786050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86248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3786182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324480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>
            <a:off x="4824414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348" y="4716860"/>
            <a:ext cx="8001056" cy="13234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2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sz="22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00166" y="285728"/>
            <a:ext cx="58674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796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20950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grpSp>
        <p:nvGrpSpPr>
          <p:cNvPr id="271396" name="Group 36"/>
          <p:cNvGrpSpPr>
            <a:grpSpLocks/>
          </p:cNvGrpSpPr>
          <p:nvPr/>
        </p:nvGrpSpPr>
        <p:grpSpPr bwMode="auto">
          <a:xfrm>
            <a:off x="3417888" y="2493963"/>
            <a:ext cx="1081087" cy="431800"/>
            <a:chOff x="2153" y="1571"/>
            <a:chExt cx="681" cy="272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153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494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</p:grp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918075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4594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300788" y="24558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1371" name="Arc 11"/>
          <p:cNvSpPr>
            <a:spLocks/>
          </p:cNvSpPr>
          <p:nvPr/>
        </p:nvSpPr>
        <p:spPr bwMode="auto">
          <a:xfrm>
            <a:off x="1908175" y="2135188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1547813" y="17748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84321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28466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4213" y="24939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1404938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5711825" y="27098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1397" name="Group 37"/>
          <p:cNvGrpSpPr>
            <a:grpSpLocks/>
          </p:cNvGrpSpPr>
          <p:nvPr/>
        </p:nvGrpSpPr>
        <p:grpSpPr bwMode="auto">
          <a:xfrm>
            <a:off x="2700338" y="1519238"/>
            <a:ext cx="3743325" cy="1163637"/>
            <a:chOff x="1701" y="957"/>
            <a:chExt cx="2358" cy="733"/>
          </a:xfrm>
        </p:grpSpPr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1701" y="957"/>
              <a:ext cx="23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V="1">
              <a:off x="1746" y="1282"/>
              <a:ext cx="0" cy="4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>
              <a:off x="3243" y="1277"/>
              <a:ext cx="0" cy="2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>
              <a:off x="1746" y="1282"/>
              <a:ext cx="149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835150" y="3500438"/>
            <a:ext cx="48974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删除操作语句描述如下：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next = p</a:t>
            </a:r>
            <a:r>
              <a:rPr lang="en-US" altLang="zh-CN" sz="200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&gt;next;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896940" y="476250"/>
            <a:ext cx="3675060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删除结点演示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nimBg="1"/>
      <p:bldP spid="2713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43195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考虑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如何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整体建立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23916" y="393139"/>
            <a:ext cx="3033704" cy="609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、建立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单链表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285992"/>
            <a:ext cx="1714512" cy="8572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0..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2285992"/>
            <a:ext cx="1714512" cy="8572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带头结点的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0430" y="2786058"/>
            <a:ext cx="142876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231451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整体创建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3714752"/>
            <a:ext cx="457203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建立单链表的常用方法有两种。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6577" y="121442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一个空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开始，创建一个头结点。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依次读取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字符数组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的元素，生成新结点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将新结点插入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到当前链表的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头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上，直到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结束为止。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9600" y="2857496"/>
            <a:ext cx="7418388" cy="1512888"/>
            <a:chOff x="609600" y="2708275"/>
            <a:chExt cx="7418388" cy="151288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6516688" y="2708275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33032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906588" y="2997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41400" y="31400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609600" y="285273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275013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93988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2362200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4857750" y="31781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3756025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576897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5187950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4176713" y="28575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7312025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6731000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7019925" y="3068638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7019925" y="270827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2627313" y="3429000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2627313" y="3932238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95288" y="404813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）头插法建表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428728" y="4786322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的结点顺序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1756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endParaRPr kumimoji="1"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头插法建表算法如下：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1494" y="3000372"/>
            <a:ext cx="1873250" cy="1285884"/>
            <a:chOff x="1841494" y="3000372"/>
            <a:chExt cx="1873250" cy="128588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62219" y="392589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8482" y="392589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73294" y="40687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41494" y="378143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253537"/>
            <a:ext cx="8429652" cy="2372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s-&gt;next=L-&gt;next;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插在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开始结点之前，头结点之后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0034" y="2643182"/>
            <a:ext cx="7418388" cy="2286016"/>
            <a:chOff x="500034" y="2643182"/>
            <a:chExt cx="7418388" cy="2286016"/>
          </a:xfrm>
        </p:grpSpPr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6407122" y="2922738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2075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97022" y="32116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31834" y="33545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0034" y="306720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65447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84422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i-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2634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48184" y="33926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46459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5940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78384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7147" y="3071963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202459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621434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910359" y="3283101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10359" y="292273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517747" y="3643463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17747" y="4146701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143372" y="2643182"/>
              <a:ext cx="285752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422131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cs typeface="Times New Roman" pitchFamily="18" charset="0"/>
                </a:rPr>
                <a:t>s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&gt;next=L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&gt;next;</a:t>
              </a:r>
            </a:p>
            <a:p>
              <a:pPr algn="l"/>
              <a:r>
                <a:rPr lang="en-US" altLang="zh-CN" sz="2000" dirty="0" smtClean="0">
                  <a:cs typeface="Times New Roman" pitchFamily="18" charset="0"/>
                </a:rPr>
                <a:t>L</a:t>
              </a:r>
              <a:r>
                <a:rPr lang="en-US" altLang="zh-CN" sz="2000" dirty="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&gt;next=s;</a:t>
              </a:r>
              <a:endParaRPr lang="zh-CN" altLang="en-US" sz="2000" dirty="0"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14348" y="2571744"/>
            <a:ext cx="7488238" cy="1512887"/>
            <a:chOff x="584224" y="2500306"/>
            <a:chExt cx="7488238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584224" y="264476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94549" y="2500306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s</a:t>
              </a:r>
              <a:endParaRPr lang="en-US" altLang="zh-CN" sz="2000" i="1" dirty="0"/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6203974" y="3221031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68313" y="285728"/>
            <a:ext cx="27352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）尾插法建表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500166" y="5000636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的结点顺序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95246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一个空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开始，创建一个头结点。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依次读取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字符数组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的元素，生成新结点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将新结点插入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到当前链表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上，直到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结束为止。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794" y="3714752"/>
            <a:ext cx="6143668" cy="859892"/>
            <a:chOff x="1928794" y="3714752"/>
            <a:chExt cx="6143668" cy="859892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614366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增加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一个尾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指针</a:t>
              </a:r>
              <a:r>
                <a:rPr kumimoji="1"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，使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其始终指向当前链表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尾结点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000628" y="3714752"/>
              <a:ext cx="42862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1071546"/>
            <a:ext cx="856932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CreateListR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尾结点，开始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尾插法建表算法如下：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43108" y="3000372"/>
            <a:ext cx="1957388" cy="1730384"/>
            <a:chOff x="2143108" y="3000372"/>
            <a:chExt cx="1957388" cy="1730384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3560746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3019408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430446" y="4503743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143108" y="421481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905117" y="3646493"/>
              <a:ext cx="523875" cy="639763"/>
              <a:chOff x="2015" y="845"/>
              <a:chExt cx="330" cy="403"/>
            </a:xfrm>
          </p:grpSpPr>
          <p:sp>
            <p:nvSpPr>
              <p:cNvPr id="13" name="Arc 32"/>
              <p:cNvSpPr>
                <a:spLocks/>
              </p:cNvSpPr>
              <p:nvPr/>
            </p:nvSpPr>
            <p:spPr bwMode="auto">
              <a:xfrm>
                <a:off x="2163" y="1021"/>
                <a:ext cx="182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2015" y="845"/>
                <a:ext cx="2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563006"/>
            <a:ext cx="8572560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7100" y="3489271"/>
            <a:ext cx="7488238" cy="2011431"/>
            <a:chOff x="655662" y="3203519"/>
            <a:chExt cx="7488238" cy="2011431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86380" y="3203519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4286248" y="3214686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632600" y="3587705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7638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52650" y="38766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87462" y="4019505"/>
              <a:ext cx="28892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55662" y="3732167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21075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050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08262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03812" y="40576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802087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1503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34012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22775" y="373693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58087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777062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629300" y="3430534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065987" y="3948067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065987" y="358770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275412" y="4308430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48148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cs typeface="Times New Roman" pitchFamily="18" charset="0"/>
                </a:rPr>
                <a:t>r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&gt;next=s</a:t>
              </a:r>
              <a:endParaRPr lang="zh-CN" altLang="en-US" sz="2000" dirty="0"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428604"/>
            <a:ext cx="63912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3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、线性表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基本运算在单链表上的实现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56038" y="3716338"/>
            <a:ext cx="428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3850" y="1265240"/>
            <a:ext cx="8351838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ts val="34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该运算建立一个空的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69976" y="2490790"/>
            <a:ext cx="7416800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void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L=(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12" y="4643446"/>
            <a:ext cx="1957388" cy="1285884"/>
            <a:chOff x="2614612" y="4286256"/>
            <a:chExt cx="1957388" cy="1285884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01950" y="5345127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614612" y="5056202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000496" y="428625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4282" y="188913"/>
            <a:ext cx="8643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占用的内存空间。即逐一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全部结点的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空间。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14349" y="1428736"/>
            <a:ext cx="7358114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p=L-&gt;next;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9049" y="3000372"/>
            <a:ext cx="6983413" cy="1671642"/>
            <a:chOff x="1089049" y="3000372"/>
            <a:chExt cx="6983413" cy="1671642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5" name="Freeform 99"/>
            <p:cNvSpPr>
              <a:spLocks/>
            </p:cNvSpPr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634367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67040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8" name="Line 102"/>
            <p:cNvSpPr>
              <a:spLocks noChangeShapeType="1"/>
            </p:cNvSpPr>
            <p:nvPr/>
          </p:nvSpPr>
          <p:spPr bwMode="auto">
            <a:xfrm>
              <a:off x="5996012" y="4059239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73517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7712099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041" name="Freeform 105"/>
            <p:cNvSpPr>
              <a:spLocks/>
            </p:cNvSpPr>
            <p:nvPr/>
          </p:nvSpPr>
          <p:spPr bwMode="auto">
            <a:xfrm>
              <a:off x="6877074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Freeform 106"/>
            <p:cNvSpPr>
              <a:spLocks/>
            </p:cNvSpPr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Text Box 107"/>
            <p:cNvSpPr txBox="1">
              <a:spLocks noChangeArrowheads="1"/>
            </p:cNvSpPr>
            <p:nvPr/>
          </p:nvSpPr>
          <p:spPr bwMode="auto">
            <a:xfrm>
              <a:off x="5208612" y="3744914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pre</a:t>
              </a:r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Text Box 110"/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</a:t>
              </a:r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00108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15263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295508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28736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282950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07167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3457544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99888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8958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54371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77713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1846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481731" y="3359147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2003405" y="3000372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643042" y="268604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2881281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432114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576259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7202456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075113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带头结点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kumimoji="1"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示意图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54064" y="704834"/>
            <a:ext cx="7358114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扫描单链表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结束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尾结点，释放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0542" y="3205164"/>
            <a:ext cx="8639176" cy="1938348"/>
            <a:chOff x="290542" y="4143380"/>
            <a:chExt cx="8639176" cy="1938348"/>
          </a:xfrm>
        </p:grpSpPr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290542" y="5078417"/>
              <a:ext cx="15128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22336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25940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>
              <a:off x="1885980" y="5245117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1" name="Text Box 115"/>
            <p:cNvSpPr txBox="1">
              <a:spLocks noChangeArrowheads="1"/>
            </p:cNvSpPr>
            <p:nvPr/>
          </p:nvSpPr>
          <p:spPr bwMode="auto">
            <a:xfrm>
              <a:off x="1606580" y="5065730"/>
              <a:ext cx="2682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0052" name="Rectangle 116"/>
            <p:cNvSpPr>
              <a:spLocks noChangeArrowheads="1"/>
            </p:cNvSpPr>
            <p:nvPr/>
          </p:nvSpPr>
          <p:spPr bwMode="auto">
            <a:xfrm>
              <a:off x="33131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3" name="Rectangle 117"/>
            <p:cNvSpPr>
              <a:spLocks noChangeArrowheads="1"/>
            </p:cNvSpPr>
            <p:nvPr/>
          </p:nvSpPr>
          <p:spPr bwMode="auto">
            <a:xfrm>
              <a:off x="36735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4" name="Freeform 118"/>
            <p:cNvSpPr>
              <a:spLocks/>
            </p:cNvSpPr>
            <p:nvPr/>
          </p:nvSpPr>
          <p:spPr bwMode="auto">
            <a:xfrm>
              <a:off x="2773392" y="52435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5" name="Rectangle 119"/>
            <p:cNvSpPr>
              <a:spLocks noChangeArrowheads="1"/>
            </p:cNvSpPr>
            <p:nvPr/>
          </p:nvSpPr>
          <p:spPr bwMode="auto">
            <a:xfrm>
              <a:off x="583409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6" name="Rectangle 120"/>
            <p:cNvSpPr>
              <a:spLocks noChangeArrowheads="1"/>
            </p:cNvSpPr>
            <p:nvPr/>
          </p:nvSpPr>
          <p:spPr bwMode="auto">
            <a:xfrm>
              <a:off x="61944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>
              <a:off x="5486430" y="5245117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68421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7202517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060" name="Freeform 124"/>
            <p:cNvSpPr>
              <a:spLocks/>
            </p:cNvSpPr>
            <p:nvPr/>
          </p:nvSpPr>
          <p:spPr bwMode="auto">
            <a:xfrm>
              <a:off x="6367492" y="524353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1" name="Freeform 125"/>
            <p:cNvSpPr>
              <a:spLocks/>
            </p:cNvSpPr>
            <p:nvPr/>
          </p:nvSpPr>
          <p:spPr bwMode="auto">
            <a:xfrm>
              <a:off x="3841780" y="524194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2" name="Text Box 126"/>
            <p:cNvSpPr txBox="1">
              <a:spLocks noChangeArrowheads="1"/>
            </p:cNvSpPr>
            <p:nvPr/>
          </p:nvSpPr>
          <p:spPr bwMode="auto">
            <a:xfrm>
              <a:off x="6731020" y="5715016"/>
              <a:ext cx="627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pre</a:t>
              </a:r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 flipV="1">
              <a:off x="7110442" y="542609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4" name="Text Box 128"/>
            <p:cNvSpPr txBox="1">
              <a:spLocks noChangeArrowheads="1"/>
            </p:cNvSpPr>
            <p:nvPr/>
          </p:nvSpPr>
          <p:spPr bwMode="auto">
            <a:xfrm>
              <a:off x="7562880" y="5705494"/>
              <a:ext cx="13668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p=NULL</a:t>
              </a:r>
            </a:p>
          </p:txBody>
        </p:sp>
        <p:sp>
          <p:nvSpPr>
            <p:cNvPr id="40066" name="Text Box 130"/>
            <p:cNvSpPr txBox="1">
              <a:spLocks noChangeArrowheads="1"/>
            </p:cNvSpPr>
            <p:nvPr/>
          </p:nvSpPr>
          <p:spPr bwMode="auto">
            <a:xfrm>
              <a:off x="4610130" y="4846655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897336" y="4143380"/>
              <a:ext cx="357190" cy="50006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）判线性表是否为空表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没有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数据结点，则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真，否则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返回假。</a:t>
            </a:r>
            <a:r>
              <a:rPr kumimoji="1"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87429" y="1668186"/>
            <a:ext cx="5029209" cy="1449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return(L-&gt;next==NULL);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85984" y="3627442"/>
            <a:ext cx="2243140" cy="1130362"/>
            <a:chOff x="2185984" y="3627442"/>
            <a:chExt cx="2243140" cy="1130362"/>
          </a:xfrm>
        </p:grpSpPr>
        <p:grpSp>
          <p:nvGrpSpPr>
            <p:cNvPr id="8" name="组合 7"/>
            <p:cNvGrpSpPr/>
            <p:nvPr/>
          </p:nvGrpSpPr>
          <p:grpSpPr>
            <a:xfrm>
              <a:off x="2185984" y="3627442"/>
              <a:ext cx="1957388" cy="515938"/>
              <a:chOff x="2185984" y="3627442"/>
              <a:chExt cx="1957388" cy="515938"/>
            </a:xfrm>
          </p:grpSpPr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3603622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3062284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3333FF"/>
                  </a:solidFill>
                </a:endParaRPr>
              </a:p>
            </p:txBody>
          </p:sp>
          <p:sp>
            <p:nvSpPr>
              <p:cNvPr id="6" name="Line 18"/>
              <p:cNvSpPr>
                <a:spLocks noChangeShapeType="1"/>
              </p:cNvSpPr>
              <p:nvPr/>
            </p:nvSpPr>
            <p:spPr bwMode="auto">
              <a:xfrm>
                <a:off x="2473322" y="391636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2185984" y="3627442"/>
                <a:ext cx="4318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L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57422" y="435769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空表的情况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214290"/>
            <a:ext cx="77724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个数。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68313" y="1297718"/>
            <a:ext cx="8281987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n=0;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即头结点的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3143248"/>
            <a:ext cx="6983412" cy="2121257"/>
            <a:chOff x="1071538" y="3143248"/>
            <a:chExt cx="6983412" cy="21212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1071538" y="3995747"/>
              <a:ext cx="10080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7257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30860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237805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098650" y="399416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8052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41655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3265463" y="417196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632616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66865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97850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3342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7694588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6859563" y="41719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4333850" y="417037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5102200" y="3859222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000364" y="4572008"/>
              <a:ext cx="84455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/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/>
                <a:t>n</a:t>
              </a:r>
              <a:r>
                <a:rPr lang="en-US" altLang="zh-CN" sz="1800" dirty="0" smtClean="0"/>
                <a:t>=0</a:t>
              </a:r>
              <a:endParaRPr lang="en-US" altLang="zh-CN" sz="1800" dirty="0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3014638" y="435452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3714744" y="314324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28596" y="642918"/>
            <a:ext cx="8281987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(p-&gt;next!=NULL)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n++;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return(n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结束，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尾结点，其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为结点个数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5288" y="2857496"/>
            <a:ext cx="8636018" cy="1979369"/>
            <a:chOff x="395288" y="4429132"/>
            <a:chExt cx="8636018" cy="1979369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95288" y="5178425"/>
              <a:ext cx="15128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3383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26987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99072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1711325" y="5178425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34178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37782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878138" y="5356225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5" name="Rectangle 31"/>
            <p:cNvSpPr>
              <a:spLocks noChangeArrowheads="1"/>
            </p:cNvSpPr>
            <p:nvPr/>
          </p:nvSpPr>
          <p:spPr bwMode="auto">
            <a:xfrm>
              <a:off x="593883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62992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559117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69469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7307263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6472238" y="535622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3946525" y="535463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7215206" y="5716004"/>
              <a:ext cx="181610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>
                  <a:ea typeface="楷体" pitchFamily="49" charset="-122"/>
                  <a:cs typeface="Times New Roman" pitchFamily="18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为结点个数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V="1">
              <a:off x="7215188" y="5538788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4714875" y="4959350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643306" y="4429132"/>
              <a:ext cx="357190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195263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逐一扫描单链表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数据结点，并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44037" y="1645590"/>
            <a:ext cx="8137525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，输出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("%d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移向下一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4101" y="4714884"/>
            <a:ext cx="5956300" cy="1428760"/>
            <a:chOff x="854101" y="4714884"/>
            <a:chExt cx="5956300" cy="1428760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4811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8415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113350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854101" y="5219711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5606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9210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2020914" y="539751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508161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4419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73395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60896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6450039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15014" y="539751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3089301" y="539592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714612" y="5776931"/>
              <a:ext cx="38734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18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V="1">
              <a:off x="2714626" y="5626112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921151" y="5089536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857620" y="471488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6423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中位置</a:t>
            </a:r>
            <a:r>
              <a:rPr kumimoji="1" lang="en-US" altLang="zh-CN" i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的数据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GetElem(L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中从头开始找到第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域值赋给变量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12733"/>
            <a:ext cx="8472518" cy="31700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GetElem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p=L;	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即头结点的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kumimoji="1" lang="en-US" altLang="zh-CN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p!=NULL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42910" y="1785926"/>
            <a:ext cx="3429024" cy="2219398"/>
            <a:chOff x="642910" y="1466836"/>
            <a:chExt cx="3429024" cy="2219398"/>
          </a:xfrm>
        </p:grpSpPr>
        <p:sp>
          <p:nvSpPr>
            <p:cNvPr id="25" name="TextBox 24"/>
            <p:cNvSpPr txBox="1"/>
            <p:nvPr/>
          </p:nvSpPr>
          <p:spPr>
            <a:xfrm>
              <a:off x="1323952" y="32861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找第</a:t>
              </a:r>
              <a:r>
                <a:rPr kumimoji="1"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1466836"/>
              <a:ext cx="3429024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rot="16200000" flipH="1">
              <a:off x="2072860" y="3037281"/>
              <a:ext cx="571504" cy="2381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95288" y="3429000"/>
            <a:ext cx="8353425" cy="2152662"/>
            <a:chOff x="395288" y="3429000"/>
            <a:chExt cx="8353425" cy="2152662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ea typeface="宋体" pitchFamily="2" charset="-122"/>
                  <a:cs typeface="Times New Roman" pitchFamily="18" charset="0"/>
                </a:rPr>
                <a:t>L</a:t>
              </a:r>
              <a:endParaRPr lang="en-US" altLang="zh-CN" sz="18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8027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8388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553325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386138" y="4254503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724525" y="414496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724525" y="392906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732588" y="426244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786182" y="3429000"/>
              <a:ext cx="357190" cy="78581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96413"/>
            <a:ext cx="8218488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  e=p-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925763"/>
            <a:ext cx="7037388" cy="1289055"/>
            <a:chOff x="1214414" y="2925763"/>
            <a:chExt cx="7037388" cy="1289055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18414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2018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93814" y="352266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214414" y="334328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latin typeface="Verdana" pitchFamily="34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04968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410052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381227" y="352108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118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478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770414" y="352266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531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7891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056414" y="352108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449614" y="351949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965427" y="31956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227614" y="2998787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27614" y="292576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5587977" y="352266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311877" y="32035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227614" y="370364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227614" y="384810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中从头开始找第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个值域与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的结点，则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位置，否则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9750" y="1462088"/>
            <a:ext cx="7991475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LocateElem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 &amp;&amp; p-&gt;data!=e)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p=p-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的结点，其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057514"/>
            <a:ext cx="8353425" cy="3300444"/>
            <a:chOff x="428596" y="2989255"/>
            <a:chExt cx="8353425" cy="3300444"/>
          </a:xfrm>
        </p:grpSpPr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8596" y="5214950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循环结束时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23716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7320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2024033" y="54165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744633" y="52371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57990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940271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911446" y="54149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648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6008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300633" y="541654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8061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8421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7586633" y="54149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979833" y="54133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3533746" y="5086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757833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816581" y="471488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endParaRPr lang="en-US" altLang="zh-CN" sz="1800" i="1" dirty="0">
                <a:ea typeface="宋体" pitchFamily="2" charset="-122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6118196" y="54165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880196" y="50942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5757833" y="5640405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605440" y="5922987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7656" y="2989255"/>
              <a:ext cx="7539120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857620" y="4286256"/>
              <a:ext cx="214314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28662" y="2337634"/>
            <a:ext cx="7037388" cy="825484"/>
            <a:chOff x="928662" y="2337634"/>
            <a:chExt cx="7037388" cy="825484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5557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19160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2080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928662" y="279640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76393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124300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095475" y="297420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832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192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4846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7245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7605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6770662" y="297420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163862" y="29726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730475" y="263289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081583" y="243445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140331" y="23376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endParaRPr lang="en-US" altLang="zh-CN" sz="1800" i="1" dirty="0">
                <a:ea typeface="宋体" pitchFamily="2" charset="-122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5302225" y="297579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089625" y="264083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71472" y="428604"/>
            <a:ext cx="799147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不存在元素值为</a:t>
            </a:r>
            <a:r>
              <a:rPr lang="en-US" altLang="zh-CN" sz="2000" i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return(0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存在元素值为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其逻辑序号</a:t>
            </a:r>
            <a:r>
              <a:rPr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return(i);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8662" y="3929066"/>
            <a:ext cx="7000924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不具有随机存取特性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9429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4842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311363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285270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37496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2909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663095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717228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5335550" y="1073131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857224" y="71435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1735100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317496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61641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056275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66805" y="2755750"/>
            <a:ext cx="7920037" cy="1887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第一个结点的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操作和表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中其他结点的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相一致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，无需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进行特殊处理；</a:t>
            </a:r>
          </a:p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无论链表是否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空，都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一个头结点，因此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空表和非空表的处理也就统一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了。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66805" y="2071678"/>
            <a:ext cx="4968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增加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优点如下：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714480" y="252691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带头结点单链表</a:t>
            </a:r>
            <a:endParaRPr kumimoji="1"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-24"/>
            <a:ext cx="8686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）插入数据元素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的结点*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插入到其后。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7674001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9322" y="3219448"/>
            <a:ext cx="7108826" cy="3638576"/>
            <a:chOff x="749322" y="2959096"/>
            <a:chExt cx="7108826" cy="3638576"/>
          </a:xfrm>
        </p:grpSpPr>
        <p:sp>
          <p:nvSpPr>
            <p:cNvPr id="4" name="TextBox 3"/>
            <p:cNvSpPr txBox="1"/>
            <p:nvPr/>
          </p:nvSpPr>
          <p:spPr>
            <a:xfrm>
              <a:off x="4429124" y="485776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151310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5130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5859485" y="5394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ea typeface="宋体" pitchFamily="2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959096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4286248" y="4500570"/>
              <a:ext cx="142876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0541" y="285728"/>
            <a:ext cx="83534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，插入新结点并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s-&gt;data=e;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s-&gt;next=p-&gt;next;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8596" y="1500174"/>
            <a:ext cx="7572428" cy="4857784"/>
            <a:chOff x="428596" y="1500174"/>
            <a:chExt cx="7572428" cy="4857784"/>
          </a:xfrm>
        </p:grpSpPr>
        <p:sp>
          <p:nvSpPr>
            <p:cNvPr id="3" name="TextBox 2"/>
            <p:cNvSpPr txBox="1"/>
            <p:nvPr/>
          </p:nvSpPr>
          <p:spPr>
            <a:xfrm>
              <a:off x="4286248" y="47863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插入</a:t>
              </a:r>
              <a:endParaRPr lang="zh-CN" altLang="en-US" sz="2000" dirty="0"/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0556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4160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707996" y="5502291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428596" y="532290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6387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624234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1595409" y="550070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332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692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3844920" y="5502291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745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105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270596" y="5500704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2663796" y="549911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128809" y="5173975"/>
              <a:ext cx="6826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394018" y="4960954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452766" y="4864132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4802159" y="550229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627659" y="5192729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403535" y="5708664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251142" y="599124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4708531" y="42862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5068893" y="42862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143372" y="4440767"/>
              <a:ext cx="542928" cy="988497"/>
            </a:xfrm>
            <a:custGeom>
              <a:avLst/>
              <a:gdLst>
                <a:gd name="connsiteX0" fmla="*/ 546100 w 546100"/>
                <a:gd name="connsiteY0" fmla="*/ 4233 h 715433"/>
                <a:gd name="connsiteX1" fmla="*/ 254000 w 546100"/>
                <a:gd name="connsiteY1" fmla="*/ 118533 h 715433"/>
                <a:gd name="connsiteX2" fmla="*/ 0 w 546100"/>
                <a:gd name="connsiteY2" fmla="*/ 715433 h 7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715433">
                  <a:moveTo>
                    <a:pt x="546100" y="4233"/>
                  </a:moveTo>
                  <a:cubicBezTo>
                    <a:pt x="445558" y="2116"/>
                    <a:pt x="345017" y="0"/>
                    <a:pt x="254000" y="118533"/>
                  </a:cubicBezTo>
                  <a:cubicBezTo>
                    <a:pt x="162983" y="237066"/>
                    <a:pt x="81491" y="476249"/>
                    <a:pt x="0" y="715433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57686" y="4064000"/>
              <a:ext cx="355600" cy="215900"/>
            </a:xfrm>
            <a:custGeom>
              <a:avLst/>
              <a:gdLst>
                <a:gd name="connsiteX0" fmla="*/ 0 w 355600"/>
                <a:gd name="connsiteY0" fmla="*/ 0 h 215900"/>
                <a:gd name="connsiteX1" fmla="*/ 228600 w 355600"/>
                <a:gd name="connsiteY1" fmla="*/ 114300 h 215900"/>
                <a:gd name="connsiteX2" fmla="*/ 355600 w 355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15900">
                  <a:moveTo>
                    <a:pt x="0" y="0"/>
                  </a:moveTo>
                  <a:cubicBezTo>
                    <a:pt x="84666" y="39158"/>
                    <a:pt x="169333" y="78317"/>
                    <a:pt x="228600" y="114300"/>
                  </a:cubicBezTo>
                  <a:cubicBezTo>
                    <a:pt x="287867" y="150283"/>
                    <a:pt x="321733" y="183091"/>
                    <a:pt x="355600" y="21590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71934" y="3857628"/>
              <a:ext cx="3603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/>
                <a:t>s</a:t>
              </a:r>
              <a:endParaRPr lang="en-US" altLang="zh-CN" sz="1800" i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0100" y="1500174"/>
              <a:ext cx="7000924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143240" y="3143248"/>
              <a:ext cx="142876" cy="150019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43741"/>
            <a:ext cx="876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）删除数据元素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后继结点，则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后继结点。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401909"/>
            <a:ext cx="784860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9322" y="2857496"/>
            <a:ext cx="7108826" cy="3739382"/>
            <a:chOff x="749322" y="2858290"/>
            <a:chExt cx="7108826" cy="3739382"/>
          </a:xfrm>
        </p:grpSpPr>
        <p:sp>
          <p:nvSpPr>
            <p:cNvPr id="6" name="TextBox 5"/>
            <p:cNvSpPr txBox="1"/>
            <p:nvPr/>
          </p:nvSpPr>
          <p:spPr>
            <a:xfrm>
              <a:off x="4500562" y="478711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56072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5257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872185" y="54324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2858290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 flipH="1">
              <a:off x="4286248" y="4357694"/>
              <a:ext cx="214314" cy="1000132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若不存在第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e=q-&gt;data;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p-&gt;next=q-&gt;next;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从单链表中删除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表示成功删除第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60320" y="2195526"/>
            <a:ext cx="7812142" cy="4019556"/>
            <a:chOff x="117444" y="2189154"/>
            <a:chExt cx="7812142" cy="4019556"/>
          </a:xfrm>
        </p:grpSpPr>
        <p:sp>
          <p:nvSpPr>
            <p:cNvPr id="3" name="矩形 2"/>
            <p:cNvSpPr/>
            <p:nvPr/>
          </p:nvSpPr>
          <p:spPr>
            <a:xfrm>
              <a:off x="928662" y="2189154"/>
              <a:ext cx="700092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5400000">
              <a:off x="3821504" y="4153302"/>
              <a:ext cx="1214446" cy="79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3438" y="42148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删除第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7445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048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396844" y="53530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17444" y="51736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271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313082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1284257" y="53514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021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81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3525830" y="5353043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6434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6794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5959444" y="53514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2352644" y="53498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1855757" y="50228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3082866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3141614" y="471488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4491007" y="53530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5202207" y="50307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092383" y="5559416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39990" y="584199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32220" y="4786322"/>
              <a:ext cx="1214446" cy="11430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00" y="2315234"/>
            <a:ext cx="4572032" cy="2129023"/>
            <a:chOff x="1000100" y="2315234"/>
            <a:chExt cx="4572032" cy="2129023"/>
          </a:xfrm>
        </p:grpSpPr>
        <p:sp>
          <p:nvSpPr>
            <p:cNvPr id="95234" name="Text Box 2"/>
            <p:cNvSpPr txBox="1">
              <a:spLocks noChangeArrowheads="1"/>
            </p:cNvSpPr>
            <p:nvPr/>
          </p:nvSpPr>
          <p:spPr bwMode="auto">
            <a:xfrm>
              <a:off x="1000100" y="2315234"/>
              <a:ext cx="4460877" cy="6955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en-US" altLang="zh-CN" sz="2800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</a:t>
              </a:r>
              <a:r>
                <a:rPr kumimoji="1" lang="en-US" altLang="zh-CN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kumimoji="1" lang="zh-CN" altLang="en-US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以查找为基础的算法设计</a:t>
              </a:r>
              <a:endPara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414" y="3243928"/>
              <a:ext cx="43577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按照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条件进行结点查找</a:t>
              </a:r>
              <a:r>
                <a:rPr lang="en-US" altLang="zh-CN" dirty="0" smtClean="0">
                  <a:latin typeface="楷体" pitchFamily="49" charset="-122"/>
                  <a:ea typeface="楷体" pitchFamily="49" charset="-122"/>
                </a:rPr>
                <a:t>;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进行插入或者删除操作。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334012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4</a:t>
            </a:r>
            <a:r>
              <a:rPr kumimoji="1"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、单链表的算法设计方法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821537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单链表的算法设计是线性表链式存储结构算法设计的基础，是需要重点掌握的内容。这里总结一般的算法设计方法。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49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75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2-7</a:t>
            </a:r>
            <a:r>
              <a:rPr kumimoji="1" lang="en-US" altLang="zh-CN" sz="2800" smtClean="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设计一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算法，删除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中元素值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最大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最大值结点是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唯一的）。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965" name="Text Box 69"/>
          <p:cNvSpPr txBox="1">
            <a:spLocks noChangeArrowheads="1"/>
          </p:cNvSpPr>
          <p:nvPr/>
        </p:nvSpPr>
        <p:spPr bwMode="auto">
          <a:xfrm>
            <a:off x="179388" y="249872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842963" y="2786063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8429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1252538" y="27860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16811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1252538" y="2786063"/>
            <a:ext cx="42862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842963" y="2786063"/>
            <a:ext cx="40957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479425" y="3003550"/>
            <a:ext cx="3600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1557338" y="30194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175375" y="3014663"/>
            <a:ext cx="55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766050" y="2790825"/>
            <a:ext cx="838200" cy="517525"/>
            <a:chOff x="4752" y="2691"/>
            <a:chExt cx="528" cy="326"/>
          </a:xfrm>
        </p:grpSpPr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16138" y="2798763"/>
            <a:ext cx="838200" cy="517525"/>
            <a:chOff x="4752" y="2691"/>
            <a:chExt cx="528" cy="326"/>
          </a:xfrm>
        </p:grpSpPr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2836863" y="3027363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626100" y="2790825"/>
            <a:ext cx="838200" cy="517525"/>
            <a:chOff x="4752" y="2691"/>
            <a:chExt cx="528" cy="326"/>
          </a:xfrm>
        </p:grpSpPr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8126413" y="287655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∧</a:t>
            </a:r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7221538" y="30067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5170488" y="3006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6769100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…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481513" y="2794000"/>
            <a:ext cx="838200" cy="517525"/>
            <a:chOff x="4752" y="2691"/>
            <a:chExt cx="528" cy="326"/>
          </a:xfrm>
        </p:grpSpPr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Line 7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4044950" y="30099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3386138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…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4286248" y="2428868"/>
            <a:ext cx="2327275" cy="1820863"/>
            <a:chOff x="2699" y="1514"/>
            <a:chExt cx="1466" cy="1147"/>
          </a:xfrm>
        </p:grpSpPr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877" y="2091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1" name="Text Box 85"/>
            <p:cNvSpPr txBox="1">
              <a:spLocks noChangeArrowheads="1"/>
            </p:cNvSpPr>
            <p:nvPr/>
          </p:nvSpPr>
          <p:spPr bwMode="auto">
            <a:xfrm>
              <a:off x="3605" y="2409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/>
                <a:t>maxp</a:t>
              </a:r>
              <a:endParaRPr lang="en-US" altLang="zh-CN" sz="2000" dirty="0"/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 flipV="1">
              <a:off x="2971" y="2093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3" name="Text Box 87"/>
            <p:cNvSpPr txBox="1">
              <a:spLocks noChangeArrowheads="1"/>
            </p:cNvSpPr>
            <p:nvPr/>
          </p:nvSpPr>
          <p:spPr bwMode="auto">
            <a:xfrm>
              <a:off x="2699" y="2411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/>
                <a:t>maxpre</a:t>
              </a:r>
              <a:endParaRPr lang="en-US" altLang="zh-CN" sz="2000" dirty="0"/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3440" y="1514"/>
              <a:ext cx="725" cy="74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33CC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1250950" y="2794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900113" y="1628775"/>
            <a:ext cx="28082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算法设计思路</a:t>
            </a: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338638" y="1819275"/>
            <a:ext cx="3376634" cy="1203325"/>
            <a:chOff x="2733" y="1146"/>
            <a:chExt cx="1905" cy="758"/>
          </a:xfrm>
        </p:grpSpPr>
        <p:sp>
          <p:nvSpPr>
            <p:cNvPr id="80993" name="Freeform 97"/>
            <p:cNvSpPr>
              <a:spLocks/>
            </p:cNvSpPr>
            <p:nvPr/>
          </p:nvSpPr>
          <p:spPr bwMode="auto">
            <a:xfrm>
              <a:off x="3190" y="1396"/>
              <a:ext cx="1114" cy="508"/>
            </a:xfrm>
            <a:custGeom>
              <a:avLst/>
              <a:gdLst/>
              <a:ahLst/>
              <a:cxnLst>
                <a:cxn ang="0">
                  <a:pos x="2" y="508"/>
                </a:cxn>
                <a:cxn ang="0">
                  <a:pos x="138" y="76"/>
                </a:cxn>
                <a:cxn ang="0">
                  <a:pos x="834" y="52"/>
                </a:cxn>
                <a:cxn ang="0">
                  <a:pos x="1114" y="388"/>
                </a:cxn>
              </a:cxnLst>
              <a:rect l="0" t="0" r="r" b="b"/>
              <a:pathLst>
                <a:path w="1114" h="508">
                  <a:moveTo>
                    <a:pt x="2" y="508"/>
                  </a:moveTo>
                  <a:cubicBezTo>
                    <a:pt x="26" y="436"/>
                    <a:pt x="0" y="152"/>
                    <a:pt x="138" y="76"/>
                  </a:cubicBezTo>
                  <a:cubicBezTo>
                    <a:pt x="268" y="8"/>
                    <a:pt x="671" y="0"/>
                    <a:pt x="834" y="52"/>
                  </a:cubicBezTo>
                  <a:cubicBezTo>
                    <a:pt x="997" y="104"/>
                    <a:pt x="1056" y="318"/>
                    <a:pt x="1114" y="38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94" name="Text Box 98"/>
            <p:cNvSpPr txBox="1">
              <a:spLocks noChangeArrowheads="1"/>
            </p:cNvSpPr>
            <p:nvPr/>
          </p:nvSpPr>
          <p:spPr bwMode="auto">
            <a:xfrm>
              <a:off x="2733" y="1146"/>
              <a:ext cx="1905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/>
                <a:t>maxpre</a:t>
              </a:r>
              <a:r>
                <a:rPr lang="en-US" altLang="zh-CN" sz="2000" dirty="0">
                  <a:latin typeface="+mn-ea"/>
                  <a:ea typeface="+mn-ea"/>
                </a:rPr>
                <a:t>-</a:t>
              </a:r>
              <a:r>
                <a:rPr lang="en-US" altLang="zh-CN" sz="2000"/>
                <a:t>&gt;</a:t>
              </a:r>
              <a:r>
                <a:rPr lang="en-US" altLang="zh-CN" sz="2000" smtClean="0"/>
                <a:t>next=maxp</a:t>
              </a:r>
              <a:r>
                <a:rPr lang="en-US" altLang="zh-CN" sz="2000" smtClean="0">
                  <a:latin typeface="+mn-ea"/>
                  <a:ea typeface="+mn-ea"/>
                </a:rPr>
                <a:t>-</a:t>
              </a:r>
              <a:r>
                <a:rPr lang="en-US" altLang="zh-CN" sz="2000" dirty="0"/>
                <a:t>&gt;next</a:t>
              </a:r>
            </a:p>
          </p:txBody>
        </p:sp>
      </p:grpSp>
      <p:grpSp>
        <p:nvGrpSpPr>
          <p:cNvPr id="8" name="组合 70"/>
          <p:cNvGrpSpPr/>
          <p:nvPr/>
        </p:nvGrpSpPr>
        <p:grpSpPr>
          <a:xfrm>
            <a:off x="928662" y="3319463"/>
            <a:ext cx="1928826" cy="1652655"/>
            <a:chOff x="928662" y="3319463"/>
            <a:chExt cx="1928826" cy="1652655"/>
          </a:xfrm>
        </p:grpSpPr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25542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9" name="Text Box 93"/>
            <p:cNvSpPr txBox="1">
              <a:spLocks noChangeArrowheads="1"/>
            </p:cNvSpPr>
            <p:nvPr/>
          </p:nvSpPr>
          <p:spPr bwMode="auto">
            <a:xfrm>
              <a:off x="2409825" y="3824288"/>
              <a:ext cx="3619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p</a:t>
              </a:r>
            </a:p>
          </p:txBody>
        </p:sp>
        <p:sp>
          <p:nvSpPr>
            <p:cNvPr id="80990" name="Line 94"/>
            <p:cNvSpPr>
              <a:spLocks noChangeShapeType="1"/>
            </p:cNvSpPr>
            <p:nvPr/>
          </p:nvSpPr>
          <p:spPr bwMode="auto">
            <a:xfrm flipV="1">
              <a:off x="12588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1004888" y="3824288"/>
              <a:ext cx="6492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pre</a:t>
              </a:r>
            </a:p>
          </p:txBody>
        </p:sp>
        <p:sp>
          <p:nvSpPr>
            <p:cNvPr id="69" name="左大括号 68"/>
            <p:cNvSpPr/>
            <p:nvPr/>
          </p:nvSpPr>
          <p:spPr>
            <a:xfrm rot="16200000">
              <a:off x="1803075" y="3697595"/>
              <a:ext cx="180000" cy="1357322"/>
            </a:xfrm>
            <a:prstGeom prst="lef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8662" y="457200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一对同步指针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49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65208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23850" y="285728"/>
            <a:ext cx="8640763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delmaxnode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LinkNode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*maxp=p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</a:t>
            </a: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-&gt;data&lt;p-&gt;data)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若找到一个更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pre=p;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00034" y="5143512"/>
            <a:ext cx="467677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714348" y="1149478"/>
            <a:ext cx="7858180" cy="4708414"/>
            <a:chOff x="714348" y="1214422"/>
            <a:chExt cx="7858180" cy="4708414"/>
          </a:xfrm>
        </p:grpSpPr>
        <p:sp>
          <p:nvSpPr>
            <p:cNvPr id="4" name="矩形 3"/>
            <p:cNvSpPr/>
            <p:nvPr/>
          </p:nvSpPr>
          <p:spPr>
            <a:xfrm>
              <a:off x="714348" y="1214422"/>
              <a:ext cx="7786742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6500826" y="4572008"/>
              <a:ext cx="142876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72198" y="5214950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最大值结点的前驱结点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err="1" smtClean="0">
                  <a:ea typeface="楷体" pitchFamily="49" charset="-122"/>
                  <a:cs typeface="Times New Roman" pitchFamily="18" charset="0"/>
                </a:rPr>
                <a:t>maxpre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714348" y="4000504"/>
            <a:ext cx="7786742" cy="2214578"/>
            <a:chOff x="714348" y="4000504"/>
            <a:chExt cx="7786742" cy="2214578"/>
          </a:xfrm>
        </p:grpSpPr>
        <p:sp>
          <p:nvSpPr>
            <p:cNvPr id="10" name="矩形 9"/>
            <p:cNvSpPr/>
            <p:nvPr/>
          </p:nvSpPr>
          <p:spPr>
            <a:xfrm>
              <a:off x="714348" y="4000504"/>
              <a:ext cx="7786742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464843" y="5107793"/>
              <a:ext cx="785818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9968" y="5507196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删除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最大值结点并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释放空间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6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29151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2-8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（至少有一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数据结点），设计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一个算法使其元素递增有序排列。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179388" y="1916113"/>
            <a:ext cx="7597775" cy="2770253"/>
            <a:chOff x="179388" y="1916113"/>
            <a:chExt cx="7597775" cy="2770253"/>
          </a:xfrm>
        </p:grpSpPr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79388" y="349408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201731" name="Rectangle 3"/>
            <p:cNvSpPr>
              <a:spLocks noChangeArrowheads="1"/>
            </p:cNvSpPr>
            <p:nvPr/>
          </p:nvSpPr>
          <p:spPr bwMode="auto">
            <a:xfrm>
              <a:off x="854075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2" name="Rectangle 4"/>
            <p:cNvSpPr>
              <a:spLocks noChangeArrowheads="1"/>
            </p:cNvSpPr>
            <p:nvPr/>
          </p:nvSpPr>
          <p:spPr bwMode="auto">
            <a:xfrm>
              <a:off x="1214438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3" name="Line 5"/>
            <p:cNvSpPr>
              <a:spLocks noChangeShapeType="1"/>
            </p:cNvSpPr>
            <p:nvPr/>
          </p:nvSpPr>
          <p:spPr bwMode="auto">
            <a:xfrm>
              <a:off x="506413" y="367347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4787900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5148263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01737" name="Rectangle 9"/>
            <p:cNvSpPr>
              <a:spLocks noChangeArrowheads="1"/>
            </p:cNvSpPr>
            <p:nvPr/>
          </p:nvSpPr>
          <p:spPr bwMode="auto">
            <a:xfrm>
              <a:off x="4643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5003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7056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7416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01741" name="Freeform 13"/>
            <p:cNvSpPr>
              <a:spLocks/>
            </p:cNvSpPr>
            <p:nvPr/>
          </p:nvSpPr>
          <p:spPr bwMode="auto">
            <a:xfrm>
              <a:off x="6581775" y="266858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2" name="Freeform 14"/>
            <p:cNvSpPr>
              <a:spLocks/>
            </p:cNvSpPr>
            <p:nvPr/>
          </p:nvSpPr>
          <p:spPr bwMode="auto">
            <a:xfrm>
              <a:off x="4238625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4752975" y="191611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p</a:t>
              </a:r>
            </a:p>
          </p:txBody>
        </p:sp>
        <p:sp>
          <p:nvSpPr>
            <p:cNvPr id="201744" name="Freeform 16"/>
            <p:cNvSpPr>
              <a:spLocks/>
            </p:cNvSpPr>
            <p:nvPr/>
          </p:nvSpPr>
          <p:spPr bwMode="auto">
            <a:xfrm>
              <a:off x="5113338" y="267017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5" name="Text Box 17"/>
            <p:cNvSpPr txBox="1">
              <a:spLocks noChangeArrowheads="1"/>
            </p:cNvSpPr>
            <p:nvPr/>
          </p:nvSpPr>
          <p:spPr bwMode="auto">
            <a:xfrm>
              <a:off x="5761038" y="224948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4772025" y="2132013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7" name="Freeform 19"/>
            <p:cNvSpPr>
              <a:spLocks/>
            </p:cNvSpPr>
            <p:nvPr/>
          </p:nvSpPr>
          <p:spPr bwMode="auto">
            <a:xfrm>
              <a:off x="3497263" y="2876550"/>
              <a:ext cx="1371600" cy="654050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720" y="64"/>
                </a:cxn>
                <a:cxn ang="0">
                  <a:pos x="416" y="120"/>
                </a:cxn>
                <a:cxn ang="0">
                  <a:pos x="176" y="200"/>
                </a:cxn>
                <a:cxn ang="0">
                  <a:pos x="0" y="412"/>
                </a:cxn>
              </a:cxnLst>
              <a:rect l="0" t="0" r="r" b="b"/>
              <a:pathLst>
                <a:path w="864" h="412">
                  <a:moveTo>
                    <a:pt x="864" y="0"/>
                  </a:moveTo>
                  <a:cubicBezTo>
                    <a:pt x="864" y="0"/>
                    <a:pt x="795" y="44"/>
                    <a:pt x="720" y="64"/>
                  </a:cubicBezTo>
                  <a:cubicBezTo>
                    <a:pt x="645" y="84"/>
                    <a:pt x="507" y="97"/>
                    <a:pt x="416" y="120"/>
                  </a:cubicBezTo>
                  <a:cubicBezTo>
                    <a:pt x="325" y="143"/>
                    <a:pt x="245" y="151"/>
                    <a:pt x="176" y="200"/>
                  </a:cubicBezTo>
                  <a:cubicBezTo>
                    <a:pt x="107" y="249"/>
                    <a:pt x="37" y="368"/>
                    <a:pt x="0" y="41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8" name="Rectangle 20"/>
            <p:cNvSpPr>
              <a:spLocks noChangeArrowheads="1"/>
            </p:cNvSpPr>
            <p:nvPr/>
          </p:nvSpPr>
          <p:spPr bwMode="auto">
            <a:xfrm>
              <a:off x="2508250" y="35004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2868613" y="35004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0" name="Freeform 22"/>
            <p:cNvSpPr>
              <a:spLocks/>
            </p:cNvSpPr>
            <p:nvPr/>
          </p:nvSpPr>
          <p:spPr bwMode="auto">
            <a:xfrm>
              <a:off x="1258888" y="367665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1" name="Freeform 23"/>
            <p:cNvSpPr>
              <a:spLocks/>
            </p:cNvSpPr>
            <p:nvPr/>
          </p:nvSpPr>
          <p:spPr bwMode="auto">
            <a:xfrm>
              <a:off x="3060700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2" name="Text Box 24"/>
            <p:cNvSpPr txBox="1">
              <a:spLocks noChangeArrowheads="1"/>
            </p:cNvSpPr>
            <p:nvPr/>
          </p:nvSpPr>
          <p:spPr bwMode="auto">
            <a:xfrm>
              <a:off x="3636963" y="3281363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3" name="Text Box 25"/>
            <p:cNvSpPr txBox="1">
              <a:spLocks noChangeArrowheads="1"/>
            </p:cNvSpPr>
            <p:nvPr/>
          </p:nvSpPr>
          <p:spPr bwMode="auto">
            <a:xfrm>
              <a:off x="2657475" y="2924175"/>
              <a:ext cx="546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</a:rPr>
                <a:t>pre</a:t>
              </a: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676525" y="314007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5" name="Text Box 27"/>
            <p:cNvSpPr txBox="1">
              <a:spLocks noChangeArrowheads="1"/>
            </p:cNvSpPr>
            <p:nvPr/>
          </p:nvSpPr>
          <p:spPr bwMode="auto">
            <a:xfrm>
              <a:off x="1763713" y="328453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2268538" y="36782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右大括号 28"/>
            <p:cNvSpPr/>
            <p:nvPr/>
          </p:nvSpPr>
          <p:spPr>
            <a:xfrm rot="5400000">
              <a:off x="3070959" y="2286835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14546" y="428625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有序单链表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Text Box 91"/>
            <p:cNvSpPr txBox="1">
              <a:spLocks noChangeArrowheads="1"/>
            </p:cNvSpPr>
            <p:nvPr/>
          </p:nvSpPr>
          <p:spPr bwMode="auto">
            <a:xfrm>
              <a:off x="785786" y="2000240"/>
              <a:ext cx="28082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285728"/>
            <a:ext cx="8856663" cy="1938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sort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&gt;next-&gt;next;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&gt;next-&gt;next=NULL;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构造只含一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111284" y="2571744"/>
            <a:ext cx="5951499" cy="3500462"/>
            <a:chOff x="1111284" y="2571744"/>
            <a:chExt cx="5951499" cy="350046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785971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46334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38309" y="412113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11284" y="394174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79705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40068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929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89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342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702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867395" y="368140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038595" y="29289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p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398958" y="368299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046658" y="326230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57645" y="3144834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190784" y="412431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5852" y="4506913"/>
              <a:ext cx="2562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含一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个数据结点的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单链表是有序单链表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3143240" y="2571744"/>
              <a:ext cx="285752" cy="64294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大括号 35"/>
            <p:cNvSpPr/>
            <p:nvPr/>
          </p:nvSpPr>
          <p:spPr>
            <a:xfrm rot="5400000">
              <a:off x="4285405" y="3572719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3240" y="567209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拆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分为两个部分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23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642918"/>
            <a:ext cx="8856663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结点后继结点的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</a:t>
            </a:r>
            <a:endParaRPr kumimoji="1" lang="en-US" altLang="zh-CN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pre=L;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从有序表开头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指向插入*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(pre-&gt;next!=NULL &amp;&amp; pre-&gt;next-&gt;data&lt;p-&gt;data)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pre=pre-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在有序表中找插入*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</a:p>
          <a:p>
            <a:pPr algn="l"/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p-&gt;next=pre-&gt;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pre-&gt;next=p;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扫描原单链表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余下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2814576"/>
            <a:ext cx="7929618" cy="2257498"/>
            <a:chOff x="928662" y="4000504"/>
            <a:chExt cx="7929618" cy="2257498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在*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pre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之后插入*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000504"/>
              <a:ext cx="7929618" cy="9716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1807378" y="5450724"/>
              <a:ext cx="95721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2"/>
          <p:cNvGrpSpPr/>
          <p:nvPr/>
        </p:nvGrpSpPr>
        <p:grpSpPr>
          <a:xfrm>
            <a:off x="928662" y="1500174"/>
            <a:ext cx="7929618" cy="3257630"/>
            <a:chOff x="928662" y="2714620"/>
            <a:chExt cx="7929618" cy="3257630"/>
          </a:xfrm>
        </p:grpSpPr>
        <p:sp>
          <p:nvSpPr>
            <p:cNvPr id="3" name="矩形 2"/>
            <p:cNvSpPr/>
            <p:nvPr/>
          </p:nvSpPr>
          <p:spPr>
            <a:xfrm>
              <a:off x="928662" y="2714620"/>
              <a:ext cx="7929618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>
              <a:off x="2643687" y="4714603"/>
              <a:ext cx="1714280" cy="7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00100" y="5572140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在有序单链表中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查找插入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结点的前驱结点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34" y="5000636"/>
            <a:ext cx="467677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0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存储密度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指结点数据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本身所占的存储量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整个结点结构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中所占的存储量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之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比，即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00034" y="4857760"/>
            <a:ext cx="8064500" cy="1311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一般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地，存储密度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越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大，存储空间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的利用率就越高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显然，顺序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表的存储密度为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100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%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链表的存储密度小于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87450" y="1646223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存储密度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987675" y="135729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结点数据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本身占用的空间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76600" y="1908161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结点占用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的空间总量</a:t>
            </a: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832198" y="1870061"/>
            <a:ext cx="3240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446239" y="2500306"/>
            <a:ext cx="4268769" cy="2000264"/>
            <a:chOff x="1446239" y="2500306"/>
            <a:chExt cx="4268769" cy="2000264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457544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998881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286116" y="3028890"/>
              <a:ext cx="285752" cy="2143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8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个字节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314807" y="3054277"/>
              <a:ext cx="282580" cy="2318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57686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个字节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714612" y="4100460"/>
              <a:ext cx="27860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存储密度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=8/12=67%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239" y="2500306"/>
              <a:ext cx="553998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28662" y="2285992"/>
            <a:ext cx="76438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单链表有尾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插法和头插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法两种建表算法。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很多算法是以这两个建表算法为基础进行设计的。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285860"/>
            <a:ext cx="492922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 以建表算法为基础的算法设计  </a:t>
            </a:r>
            <a:endParaRPr lang="zh-CN" altLang="en-US" dirty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3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35824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 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zh-CN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带头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将所有结点逆置，即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28728" y="2285992"/>
            <a:ext cx="6338924" cy="2643206"/>
            <a:chOff x="857224" y="2285992"/>
            <a:chExt cx="6338924" cy="2643206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484287" y="456248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1844649" y="456248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136624" y="474187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857224" y="456248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308139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44175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14977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51014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802115" y="373380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47542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835785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619678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00760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5321354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857224" y="2285992"/>
              <a:ext cx="28082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算法设计思路</a:t>
              </a:r>
            </a:p>
          </p:txBody>
        </p: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5400000">
              <a:off x="3121464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49652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324100" y="3786717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571736" y="4143380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26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85728"/>
            <a:ext cx="6715172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Reverse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p=L-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L-&gt;next=NULL;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285992"/>
            <a:ext cx="6338924" cy="3400506"/>
            <a:chOff x="1000100" y="2285992"/>
            <a:chExt cx="6338924" cy="3400506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627163" y="435769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87525" y="435769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1279500" y="4537081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000100" y="435769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2426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58456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292654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65301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618299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978661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762554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143636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5464230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19" name="直接箭头连接符 18"/>
            <p:cNvCxnSpPr>
              <a:endCxn id="8" idx="0"/>
            </p:cNvCxnSpPr>
            <p:nvPr/>
          </p:nvCxnSpPr>
          <p:spPr>
            <a:xfrm rot="5400000">
              <a:off x="3264340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92528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929058" y="2285992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4464843" y="2536025"/>
              <a:ext cx="214314" cy="5000660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54" y="528638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拆分为两个部分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3786183" y="3733808"/>
              <a:ext cx="500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41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7285027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 (p!=NULL)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q=p-&gt;next;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p-&gt;next=L-&gt;next;</a:t>
            </a:r>
          </a:p>
          <a:p>
            <a:pPr algn="l"/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L-&gt;next=p;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p=q;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57224" y="2928934"/>
            <a:ext cx="6338924" cy="2286016"/>
            <a:chOff x="857224" y="2928934"/>
            <a:chExt cx="6338924" cy="2286016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484287" y="48482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844649" y="48482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1136624" y="502762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57224" y="484823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308139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344175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149778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51014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3643307" y="4019560"/>
              <a:ext cx="519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47542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6835785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4619678" y="40195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000760" y="4017973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5321354" y="363538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20" name="直接箭头连接符 19"/>
            <p:cNvCxnSpPr>
              <a:endCxn id="9" idx="0"/>
            </p:cNvCxnSpPr>
            <p:nvPr/>
          </p:nvCxnSpPr>
          <p:spPr>
            <a:xfrm rot="5400000">
              <a:off x="3121464" y="3640546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49652" y="32861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324100" y="4072469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571736" y="4429132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2357422" y="2928934"/>
              <a:ext cx="285752" cy="64294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87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5720" y="431567"/>
            <a:ext cx="8358246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en-US" altLang="zh-CN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zh-CN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带头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一个算法将其拆分成两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要求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28662" y="3295648"/>
            <a:ext cx="7143800" cy="2538405"/>
            <a:chOff x="928662" y="3295648"/>
            <a:chExt cx="7143800" cy="2538405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6621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0224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314474" y="3575026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035074" y="3395639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79563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156001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2201887" y="357343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3864026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22438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516363" y="3575026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73517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77120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>
              <a:off x="4333926" y="357502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137159" y="3295648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6240521" y="339089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600883" y="339089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5892858" y="357028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6877074" y="357343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500562" y="4071942"/>
              <a:ext cx="357190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6271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9875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1279500" y="4884749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928662" y="4705362"/>
              <a:ext cx="554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1800" baseline="-25000" dirty="0" err="1" smtClean="0"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1800" baseline="-250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6066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121027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166913" y="488316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829052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18941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481389" y="488474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73167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76771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4298952" y="488474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5102185" y="460537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205547" y="4700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6565909" y="4700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857884" y="4880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42100" y="4883162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6271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9875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1279500" y="564672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928662" y="5467341"/>
              <a:ext cx="55404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1800" baseline="-25000" dirty="0" err="1" smtClean="0"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276066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3121027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2166913" y="56451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829052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418941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481389" y="564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73167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6771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298952" y="56467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5102185" y="5367350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205547" y="54625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6565909" y="54625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auto">
            <a:xfrm>
              <a:off x="5857884" y="5641984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6842100" y="56451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62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610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利用原单链表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所有结点通过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改变指针域重组成单链表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由于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相对顺序与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相同，所以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采用尾插法建立单链表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由于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相对顺序与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相反，所以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采用头插法建立单链表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53047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890838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98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959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251200" y="37052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011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372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92176" name="Freeform 16"/>
          <p:cNvSpPr>
            <a:spLocks/>
          </p:cNvSpPr>
          <p:nvPr/>
        </p:nvSpPr>
        <p:spPr bwMode="auto">
          <a:xfrm>
            <a:off x="5537200" y="3703638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339975" y="299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92180" name="Freeform 20"/>
          <p:cNvSpPr>
            <a:spLocks/>
          </p:cNvSpPr>
          <p:nvPr/>
        </p:nvSpPr>
        <p:spPr bwMode="auto">
          <a:xfrm>
            <a:off x="4068763" y="3705225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716463" y="3284538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2746375" y="3932238"/>
            <a:ext cx="2689225" cy="1368425"/>
            <a:chOff x="1730" y="1842"/>
            <a:chExt cx="1694" cy="862"/>
          </a:xfrm>
        </p:grpSpPr>
        <p:sp>
          <p:nvSpPr>
            <p:cNvPr id="92188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grpSp>
        <p:nvGrpSpPr>
          <p:cNvPr id="92193" name="Group 33"/>
          <p:cNvGrpSpPr>
            <a:grpSpLocks/>
          </p:cNvGrpSpPr>
          <p:nvPr/>
        </p:nvGrpSpPr>
        <p:grpSpPr bwMode="auto">
          <a:xfrm>
            <a:off x="1692275" y="4003675"/>
            <a:ext cx="1871663" cy="647700"/>
            <a:chOff x="1066" y="1887"/>
            <a:chExt cx="1179" cy="408"/>
          </a:xfrm>
        </p:grpSpPr>
        <p:sp>
          <p:nvSpPr>
            <p:cNvPr id="92187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90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</p:grp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2700338" y="3141663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1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9239" y="333375"/>
            <a:ext cx="8680479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split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利用原来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r1=L1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kumimoji="1" lang="en-US" altLang="zh-CN" sz="2000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</a:t>
            </a:r>
            <a:endParaRPr kumimoji="1" lang="zh-CN" altLang="en-US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L2=(LinkNode *)malloc(sizeof(LinkNode));    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en-US" altLang="zh-CN" sz="2000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的头结点</a:t>
            </a:r>
            <a:endParaRPr kumimoji="1" lang="zh-CN" altLang="en-US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的指针域为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3047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90838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98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9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251200" y="403384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11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372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537200" y="403225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4068763" y="403384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16463" y="361315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Verdana" pitchFamily="34" charset="0"/>
                <a:ea typeface="宋体" pitchFamily="2" charset="-122"/>
              </a:rPr>
              <a:t>∧</a:t>
            </a:r>
            <a:endParaRPr lang="zh-CN" altLang="zh-CN" sz="1800" dirty="0">
              <a:solidFill>
                <a:srgbClr val="0000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700338" y="347028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339975" y="332581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29" name="下箭头 28"/>
          <p:cNvSpPr/>
          <p:nvPr/>
        </p:nvSpPr>
        <p:spPr>
          <a:xfrm>
            <a:off x="3571868" y="2571744"/>
            <a:ext cx="357190" cy="85725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71934" y="278605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建表的准备工作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85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8680479" cy="3603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-&gt;next=p;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p(data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ai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移向下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	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-&gt;next=p;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p=q;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重新指向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置空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47931" y="54403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08294" y="54403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300269" y="561975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57356" y="544036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2578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86144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94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54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946506" y="456565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707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067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6232506" y="456406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035281" y="385762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4764069" y="456565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411769" y="414496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47931" y="608171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008294" y="608171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00269" y="626110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857356" y="608171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3441681" y="4792666"/>
            <a:ext cx="2689225" cy="1368425"/>
            <a:chOff x="1730" y="1842"/>
            <a:chExt cx="1694" cy="862"/>
          </a:xfrm>
        </p:grpSpPr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2387581" y="4864103"/>
            <a:ext cx="1871663" cy="647700"/>
            <a:chOff x="1066" y="1887"/>
            <a:chExt cx="1179" cy="408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</p:grp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395644" y="400209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71934" y="3786190"/>
            <a:ext cx="285752" cy="42862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5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信纸"/>
          <p:cNvSpPr txBox="1">
            <a:spLocks noChangeArrowheads="1"/>
          </p:cNvSpPr>
          <p:nvPr/>
        </p:nvSpPr>
        <p:spPr bwMode="auto">
          <a:xfrm>
            <a:off x="468313" y="476250"/>
            <a:ext cx="26066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7224" y="1214422"/>
            <a:ext cx="635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单链表中结点类型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7610" y="2000240"/>
            <a:ext cx="5911844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定义单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链表结点类型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00232" y="2928935"/>
            <a:ext cx="1571636" cy="2000263"/>
            <a:chOff x="2000232" y="2928935"/>
            <a:chExt cx="1571636" cy="20002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00232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1570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5400000">
              <a:off x="1851004" y="3348038"/>
              <a:ext cx="1568464" cy="730257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 rot="5400000">
              <a:off x="2621739" y="3547269"/>
              <a:ext cx="1139836" cy="76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82296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    当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访问过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个结点后，只能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接着访问它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后继结点，而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无法访问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它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的前驱结点。  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单链表的特点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241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655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053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467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353192" y="310990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11413" y="2428868"/>
            <a:ext cx="701691" cy="719138"/>
            <a:chOff x="2285984" y="1142984"/>
            <a:chExt cx="701691" cy="719138"/>
          </a:xfrm>
        </p:grpSpPr>
        <p:sp>
          <p:nvSpPr>
            <p:cNvPr id="10" name="Arc 14"/>
            <p:cNvSpPr>
              <a:spLocks/>
            </p:cNvSpPr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3697304" y="3362318"/>
            <a:ext cx="1123950" cy="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67215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528779" y="3148006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24950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822329" y="2250527"/>
            <a:ext cx="753588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插入操作：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新结点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结点之后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71472" y="571480"/>
            <a:ext cx="4857784" cy="609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、插入结点和删除结点操作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785786" y="2928934"/>
            <a:ext cx="770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相关结点的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域，不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移动结点。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714348" y="1571612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）插入结点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6987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2400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6799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52212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779838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4321175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227763" y="170973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0350" name="Arc 14"/>
          <p:cNvSpPr>
            <a:spLocks/>
          </p:cNvSpPr>
          <p:nvPr/>
        </p:nvSpPr>
        <p:spPr bwMode="auto">
          <a:xfrm>
            <a:off x="2627313" y="1389063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2285984" y="1028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p</a:t>
            </a:r>
          </a:p>
        </p:txBody>
      </p:sp>
      <p:sp>
        <p:nvSpPr>
          <p:cNvPr id="270353" name="Freeform 17"/>
          <p:cNvSpPr>
            <a:spLocks/>
          </p:cNvSpPr>
          <p:nvPr/>
        </p:nvSpPr>
        <p:spPr bwMode="auto">
          <a:xfrm>
            <a:off x="3571875" y="1962150"/>
            <a:ext cx="112395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554672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403350" y="174783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212407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089275" y="33099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3394075" y="35687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4643438" y="2184400"/>
            <a:ext cx="3101975" cy="1389063"/>
            <a:chOff x="2925" y="1376"/>
            <a:chExt cx="1954" cy="875"/>
          </a:xfrm>
        </p:grpSpPr>
        <p:sp>
          <p:nvSpPr>
            <p:cNvPr id="270361" name="Freeform 25"/>
            <p:cNvSpPr>
              <a:spLocks/>
            </p:cNvSpPr>
            <p:nvPr/>
          </p:nvSpPr>
          <p:spPr bwMode="auto">
            <a:xfrm>
              <a:off x="2925" y="1376"/>
              <a:ext cx="299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299" y="0"/>
                </a:cxn>
              </a:cxnLst>
              <a:rect l="0" t="0" r="r" b="b"/>
              <a:pathLst>
                <a:path w="299" h="875">
                  <a:moveTo>
                    <a:pt x="0" y="875"/>
                  </a:moveTo>
                  <a:lnTo>
                    <a:pt x="29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3107" y="1621"/>
              <a:ext cx="1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  <a:sym typeface="Wingdings 2" pitchFamily="18" charset="2"/>
                </a:rPr>
                <a:t></a:t>
              </a:r>
              <a:r>
                <a:rPr lang="en-US" altLang="zh-CN" sz="2000" dirty="0">
                  <a:cs typeface="Times New Roman" pitchFamily="18" charset="0"/>
                </a:rPr>
                <a:t>s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&gt;next=p</a:t>
              </a:r>
              <a:r>
                <a:rPr lang="en-US" altLang="zh-CN" sz="2000" dirty="0"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979613" y="1971675"/>
            <a:ext cx="2016125" cy="1384300"/>
            <a:chOff x="1247" y="1242"/>
            <a:chExt cx="1270" cy="872"/>
          </a:xfrm>
        </p:grpSpPr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2184" y="1242"/>
              <a:ext cx="333" cy="8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3" y="872"/>
                </a:cxn>
              </a:cxnLst>
              <a:rect l="0" t="0" r="r" b="b"/>
              <a:pathLst>
                <a:path w="333" h="872">
                  <a:moveTo>
                    <a:pt x="0" y="0"/>
                  </a:moveTo>
                  <a:lnTo>
                    <a:pt x="333" y="872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1247" y="1616"/>
              <a:ext cx="1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  <a:sym typeface="Wingdings 2" pitchFamily="18" charset="2"/>
                </a:rPr>
                <a:t></a:t>
              </a:r>
              <a:r>
                <a:rPr lang="en-US" altLang="zh-CN" sz="2000" dirty="0"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&gt;next=s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2555875" y="4292600"/>
            <a:ext cx="3887788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插入操作语句描述如下：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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next = p</a:t>
            </a:r>
            <a:r>
              <a:rPr lang="en-US" altLang="zh-CN" sz="20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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next = s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857224" y="285728"/>
            <a:ext cx="360520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插入结点演示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3" grpId="0" animBg="1"/>
      <p:bldP spid="2703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928662" y="1757354"/>
            <a:ext cx="635798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删除操作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结点之后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928662" y="2428868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相关结点的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域，不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移动结点。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57224" y="967071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）删除结点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</TotalTime>
  <Words>2080</Words>
  <Application>Microsoft Office PowerPoint</Application>
  <PresentationFormat>全屏显示(4:3)</PresentationFormat>
  <Paragraphs>620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Wang xb</cp:lastModifiedBy>
  <cp:revision>1009</cp:revision>
  <dcterms:created xsi:type="dcterms:W3CDTF">2004-04-02T09:54:37Z</dcterms:created>
  <dcterms:modified xsi:type="dcterms:W3CDTF">2018-09-13T13:57:46Z</dcterms:modified>
</cp:coreProperties>
</file>