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0"/>
  </p:notesMasterIdLst>
  <p:sldIdLst>
    <p:sldId id="519" r:id="rId2"/>
    <p:sldId id="498" r:id="rId3"/>
    <p:sldId id="523" r:id="rId4"/>
    <p:sldId id="302" r:id="rId5"/>
    <p:sldId id="484" r:id="rId6"/>
    <p:sldId id="486" r:id="rId7"/>
    <p:sldId id="525" r:id="rId8"/>
    <p:sldId id="520" r:id="rId9"/>
    <p:sldId id="521" r:id="rId10"/>
    <p:sldId id="421" r:id="rId11"/>
    <p:sldId id="499" r:id="rId12"/>
    <p:sldId id="425" r:id="rId13"/>
    <p:sldId id="518" r:id="rId14"/>
    <p:sldId id="522" r:id="rId15"/>
    <p:sldId id="427"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488" r:id="rId29"/>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4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00000"/>
    <a:srgbClr val="FF3300"/>
    <a:srgbClr val="006600"/>
    <a:srgbClr val="33CC33"/>
    <a:srgbClr val="33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9" autoAdjust="0"/>
    <p:restoredTop sz="89442" autoAdjust="0"/>
  </p:normalViewPr>
  <p:slideViewPr>
    <p:cSldViewPr>
      <p:cViewPr varScale="1">
        <p:scale>
          <a:sx n="77" d="100"/>
          <a:sy n="77" d="100"/>
        </p:scale>
        <p:origin x="1445" y="62"/>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C857-FCB3-44AD-8FD7-A767267E7396}" type="datetimeFigureOut">
              <a:rPr lang="zh-CN" altLang="en-US" smtClean="0"/>
              <a:pPr/>
              <a:t>2021-03-10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6085A-D03B-4BA8-B349-8A4DE339B539}" type="slidenum">
              <a:rPr lang="zh-CN" altLang="en-US" smtClean="0"/>
              <a:pPr/>
              <a:t>‹#›</a:t>
            </a:fld>
            <a:endParaRPr lang="zh-CN" altLang="en-US"/>
          </a:p>
        </p:txBody>
      </p:sp>
    </p:spTree>
    <p:extLst>
      <p:ext uri="{BB962C8B-B14F-4D97-AF65-F5344CB8AC3E}">
        <p14:creationId xmlns:p14="http://schemas.microsoft.com/office/powerpoint/2010/main" val="142827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pPr/>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BD3F3EC2-762F-4585-9ABE-3D0BD98F40C0}" type="slidenum">
              <a:rPr lang="en-US" altLang="zh-CN" smtClean="0"/>
              <a:pPr/>
              <a:t>‹#›</a:t>
            </a:fld>
            <a:r>
              <a:rPr lang="en-US" altLang="zh-CN"/>
              <a:t>/17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2819390" cy="519113"/>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solidFill>
                  <a:srgbClr val="FF0000"/>
                </a:solidFill>
                <a:effectLst>
                  <a:outerShdw blurRad="76200" dist="50800" dir="5400000" algn="tl" rotWithShape="0">
                    <a:srgbClr val="000000">
                      <a:alpha val="65000"/>
                    </a:srgbClr>
                  </a:outerShdw>
                </a:effectLst>
                <a:ea typeface="隶书" pitchFamily="49" charset="-122"/>
              </a:rPr>
              <a:t>2.3.3   </a:t>
            </a:r>
            <a:r>
              <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rPr>
              <a:t>双链表 </a:t>
            </a:r>
            <a:endParaRPr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endParaRPr>
          </a:p>
        </p:txBody>
      </p:sp>
      <p:sp>
        <p:nvSpPr>
          <p:cNvPr id="37" name="TextBox 36"/>
          <p:cNvSpPr txBox="1"/>
          <p:nvPr/>
        </p:nvSpPr>
        <p:spPr>
          <a:xfrm>
            <a:off x="571472" y="1571612"/>
            <a:ext cx="7858180" cy="1754326"/>
          </a:xfrm>
          <a:prstGeom prst="rect">
            <a:avLst/>
          </a:prstGeom>
          <a:noFill/>
        </p:spPr>
        <p:txBody>
          <a:bodyPr wrap="square" rtlCol="0">
            <a:spAutoFit/>
          </a:bodyPr>
          <a:lstStyle/>
          <a:p>
            <a:pPr algn="l">
              <a:lnSpc>
                <a:spcPct val="150000"/>
              </a:lnSpc>
            </a:pPr>
            <a:r>
              <a:rPr kumimoji="1" lang="zh-CN" altLang="en-US" dirty="0">
                <a:latin typeface="楷体" pitchFamily="49" charset="-122"/>
                <a:ea typeface="楷体" pitchFamily="49" charset="-122"/>
                <a:cs typeface="Times New Roman" pitchFamily="18" charset="0"/>
              </a:rPr>
              <a:t>    在线性表的链式存储</a:t>
            </a:r>
            <a:r>
              <a:rPr kumimoji="1" lang="zh-CN" altLang="en-US">
                <a:latin typeface="楷体" pitchFamily="49" charset="-122"/>
                <a:ea typeface="楷体" pitchFamily="49" charset="-122"/>
                <a:cs typeface="Times New Roman" pitchFamily="18" charset="0"/>
              </a:rPr>
              <a:t>结构中，</a:t>
            </a:r>
            <a:r>
              <a:rPr lang="zh-CN" altLang="en-US">
                <a:latin typeface="楷体" pitchFamily="49" charset="-122"/>
                <a:ea typeface="楷体" pitchFamily="49" charset="-122"/>
                <a:cs typeface="Times New Roman" pitchFamily="18" charset="0"/>
              </a:rPr>
              <a:t>每个物理结点增加</a:t>
            </a:r>
            <a:r>
              <a:rPr lang="zh-CN" altLang="en-US" dirty="0">
                <a:latin typeface="楷体" pitchFamily="49" charset="-122"/>
                <a:ea typeface="楷体" pitchFamily="49" charset="-122"/>
                <a:cs typeface="Times New Roman" pitchFamily="18" charset="0"/>
              </a:rPr>
              <a:t>一个</a:t>
            </a:r>
            <a:r>
              <a:rPr lang="zh-CN" altLang="en-US">
                <a:latin typeface="楷体" pitchFamily="49" charset="-122"/>
                <a:ea typeface="楷体" pitchFamily="49" charset="-122"/>
                <a:cs typeface="Times New Roman" pitchFamily="18" charset="0"/>
              </a:rPr>
              <a:t>指向后继</a:t>
            </a:r>
            <a:r>
              <a:rPr kumimoji="1" lang="zh-CN" altLang="en-US">
                <a:latin typeface="楷体" pitchFamily="49" charset="-122"/>
                <a:ea typeface="楷体" pitchFamily="49" charset="-122"/>
                <a:cs typeface="Times New Roman" pitchFamily="18" charset="0"/>
              </a:rPr>
              <a:t>结点的</a:t>
            </a:r>
            <a:r>
              <a:rPr kumimoji="1" lang="zh-CN" altLang="en-US" dirty="0">
                <a:latin typeface="楷体" pitchFamily="49" charset="-122"/>
                <a:ea typeface="楷体" pitchFamily="49" charset="-122"/>
                <a:cs typeface="Times New Roman" pitchFamily="18" charset="0"/>
              </a:rPr>
              <a:t>指针域和一</a:t>
            </a:r>
            <a:r>
              <a:rPr kumimoji="1" lang="zh-CN" altLang="en-US">
                <a:latin typeface="楷体" pitchFamily="49" charset="-122"/>
                <a:ea typeface="楷体" pitchFamily="49" charset="-122"/>
                <a:cs typeface="Times New Roman" pitchFamily="18" charset="0"/>
              </a:rPr>
              <a:t>个指向前驱结点的</a:t>
            </a:r>
            <a:r>
              <a:rPr kumimoji="1" lang="zh-CN" altLang="en-US" dirty="0">
                <a:latin typeface="楷体" pitchFamily="49" charset="-122"/>
                <a:ea typeface="楷体" pitchFamily="49" charset="-122"/>
                <a:cs typeface="Times New Roman" pitchFamily="18" charset="0"/>
              </a:rPr>
              <a:t>指针域 </a:t>
            </a:r>
            <a:r>
              <a:rPr kumimoji="1" lang="en-US" altLang="zh-CN" dirty="0">
                <a:solidFill>
                  <a:srgbClr val="FF0000"/>
                </a:solidFill>
                <a:latin typeface="楷体" pitchFamily="49" charset="-122"/>
                <a:ea typeface="楷体" pitchFamily="49" charset="-122"/>
                <a:cs typeface="Times New Roman" pitchFamily="18" charset="0"/>
                <a:sym typeface="Wingdings"/>
              </a:rPr>
              <a:t></a:t>
            </a:r>
            <a:r>
              <a:rPr kumimoji="1" lang="zh-CN" altLang="en-US" dirty="0">
                <a:solidFill>
                  <a:srgbClr val="FF0000"/>
                </a:solidFill>
                <a:effectLst>
                  <a:outerShdw blurRad="38100" dist="38100" dir="2700000" algn="tl">
                    <a:srgbClr val="000000">
                      <a:alpha val="43137"/>
                    </a:srgbClr>
                  </a:outerShdw>
                </a:effectLst>
                <a:latin typeface="楷体" pitchFamily="49" charset="-122"/>
                <a:ea typeface="楷体" pitchFamily="49" charset="-122"/>
                <a:cs typeface="Times New Roman" pitchFamily="18" charset="0"/>
              </a:rPr>
              <a:t>双链表</a:t>
            </a:r>
            <a:r>
              <a:rPr kumimoji="1" lang="zh-CN" altLang="en-US" dirty="0">
                <a:latin typeface="楷体" pitchFamily="49" charset="-122"/>
                <a:ea typeface="楷体" pitchFamily="49" charset="-122"/>
                <a:cs typeface="Times New Roman" pitchFamily="18" charset="0"/>
              </a:rPr>
              <a:t>。</a:t>
            </a:r>
            <a:endParaRPr lang="zh-CN" altLang="en-US" dirty="0">
              <a:latin typeface="楷体" pitchFamily="49" charset="-122"/>
              <a:ea typeface="楷体" pitchFamily="49" charset="-122"/>
            </a:endParaRPr>
          </a:p>
        </p:txBody>
      </p:sp>
      <p:sp>
        <p:nvSpPr>
          <p:cNvPr id="8" name="灯片编号占位符 7"/>
          <p:cNvSpPr>
            <a:spLocks noGrp="1"/>
          </p:cNvSpPr>
          <p:nvPr>
            <p:ph type="sldNum" sz="quarter" idx="12"/>
          </p:nvPr>
        </p:nvSpPr>
        <p:spPr/>
        <p:txBody>
          <a:bodyPr/>
          <a:lstStyle/>
          <a:p>
            <a:fld id="{BD3F3EC2-762F-4585-9ABE-3D0BD98F40C0}" type="slidenum">
              <a:rPr lang="en-US" altLang="zh-CN" smtClean="0"/>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5232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sz="2800">
                <a:solidFill>
                  <a:schemeClr val="bg1"/>
                </a:solidFill>
                <a:latin typeface="Times New Roman" pitchFamily="18" charset="0"/>
                <a:ea typeface="黑体" pitchFamily="49" charset="-122"/>
                <a:cs typeface="Times New Roman" pitchFamily="18" charset="0"/>
              </a:rPr>
              <a:t>  3</a:t>
            </a:r>
            <a:r>
              <a:rPr lang="zh-CN" altLang="en-US" sz="2800">
                <a:solidFill>
                  <a:schemeClr val="bg1"/>
                </a:solidFill>
                <a:latin typeface="Times New Roman" pitchFamily="18" charset="0"/>
                <a:ea typeface="黑体" pitchFamily="49" charset="-122"/>
                <a:cs typeface="Times New Roman" pitchFamily="18" charset="0"/>
              </a:rPr>
              <a:t>、</a:t>
            </a:r>
            <a:r>
              <a:rPr lang="zh-CN" altLang="en-US" sz="2800" dirty="0">
                <a:solidFill>
                  <a:schemeClr val="bg1"/>
                </a:solidFill>
                <a:latin typeface="Times New Roman" pitchFamily="18" charset="0"/>
                <a:ea typeface="黑体" pitchFamily="49" charset="-122"/>
                <a:cs typeface="Times New Roman" pitchFamily="18" charset="0"/>
              </a:rPr>
              <a:t>线性表基本运算在双链表中的实现</a:t>
            </a:r>
          </a:p>
        </p:txBody>
      </p:sp>
      <p:sp>
        <p:nvSpPr>
          <p:cNvPr id="205827" name="Text Box 3"/>
          <p:cNvSpPr txBox="1">
            <a:spLocks noChangeArrowheads="1"/>
          </p:cNvSpPr>
          <p:nvPr/>
        </p:nvSpPr>
        <p:spPr bwMode="auto">
          <a:xfrm>
            <a:off x="357158" y="1467137"/>
            <a:ext cx="7358114" cy="461665"/>
          </a:xfrm>
          <a:prstGeom prst="rect">
            <a:avLst/>
          </a:prstGeom>
          <a:noFill/>
          <a:ln w="9525">
            <a:noFill/>
            <a:miter lim="800000"/>
            <a:headEnd/>
            <a:tailEnd/>
          </a:ln>
          <a:effectLst/>
        </p:spPr>
        <p:txBody>
          <a:bodyPr wrap="square">
            <a:spAutoFit/>
          </a:bodyPr>
          <a:lstStyle/>
          <a:p>
            <a:pPr algn="l">
              <a:spcBef>
                <a:spcPct val="50000"/>
              </a:spcBef>
            </a:pPr>
            <a:r>
              <a:rPr lang="zh-CN" altLang="en-US" dirty="0">
                <a:latin typeface="楷体" pitchFamily="49" charset="-122"/>
                <a:ea typeface="楷体" pitchFamily="49" charset="-122"/>
              </a:rPr>
              <a:t>和单</a:t>
            </a:r>
            <a:r>
              <a:rPr lang="zh-CN" altLang="en-US">
                <a:latin typeface="楷体" pitchFamily="49" charset="-122"/>
                <a:ea typeface="楷体" pitchFamily="49" charset="-122"/>
              </a:rPr>
              <a:t>链表相比，双</a:t>
            </a:r>
            <a:r>
              <a:rPr lang="zh-CN" altLang="en-US" dirty="0">
                <a:latin typeface="楷体" pitchFamily="49" charset="-122"/>
                <a:ea typeface="楷体" pitchFamily="49" charset="-122"/>
              </a:rPr>
              <a:t>链表</a:t>
            </a:r>
            <a:r>
              <a:rPr lang="zh-CN" altLang="en-US" dirty="0">
                <a:solidFill>
                  <a:srgbClr val="FF00FF"/>
                </a:solidFill>
                <a:latin typeface="楷体" pitchFamily="49" charset="-122"/>
                <a:ea typeface="楷体" pitchFamily="49" charset="-122"/>
              </a:rPr>
              <a:t>主要是插入和删除运算不同</a:t>
            </a:r>
            <a:r>
              <a:rPr lang="zh-CN" altLang="en-US" dirty="0">
                <a:latin typeface="楷体" pitchFamily="49" charset="-122"/>
                <a:ea typeface="楷体" pitchFamily="49" charset="-122"/>
              </a:rPr>
              <a:t>。</a:t>
            </a:r>
          </a:p>
        </p:txBody>
      </p:sp>
      <p:sp>
        <p:nvSpPr>
          <p:cNvPr id="4" name="Text Box 4"/>
          <p:cNvSpPr txBox="1">
            <a:spLocks noChangeArrowheads="1"/>
          </p:cNvSpPr>
          <p:nvPr/>
        </p:nvSpPr>
        <p:spPr bwMode="auto">
          <a:xfrm>
            <a:off x="360393" y="2857496"/>
            <a:ext cx="7712069" cy="23725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2000" err="1">
                <a:solidFill>
                  <a:srgbClr val="0000FF"/>
                </a:solidFill>
                <a:latin typeface="Times New Roman" pitchFamily="18" charset="0"/>
                <a:ea typeface="楷体" pitchFamily="49" charset="-122"/>
                <a:cs typeface="Times New Roman" pitchFamily="18" charset="0"/>
              </a:rPr>
              <a:t>bool</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ListInsert</a:t>
            </a:r>
            <a:r>
              <a:rPr lang="en-US" altLang="zh-CN" sz="2000">
                <a:solidFill>
                  <a:srgbClr val="0000FF"/>
                </a:solidFill>
                <a:latin typeface="Times New Roman" pitchFamily="18" charset="0"/>
                <a:ea typeface="楷体" pitchFamily="49" charset="-122"/>
                <a:cs typeface="Times New Roman" pitchFamily="18" charset="0"/>
              </a:rPr>
              <a:t>(DLinkNode *&amp;L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i</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ElemType </a:t>
            </a:r>
            <a:r>
              <a:rPr lang="en-US" altLang="zh-CN" sz="2000" dirty="0">
                <a:solidFill>
                  <a:srgbClr val="0000FF"/>
                </a:solidFill>
                <a:latin typeface="Times New Roman" pitchFamily="18" charset="0"/>
                <a:ea typeface="楷体" pitchFamily="49" charset="-122"/>
                <a:cs typeface="Times New Roman" pitchFamily="18" charset="0"/>
              </a:rPr>
              <a:t>e)</a:t>
            </a:r>
          </a:p>
          <a:p>
            <a:pPr algn="l"/>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j=0;</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DLinkNode *p=L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s;	      	</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a:solidFill>
                  <a:srgbClr val="00B0F0"/>
                </a:solidFill>
                <a:latin typeface="Times New Roman" pitchFamily="18" charset="0"/>
                <a:ea typeface="楷体" pitchFamily="49" charset="-122"/>
                <a:cs typeface="Times New Roman" pitchFamily="18" charset="0"/>
              </a:rPr>
              <a:t>指向头结点，</a:t>
            </a:r>
            <a:r>
              <a:rPr lang="en-US" altLang="zh-CN" sz="2000">
                <a:solidFill>
                  <a:srgbClr val="00B0F0"/>
                </a:solidFill>
                <a:latin typeface="Times New Roman" pitchFamily="18" charset="0"/>
                <a:ea typeface="楷体" pitchFamily="49" charset="-122"/>
                <a:cs typeface="Times New Roman" pitchFamily="18" charset="0"/>
              </a:rPr>
              <a:t>j</a:t>
            </a:r>
            <a:r>
              <a:rPr lang="zh-CN" altLang="en-US" sz="2000" dirty="0">
                <a:solidFill>
                  <a:srgbClr val="00B0F0"/>
                </a:solidFill>
                <a:latin typeface="Times New Roman" pitchFamily="18" charset="0"/>
                <a:ea typeface="楷体" pitchFamily="49" charset="-122"/>
                <a:cs typeface="Times New Roman" pitchFamily="18" charset="0"/>
              </a:rPr>
              <a:t>设置为</a:t>
            </a:r>
            <a:r>
              <a:rPr lang="en-US" altLang="zh-CN" sz="2000" dirty="0">
                <a:solidFill>
                  <a:srgbClr val="00B0F0"/>
                </a:solidFill>
                <a:latin typeface="Times New Roman" pitchFamily="18" charset="0"/>
                <a:ea typeface="楷体" pitchFamily="49" charset="-122"/>
                <a:cs typeface="Times New Roman" pitchFamily="18" charset="0"/>
              </a:rPr>
              <a:t>0</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while (j&lt;</a:t>
            </a:r>
            <a:r>
              <a:rPr lang="en-US" altLang="zh-CN" sz="2000" dirty="0" err="1">
                <a:solidFill>
                  <a:srgbClr val="FF00FF"/>
                </a:solidFill>
                <a:latin typeface="Times New Roman" pitchFamily="18" charset="0"/>
                <a:ea typeface="楷体" pitchFamily="49" charset="-122"/>
                <a:cs typeface="Times New Roman" pitchFamily="18" charset="0"/>
              </a:rPr>
              <a:t>i</a:t>
            </a:r>
            <a:r>
              <a:rPr lang="en-US" altLang="zh-CN" sz="2000" dirty="0">
                <a:solidFill>
                  <a:srgbClr val="FF00FF"/>
                </a:solidFill>
                <a:latin typeface="Times New Roman" pitchFamily="18" charset="0"/>
                <a:ea typeface="楷体" pitchFamily="49" charset="-122"/>
                <a:cs typeface="Times New Roman" pitchFamily="18" charset="0"/>
              </a:rPr>
              <a:t>-1 &amp;&amp; p!=NULL)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查找第</a:t>
            </a:r>
            <a:r>
              <a:rPr lang="en-US" altLang="zh-CN" sz="2000" err="1">
                <a:solidFill>
                  <a:srgbClr val="00B0F0"/>
                </a:solidFill>
                <a:latin typeface="Times New Roman" pitchFamily="18" charset="0"/>
                <a:ea typeface="楷体" pitchFamily="49" charset="-122"/>
                <a:cs typeface="Times New Roman" pitchFamily="18" charset="0"/>
              </a:rPr>
              <a:t>i</a:t>
            </a:r>
            <a:r>
              <a:rPr lang="en-US" altLang="zh-CN" sz="2000">
                <a:solidFill>
                  <a:srgbClr val="00B0F0"/>
                </a:solidFill>
                <a:latin typeface="Times New Roman" pitchFamily="18" charset="0"/>
                <a:ea typeface="楷体" pitchFamily="49" charset="-122"/>
                <a:cs typeface="Times New Roman" pitchFamily="18" charset="0"/>
              </a:rPr>
              <a:t>-1</a:t>
            </a:r>
            <a:r>
              <a:rPr lang="zh-CN" altLang="en-US" sz="2000">
                <a:solidFill>
                  <a:srgbClr val="00B0F0"/>
                </a:solidFill>
                <a:latin typeface="Times New Roman" pitchFamily="18" charset="0"/>
                <a:ea typeface="楷体" pitchFamily="49" charset="-122"/>
                <a:cs typeface="Times New Roman" pitchFamily="18" charset="0"/>
              </a:rPr>
              <a:t>个结点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	j++;</a:t>
            </a:r>
          </a:p>
          <a:p>
            <a:pPr algn="l"/>
            <a:r>
              <a:rPr lang="en-US" altLang="zh-CN" sz="2000" dirty="0">
                <a:solidFill>
                  <a:srgbClr val="FF00FF"/>
                </a:solidFill>
                <a:latin typeface="Times New Roman" pitchFamily="18" charset="0"/>
                <a:ea typeface="楷体" pitchFamily="49" charset="-122"/>
                <a:cs typeface="Times New Roman" pitchFamily="18" charset="0"/>
              </a:rPr>
              <a:t>	p=p-&gt;next;</a:t>
            </a:r>
          </a:p>
          <a:p>
            <a:pPr algn="l"/>
            <a:r>
              <a:rPr lang="en-US" altLang="zh-CN"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a:t>
            </a:r>
          </a:p>
        </p:txBody>
      </p:sp>
      <p:sp>
        <p:nvSpPr>
          <p:cNvPr id="5" name="TextBox 4"/>
          <p:cNvSpPr txBox="1"/>
          <p:nvPr/>
        </p:nvSpPr>
        <p:spPr>
          <a:xfrm>
            <a:off x="431831" y="2214554"/>
            <a:ext cx="3357586" cy="461665"/>
          </a:xfrm>
          <a:prstGeom prst="rect">
            <a:avLst/>
          </a:prstGeom>
          <a:noFill/>
        </p:spPr>
        <p:txBody>
          <a:bodyPr wrap="square" rtlCol="0">
            <a:spAutoFit/>
          </a:bodyPr>
          <a:lstStyle/>
          <a:p>
            <a:pPr algn="l"/>
            <a:r>
              <a:rPr lang="zh-CN" altLang="en-US">
                <a:latin typeface="楷体" pitchFamily="49" charset="-122"/>
                <a:ea typeface="楷体" pitchFamily="49" charset="-122"/>
                <a:sym typeface="Wingdings"/>
              </a:rPr>
              <a:t> </a:t>
            </a:r>
            <a:r>
              <a:rPr lang="zh-CN" altLang="en-US">
                <a:latin typeface="楷体" pitchFamily="49" charset="-122"/>
                <a:ea typeface="楷体" pitchFamily="49" charset="-122"/>
              </a:rPr>
              <a:t>双</a:t>
            </a:r>
            <a:r>
              <a:rPr lang="zh-CN" altLang="en-US" dirty="0">
                <a:latin typeface="楷体" pitchFamily="49" charset="-122"/>
                <a:ea typeface="楷体" pitchFamily="49" charset="-122"/>
              </a:rPr>
              <a:t>链表的插入算法：</a:t>
            </a:r>
            <a:endParaRPr lang="zh-CN" altLang="en-US" dirty="0"/>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a:ea typeface="楷体" pitchFamily="49" charset="-122"/>
                <a:cs typeface="Times New Roman" pitchFamily="18" charset="0"/>
              </a:rPr>
              <a:t>查找第</a:t>
            </a:r>
            <a:r>
              <a:rPr lang="en-US" altLang="zh-CN" sz="2000" i="1" err="1">
                <a:ea typeface="楷体" pitchFamily="49" charset="-122"/>
                <a:cs typeface="Times New Roman" pitchFamily="18" charset="0"/>
              </a:rPr>
              <a:t>i</a:t>
            </a:r>
            <a:r>
              <a:rPr lang="en-US" altLang="zh-CN" sz="2000">
                <a:latin typeface="+mj-ea"/>
                <a:cs typeface="Times New Roman" pitchFamily="18" charset="0"/>
              </a:rPr>
              <a:t>-</a:t>
            </a:r>
            <a:r>
              <a:rPr lang="en-US" altLang="zh-CN" sz="2000">
                <a:ea typeface="楷体" pitchFamily="49" charset="-122"/>
                <a:cs typeface="Times New Roman" pitchFamily="18" charset="0"/>
              </a:rPr>
              <a:t>1</a:t>
            </a:r>
            <a:r>
              <a:rPr lang="zh-CN" altLang="en-US" sz="2000">
                <a:ea typeface="楷体" pitchFamily="49" charset="-122"/>
                <a:cs typeface="Times New Roman" pitchFamily="18" charset="0"/>
              </a:rPr>
              <a:t>个结点</a:t>
            </a:r>
            <a:r>
              <a:rPr lang="en-US" altLang="zh-CN" sz="2000">
                <a:ea typeface="楷体" pitchFamily="49" charset="-122"/>
                <a:cs typeface="Times New Roman" pitchFamily="18" charset="0"/>
              </a:rPr>
              <a:t>*</a:t>
            </a:r>
            <a:r>
              <a:rPr lang="en-US" altLang="zh-CN" sz="2000" dirty="0">
                <a:ea typeface="楷体" pitchFamily="49" charset="-122"/>
                <a:cs typeface="Times New Roman" pitchFamily="18" charset="0"/>
              </a:rPr>
              <a:t>p</a:t>
            </a:r>
            <a:endParaRPr lang="zh-CN" altLang="en-US" sz="2000" dirty="0"/>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itchFamily="18" charset="0"/>
                <a:ea typeface="楷体" pitchFamily="49" charset="-122"/>
                <a:cs typeface="Times New Roman" pitchFamily="18" charset="0"/>
              </a:rPr>
              <a:t>      if (p==NULL)</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未找到第</a:t>
            </a:r>
            <a:r>
              <a:rPr lang="en-US" altLang="zh-CN" sz="2000" i="1" dirty="0">
                <a:solidFill>
                  <a:srgbClr val="00B0F0"/>
                </a:solidFill>
                <a:latin typeface="Times New Roman" pitchFamily="18" charset="0"/>
                <a:ea typeface="楷体" pitchFamily="49" charset="-122"/>
                <a:cs typeface="Times New Roman" pitchFamily="18" charset="0"/>
              </a:rPr>
              <a:t>i</a:t>
            </a:r>
            <a:r>
              <a:rPr lang="en-US" altLang="zh-CN" sz="2000" dirty="0">
                <a:solidFill>
                  <a:srgbClr val="00B0F0"/>
                </a:solidFill>
                <a:latin typeface="+mj-ea"/>
                <a:ea typeface="+mj-ea"/>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1</a:t>
            </a:r>
            <a:r>
              <a:rPr lang="zh-CN" altLang="en-US" sz="2000" dirty="0">
                <a:solidFill>
                  <a:srgbClr val="00B0F0"/>
                </a:solidFill>
                <a:latin typeface="Times New Roman" pitchFamily="18" charset="0"/>
                <a:ea typeface="楷体" pitchFamily="49" charset="-122"/>
                <a:cs typeface="Times New Roman" pitchFamily="18" charset="0"/>
              </a:rPr>
              <a:t>个结点，返回</a:t>
            </a:r>
            <a:r>
              <a:rPr lang="en-US" altLang="zh-CN" sz="2000" dirty="0">
                <a:solidFill>
                  <a:srgbClr val="00B0F0"/>
                </a:solidFill>
                <a:latin typeface="Times New Roman" pitchFamily="18" charset="0"/>
                <a:ea typeface="楷体" pitchFamily="49" charset="-122"/>
                <a:cs typeface="Times New Roman" pitchFamily="18" charset="0"/>
              </a:rPr>
              <a:t>false</a:t>
            </a:r>
          </a:p>
          <a:p>
            <a:pPr algn="l"/>
            <a:r>
              <a:rPr lang="en-US" altLang="zh-CN" sz="2000" dirty="0">
                <a:solidFill>
                  <a:srgbClr val="0000FF"/>
                </a:solidFill>
                <a:latin typeface="Times New Roman" pitchFamily="18" charset="0"/>
                <a:ea typeface="楷体" pitchFamily="49" charset="-122"/>
                <a:cs typeface="Times New Roman" pitchFamily="18" charset="0"/>
              </a:rPr>
              <a:t>	return false;</a:t>
            </a:r>
          </a:p>
          <a:p>
            <a:pPr algn="l"/>
            <a:r>
              <a:rPr lang="en-US" altLang="zh-CN" sz="2000" dirty="0">
                <a:solidFill>
                  <a:srgbClr val="0000FF"/>
                </a:solidFill>
                <a:latin typeface="Times New Roman" pitchFamily="18" charset="0"/>
                <a:ea typeface="楷体" pitchFamily="49" charset="-122"/>
                <a:cs typeface="Times New Roman" pitchFamily="18" charset="0"/>
              </a:rPr>
              <a:t>      else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找到第</a:t>
            </a:r>
            <a:r>
              <a:rPr lang="en-US" altLang="zh-CN" sz="2000" i="1" dirty="0">
                <a:solidFill>
                  <a:srgbClr val="00B0F0"/>
                </a:solidFill>
                <a:latin typeface="Times New Roman" pitchFamily="18" charset="0"/>
                <a:ea typeface="楷体" pitchFamily="49" charset="-122"/>
                <a:cs typeface="Times New Roman" pitchFamily="18" charset="0"/>
              </a:rPr>
              <a:t>i</a:t>
            </a:r>
            <a:r>
              <a:rPr lang="en-US" altLang="zh-CN" sz="2000" dirty="0">
                <a:solidFill>
                  <a:srgbClr val="00B0F0"/>
                </a:solidFill>
                <a:latin typeface="+mj-ea"/>
                <a:ea typeface="+mj-ea"/>
                <a:cs typeface="Times New Roman" pitchFamily="18" charset="0"/>
              </a:rPr>
              <a:t>-</a:t>
            </a:r>
            <a:r>
              <a:rPr lang="en-US" altLang="zh-CN" sz="2000" dirty="0">
                <a:solidFill>
                  <a:srgbClr val="00B0F0"/>
                </a:solidFill>
                <a:latin typeface="Times New Roman" pitchFamily="18" charset="0"/>
                <a:ea typeface="楷体" pitchFamily="49" charset="-122"/>
                <a:cs typeface="Times New Roman" pitchFamily="18" charset="0"/>
              </a:rPr>
              <a:t>1</a:t>
            </a:r>
            <a:r>
              <a:rPr lang="zh-CN" altLang="en-US" sz="2000" dirty="0">
                <a:solidFill>
                  <a:srgbClr val="00B0F0"/>
                </a:solidFill>
                <a:latin typeface="Times New Roman" pitchFamily="18" charset="0"/>
                <a:ea typeface="楷体" pitchFamily="49" charset="-122"/>
                <a:cs typeface="Times New Roman" pitchFamily="18" charset="0"/>
              </a:rPr>
              <a:t>个结点*</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dirty="0">
                <a:solidFill>
                  <a:srgbClr val="00B0F0"/>
                </a:solidFill>
                <a:latin typeface="Times New Roman" pitchFamily="18" charset="0"/>
                <a:ea typeface="楷体" pitchFamily="49" charset="-122"/>
                <a:cs typeface="Times New Roman" pitchFamily="18" charset="0"/>
              </a:rPr>
              <a:t>，在其后插入新结点*</a:t>
            </a:r>
            <a:r>
              <a:rPr lang="en-US" altLang="zh-CN" sz="2000" dirty="0">
                <a:solidFill>
                  <a:srgbClr val="00B0F0"/>
                </a:solidFill>
                <a:latin typeface="Times New Roman" pitchFamily="18" charset="0"/>
                <a:ea typeface="楷体" pitchFamily="49" charset="-122"/>
                <a:cs typeface="Times New Roman" pitchFamily="18" charset="0"/>
              </a:rPr>
              <a:t>s</a:t>
            </a:r>
          </a:p>
          <a:p>
            <a:pPr algn="l"/>
            <a:r>
              <a:rPr lang="en-US" altLang="zh-CN" sz="2000" dirty="0">
                <a:solidFill>
                  <a:srgbClr val="0000FF"/>
                </a:solidFill>
                <a:latin typeface="Times New Roman" pitchFamily="18" charset="0"/>
                <a:ea typeface="楷体" pitchFamily="49" charset="-122"/>
                <a:cs typeface="Times New Roman" pitchFamily="18" charset="0"/>
              </a:rPr>
              <a:t>      {</a:t>
            </a:r>
          </a:p>
          <a:p>
            <a:pPr algn="l"/>
            <a:r>
              <a:rPr lang="en-US" altLang="zh-CN" sz="2000" dirty="0">
                <a:solidFill>
                  <a:srgbClr val="0000FF"/>
                </a:solidFill>
                <a:latin typeface="Times New Roman" pitchFamily="18" charset="0"/>
                <a:ea typeface="楷体" pitchFamily="49" charset="-122"/>
                <a:cs typeface="Times New Roman" pitchFamily="18" charset="0"/>
              </a:rPr>
              <a:t>	s=(</a:t>
            </a:r>
            <a:r>
              <a:rPr lang="en-US" altLang="zh-CN" sz="2000" dirty="0" err="1">
                <a:solidFill>
                  <a:srgbClr val="0000FF"/>
                </a:solidFill>
                <a:latin typeface="Times New Roman" pitchFamily="18" charset="0"/>
                <a:ea typeface="楷体" pitchFamily="49" charset="-122"/>
                <a:cs typeface="Times New Roman" pitchFamily="18" charset="0"/>
              </a:rPr>
              <a:t>DLinkNode</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malloc</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sizeof</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DLinkNode</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	s-&gt;data=e;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创建新结点*</a:t>
            </a:r>
            <a:r>
              <a:rPr lang="en-US" altLang="zh-CN" sz="2000" dirty="0">
                <a:solidFill>
                  <a:srgbClr val="00B0F0"/>
                </a:solidFill>
                <a:latin typeface="Times New Roman" pitchFamily="18" charset="0"/>
                <a:ea typeface="楷体" pitchFamily="49" charset="-122"/>
                <a:cs typeface="Times New Roman" pitchFamily="18" charset="0"/>
              </a:rPr>
              <a:t>s</a:t>
            </a:r>
          </a:p>
          <a:p>
            <a:pPr algn="l"/>
            <a:r>
              <a:rPr lang="en-US" altLang="zh-CN" sz="2000" dirty="0">
                <a:solidFill>
                  <a:srgbClr val="0000FF"/>
                </a:solidFill>
                <a:latin typeface="Times New Roman" pitchFamily="18" charset="0"/>
                <a:ea typeface="楷体" pitchFamily="49" charset="-122"/>
                <a:cs typeface="Times New Roman" pitchFamily="18" charset="0"/>
              </a:rPr>
              <a:t>	s-&gt;next=p-&gt;next;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在*</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dirty="0">
                <a:solidFill>
                  <a:srgbClr val="00B0F0"/>
                </a:solidFill>
                <a:latin typeface="Times New Roman" pitchFamily="18" charset="0"/>
                <a:ea typeface="楷体" pitchFamily="49" charset="-122"/>
                <a:cs typeface="Times New Roman" pitchFamily="18" charset="0"/>
              </a:rPr>
              <a:t>之后插入*</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结点</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if (p-&gt;next!=NULL)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若存在后继结点，修改其前驱指针</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p-&gt;next-&gt;prior=s;</a:t>
            </a:r>
          </a:p>
          <a:p>
            <a:pPr algn="l"/>
            <a:r>
              <a:rPr lang="en-US" altLang="zh-CN" sz="2000" dirty="0">
                <a:solidFill>
                  <a:srgbClr val="0000FF"/>
                </a:solidFill>
                <a:latin typeface="Times New Roman" pitchFamily="18" charset="0"/>
                <a:ea typeface="楷体" pitchFamily="49" charset="-122"/>
                <a:cs typeface="Times New Roman" pitchFamily="18" charset="0"/>
              </a:rPr>
              <a:t>	s-&gt;prior=p;</a:t>
            </a:r>
          </a:p>
          <a:p>
            <a:pPr algn="l"/>
            <a:r>
              <a:rPr lang="en-US" altLang="zh-CN" sz="2000" dirty="0">
                <a:solidFill>
                  <a:srgbClr val="0000FF"/>
                </a:solidFill>
                <a:latin typeface="Times New Roman" pitchFamily="18" charset="0"/>
                <a:ea typeface="楷体" pitchFamily="49" charset="-122"/>
                <a:cs typeface="Times New Roman" pitchFamily="18" charset="0"/>
              </a:rPr>
              <a:t>	p-&gt;next=s;</a:t>
            </a:r>
          </a:p>
          <a:p>
            <a:pPr algn="l"/>
            <a:r>
              <a:rPr lang="en-US" altLang="zh-CN" sz="2000" dirty="0">
                <a:solidFill>
                  <a:srgbClr val="0000FF"/>
                </a:solidFill>
                <a:latin typeface="Times New Roman" pitchFamily="18" charset="0"/>
                <a:ea typeface="楷体" pitchFamily="49" charset="-122"/>
                <a:cs typeface="Times New Roman" pitchFamily="18" charset="0"/>
              </a:rPr>
              <a:t>	return true;</a:t>
            </a:r>
          </a:p>
          <a:p>
            <a:pPr algn="l"/>
            <a:r>
              <a:rPr lang="en-US" altLang="zh-CN" sz="2000" dirty="0">
                <a:solidFill>
                  <a:srgbClr val="0000FF"/>
                </a:solidFill>
                <a:latin typeface="Times New Roman" pitchFamily="18" charset="0"/>
                <a:ea typeface="楷体" pitchFamily="49" charset="-122"/>
                <a:cs typeface="Times New Roman" pitchFamily="18" charset="0"/>
              </a:rPr>
              <a:t>       }</a:t>
            </a:r>
          </a:p>
          <a:p>
            <a:pPr algn="l"/>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8" name="组合 7"/>
          <p:cNvGrpSpPr/>
          <p:nvPr/>
        </p:nvGrpSpPr>
        <p:grpSpPr>
          <a:xfrm>
            <a:off x="1000100" y="142873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a:ea typeface="楷体" pitchFamily="49" charset="-122"/>
                  <a:cs typeface="Times New Roman" pitchFamily="18" charset="0"/>
                </a:rPr>
                <a:t>新建结点</a:t>
              </a:r>
              <a:r>
                <a:rPr lang="en-US" altLang="zh-CN" sz="2000">
                  <a:ea typeface="楷体" pitchFamily="49" charset="-122"/>
                  <a:cs typeface="Times New Roman" pitchFamily="18" charset="0"/>
                </a:rPr>
                <a:t>*s</a:t>
              </a:r>
              <a:r>
                <a:rPr lang="zh-CN" altLang="en-US" sz="2000">
                  <a:ea typeface="楷体" pitchFamily="49" charset="-122"/>
                  <a:cs typeface="Times New Roman" pitchFamily="18" charset="0"/>
                </a:rPr>
                <a:t>，将</a:t>
              </a:r>
              <a:r>
                <a:rPr lang="zh-CN" altLang="en-US" sz="2000" dirty="0">
                  <a:ea typeface="楷体" pitchFamily="49" charset="-122"/>
                  <a:cs typeface="Times New Roman" pitchFamily="18" charset="0"/>
                </a:rPr>
                <a:t>其插入到</a:t>
              </a:r>
              <a:r>
                <a:rPr lang="en-US" altLang="zh-CN" sz="2000">
                  <a:ea typeface="楷体" pitchFamily="49" charset="-122"/>
                  <a:cs typeface="Times New Roman" pitchFamily="18" charset="0"/>
                </a:rPr>
                <a:t>*p</a:t>
              </a:r>
              <a:r>
                <a:rPr lang="zh-CN" altLang="en-US" sz="2000">
                  <a:ea typeface="楷体" pitchFamily="49" charset="-122"/>
                  <a:cs typeface="Times New Roman" pitchFamily="18" charset="0"/>
                </a:rPr>
                <a:t>结点之后</a:t>
              </a:r>
              <a:endParaRPr lang="zh-CN" altLang="en-US" sz="2000" dirty="0"/>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830997"/>
          </a:xfrm>
          <a:prstGeom prst="rect">
            <a:avLst/>
          </a:prstGeom>
          <a:noFill/>
        </p:spPr>
        <p:txBody>
          <a:bodyPr wrap="square" rtlCol="0">
            <a:spAutoFit/>
          </a:bodyPr>
          <a:lstStyle/>
          <a:p>
            <a:pPr algn="l"/>
            <a:r>
              <a:rPr lang="zh-CN" altLang="en-US">
                <a:latin typeface="微软雅黑" pitchFamily="34" charset="-122"/>
                <a:ea typeface="微软雅黑" pitchFamily="34" charset="-122"/>
                <a:cs typeface="Times New Roman" pitchFamily="18" charset="0"/>
              </a:rPr>
              <a:t>     </a:t>
            </a:r>
            <a:r>
              <a:rPr lang="zh-CN" altLang="en-US">
                <a:solidFill>
                  <a:srgbClr val="FF0000"/>
                </a:solidFill>
                <a:latin typeface="微软雅黑" pitchFamily="34" charset="-122"/>
                <a:ea typeface="微软雅黑" pitchFamily="34" charset="-122"/>
                <a:cs typeface="Times New Roman" pitchFamily="18" charset="0"/>
              </a:rPr>
              <a:t>另外解法</a:t>
            </a:r>
            <a:r>
              <a:rPr lang="zh-CN" altLang="en-US">
                <a:ea typeface="楷体" pitchFamily="49" charset="-122"/>
                <a:cs typeface="Times New Roman" pitchFamily="18" charset="0"/>
              </a:rPr>
              <a:t>：在</a:t>
            </a:r>
            <a:r>
              <a:rPr lang="zh-CN" altLang="en-US" dirty="0">
                <a:ea typeface="楷体" pitchFamily="49" charset="-122"/>
                <a:cs typeface="Times New Roman" pitchFamily="18" charset="0"/>
              </a:rPr>
              <a:t>双</a:t>
            </a:r>
            <a:r>
              <a:rPr lang="zh-CN" altLang="en-US">
                <a:ea typeface="楷体" pitchFamily="49" charset="-122"/>
                <a:cs typeface="Times New Roman" pitchFamily="18" charset="0"/>
              </a:rPr>
              <a:t>链表中，可以</a:t>
            </a:r>
            <a:r>
              <a:rPr lang="zh-CN" altLang="en-US" dirty="0">
                <a:ea typeface="楷体" pitchFamily="49" charset="-122"/>
                <a:cs typeface="Times New Roman" pitchFamily="18" charset="0"/>
              </a:rPr>
              <a:t>查找第</a:t>
            </a:r>
            <a:r>
              <a:rPr lang="en-US" altLang="zh-CN" i="1" err="1">
                <a:ea typeface="楷体" pitchFamily="49" charset="-122"/>
                <a:cs typeface="Times New Roman" pitchFamily="18" charset="0"/>
              </a:rPr>
              <a:t>i</a:t>
            </a:r>
            <a:r>
              <a:rPr lang="zh-CN" altLang="en-US">
                <a:ea typeface="楷体" pitchFamily="49" charset="-122"/>
                <a:cs typeface="Times New Roman" pitchFamily="18" charset="0"/>
              </a:rPr>
              <a:t>个结点，并</a:t>
            </a:r>
            <a:r>
              <a:rPr lang="zh-CN" altLang="en-US" dirty="0">
                <a:ea typeface="楷体" pitchFamily="49" charset="-122"/>
                <a:cs typeface="Times New Roman" pitchFamily="18" charset="0"/>
              </a:rPr>
              <a:t>在它前面插入</a:t>
            </a:r>
            <a:r>
              <a:rPr lang="zh-CN" altLang="en-US">
                <a:ea typeface="楷体" pitchFamily="49" charset="-122"/>
                <a:cs typeface="Times New Roman" pitchFamily="18" charset="0"/>
              </a:rPr>
              <a:t>一个结点。</a:t>
            </a:r>
            <a:endParaRPr lang="zh-CN" altLang="en-US" dirty="0">
              <a:cs typeface="Times New Roman" pitchFamily="18" charset="0"/>
            </a:endParaRPr>
          </a:p>
        </p:txBody>
      </p:sp>
      <p:sp>
        <p:nvSpPr>
          <p:cNvPr id="12" name="灯片编号占位符 11"/>
          <p:cNvSpPr>
            <a:spLocks noGrp="1"/>
          </p:cNvSpPr>
          <p:nvPr>
            <p:ph type="sldNum" sz="quarter" idx="12"/>
          </p:nvPr>
        </p:nvSpPr>
        <p:spPr/>
        <p:txBody>
          <a:bodyPr/>
          <a:lstStyle/>
          <a:p>
            <a:fld id="{BD3F3EC2-762F-4585-9ABE-3D0BD98F40C0}" type="slidenum">
              <a:rPr lang="en-US" altLang="zh-CN" smtClean="0"/>
              <a:pPr/>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68032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altLang="zh-CN" sz="2000" err="1">
                <a:solidFill>
                  <a:srgbClr val="0000FF"/>
                </a:solidFill>
                <a:latin typeface="Times New Roman" pitchFamily="18" charset="0"/>
                <a:ea typeface="楷体" pitchFamily="49" charset="-122"/>
                <a:cs typeface="Times New Roman" pitchFamily="18" charset="0"/>
              </a:rPr>
              <a:t>bool</a:t>
            </a:r>
            <a:r>
              <a:rPr lang="en-US" altLang="zh-CN" sz="2000">
                <a:solidFill>
                  <a:srgbClr val="0000FF"/>
                </a:solidFill>
                <a:latin typeface="Times New Roman" pitchFamily="18" charset="0"/>
                <a:ea typeface="楷体" pitchFamily="49" charset="-122"/>
                <a:cs typeface="Times New Roman" pitchFamily="18" charset="0"/>
              </a:rPr>
              <a:t> </a:t>
            </a:r>
            <a:r>
              <a:rPr lang="en-US" altLang="zh-CN" sz="2000">
                <a:solidFill>
                  <a:srgbClr val="FF0000"/>
                </a:solidFill>
                <a:latin typeface="Times New Roman" pitchFamily="18" charset="0"/>
                <a:ea typeface="楷体" pitchFamily="49" charset="-122"/>
                <a:cs typeface="Times New Roman" pitchFamily="18" charset="0"/>
              </a:rPr>
              <a:t>ListDelete</a:t>
            </a:r>
            <a:r>
              <a:rPr lang="en-US" altLang="zh-CN" sz="2000">
                <a:solidFill>
                  <a:srgbClr val="0000FF"/>
                </a:solidFill>
                <a:latin typeface="Times New Roman" pitchFamily="18" charset="0"/>
                <a:ea typeface="楷体" pitchFamily="49" charset="-122"/>
                <a:cs typeface="Times New Roman" pitchFamily="18" charset="0"/>
              </a:rPr>
              <a:t>(DLinkNode *&amp;L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i</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ElemType </a:t>
            </a:r>
            <a:r>
              <a:rPr lang="en-US" altLang="zh-CN" sz="2000" dirty="0">
                <a:solidFill>
                  <a:srgbClr val="0000FF"/>
                </a:solidFill>
                <a:latin typeface="Times New Roman" pitchFamily="18" charset="0"/>
                <a:ea typeface="楷体" pitchFamily="49" charset="-122"/>
                <a:cs typeface="Times New Roman" pitchFamily="18" charset="0"/>
              </a:rPr>
              <a:t>&amp;e)</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j=0</a:t>
            </a:r>
            <a:r>
              <a:rPr lang="en-US" altLang="zh-CN" sz="2000">
                <a:solidFill>
                  <a:srgbClr val="0000FF"/>
                </a:solidFill>
                <a:latin typeface="Times New Roman" pitchFamily="18" charset="0"/>
                <a:ea typeface="楷体" pitchFamily="49" charset="-122"/>
                <a:cs typeface="Times New Roman" pitchFamily="18" charset="0"/>
              </a:rPr>
              <a:t>;   DLinkNode *p=L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q; 	</a:t>
            </a:r>
            <a:r>
              <a:rPr lang="en-US" altLang="zh-CN" sz="2000" dirty="0">
                <a:solidFill>
                  <a:srgbClr val="00B0F0"/>
                </a:solidFill>
                <a:latin typeface="Times New Roman" pitchFamily="18" charset="0"/>
                <a:ea typeface="楷体" pitchFamily="49" charset="-122"/>
                <a:cs typeface="Times New Roman" pitchFamily="18" charset="0"/>
              </a:rPr>
              <a:t> //p</a:t>
            </a:r>
            <a:r>
              <a:rPr lang="zh-CN" altLang="en-US" sz="2000">
                <a:solidFill>
                  <a:srgbClr val="00B0F0"/>
                </a:solidFill>
                <a:latin typeface="Times New Roman" pitchFamily="18" charset="0"/>
                <a:ea typeface="楷体" pitchFamily="49" charset="-122"/>
                <a:cs typeface="Times New Roman" pitchFamily="18" charset="0"/>
              </a:rPr>
              <a:t>指向头结点，</a:t>
            </a:r>
            <a:r>
              <a:rPr lang="en-US" altLang="zh-CN" sz="2000">
                <a:solidFill>
                  <a:srgbClr val="00B0F0"/>
                </a:solidFill>
                <a:latin typeface="Times New Roman" pitchFamily="18" charset="0"/>
                <a:ea typeface="楷体" pitchFamily="49" charset="-122"/>
                <a:cs typeface="Times New Roman" pitchFamily="18" charset="0"/>
              </a:rPr>
              <a:t>j</a:t>
            </a:r>
            <a:r>
              <a:rPr lang="zh-CN" altLang="en-US" sz="2000" dirty="0">
                <a:solidFill>
                  <a:srgbClr val="00B0F0"/>
                </a:solidFill>
                <a:latin typeface="Times New Roman" pitchFamily="18" charset="0"/>
                <a:ea typeface="楷体" pitchFamily="49" charset="-122"/>
                <a:cs typeface="Times New Roman" pitchFamily="18" charset="0"/>
              </a:rPr>
              <a:t>设置为</a:t>
            </a:r>
            <a:r>
              <a:rPr lang="en-US" altLang="zh-CN" sz="2000" dirty="0">
                <a:solidFill>
                  <a:srgbClr val="00B0F0"/>
                </a:solidFill>
                <a:latin typeface="Times New Roman" pitchFamily="18" charset="0"/>
                <a:ea typeface="楷体" pitchFamily="49" charset="-122"/>
                <a:cs typeface="Times New Roman" pitchFamily="18" charset="0"/>
              </a:rPr>
              <a:t>0</a:t>
            </a:r>
          </a:p>
          <a:p>
            <a:pPr algn="l"/>
            <a:endParaRPr lang="en-US" altLang="zh-CN" sz="2000" dirty="0">
              <a:solidFill>
                <a:srgbClr val="0000FF"/>
              </a:solidFill>
              <a:latin typeface="Times New Roman" pitchFamily="18" charset="0"/>
              <a:ea typeface="楷体" pitchFamily="49" charset="-122"/>
              <a:cs typeface="Times New Roman" pitchFamily="18" charset="0"/>
            </a:endParaRPr>
          </a:p>
          <a:p>
            <a:pPr algn="l"/>
            <a:r>
              <a:rPr lang="en-US" altLang="zh-CN" sz="2000" dirty="0">
                <a:solidFill>
                  <a:srgbClr val="0000FF"/>
                </a:solidFill>
                <a:latin typeface="Times New Roman" pitchFamily="18" charset="0"/>
                <a:ea typeface="楷体" pitchFamily="49" charset="-122"/>
                <a:cs typeface="Times New Roman" pitchFamily="18" charset="0"/>
              </a:rPr>
              <a:t>      while (j&lt;</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-1 &amp;&amp; p!=NULL)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查找第</a:t>
            </a:r>
            <a:r>
              <a:rPr lang="en-US" altLang="zh-CN" sz="2000" err="1">
                <a:solidFill>
                  <a:srgbClr val="00B0F0"/>
                </a:solidFill>
                <a:latin typeface="Times New Roman" pitchFamily="18" charset="0"/>
                <a:ea typeface="楷体" pitchFamily="49" charset="-122"/>
                <a:cs typeface="Times New Roman" pitchFamily="18" charset="0"/>
              </a:rPr>
              <a:t>i</a:t>
            </a:r>
            <a:r>
              <a:rPr lang="en-US" altLang="zh-CN" sz="2000">
                <a:solidFill>
                  <a:srgbClr val="00B0F0"/>
                </a:solidFill>
                <a:latin typeface="Times New Roman" pitchFamily="18" charset="0"/>
                <a:ea typeface="楷体" pitchFamily="49" charset="-122"/>
                <a:cs typeface="Times New Roman" pitchFamily="18" charset="0"/>
              </a:rPr>
              <a:t>-1</a:t>
            </a:r>
            <a:r>
              <a:rPr lang="zh-CN" altLang="en-US" sz="2000">
                <a:solidFill>
                  <a:srgbClr val="00B0F0"/>
                </a:solidFill>
                <a:latin typeface="Times New Roman" pitchFamily="18" charset="0"/>
                <a:ea typeface="楷体" pitchFamily="49" charset="-122"/>
                <a:cs typeface="Times New Roman" pitchFamily="18" charset="0"/>
              </a:rPr>
              <a:t>个结点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j++;</a:t>
            </a:r>
          </a:p>
          <a:p>
            <a:pPr algn="l"/>
            <a:r>
              <a:rPr lang="en-US" altLang="zh-CN" sz="2000" dirty="0">
                <a:solidFill>
                  <a:srgbClr val="0000FF"/>
                </a:solidFill>
                <a:latin typeface="Times New Roman" pitchFamily="18" charset="0"/>
                <a:ea typeface="楷体" pitchFamily="49" charset="-122"/>
                <a:cs typeface="Times New Roman" pitchFamily="18" charset="0"/>
              </a:rPr>
              <a:t>	p=p-&gt;next;</a:t>
            </a:r>
          </a:p>
          <a:p>
            <a:pPr algn="l"/>
            <a:r>
              <a:rPr lang="en-US" altLang="zh-CN" sz="2000" dirty="0">
                <a:solidFill>
                  <a:srgbClr val="0000FF"/>
                </a:solidFill>
                <a:latin typeface="Times New Roman" pitchFamily="18" charset="0"/>
                <a:ea typeface="楷体" pitchFamily="49" charset="-122"/>
                <a:cs typeface="Times New Roman" pitchFamily="18" charset="0"/>
              </a:rPr>
              <a:t>      }</a:t>
            </a:r>
          </a:p>
          <a:p>
            <a:pPr algn="l"/>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3" name="TextBox 2"/>
          <p:cNvSpPr txBox="1"/>
          <p:nvPr/>
        </p:nvSpPr>
        <p:spPr>
          <a:xfrm>
            <a:off x="357158" y="500042"/>
            <a:ext cx="3357586" cy="461665"/>
          </a:xfrm>
          <a:prstGeom prst="rect">
            <a:avLst/>
          </a:prstGeom>
          <a:noFill/>
        </p:spPr>
        <p:txBody>
          <a:bodyPr wrap="square" rtlCol="0">
            <a:spAutoFit/>
          </a:bodyPr>
          <a:lstStyle/>
          <a:p>
            <a:pPr algn="l"/>
            <a:r>
              <a:rPr lang="zh-CN" altLang="en-US">
                <a:latin typeface="楷体" pitchFamily="49" charset="-122"/>
                <a:ea typeface="楷体" pitchFamily="49" charset="-122"/>
                <a:sym typeface="Wingdings"/>
              </a:rPr>
              <a:t> </a:t>
            </a:r>
            <a:r>
              <a:rPr lang="zh-CN" altLang="en-US">
                <a:latin typeface="楷体" pitchFamily="49" charset="-122"/>
                <a:ea typeface="楷体" pitchFamily="49" charset="-122"/>
              </a:rPr>
              <a:t>双</a:t>
            </a:r>
            <a:r>
              <a:rPr lang="zh-CN" altLang="en-US" dirty="0">
                <a:latin typeface="楷体" pitchFamily="49" charset="-122"/>
                <a:ea typeface="楷体" pitchFamily="49" charset="-122"/>
              </a:rPr>
              <a:t>链表的删除算法：</a:t>
            </a:r>
            <a:endParaRPr lang="zh-CN" altLang="en-US" dirty="0"/>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a:ea typeface="楷体" pitchFamily="49" charset="-122"/>
                  <a:cs typeface="Times New Roman" pitchFamily="18" charset="0"/>
                </a:rPr>
                <a:t>查找第</a:t>
              </a:r>
              <a:r>
                <a:rPr lang="en-US" altLang="zh-CN" sz="2000" i="1" err="1">
                  <a:ea typeface="楷体" pitchFamily="49" charset="-122"/>
                  <a:cs typeface="Times New Roman" pitchFamily="18" charset="0"/>
                </a:rPr>
                <a:t>i</a:t>
              </a:r>
              <a:r>
                <a:rPr lang="en-US" altLang="zh-CN" sz="2000">
                  <a:latin typeface="+mj-ea"/>
                  <a:cs typeface="Times New Roman" pitchFamily="18" charset="0"/>
                </a:rPr>
                <a:t>-</a:t>
              </a:r>
              <a:r>
                <a:rPr lang="en-US" altLang="zh-CN" sz="2000">
                  <a:ea typeface="楷体" pitchFamily="49" charset="-122"/>
                  <a:cs typeface="Times New Roman" pitchFamily="18" charset="0"/>
                </a:rPr>
                <a:t>1</a:t>
              </a:r>
              <a:r>
                <a:rPr lang="zh-CN" altLang="en-US" sz="2000">
                  <a:ea typeface="楷体" pitchFamily="49" charset="-122"/>
                  <a:cs typeface="Times New Roman" pitchFamily="18" charset="0"/>
                </a:rPr>
                <a:t>个结点</a:t>
              </a:r>
              <a:r>
                <a:rPr lang="en-US" altLang="zh-CN" sz="2000">
                  <a:ea typeface="楷体" pitchFamily="49" charset="-122"/>
                  <a:cs typeface="Times New Roman" pitchFamily="18" charset="0"/>
                </a:rPr>
                <a:t>*</a:t>
              </a:r>
              <a:r>
                <a:rPr lang="en-US" altLang="zh-CN" sz="2000" dirty="0">
                  <a:ea typeface="楷体" pitchFamily="49" charset="-122"/>
                  <a:cs typeface="Times New Roman" pitchFamily="18" charset="0"/>
                </a:rPr>
                <a:t>p</a:t>
              </a:r>
              <a:endParaRPr lang="zh-CN" altLang="en-US" sz="2000" dirty="0"/>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 name="灯片编号占位符 9"/>
          <p:cNvSpPr>
            <a:spLocks noGrp="1"/>
          </p:cNvSpPr>
          <p:nvPr>
            <p:ph type="sldNum" sz="quarter" idx="12"/>
          </p:nvPr>
        </p:nvSpPr>
        <p:spPr/>
        <p:txBody>
          <a:bodyPr/>
          <a:lstStyle/>
          <a:p>
            <a:fld id="{BD3F3EC2-762F-4585-9ABE-3D0BD98F40C0}" type="slidenum">
              <a:rPr lang="en-US" altLang="zh-CN" smtClean="0"/>
              <a:pPr/>
              <a:t>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353425"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itchFamily="18" charset="0"/>
                <a:ea typeface="楷体" pitchFamily="49" charset="-122"/>
                <a:cs typeface="Times New Roman" pitchFamily="18" charset="0"/>
              </a:rPr>
              <a:t>      if (p==NULL)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未找到第</a:t>
            </a:r>
            <a:r>
              <a:rPr lang="en-US" altLang="zh-CN" sz="2000" err="1">
                <a:solidFill>
                  <a:srgbClr val="00B0F0"/>
                </a:solidFill>
                <a:latin typeface="Times New Roman" pitchFamily="18" charset="0"/>
                <a:ea typeface="楷体" pitchFamily="49" charset="-122"/>
                <a:cs typeface="Times New Roman" pitchFamily="18" charset="0"/>
              </a:rPr>
              <a:t>i</a:t>
            </a:r>
            <a:r>
              <a:rPr lang="en-US" altLang="zh-CN" sz="2000">
                <a:solidFill>
                  <a:srgbClr val="00B0F0"/>
                </a:solidFill>
                <a:latin typeface="Times New Roman" pitchFamily="18" charset="0"/>
                <a:ea typeface="楷体" pitchFamily="49" charset="-122"/>
                <a:cs typeface="Times New Roman" pitchFamily="18" charset="0"/>
              </a:rPr>
              <a:t>-1</a:t>
            </a:r>
            <a:r>
              <a:rPr lang="zh-CN" altLang="en-US" sz="2000">
                <a:solidFill>
                  <a:srgbClr val="00B0F0"/>
                </a:solidFill>
                <a:latin typeface="Times New Roman" pitchFamily="18" charset="0"/>
                <a:ea typeface="楷体" pitchFamily="49" charset="-122"/>
                <a:cs typeface="Times New Roman" pitchFamily="18" charset="0"/>
              </a:rPr>
              <a:t>个结点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return false;</a:t>
            </a:r>
          </a:p>
          <a:p>
            <a:pPr algn="l"/>
            <a:r>
              <a:rPr lang="en-US" altLang="zh-CN" sz="2000" dirty="0">
                <a:solidFill>
                  <a:srgbClr val="0000FF"/>
                </a:solidFill>
                <a:latin typeface="Times New Roman" pitchFamily="18" charset="0"/>
                <a:ea typeface="楷体" pitchFamily="49" charset="-122"/>
                <a:cs typeface="Times New Roman" pitchFamily="18" charset="0"/>
              </a:rPr>
              <a:t>      else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找到第</a:t>
            </a:r>
            <a:r>
              <a:rPr lang="en-US" altLang="zh-CN" sz="2000" err="1">
                <a:solidFill>
                  <a:srgbClr val="00B0F0"/>
                </a:solidFill>
                <a:latin typeface="Times New Roman" pitchFamily="18" charset="0"/>
                <a:ea typeface="楷体" pitchFamily="49" charset="-122"/>
                <a:cs typeface="Times New Roman" pitchFamily="18" charset="0"/>
              </a:rPr>
              <a:t>i</a:t>
            </a:r>
            <a:r>
              <a:rPr lang="en-US" altLang="zh-CN" sz="2000">
                <a:solidFill>
                  <a:srgbClr val="00B0F0"/>
                </a:solidFill>
                <a:latin typeface="Times New Roman" pitchFamily="18" charset="0"/>
                <a:ea typeface="楷体" pitchFamily="49" charset="-122"/>
                <a:cs typeface="Times New Roman" pitchFamily="18" charset="0"/>
              </a:rPr>
              <a:t>-1</a:t>
            </a:r>
            <a:r>
              <a:rPr lang="zh-CN" altLang="en-US" sz="2000">
                <a:solidFill>
                  <a:srgbClr val="00B0F0"/>
                </a:solidFill>
                <a:latin typeface="Times New Roman" pitchFamily="18" charset="0"/>
                <a:ea typeface="楷体" pitchFamily="49" charset="-122"/>
                <a:cs typeface="Times New Roman" pitchFamily="18" charset="0"/>
              </a:rPr>
              <a:t>个结点*</a:t>
            </a:r>
            <a:r>
              <a:rPr lang="en-US" altLang="zh-CN" sz="2000" dirty="0">
                <a:solidFill>
                  <a:srgbClr val="00B0F0"/>
                </a:solidFill>
                <a:latin typeface="Times New Roman" pitchFamily="18" charset="0"/>
                <a:ea typeface="楷体" pitchFamily="49" charset="-122"/>
                <a:cs typeface="Times New Roman" pitchFamily="18" charset="0"/>
              </a:rPr>
              <a:t>p</a:t>
            </a:r>
          </a:p>
          <a:p>
            <a:pPr algn="l"/>
            <a:r>
              <a:rPr lang="en-US" altLang="zh-CN" sz="2000" dirty="0">
                <a:solidFill>
                  <a:srgbClr val="0000FF"/>
                </a:solidFill>
                <a:latin typeface="Times New Roman" pitchFamily="18" charset="0"/>
                <a:ea typeface="楷体" pitchFamily="49" charset="-122"/>
                <a:cs typeface="Times New Roman" pitchFamily="18" charset="0"/>
              </a:rPr>
              <a:t>      {	q=p-&gt;next;		</a:t>
            </a:r>
            <a:r>
              <a:rPr lang="en-US" altLang="zh-CN" sz="2000" dirty="0">
                <a:solidFill>
                  <a:srgbClr val="00B0F0"/>
                </a:solidFill>
                <a:latin typeface="Times New Roman" pitchFamily="18" charset="0"/>
                <a:ea typeface="楷体" pitchFamily="49" charset="-122"/>
                <a:cs typeface="Times New Roman" pitchFamily="18" charset="0"/>
              </a:rPr>
              <a:t>//q</a:t>
            </a:r>
            <a:r>
              <a:rPr lang="zh-CN" altLang="en-US" sz="2000" dirty="0">
                <a:solidFill>
                  <a:srgbClr val="00B0F0"/>
                </a:solidFill>
                <a:latin typeface="Times New Roman" pitchFamily="18" charset="0"/>
                <a:ea typeface="楷体" pitchFamily="49" charset="-122"/>
                <a:cs typeface="Times New Roman" pitchFamily="18" charset="0"/>
              </a:rPr>
              <a:t>指向第</a:t>
            </a:r>
            <a:r>
              <a:rPr lang="en-US" altLang="zh-CN" sz="2000" err="1">
                <a:solidFill>
                  <a:srgbClr val="00B0F0"/>
                </a:solidFill>
                <a:latin typeface="Times New Roman" pitchFamily="18" charset="0"/>
                <a:ea typeface="楷体" pitchFamily="49" charset="-122"/>
                <a:cs typeface="Times New Roman" pitchFamily="18" charset="0"/>
              </a:rPr>
              <a:t>i</a:t>
            </a:r>
            <a:r>
              <a:rPr lang="zh-CN" altLang="en-US" sz="2000">
                <a:solidFill>
                  <a:srgbClr val="00B0F0"/>
                </a:solidFill>
                <a:latin typeface="Times New Roman" pitchFamily="18" charset="0"/>
                <a:ea typeface="楷体" pitchFamily="49" charset="-122"/>
                <a:cs typeface="Times New Roman" pitchFamily="18" charset="0"/>
              </a:rPr>
              <a:t>个结点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if (</a:t>
            </a:r>
            <a:r>
              <a:rPr lang="en-US" altLang="zh-CN" sz="2000" dirty="0">
                <a:solidFill>
                  <a:srgbClr val="FF00FF"/>
                </a:solidFill>
                <a:latin typeface="Times New Roman" pitchFamily="18" charset="0"/>
                <a:ea typeface="楷体" pitchFamily="49" charset="-122"/>
                <a:cs typeface="Times New Roman" pitchFamily="18" charset="0"/>
              </a:rPr>
              <a:t>q==NULL</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当不存在第</a:t>
            </a:r>
            <a:r>
              <a:rPr lang="en-US" altLang="zh-CN" sz="2000" err="1">
                <a:solidFill>
                  <a:srgbClr val="00B0F0"/>
                </a:solidFill>
                <a:latin typeface="Times New Roman" pitchFamily="18" charset="0"/>
                <a:ea typeface="楷体" pitchFamily="49" charset="-122"/>
                <a:cs typeface="Times New Roman" pitchFamily="18" charset="0"/>
              </a:rPr>
              <a:t>i</a:t>
            </a:r>
            <a:r>
              <a:rPr lang="zh-CN" altLang="en-US" sz="2000">
                <a:solidFill>
                  <a:srgbClr val="00B0F0"/>
                </a:solidFill>
                <a:latin typeface="Times New Roman" pitchFamily="18" charset="0"/>
                <a:ea typeface="楷体" pitchFamily="49" charset="-122"/>
                <a:cs typeface="Times New Roman" pitchFamily="18" charset="0"/>
              </a:rPr>
              <a:t>个结点时</a:t>
            </a:r>
            <a:r>
              <a:rPr lang="zh-CN" altLang="en-US" sz="2000" dirty="0">
                <a:solidFill>
                  <a:srgbClr val="00B0F0"/>
                </a:solidFill>
                <a:latin typeface="Times New Roman" pitchFamily="18" charset="0"/>
                <a:ea typeface="楷体" pitchFamily="49" charset="-122"/>
                <a:cs typeface="Times New Roman" pitchFamily="18" charset="0"/>
              </a:rPr>
              <a:t>返回</a:t>
            </a:r>
            <a:r>
              <a:rPr lang="en-US" altLang="zh-CN" sz="2000" dirty="0">
                <a:solidFill>
                  <a:srgbClr val="00B0F0"/>
                </a:solidFill>
                <a:latin typeface="Times New Roman" pitchFamily="18" charset="0"/>
                <a:ea typeface="楷体" pitchFamily="49" charset="-122"/>
                <a:cs typeface="Times New Roman" pitchFamily="18" charset="0"/>
              </a:rPr>
              <a:t>false</a:t>
            </a:r>
          </a:p>
          <a:p>
            <a:pPr algn="l"/>
            <a:r>
              <a:rPr lang="en-US" altLang="zh-CN" sz="2000" dirty="0">
                <a:solidFill>
                  <a:srgbClr val="0000FF"/>
                </a:solidFill>
                <a:latin typeface="Times New Roman" pitchFamily="18" charset="0"/>
                <a:ea typeface="楷体" pitchFamily="49" charset="-122"/>
                <a:cs typeface="Times New Roman" pitchFamily="18" charset="0"/>
              </a:rPr>
              <a:t>	       return false;</a:t>
            </a:r>
          </a:p>
          <a:p>
            <a:pPr algn="l"/>
            <a:r>
              <a:rPr lang="en-US" altLang="zh-CN" sz="2000" dirty="0">
                <a:solidFill>
                  <a:srgbClr val="0000FF"/>
                </a:solidFill>
                <a:latin typeface="Times New Roman" pitchFamily="18" charset="0"/>
                <a:ea typeface="楷体" pitchFamily="49" charset="-122"/>
                <a:cs typeface="Times New Roman" pitchFamily="18" charset="0"/>
              </a:rPr>
              <a:t>	e=q-&gt;data;</a:t>
            </a:r>
          </a:p>
          <a:p>
            <a:pPr algn="l"/>
            <a:r>
              <a:rPr lang="en-US" altLang="zh-CN" sz="2000" dirty="0">
                <a:solidFill>
                  <a:srgbClr val="0000FF"/>
                </a:solidFill>
                <a:latin typeface="Times New Roman" pitchFamily="18" charset="0"/>
                <a:ea typeface="楷体" pitchFamily="49" charset="-122"/>
                <a:cs typeface="Times New Roman" pitchFamily="18" charset="0"/>
              </a:rPr>
              <a:t>	p-&gt;next=q-&gt;next;	</a:t>
            </a:r>
            <a:r>
              <a:rPr lang="en-US" altLang="zh-CN" sz="200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从</a:t>
            </a:r>
            <a:r>
              <a:rPr kumimoji="1" lang="zh-CN" altLang="en-US" sz="2000">
                <a:solidFill>
                  <a:srgbClr val="00B0F0"/>
                </a:solidFill>
                <a:latin typeface="楷体" pitchFamily="49" charset="-122"/>
                <a:ea typeface="楷体" pitchFamily="49" charset="-122"/>
              </a:rPr>
              <a:t>双</a:t>
            </a:r>
            <a:r>
              <a:rPr lang="zh-CN" altLang="en-US" sz="2000">
                <a:solidFill>
                  <a:srgbClr val="00B0F0"/>
                </a:solidFill>
                <a:latin typeface="Times New Roman" pitchFamily="18" charset="0"/>
                <a:ea typeface="楷体" pitchFamily="49" charset="-122"/>
                <a:cs typeface="Times New Roman" pitchFamily="18" charset="0"/>
              </a:rPr>
              <a:t>单</a:t>
            </a:r>
            <a:r>
              <a:rPr lang="zh-CN" altLang="en-US" sz="2000" dirty="0">
                <a:solidFill>
                  <a:srgbClr val="00B0F0"/>
                </a:solidFill>
                <a:latin typeface="Times New Roman" pitchFamily="18" charset="0"/>
                <a:ea typeface="楷体" pitchFamily="49" charset="-122"/>
                <a:cs typeface="Times New Roman" pitchFamily="18" charset="0"/>
              </a:rPr>
              <a:t>链表中删除</a:t>
            </a:r>
            <a:r>
              <a:rPr lang="zh-CN" altLang="en-US" sz="2000">
                <a:solidFill>
                  <a:srgbClr val="00B0F0"/>
                </a:solidFill>
                <a:latin typeface="Times New Roman" pitchFamily="18" charset="0"/>
                <a:ea typeface="楷体" pitchFamily="49" charset="-122"/>
                <a:cs typeface="Times New Roman" pitchFamily="18" charset="0"/>
              </a:rPr>
              <a:t>*</a:t>
            </a:r>
            <a:r>
              <a:rPr lang="en-US" altLang="zh-CN" sz="2000">
                <a:solidFill>
                  <a:srgbClr val="00B0F0"/>
                </a:solidFill>
                <a:latin typeface="Times New Roman" pitchFamily="18" charset="0"/>
                <a:ea typeface="楷体" pitchFamily="49" charset="-122"/>
                <a:cs typeface="Times New Roman" pitchFamily="18" charset="0"/>
              </a:rPr>
              <a:t>q</a:t>
            </a:r>
            <a:r>
              <a:rPr lang="zh-CN" altLang="en-US" sz="2000">
                <a:solidFill>
                  <a:srgbClr val="00B0F0"/>
                </a:solidFill>
                <a:latin typeface="Times New Roman" pitchFamily="18" charset="0"/>
                <a:ea typeface="楷体" pitchFamily="49" charset="-122"/>
                <a:cs typeface="Times New Roman" pitchFamily="18" charset="0"/>
              </a:rPr>
              <a:t>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if (p-&gt;next!=NULL)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修改其前驱指针</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p-&gt;next-&gt;prior=p;</a:t>
            </a:r>
          </a:p>
          <a:p>
            <a:pPr algn="l"/>
            <a:r>
              <a:rPr lang="en-US" altLang="zh-CN" sz="2000" dirty="0">
                <a:solidFill>
                  <a:srgbClr val="0000FF"/>
                </a:solidFill>
                <a:latin typeface="Times New Roman" pitchFamily="18" charset="0"/>
                <a:ea typeface="楷体" pitchFamily="49" charset="-122"/>
                <a:cs typeface="Times New Roman" pitchFamily="18" charset="0"/>
              </a:rPr>
              <a:t>	free(q);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释放</a:t>
            </a:r>
            <a:r>
              <a:rPr lang="zh-CN" altLang="en-US" sz="2000">
                <a:solidFill>
                  <a:srgbClr val="00B0F0"/>
                </a:solidFill>
                <a:latin typeface="Times New Roman" pitchFamily="18" charset="0"/>
                <a:ea typeface="楷体" pitchFamily="49" charset="-122"/>
                <a:cs typeface="Times New Roman" pitchFamily="18" charset="0"/>
              </a:rPr>
              <a:t>*</a:t>
            </a:r>
            <a:r>
              <a:rPr lang="en-US" altLang="zh-CN" sz="2000">
                <a:solidFill>
                  <a:srgbClr val="00B0F0"/>
                </a:solidFill>
                <a:latin typeface="Times New Roman" pitchFamily="18" charset="0"/>
                <a:ea typeface="楷体" pitchFamily="49" charset="-122"/>
                <a:cs typeface="Times New Roman" pitchFamily="18" charset="0"/>
              </a:rPr>
              <a:t>q</a:t>
            </a:r>
            <a:r>
              <a:rPr lang="zh-CN" altLang="en-US" sz="2000">
                <a:solidFill>
                  <a:srgbClr val="00B0F0"/>
                </a:solidFill>
                <a:latin typeface="Times New Roman" pitchFamily="18" charset="0"/>
                <a:ea typeface="楷体" pitchFamily="49" charset="-122"/>
                <a:cs typeface="Times New Roman" pitchFamily="18" charset="0"/>
              </a:rPr>
              <a:t>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return true;</a:t>
            </a:r>
          </a:p>
          <a:p>
            <a:pPr algn="l"/>
            <a:r>
              <a:rPr lang="en-US" altLang="zh-CN" sz="2000" dirty="0">
                <a:solidFill>
                  <a:srgbClr val="0000FF"/>
                </a:solidFill>
                <a:latin typeface="Times New Roman" pitchFamily="18" charset="0"/>
                <a:ea typeface="楷体" pitchFamily="49" charset="-122"/>
                <a:cs typeface="Times New Roman" pitchFamily="18" charset="0"/>
              </a:rPr>
              <a:t>      }</a:t>
            </a:r>
          </a:p>
          <a:p>
            <a:pPr algn="l"/>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10" name="组合 9"/>
          <p:cNvGrpSpPr/>
          <p:nvPr/>
        </p:nvGrpSpPr>
        <p:grpSpPr>
          <a:xfrm>
            <a:off x="1142976" y="2265354"/>
            <a:ext cx="7000924" cy="3206830"/>
            <a:chOff x="1142976" y="2265354"/>
            <a:chExt cx="7000924" cy="3206830"/>
          </a:xfrm>
        </p:grpSpPr>
        <p:sp>
          <p:nvSpPr>
            <p:cNvPr id="4" name="TextBox 3"/>
            <p:cNvSpPr txBox="1"/>
            <p:nvPr/>
          </p:nvSpPr>
          <p:spPr>
            <a:xfrm>
              <a:off x="3071802" y="5072074"/>
              <a:ext cx="3143272" cy="400110"/>
            </a:xfrm>
            <a:prstGeom prst="rect">
              <a:avLst/>
            </a:prstGeom>
            <a:noFill/>
          </p:spPr>
          <p:txBody>
            <a:bodyPr wrap="square" rtlCol="0">
              <a:spAutoFit/>
            </a:bodyPr>
            <a:lstStyle/>
            <a:p>
              <a:pPr algn="l"/>
              <a:r>
                <a:rPr lang="zh-CN" altLang="en-US" sz="2000" dirty="0">
                  <a:ea typeface="楷体" pitchFamily="49" charset="-122"/>
                  <a:cs typeface="Times New Roman" pitchFamily="18" charset="0"/>
                </a:rPr>
                <a:t>删除</a:t>
              </a:r>
              <a:r>
                <a:rPr lang="en-US" altLang="zh-CN" sz="2000">
                  <a:ea typeface="楷体" pitchFamily="49" charset="-122"/>
                  <a:cs typeface="Times New Roman" pitchFamily="18" charset="0"/>
                </a:rPr>
                <a:t>*q</a:t>
              </a:r>
              <a:r>
                <a:rPr lang="zh-CN" altLang="en-US" sz="2000">
                  <a:ea typeface="楷体" pitchFamily="49" charset="-122"/>
                  <a:cs typeface="Times New Roman" pitchFamily="18" charset="0"/>
                </a:rPr>
                <a:t>结点并</a:t>
              </a:r>
              <a:r>
                <a:rPr lang="zh-CN" altLang="en-US" sz="2000" dirty="0">
                  <a:ea typeface="楷体" pitchFamily="49" charset="-122"/>
                  <a:cs typeface="Times New Roman" pitchFamily="18" charset="0"/>
                </a:rPr>
                <a:t>释放其空间</a:t>
              </a:r>
              <a:endParaRPr lang="zh-CN" altLang="en-US" sz="2000" dirty="0"/>
            </a:p>
          </p:txBody>
        </p:sp>
        <p:sp>
          <p:nvSpPr>
            <p:cNvPr id="5" name="矩形 4"/>
            <p:cNvSpPr/>
            <p:nvPr/>
          </p:nvSpPr>
          <p:spPr>
            <a:xfrm>
              <a:off x="1142976" y="2265354"/>
              <a:ext cx="7000924" cy="1500198"/>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5" idx="2"/>
            </p:cNvCxnSpPr>
            <p:nvPr/>
          </p:nvCxnSpPr>
          <p:spPr>
            <a:xfrm rot="5400000">
              <a:off x="3999702" y="4408494"/>
              <a:ext cx="1286678" cy="794"/>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857224" y="5681979"/>
            <a:ext cx="7429552" cy="830997"/>
          </a:xfrm>
          <a:prstGeom prst="rect">
            <a:avLst/>
          </a:prstGeom>
          <a:noFill/>
        </p:spPr>
        <p:txBody>
          <a:bodyPr wrap="square" rtlCol="0">
            <a:spAutoFit/>
          </a:bodyPr>
          <a:lstStyle/>
          <a:p>
            <a:pPr algn="l"/>
            <a:r>
              <a:rPr lang="zh-CN" altLang="en-US">
                <a:solidFill>
                  <a:srgbClr val="FF0000"/>
                </a:solidFill>
                <a:ea typeface="楷体" pitchFamily="49" charset="-122"/>
                <a:cs typeface="Times New Roman" pitchFamily="18" charset="0"/>
              </a:rPr>
              <a:t>      另外解法</a:t>
            </a:r>
            <a:r>
              <a:rPr lang="zh-CN" altLang="en-US">
                <a:ea typeface="楷体" pitchFamily="49" charset="-122"/>
                <a:cs typeface="Times New Roman" pitchFamily="18" charset="0"/>
              </a:rPr>
              <a:t>：在</a:t>
            </a:r>
            <a:r>
              <a:rPr lang="zh-CN" altLang="en-US" dirty="0">
                <a:ea typeface="楷体" pitchFamily="49" charset="-122"/>
                <a:cs typeface="Times New Roman" pitchFamily="18" charset="0"/>
              </a:rPr>
              <a:t>双</a:t>
            </a:r>
            <a:r>
              <a:rPr lang="zh-CN" altLang="en-US">
                <a:ea typeface="楷体" pitchFamily="49" charset="-122"/>
                <a:cs typeface="Times New Roman" pitchFamily="18" charset="0"/>
              </a:rPr>
              <a:t>链表中，可以</a:t>
            </a:r>
            <a:r>
              <a:rPr lang="zh-CN" altLang="en-US" dirty="0">
                <a:ea typeface="楷体" pitchFamily="49" charset="-122"/>
                <a:cs typeface="Times New Roman" pitchFamily="18" charset="0"/>
              </a:rPr>
              <a:t>查找第</a:t>
            </a:r>
            <a:r>
              <a:rPr lang="en-US" altLang="zh-CN" i="1" err="1">
                <a:ea typeface="楷体" pitchFamily="49" charset="-122"/>
                <a:cs typeface="Times New Roman" pitchFamily="18" charset="0"/>
              </a:rPr>
              <a:t>i</a:t>
            </a:r>
            <a:r>
              <a:rPr lang="zh-CN" altLang="en-US">
                <a:ea typeface="楷体" pitchFamily="49" charset="-122"/>
                <a:cs typeface="Times New Roman" pitchFamily="18" charset="0"/>
              </a:rPr>
              <a:t>个结点，并</a:t>
            </a:r>
            <a:r>
              <a:rPr lang="zh-CN" altLang="en-US" dirty="0">
                <a:ea typeface="楷体" pitchFamily="49" charset="-122"/>
                <a:cs typeface="Times New Roman" pitchFamily="18" charset="0"/>
              </a:rPr>
              <a:t>将它删除。</a:t>
            </a:r>
            <a:endParaRPr lang="zh-CN" altLang="en-US" dirty="0">
              <a:cs typeface="Times New Roman" pitchFamily="18" charset="0"/>
            </a:endParaRPr>
          </a:p>
        </p:txBody>
      </p:sp>
      <p:sp>
        <p:nvSpPr>
          <p:cNvPr id="12" name="灯片编号占位符 11"/>
          <p:cNvSpPr>
            <a:spLocks noGrp="1"/>
          </p:cNvSpPr>
          <p:nvPr>
            <p:ph type="sldNum" sz="quarter" idx="12"/>
          </p:nvPr>
        </p:nvSpPr>
        <p:spPr/>
        <p:txBody>
          <a:bodyPr/>
          <a:lstStyle/>
          <a:p>
            <a:fld id="{BD3F3EC2-762F-4585-9ABE-3D0BD98F40C0}" type="slidenum">
              <a:rPr lang="en-US" altLang="zh-CN" smtClean="0"/>
              <a:pPr/>
              <a:t>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323850" y="333375"/>
            <a:ext cx="8424863" cy="1495794"/>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dirty="0">
                <a:ea typeface="楷体" pitchFamily="49" charset="-122"/>
                <a:cs typeface="Times New Roman" pitchFamily="18" charset="0"/>
              </a:rPr>
              <a:t>      </a:t>
            </a:r>
            <a:r>
              <a:rPr lang="zh-CN" altLang="en-US" dirty="0">
                <a:ea typeface="楷体" pitchFamily="49" charset="-122"/>
                <a:cs typeface="Times New Roman" pitchFamily="18" charset="0"/>
              </a:rPr>
              <a:t>　</a:t>
            </a:r>
            <a:r>
              <a:rPr lang="en-US" altLang="zh-CN" sz="2800" dirty="0">
                <a:solidFill>
                  <a:srgbClr val="FF3300"/>
                </a:solidFill>
                <a:ea typeface="黑体" pitchFamily="49" charset="-122"/>
                <a:cs typeface="Times New Roman" pitchFamily="18" charset="0"/>
              </a:rPr>
              <a:t>【</a:t>
            </a:r>
            <a:r>
              <a:rPr lang="zh-CN" altLang="en-US" sz="2800">
                <a:solidFill>
                  <a:srgbClr val="FF3300"/>
                </a:solidFill>
                <a:ea typeface="楷体" pitchFamily="49" charset="-122"/>
                <a:cs typeface="Times New Roman" pitchFamily="18" charset="0"/>
              </a:rPr>
              <a:t>例</a:t>
            </a:r>
            <a:r>
              <a:rPr lang="en-US" altLang="zh-CN" sz="2800">
                <a:solidFill>
                  <a:srgbClr val="FF3300"/>
                </a:solidFill>
                <a:ea typeface="楷体" pitchFamily="49" charset="-122"/>
                <a:cs typeface="Times New Roman" pitchFamily="18" charset="0"/>
              </a:rPr>
              <a:t>2-9</a:t>
            </a:r>
            <a:r>
              <a:rPr lang="en-US" altLang="zh-CN" sz="2800">
                <a:solidFill>
                  <a:srgbClr val="FF3300"/>
                </a:solidFill>
                <a:ea typeface="黑体" pitchFamily="49" charset="-122"/>
                <a:cs typeface="Times New Roman" pitchFamily="18" charset="0"/>
              </a:rPr>
              <a:t>】</a:t>
            </a:r>
            <a:r>
              <a:rPr lang="en-US" altLang="zh-CN">
                <a:ea typeface="黑体" pitchFamily="49" charset="-122"/>
                <a:cs typeface="Times New Roman" pitchFamily="18" charset="0"/>
              </a:rPr>
              <a:t> </a:t>
            </a:r>
            <a:r>
              <a:rPr lang="zh-CN" altLang="en-US" dirty="0">
                <a:ea typeface="楷体" pitchFamily="49" charset="-122"/>
                <a:cs typeface="Times New Roman" pitchFamily="18" charset="0"/>
              </a:rPr>
              <a:t>有一</a:t>
            </a:r>
            <a:r>
              <a:rPr lang="zh-CN" altLang="en-US">
                <a:ea typeface="楷体" pitchFamily="49" charset="-122"/>
                <a:cs typeface="Times New Roman" pitchFamily="18" charset="0"/>
              </a:rPr>
              <a:t>个带头结点的</a:t>
            </a:r>
            <a:r>
              <a:rPr lang="zh-CN" altLang="en-US" dirty="0">
                <a:ea typeface="楷体" pitchFamily="49" charset="-122"/>
                <a:cs typeface="Times New Roman" pitchFamily="18" charset="0"/>
              </a:rPr>
              <a:t>双</a:t>
            </a:r>
            <a:r>
              <a:rPr lang="zh-CN" altLang="en-US">
                <a:ea typeface="楷体" pitchFamily="49" charset="-122"/>
                <a:cs typeface="Times New Roman" pitchFamily="18" charset="0"/>
              </a:rPr>
              <a:t>链表</a:t>
            </a:r>
            <a:r>
              <a:rPr lang="en-US" altLang="zh-CN">
                <a:ea typeface="楷体" pitchFamily="49" charset="-122"/>
                <a:cs typeface="Times New Roman" pitchFamily="18" charset="0"/>
              </a:rPr>
              <a:t>L</a:t>
            </a:r>
            <a:r>
              <a:rPr lang="zh-CN" altLang="en-US">
                <a:ea typeface="楷体" pitchFamily="49" charset="-122"/>
                <a:cs typeface="Times New Roman" pitchFamily="18" charset="0"/>
              </a:rPr>
              <a:t>，设计</a:t>
            </a:r>
            <a:r>
              <a:rPr lang="zh-CN" altLang="en-US" dirty="0">
                <a:ea typeface="楷体" pitchFamily="49" charset="-122"/>
                <a:cs typeface="Times New Roman" pitchFamily="18" charset="0"/>
              </a:rPr>
              <a:t>一个算法将其所有元素</a:t>
            </a:r>
            <a:r>
              <a:rPr lang="zh-CN" altLang="en-US">
                <a:ea typeface="楷体" pitchFamily="49" charset="-122"/>
                <a:cs typeface="Times New Roman" pitchFamily="18" charset="0"/>
              </a:rPr>
              <a:t>逆置，即</a:t>
            </a:r>
            <a:r>
              <a:rPr lang="zh-CN" altLang="en-US" dirty="0">
                <a:ea typeface="楷体" pitchFamily="49" charset="-122"/>
                <a:cs typeface="Times New Roman" pitchFamily="18" charset="0"/>
              </a:rPr>
              <a:t>第</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个元素变为最后一</a:t>
            </a:r>
            <a:r>
              <a:rPr lang="zh-CN" altLang="en-US">
                <a:ea typeface="楷体" pitchFamily="49" charset="-122"/>
                <a:cs typeface="Times New Roman" pitchFamily="18" charset="0"/>
              </a:rPr>
              <a:t>个元素，第</a:t>
            </a:r>
            <a:r>
              <a:rPr lang="en-US" altLang="zh-CN" dirty="0">
                <a:ea typeface="楷体" pitchFamily="49" charset="-122"/>
                <a:cs typeface="Times New Roman" pitchFamily="18" charset="0"/>
              </a:rPr>
              <a:t>2</a:t>
            </a:r>
            <a:r>
              <a:rPr lang="zh-CN" altLang="en-US" dirty="0">
                <a:ea typeface="楷体" pitchFamily="49" charset="-122"/>
                <a:cs typeface="Times New Roman" pitchFamily="18" charset="0"/>
              </a:rPr>
              <a:t>个元素变为倒数第</a:t>
            </a:r>
            <a:r>
              <a:rPr lang="en-US" altLang="zh-CN" dirty="0">
                <a:ea typeface="楷体" pitchFamily="49" charset="-122"/>
                <a:cs typeface="Times New Roman" pitchFamily="18" charset="0"/>
              </a:rPr>
              <a:t>2</a:t>
            </a:r>
            <a:r>
              <a:rPr lang="zh-CN" altLang="en-US">
                <a:ea typeface="楷体" pitchFamily="49" charset="-122"/>
                <a:cs typeface="Times New Roman" pitchFamily="18" charset="0"/>
              </a:rPr>
              <a:t>个元素，</a:t>
            </a:r>
            <a:r>
              <a:rPr lang="en-US" altLang="zh-CN">
                <a:latin typeface="宋体"/>
                <a:ea typeface="宋体"/>
                <a:cs typeface="Times New Roman" pitchFamily="18" charset="0"/>
              </a:rPr>
              <a:t>…</a:t>
            </a:r>
            <a:r>
              <a:rPr lang="zh-CN" altLang="en-US">
                <a:ea typeface="楷体" pitchFamily="49" charset="-122"/>
                <a:cs typeface="Times New Roman" pitchFamily="18" charset="0"/>
              </a:rPr>
              <a:t>，最后</a:t>
            </a:r>
            <a:r>
              <a:rPr lang="zh-CN" altLang="en-US" dirty="0">
                <a:ea typeface="楷体" pitchFamily="49" charset="-122"/>
                <a:cs typeface="Times New Roman" pitchFamily="18" charset="0"/>
              </a:rPr>
              <a:t>一个元素变为第</a:t>
            </a:r>
            <a:r>
              <a:rPr lang="en-US" altLang="zh-CN" dirty="0">
                <a:ea typeface="楷体" pitchFamily="49" charset="-122"/>
                <a:cs typeface="Times New Roman" pitchFamily="18" charset="0"/>
              </a:rPr>
              <a:t>1</a:t>
            </a:r>
            <a:r>
              <a:rPr lang="zh-CN" altLang="en-US" dirty="0">
                <a:ea typeface="楷体" pitchFamily="49" charset="-122"/>
                <a:cs typeface="Times New Roman" pitchFamily="18" charset="0"/>
              </a:rPr>
              <a:t>个元素。</a:t>
            </a:r>
          </a:p>
        </p:txBody>
      </p:sp>
      <p:sp>
        <p:nvSpPr>
          <p:cNvPr id="210949" name="Text Box 5"/>
          <p:cNvSpPr txBox="1">
            <a:spLocks noChangeArrowheads="1"/>
          </p:cNvSpPr>
          <p:nvPr/>
        </p:nvSpPr>
        <p:spPr bwMode="auto">
          <a:xfrm>
            <a:off x="971550" y="2349500"/>
            <a:ext cx="3600450" cy="1015663"/>
          </a:xfrm>
          <a:prstGeom prst="rect">
            <a:avLst/>
          </a:prstGeom>
          <a:noFill/>
          <a:ln w="9525">
            <a:noFill/>
            <a:miter lim="800000"/>
            <a:headEnd/>
            <a:tailEnd/>
          </a:ln>
          <a:effectLst/>
        </p:spPr>
        <p:txBody>
          <a:bodyPr>
            <a:spAutoFit/>
          </a:bodyPr>
          <a:lstStyle/>
          <a:p>
            <a:pPr algn="l">
              <a:spcBef>
                <a:spcPct val="50000"/>
              </a:spcBef>
            </a:pPr>
            <a:r>
              <a:rPr lang="zh-CN" altLang="en-US" dirty="0">
                <a:solidFill>
                  <a:srgbClr val="FF0000"/>
                </a:solidFill>
                <a:latin typeface="微软雅黑" pitchFamily="34" charset="-122"/>
                <a:ea typeface="微软雅黑" pitchFamily="34" charset="-122"/>
              </a:rPr>
              <a:t>算法设计思路：</a:t>
            </a:r>
          </a:p>
          <a:p>
            <a:pPr algn="l">
              <a:spcBef>
                <a:spcPct val="50000"/>
              </a:spcBef>
            </a:pPr>
            <a:r>
              <a:rPr lang="zh-CN" altLang="en-US" dirty="0">
                <a:solidFill>
                  <a:srgbClr val="FF00FF"/>
                </a:solidFill>
              </a:rPr>
              <a:t>　　</a:t>
            </a:r>
            <a:r>
              <a:rPr lang="zh-CN" altLang="en-US" dirty="0">
                <a:latin typeface="楷体" pitchFamily="49" charset="-122"/>
                <a:ea typeface="楷体" pitchFamily="49" charset="-122"/>
              </a:rPr>
              <a:t>采用头插法建表。</a:t>
            </a:r>
          </a:p>
        </p:txBody>
      </p:sp>
      <p:sp>
        <p:nvSpPr>
          <p:cNvPr id="210950" name="Rectangle 6"/>
          <p:cNvSpPr>
            <a:spLocks noChangeArrowheads="1"/>
          </p:cNvSpPr>
          <p:nvPr/>
        </p:nvSpPr>
        <p:spPr bwMode="auto">
          <a:xfrm>
            <a:off x="215423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210951" name="Rectangle 7"/>
          <p:cNvSpPr>
            <a:spLocks noChangeArrowheads="1"/>
          </p:cNvSpPr>
          <p:nvPr/>
        </p:nvSpPr>
        <p:spPr bwMode="auto">
          <a:xfrm>
            <a:off x="2695575"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2" name="Rectangle 8"/>
          <p:cNvSpPr>
            <a:spLocks noChangeArrowheads="1"/>
          </p:cNvSpPr>
          <p:nvPr/>
        </p:nvSpPr>
        <p:spPr bwMode="auto">
          <a:xfrm>
            <a:off x="1614488" y="451008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10953" name="Rectangle 9"/>
          <p:cNvSpPr>
            <a:spLocks noChangeArrowheads="1"/>
          </p:cNvSpPr>
          <p:nvPr/>
        </p:nvSpPr>
        <p:spPr bwMode="auto">
          <a:xfrm>
            <a:off x="467518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210954" name="Rectangle 10"/>
          <p:cNvSpPr>
            <a:spLocks noChangeArrowheads="1"/>
          </p:cNvSpPr>
          <p:nvPr/>
        </p:nvSpPr>
        <p:spPr bwMode="auto">
          <a:xfrm>
            <a:off x="5216525"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5" name="Rectangle 11"/>
          <p:cNvSpPr>
            <a:spLocks noChangeArrowheads="1"/>
          </p:cNvSpPr>
          <p:nvPr/>
        </p:nvSpPr>
        <p:spPr bwMode="auto">
          <a:xfrm>
            <a:off x="4135438" y="41497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0956" name="Arc 12"/>
          <p:cNvSpPr>
            <a:spLocks/>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p>
        </p:txBody>
      </p:sp>
      <p:sp>
        <p:nvSpPr>
          <p:cNvPr id="210957" name="Text Box 13"/>
          <p:cNvSpPr txBox="1">
            <a:spLocks noChangeArrowheads="1"/>
          </p:cNvSpPr>
          <p:nvPr/>
        </p:nvSpPr>
        <p:spPr bwMode="auto">
          <a:xfrm>
            <a:off x="885825" y="3997325"/>
            <a:ext cx="576263" cy="365125"/>
          </a:xfrm>
          <a:prstGeom prst="rect">
            <a:avLst/>
          </a:prstGeom>
          <a:noFill/>
          <a:ln w="38100" algn="ctr">
            <a:noFill/>
            <a:miter lim="800000"/>
            <a:headEnd/>
            <a:tailEnd/>
          </a:ln>
          <a:effectLst/>
        </p:spPr>
        <p:txBody>
          <a:bodyPr lIns="0" tIns="0" rIns="0" bIns="0">
            <a:spAutoFit/>
          </a:bodyPr>
          <a:lstStyle/>
          <a:p>
            <a:pPr>
              <a:spcBef>
                <a:spcPct val="50000"/>
              </a:spcBef>
            </a:pPr>
            <a:r>
              <a:rPr lang="en-US" altLang="zh-CN"/>
              <a:t>L</a:t>
            </a:r>
          </a:p>
        </p:txBody>
      </p:sp>
      <p:sp>
        <p:nvSpPr>
          <p:cNvPr id="210958" name="Text Box 14"/>
          <p:cNvSpPr txBox="1">
            <a:spLocks noChangeArrowheads="1"/>
          </p:cNvSpPr>
          <p:nvPr/>
        </p:nvSpPr>
        <p:spPr bwMode="auto">
          <a:xfrm>
            <a:off x="4278313" y="4937125"/>
            <a:ext cx="576262" cy="33855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200"/>
              <a:t>p</a:t>
            </a:r>
          </a:p>
        </p:txBody>
      </p:sp>
      <p:sp>
        <p:nvSpPr>
          <p:cNvPr id="210959" name="Line 15"/>
          <p:cNvSpPr>
            <a:spLocks noChangeShapeType="1"/>
          </p:cNvSpPr>
          <p:nvPr/>
        </p:nvSpPr>
        <p:spPr bwMode="auto">
          <a:xfrm flipV="1">
            <a:off x="4422775" y="4598988"/>
            <a:ext cx="0" cy="503237"/>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210960" name="Line 16"/>
          <p:cNvSpPr>
            <a:spLocks noChangeShapeType="1"/>
          </p:cNvSpPr>
          <p:nvPr/>
        </p:nvSpPr>
        <p:spPr bwMode="auto">
          <a:xfrm>
            <a:off x="5575300" y="4294188"/>
            <a:ext cx="863600" cy="0"/>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210961" name="Line 17"/>
          <p:cNvSpPr>
            <a:spLocks noChangeShapeType="1"/>
          </p:cNvSpPr>
          <p:nvPr/>
        </p:nvSpPr>
        <p:spPr bwMode="auto">
          <a:xfrm flipH="1">
            <a:off x="5719763" y="4459288"/>
            <a:ext cx="647700" cy="0"/>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210962" name="Text Box 18"/>
          <p:cNvSpPr txBox="1">
            <a:spLocks noChangeArrowheads="1"/>
          </p:cNvSpPr>
          <p:nvPr/>
        </p:nvSpPr>
        <p:spPr bwMode="auto">
          <a:xfrm>
            <a:off x="6500826" y="4195763"/>
            <a:ext cx="863600" cy="365125"/>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宋体"/>
                <a:ea typeface="宋体" pitchFamily="2" charset="-122"/>
                <a:cs typeface="Times New Roman" pitchFamily="18" charset="0"/>
              </a:rPr>
              <a:t>…</a:t>
            </a:r>
            <a:endParaRPr lang="en-US" altLang="zh-CN" dirty="0">
              <a:ea typeface="宋体" pitchFamily="2" charset="-122"/>
            </a:endParaRPr>
          </a:p>
        </p:txBody>
      </p:sp>
      <p:sp>
        <p:nvSpPr>
          <p:cNvPr id="210963" name="Oval 19"/>
          <p:cNvSpPr>
            <a:spLocks noChangeArrowheads="1"/>
          </p:cNvSpPr>
          <p:nvPr/>
        </p:nvSpPr>
        <p:spPr bwMode="auto">
          <a:xfrm>
            <a:off x="3786182" y="3848111"/>
            <a:ext cx="2303463" cy="1152525"/>
          </a:xfrm>
          <a:prstGeom prst="ellipse">
            <a:avLst/>
          </a:prstGeom>
          <a:solidFill>
            <a:schemeClr val="accent1">
              <a:alpha val="0"/>
            </a:schemeClr>
          </a:solidFill>
          <a:ln w="38100" algn="ctr">
            <a:solidFill>
              <a:srgbClr val="33CC33"/>
            </a:solidFill>
            <a:prstDash val="sysDot"/>
            <a:round/>
            <a:headEnd/>
            <a:tailEnd/>
          </a:ln>
          <a:effectLst/>
        </p:spPr>
        <p:txBody>
          <a:bodyPr wrap="none" anchor="ctr"/>
          <a:lstStyle/>
          <a:p>
            <a:endParaRPr lang="zh-CN" altLang="en-US"/>
          </a:p>
        </p:txBody>
      </p:sp>
      <p:sp>
        <p:nvSpPr>
          <p:cNvPr id="210964" name="Freeform 20"/>
          <p:cNvSpPr>
            <a:spLocks/>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noFill/>
          <a:ln w="38100" cap="flat" cmpd="sng">
            <a:solidFill>
              <a:srgbClr val="0000FF"/>
            </a:solidFill>
            <a:prstDash val="solid"/>
            <a:round/>
            <a:headEnd type="none" w="med" len="med"/>
            <a:tailEnd type="triangle" w="med" len="med"/>
          </a:ln>
          <a:effectLst/>
        </p:spPr>
        <p:txBody>
          <a:bodyPr wrap="none"/>
          <a:lstStyle/>
          <a:p>
            <a:endParaRPr lang="zh-CN" altLang="en-US"/>
          </a:p>
        </p:txBody>
      </p:sp>
      <p:sp>
        <p:nvSpPr>
          <p:cNvPr id="22" name="灯片编号占位符 21"/>
          <p:cNvSpPr>
            <a:spLocks noGrp="1"/>
          </p:cNvSpPr>
          <p:nvPr>
            <p:ph type="sldNum" sz="quarter" idx="12"/>
          </p:nvPr>
        </p:nvSpPr>
        <p:spPr/>
        <p:txBody>
          <a:bodyPr/>
          <a:lstStyle/>
          <a:p>
            <a:fld id="{BD3F3EC2-762F-4585-9ABE-3D0BD98F40C0}" type="slidenum">
              <a:rPr lang="en-US" altLang="zh-CN" smtClean="0"/>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50825" y="260350"/>
            <a:ext cx="8569325" cy="470898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itchFamily="18" charset="0"/>
                <a:ea typeface="楷体" pitchFamily="49" charset="-122"/>
                <a:cs typeface="Times New Roman" pitchFamily="18" charset="0"/>
              </a:rPr>
              <a:t>void  </a:t>
            </a:r>
            <a:r>
              <a:rPr lang="en-US" altLang="zh-CN" sz="2000" dirty="0">
                <a:solidFill>
                  <a:srgbClr val="FF0000"/>
                </a:solidFill>
                <a:latin typeface="Times New Roman" pitchFamily="18" charset="0"/>
                <a:ea typeface="楷体" pitchFamily="49" charset="-122"/>
                <a:cs typeface="Times New Roman" pitchFamily="18" charset="0"/>
              </a:rPr>
              <a:t>Reverse</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DLinkNode</a:t>
            </a:r>
            <a:r>
              <a:rPr lang="en-US" altLang="zh-CN" sz="2000" dirty="0">
                <a:solidFill>
                  <a:srgbClr val="0000FF"/>
                </a:solidFill>
                <a:latin typeface="Times New Roman" pitchFamily="18" charset="0"/>
                <a:ea typeface="楷体" pitchFamily="49" charset="-122"/>
                <a:cs typeface="Times New Roman" pitchFamily="18" charset="0"/>
              </a:rPr>
              <a:t> *&amp;L)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双链表结点逆置</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DLinkNode</a:t>
            </a:r>
            <a:r>
              <a:rPr lang="en-US" altLang="zh-CN" sz="2000" dirty="0">
                <a:solidFill>
                  <a:srgbClr val="0000FF"/>
                </a:solidFill>
                <a:latin typeface="Times New Roman" pitchFamily="18" charset="0"/>
                <a:ea typeface="楷体" pitchFamily="49" charset="-122"/>
                <a:cs typeface="Times New Roman" pitchFamily="18" charset="0"/>
              </a:rPr>
              <a:t> *p=L-&gt;next</a:t>
            </a:r>
            <a:r>
              <a:rPr lang="zh-CN" altLang="en-US" sz="2000" dirty="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*q;	</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dirty="0">
                <a:solidFill>
                  <a:srgbClr val="00B0F0"/>
                </a:solidFill>
                <a:latin typeface="Times New Roman" pitchFamily="18" charset="0"/>
                <a:ea typeface="楷体" pitchFamily="49" charset="-122"/>
                <a:cs typeface="Times New Roman" pitchFamily="18" charset="0"/>
              </a:rPr>
              <a:t>指向开始结点</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L-&gt;next=NULL;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构造只有头结点的双链表</a:t>
            </a:r>
            <a:r>
              <a:rPr lang="en-US" altLang="zh-CN" sz="2000" dirty="0">
                <a:solidFill>
                  <a:srgbClr val="00B0F0"/>
                </a:solidFill>
                <a:latin typeface="Times New Roman" pitchFamily="18" charset="0"/>
                <a:ea typeface="楷体" pitchFamily="49" charset="-122"/>
                <a:cs typeface="Times New Roman" pitchFamily="18" charset="0"/>
              </a:rPr>
              <a:t>L</a:t>
            </a:r>
          </a:p>
          <a:p>
            <a:pPr algn="l"/>
            <a:r>
              <a:rPr lang="en-US" altLang="zh-CN" sz="2000" dirty="0">
                <a:solidFill>
                  <a:srgbClr val="0000FF"/>
                </a:solidFill>
                <a:latin typeface="Times New Roman" pitchFamily="18" charset="0"/>
                <a:ea typeface="楷体" pitchFamily="49" charset="-122"/>
                <a:cs typeface="Times New Roman" pitchFamily="18" charset="0"/>
              </a:rPr>
              <a:t>      while (p!=NULL)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扫描</a:t>
            </a:r>
            <a:r>
              <a:rPr lang="en-US" altLang="zh-CN" sz="2000" dirty="0">
                <a:solidFill>
                  <a:srgbClr val="00B0F0"/>
                </a:solidFill>
                <a:latin typeface="Times New Roman" pitchFamily="18" charset="0"/>
                <a:ea typeface="楷体" pitchFamily="49" charset="-122"/>
                <a:cs typeface="Times New Roman" pitchFamily="18" charset="0"/>
              </a:rPr>
              <a:t>L</a:t>
            </a:r>
            <a:r>
              <a:rPr lang="zh-CN" altLang="en-US" sz="2000" dirty="0">
                <a:solidFill>
                  <a:srgbClr val="00B0F0"/>
                </a:solidFill>
                <a:latin typeface="Times New Roman" pitchFamily="18" charset="0"/>
                <a:ea typeface="楷体" pitchFamily="49" charset="-122"/>
                <a:cs typeface="Times New Roman" pitchFamily="18" charset="0"/>
              </a:rPr>
              <a:t>的数据结点</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q=p-&gt;next;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用</a:t>
            </a:r>
            <a:r>
              <a:rPr lang="en-US" altLang="zh-CN" sz="2000" dirty="0">
                <a:solidFill>
                  <a:srgbClr val="00B0F0"/>
                </a:solidFill>
                <a:latin typeface="Times New Roman" pitchFamily="18" charset="0"/>
                <a:ea typeface="楷体" pitchFamily="49" charset="-122"/>
                <a:cs typeface="Times New Roman" pitchFamily="18" charset="0"/>
              </a:rPr>
              <a:t>q</a:t>
            </a:r>
            <a:r>
              <a:rPr lang="zh-CN" altLang="en-US" sz="2000" dirty="0">
                <a:solidFill>
                  <a:srgbClr val="00B0F0"/>
                </a:solidFill>
                <a:latin typeface="Times New Roman" pitchFamily="18" charset="0"/>
                <a:ea typeface="楷体" pitchFamily="49" charset="-122"/>
                <a:cs typeface="Times New Roman" pitchFamily="18" charset="0"/>
              </a:rPr>
              <a:t>保存其后继结点</a:t>
            </a:r>
            <a:endParaRPr lang="en-US" altLang="zh-CN" sz="2000" dirty="0">
              <a:solidFill>
                <a:srgbClr val="00B0F0"/>
              </a:solidFill>
              <a:latin typeface="Times New Roman" pitchFamily="18" charset="0"/>
              <a:ea typeface="楷体" pitchFamily="49" charset="-122"/>
              <a:cs typeface="Times New Roman" pitchFamily="18" charset="0"/>
            </a:endParaRPr>
          </a:p>
          <a:p>
            <a:pPr algn="l"/>
            <a:endParaRPr lang="zh-CN" altLang="en-US" sz="2000" dirty="0">
              <a:solidFill>
                <a:srgbClr val="0000FF"/>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p-&gt;next=L-&gt;next;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采用头插法将*</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dirty="0">
                <a:solidFill>
                  <a:srgbClr val="00B0F0"/>
                </a:solidFill>
                <a:latin typeface="Times New Roman" pitchFamily="18" charset="0"/>
                <a:ea typeface="楷体" pitchFamily="49" charset="-122"/>
                <a:cs typeface="Times New Roman" pitchFamily="18" charset="0"/>
              </a:rPr>
              <a:t>结点插入</a:t>
            </a:r>
          </a:p>
          <a:p>
            <a:pPr algn="l"/>
            <a:r>
              <a:rPr lang="zh-CN" altLang="en-US"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if (L-&gt;next!=NULL)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修改其前驱指针</a:t>
            </a:r>
          </a:p>
          <a:p>
            <a:pPr algn="l"/>
            <a:r>
              <a:rPr lang="zh-CN" altLang="en-US"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L-&gt;next-&gt;prior=p;</a:t>
            </a:r>
          </a:p>
          <a:p>
            <a:pPr algn="l"/>
            <a:r>
              <a:rPr lang="en-US" altLang="zh-CN" sz="2000" dirty="0">
                <a:solidFill>
                  <a:srgbClr val="FF00FF"/>
                </a:solidFill>
                <a:latin typeface="Times New Roman" pitchFamily="18" charset="0"/>
                <a:ea typeface="楷体" pitchFamily="49" charset="-122"/>
                <a:cs typeface="Times New Roman" pitchFamily="18" charset="0"/>
              </a:rPr>
              <a:t>	L-&gt;next=p;</a:t>
            </a:r>
          </a:p>
          <a:p>
            <a:pPr algn="l"/>
            <a:r>
              <a:rPr lang="en-US" altLang="zh-CN" sz="2000" dirty="0">
                <a:solidFill>
                  <a:srgbClr val="FF00FF"/>
                </a:solidFill>
                <a:latin typeface="Times New Roman" pitchFamily="18" charset="0"/>
                <a:ea typeface="楷体" pitchFamily="49" charset="-122"/>
                <a:cs typeface="Times New Roman" pitchFamily="18" charset="0"/>
              </a:rPr>
              <a:t>	p-&gt;prior=L;</a:t>
            </a:r>
          </a:p>
          <a:p>
            <a:pPr algn="l"/>
            <a:endParaRPr lang="en-US" altLang="zh-CN" sz="2000" dirty="0">
              <a:solidFill>
                <a:srgbClr val="0000FF"/>
              </a:solidFill>
              <a:latin typeface="Times New Roman" pitchFamily="18" charset="0"/>
              <a:ea typeface="楷体" pitchFamily="49" charset="-122"/>
              <a:cs typeface="Times New Roman" pitchFamily="18" charset="0"/>
            </a:endParaRPr>
          </a:p>
          <a:p>
            <a:pPr algn="l"/>
            <a:r>
              <a:rPr lang="en-US" altLang="zh-CN" sz="2000" dirty="0">
                <a:solidFill>
                  <a:srgbClr val="0000FF"/>
                </a:solidFill>
                <a:latin typeface="Times New Roman" pitchFamily="18" charset="0"/>
                <a:ea typeface="楷体" pitchFamily="49" charset="-122"/>
                <a:cs typeface="Times New Roman" pitchFamily="18" charset="0"/>
              </a:rPr>
              <a:t>	p=q;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让</a:t>
            </a:r>
            <a:r>
              <a:rPr lang="en-US" altLang="zh-CN" sz="2000" dirty="0">
                <a:solidFill>
                  <a:srgbClr val="00B0F0"/>
                </a:solidFill>
                <a:latin typeface="Times New Roman" pitchFamily="18" charset="0"/>
                <a:ea typeface="楷体" pitchFamily="49" charset="-122"/>
                <a:cs typeface="Times New Roman" pitchFamily="18" charset="0"/>
              </a:rPr>
              <a:t>p</a:t>
            </a:r>
            <a:r>
              <a:rPr lang="zh-CN" altLang="en-US" sz="2000" dirty="0">
                <a:solidFill>
                  <a:srgbClr val="00B0F0"/>
                </a:solidFill>
                <a:latin typeface="Times New Roman" pitchFamily="18" charset="0"/>
                <a:ea typeface="楷体" pitchFamily="49" charset="-122"/>
                <a:cs typeface="Times New Roman" pitchFamily="18" charset="0"/>
              </a:rPr>
              <a:t>重新指向其后继结点</a:t>
            </a: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a:t>
            </a:r>
          </a:p>
        </p:txBody>
      </p:sp>
      <p:grpSp>
        <p:nvGrpSpPr>
          <p:cNvPr id="37"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338554"/>
            </a:xfrm>
            <a:prstGeom prst="rect">
              <a:avLst/>
            </a:prstGeom>
            <a:noFill/>
            <a:ln w="38100" algn="ctr">
              <a:noFill/>
              <a:miter lim="800000"/>
              <a:headEnd/>
              <a:tailEnd/>
            </a:ln>
            <a:effectLst/>
          </p:spPr>
          <p:txBody>
            <a:bodyPr lIns="0" tIns="0" rIns="0" bIns="0">
              <a:spAutoFit/>
            </a:bodyPr>
            <a:lstStyle/>
            <a:p>
              <a:pPr>
                <a:spcBef>
                  <a:spcPct val="50000"/>
                </a:spcBef>
              </a:pPr>
              <a:r>
                <a:rPr lang="en-US" altLang="zh-CN" sz="2200" dirty="0"/>
                <a:t>q</a:t>
              </a:r>
            </a:p>
          </p:txBody>
        </p:sp>
        <p:sp>
          <p:nvSpPr>
            <p:cNvPr id="30" name="Arc 12"/>
            <p:cNvSpPr>
              <a:spLocks/>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p>
          </p:txBody>
        </p:sp>
      </p:grpSp>
      <p:grpSp>
        <p:nvGrpSpPr>
          <p:cNvPr id="38" name="组合 37"/>
          <p:cNvGrpSpPr/>
          <p:nvPr/>
        </p:nvGrpSpPr>
        <p:grpSpPr>
          <a:xfrm>
            <a:off x="500034" y="5143512"/>
            <a:ext cx="7793086" cy="1214446"/>
            <a:chOff x="500034" y="5143512"/>
            <a:chExt cx="7793086" cy="1214446"/>
          </a:xfrm>
        </p:grpSpPr>
        <p:sp>
          <p:nvSpPr>
            <p:cNvPr id="8" name="Rectangle 6"/>
            <p:cNvSpPr>
              <a:spLocks noChangeArrowheads="1"/>
            </p:cNvSpPr>
            <p:nvPr/>
          </p:nvSpPr>
          <p:spPr bwMode="auto">
            <a:xfrm>
              <a:off x="176844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endParaRPr>
            </a:p>
          </p:txBody>
        </p:sp>
        <p:sp>
          <p:nvSpPr>
            <p:cNvPr id="9" name="Rectangle 7"/>
            <p:cNvSpPr>
              <a:spLocks noChangeArrowheads="1"/>
            </p:cNvSpPr>
            <p:nvPr/>
          </p:nvSpPr>
          <p:spPr bwMode="auto">
            <a:xfrm>
              <a:off x="2309784"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3333FF"/>
                  </a:solidFill>
                </a:rPr>
                <a:t>∧</a:t>
              </a:r>
              <a:endParaRPr lang="zh-CN" altLang="zh-CN" sz="2000" dirty="0">
                <a:solidFill>
                  <a:srgbClr val="3333FF"/>
                </a:solidFill>
              </a:endParaRPr>
            </a:p>
          </p:txBody>
        </p:sp>
        <p:sp>
          <p:nvSpPr>
            <p:cNvPr id="10" name="Rectangle 8"/>
            <p:cNvSpPr>
              <a:spLocks noChangeArrowheads="1"/>
            </p:cNvSpPr>
            <p:nvPr/>
          </p:nvSpPr>
          <p:spPr bwMode="auto">
            <a:xfrm>
              <a:off x="1228697" y="592615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1" name="Arc 12"/>
            <p:cNvSpPr>
              <a:spLocks/>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p>
          </p:txBody>
        </p:sp>
        <p:sp>
          <p:nvSpPr>
            <p:cNvPr id="12" name="Text Box 13"/>
            <p:cNvSpPr txBox="1">
              <a:spLocks noChangeArrowheads="1"/>
            </p:cNvSpPr>
            <p:nvPr/>
          </p:nvSpPr>
          <p:spPr bwMode="auto">
            <a:xfrm>
              <a:off x="500034" y="5413395"/>
              <a:ext cx="576263" cy="365125"/>
            </a:xfrm>
            <a:prstGeom prst="rect">
              <a:avLst/>
            </a:prstGeom>
            <a:noFill/>
            <a:ln w="38100" algn="ctr">
              <a:noFill/>
              <a:miter lim="800000"/>
              <a:headEnd/>
              <a:tailEnd/>
            </a:ln>
            <a:effectLst/>
          </p:spPr>
          <p:txBody>
            <a:bodyPr lIns="0" tIns="0" rIns="0" bIns="0">
              <a:spAutoFit/>
            </a:bodyPr>
            <a:lstStyle/>
            <a:p>
              <a:pPr>
                <a:spcBef>
                  <a:spcPct val="50000"/>
                </a:spcBef>
              </a:pPr>
              <a:r>
                <a:rPr lang="en-US" altLang="zh-CN"/>
                <a:t>L</a:t>
              </a:r>
            </a:p>
          </p:txBody>
        </p:sp>
        <p:sp>
          <p:nvSpPr>
            <p:cNvPr id="14" name="Rectangle 9"/>
            <p:cNvSpPr>
              <a:spLocks noChangeArrowheads="1"/>
            </p:cNvSpPr>
            <p:nvPr/>
          </p:nvSpPr>
          <p:spPr bwMode="auto">
            <a:xfrm>
              <a:off x="410368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15" name="Rectangle 10"/>
            <p:cNvSpPr>
              <a:spLocks noChangeArrowheads="1"/>
            </p:cNvSpPr>
            <p:nvPr/>
          </p:nvSpPr>
          <p:spPr bwMode="auto">
            <a:xfrm>
              <a:off x="4645021"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6" name="Rectangle 11"/>
            <p:cNvSpPr>
              <a:spLocks noChangeArrowheads="1"/>
            </p:cNvSpPr>
            <p:nvPr/>
          </p:nvSpPr>
          <p:spPr bwMode="auto">
            <a:xfrm>
              <a:off x="3563934" y="556262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7" name="Text Box 14"/>
            <p:cNvSpPr txBox="1">
              <a:spLocks noChangeArrowheads="1"/>
            </p:cNvSpPr>
            <p:nvPr/>
          </p:nvSpPr>
          <p:spPr bwMode="auto">
            <a:xfrm>
              <a:off x="3648076" y="5143512"/>
              <a:ext cx="576262" cy="365125"/>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t>p</a:t>
              </a:r>
            </a:p>
          </p:txBody>
        </p:sp>
        <p:sp>
          <p:nvSpPr>
            <p:cNvPr id="19" name="Line 16"/>
            <p:cNvSpPr>
              <a:spLocks noChangeShapeType="1"/>
            </p:cNvSpPr>
            <p:nvPr/>
          </p:nvSpPr>
          <p:spPr bwMode="auto">
            <a:xfrm>
              <a:off x="5003796" y="5707085"/>
              <a:ext cx="432000" cy="0"/>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22" name="Arc 12"/>
            <p:cNvSpPr>
              <a:spLocks/>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headEnd/>
              <a:tailEnd type="triangle" w="med" len="med"/>
            </a:ln>
            <a:effectLst/>
          </p:spPr>
          <p:txBody>
            <a:bodyPr wrap="none" anchor="ctr"/>
            <a:lstStyle/>
            <a:p>
              <a:endParaRPr lang="zh-CN" altLang="en-US"/>
            </a:p>
          </p:txBody>
        </p:sp>
        <p:sp>
          <p:nvSpPr>
            <p:cNvPr id="25" name="Text Box 18"/>
            <p:cNvSpPr txBox="1">
              <a:spLocks noChangeArrowheads="1"/>
            </p:cNvSpPr>
            <p:nvPr/>
          </p:nvSpPr>
          <p:spPr bwMode="auto">
            <a:xfrm>
              <a:off x="7429520" y="5597543"/>
              <a:ext cx="863600" cy="365125"/>
            </a:xfrm>
            <a:prstGeom prst="rect">
              <a:avLst/>
            </a:prstGeom>
            <a:noFill/>
            <a:ln w="38100" algn="ctr">
              <a:noFill/>
              <a:miter lim="800000"/>
              <a:headEnd/>
              <a:tailEnd/>
            </a:ln>
            <a:effectLst/>
          </p:spPr>
          <p:txBody>
            <a:bodyPr lIns="0" tIns="0" rIns="0" bIns="0">
              <a:spAutoFit/>
            </a:bodyPr>
            <a:lstStyle/>
            <a:p>
              <a:pPr>
                <a:spcBef>
                  <a:spcPct val="50000"/>
                </a:spcBef>
              </a:pPr>
              <a:r>
                <a:rPr lang="en-US" altLang="zh-CN" dirty="0">
                  <a:latin typeface="宋体"/>
                  <a:ea typeface="宋体" pitchFamily="2" charset="-122"/>
                  <a:cs typeface="Times New Roman" pitchFamily="18" charset="0"/>
                </a:rPr>
                <a:t>…</a:t>
              </a:r>
              <a:endParaRPr lang="en-US" altLang="zh-CN" dirty="0">
                <a:ea typeface="宋体" pitchFamily="2" charset="-122"/>
              </a:endParaRPr>
            </a:p>
          </p:txBody>
        </p:sp>
        <p:sp>
          <p:nvSpPr>
            <p:cNvPr id="26" name="Rectangle 9"/>
            <p:cNvSpPr>
              <a:spLocks noChangeArrowheads="1"/>
            </p:cNvSpPr>
            <p:nvPr/>
          </p:nvSpPr>
          <p:spPr bwMode="auto">
            <a:xfrm>
              <a:off x="596900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2</a:t>
              </a:r>
              <a:endParaRPr lang="en-US" altLang="zh-CN" baseline="-25000" dirty="0">
                <a:solidFill>
                  <a:srgbClr val="3333FF"/>
                </a:solidFill>
              </a:endParaRPr>
            </a:p>
          </p:txBody>
        </p:sp>
        <p:sp>
          <p:nvSpPr>
            <p:cNvPr id="27" name="Rectangle 10"/>
            <p:cNvSpPr>
              <a:spLocks noChangeArrowheads="1"/>
            </p:cNvSpPr>
            <p:nvPr/>
          </p:nvSpPr>
          <p:spPr bwMode="auto">
            <a:xfrm>
              <a:off x="6510343"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8" name="Rectangle 11"/>
            <p:cNvSpPr>
              <a:spLocks noChangeArrowheads="1"/>
            </p:cNvSpPr>
            <p:nvPr/>
          </p:nvSpPr>
          <p:spPr bwMode="auto">
            <a:xfrm>
              <a:off x="5429256" y="5572140"/>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Line 17"/>
            <p:cNvSpPr>
              <a:spLocks noChangeShapeType="1"/>
            </p:cNvSpPr>
            <p:nvPr/>
          </p:nvSpPr>
          <p:spPr bwMode="auto">
            <a:xfrm flipH="1">
              <a:off x="5148259" y="5872186"/>
              <a:ext cx="360000" cy="0"/>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31" name="Line 16"/>
            <p:cNvSpPr>
              <a:spLocks noChangeShapeType="1"/>
            </p:cNvSpPr>
            <p:nvPr/>
          </p:nvSpPr>
          <p:spPr bwMode="auto">
            <a:xfrm>
              <a:off x="6929454" y="5715016"/>
              <a:ext cx="432000" cy="0"/>
            </a:xfrm>
            <a:prstGeom prst="line">
              <a:avLst/>
            </a:prstGeom>
            <a:noFill/>
            <a:ln w="38100">
              <a:solidFill>
                <a:srgbClr val="0000FF"/>
              </a:solidFill>
              <a:round/>
              <a:headEnd/>
              <a:tailEnd type="triangle" w="med" len="med"/>
            </a:ln>
            <a:effectLst/>
          </p:spPr>
          <p:txBody>
            <a:bodyPr wrap="none"/>
            <a:lstStyle/>
            <a:p>
              <a:endParaRPr lang="zh-CN" altLang="en-US"/>
            </a:p>
          </p:txBody>
        </p:sp>
        <p:sp>
          <p:nvSpPr>
            <p:cNvPr id="32" name="Line 17"/>
            <p:cNvSpPr>
              <a:spLocks noChangeShapeType="1"/>
            </p:cNvSpPr>
            <p:nvPr/>
          </p:nvSpPr>
          <p:spPr bwMode="auto">
            <a:xfrm flipH="1">
              <a:off x="7073917" y="5880117"/>
              <a:ext cx="360000" cy="0"/>
            </a:xfrm>
            <a:prstGeom prst="line">
              <a:avLst/>
            </a:prstGeom>
            <a:noFill/>
            <a:ln w="38100">
              <a:solidFill>
                <a:srgbClr val="0000FF"/>
              </a:solidFill>
              <a:round/>
              <a:headEnd/>
              <a:tailEnd type="triangle" w="med" len="med"/>
            </a:ln>
            <a:effectLst/>
          </p:spPr>
          <p:txBody>
            <a:bodyPr wrap="none"/>
            <a:lstStyle/>
            <a:p>
              <a:endParaRPr lang="zh-CN" altLang="en-US"/>
            </a:p>
          </p:txBody>
        </p:sp>
      </p:grpSp>
      <p:grpSp>
        <p:nvGrpSpPr>
          <p:cNvPr id="36" name="组合 35"/>
          <p:cNvGrpSpPr/>
          <p:nvPr/>
        </p:nvGrpSpPr>
        <p:grpSpPr>
          <a:xfrm>
            <a:off x="2357422" y="5072074"/>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箭头 33"/>
            <p:cNvSpPr/>
            <p:nvPr/>
          </p:nvSpPr>
          <p:spPr>
            <a:xfrm rot="19827950">
              <a:off x="2571736" y="5500702"/>
              <a:ext cx="642942" cy="21431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5" name="TextBox 34"/>
            <p:cNvSpPr txBox="1"/>
            <p:nvPr/>
          </p:nvSpPr>
          <p:spPr>
            <a:xfrm rot="20013019">
              <a:off x="2316920" y="5115084"/>
              <a:ext cx="928694" cy="400110"/>
            </a:xfrm>
            <a:prstGeom prst="rect">
              <a:avLst/>
            </a:prstGeom>
            <a:noFill/>
          </p:spPr>
          <p:txBody>
            <a:bodyPr wrap="square" rtlCol="0">
              <a:spAutoFit/>
            </a:bodyPr>
            <a:lstStyle/>
            <a:p>
              <a:r>
                <a:rPr lang="zh-CN" altLang="en-US" sz="2000" dirty="0">
                  <a:latin typeface="楷体" pitchFamily="49" charset="-122"/>
                  <a:ea typeface="楷体" pitchFamily="49" charset="-122"/>
                </a:rPr>
                <a:t>插入</a:t>
              </a:r>
            </a:p>
          </p:txBody>
        </p:sp>
      </p:grpSp>
      <p:sp>
        <p:nvSpPr>
          <p:cNvPr id="41" name="灯片编号占位符 40"/>
          <p:cNvSpPr>
            <a:spLocks noGrp="1"/>
          </p:cNvSpPr>
          <p:nvPr>
            <p:ph type="sldNum" sz="quarter" idx="12"/>
          </p:nvPr>
        </p:nvSpPr>
        <p:spPr/>
        <p:txBody>
          <a:bodyPr/>
          <a:lstStyle/>
          <a:p>
            <a:fld id="{BD3F3EC2-762F-4585-9ABE-3D0BD98F40C0}" type="slidenum">
              <a:rPr lang="en-US" altLang="zh-CN" smtClean="0"/>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214422"/>
            <a:ext cx="6072230" cy="535531"/>
          </a:xfrm>
          <a:prstGeom prst="rect">
            <a:avLst/>
          </a:prstGeom>
          <a:noFill/>
          <a:ln w="9525">
            <a:noFill/>
            <a:miter lim="800000"/>
            <a:headEnd/>
            <a:tailEnd/>
          </a:ln>
          <a:effectLst/>
        </p:spPr>
        <p:txBody>
          <a:bodyPr wrap="square">
            <a:spAutoFit/>
          </a:bodyPr>
          <a:lstStyle/>
          <a:p>
            <a:pPr algn="l">
              <a:lnSpc>
                <a:spcPct val="120000"/>
              </a:lnSpc>
              <a:spcBef>
                <a:spcPct val="50000"/>
              </a:spcBef>
            </a:pPr>
            <a:r>
              <a:rPr kumimoji="1" lang="zh-CN" altLang="en-US" dirty="0">
                <a:solidFill>
                  <a:srgbClr val="FF3300"/>
                </a:solidFill>
                <a:ea typeface="楷体" pitchFamily="49" charset="-122"/>
                <a:cs typeface="Times New Roman" pitchFamily="18" charset="0"/>
              </a:rPr>
              <a:t>循环链表</a:t>
            </a:r>
            <a:r>
              <a:rPr kumimoji="1" lang="zh-CN" altLang="en-US" dirty="0">
                <a:ea typeface="楷体" pitchFamily="49" charset="-122"/>
                <a:cs typeface="Times New Roman" pitchFamily="18" charset="0"/>
              </a:rPr>
              <a:t>是另一种形式的链式</a:t>
            </a:r>
            <a:r>
              <a:rPr kumimoji="1" lang="zh-CN" altLang="en-US">
                <a:ea typeface="楷体" pitchFamily="49" charset="-122"/>
                <a:cs typeface="Times New Roman" pitchFamily="18" charset="0"/>
              </a:rPr>
              <a:t>存储结构形式。</a:t>
            </a:r>
            <a:r>
              <a:rPr kumimoji="1" lang="en-US" altLang="zh-CN">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55299" name="Text Box 3" descr="粉色面巾纸"/>
          <p:cNvSpPr txBox="1">
            <a:spLocks noChangeArrowheads="1"/>
          </p:cNvSpPr>
          <p:nvPr/>
        </p:nvSpPr>
        <p:spPr bwMode="auto">
          <a:xfrm>
            <a:off x="395288" y="428604"/>
            <a:ext cx="3176580" cy="519113"/>
          </a:xfrm>
          <a:prstGeom prst="rect">
            <a:avLst/>
          </a:prstGeom>
          <a:blipFill dpi="0" rotWithShape="1">
            <a:blip r:embed="rId2"/>
            <a:srcRect/>
            <a:tile tx="0" ty="0" sx="100000" sy="100000" flip="none" algn="tl"/>
          </a:blip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2.3.4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循环链表</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3"/>
              </a:buBlip>
            </a:pPr>
            <a:r>
              <a:rPr kumimoji="1" lang="zh-CN" altLang="en-US" dirty="0">
                <a:solidFill>
                  <a:srgbClr val="FF00FF"/>
                </a:solidFill>
                <a:ea typeface="楷体" pitchFamily="49" charset="-122"/>
                <a:cs typeface="Times New Roman" pitchFamily="18" charset="0"/>
              </a:rPr>
              <a:t>循环单链表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将</a:t>
            </a:r>
            <a:r>
              <a:rPr kumimoji="1" lang="zh-CN" altLang="en-US" sz="2200">
                <a:solidFill>
                  <a:srgbClr val="0000FF"/>
                </a:solidFill>
                <a:ea typeface="楷体" pitchFamily="49" charset="-122"/>
                <a:cs typeface="Times New Roman" pitchFamily="18" charset="0"/>
              </a:rPr>
              <a:t>表中尾结点的指针域改为指向表头结点，整个</a:t>
            </a:r>
            <a:r>
              <a:rPr kumimoji="1" lang="zh-CN" altLang="en-US" sz="2200" dirty="0">
                <a:solidFill>
                  <a:srgbClr val="0000FF"/>
                </a:solidFill>
                <a:ea typeface="楷体" pitchFamily="49" charset="-122"/>
                <a:cs typeface="Times New Roman" pitchFamily="18" charset="0"/>
              </a:rPr>
              <a:t>链表形成一个环。由此从表中</a:t>
            </a:r>
            <a:r>
              <a:rPr kumimoji="1" lang="zh-CN" altLang="en-US" sz="2200">
                <a:solidFill>
                  <a:srgbClr val="0000FF"/>
                </a:solidFill>
                <a:ea typeface="楷体" pitchFamily="49" charset="-122"/>
                <a:cs typeface="Times New Roman" pitchFamily="18" charset="0"/>
              </a:rPr>
              <a:t>任一结点出发</a:t>
            </a:r>
            <a:r>
              <a:rPr kumimoji="1" lang="zh-CN" altLang="en-US" sz="2200" dirty="0">
                <a:solidFill>
                  <a:srgbClr val="0000FF"/>
                </a:solidFill>
                <a:ea typeface="楷体" pitchFamily="49" charset="-122"/>
                <a:cs typeface="Times New Roman" pitchFamily="18" charset="0"/>
              </a:rPr>
              <a:t>均可找到链表</a:t>
            </a:r>
            <a:r>
              <a:rPr kumimoji="1" lang="zh-CN" altLang="en-US" sz="2200">
                <a:solidFill>
                  <a:srgbClr val="0000FF"/>
                </a:solidFill>
                <a:ea typeface="楷体" pitchFamily="49" charset="-122"/>
                <a:cs typeface="Times New Roman" pitchFamily="18" charset="0"/>
              </a:rPr>
              <a:t>中其他结点。 </a:t>
            </a:r>
            <a:endParaRPr kumimoji="1" lang="en-US" altLang="zh-CN" sz="2200" dirty="0">
              <a:solidFill>
                <a:srgbClr val="0000FF"/>
              </a:solidFill>
              <a:ea typeface="楷体" pitchFamily="49" charset="-122"/>
              <a:cs typeface="Times New Roman" pitchFamily="18" charset="0"/>
            </a:endParaRPr>
          </a:p>
          <a:p>
            <a:pPr marL="457200" indent="-457200" algn="l">
              <a:lnSpc>
                <a:spcPct val="120000"/>
              </a:lnSpc>
              <a:spcBef>
                <a:spcPct val="50000"/>
              </a:spcBef>
              <a:buBlip>
                <a:blip r:embed="rId3"/>
              </a:buBlip>
            </a:pPr>
            <a:r>
              <a:rPr kumimoji="1" lang="zh-CN" altLang="en-US" dirty="0">
                <a:solidFill>
                  <a:srgbClr val="FF00FF"/>
                </a:solidFill>
                <a:ea typeface="楷体" pitchFamily="49" charset="-122"/>
                <a:cs typeface="Times New Roman" pitchFamily="18" charset="0"/>
              </a:rPr>
              <a:t>循环双链表</a:t>
            </a:r>
            <a:r>
              <a:rPr kumimoji="1" lang="zh-CN" altLang="en-US" dirty="0">
                <a:solidFill>
                  <a:srgbClr val="0000FF"/>
                </a:solidFill>
                <a:ea typeface="楷体" pitchFamily="49" charset="-122"/>
                <a:cs typeface="Times New Roman" pitchFamily="18" charset="0"/>
              </a:rPr>
              <a:t>：</a:t>
            </a:r>
            <a:r>
              <a:rPr kumimoji="1" lang="zh-CN" altLang="en-US" sz="2200" dirty="0">
                <a:solidFill>
                  <a:srgbClr val="0000FF"/>
                </a:solidFill>
                <a:ea typeface="楷体" pitchFamily="49" charset="-122"/>
                <a:cs typeface="Times New Roman"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循环单链表的相同</a:t>
            </a:r>
            <a:endParaRPr lang="zh-CN" altLang="en-US" sz="2000">
              <a:solidFill>
                <a:srgbClr val="0000FF"/>
              </a:solidFill>
              <a:ea typeface="楷体" pitchFamily="49" charset="-122"/>
              <a:cs typeface="Times New Roman"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a:solidFill>
                  <a:srgbClr val="0000FF"/>
                </a:solidFill>
                <a:ea typeface="楷体" pitchFamily="49" charset="-122"/>
                <a:cs typeface="Times New Roman" pitchFamily="18" charset="0"/>
              </a:rPr>
              <a:t>结点类型与非</a:t>
            </a:r>
            <a:r>
              <a:rPr kumimoji="1" lang="zh-CN" altLang="en-US" sz="2000">
                <a:solidFill>
                  <a:srgbClr val="0000FF"/>
                </a:solidFill>
                <a:ea typeface="楷体" pitchFamily="49" charset="-122"/>
                <a:cs typeface="Times New Roman" pitchFamily="18" charset="0"/>
              </a:rPr>
              <a:t>循环双链表的相同</a:t>
            </a:r>
            <a:endParaRPr lang="zh-CN" altLang="en-US" sz="2000">
              <a:solidFill>
                <a:srgbClr val="0000FF"/>
              </a:solidFill>
              <a:ea typeface="楷体" pitchFamily="49" charset="-122"/>
              <a:cs typeface="Times New Roman" pitchFamily="18" charset="0"/>
            </a:endParaRPr>
          </a:p>
        </p:txBody>
      </p:sp>
      <p:sp>
        <p:nvSpPr>
          <p:cNvPr id="7" name="右箭头 6"/>
          <p:cNvSpPr/>
          <p:nvPr/>
        </p:nvSpPr>
        <p:spPr>
          <a:xfrm>
            <a:off x="6500826" y="2643182"/>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BD3F3EC2-762F-4585-9ABE-3D0BD98F40C0}" type="slidenum">
              <a:rPr lang="en-US" altLang="zh-CN" smtClean="0"/>
              <a:pPr/>
              <a:t>16</a:t>
            </a:fld>
            <a:endParaRPr lang="en-US" altLang="zh-CN" dirty="0"/>
          </a:p>
        </p:txBody>
      </p:sp>
    </p:spTree>
    <p:extLst>
      <p:ext uri="{BB962C8B-B14F-4D97-AF65-F5344CB8AC3E}">
        <p14:creationId xmlns:p14="http://schemas.microsoft.com/office/powerpoint/2010/main" val="287422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7" name="Rectangle 3"/>
          <p:cNvSpPr>
            <a:spLocks noChangeArrowheads="1"/>
          </p:cNvSpPr>
          <p:nvPr/>
        </p:nvSpPr>
        <p:spPr bwMode="auto">
          <a:xfrm>
            <a:off x="3598831" y="1385816"/>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1</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2</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i="1" baseline="-25000">
                <a:solidFill>
                  <a:srgbClr val="3333FF"/>
                </a:solidFill>
                <a:latin typeface="Times New Roman" pitchFamily="18" charset="0"/>
                <a:ea typeface="楷体" pitchFamily="49" charset="-122"/>
                <a:cs typeface="Times New Roman" pitchFamily="18" charset="0"/>
              </a:rPr>
              <a:t>i</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7270" name="Rectangle 6"/>
          <p:cNvSpPr>
            <a:spLocks noChangeArrowheads="1"/>
          </p:cNvSpPr>
          <p:nvPr/>
        </p:nvSpPr>
        <p:spPr bwMode="auto">
          <a:xfrm>
            <a:off x="2089119"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1" name="Rectangle 7"/>
          <p:cNvSpPr>
            <a:spLocks noChangeArrowheads="1"/>
          </p:cNvSpPr>
          <p:nvPr/>
        </p:nvSpPr>
        <p:spPr bwMode="auto">
          <a:xfrm>
            <a:off x="2630456" y="374802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7272" name="Text Box 8"/>
          <p:cNvSpPr txBox="1">
            <a:spLocks noChangeArrowheads="1"/>
          </p:cNvSpPr>
          <p:nvPr/>
        </p:nvSpPr>
        <p:spPr bwMode="auto">
          <a:xfrm>
            <a:off x="142844" y="1962079"/>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逻辑结构</a:t>
            </a:r>
          </a:p>
        </p:txBody>
      </p:sp>
      <p:sp>
        <p:nvSpPr>
          <p:cNvPr id="267273" name="Text Box 9"/>
          <p:cNvSpPr txBox="1">
            <a:spLocks noChangeArrowheads="1"/>
          </p:cNvSpPr>
          <p:nvPr/>
        </p:nvSpPr>
        <p:spPr bwMode="auto">
          <a:xfrm>
            <a:off x="142844" y="3671832"/>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存储结构</a:t>
            </a: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7275" name="Rectangle 11"/>
          <p:cNvSpPr>
            <a:spLocks noChangeArrowheads="1"/>
          </p:cNvSpPr>
          <p:nvPr/>
        </p:nvSpPr>
        <p:spPr bwMode="auto">
          <a:xfrm>
            <a:off x="3457544"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7276" name="Rectangle 12"/>
          <p:cNvSpPr>
            <a:spLocks noChangeArrowheads="1"/>
          </p:cNvSpPr>
          <p:nvPr/>
        </p:nvSpPr>
        <p:spPr bwMode="auto">
          <a:xfrm>
            <a:off x="399888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7" name="Rectangle 13"/>
          <p:cNvSpPr>
            <a:spLocks noChangeArrowheads="1"/>
          </p:cNvSpPr>
          <p:nvPr/>
        </p:nvSpPr>
        <p:spPr bwMode="auto">
          <a:xfrm>
            <a:off x="489581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7278" name="Rectangle 14"/>
          <p:cNvSpPr>
            <a:spLocks noChangeArrowheads="1"/>
          </p:cNvSpPr>
          <p:nvPr/>
        </p:nvSpPr>
        <p:spPr bwMode="auto">
          <a:xfrm>
            <a:off x="5437156"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7279" name="Rectangle 15"/>
          <p:cNvSpPr>
            <a:spLocks noChangeArrowheads="1"/>
          </p:cNvSpPr>
          <p:nvPr/>
        </p:nvSpPr>
        <p:spPr bwMode="auto">
          <a:xfrm>
            <a:off x="7777131"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7280" name="Rectangle 16"/>
          <p:cNvSpPr>
            <a:spLocks noChangeArrowheads="1"/>
          </p:cNvSpPr>
          <p:nvPr/>
        </p:nvSpPr>
        <p:spPr bwMode="auto">
          <a:xfrm>
            <a:off x="8318469" y="374802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7282" name="Arc 18"/>
          <p:cNvSpPr>
            <a:spLocks/>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latin typeface="楷体" pitchFamily="49" charset="-122"/>
                <a:ea typeface="楷体" pitchFamily="49" charset="-122"/>
              </a:rPr>
              <a:t>带头结点</a:t>
            </a:r>
            <a:r>
              <a:rPr kumimoji="1" lang="zh-CN" altLang="en-US" sz="2000">
                <a:solidFill>
                  <a:srgbClr val="FF00FF"/>
                </a:solidFill>
                <a:latin typeface="楷体" pitchFamily="49" charset="-122"/>
                <a:ea typeface="楷体" pitchFamily="49" charset="-122"/>
              </a:rPr>
              <a:t>循环</a:t>
            </a:r>
            <a:r>
              <a:rPr kumimoji="1" lang="zh-CN" altLang="en-US" sz="2000" dirty="0">
                <a:solidFill>
                  <a:srgbClr val="FF00FF"/>
                </a:solidFill>
                <a:latin typeface="楷体" pitchFamily="49" charset="-122"/>
                <a:ea typeface="楷体" pitchFamily="49" charset="-122"/>
              </a:rPr>
              <a:t>单链表</a:t>
            </a:r>
            <a:r>
              <a:rPr kumimoji="1" lang="zh-CN" altLang="en-US" sz="2000" dirty="0">
                <a:latin typeface="楷体" pitchFamily="49" charset="-122"/>
                <a:ea typeface="楷体" pitchFamily="49" charset="-122"/>
              </a:rPr>
              <a:t>示意图</a:t>
            </a: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灯片编号占位符 26"/>
          <p:cNvSpPr>
            <a:spLocks noGrp="1"/>
          </p:cNvSpPr>
          <p:nvPr>
            <p:ph type="sldNum" sz="quarter" idx="12"/>
          </p:nvPr>
        </p:nvSpPr>
        <p:spPr/>
        <p:txBody>
          <a:bodyPr/>
          <a:lstStyle/>
          <a:p>
            <a:fld id="{BD3F3EC2-762F-4585-9ABE-3D0BD98F40C0}" type="slidenum">
              <a:rPr lang="en-US" altLang="zh-CN" smtClean="0"/>
              <a:pPr/>
              <a:t>17</a:t>
            </a:fld>
            <a:endParaRPr lang="en-US" altLang="zh-CN" dirty="0"/>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微软雅黑" pitchFamily="34" charset="-122"/>
                <a:ea typeface="微软雅黑" pitchFamily="34" charset="-122"/>
                <a:cs typeface="Times New Roman" pitchFamily="18" charset="0"/>
              </a:rPr>
              <a:t>1</a:t>
            </a:r>
            <a:r>
              <a:rPr kumimoji="1" lang="zh-CN" altLang="en-US">
                <a:solidFill>
                  <a:srgbClr val="FF0000"/>
                </a:solidFill>
                <a:latin typeface="微软雅黑" pitchFamily="34" charset="-122"/>
                <a:ea typeface="微软雅黑" pitchFamily="34" charset="-122"/>
                <a:cs typeface="Times New Roman" pitchFamily="18" charset="0"/>
              </a:rPr>
              <a:t>、循环单链表</a:t>
            </a:r>
            <a:endParaRPr lang="zh-CN" altLang="en-US">
              <a:solidFill>
                <a:srgbClr val="FF0000"/>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329218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8" name="TextBox 27"/>
          <p:cNvSpPr txBox="1"/>
          <p:nvPr/>
        </p:nvSpPr>
        <p:spPr>
          <a:xfrm>
            <a:off x="1000100" y="1527997"/>
            <a:ext cx="6357982" cy="1107996"/>
          </a:xfrm>
          <a:prstGeom prst="rect">
            <a:avLst/>
          </a:prstGeom>
          <a:noFill/>
        </p:spPr>
        <p:txBody>
          <a:bodyPr wrap="square" rtlCol="0">
            <a:spAutoFit/>
          </a:bodyPr>
          <a:lstStyle/>
          <a:p>
            <a:pPr marL="457200" indent="-457200" algn="l">
              <a:lnSpc>
                <a:spcPct val="150000"/>
              </a:lnSpc>
              <a:buBlip>
                <a:blip r:embed="rId2"/>
              </a:buBlip>
            </a:pPr>
            <a:r>
              <a:rPr lang="zh-CN" altLang="en-US" sz="2200" dirty="0">
                <a:ea typeface="楷体" pitchFamily="49" charset="-122"/>
                <a:cs typeface="Times New Roman" pitchFamily="18" charset="0"/>
              </a:rPr>
              <a:t>链表中没有空指针域</a:t>
            </a:r>
            <a:endParaRPr lang="en-US" altLang="zh-CN" sz="2200" dirty="0">
              <a:ea typeface="楷体" pitchFamily="49" charset="-122"/>
              <a:cs typeface="Times New Roman" pitchFamily="18" charset="0"/>
            </a:endParaRPr>
          </a:p>
          <a:p>
            <a:pPr marL="457200" indent="-457200" algn="l">
              <a:lnSpc>
                <a:spcPct val="150000"/>
              </a:lnSpc>
              <a:buBlip>
                <a:blip r:embed="rId2"/>
              </a:buBlip>
            </a:pPr>
            <a:r>
              <a:rPr lang="en-US" altLang="zh-CN" sz="2200" dirty="0">
                <a:ea typeface="楷体" pitchFamily="49" charset="-122"/>
                <a:cs typeface="Times New Roman" pitchFamily="18" charset="0"/>
              </a:rPr>
              <a:t>p</a:t>
            </a:r>
            <a:r>
              <a:rPr lang="zh-CN" altLang="en-US" sz="2200">
                <a:ea typeface="楷体" pitchFamily="49" charset="-122"/>
                <a:cs typeface="Times New Roman" pitchFamily="18" charset="0"/>
              </a:rPr>
              <a:t>所指结点为尾结点的</a:t>
            </a:r>
            <a:r>
              <a:rPr lang="zh-CN" altLang="en-US" sz="2200" dirty="0">
                <a:ea typeface="楷体" pitchFamily="49" charset="-122"/>
                <a:cs typeface="Times New Roman" pitchFamily="18" charset="0"/>
              </a:rPr>
              <a:t>条件：</a:t>
            </a:r>
            <a:r>
              <a:rPr lang="en-US" altLang="zh-CN" sz="2200" dirty="0">
                <a:solidFill>
                  <a:srgbClr val="C00000"/>
                </a:solidFill>
              </a:rPr>
              <a:t>p</a:t>
            </a:r>
            <a:r>
              <a:rPr lang="en-US" altLang="zh-CN" sz="2200" dirty="0">
                <a:solidFill>
                  <a:srgbClr val="C00000"/>
                </a:solidFill>
                <a:latin typeface="+mj-ea"/>
                <a:ea typeface="+mj-ea"/>
                <a:cs typeface="Times New Roman" pitchFamily="18" charset="0"/>
              </a:rPr>
              <a:t>-</a:t>
            </a:r>
            <a:r>
              <a:rPr lang="en-US" altLang="zh-CN" sz="2200" dirty="0">
                <a:solidFill>
                  <a:srgbClr val="C00000"/>
                </a:solidFill>
              </a:rPr>
              <a:t>&gt;</a:t>
            </a:r>
            <a:r>
              <a:rPr lang="en-US" altLang="zh-CN" sz="2200">
                <a:solidFill>
                  <a:srgbClr val="C00000"/>
                </a:solidFill>
              </a:rPr>
              <a:t>next==L</a:t>
            </a:r>
            <a:endParaRPr lang="zh-CN" altLang="en-US" sz="2200" dirty="0">
              <a:ea typeface="楷体" pitchFamily="49" charset="-122"/>
              <a:cs typeface="Times New Roman" pitchFamily="18" charset="0"/>
            </a:endParaRPr>
          </a:p>
        </p:txBody>
      </p:sp>
      <p:sp>
        <p:nvSpPr>
          <p:cNvPr id="31" name="TextBox 30"/>
          <p:cNvSpPr txBox="1"/>
          <p:nvPr/>
        </p:nvSpPr>
        <p:spPr>
          <a:xfrm>
            <a:off x="571472" y="928670"/>
            <a:ext cx="6072230" cy="461665"/>
          </a:xfrm>
          <a:prstGeom prst="rect">
            <a:avLst/>
          </a:prstGeom>
          <a:noFill/>
        </p:spPr>
        <p:txBody>
          <a:bodyPr wrap="square" rtlCol="0">
            <a:spAutoFit/>
          </a:bodyPr>
          <a:lstStyle/>
          <a:p>
            <a:pPr algn="l"/>
            <a:r>
              <a:rPr lang="zh-CN" altLang="en-US" dirty="0">
                <a:latin typeface="楷体" pitchFamily="49" charset="-122"/>
                <a:ea typeface="楷体" pitchFamily="49" charset="-122"/>
              </a:rPr>
              <a:t>与非循环单</a:t>
            </a:r>
            <a:r>
              <a:rPr lang="zh-CN" altLang="en-US">
                <a:latin typeface="楷体" pitchFamily="49" charset="-122"/>
                <a:ea typeface="楷体" pitchFamily="49" charset="-122"/>
              </a:rPr>
              <a:t>链表相比，循环单链表：</a:t>
            </a:r>
            <a:endParaRPr lang="zh-CN" altLang="en-US" dirty="0">
              <a:latin typeface="楷体" pitchFamily="49" charset="-122"/>
              <a:ea typeface="楷体" pitchFamily="49" charset="-122"/>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7"/>
            <p:cNvSpPr>
              <a:spLocks noChangeArrowheads="1"/>
            </p:cNvSpPr>
            <p:nvPr/>
          </p:nvSpPr>
          <p:spPr bwMode="auto">
            <a:xfrm>
              <a:off x="1773200" y="3790948"/>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10" name="Rectangle 11"/>
            <p:cNvSpPr>
              <a:spLocks noChangeArrowheads="1"/>
            </p:cNvSpPr>
            <p:nvPr/>
          </p:nvSpPr>
          <p:spPr bwMode="auto">
            <a:xfrm>
              <a:off x="2600288"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11" name="Rectangle 12"/>
            <p:cNvSpPr>
              <a:spLocks noChangeArrowheads="1"/>
            </p:cNvSpPr>
            <p:nvPr/>
          </p:nvSpPr>
          <p:spPr bwMode="auto">
            <a:xfrm>
              <a:off x="314162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3"/>
            <p:cNvSpPr>
              <a:spLocks noChangeArrowheads="1"/>
            </p:cNvSpPr>
            <p:nvPr/>
          </p:nvSpPr>
          <p:spPr bwMode="auto">
            <a:xfrm>
              <a:off x="403856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79900"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15"/>
            <p:cNvSpPr>
              <a:spLocks noChangeArrowheads="1"/>
            </p:cNvSpPr>
            <p:nvPr/>
          </p:nvSpPr>
          <p:spPr bwMode="auto">
            <a:xfrm>
              <a:off x="6919875"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213" y="3790948"/>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7" name="Arc 18"/>
            <p:cNvSpPr>
              <a:spLocks/>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8" name="Text Box 19"/>
            <p:cNvSpPr txBox="1">
              <a:spLocks noChangeArrowheads="1"/>
            </p:cNvSpPr>
            <p:nvPr/>
          </p:nvSpPr>
          <p:spPr bwMode="auto">
            <a:xfrm>
              <a:off x="714348" y="3071810"/>
              <a:ext cx="431800" cy="457200"/>
            </a:xfrm>
            <a:prstGeom prst="rect">
              <a:avLst/>
            </a:prstGeom>
            <a:noFill/>
            <a:ln w="9525">
              <a:noFill/>
              <a:miter lim="800000"/>
              <a:headEnd/>
              <a:tailEnd/>
            </a:ln>
            <a:effectLst/>
          </p:spPr>
          <p:txBody>
            <a:bodyPr>
              <a:spAutoFit/>
            </a:bodyPr>
            <a:lstStyle/>
            <a:p>
              <a:pPr algn="l">
                <a:spcBef>
                  <a:spcPct val="50000"/>
                </a:spcBef>
              </a:pPr>
              <a:r>
                <a:rPr lang="en-US" altLang="zh-CN"/>
                <a:t>L</a:t>
              </a: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a:t>p</a:t>
              </a:r>
              <a:endParaRPr lang="zh-CN" altLang="en-US" sz="2200"/>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27" name="灯片编号占位符 26"/>
          <p:cNvSpPr>
            <a:spLocks noGrp="1"/>
          </p:cNvSpPr>
          <p:nvPr>
            <p:ph type="sldNum" sz="quarter" idx="12"/>
          </p:nvPr>
        </p:nvSpPr>
        <p:spPr/>
        <p:txBody>
          <a:bodyPr/>
          <a:lstStyle/>
          <a:p>
            <a:fld id="{BD3F3EC2-762F-4585-9ABE-3D0BD98F40C0}" type="slidenum">
              <a:rPr lang="en-US" altLang="zh-CN" smtClean="0"/>
              <a:pPr/>
              <a:t>18</a:t>
            </a:fld>
            <a:endParaRPr lang="en-US" altLang="zh-CN" dirty="0"/>
          </a:p>
        </p:txBody>
      </p:sp>
    </p:spTree>
    <p:extLst>
      <p:ext uri="{BB962C8B-B14F-4D97-AF65-F5344CB8AC3E}">
        <p14:creationId xmlns:p14="http://schemas.microsoft.com/office/powerpoint/2010/main" val="337149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276987"/>
          </a:xfrm>
          <a:prstGeom prst="rect">
            <a:avLst/>
          </a:prstGeom>
          <a:noFill/>
        </p:spPr>
        <p:txBody>
          <a:bodyPr wrap="square" rtlCol="0">
            <a:spAutoFit/>
          </a:bodyPr>
          <a:lstStyle/>
          <a:p>
            <a:pPr algn="l">
              <a:lnSpc>
                <a:spcPts val="3600"/>
              </a:lnSpc>
            </a:pPr>
            <a:r>
              <a:rPr kumimoji="1" lang="en-US" altLang="zh-CN" sz="2800" dirty="0">
                <a:solidFill>
                  <a:srgbClr val="FF3300"/>
                </a:solidFill>
                <a:latin typeface="楷体" pitchFamily="49" charset="-122"/>
                <a:ea typeface="楷体" pitchFamily="49" charset="-122"/>
                <a:cs typeface="Arial Unicode MS" pitchFamily="34" charset="-122"/>
              </a:rPr>
              <a:t>   【</a:t>
            </a:r>
            <a:r>
              <a:rPr kumimoji="1" lang="zh-CN" altLang="en-US" sz="2800" dirty="0">
                <a:solidFill>
                  <a:srgbClr val="FF3300"/>
                </a:solidFill>
                <a:latin typeface="楷体" pitchFamily="49" charset="-122"/>
                <a:ea typeface="楷体" pitchFamily="49" charset="-122"/>
                <a:cs typeface="Arial Unicode MS" pitchFamily="34" charset="-122"/>
              </a:rPr>
              <a:t>例（补充）</a:t>
            </a:r>
            <a:r>
              <a:rPr kumimoji="1" lang="en-US" altLang="zh-CN" sz="2800" dirty="0">
                <a:solidFill>
                  <a:srgbClr val="FF3300"/>
                </a:solidFill>
                <a:latin typeface="楷体" pitchFamily="49" charset="-122"/>
                <a:ea typeface="楷体" pitchFamily="49" charset="-122"/>
                <a:cs typeface="Arial Unicode MS" pitchFamily="34" charset="-122"/>
              </a:rPr>
              <a:t>】</a:t>
            </a:r>
            <a:r>
              <a:rPr lang="zh-CN" altLang="en-US" dirty="0">
                <a:ea typeface="楷体" pitchFamily="49" charset="-122"/>
                <a:cs typeface="Times New Roman" pitchFamily="18" charset="0"/>
              </a:rPr>
              <a:t>某线性表最常用的操作是在尾元素之后插入一个元素和删除第一个元素，故采用</a:t>
            </a:r>
            <a:r>
              <a:rPr lang="en-US" u="sng" dirty="0">
                <a:ea typeface="楷体" pitchFamily="49" charset="-122"/>
                <a:cs typeface="Times New Roman" pitchFamily="18" charset="0"/>
              </a:rPr>
              <a:t>           </a:t>
            </a:r>
            <a:r>
              <a:rPr lang="zh-CN" altLang="en-US" dirty="0">
                <a:ea typeface="楷体" pitchFamily="49" charset="-122"/>
                <a:cs typeface="Times New Roman" pitchFamily="18" charset="0"/>
              </a:rPr>
              <a:t>存储方式最节省运算时间。</a:t>
            </a:r>
          </a:p>
          <a:p>
            <a:pPr algn="l">
              <a:lnSpc>
                <a:spcPts val="3600"/>
              </a:lnSpc>
            </a:pPr>
            <a:r>
              <a:rPr lang="en-US" dirty="0">
                <a:ea typeface="楷体" pitchFamily="49" charset="-122"/>
                <a:cs typeface="Times New Roman" pitchFamily="18" charset="0"/>
              </a:rPr>
              <a:t>    A.</a:t>
            </a:r>
            <a:r>
              <a:rPr lang="zh-CN" altLang="en-US" dirty="0">
                <a:ea typeface="楷体" pitchFamily="49" charset="-122"/>
                <a:cs typeface="Times New Roman" pitchFamily="18" charset="0"/>
              </a:rPr>
              <a:t>单链表</a:t>
            </a:r>
            <a:endParaRPr lang="en-US" dirty="0">
              <a:ea typeface="楷体" pitchFamily="49" charset="-122"/>
              <a:cs typeface="Times New Roman" pitchFamily="18" charset="0"/>
            </a:endParaRPr>
          </a:p>
          <a:p>
            <a:pPr algn="l">
              <a:lnSpc>
                <a:spcPts val="3600"/>
              </a:lnSpc>
            </a:pPr>
            <a:r>
              <a:rPr lang="en-US" dirty="0">
                <a:ea typeface="楷体" pitchFamily="49" charset="-122"/>
                <a:cs typeface="Times New Roman" pitchFamily="18" charset="0"/>
              </a:rPr>
              <a:t>    B.</a:t>
            </a:r>
            <a:r>
              <a:rPr lang="zh-CN" altLang="en-US" dirty="0">
                <a:ea typeface="楷体" pitchFamily="49" charset="-122"/>
                <a:cs typeface="Times New Roman" pitchFamily="18" charset="0"/>
              </a:rPr>
              <a:t>仅有头结点指针的循环单链表</a:t>
            </a:r>
          </a:p>
          <a:p>
            <a:pPr algn="l">
              <a:lnSpc>
                <a:spcPts val="3600"/>
              </a:lnSpc>
            </a:pPr>
            <a:r>
              <a:rPr lang="en-US" dirty="0">
                <a:ea typeface="楷体" pitchFamily="49" charset="-122"/>
                <a:cs typeface="Times New Roman" pitchFamily="18" charset="0"/>
              </a:rPr>
              <a:t>    C.</a:t>
            </a:r>
            <a:r>
              <a:rPr lang="zh-CN" altLang="en-US" dirty="0">
                <a:ea typeface="楷体" pitchFamily="49" charset="-122"/>
                <a:cs typeface="Times New Roman" pitchFamily="18" charset="0"/>
              </a:rPr>
              <a:t>双链表</a:t>
            </a:r>
            <a:endParaRPr lang="en-US" dirty="0">
              <a:ea typeface="楷体" pitchFamily="49" charset="-122"/>
              <a:cs typeface="Times New Roman" pitchFamily="18" charset="0"/>
            </a:endParaRPr>
          </a:p>
          <a:p>
            <a:pPr algn="l">
              <a:lnSpc>
                <a:spcPts val="3600"/>
              </a:lnSpc>
            </a:pPr>
            <a:r>
              <a:rPr lang="en-US" dirty="0">
                <a:ea typeface="楷体" pitchFamily="49" charset="-122"/>
                <a:cs typeface="Times New Roman" pitchFamily="18" charset="0"/>
              </a:rPr>
              <a:t>    D.</a:t>
            </a:r>
            <a:r>
              <a:rPr lang="zh-CN" altLang="en-US" dirty="0">
                <a:ea typeface="楷体" pitchFamily="49" charset="-122"/>
                <a:cs typeface="Times New Roman" pitchFamily="18" charset="0"/>
              </a:rPr>
              <a:t>仅有尾结点指针的循环单链表</a:t>
            </a: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19</a:t>
            </a:fld>
            <a:endParaRPr lang="en-US" altLang="zh-CN" dirty="0"/>
          </a:p>
        </p:txBody>
      </p:sp>
    </p:spTree>
    <p:extLst>
      <p:ext uri="{BB962C8B-B14F-4D97-AF65-F5344CB8AC3E}">
        <p14:creationId xmlns:p14="http://schemas.microsoft.com/office/powerpoint/2010/main" val="206543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4195" name="Rectangle 3"/>
          <p:cNvSpPr>
            <a:spLocks noChangeArrowheads="1"/>
          </p:cNvSpPr>
          <p:nvPr/>
        </p:nvSpPr>
        <p:spPr bwMode="auto">
          <a:xfrm>
            <a:off x="3598831" y="1096893"/>
            <a:ext cx="266541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1</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2</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i="1" baseline="-25000">
                <a:solidFill>
                  <a:srgbClr val="3333FF"/>
                </a:solidFill>
                <a:latin typeface="Times New Roman" pitchFamily="18" charset="0"/>
                <a:ea typeface="楷体" pitchFamily="49" charset="-122"/>
                <a:cs typeface="Times New Roman" pitchFamily="18" charset="0"/>
              </a:rPr>
              <a:t>i</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 </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4196" name="AutoShape 4"/>
          <p:cNvSpPr>
            <a:spLocks noChangeArrowheads="1"/>
          </p:cNvSpPr>
          <p:nvPr/>
        </p:nvSpPr>
        <p:spPr bwMode="auto">
          <a:xfrm>
            <a:off x="4751356" y="2249418"/>
            <a:ext cx="360363" cy="863600"/>
          </a:xfrm>
          <a:prstGeom prst="downArrow">
            <a:avLst>
              <a:gd name="adj1" fmla="val 50000"/>
              <a:gd name="adj2" fmla="val 59912"/>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4197" name="Text Box 5"/>
          <p:cNvSpPr txBox="1">
            <a:spLocks noChangeArrowheads="1"/>
          </p:cNvSpPr>
          <p:nvPr/>
        </p:nvSpPr>
        <p:spPr bwMode="auto">
          <a:xfrm>
            <a:off x="5256182" y="2392293"/>
            <a:ext cx="993788" cy="396875"/>
          </a:xfrm>
          <a:prstGeom prst="rect">
            <a:avLst/>
          </a:prstGeom>
          <a:noFill/>
          <a:ln w="38100" algn="ctr">
            <a:noFill/>
            <a:miter lim="800000"/>
            <a:headEnd/>
            <a:tailEnd/>
          </a:ln>
          <a:effectLst/>
        </p:spPr>
        <p:txBody>
          <a:bodyPr wrap="square">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4198" name="Rectangle 6"/>
          <p:cNvSpPr>
            <a:spLocks noChangeArrowheads="1"/>
          </p:cNvSpPr>
          <p:nvPr/>
        </p:nvSpPr>
        <p:spPr bwMode="auto">
          <a:xfrm>
            <a:off x="2089119"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199" name="Rectangle 7"/>
          <p:cNvSpPr>
            <a:spLocks noChangeArrowheads="1"/>
          </p:cNvSpPr>
          <p:nvPr/>
        </p:nvSpPr>
        <p:spPr bwMode="auto">
          <a:xfrm>
            <a:off x="2630456"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4217" name="Text Box 25"/>
          <p:cNvSpPr txBox="1">
            <a:spLocks noChangeArrowheads="1"/>
          </p:cNvSpPr>
          <p:nvPr/>
        </p:nvSpPr>
        <p:spPr bwMode="auto">
          <a:xfrm>
            <a:off x="142844" y="1454083"/>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逻辑结构</a:t>
            </a:r>
          </a:p>
        </p:txBody>
      </p:sp>
      <p:sp>
        <p:nvSpPr>
          <p:cNvPr id="264218" name="Text Box 26"/>
          <p:cNvSpPr txBox="1">
            <a:spLocks noChangeArrowheads="1"/>
          </p:cNvSpPr>
          <p:nvPr/>
        </p:nvSpPr>
        <p:spPr bwMode="auto">
          <a:xfrm>
            <a:off x="142844" y="3379735"/>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latin typeface="楷体" pitchFamily="49" charset="-122"/>
                <a:ea typeface="楷体" pitchFamily="49" charset="-122"/>
              </a:rPr>
              <a:t>存储结构</a:t>
            </a: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4220" name="Rectangle 28"/>
          <p:cNvSpPr>
            <a:spLocks noChangeArrowheads="1"/>
          </p:cNvSpPr>
          <p:nvPr/>
        </p:nvSpPr>
        <p:spPr bwMode="auto">
          <a:xfrm>
            <a:off x="4597405"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latin typeface="Times New Roman" pitchFamily="18" charset="0"/>
                <a:cs typeface="Times New Roman" pitchFamily="18" charset="0"/>
              </a:rPr>
              <a:t>1</a:t>
            </a:r>
            <a:endParaRPr lang="en-US" altLang="zh-CN" baseline="-25000" dirty="0">
              <a:solidFill>
                <a:srgbClr val="3333FF"/>
              </a:solidFill>
              <a:latin typeface="Times New Roman" pitchFamily="18" charset="0"/>
              <a:cs typeface="Times New Roman" pitchFamily="18" charset="0"/>
            </a:endParaRPr>
          </a:p>
        </p:txBody>
      </p:sp>
      <p:sp>
        <p:nvSpPr>
          <p:cNvPr id="264221" name="Rectangle 29"/>
          <p:cNvSpPr>
            <a:spLocks noChangeArrowheads="1"/>
          </p:cNvSpPr>
          <p:nvPr/>
        </p:nvSpPr>
        <p:spPr bwMode="auto">
          <a:xfrm>
            <a:off x="5138742"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64224" name="Rectangle 32"/>
          <p:cNvSpPr>
            <a:spLocks noChangeArrowheads="1"/>
          </p:cNvSpPr>
          <p:nvPr/>
        </p:nvSpPr>
        <p:spPr bwMode="auto">
          <a:xfrm>
            <a:off x="7848630"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n</a:t>
            </a:r>
          </a:p>
        </p:txBody>
      </p:sp>
      <p:sp>
        <p:nvSpPr>
          <p:cNvPr id="264225" name="Rectangle 33"/>
          <p:cNvSpPr>
            <a:spLocks noChangeArrowheads="1"/>
          </p:cNvSpPr>
          <p:nvPr/>
        </p:nvSpPr>
        <p:spPr bwMode="auto">
          <a:xfrm>
            <a:off x="8389968" y="3455932"/>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itchFamily="18" charset="0"/>
                <a:cs typeface="Times New Roman" pitchFamily="18" charset="0"/>
              </a:rPr>
              <a:t>∧</a:t>
            </a: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宋体"/>
                <a:ea typeface="宋体" pitchFamily="2" charset="-122"/>
                <a:cs typeface="Times New Roman" pitchFamily="18" charset="0"/>
              </a:rPr>
              <a:t>…</a:t>
            </a:r>
            <a:endParaRPr kumimoji="1" lang="en-US" altLang="zh-CN" dirty="0">
              <a:solidFill>
                <a:srgbClr val="3333FF"/>
              </a:solidFill>
              <a:ea typeface="宋体" pitchFamily="2" charset="-122"/>
            </a:endParaRPr>
          </a:p>
        </p:txBody>
      </p:sp>
      <p:sp>
        <p:nvSpPr>
          <p:cNvPr id="264227" name="Arc 35"/>
          <p:cNvSpPr>
            <a:spLocks/>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4228" name="Text Box 36"/>
          <p:cNvSpPr txBox="1">
            <a:spLocks noChangeArrowheads="1"/>
          </p:cNvSpPr>
          <p:nvPr/>
        </p:nvSpPr>
        <p:spPr bwMode="auto">
          <a:xfrm>
            <a:off x="1571604" y="304158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264233" name="Text Box 41"/>
          <p:cNvSpPr txBox="1">
            <a:spLocks noChangeArrowheads="1"/>
          </p:cNvSpPr>
          <p:nvPr/>
        </p:nvSpPr>
        <p:spPr bwMode="auto">
          <a:xfrm>
            <a:off x="3286116" y="4171898"/>
            <a:ext cx="3352800" cy="400110"/>
          </a:xfrm>
          <a:prstGeom prst="rect">
            <a:avLst/>
          </a:prstGeom>
          <a:noFill/>
          <a:ln w="9525">
            <a:noFill/>
            <a:miter lim="800000"/>
            <a:headEnd/>
            <a:tailEnd/>
          </a:ln>
          <a:effectLst/>
        </p:spPr>
        <p:txBody>
          <a:bodyPr>
            <a:spAutoFit/>
          </a:bodyPr>
          <a:lstStyle/>
          <a:p>
            <a:pPr>
              <a:spcBef>
                <a:spcPct val="50000"/>
              </a:spcBef>
            </a:pPr>
            <a:r>
              <a:rPr kumimoji="1" lang="zh-CN" altLang="en-US" sz="2000">
                <a:latin typeface="楷体" pitchFamily="49" charset="-122"/>
                <a:ea typeface="楷体" pitchFamily="49" charset="-122"/>
              </a:rPr>
              <a:t>带头结点</a:t>
            </a:r>
            <a:r>
              <a:rPr kumimoji="1" lang="zh-CN" altLang="en-US" sz="2000">
                <a:solidFill>
                  <a:srgbClr val="FF00FF"/>
                </a:solidFill>
                <a:latin typeface="楷体" pitchFamily="49" charset="-122"/>
                <a:ea typeface="楷体" pitchFamily="49" charset="-122"/>
              </a:rPr>
              <a:t>双</a:t>
            </a:r>
            <a:r>
              <a:rPr kumimoji="1" lang="zh-CN" altLang="en-US" sz="2000" dirty="0">
                <a:solidFill>
                  <a:srgbClr val="FF00FF"/>
                </a:solidFill>
                <a:latin typeface="楷体" pitchFamily="49" charset="-122"/>
                <a:ea typeface="楷体" pitchFamily="49" charset="-122"/>
              </a:rPr>
              <a:t>链表</a:t>
            </a:r>
            <a:r>
              <a:rPr kumimoji="1" lang="zh-CN" altLang="en-US" sz="2000" dirty="0">
                <a:latin typeface="楷体" pitchFamily="49" charset="-122"/>
                <a:ea typeface="楷体" pitchFamily="49" charset="-122"/>
              </a:rPr>
              <a:t>示意图</a:t>
            </a:r>
          </a:p>
        </p:txBody>
      </p:sp>
      <p:sp>
        <p:nvSpPr>
          <p:cNvPr id="28" name="Rectangle 6"/>
          <p:cNvSpPr>
            <a:spLocks noChangeArrowheads="1"/>
          </p:cNvSpPr>
          <p:nvPr/>
        </p:nvSpPr>
        <p:spPr bwMode="auto">
          <a:xfrm>
            <a:off x="3143240" y="345117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9" name="Rectangle 6"/>
          <p:cNvSpPr>
            <a:spLocks noChangeArrowheads="1"/>
          </p:cNvSpPr>
          <p:nvPr/>
        </p:nvSpPr>
        <p:spPr bwMode="auto">
          <a:xfrm>
            <a:off x="4067172"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264229" name="Line 37"/>
          <p:cNvSpPr>
            <a:spLocks noChangeShapeType="1"/>
          </p:cNvSpPr>
          <p:nvPr/>
        </p:nvSpPr>
        <p:spPr bwMode="auto">
          <a:xfrm>
            <a:off x="3500430"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30" name="Line 37"/>
          <p:cNvSpPr>
            <a:spLocks noChangeShapeType="1"/>
          </p:cNvSpPr>
          <p:nvPr/>
        </p:nvSpPr>
        <p:spPr bwMode="auto">
          <a:xfrm>
            <a:off x="3684585"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1" name="Line 37"/>
          <p:cNvSpPr>
            <a:spLocks noChangeShapeType="1"/>
          </p:cNvSpPr>
          <p:nvPr/>
        </p:nvSpPr>
        <p:spPr bwMode="auto">
          <a:xfrm>
            <a:off x="5513394"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32" name="Line 37"/>
          <p:cNvSpPr>
            <a:spLocks noChangeShapeType="1"/>
          </p:cNvSpPr>
          <p:nvPr/>
        </p:nvSpPr>
        <p:spPr bwMode="auto">
          <a:xfrm>
            <a:off x="5697549"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3" name="Rectangle 29"/>
          <p:cNvSpPr>
            <a:spLocks noChangeArrowheads="1"/>
          </p:cNvSpPr>
          <p:nvPr/>
        </p:nvSpPr>
        <p:spPr bwMode="auto">
          <a:xfrm>
            <a:off x="7318459" y="3454347"/>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34" name="Line 37"/>
          <p:cNvSpPr>
            <a:spLocks noChangeShapeType="1"/>
          </p:cNvSpPr>
          <p:nvPr/>
        </p:nvSpPr>
        <p:spPr bwMode="auto">
          <a:xfrm>
            <a:off x="6735839" y="3740099"/>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35" name="Line 37"/>
          <p:cNvSpPr>
            <a:spLocks noChangeShapeType="1"/>
          </p:cNvSpPr>
          <p:nvPr/>
        </p:nvSpPr>
        <p:spPr bwMode="auto">
          <a:xfrm>
            <a:off x="6919994"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38" name="灯片编号占位符 37"/>
          <p:cNvSpPr>
            <a:spLocks noGrp="1"/>
          </p:cNvSpPr>
          <p:nvPr>
            <p:ph type="sldNum" sz="quarter" idx="12"/>
          </p:nvPr>
        </p:nvSpPr>
        <p:spPr/>
        <p:txBody>
          <a:bodyPr/>
          <a:lstStyle/>
          <a:p>
            <a:fld id="{BD3F3EC2-762F-4585-9ABE-3D0BD98F40C0}" type="slidenum">
              <a:rPr lang="en-US" altLang="zh-CN" smtClean="0"/>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algn="l"/>
            <a:r>
              <a:rPr lang="en-US" altLang="zh-CN">
                <a:ea typeface="楷体" pitchFamily="49" charset="-122"/>
                <a:cs typeface="Times New Roman" pitchFamily="18" charset="0"/>
              </a:rPr>
              <a:t>D.</a:t>
            </a:r>
            <a:r>
              <a:rPr lang="zh-CN" altLang="en-US">
                <a:ea typeface="楷体" pitchFamily="49" charset="-122"/>
                <a:cs typeface="Times New Roman" pitchFamily="18" charset="0"/>
              </a:rPr>
              <a:t>仅有尾结点指针的循环单链表</a:t>
            </a:r>
            <a:endParaRPr lang="zh-CN" altLang="en-US"/>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t>L</a:t>
              </a:r>
              <a:endParaRPr lang="zh-CN" altLang="en-US" i="1"/>
            </a:p>
          </p:txBody>
        </p:sp>
      </p:grpSp>
      <p:sp>
        <p:nvSpPr>
          <p:cNvPr id="17" name="TextBox 16"/>
          <p:cNvSpPr txBox="1"/>
          <p:nvPr/>
        </p:nvSpPr>
        <p:spPr>
          <a:xfrm>
            <a:off x="714348" y="2571744"/>
            <a:ext cx="4500594" cy="1043747"/>
          </a:xfrm>
          <a:prstGeom prst="rect">
            <a:avLst/>
          </a:prstGeom>
          <a:noFill/>
        </p:spPr>
        <p:txBody>
          <a:bodyPr wrap="square" rtlCol="0">
            <a:spAutoFit/>
          </a:bodyPr>
          <a:lstStyle/>
          <a:p>
            <a:pPr marL="457200" indent="-457200" algn="l">
              <a:lnSpc>
                <a:spcPct val="150000"/>
              </a:lnSpc>
              <a:buBlip>
                <a:blip r:embed="rId2"/>
              </a:buBlip>
            </a:pPr>
            <a:r>
              <a:rPr lang="zh-CN" altLang="en-US" sz="2200">
                <a:ea typeface="楷体" pitchFamily="49" charset="-122"/>
                <a:cs typeface="Times New Roman" pitchFamily="18" charset="0"/>
              </a:rPr>
              <a:t>在尾元素之后插入一个元素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删除第一个元素</a:t>
            </a:r>
            <a:endParaRPr lang="zh-CN" altLang="en-US" sz="2200"/>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TextBox 18"/>
          <p:cNvSpPr txBox="1"/>
          <p:nvPr/>
        </p:nvSpPr>
        <p:spPr>
          <a:xfrm>
            <a:off x="5786446" y="2730997"/>
            <a:ext cx="2143140" cy="769441"/>
          </a:xfrm>
          <a:prstGeom prst="rect">
            <a:avLst/>
          </a:prstGeom>
          <a:noFill/>
        </p:spPr>
        <p:txBody>
          <a:bodyPr wrap="square" rtlCol="0">
            <a:spAutoFit/>
          </a:bodyPr>
          <a:lstStyle/>
          <a:p>
            <a:r>
              <a:rPr lang="zh-CN" altLang="en-US" sz="2200">
                <a:ea typeface="楷体" pitchFamily="49" charset="-122"/>
                <a:cs typeface="Times New Roman" pitchFamily="18" charset="0"/>
              </a:rPr>
              <a:t>时间复杂度均为</a:t>
            </a:r>
            <a:r>
              <a:rPr lang="en-US" altLang="zh-CN" sz="220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0" name="TextBox 19"/>
          <p:cNvSpPr txBox="1"/>
          <p:nvPr/>
        </p:nvSpPr>
        <p:spPr>
          <a:xfrm>
            <a:off x="1214414" y="4071942"/>
            <a:ext cx="1571636" cy="461665"/>
          </a:xfrm>
          <a:prstGeom prst="rect">
            <a:avLst/>
          </a:prstGeom>
          <a:noFill/>
        </p:spPr>
        <p:txBody>
          <a:bodyPr wrap="square" rtlCol="0">
            <a:spAutoFit/>
          </a:bodyPr>
          <a:lstStyle/>
          <a:p>
            <a:pPr algn="l"/>
            <a:r>
              <a:rPr lang="zh-CN" altLang="en-US">
                <a:ea typeface="楷体" pitchFamily="49" charset="-122"/>
                <a:cs typeface="Times New Roman" pitchFamily="18" charset="0"/>
              </a:rPr>
              <a:t>选择</a:t>
            </a:r>
            <a:r>
              <a:rPr lang="en-US" altLang="zh-CN">
                <a:ea typeface="楷体" pitchFamily="49" charset="-122"/>
                <a:cs typeface="Times New Roman" pitchFamily="18" charset="0"/>
              </a:rPr>
              <a:t>D</a:t>
            </a:r>
            <a:endParaRPr lang="zh-CN" altLang="en-US">
              <a:ea typeface="楷体" pitchFamily="49" charset="-122"/>
              <a:cs typeface="Times New Roman" pitchFamily="18" charset="0"/>
            </a:endParaRPr>
          </a:p>
        </p:txBody>
      </p:sp>
      <p:sp>
        <p:nvSpPr>
          <p:cNvPr id="23" name="灯片编号占位符 22"/>
          <p:cNvSpPr>
            <a:spLocks noGrp="1"/>
          </p:cNvSpPr>
          <p:nvPr>
            <p:ph type="sldNum" sz="quarter" idx="12"/>
          </p:nvPr>
        </p:nvSpPr>
        <p:spPr/>
        <p:txBody>
          <a:bodyPr/>
          <a:lstStyle/>
          <a:p>
            <a:fld id="{BD3F3EC2-762F-4585-9ABE-3D0BD98F40C0}" type="slidenum">
              <a:rPr lang="en-US" altLang="zh-CN" smtClean="0"/>
              <a:pPr/>
              <a:t>20</a:t>
            </a:fld>
            <a:endParaRPr lang="en-US" altLang="zh-CN" dirty="0"/>
          </a:p>
        </p:txBody>
      </p:sp>
    </p:spTree>
    <p:extLst>
      <p:ext uri="{BB962C8B-B14F-4D97-AF65-F5344CB8AC3E}">
        <p14:creationId xmlns:p14="http://schemas.microsoft.com/office/powerpoint/2010/main" val="94951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Times New Roman" pitchFamily="18" charset="0"/>
                <a:ea typeface="楷体" pitchFamily="49" charset="-122"/>
                <a:cs typeface="Times New Roman" pitchFamily="18" charset="0"/>
              </a:rPr>
              <a:t>线性表</a:t>
            </a:r>
          </a:p>
          <a:p>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1</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baseline="-25000">
                <a:solidFill>
                  <a:srgbClr val="3333FF"/>
                </a:solidFill>
                <a:latin typeface="Times New Roman" pitchFamily="18" charset="0"/>
                <a:ea typeface="楷体" pitchFamily="49" charset="-122"/>
                <a:cs typeface="Times New Roman" pitchFamily="18" charset="0"/>
              </a:rPr>
              <a:t>2</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i="1">
                <a:solidFill>
                  <a:srgbClr val="3333FF"/>
                </a:solidFill>
                <a:latin typeface="Times New Roman" pitchFamily="18" charset="0"/>
                <a:ea typeface="楷体" pitchFamily="49" charset="-122"/>
                <a:cs typeface="Times New Roman" pitchFamily="18" charset="0"/>
              </a:rPr>
              <a:t>a</a:t>
            </a:r>
            <a:r>
              <a:rPr kumimoji="1" lang="en-US" altLang="zh-CN" sz="2000" i="1" baseline="-25000">
                <a:solidFill>
                  <a:srgbClr val="3333FF"/>
                </a:solidFill>
                <a:latin typeface="Times New Roman" pitchFamily="18" charset="0"/>
                <a:ea typeface="楷体" pitchFamily="49" charset="-122"/>
                <a:cs typeface="Times New Roman" pitchFamily="18" charset="0"/>
              </a:rPr>
              <a:t>i</a:t>
            </a:r>
            <a:r>
              <a:rPr kumimoji="1" lang="zh-CN" altLang="en-US" sz="2000">
                <a:solidFill>
                  <a:srgbClr val="3333FF"/>
                </a:solidFill>
                <a:latin typeface="Times New Roman" pitchFamily="18" charset="0"/>
                <a:ea typeface="楷体" pitchFamily="49" charset="-122"/>
                <a:cs typeface="Times New Roman" pitchFamily="18" charset="0"/>
              </a:rPr>
              <a:t>，</a:t>
            </a:r>
            <a:r>
              <a:rPr kumimoji="1" lang="en-US" altLang="zh-CN" sz="2000">
                <a:solidFill>
                  <a:srgbClr val="3333FF"/>
                </a:solidFill>
                <a:latin typeface="Times New Roman" pitchFamily="18" charset="0"/>
                <a:ea typeface="楷体" pitchFamily="49" charset="-122"/>
                <a:cs typeface="Times New Roman" pitchFamily="18" charset="0"/>
              </a:rPr>
              <a:t>…</a:t>
            </a:r>
            <a:r>
              <a:rPr kumimoji="1" lang="en-US" altLang="zh-CN" sz="2000" i="1" dirty="0">
                <a:solidFill>
                  <a:srgbClr val="3333FF"/>
                </a:solidFill>
                <a:latin typeface="Times New Roman" pitchFamily="18" charset="0"/>
                <a:ea typeface="楷体" pitchFamily="49" charset="-122"/>
                <a:cs typeface="Times New Roman" pitchFamily="18" charset="0"/>
              </a:rPr>
              <a:t>a</a:t>
            </a:r>
            <a:r>
              <a:rPr kumimoji="1" lang="en-US" altLang="zh-CN" sz="2000" i="1" baseline="-25000" dirty="0">
                <a:solidFill>
                  <a:srgbClr val="3333FF"/>
                </a:solidFill>
                <a:latin typeface="Times New Roman" pitchFamily="18" charset="0"/>
                <a:ea typeface="楷体" pitchFamily="49" charset="-122"/>
                <a:cs typeface="Times New Roman" pitchFamily="18" charset="0"/>
              </a:rPr>
              <a:t>n</a:t>
            </a:r>
            <a:r>
              <a:rPr kumimoji="1" lang="en-US" altLang="zh-CN" sz="2000" dirty="0">
                <a:solidFill>
                  <a:srgbClr val="3333FF"/>
                </a:solidFill>
                <a:latin typeface="Times New Roman" pitchFamily="18" charset="0"/>
                <a:ea typeface="楷体" pitchFamily="49" charset="-122"/>
                <a:cs typeface="Times New Roman" pitchFamily="18" charset="0"/>
              </a:rPr>
              <a:t>)</a:t>
            </a: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headEnd/>
            <a:tailEnd/>
          </a:ln>
          <a:effectLst/>
        </p:spPr>
        <p:txBody>
          <a:bodyPr wrap="none" anchor="ctr"/>
          <a:lstStyle/>
          <a:p>
            <a:endParaRPr lang="zh-CN" altLang="en-US"/>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headEnd/>
            <a:tailEnd/>
          </a:ln>
          <a:effectLst/>
        </p:spPr>
        <p:txBody>
          <a:bodyPr>
            <a:spAutoFit/>
          </a:bodyPr>
          <a:lstStyle/>
          <a:p>
            <a:pPr>
              <a:spcBef>
                <a:spcPct val="50000"/>
              </a:spcBef>
            </a:pPr>
            <a:r>
              <a:rPr lang="zh-CN" altLang="en-US" sz="2000" dirty="0">
                <a:solidFill>
                  <a:srgbClr val="3333FF"/>
                </a:solidFill>
                <a:latin typeface="楷体" pitchFamily="49" charset="-122"/>
                <a:ea typeface="楷体" pitchFamily="49" charset="-122"/>
              </a:rPr>
              <a:t>映射</a:t>
            </a:r>
          </a:p>
        </p:txBody>
      </p:sp>
      <p:sp>
        <p:nvSpPr>
          <p:cNvPr id="266245" name="Rectangle 5"/>
          <p:cNvSpPr>
            <a:spLocks noChangeArrowheads="1"/>
          </p:cNvSpPr>
          <p:nvPr/>
        </p:nvSpPr>
        <p:spPr bwMode="auto">
          <a:xfrm>
            <a:off x="100965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6" name="Rectangle 6"/>
          <p:cNvSpPr>
            <a:spLocks noChangeArrowheads="1"/>
          </p:cNvSpPr>
          <p:nvPr/>
        </p:nvSpPr>
        <p:spPr bwMode="auto">
          <a:xfrm>
            <a:off x="1550987"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47" name="Text Box 7"/>
          <p:cNvSpPr txBox="1">
            <a:spLocks noChangeArrowheads="1"/>
          </p:cNvSpPr>
          <p:nvPr/>
        </p:nvSpPr>
        <p:spPr bwMode="auto">
          <a:xfrm>
            <a:off x="250825" y="1625550"/>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逻辑结构</a:t>
            </a:r>
          </a:p>
        </p:txBody>
      </p:sp>
      <p:sp>
        <p:nvSpPr>
          <p:cNvPr id="266248" name="Text Box 8"/>
          <p:cNvSpPr txBox="1">
            <a:spLocks noChangeArrowheads="1"/>
          </p:cNvSpPr>
          <p:nvPr/>
        </p:nvSpPr>
        <p:spPr bwMode="auto">
          <a:xfrm>
            <a:off x="250825" y="3190841"/>
            <a:ext cx="1728787" cy="400110"/>
          </a:xfrm>
          <a:prstGeom prst="rect">
            <a:avLst/>
          </a:prstGeom>
          <a:noFill/>
          <a:ln w="38100" algn="ctr">
            <a:noFill/>
            <a:miter lim="800000"/>
            <a:headEnd/>
            <a:tailEnd/>
          </a:ln>
          <a:effectLst/>
        </p:spPr>
        <p:txBody>
          <a:bodyPr>
            <a:spAutoFit/>
          </a:bodyPr>
          <a:lstStyle/>
          <a:p>
            <a:pPr>
              <a:spcBef>
                <a:spcPct val="50000"/>
              </a:spcBef>
            </a:pPr>
            <a:r>
              <a:rPr kumimoji="1" lang="zh-CN" altLang="en-US" sz="2000" dirty="0">
                <a:solidFill>
                  <a:srgbClr val="3333FF"/>
                </a:solidFill>
                <a:ea typeface="楷体" pitchFamily="49" charset="-122"/>
                <a:cs typeface="Times New Roman" pitchFamily="18" charset="0"/>
              </a:rPr>
              <a:t>存储结构</a:t>
            </a: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headEnd/>
            <a:tailEnd/>
          </a:ln>
          <a:effectLst/>
        </p:spPr>
        <p:txBody>
          <a:bodyPr wrap="none" anchor="ctr"/>
          <a:lstStyle/>
          <a:p>
            <a:endParaRPr lang="zh-CN" altLang="zh-CN">
              <a:solidFill>
                <a:srgbClr val="660066"/>
              </a:solidFill>
            </a:endParaRPr>
          </a:p>
        </p:txBody>
      </p:sp>
      <p:sp>
        <p:nvSpPr>
          <p:cNvPr id="266250" name="Rectangle 10"/>
          <p:cNvSpPr>
            <a:spLocks noChangeArrowheads="1"/>
          </p:cNvSpPr>
          <p:nvPr/>
        </p:nvSpPr>
        <p:spPr bwMode="auto">
          <a:xfrm>
            <a:off x="28829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266251" name="Rectangle 11"/>
          <p:cNvSpPr>
            <a:spLocks noChangeArrowheads="1"/>
          </p:cNvSpPr>
          <p:nvPr/>
        </p:nvSpPr>
        <p:spPr bwMode="auto">
          <a:xfrm>
            <a:off x="342423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2" name="Rectangle 12"/>
          <p:cNvSpPr>
            <a:spLocks noChangeArrowheads="1"/>
          </p:cNvSpPr>
          <p:nvPr/>
        </p:nvSpPr>
        <p:spPr bwMode="auto">
          <a:xfrm>
            <a:off x="489585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266253" name="Rectangle 13"/>
          <p:cNvSpPr>
            <a:spLocks noChangeArrowheads="1"/>
          </p:cNvSpPr>
          <p:nvPr/>
        </p:nvSpPr>
        <p:spPr bwMode="auto">
          <a:xfrm>
            <a:off x="5437187"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54" name="Rectangle 14"/>
          <p:cNvSpPr>
            <a:spLocks noChangeArrowheads="1"/>
          </p:cNvSpPr>
          <p:nvPr/>
        </p:nvSpPr>
        <p:spPr bwMode="auto">
          <a:xfrm>
            <a:off x="788352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266255" name="Rectangle 15"/>
          <p:cNvSpPr>
            <a:spLocks noChangeArrowheads="1"/>
          </p:cNvSpPr>
          <p:nvPr/>
        </p:nvSpPr>
        <p:spPr bwMode="auto">
          <a:xfrm>
            <a:off x="84248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66257" name="Arc 17"/>
          <p:cNvSpPr>
            <a:spLocks/>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266258" name="Text Box 18"/>
          <p:cNvSpPr txBox="1">
            <a:spLocks noChangeArrowheads="1"/>
          </p:cNvSpPr>
          <p:nvPr/>
        </p:nvSpPr>
        <p:spPr bwMode="auto">
          <a:xfrm>
            <a:off x="-32" y="261461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ea typeface="楷体" pitchFamily="49" charset="-122"/>
                <a:cs typeface="Times New Roman" pitchFamily="18" charset="0"/>
              </a:rPr>
              <a:t>带头结点</a:t>
            </a:r>
            <a:r>
              <a:rPr kumimoji="1" lang="zh-CN" altLang="en-US" sz="2000">
                <a:solidFill>
                  <a:srgbClr val="FF00FF"/>
                </a:solidFill>
                <a:ea typeface="楷体" pitchFamily="49" charset="-122"/>
                <a:cs typeface="Times New Roman" pitchFamily="18" charset="0"/>
              </a:rPr>
              <a:t>循环</a:t>
            </a:r>
            <a:r>
              <a:rPr kumimoji="1" lang="zh-CN" altLang="en-US" sz="2000" dirty="0">
                <a:solidFill>
                  <a:srgbClr val="FF00FF"/>
                </a:solidFill>
                <a:ea typeface="楷体" pitchFamily="49" charset="-122"/>
                <a:cs typeface="Times New Roman" pitchFamily="18" charset="0"/>
              </a:rPr>
              <a:t>双链</a:t>
            </a:r>
            <a:r>
              <a:rPr kumimoji="1" lang="zh-CN" altLang="en-US" sz="2000" dirty="0">
                <a:ea typeface="楷体" pitchFamily="49" charset="-122"/>
                <a:cs typeface="Times New Roman" pitchFamily="18" charset="0"/>
              </a:rPr>
              <a:t>表示意图</a:t>
            </a:r>
          </a:p>
        </p:txBody>
      </p:sp>
      <p:sp>
        <p:nvSpPr>
          <p:cNvPr id="266264" name="Rectangle 24"/>
          <p:cNvSpPr>
            <a:spLocks noChangeArrowheads="1"/>
          </p:cNvSpPr>
          <p:nvPr/>
        </p:nvSpPr>
        <p:spPr bwMode="auto">
          <a:xfrm>
            <a:off x="7345362"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5" name="Rectangle 25"/>
          <p:cNvSpPr>
            <a:spLocks noChangeArrowheads="1"/>
          </p:cNvSpPr>
          <p:nvPr/>
        </p:nvSpPr>
        <p:spPr bwMode="auto">
          <a:xfrm>
            <a:off x="4356100"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6" name="Rectangle 26"/>
          <p:cNvSpPr>
            <a:spLocks noChangeArrowheads="1"/>
          </p:cNvSpPr>
          <p:nvPr/>
        </p:nvSpPr>
        <p:spPr bwMode="auto">
          <a:xfrm>
            <a:off x="469900" y="419412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66267" name="Rectangle 27"/>
          <p:cNvSpPr>
            <a:spLocks noChangeArrowheads="1"/>
          </p:cNvSpPr>
          <p:nvPr/>
        </p:nvSpPr>
        <p:spPr bwMode="auto">
          <a:xfrm>
            <a:off x="2378075" y="4194121"/>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灯片编号占位符 34"/>
          <p:cNvSpPr>
            <a:spLocks noGrp="1"/>
          </p:cNvSpPr>
          <p:nvPr>
            <p:ph type="sldNum" sz="quarter" idx="12"/>
          </p:nvPr>
        </p:nvSpPr>
        <p:spPr/>
        <p:txBody>
          <a:bodyPr/>
          <a:lstStyle/>
          <a:p>
            <a:fld id="{BD3F3EC2-762F-4585-9ABE-3D0BD98F40C0}" type="slidenum">
              <a:rPr lang="en-US" altLang="zh-CN" smtClean="0"/>
              <a:pPr/>
              <a:t>21</a:t>
            </a:fld>
            <a:endParaRPr lang="en-US" altLang="zh-CN" dirty="0"/>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a:solidFill>
                  <a:srgbClr val="FF0000"/>
                </a:solidFill>
                <a:latin typeface="微软雅黑" pitchFamily="34" charset="-122"/>
                <a:ea typeface="微软雅黑" pitchFamily="34" charset="-122"/>
                <a:cs typeface="Times New Roman" pitchFamily="18" charset="0"/>
              </a:rPr>
              <a:t>2</a:t>
            </a:r>
            <a:r>
              <a:rPr kumimoji="1" lang="zh-CN" altLang="en-US">
                <a:solidFill>
                  <a:srgbClr val="FF0000"/>
                </a:solidFill>
                <a:latin typeface="微软雅黑" pitchFamily="34" charset="-122"/>
                <a:ea typeface="微软雅黑" pitchFamily="34" charset="-122"/>
                <a:cs typeface="Times New Roman" pitchFamily="18" charset="0"/>
              </a:rPr>
              <a:t>、循环双链表</a:t>
            </a:r>
            <a:endParaRPr lang="zh-CN" altLang="en-US">
              <a:solidFill>
                <a:srgbClr val="FF0000"/>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76597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615827"/>
          </a:xfrm>
          <a:prstGeom prst="rect">
            <a:avLst/>
          </a:prstGeom>
          <a:noFill/>
        </p:spPr>
        <p:txBody>
          <a:bodyPr wrap="square" rtlCol="0">
            <a:spAutoFit/>
          </a:bodyPr>
          <a:lstStyle/>
          <a:p>
            <a:pPr marL="457200" indent="-457200" algn="l">
              <a:lnSpc>
                <a:spcPct val="150000"/>
              </a:lnSpc>
              <a:buBlip>
                <a:blip r:embed="rId2"/>
              </a:buBlip>
            </a:pPr>
            <a:r>
              <a:rPr lang="zh-CN" altLang="en-US" sz="2200" dirty="0">
                <a:ea typeface="楷体" pitchFamily="49" charset="-122"/>
                <a:cs typeface="Times New Roman" pitchFamily="18" charset="0"/>
              </a:rPr>
              <a:t>链表中没有空指针域</a:t>
            </a:r>
            <a:endParaRPr lang="en-US" altLang="zh-CN" sz="2200" dirty="0">
              <a:ea typeface="楷体" pitchFamily="49" charset="-122"/>
              <a:cs typeface="Times New Roman" pitchFamily="18" charset="0"/>
            </a:endParaRPr>
          </a:p>
          <a:p>
            <a:pPr marL="457200" indent="-457200" algn="l">
              <a:lnSpc>
                <a:spcPct val="150000"/>
              </a:lnSpc>
              <a:buBlip>
                <a:blip r:embed="rId2"/>
              </a:buBlip>
            </a:pPr>
            <a:r>
              <a:rPr lang="en-US" altLang="zh-CN" sz="2200" dirty="0">
                <a:ea typeface="楷体" pitchFamily="49" charset="-122"/>
                <a:cs typeface="Times New Roman" pitchFamily="18" charset="0"/>
              </a:rPr>
              <a:t>p</a:t>
            </a:r>
            <a:r>
              <a:rPr lang="zh-CN" altLang="en-US" sz="2200">
                <a:ea typeface="楷体" pitchFamily="49" charset="-122"/>
                <a:cs typeface="Times New Roman" pitchFamily="18" charset="0"/>
              </a:rPr>
              <a:t>所指结点为尾结点的</a:t>
            </a:r>
            <a:r>
              <a:rPr lang="zh-CN" altLang="en-US" sz="2200" dirty="0">
                <a:ea typeface="楷体" pitchFamily="49" charset="-122"/>
                <a:cs typeface="Times New Roman" pitchFamily="18" charset="0"/>
              </a:rPr>
              <a:t>条件：</a:t>
            </a:r>
            <a:r>
              <a:rPr lang="en-US" altLang="zh-CN" sz="2200" dirty="0">
                <a:solidFill>
                  <a:srgbClr val="C00000"/>
                </a:solidFill>
              </a:rPr>
              <a:t>p</a:t>
            </a:r>
            <a:r>
              <a:rPr lang="en-US" altLang="zh-CN" sz="2200" dirty="0">
                <a:solidFill>
                  <a:srgbClr val="C00000"/>
                </a:solidFill>
                <a:latin typeface="+mj-ea"/>
                <a:ea typeface="+mj-ea"/>
                <a:cs typeface="Times New Roman" pitchFamily="18" charset="0"/>
              </a:rPr>
              <a:t>-</a:t>
            </a:r>
            <a:r>
              <a:rPr lang="en-US" altLang="zh-CN" sz="2200" dirty="0">
                <a:solidFill>
                  <a:srgbClr val="C00000"/>
                </a:solidFill>
              </a:rPr>
              <a:t>&gt;</a:t>
            </a:r>
            <a:r>
              <a:rPr lang="en-US" altLang="zh-CN" sz="2200">
                <a:solidFill>
                  <a:srgbClr val="C00000"/>
                </a:solidFill>
              </a:rPr>
              <a:t>next==L</a:t>
            </a:r>
            <a:endParaRPr lang="en-US" altLang="zh-CN" sz="2200" dirty="0">
              <a:solidFill>
                <a:srgbClr val="C00000"/>
              </a:solidFill>
            </a:endParaRPr>
          </a:p>
          <a:p>
            <a:pPr marL="457200" indent="-457200" algn="l">
              <a:lnSpc>
                <a:spcPct val="150000"/>
              </a:lnSpc>
              <a:buBlip>
                <a:blip r:embed="rId2"/>
              </a:buBlip>
            </a:pPr>
            <a:r>
              <a:rPr lang="zh-CN" altLang="en-US" sz="2200" dirty="0">
                <a:ea typeface="楷体" pitchFamily="49" charset="-122"/>
                <a:cs typeface="Times New Roman" pitchFamily="18" charset="0"/>
              </a:rPr>
              <a:t>一步操作即</a:t>
            </a:r>
            <a:r>
              <a:rPr lang="en-US" altLang="zh-CN" sz="2200" dirty="0">
                <a:solidFill>
                  <a:srgbClr val="C00000"/>
                </a:solidFill>
                <a:ea typeface="+mj-ea"/>
                <a:cs typeface="Times New Roman" pitchFamily="18" charset="0"/>
              </a:rPr>
              <a:t>L</a:t>
            </a:r>
            <a:r>
              <a:rPr lang="en-US" altLang="zh-CN" sz="2200" dirty="0">
                <a:solidFill>
                  <a:srgbClr val="C00000"/>
                </a:solidFill>
                <a:latin typeface="+mj-ea"/>
                <a:ea typeface="+mj-ea"/>
                <a:cs typeface="Times New Roman" pitchFamily="18" charset="0"/>
              </a:rPr>
              <a:t>-</a:t>
            </a:r>
            <a:r>
              <a:rPr lang="en-US" altLang="zh-CN" sz="2200" dirty="0">
                <a:solidFill>
                  <a:srgbClr val="C00000"/>
                </a:solidFill>
                <a:ea typeface="楷体" pitchFamily="49" charset="-122"/>
                <a:cs typeface="Times New Roman" pitchFamily="18" charset="0"/>
              </a:rPr>
              <a:t>&gt;prior</a:t>
            </a:r>
            <a:r>
              <a:rPr lang="zh-CN" altLang="en-US" sz="2200" dirty="0">
                <a:ea typeface="楷体" pitchFamily="49" charset="-122"/>
                <a:cs typeface="Times New Roman" pitchFamily="18" charset="0"/>
              </a:rPr>
              <a:t>可以</a:t>
            </a:r>
            <a:r>
              <a:rPr lang="zh-CN" altLang="en-US" sz="2200">
                <a:ea typeface="楷体" pitchFamily="49" charset="-122"/>
                <a:cs typeface="Times New Roman" pitchFamily="18" charset="0"/>
              </a:rPr>
              <a:t>找到尾结点</a:t>
            </a:r>
            <a:endParaRPr lang="zh-CN" altLang="en-US" sz="2200" dirty="0">
              <a:ea typeface="楷体" pitchFamily="49" charset="-122"/>
              <a:cs typeface="Times New Roman" pitchFamily="18" charset="0"/>
            </a:endParaRPr>
          </a:p>
        </p:txBody>
      </p:sp>
      <p:sp>
        <p:nvSpPr>
          <p:cNvPr id="43" name="TextBox 42"/>
          <p:cNvSpPr txBox="1"/>
          <p:nvPr/>
        </p:nvSpPr>
        <p:spPr>
          <a:xfrm>
            <a:off x="571472" y="571480"/>
            <a:ext cx="5429288" cy="461665"/>
          </a:xfrm>
          <a:prstGeom prst="rect">
            <a:avLst/>
          </a:prstGeom>
          <a:noFill/>
        </p:spPr>
        <p:txBody>
          <a:bodyPr wrap="square" rtlCol="0">
            <a:spAutoFit/>
          </a:bodyPr>
          <a:lstStyle/>
          <a:p>
            <a:pPr algn="l"/>
            <a:r>
              <a:rPr lang="zh-CN" altLang="en-US" dirty="0">
                <a:latin typeface="楷体" pitchFamily="49" charset="-122"/>
                <a:ea typeface="楷体" pitchFamily="49" charset="-122"/>
              </a:rPr>
              <a:t>与非循环双</a:t>
            </a:r>
            <a:r>
              <a:rPr lang="zh-CN" altLang="en-US">
                <a:latin typeface="楷体" pitchFamily="49" charset="-122"/>
                <a:ea typeface="楷体" pitchFamily="49" charset="-122"/>
              </a:rPr>
              <a:t>链表相比，循环双链表：</a:t>
            </a:r>
            <a:endParaRPr lang="zh-CN" altLang="en-US" dirty="0">
              <a:latin typeface="楷体" pitchFamily="49" charset="-122"/>
              <a:ea typeface="楷体" pitchFamily="49" charset="-122"/>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6"/>
            <p:cNvSpPr>
              <a:spLocks noChangeArrowheads="1"/>
            </p:cNvSpPr>
            <p:nvPr/>
          </p:nvSpPr>
          <p:spPr bwMode="auto">
            <a:xfrm>
              <a:off x="1561076"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8" name="Rectangle 10"/>
            <p:cNvSpPr>
              <a:spLocks noChangeArrowheads="1"/>
            </p:cNvSpPr>
            <p:nvPr/>
          </p:nvSpPr>
          <p:spPr bwMode="auto">
            <a:xfrm>
              <a:off x="28929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9" name="Rectangle 11"/>
            <p:cNvSpPr>
              <a:spLocks noChangeArrowheads="1"/>
            </p:cNvSpPr>
            <p:nvPr/>
          </p:nvSpPr>
          <p:spPr bwMode="auto">
            <a:xfrm>
              <a:off x="343432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2"/>
            <p:cNvSpPr>
              <a:spLocks noChangeArrowheads="1"/>
            </p:cNvSpPr>
            <p:nvPr/>
          </p:nvSpPr>
          <p:spPr bwMode="auto">
            <a:xfrm>
              <a:off x="490593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11" name="Rectangle 13"/>
            <p:cNvSpPr>
              <a:spLocks noChangeArrowheads="1"/>
            </p:cNvSpPr>
            <p:nvPr/>
          </p:nvSpPr>
          <p:spPr bwMode="auto">
            <a:xfrm>
              <a:off x="5447276"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2" name="Rectangle 14"/>
            <p:cNvSpPr>
              <a:spLocks noChangeArrowheads="1"/>
            </p:cNvSpPr>
            <p:nvPr/>
          </p:nvSpPr>
          <p:spPr bwMode="auto">
            <a:xfrm>
              <a:off x="789361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13" name="Rectangle 15"/>
            <p:cNvSpPr>
              <a:spLocks noChangeArrowheads="1"/>
            </p:cNvSpPr>
            <p:nvPr/>
          </p:nvSpPr>
          <p:spPr bwMode="auto">
            <a:xfrm>
              <a:off x="84349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5" name="Arc 17"/>
            <p:cNvSpPr>
              <a:spLocks/>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2" name="Rectangle 24"/>
            <p:cNvSpPr>
              <a:spLocks noChangeArrowheads="1"/>
            </p:cNvSpPr>
            <p:nvPr/>
          </p:nvSpPr>
          <p:spPr bwMode="auto">
            <a:xfrm>
              <a:off x="7355451"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Rectangle 25"/>
            <p:cNvSpPr>
              <a:spLocks noChangeArrowheads="1"/>
            </p:cNvSpPr>
            <p:nvPr/>
          </p:nvSpPr>
          <p:spPr bwMode="auto">
            <a:xfrm>
              <a:off x="4366189"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4" name="Rectangle 26"/>
            <p:cNvSpPr>
              <a:spLocks noChangeArrowheads="1"/>
            </p:cNvSpPr>
            <p:nvPr/>
          </p:nvSpPr>
          <p:spPr bwMode="auto">
            <a:xfrm>
              <a:off x="479989" y="368827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5" name="Rectangle 27"/>
            <p:cNvSpPr>
              <a:spLocks noChangeArrowheads="1"/>
            </p:cNvSpPr>
            <p:nvPr/>
          </p:nvSpPr>
          <p:spPr bwMode="auto">
            <a:xfrm>
              <a:off x="2388164" y="3688273"/>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a:t>p</a:t>
              </a:r>
              <a:endParaRPr lang="zh-CN" altLang="en-US" sz="2200"/>
            </a:p>
          </p:txBody>
        </p:sp>
      </p:grpSp>
      <p:sp>
        <p:nvSpPr>
          <p:cNvPr id="34" name="直角双向箭头 33"/>
          <p:cNvSpPr/>
          <p:nvPr/>
        </p:nvSpPr>
        <p:spPr>
          <a:xfrm rot="16200000">
            <a:off x="6858016" y="1285861"/>
            <a:ext cx="1214446" cy="2214578"/>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6" name="灯片编号占位符 35"/>
          <p:cNvSpPr>
            <a:spLocks noGrp="1"/>
          </p:cNvSpPr>
          <p:nvPr>
            <p:ph type="sldNum" sz="quarter" idx="12"/>
          </p:nvPr>
        </p:nvSpPr>
        <p:spPr/>
        <p:txBody>
          <a:bodyPr/>
          <a:lstStyle/>
          <a:p>
            <a:fld id="{BD3F3EC2-762F-4585-9ABE-3D0BD98F40C0}" type="slidenum">
              <a:rPr lang="en-US" altLang="zh-CN" smtClean="0"/>
              <a:pPr/>
              <a:t>22</a:t>
            </a:fld>
            <a:endParaRPr lang="en-US" altLang="zh-CN" dirty="0"/>
          </a:p>
        </p:txBody>
      </p:sp>
    </p:spTree>
    <p:extLst>
      <p:ext uri="{BB962C8B-B14F-4D97-AF65-F5344CB8AC3E}">
        <p14:creationId xmlns:p14="http://schemas.microsoft.com/office/powerpoint/2010/main" val="177475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738652"/>
          </a:xfrm>
          <a:prstGeom prst="rect">
            <a:avLst/>
          </a:prstGeom>
          <a:noFill/>
        </p:spPr>
        <p:txBody>
          <a:bodyPr wrap="square" rtlCol="0">
            <a:spAutoFit/>
          </a:bodyPr>
          <a:lstStyle/>
          <a:p>
            <a:pPr algn="l">
              <a:lnSpc>
                <a:spcPts val="3600"/>
              </a:lnSpc>
            </a:pPr>
            <a:r>
              <a:rPr kumimoji="1" lang="en-US" altLang="zh-CN" sz="2800" dirty="0">
                <a:solidFill>
                  <a:srgbClr val="FF3300"/>
                </a:solidFill>
                <a:latin typeface="楷体" pitchFamily="49" charset="-122"/>
                <a:ea typeface="楷体" pitchFamily="49" charset="-122"/>
                <a:cs typeface="Arial Unicode MS" pitchFamily="34" charset="-122"/>
              </a:rPr>
              <a:t>    【</a:t>
            </a:r>
            <a:r>
              <a:rPr kumimoji="1" lang="zh-CN" altLang="en-US" sz="2800" dirty="0">
                <a:solidFill>
                  <a:srgbClr val="FF3300"/>
                </a:solidFill>
                <a:ea typeface="楷体" pitchFamily="49" charset="-122"/>
                <a:cs typeface="Times New Roman" pitchFamily="18" charset="0"/>
              </a:rPr>
              <a:t>例（补充）</a:t>
            </a:r>
            <a:r>
              <a:rPr kumimoji="1" lang="en-US" altLang="zh-CN" sz="2800" dirty="0">
                <a:solidFill>
                  <a:srgbClr val="FF3300"/>
                </a:solidFill>
                <a:latin typeface="楷体" pitchFamily="49" charset="-122"/>
                <a:ea typeface="楷体" pitchFamily="49" charset="-122"/>
                <a:cs typeface="Arial Unicode MS" pitchFamily="34" charset="-122"/>
              </a:rPr>
              <a:t>】</a:t>
            </a:r>
            <a:r>
              <a:rPr lang="zh-CN" altLang="en-US" dirty="0">
                <a:ea typeface="楷体" pitchFamily="49" charset="-122"/>
                <a:cs typeface="Times New Roman" pitchFamily="18" charset="0"/>
              </a:rPr>
              <a:t>如果对含有</a:t>
            </a:r>
            <a:r>
              <a:rPr lang="en-US" i="1" dirty="0">
                <a:ea typeface="楷体" pitchFamily="49" charset="-122"/>
                <a:cs typeface="Times New Roman" pitchFamily="18" charset="0"/>
              </a:rPr>
              <a:t>n</a:t>
            </a:r>
            <a:r>
              <a:rPr lang="zh-CN" altLang="en-US" dirty="0">
                <a:ea typeface="楷体" pitchFamily="49" charset="-122"/>
                <a:cs typeface="Times New Roman" pitchFamily="18" charset="0"/>
              </a:rPr>
              <a:t>（</a:t>
            </a:r>
            <a:r>
              <a:rPr lang="en-US" i="1" dirty="0">
                <a:ea typeface="楷体" pitchFamily="49" charset="-122"/>
                <a:cs typeface="Times New Roman" pitchFamily="18" charset="0"/>
              </a:rPr>
              <a:t>n</a:t>
            </a:r>
            <a:r>
              <a:rPr lang="en-US" dirty="0">
                <a:ea typeface="楷体" pitchFamily="49" charset="-122"/>
                <a:cs typeface="Times New Roman" pitchFamily="18" charset="0"/>
              </a:rPr>
              <a:t>&gt;1</a:t>
            </a:r>
            <a:r>
              <a:rPr lang="zh-CN" altLang="en-US" dirty="0">
                <a:ea typeface="楷体" pitchFamily="49" charset="-122"/>
                <a:cs typeface="Times New Roman" pitchFamily="18" charset="0"/>
              </a:rPr>
              <a:t>）个元素的线性表的运算只有</a:t>
            </a:r>
            <a:r>
              <a:rPr lang="en-US" dirty="0">
                <a:ea typeface="楷体" pitchFamily="49" charset="-122"/>
                <a:cs typeface="Times New Roman" pitchFamily="18" charset="0"/>
              </a:rPr>
              <a:t>4</a:t>
            </a:r>
            <a:r>
              <a:rPr lang="zh-CN" altLang="en-US" dirty="0">
                <a:ea typeface="楷体" pitchFamily="49" charset="-122"/>
                <a:cs typeface="Times New Roman" pitchFamily="18" charset="0"/>
              </a:rPr>
              <a:t>种，即删除第一个元素、删除尾元素、在第一个元素前面插入新元素、在尾元素的后面插入新元素，则最好使用</a:t>
            </a:r>
            <a:r>
              <a:rPr lang="en-US" u="sng" dirty="0">
                <a:ea typeface="楷体" pitchFamily="49" charset="-122"/>
                <a:cs typeface="Times New Roman" pitchFamily="18" charset="0"/>
              </a:rPr>
              <a:t>            </a:t>
            </a:r>
            <a:r>
              <a:rPr lang="zh-CN" altLang="en-US" dirty="0">
                <a:ea typeface="楷体" pitchFamily="49" charset="-122"/>
                <a:cs typeface="Times New Roman" pitchFamily="18" charset="0"/>
              </a:rPr>
              <a:t>。</a:t>
            </a:r>
          </a:p>
          <a:p>
            <a:pPr algn="l">
              <a:lnSpc>
                <a:spcPts val="3600"/>
              </a:lnSpc>
            </a:pPr>
            <a:r>
              <a:rPr lang="en-US" dirty="0">
                <a:ea typeface="楷体" pitchFamily="49" charset="-122"/>
                <a:cs typeface="Times New Roman" pitchFamily="18" charset="0"/>
              </a:rPr>
              <a:t>       A.</a:t>
            </a:r>
            <a:r>
              <a:rPr lang="zh-CN" altLang="en-US" dirty="0">
                <a:ea typeface="楷体" pitchFamily="49" charset="-122"/>
                <a:cs typeface="Times New Roman" pitchFamily="18" charset="0"/>
              </a:rPr>
              <a:t>只有尾结点指针没有头结点的循环单链表</a:t>
            </a:r>
          </a:p>
          <a:p>
            <a:pPr algn="l">
              <a:lnSpc>
                <a:spcPts val="3600"/>
              </a:lnSpc>
            </a:pPr>
            <a:r>
              <a:rPr lang="en-US" dirty="0">
                <a:ea typeface="楷体" pitchFamily="49" charset="-122"/>
                <a:cs typeface="Times New Roman" pitchFamily="18" charset="0"/>
              </a:rPr>
              <a:t>       B.</a:t>
            </a:r>
            <a:r>
              <a:rPr lang="zh-CN" altLang="en-US" dirty="0">
                <a:ea typeface="楷体" pitchFamily="49" charset="-122"/>
                <a:cs typeface="Times New Roman" pitchFamily="18" charset="0"/>
              </a:rPr>
              <a:t>只有尾结点指针没有头结点的非循环双链表</a:t>
            </a:r>
          </a:p>
          <a:p>
            <a:pPr algn="l">
              <a:lnSpc>
                <a:spcPts val="3600"/>
              </a:lnSpc>
            </a:pPr>
            <a:r>
              <a:rPr lang="en-US" dirty="0">
                <a:ea typeface="楷体" pitchFamily="49" charset="-122"/>
                <a:cs typeface="Times New Roman" pitchFamily="18" charset="0"/>
              </a:rPr>
              <a:t>       C.</a:t>
            </a:r>
            <a:r>
              <a:rPr lang="zh-CN" altLang="en-US" dirty="0">
                <a:ea typeface="楷体" pitchFamily="49" charset="-122"/>
                <a:cs typeface="Times New Roman" pitchFamily="18" charset="0"/>
              </a:rPr>
              <a:t>只有首结点指针没有尾结点指针的循环双链表</a:t>
            </a:r>
          </a:p>
          <a:p>
            <a:pPr algn="l">
              <a:lnSpc>
                <a:spcPts val="3600"/>
              </a:lnSpc>
            </a:pPr>
            <a:r>
              <a:rPr lang="en-US" dirty="0">
                <a:ea typeface="楷体" pitchFamily="49" charset="-122"/>
                <a:cs typeface="Times New Roman" pitchFamily="18" charset="0"/>
              </a:rPr>
              <a:t>       D.</a:t>
            </a:r>
            <a:r>
              <a:rPr lang="zh-CN" altLang="en-US" dirty="0">
                <a:ea typeface="楷体" pitchFamily="49" charset="-122"/>
                <a:cs typeface="Times New Roman" pitchFamily="18" charset="0"/>
              </a:rPr>
              <a:t>既有头指针也有尾指针的循环单链表</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23</a:t>
            </a:fld>
            <a:endParaRPr lang="en-US" altLang="zh-CN" dirty="0"/>
          </a:p>
        </p:txBody>
      </p:sp>
    </p:spTree>
    <p:extLst>
      <p:ext uri="{BB962C8B-B14F-4D97-AF65-F5344CB8AC3E}">
        <p14:creationId xmlns:p14="http://schemas.microsoft.com/office/powerpoint/2010/main" val="950015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rPr>
                <a:t>1</a:t>
              </a:r>
              <a:endParaRPr lang="en-US" altLang="zh-CN" sz="2000" baseline="-25000" dirty="0">
                <a:solidFill>
                  <a:srgbClr val="3333FF"/>
                </a:solidFill>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baseline="-25000" dirty="0" err="1">
                  <a:solidFill>
                    <a:srgbClr val="3333FF"/>
                  </a:solidFill>
                  <a:latin typeface="Times New Roman" pitchFamily="18" charset="0"/>
                  <a:cs typeface="Times New Roman" pitchFamily="18" charset="0"/>
                </a:rPr>
                <a:t>2</a:t>
              </a:r>
              <a:endParaRPr lang="en-US" altLang="zh-CN" sz="2000" baseline="-25000" dirty="0">
                <a:solidFill>
                  <a:srgbClr val="3333FF"/>
                </a:solidFill>
                <a:latin typeface="Times New Roman" pitchFamily="18" charset="0"/>
                <a:cs typeface="Times New Roman" pitchFamily="18"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r>
                <a:rPr lang="en-US" altLang="zh-CN" sz="2000" i="1" baseline="-25000" dirty="0">
                  <a:solidFill>
                    <a:srgbClr val="3333FF"/>
                  </a:solidFill>
                  <a:latin typeface="Times New Roman" pitchFamily="18" charset="0"/>
                  <a:cs typeface="Times New Roman" pitchFamily="18"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t>L</a:t>
              </a:r>
              <a:endParaRPr lang="zh-CN" altLang="en-US" i="1"/>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TextBox 22"/>
          <p:cNvSpPr txBox="1"/>
          <p:nvPr/>
        </p:nvSpPr>
        <p:spPr>
          <a:xfrm>
            <a:off x="1428728" y="214290"/>
            <a:ext cx="6357982" cy="461665"/>
          </a:xfrm>
          <a:prstGeom prst="rect">
            <a:avLst/>
          </a:prstGeom>
          <a:noFill/>
        </p:spPr>
        <p:txBody>
          <a:bodyPr wrap="square" rtlCol="0">
            <a:spAutoFit/>
          </a:bodyPr>
          <a:lstStyle/>
          <a:p>
            <a:r>
              <a:rPr lang="zh-CN" altLang="en-US">
                <a:ea typeface="楷体" pitchFamily="49" charset="-122"/>
                <a:cs typeface="Times New Roman" pitchFamily="18" charset="0"/>
              </a:rPr>
              <a:t>只有首结点指针没有尾结点指针的循环双链表</a:t>
            </a:r>
            <a:endParaRPr lang="zh-CN" altLang="en-US"/>
          </a:p>
        </p:txBody>
      </p:sp>
      <p:sp>
        <p:nvSpPr>
          <p:cNvPr id="24" name="TextBox 23"/>
          <p:cNvSpPr txBox="1"/>
          <p:nvPr/>
        </p:nvSpPr>
        <p:spPr>
          <a:xfrm>
            <a:off x="714348" y="2714620"/>
            <a:ext cx="4357718" cy="2059410"/>
          </a:xfrm>
          <a:prstGeom prst="rect">
            <a:avLst/>
          </a:prstGeom>
          <a:noFill/>
        </p:spPr>
        <p:txBody>
          <a:bodyPr wrap="square" rtlCol="0">
            <a:spAutoFit/>
          </a:bodyPr>
          <a:lstStyle/>
          <a:p>
            <a:pPr marL="457200" indent="-457200" algn="l">
              <a:lnSpc>
                <a:spcPct val="150000"/>
              </a:lnSpc>
              <a:buBlip>
                <a:blip r:embed="rId2"/>
              </a:buBlip>
            </a:pPr>
            <a:r>
              <a:rPr lang="zh-CN" altLang="en-US" sz="2200">
                <a:ea typeface="楷体" pitchFamily="49" charset="-122"/>
                <a:cs typeface="Times New Roman" pitchFamily="18" charset="0"/>
              </a:rPr>
              <a:t>删除第一个元素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删除尾元素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在第一个元素前面插入新元素</a:t>
            </a:r>
            <a:endParaRPr lang="en-US" altLang="zh-CN" sz="2200">
              <a:ea typeface="楷体" pitchFamily="49" charset="-122"/>
              <a:cs typeface="Times New Roman" pitchFamily="18" charset="0"/>
            </a:endParaRPr>
          </a:p>
          <a:p>
            <a:pPr marL="457200" indent="-457200" algn="l">
              <a:lnSpc>
                <a:spcPct val="150000"/>
              </a:lnSpc>
              <a:buBlip>
                <a:blip r:embed="rId2"/>
              </a:buBlip>
            </a:pPr>
            <a:r>
              <a:rPr lang="zh-CN" altLang="en-US" sz="2200">
                <a:ea typeface="楷体" pitchFamily="49" charset="-122"/>
                <a:cs typeface="Times New Roman" pitchFamily="18" charset="0"/>
              </a:rPr>
              <a:t>在尾元素的后面插入新元素</a:t>
            </a:r>
            <a:endParaRPr lang="zh-CN" altLang="en-US" sz="2200"/>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ea typeface="楷体" pitchFamily="49" charset="-122"/>
                <a:cs typeface="Times New Roman" pitchFamily="18" charset="0"/>
              </a:rPr>
              <a:t>时间复杂度均为</a:t>
            </a:r>
            <a:r>
              <a:rPr lang="en-US" altLang="zh-CN" sz="2200">
                <a:ea typeface="楷体" pitchFamily="49" charset="-122"/>
                <a:cs typeface="Times New Roman" pitchFamily="18" charset="0"/>
              </a:rPr>
              <a:t>O(1)</a:t>
            </a:r>
            <a:endParaRPr lang="zh-CN" altLang="en-US" sz="2200">
              <a:ea typeface="楷体" pitchFamily="49" charset="-122"/>
              <a:cs typeface="Times New Roman" pitchFamily="18" charset="0"/>
            </a:endParaRPr>
          </a:p>
        </p:txBody>
      </p:sp>
      <p:sp>
        <p:nvSpPr>
          <p:cNvPr id="27" name="TextBox 26"/>
          <p:cNvSpPr txBox="1"/>
          <p:nvPr/>
        </p:nvSpPr>
        <p:spPr>
          <a:xfrm>
            <a:off x="928662" y="5143512"/>
            <a:ext cx="1571636" cy="461665"/>
          </a:xfrm>
          <a:prstGeom prst="rect">
            <a:avLst/>
          </a:prstGeom>
          <a:noFill/>
        </p:spPr>
        <p:txBody>
          <a:bodyPr wrap="square" rtlCol="0">
            <a:spAutoFit/>
          </a:bodyPr>
          <a:lstStyle/>
          <a:p>
            <a:pPr algn="l"/>
            <a:r>
              <a:rPr lang="zh-CN" altLang="en-US">
                <a:ea typeface="楷体" pitchFamily="49" charset="-122"/>
                <a:cs typeface="Times New Roman" pitchFamily="18" charset="0"/>
              </a:rPr>
              <a:t>选择</a:t>
            </a:r>
            <a:r>
              <a:rPr lang="en-US" altLang="zh-CN">
                <a:ea typeface="楷体" pitchFamily="49" charset="-122"/>
                <a:cs typeface="Times New Roman" pitchFamily="18" charset="0"/>
              </a:rPr>
              <a:t>C</a:t>
            </a:r>
            <a:endParaRPr lang="zh-CN" altLang="en-US">
              <a:ea typeface="楷体" pitchFamily="49" charset="-122"/>
              <a:cs typeface="Times New Roman" pitchFamily="18"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pPr/>
              <a:t>24</a:t>
            </a:fld>
            <a:endParaRPr lang="en-US" altLang="zh-CN" dirty="0"/>
          </a:p>
        </p:txBody>
      </p:sp>
    </p:spTree>
    <p:extLst>
      <p:ext uri="{BB962C8B-B14F-4D97-AF65-F5344CB8AC3E}">
        <p14:creationId xmlns:p14="http://schemas.microsoft.com/office/powerpoint/2010/main" val="122967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1052596"/>
          </a:xfrm>
          <a:prstGeom prst="rect">
            <a:avLst/>
          </a:prstGeom>
          <a:noFill/>
          <a:ln w="9525">
            <a:noFill/>
            <a:miter lim="800000"/>
            <a:headEnd/>
            <a:tailEnd/>
          </a:ln>
          <a:effectLst/>
        </p:spPr>
        <p:txBody>
          <a:bodyPr>
            <a:spAutoFit/>
          </a:bodyPr>
          <a:lstStyle/>
          <a:p>
            <a:pPr algn="just">
              <a:lnSpc>
                <a:spcPct val="120000"/>
              </a:lnSpc>
              <a:spcBef>
                <a:spcPct val="50000"/>
              </a:spcBef>
            </a:pPr>
            <a:r>
              <a:rPr kumimoji="1" lang="en-US" altLang="zh-CN" sz="2800">
                <a:solidFill>
                  <a:srgbClr val="FF3300"/>
                </a:solidFill>
              </a:rPr>
              <a:t>       </a:t>
            </a:r>
            <a:r>
              <a:rPr kumimoji="1" lang="en-US" altLang="zh-CN" sz="2800">
                <a:solidFill>
                  <a:srgbClr val="FF3300"/>
                </a:solidFill>
                <a:latin typeface="楷体" pitchFamily="49" charset="-122"/>
                <a:ea typeface="楷体" pitchFamily="49" charset="-122"/>
                <a:cs typeface="Arial Unicode MS" pitchFamily="34" charset="-122"/>
              </a:rPr>
              <a:t>【</a:t>
            </a:r>
            <a:r>
              <a:rPr kumimoji="1" lang="zh-CN" altLang="en-US" sz="2800">
                <a:solidFill>
                  <a:srgbClr val="FF3300"/>
                </a:solidFill>
                <a:latin typeface="楷体" pitchFamily="49" charset="-122"/>
                <a:ea typeface="楷体" pitchFamily="49" charset="-122"/>
                <a:cs typeface="Arial Unicode MS" pitchFamily="34" charset="-122"/>
              </a:rPr>
              <a:t>例</a:t>
            </a:r>
            <a:r>
              <a:rPr kumimoji="1" lang="en-US" altLang="zh-CN" sz="2800">
                <a:solidFill>
                  <a:srgbClr val="FF3300"/>
                </a:solidFill>
                <a:ea typeface="楷体" pitchFamily="49" charset="-122"/>
                <a:cs typeface="Times New Roman" pitchFamily="18" charset="0"/>
              </a:rPr>
              <a:t>2-13</a:t>
            </a:r>
            <a:r>
              <a:rPr kumimoji="1" lang="en-US" altLang="zh-CN" sz="2800">
                <a:solidFill>
                  <a:srgbClr val="FF3300"/>
                </a:solidFill>
                <a:latin typeface="楷体" pitchFamily="49" charset="-122"/>
                <a:ea typeface="楷体" pitchFamily="49" charset="-122"/>
                <a:cs typeface="Arial Unicode MS" pitchFamily="34" charset="-122"/>
              </a:rPr>
              <a:t>】</a:t>
            </a:r>
            <a:r>
              <a:rPr kumimoji="1" lang="zh-CN" altLang="en-US" dirty="0">
                <a:ea typeface="楷体" pitchFamily="49" charset="-122"/>
                <a:cs typeface="Times New Roman" pitchFamily="18" charset="0"/>
              </a:rPr>
              <a:t>设计</a:t>
            </a:r>
            <a:r>
              <a:rPr kumimoji="1" lang="zh-CN" altLang="en-US">
                <a:ea typeface="楷体" pitchFamily="49" charset="-122"/>
                <a:cs typeface="Times New Roman" pitchFamily="18" charset="0"/>
              </a:rPr>
              <a:t>判断带头结点的</a:t>
            </a:r>
            <a:r>
              <a:rPr kumimoji="1" lang="zh-CN" altLang="en-US" dirty="0">
                <a:ea typeface="楷体" pitchFamily="49" charset="-122"/>
                <a:cs typeface="Times New Roman" pitchFamily="18" charset="0"/>
              </a:rPr>
              <a:t>循环双</a:t>
            </a:r>
            <a:r>
              <a:rPr kumimoji="1" lang="zh-CN" altLang="en-US">
                <a:ea typeface="楷体" pitchFamily="49" charset="-122"/>
                <a:cs typeface="Times New Roman" pitchFamily="18" charset="0"/>
              </a:rPr>
              <a:t>链表</a:t>
            </a:r>
            <a:r>
              <a:rPr kumimoji="1" lang="en-US" altLang="zh-CN">
                <a:ea typeface="楷体" pitchFamily="49" charset="-122"/>
                <a:cs typeface="Times New Roman" pitchFamily="18" charset="0"/>
              </a:rPr>
              <a:t>L</a:t>
            </a:r>
            <a:r>
              <a:rPr kumimoji="1" lang="zh-CN" altLang="en-US">
                <a:ea typeface="楷体" pitchFamily="49" charset="-122"/>
                <a:cs typeface="Times New Roman" pitchFamily="18" charset="0"/>
              </a:rPr>
              <a:t>（含两个以上的结点）是否</a:t>
            </a:r>
            <a:r>
              <a:rPr kumimoji="1" lang="zh-CN" altLang="en-US" dirty="0">
                <a:ea typeface="楷体" pitchFamily="49" charset="-122"/>
                <a:cs typeface="Times New Roman" pitchFamily="18" charset="0"/>
              </a:rPr>
              <a:t>对称相等的算法。</a:t>
            </a:r>
            <a:r>
              <a:rPr kumimoji="1" lang="zh-CN" altLang="en-US" dirty="0">
                <a:solidFill>
                  <a:srgbClr val="FF3300"/>
                </a:solidFill>
                <a:ea typeface="楷体" pitchFamily="49" charset="-122"/>
                <a:cs typeface="Times New Roman" pitchFamily="18" charset="0"/>
              </a:rPr>
              <a:t>      </a:t>
            </a:r>
            <a:endParaRPr kumimoji="1" lang="zh-CN" altLang="en-US" dirty="0">
              <a:ea typeface="楷体" pitchFamily="49" charset="-122"/>
              <a:cs typeface="Times New Roman" pitchFamily="18"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2"/>
              </a:buBlip>
            </a:pPr>
            <a:r>
              <a:rPr kumimoji="1" lang="en-US" altLang="zh-CN" sz="2200">
                <a:ea typeface="楷体" pitchFamily="49" charset="-122"/>
                <a:cs typeface="Times New Roman" pitchFamily="18" charset="0"/>
              </a:rPr>
              <a:t>p</a:t>
            </a:r>
            <a:r>
              <a:rPr kumimoji="1" lang="zh-CN" altLang="en-US" sz="2200" dirty="0">
                <a:ea typeface="楷体" pitchFamily="49" charset="-122"/>
                <a:cs typeface="Times New Roman" pitchFamily="18" charset="0"/>
              </a:rPr>
              <a:t>从左向右</a:t>
            </a:r>
            <a:r>
              <a:rPr kumimoji="1" lang="zh-CN" altLang="en-US" sz="2200">
                <a:ea typeface="楷体" pitchFamily="49" charset="-122"/>
                <a:cs typeface="Times New Roman" pitchFamily="18" charset="0"/>
              </a:rPr>
              <a:t>扫描</a:t>
            </a:r>
            <a:r>
              <a:rPr kumimoji="1" lang="en-US" altLang="zh-CN" sz="2200">
                <a:ea typeface="楷体" pitchFamily="49" charset="-122"/>
                <a:cs typeface="Times New Roman" pitchFamily="18" charset="0"/>
              </a:rPr>
              <a:t>L</a:t>
            </a:r>
            <a:r>
              <a:rPr kumimoji="1" lang="zh-CN" altLang="en-US" sz="2200">
                <a:ea typeface="楷体" pitchFamily="49" charset="-122"/>
                <a:cs typeface="Times New Roman" pitchFamily="18" charset="0"/>
              </a:rPr>
              <a:t>，</a:t>
            </a:r>
            <a:r>
              <a:rPr kumimoji="1" lang="en-US" altLang="zh-CN" sz="2200">
                <a:ea typeface="楷体" pitchFamily="49" charset="-122"/>
                <a:cs typeface="Times New Roman" pitchFamily="18" charset="0"/>
              </a:rPr>
              <a:t>q</a:t>
            </a:r>
            <a:r>
              <a:rPr kumimoji="1" lang="zh-CN" altLang="en-US" sz="2200" dirty="0">
                <a:ea typeface="楷体" pitchFamily="49" charset="-122"/>
                <a:cs typeface="Times New Roman" pitchFamily="18" charset="0"/>
              </a:rPr>
              <a:t>从右向左</a:t>
            </a:r>
            <a:r>
              <a:rPr kumimoji="1" lang="zh-CN" altLang="en-US" sz="2200">
                <a:ea typeface="楷体" pitchFamily="49" charset="-122"/>
                <a:cs typeface="Times New Roman" pitchFamily="18" charset="0"/>
              </a:rPr>
              <a:t>扫描</a:t>
            </a:r>
            <a:r>
              <a:rPr kumimoji="1" lang="en-US" altLang="zh-CN" sz="2200">
                <a:ea typeface="楷体" pitchFamily="49" charset="-122"/>
                <a:cs typeface="Times New Roman" pitchFamily="18" charset="0"/>
              </a:rPr>
              <a:t>L</a:t>
            </a:r>
          </a:p>
          <a:p>
            <a:pPr marL="457200" indent="-457200" algn="l">
              <a:lnSpc>
                <a:spcPts val="3200"/>
              </a:lnSpc>
              <a:buBlip>
                <a:blip r:embed="rId2"/>
              </a:buBlip>
            </a:pPr>
            <a:r>
              <a:rPr kumimoji="1" lang="zh-CN" altLang="en-US" sz="2200">
                <a:ea typeface="楷体" pitchFamily="49" charset="-122"/>
                <a:cs typeface="Times New Roman" pitchFamily="18" charset="0"/>
              </a:rPr>
              <a:t>若对应数据结点的</a:t>
            </a:r>
            <a:r>
              <a:rPr kumimoji="1" lang="en-US" altLang="zh-CN" sz="2200" dirty="0">
                <a:ea typeface="楷体" pitchFamily="49" charset="-122"/>
                <a:cs typeface="Times New Roman" pitchFamily="18" charset="0"/>
              </a:rPr>
              <a:t>data</a:t>
            </a:r>
            <a:r>
              <a:rPr kumimoji="1" lang="zh-CN" altLang="en-US" sz="2200" dirty="0">
                <a:ea typeface="楷体" pitchFamily="49" charset="-122"/>
                <a:cs typeface="Times New Roman" pitchFamily="18" charset="0"/>
              </a:rPr>
              <a:t>域</a:t>
            </a:r>
            <a:r>
              <a:rPr kumimoji="1" lang="zh-CN" altLang="en-US" sz="2200">
                <a:ea typeface="楷体" pitchFamily="49" charset="-122"/>
                <a:cs typeface="Times New Roman" pitchFamily="18" charset="0"/>
              </a:rPr>
              <a:t>不相等，则退出循环</a:t>
            </a:r>
            <a:endParaRPr kumimoji="1" lang="en-US" altLang="zh-CN" sz="2200">
              <a:ea typeface="楷体" pitchFamily="49" charset="-122"/>
              <a:cs typeface="Times New Roman" pitchFamily="18" charset="0"/>
            </a:endParaRPr>
          </a:p>
          <a:p>
            <a:pPr marL="457200" indent="-457200" algn="l">
              <a:lnSpc>
                <a:spcPts val="3200"/>
              </a:lnSpc>
              <a:buBlip>
                <a:blip r:embed="rId2"/>
              </a:buBlip>
            </a:pPr>
            <a:r>
              <a:rPr kumimoji="1" lang="zh-CN" altLang="en-US" sz="2200">
                <a:ea typeface="楷体" pitchFamily="49" charset="-122"/>
                <a:cs typeface="Times New Roman" pitchFamily="18" charset="0"/>
              </a:rPr>
              <a:t>否则继续比较，直到</a:t>
            </a:r>
            <a:r>
              <a:rPr kumimoji="1" lang="en-US" altLang="zh-CN" sz="2200" dirty="0">
                <a:solidFill>
                  <a:srgbClr val="FF00FF"/>
                </a:solidFill>
                <a:ea typeface="楷体" pitchFamily="49" charset="-122"/>
                <a:cs typeface="Times New Roman" pitchFamily="18" charset="0"/>
              </a:rPr>
              <a:t>p</a:t>
            </a:r>
            <a:r>
              <a:rPr kumimoji="1" lang="zh-CN" altLang="en-US" sz="2200" dirty="0">
                <a:solidFill>
                  <a:srgbClr val="FF00FF"/>
                </a:solidFill>
                <a:ea typeface="楷体" pitchFamily="49" charset="-122"/>
                <a:cs typeface="Times New Roman" pitchFamily="18" charset="0"/>
              </a:rPr>
              <a:t>与</a:t>
            </a:r>
            <a:r>
              <a:rPr kumimoji="1" lang="en-US" altLang="zh-CN" sz="2200" dirty="0">
                <a:solidFill>
                  <a:srgbClr val="FF00FF"/>
                </a:solidFill>
                <a:ea typeface="楷体" pitchFamily="49" charset="-122"/>
                <a:cs typeface="Times New Roman" pitchFamily="18" charset="0"/>
              </a:rPr>
              <a:t>q</a:t>
            </a:r>
            <a:r>
              <a:rPr kumimoji="1" lang="zh-CN" altLang="en-US" sz="2200" dirty="0">
                <a:solidFill>
                  <a:srgbClr val="FF00FF"/>
                </a:solidFill>
                <a:ea typeface="楷体" pitchFamily="49" charset="-122"/>
                <a:cs typeface="Times New Roman" pitchFamily="18" charset="0"/>
              </a:rPr>
              <a:t>相等</a:t>
            </a:r>
            <a:r>
              <a:rPr kumimoji="1" lang="zh-CN" altLang="en-US" sz="2200" dirty="0">
                <a:ea typeface="楷体" pitchFamily="49" charset="-122"/>
                <a:cs typeface="Times New Roman" pitchFamily="18" charset="0"/>
              </a:rPr>
              <a:t>或</a:t>
            </a:r>
            <a:r>
              <a:rPr kumimoji="1" lang="en-US" altLang="zh-CN" sz="2200" dirty="0">
                <a:solidFill>
                  <a:srgbClr val="FF00FF"/>
                </a:solidFill>
                <a:ea typeface="楷体" pitchFamily="49" charset="-122"/>
                <a:cs typeface="Times New Roman" pitchFamily="18" charset="0"/>
              </a:rPr>
              <a:t>p</a:t>
            </a:r>
            <a:r>
              <a:rPr kumimoji="1" lang="zh-CN" altLang="en-US" sz="2200" dirty="0">
                <a:solidFill>
                  <a:srgbClr val="FF00FF"/>
                </a:solidFill>
                <a:ea typeface="楷体" pitchFamily="49" charset="-122"/>
                <a:cs typeface="Times New Roman" pitchFamily="18" charset="0"/>
              </a:rPr>
              <a:t>的下</a:t>
            </a:r>
            <a:r>
              <a:rPr kumimoji="1" lang="zh-CN" altLang="en-US" sz="2200">
                <a:solidFill>
                  <a:srgbClr val="FF00FF"/>
                </a:solidFill>
                <a:ea typeface="楷体" pitchFamily="49" charset="-122"/>
                <a:cs typeface="Times New Roman" pitchFamily="18" charset="0"/>
              </a:rPr>
              <a:t>一个结点为</a:t>
            </a:r>
            <a:r>
              <a:rPr kumimoji="1" lang="zh-CN" altLang="en-US" sz="2200" dirty="0">
                <a:solidFill>
                  <a:srgbClr val="FF00FF"/>
                </a:solidFill>
                <a:ea typeface="楷体" pitchFamily="49" charset="-122"/>
                <a:cs typeface="Times New Roman" pitchFamily="18" charset="0"/>
              </a:rPr>
              <a:t>*</a:t>
            </a:r>
            <a:r>
              <a:rPr kumimoji="1" lang="en-US" altLang="zh-CN" sz="2200" dirty="0">
                <a:solidFill>
                  <a:srgbClr val="FF00FF"/>
                </a:solidFill>
                <a:ea typeface="楷体" pitchFamily="49" charset="-122"/>
                <a:cs typeface="Times New Roman" pitchFamily="18" charset="0"/>
              </a:rPr>
              <a:t>q</a:t>
            </a:r>
            <a:r>
              <a:rPr kumimoji="1" lang="zh-CN" altLang="en-US" sz="2200" dirty="0">
                <a:ea typeface="楷体" pitchFamily="49" charset="-122"/>
                <a:cs typeface="Times New Roman" pitchFamily="18" charset="0"/>
              </a:rPr>
              <a:t>为止。</a:t>
            </a:r>
            <a:endParaRPr lang="zh-CN" altLang="en-US" sz="2200" dirty="0">
              <a:ea typeface="楷体" pitchFamily="49" charset="-122"/>
              <a:cs typeface="Times New Roman" pitchFamily="18" charset="0"/>
            </a:endParaRPr>
          </a:p>
        </p:txBody>
      </p:sp>
      <p:sp>
        <p:nvSpPr>
          <p:cNvPr id="4" name="Rectangle 5"/>
          <p:cNvSpPr>
            <a:spLocks noChangeArrowheads="1"/>
          </p:cNvSpPr>
          <p:nvPr/>
        </p:nvSpPr>
        <p:spPr bwMode="auto">
          <a:xfrm>
            <a:off x="101282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5" name="Rectangle 6"/>
          <p:cNvSpPr>
            <a:spLocks noChangeArrowheads="1"/>
          </p:cNvSpPr>
          <p:nvPr/>
        </p:nvSpPr>
        <p:spPr bwMode="auto">
          <a:xfrm>
            <a:off x="1554159"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Rectangle 10"/>
          <p:cNvSpPr>
            <a:spLocks noChangeArrowheads="1"/>
          </p:cNvSpPr>
          <p:nvPr/>
        </p:nvSpPr>
        <p:spPr bwMode="auto">
          <a:xfrm>
            <a:off x="28860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rPr>
              <a:t>1</a:t>
            </a:r>
            <a:endParaRPr lang="en-US" altLang="zh-CN" baseline="-25000" dirty="0">
              <a:solidFill>
                <a:srgbClr val="3333FF"/>
              </a:solidFill>
            </a:endParaRPr>
          </a:p>
        </p:txBody>
      </p:sp>
      <p:sp>
        <p:nvSpPr>
          <p:cNvPr id="7" name="Rectangle 11"/>
          <p:cNvSpPr>
            <a:spLocks noChangeArrowheads="1"/>
          </p:cNvSpPr>
          <p:nvPr/>
        </p:nvSpPr>
        <p:spPr bwMode="auto">
          <a:xfrm>
            <a:off x="342740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8" name="Rectangle 12"/>
          <p:cNvSpPr>
            <a:spLocks noChangeArrowheads="1"/>
          </p:cNvSpPr>
          <p:nvPr/>
        </p:nvSpPr>
        <p:spPr bwMode="auto">
          <a:xfrm>
            <a:off x="489902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latin typeface="Times New Roman" pitchFamily="18" charset="0"/>
                <a:cs typeface="Times New Roman" pitchFamily="18" charset="0"/>
              </a:rPr>
              <a:t>2</a:t>
            </a:r>
            <a:endParaRPr lang="en-US" altLang="zh-CN" baseline="-25000" dirty="0">
              <a:solidFill>
                <a:srgbClr val="3333FF"/>
              </a:solidFill>
              <a:latin typeface="Times New Roman" pitchFamily="18" charset="0"/>
              <a:cs typeface="Times New Roman" pitchFamily="18" charset="0"/>
            </a:endParaRPr>
          </a:p>
        </p:txBody>
      </p:sp>
      <p:sp>
        <p:nvSpPr>
          <p:cNvPr id="9" name="Rectangle 13"/>
          <p:cNvSpPr>
            <a:spLocks noChangeArrowheads="1"/>
          </p:cNvSpPr>
          <p:nvPr/>
        </p:nvSpPr>
        <p:spPr bwMode="auto">
          <a:xfrm>
            <a:off x="5440359"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10" name="Rectangle 14"/>
          <p:cNvSpPr>
            <a:spLocks noChangeArrowheads="1"/>
          </p:cNvSpPr>
          <p:nvPr/>
        </p:nvSpPr>
        <p:spPr bwMode="auto">
          <a:xfrm>
            <a:off x="788669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n</a:t>
            </a:r>
          </a:p>
        </p:txBody>
      </p:sp>
      <p:sp>
        <p:nvSpPr>
          <p:cNvPr id="11" name="Rectangle 15"/>
          <p:cNvSpPr>
            <a:spLocks noChangeArrowheads="1"/>
          </p:cNvSpPr>
          <p:nvPr/>
        </p:nvSpPr>
        <p:spPr bwMode="auto">
          <a:xfrm>
            <a:off x="84280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13" name="Arc 17"/>
          <p:cNvSpPr>
            <a:spLocks/>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4" name="Text Box 18"/>
          <p:cNvSpPr txBox="1">
            <a:spLocks noChangeArrowheads="1"/>
          </p:cNvSpPr>
          <p:nvPr/>
        </p:nvSpPr>
        <p:spPr bwMode="auto">
          <a:xfrm>
            <a:off x="-32" y="3182966"/>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19" name="Rectangle 24"/>
          <p:cNvSpPr>
            <a:spLocks noChangeArrowheads="1"/>
          </p:cNvSpPr>
          <p:nvPr/>
        </p:nvSpPr>
        <p:spPr bwMode="auto">
          <a:xfrm>
            <a:off x="7348534"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0" name="Rectangle 25"/>
          <p:cNvSpPr>
            <a:spLocks noChangeArrowheads="1"/>
          </p:cNvSpPr>
          <p:nvPr/>
        </p:nvSpPr>
        <p:spPr bwMode="auto">
          <a:xfrm>
            <a:off x="4359272"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1" name="Rectangle 26"/>
          <p:cNvSpPr>
            <a:spLocks noChangeArrowheads="1"/>
          </p:cNvSpPr>
          <p:nvPr/>
        </p:nvSpPr>
        <p:spPr bwMode="auto">
          <a:xfrm>
            <a:off x="473072" y="39719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22" name="Rectangle 27"/>
          <p:cNvSpPr>
            <a:spLocks noChangeArrowheads="1"/>
          </p:cNvSpPr>
          <p:nvPr/>
        </p:nvSpPr>
        <p:spPr bwMode="auto">
          <a:xfrm>
            <a:off x="2381247" y="397193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a:t>p</a:t>
            </a:r>
            <a:endParaRPr lang="zh-CN" altLang="en-US" sz="2000" dirty="0"/>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a:t>q</a:t>
            </a:r>
            <a:endParaRPr lang="zh-CN" altLang="en-US" sz="2000" dirty="0"/>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灯片编号占位符 33"/>
          <p:cNvSpPr>
            <a:spLocks noGrp="1"/>
          </p:cNvSpPr>
          <p:nvPr>
            <p:ph type="sldNum" sz="quarter" idx="12"/>
          </p:nvPr>
        </p:nvSpPr>
        <p:spPr/>
        <p:txBody>
          <a:bodyPr/>
          <a:lstStyle/>
          <a:p>
            <a:fld id="{BD3F3EC2-762F-4585-9ABE-3D0BD98F40C0}" type="slidenum">
              <a:rPr lang="en-US" altLang="zh-CN" smtClean="0"/>
              <a:pPr/>
              <a:t>25</a:t>
            </a:fld>
            <a:endParaRPr lang="en-US" altLang="zh-CN" dirty="0"/>
          </a:p>
        </p:txBody>
      </p:sp>
      <p:sp>
        <p:nvSpPr>
          <p:cNvPr id="36" name="TextBox 35"/>
          <p:cNvSpPr txBox="1"/>
          <p:nvPr/>
        </p:nvSpPr>
        <p:spPr>
          <a:xfrm>
            <a:off x="785786" y="1395699"/>
            <a:ext cx="1857388" cy="461665"/>
          </a:xfrm>
          <a:prstGeom prst="rect">
            <a:avLst/>
          </a:prstGeom>
          <a:noFill/>
        </p:spPr>
        <p:txBody>
          <a:bodyPr wrap="square" rtlCol="0">
            <a:spAutoFit/>
          </a:bodyPr>
          <a:lstStyle/>
          <a:p>
            <a:pPr algn="l"/>
            <a:r>
              <a:rPr lang="zh-CN" altLang="en-US">
                <a:solidFill>
                  <a:srgbClr val="FF0000"/>
                </a:solidFill>
                <a:latin typeface="黑体" pitchFamily="49" charset="-122"/>
                <a:ea typeface="黑体" pitchFamily="49" charset="-122"/>
              </a:rPr>
              <a:t>算法思路</a:t>
            </a:r>
          </a:p>
        </p:txBody>
      </p:sp>
    </p:spTree>
    <p:extLst>
      <p:ext uri="{BB962C8B-B14F-4D97-AF65-F5344CB8AC3E}">
        <p14:creationId xmlns:p14="http://schemas.microsoft.com/office/powerpoint/2010/main" val="239245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61665"/>
          </a:xfrm>
          <a:prstGeom prst="rect">
            <a:avLst/>
          </a:prstGeom>
          <a:noFill/>
        </p:spPr>
        <p:txBody>
          <a:bodyPr wrap="square" rtlCol="0">
            <a:spAutoFit/>
          </a:bodyPr>
          <a:lstStyle/>
          <a:p>
            <a:pPr algn="l"/>
            <a:r>
              <a:rPr kumimoji="1" lang="zh-CN" altLang="en-US">
                <a:ea typeface="楷体" pitchFamily="49" charset="-122"/>
                <a:cs typeface="Times New Roman" pitchFamily="18" charset="0"/>
                <a:sym typeface="Wingdings"/>
              </a:rPr>
              <a:t> </a:t>
            </a:r>
            <a:r>
              <a:rPr kumimoji="1" lang="zh-CN" altLang="en-US">
                <a:ea typeface="楷体" pitchFamily="49" charset="-122"/>
                <a:cs typeface="Times New Roman" pitchFamily="18" charset="0"/>
              </a:rPr>
              <a:t>数据结点为</a:t>
            </a:r>
            <a:r>
              <a:rPr kumimoji="1" lang="zh-CN" altLang="en-US" dirty="0">
                <a:ea typeface="楷体" pitchFamily="49" charset="-122"/>
                <a:cs typeface="Times New Roman" pitchFamily="18" charset="0"/>
              </a:rPr>
              <a:t>奇数的情况：</a:t>
            </a:r>
            <a:endParaRPr lang="zh-CN" altLang="en-US" dirty="0"/>
          </a:p>
        </p:txBody>
      </p:sp>
      <p:grpSp>
        <p:nvGrpSpPr>
          <p:cNvPr id="18" name="组合 17"/>
          <p:cNvGrpSpPr/>
          <p:nvPr/>
        </p:nvGrpSpPr>
        <p:grpSpPr>
          <a:xfrm>
            <a:off x="1643042" y="1071546"/>
            <a:ext cx="4572032" cy="1747549"/>
            <a:chOff x="1643042" y="1071546"/>
            <a:chExt cx="4572032" cy="1747549"/>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dirty="0"/>
                <a:t>a       b        c       b       a</a:t>
              </a:r>
              <a:endParaRPr lang="zh-CN" altLang="en-US" i="1" dirty="0"/>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a:t>p</a:t>
              </a:r>
              <a:endParaRPr lang="zh-CN" altLang="en-US" sz="2000" dirty="0"/>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a:t>q</a:t>
              </a:r>
              <a:endParaRPr lang="zh-CN" altLang="en-US" sz="2000" dirty="0"/>
            </a:p>
          </p:txBody>
        </p:sp>
        <p:sp>
          <p:nvSpPr>
            <p:cNvPr id="11" name="TextBox 10"/>
            <p:cNvSpPr txBox="1"/>
            <p:nvPr/>
          </p:nvSpPr>
          <p:spPr>
            <a:xfrm>
              <a:off x="3071802" y="2357430"/>
              <a:ext cx="1928826" cy="461665"/>
            </a:xfrm>
            <a:prstGeom prst="rect">
              <a:avLst/>
            </a:prstGeom>
            <a:noFill/>
          </p:spPr>
          <p:txBody>
            <a:bodyPr wrap="square" rtlCol="0">
              <a:spAutoFit/>
            </a:bodyPr>
            <a:lstStyle/>
            <a:p>
              <a:r>
                <a:rPr lang="en-US" altLang="zh-CN" dirty="0">
                  <a:ea typeface="楷体" pitchFamily="49" charset="-122"/>
                  <a:cs typeface="Times New Roman" pitchFamily="18" charset="0"/>
                </a:rPr>
                <a:t>p=q</a:t>
              </a:r>
              <a:r>
                <a:rPr lang="zh-CN" altLang="en-US" dirty="0">
                  <a:ea typeface="楷体" pitchFamily="49" charset="-122"/>
                  <a:cs typeface="Times New Roman" pitchFamily="18" charset="0"/>
                </a:rPr>
                <a:t>：结束</a:t>
              </a:r>
            </a:p>
          </p:txBody>
        </p:sp>
      </p:grpSp>
      <p:grpSp>
        <p:nvGrpSpPr>
          <p:cNvPr id="19" name="组合 18"/>
          <p:cNvGrpSpPr/>
          <p:nvPr/>
        </p:nvGrpSpPr>
        <p:grpSpPr>
          <a:xfrm>
            <a:off x="2428860" y="3753153"/>
            <a:ext cx="3571900" cy="1709148"/>
            <a:chOff x="2428860" y="3753153"/>
            <a:chExt cx="3571900" cy="1709148"/>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dirty="0"/>
                <a:t>a       b        b       a</a:t>
              </a:r>
              <a:endParaRPr lang="zh-CN" altLang="en-US" i="1" dirty="0"/>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a:t>p</a:t>
              </a:r>
              <a:endParaRPr lang="zh-CN" altLang="en-US" sz="2000" dirty="0"/>
            </a:p>
          </p:txBody>
        </p:sp>
        <p:cxnSp>
          <p:nvCxnSpPr>
            <p:cNvPr id="14" name="直接箭头连接符 13"/>
            <p:cNvCxnSpPr/>
            <p:nvPr/>
          </p:nvCxnSpPr>
          <p:spPr>
            <a:xfrm rot="16200000" flipV="1">
              <a:off x="4286248"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57686" y="4610410"/>
              <a:ext cx="357190" cy="307777"/>
            </a:xfrm>
            <a:prstGeom prst="rect">
              <a:avLst/>
            </a:prstGeom>
            <a:noFill/>
          </p:spPr>
          <p:txBody>
            <a:bodyPr wrap="square" lIns="0" tIns="0" rIns="0" bIns="0" rtlCol="0">
              <a:spAutoFit/>
            </a:bodyPr>
            <a:lstStyle/>
            <a:p>
              <a:r>
                <a:rPr lang="en-US" altLang="zh-CN" sz="2000" dirty="0"/>
                <a:t>q</a:t>
              </a:r>
              <a:endParaRPr lang="zh-CN" altLang="en-US" sz="2000" dirty="0"/>
            </a:p>
          </p:txBody>
        </p:sp>
        <p:sp>
          <p:nvSpPr>
            <p:cNvPr id="16" name="TextBox 15"/>
            <p:cNvSpPr txBox="1"/>
            <p:nvPr/>
          </p:nvSpPr>
          <p:spPr>
            <a:xfrm>
              <a:off x="2857488" y="5000636"/>
              <a:ext cx="3143272" cy="461665"/>
            </a:xfrm>
            <a:prstGeom prst="rect">
              <a:avLst/>
            </a:prstGeom>
            <a:noFill/>
          </p:spPr>
          <p:txBody>
            <a:bodyPr wrap="square" rtlCol="0">
              <a:spAutoFit/>
            </a:bodyPr>
            <a:lstStyle/>
            <a:p>
              <a:r>
                <a:rPr lang="en-US" altLang="zh-CN" dirty="0">
                  <a:ea typeface="楷体" pitchFamily="49" charset="-122"/>
                  <a:cs typeface="Times New Roman" pitchFamily="18" charset="0"/>
                </a:rPr>
                <a:t>p=q</a:t>
              </a:r>
              <a:r>
                <a:rPr lang="en-US" altLang="zh-CN" dirty="0">
                  <a:latin typeface="+mj-ea"/>
                  <a:ea typeface="+mj-ea"/>
                  <a:cs typeface="Times New Roman" pitchFamily="18" charset="0"/>
                </a:rPr>
                <a:t>-</a:t>
              </a:r>
              <a:r>
                <a:rPr lang="en-US" altLang="zh-CN" dirty="0">
                  <a:ea typeface="楷体" pitchFamily="49" charset="-122"/>
                  <a:cs typeface="Times New Roman" pitchFamily="18" charset="0"/>
                </a:rPr>
                <a:t>&gt;prior</a:t>
              </a:r>
              <a:r>
                <a:rPr lang="zh-CN" altLang="en-US" dirty="0">
                  <a:ea typeface="楷体" pitchFamily="49" charset="-122"/>
                  <a:cs typeface="Times New Roman" pitchFamily="18" charset="0"/>
                </a:rPr>
                <a:t>：结束</a:t>
              </a:r>
            </a:p>
          </p:txBody>
        </p:sp>
      </p:grpSp>
      <p:sp>
        <p:nvSpPr>
          <p:cNvPr id="17" name="TextBox 16"/>
          <p:cNvSpPr txBox="1"/>
          <p:nvPr/>
        </p:nvSpPr>
        <p:spPr>
          <a:xfrm>
            <a:off x="500034" y="3110211"/>
            <a:ext cx="3857652" cy="461665"/>
          </a:xfrm>
          <a:prstGeom prst="rect">
            <a:avLst/>
          </a:prstGeom>
          <a:noFill/>
        </p:spPr>
        <p:txBody>
          <a:bodyPr wrap="square" rtlCol="0">
            <a:spAutoFit/>
          </a:bodyPr>
          <a:lstStyle/>
          <a:p>
            <a:pPr algn="l"/>
            <a:r>
              <a:rPr kumimoji="1" lang="zh-CN" altLang="en-US">
                <a:ea typeface="楷体" pitchFamily="49" charset="-122"/>
                <a:cs typeface="Times New Roman" pitchFamily="18" charset="0"/>
                <a:sym typeface="Wingdings"/>
              </a:rPr>
              <a:t> </a:t>
            </a:r>
            <a:r>
              <a:rPr kumimoji="1" lang="zh-CN" altLang="en-US">
                <a:ea typeface="楷体" pitchFamily="49" charset="-122"/>
                <a:cs typeface="Times New Roman" pitchFamily="18" charset="0"/>
              </a:rPr>
              <a:t>数据结点为</a:t>
            </a:r>
            <a:r>
              <a:rPr kumimoji="1" lang="zh-CN" altLang="en-US" dirty="0">
                <a:ea typeface="楷体" pitchFamily="49" charset="-122"/>
                <a:cs typeface="Times New Roman" pitchFamily="18" charset="0"/>
              </a:rPr>
              <a:t>偶数的情况：</a:t>
            </a:r>
            <a:endParaRPr lang="zh-CN" altLang="en-US" dirty="0"/>
          </a:p>
        </p:txBody>
      </p:sp>
      <p:sp>
        <p:nvSpPr>
          <p:cNvPr id="20" name="灯片编号占位符 19"/>
          <p:cNvSpPr>
            <a:spLocks noGrp="1"/>
          </p:cNvSpPr>
          <p:nvPr>
            <p:ph type="sldNum" sz="quarter" idx="12"/>
          </p:nvPr>
        </p:nvSpPr>
        <p:spPr/>
        <p:txBody>
          <a:bodyPr/>
          <a:lstStyle/>
          <a:p>
            <a:fld id="{BD3F3EC2-762F-4585-9ABE-3D0BD98F40C0}" type="slidenum">
              <a:rPr lang="en-US" altLang="zh-CN" smtClean="0"/>
              <a:pPr/>
              <a:t>26</a:t>
            </a:fld>
            <a:endParaRPr lang="en-US" altLang="zh-CN" dirty="0"/>
          </a:p>
        </p:txBody>
      </p:sp>
    </p:spTree>
    <p:extLst>
      <p:ext uri="{BB962C8B-B14F-4D97-AF65-F5344CB8AC3E}">
        <p14:creationId xmlns:p14="http://schemas.microsoft.com/office/powerpoint/2010/main" val="335531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81964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2000" err="1">
                <a:solidFill>
                  <a:srgbClr val="0000FF"/>
                </a:solidFill>
                <a:latin typeface="Times New Roman" pitchFamily="18" charset="0"/>
                <a:ea typeface="楷体" pitchFamily="49" charset="-122"/>
                <a:cs typeface="Times New Roman" pitchFamily="18" charset="0"/>
              </a:rPr>
              <a:t>int</a:t>
            </a: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FF0000"/>
                </a:solidFill>
                <a:latin typeface="Times New Roman" pitchFamily="18" charset="0"/>
                <a:ea typeface="楷体" pitchFamily="49" charset="-122"/>
                <a:cs typeface="Times New Roman" pitchFamily="18" charset="0"/>
              </a:rPr>
              <a:t>Equal</a:t>
            </a:r>
            <a:r>
              <a:rPr kumimoji="1" lang="en-US" altLang="zh-CN" sz="200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*L)</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int</a:t>
            </a:r>
            <a:r>
              <a:rPr kumimoji="1" lang="en-US" altLang="zh-CN" sz="2000" dirty="0">
                <a:solidFill>
                  <a:srgbClr val="0000FF"/>
                </a:solidFill>
                <a:latin typeface="Times New Roman" pitchFamily="18" charset="0"/>
                <a:ea typeface="楷体" pitchFamily="49" charset="-122"/>
                <a:cs typeface="Times New Roman" pitchFamily="18" charset="0"/>
              </a:rPr>
              <a:t> same=1;</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DLinkNode </a:t>
            </a:r>
            <a:r>
              <a:rPr kumimoji="1" lang="en-US" altLang="zh-CN" sz="2000" dirty="0">
                <a:solidFill>
                  <a:srgbClr val="0000FF"/>
                </a:solidFill>
                <a:latin typeface="Times New Roman" pitchFamily="18" charset="0"/>
                <a:ea typeface="楷体" pitchFamily="49" charset="-122"/>
                <a:cs typeface="Times New Roman" pitchFamily="18" charset="0"/>
              </a:rPr>
              <a:t>*p=L-&gt;next;	</a:t>
            </a:r>
            <a:r>
              <a:rPr kumimoji="1" lang="en-US" altLang="zh-CN" sz="2000" dirty="0">
                <a:solidFill>
                  <a:srgbClr val="00B0F0"/>
                </a:solidFill>
                <a:latin typeface="Times New Roman" pitchFamily="18" charset="0"/>
                <a:ea typeface="楷体" pitchFamily="49" charset="-122"/>
                <a:cs typeface="Times New Roman" pitchFamily="18" charset="0"/>
              </a:rPr>
              <a:t>//p</a:t>
            </a:r>
            <a:r>
              <a:rPr kumimoji="1" lang="zh-CN" altLang="en-US" sz="2000" dirty="0">
                <a:solidFill>
                  <a:srgbClr val="00B0F0"/>
                </a:solidFill>
                <a:latin typeface="Times New Roman" pitchFamily="18" charset="0"/>
                <a:ea typeface="楷体" pitchFamily="49" charset="-122"/>
                <a:cs typeface="Times New Roman" pitchFamily="18" charset="0"/>
              </a:rPr>
              <a:t>指向第一</a:t>
            </a:r>
            <a:r>
              <a:rPr kumimoji="1" lang="zh-CN" altLang="en-US" sz="2000">
                <a:solidFill>
                  <a:srgbClr val="00B0F0"/>
                </a:solidFill>
                <a:latin typeface="Times New Roman" pitchFamily="18" charset="0"/>
                <a:ea typeface="楷体" pitchFamily="49" charset="-122"/>
                <a:cs typeface="Times New Roman" pitchFamily="18" charset="0"/>
              </a:rPr>
              <a:t>个数据结点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0000FF"/>
                </a:solidFill>
                <a:latin typeface="Times New Roman" pitchFamily="18" charset="0"/>
                <a:ea typeface="楷体" pitchFamily="49" charset="-122"/>
                <a:cs typeface="Times New Roman" pitchFamily="18" charset="0"/>
              </a:rPr>
              <a:t>DLinkNode </a:t>
            </a:r>
            <a:r>
              <a:rPr kumimoji="1" lang="en-US" altLang="zh-CN" sz="2000" dirty="0">
                <a:solidFill>
                  <a:srgbClr val="0000FF"/>
                </a:solidFill>
                <a:latin typeface="Times New Roman" pitchFamily="18" charset="0"/>
                <a:ea typeface="楷体" pitchFamily="49" charset="-122"/>
                <a:cs typeface="Times New Roman" pitchFamily="18" charset="0"/>
              </a:rPr>
              <a:t>*q=L-&gt;prior;     	</a:t>
            </a:r>
            <a:r>
              <a:rPr kumimoji="1" lang="en-US" altLang="zh-CN" sz="2000" dirty="0">
                <a:solidFill>
                  <a:srgbClr val="00B0F0"/>
                </a:solidFill>
                <a:latin typeface="Times New Roman" pitchFamily="18" charset="0"/>
                <a:ea typeface="楷体" pitchFamily="49" charset="-122"/>
                <a:cs typeface="Times New Roman" pitchFamily="18" charset="0"/>
              </a:rPr>
              <a:t>//q</a:t>
            </a:r>
            <a:r>
              <a:rPr kumimoji="1" lang="zh-CN" altLang="en-US" sz="2000" dirty="0">
                <a:solidFill>
                  <a:srgbClr val="00B0F0"/>
                </a:solidFill>
                <a:latin typeface="Times New Roman" pitchFamily="18" charset="0"/>
                <a:ea typeface="楷体" pitchFamily="49" charset="-122"/>
                <a:cs typeface="Times New Roman" pitchFamily="18" charset="0"/>
              </a:rPr>
              <a:t>指向</a:t>
            </a:r>
            <a:r>
              <a:rPr kumimoji="1" lang="zh-CN" altLang="en-US" sz="2000">
                <a:solidFill>
                  <a:srgbClr val="00B0F0"/>
                </a:solidFill>
                <a:latin typeface="Times New Roman" pitchFamily="18" charset="0"/>
                <a:ea typeface="楷体" pitchFamily="49" charset="-122"/>
                <a:cs typeface="Times New Roman" pitchFamily="18" charset="0"/>
              </a:rPr>
              <a:t>最后数据结点</a:t>
            </a:r>
            <a:endParaRPr kumimoji="1" lang="zh-CN" altLang="en-US"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while (same==1)</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if  (p-&gt;data!=q-&gt;data)</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same=0;</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else  </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if (</a:t>
            </a:r>
            <a:r>
              <a:rPr kumimoji="1" lang="en-US" altLang="zh-CN" sz="2000" dirty="0">
                <a:solidFill>
                  <a:srgbClr val="FF00FF"/>
                </a:solidFill>
                <a:latin typeface="Times New Roman" pitchFamily="18" charset="0"/>
                <a:ea typeface="楷体" pitchFamily="49" charset="-122"/>
                <a:cs typeface="Times New Roman" pitchFamily="18" charset="0"/>
              </a:rPr>
              <a:t>p</a:t>
            </a:r>
            <a:r>
              <a:rPr kumimoji="1" lang="en-US" altLang="zh-CN" sz="2000">
                <a:solidFill>
                  <a:srgbClr val="FF00FF"/>
                </a:solidFill>
                <a:latin typeface="Times New Roman" pitchFamily="18" charset="0"/>
                <a:ea typeface="楷体" pitchFamily="49" charset="-122"/>
                <a:cs typeface="Times New Roman" pitchFamily="18" charset="0"/>
              </a:rPr>
              <a:t>==q || p==q-&gt;prior</a:t>
            </a:r>
            <a:r>
              <a:rPr kumimoji="1" lang="en-US" altLang="zh-CN" sz="2000">
                <a:solidFill>
                  <a:srgbClr val="0000FF"/>
                </a:solidFill>
                <a:latin typeface="Times New Roman" pitchFamily="18" charset="0"/>
                <a:ea typeface="楷体" pitchFamily="49" charset="-122"/>
                <a:cs typeface="Times New Roman" pitchFamily="18" charset="0"/>
              </a:rPr>
              <a:t>)  break;</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zh-CN" altLang="en-US"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0000FF"/>
                </a:solidFill>
                <a:latin typeface="Times New Roman" pitchFamily="18" charset="0"/>
                <a:ea typeface="楷体" pitchFamily="49" charset="-122"/>
                <a:cs typeface="Times New Roman" pitchFamily="18" charset="0"/>
              </a:rPr>
              <a:t>q=q-</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prior;		</a:t>
            </a:r>
            <a:r>
              <a:rPr kumimoji="1" lang="en-US" altLang="zh-CN" sz="2000">
                <a:solidFill>
                  <a:srgbClr val="00B0F0"/>
                </a:solidFill>
                <a:latin typeface="Times New Roman" pitchFamily="18" charset="0"/>
                <a:ea typeface="楷体" pitchFamily="49" charset="-122"/>
                <a:cs typeface="Times New Roman" pitchFamily="18" charset="0"/>
              </a:rPr>
              <a:t>//q</a:t>
            </a:r>
            <a:r>
              <a:rPr kumimoji="1" lang="zh-CN" altLang="en-US" sz="2000">
                <a:solidFill>
                  <a:srgbClr val="00B0F0"/>
                </a:solidFill>
                <a:latin typeface="Times New Roman" pitchFamily="18" charset="0"/>
                <a:ea typeface="楷体" pitchFamily="49" charset="-122"/>
                <a:cs typeface="Times New Roman" pitchFamily="18" charset="0"/>
              </a:rPr>
              <a:t>前移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p=p-</a:t>
            </a:r>
            <a:r>
              <a:rPr kumimoji="1" lang="en-US" altLang="zh-CN" sz="2000" dirty="0">
                <a:solidFill>
                  <a:srgbClr val="0000FF"/>
                </a:solidFill>
                <a:latin typeface="Times New Roman" pitchFamily="18" charset="0"/>
                <a:ea typeface="楷体" pitchFamily="49" charset="-122"/>
                <a:cs typeface="Times New Roman" pitchFamily="18" charset="0"/>
              </a:rPr>
              <a:t>&gt;</a:t>
            </a:r>
            <a:r>
              <a:rPr kumimoji="1" lang="en-US" altLang="zh-CN" sz="2000">
                <a:solidFill>
                  <a:srgbClr val="0000FF"/>
                </a:solidFill>
                <a:latin typeface="Times New Roman" pitchFamily="18" charset="0"/>
                <a:ea typeface="楷体" pitchFamily="49" charset="-122"/>
                <a:cs typeface="Times New Roman" pitchFamily="18" charset="0"/>
              </a:rPr>
              <a:t>next;		</a:t>
            </a:r>
            <a:r>
              <a:rPr kumimoji="1" lang="en-US" altLang="zh-CN" sz="2000">
                <a:solidFill>
                  <a:srgbClr val="00B0F0"/>
                </a:solidFill>
                <a:latin typeface="Times New Roman" pitchFamily="18" charset="0"/>
                <a:ea typeface="楷体" pitchFamily="49" charset="-122"/>
                <a:cs typeface="Times New Roman" pitchFamily="18" charset="0"/>
              </a:rPr>
              <a:t>//p</a:t>
            </a:r>
            <a:r>
              <a:rPr kumimoji="1" lang="zh-CN" altLang="en-US" sz="2000">
                <a:solidFill>
                  <a:srgbClr val="00B0F0"/>
                </a:solidFill>
                <a:latin typeface="Times New Roman" pitchFamily="18" charset="0"/>
                <a:ea typeface="楷体" pitchFamily="49" charset="-122"/>
                <a:cs typeface="Times New Roman" pitchFamily="18" charset="0"/>
              </a:rPr>
              <a:t>后移</a:t>
            </a:r>
            <a:endParaRPr kumimoji="1" lang="en-US" altLang="zh-CN" sz="2000" dirty="0">
              <a:solidFill>
                <a:srgbClr val="00B0F0"/>
              </a:solidFill>
              <a:latin typeface="Times New Roman" pitchFamily="18" charset="0"/>
              <a:ea typeface="楷体" pitchFamily="49" charset="-122"/>
              <a:cs typeface="Times New Roman" pitchFamily="18" charset="0"/>
            </a:endParaRP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a:t>
            </a:r>
          </a:p>
          <a:p>
            <a:pPr algn="just">
              <a:lnSpc>
                <a:spcPct val="60000"/>
              </a:lnSpc>
              <a:spcBef>
                <a:spcPct val="50000"/>
              </a:spcBef>
            </a:pPr>
            <a:r>
              <a:rPr kumimoji="1" lang="en-US" altLang="zh-CN" sz="2000">
                <a:solidFill>
                  <a:srgbClr val="0000FF"/>
                </a:solidFill>
                <a:latin typeface="Times New Roman" pitchFamily="18" charset="0"/>
                <a:ea typeface="楷体" pitchFamily="49" charset="-122"/>
                <a:cs typeface="Times New Roman" pitchFamily="18" charset="0"/>
              </a:rPr>
              <a:t>        return </a:t>
            </a:r>
            <a:r>
              <a:rPr kumimoji="1" lang="en-US" altLang="zh-CN" sz="2000" dirty="0">
                <a:solidFill>
                  <a:srgbClr val="0000FF"/>
                </a:solidFill>
                <a:latin typeface="Times New Roman" pitchFamily="18" charset="0"/>
                <a:ea typeface="楷体" pitchFamily="49" charset="-122"/>
                <a:cs typeface="Times New Roman" pitchFamily="18" charset="0"/>
              </a:rPr>
              <a:t>same;</a:t>
            </a:r>
          </a:p>
          <a:p>
            <a:pPr algn="just">
              <a:lnSpc>
                <a:spcPct val="6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27</a:t>
            </a:fld>
            <a:endParaRPr lang="en-US" altLang="zh-CN" dirty="0"/>
          </a:p>
        </p:txBody>
      </p:sp>
    </p:spTree>
    <p:extLst>
      <p:ext uri="{BB962C8B-B14F-4D97-AF65-F5344CB8AC3E}">
        <p14:creationId xmlns:p14="http://schemas.microsoft.com/office/powerpoint/2010/main" val="76507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2"/>
          <p:cNvSpPr txBox="1">
            <a:spLocks noChangeArrowheads="1"/>
          </p:cNvSpPr>
          <p:nvPr/>
        </p:nvSpPr>
        <p:spPr bwMode="auto">
          <a:xfrm>
            <a:off x="2124075" y="2205038"/>
            <a:ext cx="4897438" cy="762000"/>
          </a:xfrm>
          <a:prstGeom prst="rect">
            <a:avLst/>
          </a:prstGeom>
          <a:solidFill>
            <a:schemeClr val="hlink"/>
          </a:solidFill>
          <a:ln w="9525">
            <a:noFill/>
            <a:miter lim="800000"/>
            <a:headEnd/>
            <a:tailEnd/>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endParaRPr lang="zh-CN" altLang="en-US" sz="4000" dirty="0">
              <a:solidFill>
                <a:srgbClr val="FF3300"/>
              </a:solidFill>
              <a:effectLst>
                <a:outerShdw blurRad="38100" dist="38100" dir="2700000" algn="tl">
                  <a:srgbClr val="000000"/>
                </a:outerShdw>
              </a:effectLst>
            </a:endParaRPr>
          </a:p>
        </p:txBody>
      </p:sp>
      <p:sp>
        <p:nvSpPr>
          <p:cNvPr id="6" name="灯片编号占位符 5"/>
          <p:cNvSpPr>
            <a:spLocks noGrp="1"/>
          </p:cNvSpPr>
          <p:nvPr>
            <p:ph type="sldNum" sz="quarter" idx="12"/>
          </p:nvPr>
        </p:nvSpPr>
        <p:spPr/>
        <p:txBody>
          <a:bodyPr/>
          <a:lstStyle/>
          <a:p>
            <a:fld id="{BD3F3EC2-762F-4585-9ABE-3D0BD98F40C0}" type="slidenum">
              <a:rPr lang="en-US" altLang="zh-CN" smtClean="0"/>
              <a:pPr/>
              <a:t>28</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5" name="Text Box 7"/>
          <p:cNvSpPr txBox="1">
            <a:spLocks noChangeArrowheads="1"/>
          </p:cNvSpPr>
          <p:nvPr/>
        </p:nvSpPr>
        <p:spPr bwMode="auto">
          <a:xfrm>
            <a:off x="714348" y="1714488"/>
            <a:ext cx="7920037" cy="110799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buFontTx/>
              <a:buBlip>
                <a:blip r:embed="rId2"/>
              </a:buBlip>
            </a:pPr>
            <a:r>
              <a:rPr kumimoji="1" lang="zh-CN" altLang="en-US" sz="2200" dirty="0">
                <a:solidFill>
                  <a:srgbClr val="FF00FF"/>
                </a:solidFill>
                <a:ea typeface="楷体" pitchFamily="49" charset="-122"/>
                <a:cs typeface="Times New Roman" pitchFamily="18" charset="0"/>
              </a:rPr>
              <a:t>从</a:t>
            </a:r>
            <a:r>
              <a:rPr kumimoji="1" lang="zh-CN" altLang="en-US" sz="2200">
                <a:solidFill>
                  <a:srgbClr val="FF00FF"/>
                </a:solidFill>
                <a:ea typeface="楷体" pitchFamily="49" charset="-122"/>
                <a:cs typeface="Times New Roman" pitchFamily="18" charset="0"/>
              </a:rPr>
              <a:t>任一结点出发</a:t>
            </a:r>
            <a:r>
              <a:rPr kumimoji="1" lang="zh-CN" altLang="en-US" sz="2200" dirty="0">
                <a:solidFill>
                  <a:srgbClr val="FF00FF"/>
                </a:solidFill>
                <a:ea typeface="楷体" pitchFamily="49" charset="-122"/>
                <a:cs typeface="Times New Roman" pitchFamily="18" charset="0"/>
              </a:rPr>
              <a:t>可以快速</a:t>
            </a:r>
            <a:r>
              <a:rPr kumimoji="1" lang="zh-CN" altLang="en-US" sz="2200">
                <a:solidFill>
                  <a:srgbClr val="FF00FF"/>
                </a:solidFill>
                <a:ea typeface="楷体" pitchFamily="49" charset="-122"/>
                <a:cs typeface="Times New Roman" pitchFamily="18" charset="0"/>
              </a:rPr>
              <a:t>找到其前驱结点和后继结点；</a:t>
            </a:r>
            <a:endParaRPr kumimoji="1" lang="en-US" altLang="zh-CN" sz="2200" dirty="0">
              <a:solidFill>
                <a:srgbClr val="FF00FF"/>
              </a:solidFill>
              <a:ea typeface="楷体" pitchFamily="49" charset="-122"/>
              <a:cs typeface="Times New Roman" pitchFamily="18" charset="0"/>
            </a:endParaRPr>
          </a:p>
          <a:p>
            <a:pPr marL="457200" indent="-457200" algn="l">
              <a:lnSpc>
                <a:spcPct val="150000"/>
              </a:lnSpc>
              <a:buBlip>
                <a:blip r:embed="rId2"/>
              </a:buBlip>
            </a:pPr>
            <a:r>
              <a:rPr kumimoji="1" lang="zh-CN" altLang="en-US" sz="2200" dirty="0">
                <a:solidFill>
                  <a:srgbClr val="FF00FF"/>
                </a:solidFill>
                <a:ea typeface="楷体" pitchFamily="49" charset="-122"/>
                <a:cs typeface="Times New Roman" pitchFamily="18" charset="0"/>
              </a:rPr>
              <a:t>从</a:t>
            </a:r>
            <a:r>
              <a:rPr kumimoji="1" lang="zh-CN" altLang="en-US" sz="2200">
                <a:solidFill>
                  <a:srgbClr val="FF00FF"/>
                </a:solidFill>
                <a:ea typeface="楷体" pitchFamily="49" charset="-122"/>
                <a:cs typeface="Times New Roman" pitchFamily="18" charset="0"/>
              </a:rPr>
              <a:t>任一结点出发</a:t>
            </a:r>
            <a:r>
              <a:rPr kumimoji="1" lang="zh-CN" altLang="en-US" sz="2200" dirty="0">
                <a:solidFill>
                  <a:srgbClr val="FF00FF"/>
                </a:solidFill>
                <a:ea typeface="楷体" pitchFamily="49" charset="-122"/>
                <a:cs typeface="Times New Roman" pitchFamily="18" charset="0"/>
              </a:rPr>
              <a:t>可以</a:t>
            </a:r>
            <a:r>
              <a:rPr kumimoji="1" lang="zh-CN" altLang="en-US" sz="2200">
                <a:solidFill>
                  <a:srgbClr val="FF00FF"/>
                </a:solidFill>
                <a:ea typeface="楷体" pitchFamily="49" charset="-122"/>
                <a:cs typeface="Times New Roman" pitchFamily="18" charset="0"/>
              </a:rPr>
              <a:t>访问其他结点。</a:t>
            </a:r>
            <a:endParaRPr kumimoji="1" lang="en-US" altLang="zh-CN" sz="2200" dirty="0">
              <a:ea typeface="楷体" pitchFamily="49" charset="-122"/>
              <a:cs typeface="Times New Roman" pitchFamily="18" charset="0"/>
            </a:endParaRPr>
          </a:p>
        </p:txBody>
      </p:sp>
      <p:sp>
        <p:nvSpPr>
          <p:cNvPr id="26" name="Text Box 8"/>
          <p:cNvSpPr txBox="1">
            <a:spLocks noChangeArrowheads="1"/>
          </p:cNvSpPr>
          <p:nvPr/>
        </p:nvSpPr>
        <p:spPr bwMode="auto">
          <a:xfrm>
            <a:off x="714348" y="1142984"/>
            <a:ext cx="4968875" cy="457200"/>
          </a:xfrm>
          <a:prstGeom prst="rect">
            <a:avLst/>
          </a:prstGeom>
          <a:noFill/>
          <a:ln w="38100" algn="ctr">
            <a:noFill/>
            <a:miter lim="800000"/>
            <a:headEnd/>
            <a:tailEnd/>
          </a:ln>
          <a:effectLst/>
        </p:spPr>
        <p:txBody>
          <a:bodyPr>
            <a:spAutoFit/>
          </a:bodyPr>
          <a:lstStyle/>
          <a:p>
            <a:pPr algn="l"/>
            <a:r>
              <a:rPr kumimoji="1" lang="zh-CN" altLang="en-US" dirty="0">
                <a:ea typeface="楷体" pitchFamily="49" charset="-122"/>
                <a:cs typeface="Times New Roman" pitchFamily="18" charset="0"/>
              </a:rPr>
              <a:t>双链表</a:t>
            </a:r>
            <a:r>
              <a:rPr kumimoji="1" lang="zh-CN" altLang="en-US">
                <a:ea typeface="楷体" pitchFamily="49" charset="-122"/>
                <a:cs typeface="Times New Roman" pitchFamily="18" charset="0"/>
              </a:rPr>
              <a:t>的优点：</a:t>
            </a:r>
            <a:endParaRPr lang="zh-CN" altLang="en-US" dirty="0">
              <a:ea typeface="楷体"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BD3F3EC2-762F-4585-9ABE-3D0BD98F40C0}" type="slidenum">
              <a:rPr lang="en-US" altLang="zh-CN" smtClean="0"/>
              <a:pPr/>
              <a:t>3</a:t>
            </a:fld>
            <a:endParaRPr lang="en-US" altLang="zh-CN" dirty="0"/>
          </a:p>
        </p:txBody>
      </p:sp>
      <p:sp>
        <p:nvSpPr>
          <p:cNvPr id="6" name="Rectangle 6"/>
          <p:cNvSpPr>
            <a:spLocks noChangeArrowheads="1"/>
          </p:cNvSpPr>
          <p:nvPr/>
        </p:nvSpPr>
        <p:spPr bwMode="auto">
          <a:xfrm>
            <a:off x="1017549"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Rectangle 7"/>
          <p:cNvSpPr>
            <a:spLocks noChangeArrowheads="1"/>
          </p:cNvSpPr>
          <p:nvPr/>
        </p:nvSpPr>
        <p:spPr bwMode="auto">
          <a:xfrm>
            <a:off x="1558886"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9" name="Rectangle 28"/>
          <p:cNvSpPr>
            <a:spLocks noChangeArrowheads="1"/>
          </p:cNvSpPr>
          <p:nvPr/>
        </p:nvSpPr>
        <p:spPr bwMode="auto">
          <a:xfrm>
            <a:off x="3525835"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Times New Roman" pitchFamily="18" charset="0"/>
                <a:cs typeface="Times New Roman" pitchFamily="18" charset="0"/>
              </a:rPr>
              <a:t>a</a:t>
            </a:r>
            <a:r>
              <a:rPr lang="en-US" altLang="zh-CN" baseline="-25000" dirty="0" err="1">
                <a:solidFill>
                  <a:srgbClr val="3333FF"/>
                </a:solidFill>
                <a:latin typeface="Times New Roman" pitchFamily="18" charset="0"/>
                <a:cs typeface="Times New Roman" pitchFamily="18" charset="0"/>
              </a:rPr>
              <a:t>1</a:t>
            </a:r>
            <a:endParaRPr lang="en-US" altLang="zh-CN" baseline="-25000" dirty="0">
              <a:solidFill>
                <a:srgbClr val="3333FF"/>
              </a:solidFill>
              <a:latin typeface="Times New Roman" pitchFamily="18" charset="0"/>
              <a:cs typeface="Times New Roman" pitchFamily="18" charset="0"/>
            </a:endParaRPr>
          </a:p>
        </p:txBody>
      </p:sp>
      <p:sp>
        <p:nvSpPr>
          <p:cNvPr id="10" name="Rectangle 29"/>
          <p:cNvSpPr>
            <a:spLocks noChangeArrowheads="1"/>
          </p:cNvSpPr>
          <p:nvPr/>
        </p:nvSpPr>
        <p:spPr bwMode="auto">
          <a:xfrm>
            <a:off x="4067172"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11" name="Rectangle 32"/>
          <p:cNvSpPr>
            <a:spLocks noChangeArrowheads="1"/>
          </p:cNvSpPr>
          <p:nvPr/>
        </p:nvSpPr>
        <p:spPr bwMode="auto">
          <a:xfrm>
            <a:off x="6777060"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Times New Roman" pitchFamily="18" charset="0"/>
                <a:cs typeface="Times New Roman" pitchFamily="18" charset="0"/>
              </a:rPr>
              <a:t>a</a:t>
            </a:r>
            <a:r>
              <a:rPr lang="en-US" altLang="zh-CN" i="1" baseline="-25000" dirty="0">
                <a:solidFill>
                  <a:srgbClr val="3333FF"/>
                </a:solidFill>
                <a:latin typeface="Times New Roman" pitchFamily="18" charset="0"/>
                <a:cs typeface="Times New Roman" pitchFamily="18" charset="0"/>
              </a:rPr>
              <a:t>n</a:t>
            </a:r>
          </a:p>
        </p:txBody>
      </p:sp>
      <p:sp>
        <p:nvSpPr>
          <p:cNvPr id="12" name="Rectangle 33"/>
          <p:cNvSpPr>
            <a:spLocks noChangeArrowheads="1"/>
          </p:cNvSpPr>
          <p:nvPr/>
        </p:nvSpPr>
        <p:spPr bwMode="auto">
          <a:xfrm>
            <a:off x="7318398" y="3686180"/>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itchFamily="18" charset="0"/>
                <a:cs typeface="Times New Roman" pitchFamily="18" charset="0"/>
              </a:rPr>
              <a:t>∧</a:t>
            </a: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dirty="0">
                <a:solidFill>
                  <a:srgbClr val="3333FF"/>
                </a:solidFill>
                <a:latin typeface="宋体"/>
                <a:ea typeface="宋体" pitchFamily="2" charset="-122"/>
                <a:cs typeface="Times New Roman" pitchFamily="18" charset="0"/>
              </a:rPr>
              <a:t>…</a:t>
            </a:r>
            <a:endParaRPr kumimoji="1" lang="en-US" altLang="zh-CN" dirty="0">
              <a:solidFill>
                <a:srgbClr val="3333FF"/>
              </a:solidFill>
              <a:ea typeface="宋体" pitchFamily="2" charset="-122"/>
            </a:endParaRPr>
          </a:p>
        </p:txBody>
      </p:sp>
      <p:sp>
        <p:nvSpPr>
          <p:cNvPr id="14" name="Arc 35"/>
          <p:cNvSpPr>
            <a:spLocks/>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headEnd/>
            <a:tailEnd type="stealth" w="lg" len="lg"/>
          </a:ln>
          <a:effectLst/>
        </p:spPr>
        <p:txBody>
          <a:bodyPr wrap="none" anchor="ctr"/>
          <a:lstStyle/>
          <a:p>
            <a:endParaRPr lang="zh-CN" altLang="en-US"/>
          </a:p>
        </p:txBody>
      </p:sp>
      <p:sp>
        <p:nvSpPr>
          <p:cNvPr id="15" name="Text Box 36"/>
          <p:cNvSpPr txBox="1">
            <a:spLocks noChangeArrowheads="1"/>
          </p:cNvSpPr>
          <p:nvPr/>
        </p:nvSpPr>
        <p:spPr bwMode="auto">
          <a:xfrm>
            <a:off x="500034" y="3271828"/>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16" name="Rectangle 6"/>
          <p:cNvSpPr>
            <a:spLocks noChangeArrowheads="1"/>
          </p:cNvSpPr>
          <p:nvPr/>
        </p:nvSpPr>
        <p:spPr bwMode="auto">
          <a:xfrm>
            <a:off x="2071670" y="368142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17" name="Rectangle 6"/>
          <p:cNvSpPr>
            <a:spLocks noChangeArrowheads="1"/>
          </p:cNvSpPr>
          <p:nvPr/>
        </p:nvSpPr>
        <p:spPr bwMode="auto">
          <a:xfrm>
            <a:off x="2995602"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
        <p:nvSpPr>
          <p:cNvPr id="22" name="Rectangle 29"/>
          <p:cNvSpPr>
            <a:spLocks noChangeArrowheads="1"/>
          </p:cNvSpPr>
          <p:nvPr/>
        </p:nvSpPr>
        <p:spPr bwMode="auto">
          <a:xfrm>
            <a:off x="6246889" y="368459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headEnd/>
            <a:tailEnd type="triangle" w="med" len="med"/>
          </a:ln>
          <a:effectLst/>
        </p:spPr>
        <p:txBody>
          <a:bodyPr wrap="none"/>
          <a:lstStyle/>
          <a:p>
            <a:endParaRPr lang="zh-CN" altLang="en-US" dirty="0"/>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571612"/>
            <a:ext cx="6215106" cy="23109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zh-CN" altLang="en-US"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typedef</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struct</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DNode</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zh-CN" altLang="en-US" sz="2000">
                <a:solidFill>
                  <a:srgbClr val="0000FF"/>
                </a:solidFill>
                <a:latin typeface="Times New Roman" pitchFamily="18" charset="0"/>
                <a:ea typeface="楷体" pitchFamily="49" charset="-122"/>
                <a:cs typeface="Times New Roman" pitchFamily="18" charset="0"/>
              </a:rPr>
              <a:t>双链表结点类型</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9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ElemType</a:t>
            </a:r>
            <a:r>
              <a:rPr kumimoji="1" lang="en-US" altLang="zh-CN" sz="2000" dirty="0">
                <a:solidFill>
                  <a:srgbClr val="0000FF"/>
                </a:solidFill>
                <a:latin typeface="Times New Roman" pitchFamily="18" charset="0"/>
                <a:ea typeface="楷体" pitchFamily="49" charset="-122"/>
                <a:cs typeface="Times New Roman" pitchFamily="18" charset="0"/>
              </a:rPr>
              <a:t> data;</a:t>
            </a:r>
          </a:p>
          <a:p>
            <a:pPr algn="just">
              <a:lnSpc>
                <a:spcPct val="90000"/>
              </a:lnSpc>
              <a:spcBef>
                <a:spcPct val="50000"/>
              </a:spcBef>
            </a:pP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struct</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DNode</a:t>
            </a:r>
            <a:r>
              <a:rPr kumimoji="1" lang="en-US" altLang="zh-CN" sz="2000" dirty="0">
                <a:solidFill>
                  <a:srgbClr val="0000FF"/>
                </a:solidFill>
                <a:latin typeface="Times New Roman" pitchFamily="18" charset="0"/>
                <a:ea typeface="楷体" pitchFamily="49" charset="-122"/>
                <a:cs typeface="Times New Roman" pitchFamily="18" charset="0"/>
              </a:rPr>
              <a:t> *prior;    	</a:t>
            </a:r>
            <a:r>
              <a:rPr kumimoji="1" lang="en-US" altLang="zh-CN" sz="2000">
                <a:solidFill>
                  <a:srgbClr val="0000FF"/>
                </a:solidFill>
                <a:latin typeface="Times New Roman" pitchFamily="18" charset="0"/>
                <a:ea typeface="楷体" pitchFamily="49" charset="-122"/>
                <a:cs typeface="Times New Roman" pitchFamily="18" charset="0"/>
              </a:rPr>
              <a:t>//</a:t>
            </a:r>
            <a:r>
              <a:rPr kumimoji="1" lang="zh-CN" altLang="en-US" sz="2000">
                <a:solidFill>
                  <a:srgbClr val="0000FF"/>
                </a:solidFill>
                <a:latin typeface="Times New Roman" pitchFamily="18" charset="0"/>
                <a:ea typeface="楷体" pitchFamily="49" charset="-122"/>
                <a:cs typeface="Times New Roman" pitchFamily="18" charset="0"/>
              </a:rPr>
              <a:t>指向前驱结点</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9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struct</a:t>
            </a:r>
            <a:r>
              <a:rPr kumimoji="1" lang="en-US" altLang="zh-CN" sz="2000" dirty="0">
                <a:solidFill>
                  <a:srgbClr val="0000FF"/>
                </a:solidFill>
                <a:latin typeface="Times New Roman" pitchFamily="18" charset="0"/>
                <a:ea typeface="楷体" pitchFamily="49" charset="-122"/>
                <a:cs typeface="Times New Roman" pitchFamily="18" charset="0"/>
              </a:rPr>
              <a:t> </a:t>
            </a:r>
            <a:r>
              <a:rPr kumimoji="1" lang="en-US" altLang="zh-CN" sz="2000" dirty="0" err="1">
                <a:solidFill>
                  <a:srgbClr val="0000FF"/>
                </a:solidFill>
                <a:latin typeface="Times New Roman" pitchFamily="18" charset="0"/>
                <a:ea typeface="楷体" pitchFamily="49" charset="-122"/>
                <a:cs typeface="Times New Roman" pitchFamily="18" charset="0"/>
              </a:rPr>
              <a:t>DNode</a:t>
            </a:r>
            <a:r>
              <a:rPr kumimoji="1" lang="en-US" altLang="zh-CN" sz="2000" dirty="0">
                <a:solidFill>
                  <a:srgbClr val="0000FF"/>
                </a:solidFill>
                <a:latin typeface="Times New Roman" pitchFamily="18" charset="0"/>
                <a:ea typeface="楷体" pitchFamily="49" charset="-122"/>
                <a:cs typeface="Times New Roman" pitchFamily="18" charset="0"/>
              </a:rPr>
              <a:t> *next;     	//</a:t>
            </a:r>
            <a:r>
              <a:rPr kumimoji="1" lang="zh-CN" altLang="en-US" sz="2000">
                <a:solidFill>
                  <a:srgbClr val="0000FF"/>
                </a:solidFill>
                <a:latin typeface="Times New Roman" pitchFamily="18" charset="0"/>
                <a:ea typeface="楷体" pitchFamily="49" charset="-122"/>
                <a:cs typeface="Times New Roman" pitchFamily="18" charset="0"/>
              </a:rPr>
              <a:t>指向后继结点</a:t>
            </a:r>
            <a:endParaRPr kumimoji="1" lang="zh-CN" altLang="en-US" sz="2000" dirty="0">
              <a:solidFill>
                <a:srgbClr val="0000FF"/>
              </a:solidFill>
              <a:latin typeface="Times New Roman" pitchFamily="18" charset="0"/>
              <a:ea typeface="楷体" pitchFamily="49" charset="-122"/>
              <a:cs typeface="Times New Roman" pitchFamily="18" charset="0"/>
            </a:endParaRPr>
          </a:p>
          <a:p>
            <a:pPr algn="just">
              <a:lnSpc>
                <a:spcPct val="90000"/>
              </a:lnSpc>
              <a:spcBef>
                <a:spcPct val="50000"/>
              </a:spcBef>
            </a:pPr>
            <a:r>
              <a:rPr kumimoji="1" lang="zh-CN" altLang="en-US" sz="2000" dirty="0">
                <a:solidFill>
                  <a:srgbClr val="0000FF"/>
                </a:solidFill>
                <a:latin typeface="Times New Roman" pitchFamily="18" charset="0"/>
                <a:ea typeface="楷体" pitchFamily="49" charset="-122"/>
                <a:cs typeface="Times New Roman" pitchFamily="18" charset="0"/>
              </a:rPr>
              <a:t> </a:t>
            </a:r>
            <a:r>
              <a:rPr kumimoji="1" lang="en-US" altLang="zh-CN" sz="2000">
                <a:solidFill>
                  <a:srgbClr val="0000FF"/>
                </a:solidFill>
                <a:latin typeface="Times New Roman" pitchFamily="18" charset="0"/>
                <a:ea typeface="楷体" pitchFamily="49" charset="-122"/>
                <a:cs typeface="Times New Roman" pitchFamily="18" charset="0"/>
              </a:rPr>
              <a:t>}   </a:t>
            </a:r>
            <a:r>
              <a:rPr kumimoji="1" lang="en-US" altLang="zh-CN" sz="2000">
                <a:solidFill>
                  <a:srgbClr val="FF0000"/>
                </a:solidFill>
                <a:latin typeface="Times New Roman" pitchFamily="18" charset="0"/>
                <a:ea typeface="楷体" pitchFamily="49" charset="-122"/>
                <a:cs typeface="Times New Roman" pitchFamily="18" charset="0"/>
              </a:rPr>
              <a:t>DLinkNode</a:t>
            </a:r>
            <a:r>
              <a:rPr kumimoji="1" lang="en-US" altLang="zh-CN" sz="2000">
                <a:solidFill>
                  <a:srgbClr val="0000FF"/>
                </a:solidFill>
                <a:latin typeface="Times New Roman" pitchFamily="18" charset="0"/>
                <a:ea typeface="楷体" pitchFamily="49" charset="-122"/>
                <a:cs typeface="Times New Roman" pitchFamily="18" charset="0"/>
              </a:rPr>
              <a:t>;</a:t>
            </a:r>
            <a:endParaRPr kumimoji="1" lang="en-US" altLang="zh-CN" sz="2000" dirty="0">
              <a:solidFill>
                <a:srgbClr val="0000FF"/>
              </a:solidFill>
              <a:latin typeface="Times New Roman" pitchFamily="18" charset="0"/>
              <a:ea typeface="楷体" pitchFamily="49" charset="-122"/>
              <a:cs typeface="Times New Roman" pitchFamily="18" charset="0"/>
            </a:endParaRPr>
          </a:p>
        </p:txBody>
      </p:sp>
      <p:sp>
        <p:nvSpPr>
          <p:cNvPr id="51205" name="Text Box 5"/>
          <p:cNvSpPr txBox="1">
            <a:spLocks noChangeArrowheads="1"/>
          </p:cNvSpPr>
          <p:nvPr/>
        </p:nvSpPr>
        <p:spPr bwMode="auto">
          <a:xfrm>
            <a:off x="428596" y="357166"/>
            <a:ext cx="8001056" cy="830997"/>
          </a:xfrm>
          <a:prstGeom prst="rect">
            <a:avLst/>
          </a:prstGeom>
          <a:noFill/>
          <a:ln w="9525">
            <a:noFill/>
            <a:miter lim="800000"/>
            <a:headEnd/>
            <a:tailEnd/>
          </a:ln>
          <a:effectLst/>
        </p:spPr>
        <p:txBody>
          <a:bodyPr wrap="square">
            <a:spAutoFit/>
          </a:bodyPr>
          <a:lstStyle/>
          <a:p>
            <a:pPr algn="l">
              <a:spcBef>
                <a:spcPct val="50000"/>
              </a:spcBef>
            </a:pPr>
            <a:r>
              <a:rPr kumimoji="1" lang="en-US" altLang="zh-CN" dirty="0">
                <a:ea typeface="楷体" pitchFamily="49" charset="-122"/>
                <a:cs typeface="Times New Roman" pitchFamily="18" charset="0"/>
              </a:rPr>
              <a:t>      </a:t>
            </a:r>
            <a:r>
              <a:rPr kumimoji="1" lang="zh-CN" altLang="en-US" dirty="0">
                <a:ea typeface="楷体" pitchFamily="49" charset="-122"/>
                <a:cs typeface="Times New Roman" pitchFamily="18" charset="0"/>
              </a:rPr>
              <a:t>　对于</a:t>
            </a:r>
            <a:r>
              <a:rPr kumimoji="1" lang="zh-CN" altLang="en-US">
                <a:ea typeface="楷体" pitchFamily="49" charset="-122"/>
                <a:cs typeface="Times New Roman" pitchFamily="18" charset="0"/>
              </a:rPr>
              <a:t>双链表，采用</a:t>
            </a:r>
            <a:r>
              <a:rPr kumimoji="1" lang="zh-CN" altLang="en-US" dirty="0">
                <a:ea typeface="楷体" pitchFamily="49" charset="-122"/>
                <a:cs typeface="Times New Roman" pitchFamily="18" charset="0"/>
              </a:rPr>
              <a:t>类似于单链表的</a:t>
            </a:r>
            <a:r>
              <a:rPr kumimoji="1" lang="zh-CN" altLang="en-US">
                <a:ea typeface="楷体" pitchFamily="49" charset="-122"/>
                <a:cs typeface="Times New Roman" pitchFamily="18" charset="0"/>
              </a:rPr>
              <a:t>类型定义，其结点类型</a:t>
            </a:r>
            <a:r>
              <a:rPr kumimoji="1" lang="en-US" altLang="zh-CN">
                <a:ea typeface="楷体" pitchFamily="49" charset="-122"/>
                <a:cs typeface="Times New Roman" pitchFamily="18" charset="0"/>
              </a:rPr>
              <a:t>DLinkNode</a:t>
            </a:r>
            <a:r>
              <a:rPr kumimoji="1" lang="zh-CN" altLang="en-US">
                <a:ea typeface="楷体" pitchFamily="49" charset="-122"/>
                <a:cs typeface="Times New Roman" pitchFamily="18" charset="0"/>
              </a:rPr>
              <a:t>定义</a:t>
            </a:r>
            <a:r>
              <a:rPr kumimoji="1" lang="zh-CN" altLang="en-US" dirty="0">
                <a:ea typeface="楷体" pitchFamily="49" charset="-122"/>
                <a:cs typeface="Times New Roman" pitchFamily="18" charset="0"/>
              </a:rPr>
              <a:t>如下：</a:t>
            </a:r>
            <a:endParaRPr lang="zh-CN" altLang="en-US" dirty="0">
              <a:ea typeface="楷体" pitchFamily="49" charset="-122"/>
              <a:cs typeface="Times New Roman" pitchFamily="18" charset="0"/>
            </a:endParaRPr>
          </a:p>
        </p:txBody>
      </p:sp>
      <p:grpSp>
        <p:nvGrpSpPr>
          <p:cNvPr id="16" name="组合 15"/>
          <p:cNvGrpSpPr/>
          <p:nvPr/>
        </p:nvGrpSpPr>
        <p:grpSpPr>
          <a:xfrm>
            <a:off x="2714612" y="2500305"/>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Times New Roman" pitchFamily="18" charset="0"/>
                <a:cs typeface="Times New Roman" pitchFamily="18" charset="0"/>
              </a:endParaRPr>
            </a:p>
          </p:txBody>
        </p:sp>
        <p:sp>
          <p:nvSpPr>
            <p:cNvPr id="7" name="Rectangle 29"/>
            <p:cNvSpPr>
              <a:spLocks noChangeArrowheads="1"/>
            </p:cNvSpPr>
            <p:nvPr/>
          </p:nvSpPr>
          <p:spPr bwMode="auto">
            <a:xfrm>
              <a:off x="378618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endParaRPr>
            </a:p>
          </p:txBody>
        </p:sp>
        <p:sp>
          <p:nvSpPr>
            <p:cNvPr id="8" name="Rectangle 6"/>
            <p:cNvSpPr>
              <a:spLocks noChangeArrowheads="1"/>
            </p:cNvSpPr>
            <p:nvPr/>
          </p:nvSpPr>
          <p:spPr bwMode="auto">
            <a:xfrm>
              <a:off x="2714612" y="4424375"/>
              <a:ext cx="539750"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灯片编号占位符 14"/>
          <p:cNvSpPr>
            <a:spLocks noGrp="1"/>
          </p:cNvSpPr>
          <p:nvPr>
            <p:ph type="sldNum" sz="quarter" idx="12"/>
          </p:nvPr>
        </p:nvSpPr>
        <p:spPr/>
        <p:txBody>
          <a:bodyPr/>
          <a:lstStyle/>
          <a:p>
            <a:fld id="{BD3F3EC2-762F-4585-9ABE-3D0BD98F40C0}" type="slidenum">
              <a:rPr lang="en-US" altLang="zh-CN" smtClean="0"/>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p>
        </p:txBody>
      </p:sp>
      <p:sp>
        <p:nvSpPr>
          <p:cNvPr id="274439" name="Rectangle 7"/>
          <p:cNvSpPr>
            <a:spLocks noChangeArrowheads="1"/>
          </p:cNvSpPr>
          <p:nvPr/>
        </p:nvSpPr>
        <p:spPr bwMode="auto">
          <a:xfrm>
            <a:off x="3495675"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0" name="Rectangle 8"/>
          <p:cNvSpPr>
            <a:spLocks noChangeArrowheads="1"/>
          </p:cNvSpPr>
          <p:nvPr/>
        </p:nvSpPr>
        <p:spPr bwMode="auto">
          <a:xfrm>
            <a:off x="4967288" y="248332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b</a:t>
            </a:r>
          </a:p>
        </p:txBody>
      </p:sp>
      <p:sp>
        <p:nvSpPr>
          <p:cNvPr id="274441" name="Rectangle 9"/>
          <p:cNvSpPr>
            <a:spLocks noChangeArrowheads="1"/>
          </p:cNvSpPr>
          <p:nvPr/>
        </p:nvSpPr>
        <p:spPr bwMode="auto">
          <a:xfrm>
            <a:off x="5508625"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42" name="Rectangle 10"/>
          <p:cNvSpPr>
            <a:spLocks noChangeArrowheads="1"/>
          </p:cNvSpPr>
          <p:nvPr/>
        </p:nvSpPr>
        <p:spPr bwMode="auto">
          <a:xfrm>
            <a:off x="4211638" y="406764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c</a:t>
            </a:r>
          </a:p>
        </p:txBody>
      </p:sp>
      <p:sp>
        <p:nvSpPr>
          <p:cNvPr id="274443" name="Rectangle 11"/>
          <p:cNvSpPr>
            <a:spLocks noChangeArrowheads="1"/>
          </p:cNvSpPr>
          <p:nvPr/>
        </p:nvSpPr>
        <p:spPr bwMode="auto">
          <a:xfrm>
            <a:off x="4752975" y="40676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51" name="Rectangle 19"/>
          <p:cNvSpPr>
            <a:spLocks noChangeArrowheads="1"/>
          </p:cNvSpPr>
          <p:nvPr/>
        </p:nvSpPr>
        <p:spPr bwMode="auto">
          <a:xfrm>
            <a:off x="3673475" y="4067647"/>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2" name="Rectangle 20"/>
          <p:cNvSpPr>
            <a:spLocks noChangeArrowheads="1"/>
          </p:cNvSpPr>
          <p:nvPr/>
        </p:nvSpPr>
        <p:spPr bwMode="auto">
          <a:xfrm>
            <a:off x="4427538"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4" name="Rectangle 22"/>
          <p:cNvSpPr>
            <a:spLocks noChangeArrowheads="1"/>
          </p:cNvSpPr>
          <p:nvPr/>
        </p:nvSpPr>
        <p:spPr bwMode="auto">
          <a:xfrm>
            <a:off x="2449513" y="2483322"/>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59" name="Arc 27"/>
          <p:cNvSpPr>
            <a:spLocks/>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p>
        </p:txBody>
      </p:sp>
      <p:sp>
        <p:nvSpPr>
          <p:cNvPr id="274460" name="Text Box 28"/>
          <p:cNvSpPr txBox="1">
            <a:spLocks noChangeArrowheads="1"/>
          </p:cNvSpPr>
          <p:nvPr/>
        </p:nvSpPr>
        <p:spPr bwMode="auto">
          <a:xfrm>
            <a:off x="1979613" y="1764185"/>
            <a:ext cx="431800" cy="457200"/>
          </a:xfrm>
          <a:prstGeom prst="rect">
            <a:avLst/>
          </a:prstGeom>
          <a:noFill/>
          <a:ln w="9525">
            <a:noFill/>
            <a:miter lim="800000"/>
            <a:headEnd/>
            <a:tailEnd/>
          </a:ln>
          <a:effectLst/>
        </p:spPr>
        <p:txBody>
          <a:bodyPr>
            <a:spAutoFit/>
          </a:bodyPr>
          <a:lstStyle/>
          <a:p>
            <a:pPr algn="l">
              <a:spcBef>
                <a:spcPct val="50000"/>
              </a:spcBef>
            </a:pPr>
            <a:r>
              <a:rPr lang="en-US" altLang="zh-CN"/>
              <a:t>p</a:t>
            </a: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headEnd/>
            <a:tailEnd/>
          </a:ln>
          <a:effectLst/>
        </p:spPr>
        <p:txBody>
          <a:bodyPr>
            <a:spAutoFit/>
          </a:bodyPr>
          <a:lstStyle/>
          <a:p>
            <a:pPr algn="l">
              <a:spcBef>
                <a:spcPct val="50000"/>
              </a:spcBef>
            </a:pPr>
            <a:r>
              <a:rPr lang="en-US" altLang="zh-CN"/>
              <a:t>s</a:t>
            </a: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headEnd/>
            <a:tailEnd/>
          </a:ln>
          <a:effectLst/>
        </p:spPr>
        <p:txBody>
          <a:bodyPr wrap="square">
            <a:spAutoFit/>
          </a:bodyPr>
          <a:lstStyle/>
          <a:p>
            <a:pPr algn="l">
              <a:lnSpc>
                <a:spcPts val="1600"/>
              </a:lnSpc>
              <a:spcBef>
                <a:spcPct val="50000"/>
              </a:spcBef>
            </a:pPr>
            <a:r>
              <a:rPr lang="zh-CN" altLang="en-US" dirty="0">
                <a:ea typeface="楷体" pitchFamily="49" charset="-122"/>
                <a:cs typeface="Times New Roman" pitchFamily="18" charset="0"/>
              </a:rPr>
              <a:t>操作语句：</a:t>
            </a:r>
          </a:p>
          <a:p>
            <a:pPr algn="l">
              <a:lnSpc>
                <a:spcPts val="1600"/>
              </a:lnSpc>
              <a:spcBef>
                <a:spcPct val="50000"/>
              </a:spcBef>
            </a:pPr>
            <a:r>
              <a:rPr lang="zh-CN" altLang="en-US" dirty="0">
                <a:ea typeface="楷体" pitchFamily="49" charset="-122"/>
                <a:cs typeface="Times New Roman" pitchFamily="18" charset="0"/>
                <a:sym typeface="Wingdings 2" pitchFamily="18" charset="2"/>
              </a:rPr>
              <a:t></a:t>
            </a:r>
            <a:r>
              <a:rPr lang="zh-CN" altLang="en-US" sz="2000" dirty="0">
                <a:ea typeface="楷体" pitchFamily="49" charset="-122"/>
                <a:cs typeface="Times New Roman" pitchFamily="18" charset="0"/>
              </a:rPr>
              <a:t> </a:t>
            </a:r>
            <a:r>
              <a:rPr lang="en-US" altLang="zh-CN" sz="2000" dirty="0">
                <a:ea typeface="楷体" pitchFamily="49" charset="-122"/>
                <a:cs typeface="Times New Roman" pitchFamily="18" charset="0"/>
              </a:rPr>
              <a:t>s</a:t>
            </a:r>
            <a:r>
              <a:rPr lang="en-US" altLang="zh-CN" sz="2000" dirty="0">
                <a:latin typeface="+mj-ea"/>
                <a:ea typeface="+mj-ea"/>
                <a:cs typeface="Times New Roman" pitchFamily="18" charset="0"/>
              </a:rPr>
              <a:t>-</a:t>
            </a:r>
            <a:r>
              <a:rPr lang="en-US" altLang="zh-CN" sz="2000">
                <a:ea typeface="楷体" pitchFamily="49" charset="-122"/>
                <a:cs typeface="Times New Roman" pitchFamily="18" charset="0"/>
              </a:rPr>
              <a:t>&gt;next = p</a:t>
            </a:r>
            <a:r>
              <a:rPr lang="en-US" altLang="zh-CN" sz="2000">
                <a:latin typeface="+mj-ea"/>
                <a:ea typeface="+mj-ea"/>
                <a:cs typeface="Times New Roman" pitchFamily="18" charset="0"/>
              </a:rPr>
              <a:t>-</a:t>
            </a:r>
            <a:r>
              <a:rPr lang="en-US" altLang="zh-CN" sz="2000" dirty="0">
                <a:ea typeface="楷体" pitchFamily="49" charset="-122"/>
                <a:cs typeface="Times New Roman" pitchFamily="18" charset="0"/>
              </a:rPr>
              <a:t>&gt;next</a:t>
            </a:r>
          </a:p>
          <a:p>
            <a:pPr algn="l">
              <a:lnSpc>
                <a:spcPts val="1600"/>
              </a:lnSpc>
              <a:spcBef>
                <a:spcPct val="50000"/>
              </a:spcBef>
            </a:pPr>
            <a:r>
              <a:rPr lang="en-US" altLang="zh-CN" dirty="0">
                <a:ea typeface="楷体" pitchFamily="49" charset="-122"/>
                <a:cs typeface="Times New Roman" pitchFamily="18" charset="0"/>
                <a:sym typeface="Wingdings 2" pitchFamily="18" charset="2"/>
              </a:rPr>
              <a:t></a:t>
            </a:r>
            <a:r>
              <a:rPr lang="en-US" altLang="zh-CN" sz="2000" dirty="0">
                <a:ea typeface="楷体" pitchFamily="49" charset="-122"/>
                <a:cs typeface="Times New Roman" pitchFamily="18" charset="0"/>
              </a:rPr>
              <a:t> p</a:t>
            </a:r>
            <a:r>
              <a:rPr lang="en-US" altLang="zh-CN" sz="2000" dirty="0">
                <a:latin typeface="+mj-ea"/>
                <a:ea typeface="+mj-ea"/>
                <a:cs typeface="Times New Roman" pitchFamily="18" charset="0"/>
              </a:rPr>
              <a:t>-</a:t>
            </a:r>
            <a:r>
              <a:rPr lang="en-US" altLang="zh-CN" sz="2000" dirty="0">
                <a:ea typeface="楷体" pitchFamily="49" charset="-122"/>
                <a:cs typeface="Times New Roman" pitchFamily="18" charset="0"/>
              </a:rPr>
              <a:t>&gt;next</a:t>
            </a:r>
            <a:r>
              <a:rPr lang="en-US" altLang="zh-CN" sz="2000" dirty="0">
                <a:latin typeface="+mn-ea"/>
                <a:ea typeface="+mn-ea"/>
                <a:cs typeface="Times New Roman" pitchFamily="18" charset="0"/>
              </a:rPr>
              <a:t>-</a:t>
            </a:r>
            <a:r>
              <a:rPr lang="en-US" altLang="zh-CN" sz="2000">
                <a:ea typeface="楷体" pitchFamily="49" charset="-122"/>
                <a:cs typeface="Times New Roman" pitchFamily="18" charset="0"/>
              </a:rPr>
              <a:t>&gt;prior = s</a:t>
            </a:r>
            <a:endParaRPr lang="en-US" altLang="zh-CN" sz="2000" dirty="0">
              <a:ea typeface="楷体" pitchFamily="49" charset="-122"/>
              <a:cs typeface="Times New Roman" pitchFamily="18" charset="0"/>
            </a:endParaRPr>
          </a:p>
          <a:p>
            <a:pPr algn="l">
              <a:lnSpc>
                <a:spcPts val="1600"/>
              </a:lnSpc>
              <a:spcBef>
                <a:spcPct val="50000"/>
              </a:spcBef>
            </a:pPr>
            <a:r>
              <a:rPr lang="en-US" altLang="zh-CN" dirty="0">
                <a:ea typeface="楷体" pitchFamily="49" charset="-122"/>
                <a:cs typeface="Times New Roman" pitchFamily="18" charset="0"/>
                <a:sym typeface="Wingdings 2" pitchFamily="18" charset="2"/>
              </a:rPr>
              <a:t></a:t>
            </a:r>
            <a:r>
              <a:rPr lang="en-US" altLang="zh-CN" sz="2000" dirty="0">
                <a:ea typeface="楷体" pitchFamily="49" charset="-122"/>
                <a:cs typeface="Times New Roman" pitchFamily="18" charset="0"/>
              </a:rPr>
              <a:t> s</a:t>
            </a:r>
            <a:r>
              <a:rPr lang="en-US" altLang="zh-CN" sz="2000" dirty="0">
                <a:latin typeface="+mn-ea"/>
                <a:ea typeface="+mn-ea"/>
                <a:cs typeface="Times New Roman" pitchFamily="18" charset="0"/>
              </a:rPr>
              <a:t>-</a:t>
            </a:r>
            <a:r>
              <a:rPr lang="en-US" altLang="zh-CN" sz="2000">
                <a:ea typeface="楷体" pitchFamily="49" charset="-122"/>
                <a:cs typeface="Times New Roman" pitchFamily="18" charset="0"/>
              </a:rPr>
              <a:t>&gt;prior = p</a:t>
            </a:r>
            <a:endParaRPr lang="en-US" altLang="zh-CN" sz="2000" dirty="0">
              <a:ea typeface="楷体" pitchFamily="49" charset="-122"/>
              <a:cs typeface="Times New Roman" pitchFamily="18" charset="0"/>
            </a:endParaRPr>
          </a:p>
          <a:p>
            <a:pPr algn="l">
              <a:lnSpc>
                <a:spcPts val="1600"/>
              </a:lnSpc>
              <a:spcBef>
                <a:spcPct val="50000"/>
              </a:spcBef>
            </a:pPr>
            <a:r>
              <a:rPr lang="en-US" altLang="zh-CN" dirty="0">
                <a:ea typeface="楷体" pitchFamily="49" charset="-122"/>
                <a:cs typeface="Times New Roman" pitchFamily="18" charset="0"/>
                <a:sym typeface="Wingdings 2" pitchFamily="18" charset="2"/>
              </a:rPr>
              <a:t></a:t>
            </a:r>
            <a:r>
              <a:rPr lang="en-US" altLang="zh-CN" sz="2000" dirty="0">
                <a:ea typeface="楷体" pitchFamily="49" charset="-122"/>
                <a:cs typeface="Times New Roman" pitchFamily="18" charset="0"/>
              </a:rPr>
              <a:t> p</a:t>
            </a:r>
            <a:r>
              <a:rPr lang="en-US" altLang="zh-CN" sz="2000" dirty="0">
                <a:latin typeface="+mj-ea"/>
                <a:ea typeface="+mj-ea"/>
                <a:cs typeface="Times New Roman" pitchFamily="18" charset="0"/>
              </a:rPr>
              <a:t>-</a:t>
            </a:r>
            <a:r>
              <a:rPr lang="en-US" altLang="zh-CN" sz="2000">
                <a:ea typeface="楷体" pitchFamily="49" charset="-122"/>
                <a:cs typeface="Times New Roman" pitchFamily="18" charset="0"/>
              </a:rPr>
              <a:t>&gt;next = s</a:t>
            </a:r>
            <a:endParaRPr lang="en-US" altLang="zh-CN" sz="2000" dirty="0">
              <a:ea typeface="楷体" pitchFamily="49" charset="-122"/>
              <a:cs typeface="Times New Roman" pitchFamily="18" charset="0"/>
            </a:endParaRPr>
          </a:p>
        </p:txBody>
      </p:sp>
      <p:grpSp>
        <p:nvGrpSpPr>
          <p:cNvPr id="274474" name="Group 42"/>
          <p:cNvGrpSpPr>
            <a:grpSpLocks/>
          </p:cNvGrpSpPr>
          <p:nvPr/>
        </p:nvGrpSpPr>
        <p:grpSpPr bwMode="auto">
          <a:xfrm>
            <a:off x="5041900" y="2924647"/>
            <a:ext cx="809625" cy="1346200"/>
            <a:chOff x="3176" y="1168"/>
            <a:chExt cx="510" cy="848"/>
          </a:xfrm>
        </p:grpSpPr>
        <p:sp>
          <p:nvSpPr>
            <p:cNvPr id="274464" name="Freeform 32"/>
            <p:cNvSpPr>
              <a:spLocks/>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274470" name="Text Box 38"/>
            <p:cNvSpPr txBox="1">
              <a:spLocks noChangeArrowheads="1"/>
            </p:cNvSpPr>
            <p:nvPr/>
          </p:nvSpPr>
          <p:spPr bwMode="auto">
            <a:xfrm>
              <a:off x="3414" y="148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endParaRPr lang="en-US" altLang="zh-CN">
                <a:latin typeface="Courier New" pitchFamily="49" charset="0"/>
                <a:sym typeface="Wingdings 2" pitchFamily="18" charset="2"/>
              </a:endParaRPr>
            </a:p>
          </p:txBody>
        </p:sp>
      </p:grpSp>
      <p:grpSp>
        <p:nvGrpSpPr>
          <p:cNvPr id="274481" name="Group 49"/>
          <p:cNvGrpSpPr>
            <a:grpSpLocks/>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headEnd/>
              <a:tailEnd type="triangle" w="med" len="med"/>
            </a:ln>
            <a:effectLst/>
          </p:spPr>
          <p:txBody>
            <a:bodyPr wrap="none"/>
            <a:lstStyle/>
            <a:p>
              <a:endParaRPr lang="zh-CN" altLang="en-US"/>
            </a:p>
          </p:txBody>
        </p:sp>
        <p:sp>
          <p:nvSpPr>
            <p:cNvPr id="274471" name="Text Box 39"/>
            <p:cNvSpPr txBox="1">
              <a:spLocks noChangeArrowheads="1"/>
            </p:cNvSpPr>
            <p:nvPr/>
          </p:nvSpPr>
          <p:spPr bwMode="auto">
            <a:xfrm>
              <a:off x="2925" y="1839"/>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p>
          </p:txBody>
        </p:sp>
      </p:grpSp>
      <p:grpSp>
        <p:nvGrpSpPr>
          <p:cNvPr id="274476" name="Group 44"/>
          <p:cNvGrpSpPr>
            <a:grpSpLocks/>
          </p:cNvGrpSpPr>
          <p:nvPr/>
        </p:nvGrpSpPr>
        <p:grpSpPr bwMode="auto">
          <a:xfrm>
            <a:off x="2773363" y="2916710"/>
            <a:ext cx="1150937" cy="1404937"/>
            <a:chOff x="1747" y="1163"/>
            <a:chExt cx="725" cy="885"/>
          </a:xfrm>
        </p:grpSpPr>
        <p:sp>
          <p:nvSpPr>
            <p:cNvPr id="274469" name="Freeform 37"/>
            <p:cNvSpPr>
              <a:spLocks/>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p>
          </p:txBody>
        </p:sp>
        <p:sp>
          <p:nvSpPr>
            <p:cNvPr id="274472" name="Text Box 40"/>
            <p:cNvSpPr txBox="1">
              <a:spLocks noChangeArrowheads="1"/>
            </p:cNvSpPr>
            <p:nvPr/>
          </p:nvSpPr>
          <p:spPr bwMode="auto">
            <a:xfrm>
              <a:off x="1837" y="148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p>
          </p:txBody>
        </p:sp>
      </p:grpSp>
      <p:grpSp>
        <p:nvGrpSpPr>
          <p:cNvPr id="274482" name="Group 50"/>
          <p:cNvGrpSpPr>
            <a:grpSpLocks/>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headEnd/>
              <a:tailEnd type="triangle" w="med" len="med"/>
            </a:ln>
            <a:effectLst/>
          </p:spPr>
          <p:txBody>
            <a:bodyPr wrap="none"/>
            <a:lstStyle/>
            <a:p>
              <a:endParaRPr lang="zh-CN" altLang="en-US"/>
            </a:p>
          </p:txBody>
        </p:sp>
        <p:sp>
          <p:nvSpPr>
            <p:cNvPr id="274473" name="Text Box 41"/>
            <p:cNvSpPr txBox="1">
              <a:spLocks noChangeArrowheads="1"/>
            </p:cNvSpPr>
            <p:nvPr/>
          </p:nvSpPr>
          <p:spPr bwMode="auto">
            <a:xfrm>
              <a:off x="2426" y="1794"/>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p>
          </p:txBody>
        </p:sp>
      </p:grpSp>
      <p:sp>
        <p:nvSpPr>
          <p:cNvPr id="274478" name="Text Box 46"/>
          <p:cNvSpPr txBox="1">
            <a:spLocks noChangeArrowheads="1"/>
          </p:cNvSpPr>
          <p:nvPr/>
        </p:nvSpPr>
        <p:spPr bwMode="auto">
          <a:xfrm>
            <a:off x="428596" y="1471602"/>
            <a:ext cx="3960811" cy="457200"/>
          </a:xfrm>
          <a:prstGeom prst="rect">
            <a:avLst/>
          </a:prstGeom>
          <a:noFill/>
          <a:ln w="9525">
            <a:noFill/>
            <a:miter lim="800000"/>
            <a:headEnd/>
            <a:tailEnd/>
          </a:ln>
          <a:effectLst/>
        </p:spPr>
        <p:txBody>
          <a:bodyPr wrap="square">
            <a:spAutoFit/>
          </a:bodyPr>
          <a:lstStyle/>
          <a:p>
            <a:pPr algn="l">
              <a:spcBef>
                <a:spcPct val="50000"/>
              </a:spcBef>
            </a:pPr>
            <a:r>
              <a:rPr lang="zh-CN" altLang="en-US" dirty="0">
                <a:ea typeface="楷体" pitchFamily="49" charset="-122"/>
                <a:cs typeface="Times New Roman" pitchFamily="18" charset="0"/>
              </a:rPr>
              <a:t>在</a:t>
            </a:r>
            <a:r>
              <a:rPr lang="zh-CN" altLang="en-US">
                <a:ea typeface="楷体" pitchFamily="49" charset="-122"/>
                <a:cs typeface="Times New Roman" pitchFamily="18" charset="0"/>
              </a:rPr>
              <a:t>*</a:t>
            </a:r>
            <a:r>
              <a:rPr lang="en-US" altLang="zh-CN">
                <a:ea typeface="楷体" pitchFamily="49" charset="-122"/>
                <a:cs typeface="Times New Roman" pitchFamily="18" charset="0"/>
              </a:rPr>
              <a:t>p</a:t>
            </a:r>
            <a:r>
              <a:rPr lang="zh-CN" altLang="en-US">
                <a:ea typeface="楷体" pitchFamily="49" charset="-122"/>
                <a:cs typeface="Times New Roman" pitchFamily="18" charset="0"/>
              </a:rPr>
              <a:t>结点之后插入结点*</a:t>
            </a:r>
            <a:r>
              <a:rPr lang="en-US" altLang="zh-CN" dirty="0">
                <a:ea typeface="楷体" pitchFamily="49" charset="-122"/>
                <a:cs typeface="Times New Roman" pitchFamily="18" charset="0"/>
              </a:rPr>
              <a:t>s</a:t>
            </a: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headEnd/>
            <a:tailEnd/>
          </a:ln>
          <a:effectLst/>
        </p:spPr>
        <p:txBody>
          <a:bodyPr wrap="square" lIns="72000" tIns="72000" rIns="162000" bIns="144000">
            <a:spAutoFit/>
          </a:bodyPr>
          <a:lstStyle/>
          <a:p>
            <a:pPr algn="l"/>
            <a:r>
              <a:rPr lang="zh-CN" altLang="en-US">
                <a:solidFill>
                  <a:schemeClr val="bg1"/>
                </a:solidFill>
                <a:latin typeface="楷体" pitchFamily="49" charset="-122"/>
                <a:ea typeface="楷体" pitchFamily="49" charset="-122"/>
              </a:rPr>
              <a:t> 双链表插入结点的</a:t>
            </a:r>
            <a:r>
              <a:rPr lang="zh-CN" altLang="en-US" dirty="0">
                <a:solidFill>
                  <a:schemeClr val="bg1"/>
                </a:solidFill>
                <a:latin typeface="楷体" pitchFamily="49" charset="-122"/>
                <a:ea typeface="楷体" pitchFamily="49" charset="-122"/>
              </a:rPr>
              <a:t>演示</a:t>
            </a:r>
            <a:endParaRPr lang="zh-CN" altLang="en-US" dirty="0">
              <a:latin typeface="楷体" pitchFamily="49" charset="-122"/>
              <a:ea typeface="楷体" pitchFamily="49" charset="-122"/>
            </a:endParaRPr>
          </a:p>
        </p:txBody>
      </p:sp>
      <p:sp>
        <p:nvSpPr>
          <p:cNvPr id="274483" name="Text Box 51"/>
          <p:cNvSpPr txBox="1">
            <a:spLocks noChangeArrowheads="1"/>
          </p:cNvSpPr>
          <p:nvPr/>
        </p:nvSpPr>
        <p:spPr bwMode="auto">
          <a:xfrm>
            <a:off x="5286380" y="5357826"/>
            <a:ext cx="2087562" cy="457200"/>
          </a:xfrm>
          <a:prstGeom prst="rect">
            <a:avLst/>
          </a:prstGeom>
          <a:noFill/>
          <a:ln w="38100" algn="ctr">
            <a:noFill/>
            <a:miter lim="800000"/>
            <a:headEnd/>
            <a:tailEnd/>
          </a:ln>
          <a:effectLst/>
        </p:spPr>
        <p:txBody>
          <a:bodyPr>
            <a:spAutoFit/>
          </a:bodyPr>
          <a:lstStyle/>
          <a:p>
            <a:pPr>
              <a:spcBef>
                <a:spcPct val="50000"/>
              </a:spcBef>
            </a:pPr>
            <a:r>
              <a:rPr lang="zh-CN" altLang="en-US" dirty="0">
                <a:solidFill>
                  <a:srgbClr val="FF00FF"/>
                </a:solidFill>
                <a:latin typeface="黑体" pitchFamily="49" charset="-122"/>
                <a:ea typeface="黑体" pitchFamily="49" charset="-122"/>
              </a:rPr>
              <a:t>插入完毕</a:t>
            </a:r>
          </a:p>
        </p:txBody>
      </p:sp>
      <p:sp>
        <p:nvSpPr>
          <p:cNvPr id="41" name="Text Box 4"/>
          <p:cNvSpPr txBox="1">
            <a:spLocks noChangeArrowheads="1"/>
          </p:cNvSpPr>
          <p:nvPr/>
        </p:nvSpPr>
        <p:spPr bwMode="auto">
          <a:xfrm>
            <a:off x="142844" y="119698"/>
            <a:ext cx="5318134" cy="5232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a:solidFill>
                  <a:schemeClr val="bg1"/>
                </a:solidFill>
                <a:latin typeface="Times New Roman" pitchFamily="18" charset="0"/>
                <a:ea typeface="黑体" pitchFamily="49" charset="-122"/>
                <a:cs typeface="Times New Roman" pitchFamily="18" charset="0"/>
              </a:rPr>
              <a:t> 1</a:t>
            </a:r>
            <a:r>
              <a:rPr lang="zh-CN" altLang="en-US" sz="2800">
                <a:solidFill>
                  <a:schemeClr val="bg1"/>
                </a:solidFill>
                <a:latin typeface="Times New Roman" pitchFamily="18" charset="0"/>
                <a:ea typeface="黑体" pitchFamily="49" charset="-122"/>
                <a:cs typeface="Times New Roman" pitchFamily="18" charset="0"/>
              </a:rPr>
              <a:t>、双链表中结点的插入和删除</a:t>
            </a:r>
            <a:endParaRPr lang="zh-CN" altLang="en-US" sz="2800" dirty="0">
              <a:solidFill>
                <a:schemeClr val="bg1"/>
              </a:solidFill>
              <a:latin typeface="Times New Roman" pitchFamily="18" charset="0"/>
              <a:ea typeface="黑体" pitchFamily="49" charset="-122"/>
              <a:cs typeface="Times New Roman" pitchFamily="18" charset="0"/>
            </a:endParaRPr>
          </a:p>
        </p:txBody>
      </p:sp>
      <p:sp>
        <p:nvSpPr>
          <p:cNvPr id="43" name="灯片编号占位符 42"/>
          <p:cNvSpPr>
            <a:spLocks noGrp="1"/>
          </p:cNvSpPr>
          <p:nvPr>
            <p:ph type="sldNum" sz="quarter" idx="12"/>
          </p:nvPr>
        </p:nvSpPr>
        <p:spPr/>
        <p:txBody>
          <a:bodyPr/>
          <a:lstStyle/>
          <a:p>
            <a:fld id="{BD3F3EC2-762F-4585-9ABE-3D0BD98F40C0}" type="slidenum">
              <a:rPr lang="en-US" altLang="zh-CN" smtClean="0"/>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a</a:t>
            </a:r>
            <a:endParaRPr lang="en-US" altLang="zh-CN" sz="2000" baseline="-25000" dirty="0">
              <a:solidFill>
                <a:srgbClr val="3333FF"/>
              </a:solidFill>
              <a:latin typeface="Times New Roman" pitchFamily="18" charset="0"/>
              <a:cs typeface="Times New Roman" pitchFamily="18" charset="0"/>
            </a:endParaRPr>
          </a:p>
        </p:txBody>
      </p:sp>
      <p:sp>
        <p:nvSpPr>
          <p:cNvPr id="276483" name="Rectangle 3"/>
          <p:cNvSpPr>
            <a:spLocks noChangeArrowheads="1"/>
          </p:cNvSpPr>
          <p:nvPr/>
        </p:nvSpPr>
        <p:spPr bwMode="auto">
          <a:xfrm>
            <a:off x="263207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4" name="Rectangle 4"/>
          <p:cNvSpPr>
            <a:spLocks noChangeArrowheads="1"/>
          </p:cNvSpPr>
          <p:nvPr/>
        </p:nvSpPr>
        <p:spPr bwMode="auto">
          <a:xfrm>
            <a:off x="4103688"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b</a:t>
            </a:r>
          </a:p>
        </p:txBody>
      </p:sp>
      <p:sp>
        <p:nvSpPr>
          <p:cNvPr id="276485" name="Rectangle 5"/>
          <p:cNvSpPr>
            <a:spLocks noChangeArrowheads="1"/>
          </p:cNvSpPr>
          <p:nvPr/>
        </p:nvSpPr>
        <p:spPr bwMode="auto">
          <a:xfrm>
            <a:off x="4645025"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86" name="Rectangle 6"/>
          <p:cNvSpPr>
            <a:spLocks noChangeArrowheads="1"/>
          </p:cNvSpPr>
          <p:nvPr/>
        </p:nvSpPr>
        <p:spPr bwMode="auto">
          <a:xfrm>
            <a:off x="6067425" y="25241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Times New Roman" pitchFamily="18" charset="0"/>
                <a:cs typeface="Times New Roman" pitchFamily="18" charset="0"/>
              </a:rPr>
              <a:t>c</a:t>
            </a:r>
          </a:p>
        </p:txBody>
      </p:sp>
      <p:sp>
        <p:nvSpPr>
          <p:cNvPr id="276487" name="Rectangle 7"/>
          <p:cNvSpPr>
            <a:spLocks noChangeArrowheads="1"/>
          </p:cNvSpPr>
          <p:nvPr/>
        </p:nvSpPr>
        <p:spPr bwMode="auto">
          <a:xfrm>
            <a:off x="66087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492" name="Rectangle 12"/>
          <p:cNvSpPr>
            <a:spLocks noChangeArrowheads="1"/>
          </p:cNvSpPr>
          <p:nvPr/>
        </p:nvSpPr>
        <p:spPr bwMode="auto">
          <a:xfrm>
            <a:off x="552926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3" name="Rectangle 13"/>
          <p:cNvSpPr>
            <a:spLocks noChangeArrowheads="1"/>
          </p:cNvSpPr>
          <p:nvPr/>
        </p:nvSpPr>
        <p:spPr bwMode="auto">
          <a:xfrm>
            <a:off x="3563938"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4" name="Rectangle 14"/>
          <p:cNvSpPr>
            <a:spLocks noChangeArrowheads="1"/>
          </p:cNvSpPr>
          <p:nvPr/>
        </p:nvSpPr>
        <p:spPr bwMode="auto">
          <a:xfrm>
            <a:off x="1585913" y="252412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498" name="Arc 18"/>
          <p:cNvSpPr>
            <a:spLocks/>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a:effectLst/>
        </p:spPr>
        <p:txBody>
          <a:bodyPr wrap="none" anchor="ctr"/>
          <a:lstStyle/>
          <a:p>
            <a:endParaRPr lang="zh-CN" altLang="en-US"/>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headEnd/>
            <a:tailEnd/>
          </a:ln>
          <a:effectLst/>
        </p:spPr>
        <p:txBody>
          <a:bodyPr>
            <a:spAutoFit/>
          </a:bodyPr>
          <a:lstStyle/>
          <a:p>
            <a:pPr algn="l">
              <a:spcBef>
                <a:spcPct val="50000"/>
              </a:spcBef>
            </a:pPr>
            <a:r>
              <a:rPr lang="en-US" altLang="zh-CN"/>
              <a:t>p</a:t>
            </a: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headEnd/>
            <a:tailEnd/>
          </a:ln>
          <a:effectLst/>
        </p:spPr>
        <p:txBody>
          <a:bodyPr>
            <a:spAutoFit/>
          </a:bodyPr>
          <a:lstStyle/>
          <a:p>
            <a:pPr algn="l">
              <a:lnSpc>
                <a:spcPts val="2400"/>
              </a:lnSpc>
              <a:spcBef>
                <a:spcPct val="50000"/>
              </a:spcBef>
            </a:pPr>
            <a:r>
              <a:rPr lang="zh-CN" altLang="en-US" dirty="0">
                <a:ea typeface="楷体" pitchFamily="49" charset="-122"/>
                <a:cs typeface="Times New Roman" pitchFamily="18" charset="0"/>
              </a:rPr>
              <a:t>操作语句：</a:t>
            </a:r>
          </a:p>
          <a:p>
            <a:pPr algn="l">
              <a:lnSpc>
                <a:spcPts val="2400"/>
              </a:lnSpc>
              <a:spcBef>
                <a:spcPct val="50000"/>
              </a:spcBef>
            </a:pPr>
            <a:r>
              <a:rPr lang="zh-CN" altLang="en-US" dirty="0">
                <a:ea typeface="楷体" pitchFamily="49" charset="-122"/>
                <a:cs typeface="Times New Roman" pitchFamily="18" charset="0"/>
                <a:sym typeface="Wingdings 2" pitchFamily="18" charset="2"/>
              </a:rPr>
              <a:t></a:t>
            </a:r>
            <a:r>
              <a:rPr lang="zh-CN" altLang="en-US" sz="2000" dirty="0">
                <a:ea typeface="楷体" pitchFamily="49" charset="-122"/>
                <a:cs typeface="Times New Roman" pitchFamily="18" charset="0"/>
              </a:rPr>
              <a:t> </a:t>
            </a:r>
            <a:r>
              <a:rPr lang="en-US" altLang="zh-CN" sz="2000" dirty="0">
                <a:ea typeface="楷体" pitchFamily="49" charset="-122"/>
                <a:cs typeface="Times New Roman" pitchFamily="18" charset="0"/>
              </a:rPr>
              <a:t>p</a:t>
            </a:r>
            <a:r>
              <a:rPr lang="en-US" altLang="zh-CN" sz="2000" dirty="0">
                <a:latin typeface="+mn-ea"/>
                <a:ea typeface="+mn-ea"/>
                <a:cs typeface="Times New Roman" pitchFamily="18" charset="0"/>
              </a:rPr>
              <a:t>-</a:t>
            </a:r>
            <a:r>
              <a:rPr lang="en-US" altLang="zh-CN" sz="2000" dirty="0">
                <a:ea typeface="楷体" pitchFamily="49" charset="-122"/>
                <a:cs typeface="Times New Roman" pitchFamily="18" charset="0"/>
              </a:rPr>
              <a:t>&gt;next</a:t>
            </a:r>
            <a:r>
              <a:rPr lang="en-US" altLang="zh-CN" sz="2000" dirty="0">
                <a:latin typeface="+mn-ea"/>
                <a:ea typeface="+mn-ea"/>
                <a:cs typeface="Times New Roman" pitchFamily="18" charset="0"/>
              </a:rPr>
              <a:t>-</a:t>
            </a:r>
            <a:r>
              <a:rPr lang="en-US" altLang="zh-CN" sz="2000" dirty="0">
                <a:ea typeface="楷体" pitchFamily="49" charset="-122"/>
                <a:cs typeface="Times New Roman" pitchFamily="18" charset="0"/>
              </a:rPr>
              <a:t>&gt;next</a:t>
            </a:r>
            <a:r>
              <a:rPr lang="en-US" altLang="zh-CN" sz="2000" dirty="0">
                <a:latin typeface="+mj-ea"/>
                <a:ea typeface="+mj-ea"/>
                <a:cs typeface="Times New Roman" pitchFamily="18" charset="0"/>
              </a:rPr>
              <a:t>-</a:t>
            </a:r>
            <a:r>
              <a:rPr lang="en-US" altLang="zh-CN" sz="2000">
                <a:ea typeface="楷体" pitchFamily="49" charset="-122"/>
                <a:cs typeface="Times New Roman" pitchFamily="18" charset="0"/>
              </a:rPr>
              <a:t>&gt;prior = p</a:t>
            </a:r>
            <a:endParaRPr lang="en-US" altLang="zh-CN" sz="2000" dirty="0">
              <a:ea typeface="楷体" pitchFamily="49" charset="-122"/>
              <a:cs typeface="Times New Roman" pitchFamily="18" charset="0"/>
            </a:endParaRPr>
          </a:p>
          <a:p>
            <a:pPr algn="l">
              <a:lnSpc>
                <a:spcPts val="2400"/>
              </a:lnSpc>
              <a:spcBef>
                <a:spcPct val="50000"/>
              </a:spcBef>
            </a:pPr>
            <a:r>
              <a:rPr lang="en-US" altLang="zh-CN" dirty="0">
                <a:ea typeface="楷体" pitchFamily="49" charset="-122"/>
                <a:cs typeface="Times New Roman" pitchFamily="18" charset="0"/>
                <a:sym typeface="Wingdings 2" pitchFamily="18" charset="2"/>
              </a:rPr>
              <a:t></a:t>
            </a:r>
            <a:r>
              <a:rPr lang="en-US" altLang="zh-CN" sz="2000" dirty="0">
                <a:ea typeface="楷体" pitchFamily="49" charset="-122"/>
                <a:cs typeface="Times New Roman" pitchFamily="18" charset="0"/>
              </a:rPr>
              <a:t> p</a:t>
            </a:r>
            <a:r>
              <a:rPr lang="en-US" altLang="zh-CN" sz="2000" dirty="0">
                <a:latin typeface="+mn-ea"/>
                <a:ea typeface="+mn-ea"/>
                <a:cs typeface="Times New Roman" pitchFamily="18" charset="0"/>
              </a:rPr>
              <a:t>-</a:t>
            </a:r>
            <a:r>
              <a:rPr lang="en-US" altLang="zh-CN" sz="2000">
                <a:ea typeface="楷体" pitchFamily="49" charset="-122"/>
                <a:cs typeface="Times New Roman" pitchFamily="18" charset="0"/>
              </a:rPr>
              <a:t>&gt;next = p</a:t>
            </a:r>
            <a:r>
              <a:rPr lang="en-US" altLang="zh-CN" sz="2000">
                <a:latin typeface="+mj-ea"/>
                <a:ea typeface="+mj-ea"/>
                <a:cs typeface="Times New Roman" pitchFamily="18" charset="0"/>
              </a:rPr>
              <a:t>-</a:t>
            </a:r>
            <a:r>
              <a:rPr lang="en-US" altLang="zh-CN" sz="2000" dirty="0">
                <a:ea typeface="楷体" pitchFamily="49" charset="-122"/>
                <a:cs typeface="Times New Roman" pitchFamily="18" charset="0"/>
              </a:rPr>
              <a:t>&gt;next</a:t>
            </a:r>
            <a:r>
              <a:rPr lang="en-US" altLang="zh-CN" sz="2000" dirty="0">
                <a:latin typeface="+mj-ea"/>
                <a:ea typeface="+mj-ea"/>
                <a:cs typeface="Times New Roman" pitchFamily="18" charset="0"/>
              </a:rPr>
              <a:t>-</a:t>
            </a:r>
            <a:r>
              <a:rPr lang="en-US" altLang="zh-CN" sz="2000" dirty="0">
                <a:ea typeface="楷体" pitchFamily="49" charset="-122"/>
                <a:cs typeface="Times New Roman" pitchFamily="18" charset="0"/>
              </a:rPr>
              <a:t>&gt;next</a:t>
            </a: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宋体"/>
                <a:ea typeface="宋体" pitchFamily="2" charset="-122"/>
                <a:cs typeface="Times New Roman" pitchFamily="18" charset="0"/>
              </a:rPr>
              <a:t>…</a:t>
            </a:r>
            <a:endParaRPr kumimoji="1" lang="en-US" altLang="zh-CN">
              <a:solidFill>
                <a:srgbClr val="3333FF"/>
              </a:solidFill>
              <a:ea typeface="宋体" pitchFamily="2" charset="-122"/>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headEnd/>
            <a:tailEnd type="triangle" w="med" len="med"/>
          </a:ln>
          <a:effectLst/>
        </p:spPr>
        <p:txBody>
          <a:bodyPr wrap="none"/>
          <a:lstStyle/>
          <a:p>
            <a:endParaRPr lang="zh-CN" altLang="en-US"/>
          </a:p>
        </p:txBody>
      </p:sp>
      <p:grpSp>
        <p:nvGrpSpPr>
          <p:cNvPr id="276534" name="Group 54"/>
          <p:cNvGrpSpPr>
            <a:grpSpLocks/>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headEnd/>
              <a:tailEnd/>
            </a:ln>
            <a:effectLst/>
          </p:spPr>
          <p:txBody>
            <a:bodyPr wrap="none"/>
            <a:lstStyle/>
            <a:p>
              <a:endParaRPr lang="zh-CN" altLang="en-US"/>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headEnd/>
              <a:tailEnd/>
            </a:ln>
            <a:effectLst/>
          </p:spPr>
          <p:txBody>
            <a:bodyPr wrap="none"/>
            <a:lstStyle/>
            <a:p>
              <a:endParaRPr lang="zh-CN" altLang="en-US"/>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ffectLst/>
          </p:spPr>
          <p:txBody>
            <a:bodyPr wrap="none"/>
            <a:lstStyle/>
            <a:p>
              <a:endParaRPr lang="zh-CN" altLang="en-US"/>
            </a:p>
          </p:txBody>
        </p:sp>
      </p:grpSp>
      <p:grpSp>
        <p:nvGrpSpPr>
          <p:cNvPr id="276535" name="Group 55"/>
          <p:cNvGrpSpPr>
            <a:grpSpLocks/>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headEnd/>
              <a:tailEnd/>
            </a:ln>
            <a:effectLst/>
          </p:spPr>
          <p:txBody>
            <a:bodyPr wrap="none"/>
            <a:lstStyle/>
            <a:p>
              <a:endParaRPr lang="zh-CN" altLang="en-US"/>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headEnd/>
              <a:tailEnd/>
            </a:ln>
            <a:effectLst/>
          </p:spPr>
          <p:txBody>
            <a:bodyPr wrap="none"/>
            <a:lstStyle/>
            <a:p>
              <a:endParaRPr lang="zh-CN" altLang="en-US"/>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headEnd/>
              <a:tailEnd type="triangle" w="med" len="med"/>
            </a:ln>
            <a:effectLst/>
          </p:spPr>
          <p:txBody>
            <a:bodyPr wrap="none"/>
            <a:lstStyle/>
            <a:p>
              <a:endParaRPr lang="zh-CN" altLang="en-US"/>
            </a:p>
          </p:txBody>
        </p:sp>
        <p:sp>
          <p:nvSpPr>
            <p:cNvPr id="276528" name="Text Box 48"/>
            <p:cNvSpPr txBox="1">
              <a:spLocks noChangeArrowheads="1"/>
            </p:cNvSpPr>
            <p:nvPr/>
          </p:nvSpPr>
          <p:spPr bwMode="auto">
            <a:xfrm>
              <a:off x="2381" y="1061"/>
              <a:ext cx="272" cy="288"/>
            </a:xfrm>
            <a:prstGeom prst="rect">
              <a:avLst/>
            </a:prstGeom>
            <a:noFill/>
            <a:ln w="9525">
              <a:noFill/>
              <a:miter lim="800000"/>
              <a:headEnd/>
              <a:tailEnd/>
            </a:ln>
            <a:effectLst/>
          </p:spPr>
          <p:txBody>
            <a:bodyPr>
              <a:spAutoFit/>
            </a:bodyPr>
            <a:lstStyle/>
            <a:p>
              <a:pPr algn="l">
                <a:spcBef>
                  <a:spcPct val="50000"/>
                </a:spcBef>
              </a:pPr>
              <a:r>
                <a:rPr lang="en-US" altLang="zh-CN">
                  <a:latin typeface="宋体" pitchFamily="2" charset="-122"/>
                  <a:ea typeface="宋体" pitchFamily="2" charset="-122"/>
                  <a:sym typeface="Wingdings 2" pitchFamily="18" charset="2"/>
                </a:rPr>
                <a:t></a:t>
              </a:r>
            </a:p>
          </p:txBody>
        </p:sp>
      </p:grpSp>
      <p:sp>
        <p:nvSpPr>
          <p:cNvPr id="276531" name="Text Box 51"/>
          <p:cNvSpPr txBox="1">
            <a:spLocks noChangeArrowheads="1"/>
          </p:cNvSpPr>
          <p:nvPr/>
        </p:nvSpPr>
        <p:spPr bwMode="auto">
          <a:xfrm>
            <a:off x="611188" y="1036638"/>
            <a:ext cx="4968875" cy="457200"/>
          </a:xfrm>
          <a:prstGeom prst="rect">
            <a:avLst/>
          </a:prstGeom>
          <a:noFill/>
          <a:ln w="9525">
            <a:noFill/>
            <a:miter lim="800000"/>
            <a:headEnd/>
            <a:tailEnd/>
          </a:ln>
          <a:effectLst/>
        </p:spPr>
        <p:txBody>
          <a:bodyPr>
            <a:spAutoFit/>
          </a:bodyPr>
          <a:lstStyle/>
          <a:p>
            <a:pPr algn="l">
              <a:spcBef>
                <a:spcPct val="50000"/>
              </a:spcBef>
            </a:pPr>
            <a:r>
              <a:rPr lang="zh-CN" altLang="en-US" dirty="0">
                <a:ea typeface="楷体" pitchFamily="49" charset="-122"/>
                <a:cs typeface="Times New Roman" pitchFamily="18" charset="0"/>
              </a:rPr>
              <a:t>删除</a:t>
            </a:r>
            <a:r>
              <a:rPr lang="zh-CN" altLang="en-US">
                <a:ea typeface="楷体" pitchFamily="49" charset="-122"/>
                <a:cs typeface="Times New Roman" pitchFamily="18" charset="0"/>
              </a:rPr>
              <a:t>*</a:t>
            </a:r>
            <a:r>
              <a:rPr lang="en-US" altLang="zh-CN">
                <a:ea typeface="楷体" pitchFamily="49" charset="-122"/>
                <a:cs typeface="Times New Roman" pitchFamily="18" charset="0"/>
              </a:rPr>
              <a:t>p</a:t>
            </a:r>
            <a:r>
              <a:rPr lang="zh-CN" altLang="en-US">
                <a:ea typeface="楷体" pitchFamily="49" charset="-122"/>
                <a:cs typeface="Times New Roman" pitchFamily="18" charset="0"/>
              </a:rPr>
              <a:t>结点之后</a:t>
            </a:r>
            <a:r>
              <a:rPr lang="zh-CN" altLang="en-US" dirty="0">
                <a:ea typeface="楷体" pitchFamily="49" charset="-122"/>
                <a:cs typeface="Times New Roman" pitchFamily="18" charset="0"/>
              </a:rPr>
              <a:t>的</a:t>
            </a:r>
            <a:r>
              <a:rPr lang="zh-CN" altLang="en-US">
                <a:ea typeface="楷体" pitchFamily="49" charset="-122"/>
                <a:cs typeface="Times New Roman" pitchFamily="18" charset="0"/>
              </a:rPr>
              <a:t>一个结点</a:t>
            </a:r>
            <a:endParaRPr lang="zh-CN" altLang="en-US" dirty="0">
              <a:ea typeface="楷体" pitchFamily="49" charset="-122"/>
              <a:cs typeface="Times New Roman" pitchFamily="18"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headEnd/>
            <a:tailEnd/>
          </a:ln>
          <a:effectLst/>
        </p:spPr>
        <p:txBody>
          <a:bodyPr wrap="square" lIns="162000" tIns="108000" rIns="162000" bIns="108000">
            <a:spAutoFit/>
          </a:bodyPr>
          <a:lstStyle/>
          <a:p>
            <a:r>
              <a:rPr lang="zh-CN" altLang="en-US" dirty="0">
                <a:solidFill>
                  <a:schemeClr val="bg1"/>
                </a:solidFill>
                <a:latin typeface="楷体" pitchFamily="49" charset="-122"/>
                <a:ea typeface="楷体" pitchFamily="49" charset="-122"/>
              </a:rPr>
              <a:t>双</a:t>
            </a:r>
            <a:r>
              <a:rPr lang="zh-CN" altLang="en-US">
                <a:solidFill>
                  <a:schemeClr val="bg1"/>
                </a:solidFill>
                <a:latin typeface="楷体" pitchFamily="49" charset="-122"/>
                <a:ea typeface="楷体" pitchFamily="49" charset="-122"/>
              </a:rPr>
              <a:t>链表删除结点的</a:t>
            </a:r>
            <a:r>
              <a:rPr lang="zh-CN" altLang="en-US" dirty="0">
                <a:solidFill>
                  <a:schemeClr val="bg1"/>
                </a:solidFill>
                <a:latin typeface="楷体" pitchFamily="49" charset="-122"/>
                <a:ea typeface="楷体" pitchFamily="49" charset="-122"/>
              </a:rPr>
              <a:t>演示</a:t>
            </a:r>
            <a:endParaRPr lang="zh-CN" altLang="en-US" dirty="0">
              <a:latin typeface="楷体" pitchFamily="49" charset="-122"/>
              <a:ea typeface="楷体" pitchFamily="49" charset="-122"/>
            </a:endParaRPr>
          </a:p>
        </p:txBody>
      </p:sp>
      <p:sp>
        <p:nvSpPr>
          <p:cNvPr id="276533" name="Text Box 53"/>
          <p:cNvSpPr txBox="1">
            <a:spLocks noChangeArrowheads="1"/>
          </p:cNvSpPr>
          <p:nvPr/>
        </p:nvSpPr>
        <p:spPr bwMode="auto">
          <a:xfrm>
            <a:off x="5867400" y="4797425"/>
            <a:ext cx="2087563" cy="457200"/>
          </a:xfrm>
          <a:prstGeom prst="rect">
            <a:avLst/>
          </a:prstGeom>
          <a:noFill/>
          <a:ln w="38100" algn="ctr">
            <a:noFill/>
            <a:miter lim="800000"/>
            <a:headEnd/>
            <a:tailEnd/>
          </a:ln>
          <a:effectLst/>
        </p:spPr>
        <p:txBody>
          <a:bodyPr>
            <a:spAutoFit/>
          </a:bodyPr>
          <a:lstStyle/>
          <a:p>
            <a:pPr>
              <a:spcBef>
                <a:spcPct val="50000"/>
              </a:spcBef>
            </a:pPr>
            <a:r>
              <a:rPr lang="zh-CN" altLang="en-US" dirty="0">
                <a:solidFill>
                  <a:srgbClr val="FF00FF"/>
                </a:solidFill>
                <a:latin typeface="黑体" pitchFamily="49" charset="-122"/>
                <a:ea typeface="黑体" pitchFamily="49" charset="-122"/>
              </a:rPr>
              <a:t>删除完毕</a:t>
            </a:r>
          </a:p>
        </p:txBody>
      </p:sp>
      <p:sp>
        <p:nvSpPr>
          <p:cNvPr id="37" name="灯片编号占位符 36"/>
          <p:cNvSpPr>
            <a:spLocks noGrp="1"/>
          </p:cNvSpPr>
          <p:nvPr>
            <p:ph type="sldNum" sz="quarter" idx="12"/>
          </p:nvPr>
        </p:nvSpPr>
        <p:spPr/>
        <p:txBody>
          <a:bodyPr/>
          <a:lstStyle/>
          <a:p>
            <a:fld id="{BD3F3EC2-762F-4585-9ABE-3D0BD98F40C0}" type="slidenum">
              <a:rPr lang="en-US" altLang="zh-CN" smtClean="0"/>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1052596"/>
          </a:xfrm>
          <a:prstGeom prst="rect">
            <a:avLst/>
          </a:prstGeom>
          <a:noFill/>
          <a:ln w="9525">
            <a:noFill/>
            <a:miter lim="800000"/>
            <a:headEnd/>
            <a:tailEnd/>
          </a:ln>
          <a:effectLst/>
        </p:spPr>
        <p:txBody>
          <a:bodyPr>
            <a:spAutoFit/>
          </a:bodyPr>
          <a:lstStyle/>
          <a:p>
            <a:pPr algn="l">
              <a:lnSpc>
                <a:spcPct val="130000"/>
              </a:lnSpc>
            </a:pPr>
            <a:r>
              <a:rPr lang="zh-CN" altLang="en-US" dirty="0">
                <a:ea typeface="楷体" pitchFamily="49" charset="-122"/>
                <a:cs typeface="Times New Roman" pitchFamily="18" charset="0"/>
              </a:rPr>
              <a:t>　　整体建立双链表也有两种方法：头插法和尾插法。与单</a:t>
            </a:r>
            <a:r>
              <a:rPr lang="zh-CN" altLang="en-US">
                <a:ea typeface="楷体" pitchFamily="49" charset="-122"/>
                <a:cs typeface="Times New Roman" pitchFamily="18" charset="0"/>
              </a:rPr>
              <a:t>链表的建表算法相似，</a:t>
            </a:r>
            <a:r>
              <a:rPr lang="zh-CN" altLang="en-US">
                <a:solidFill>
                  <a:srgbClr val="FF00FF"/>
                </a:solidFill>
                <a:ea typeface="楷体" pitchFamily="49" charset="-122"/>
                <a:cs typeface="Times New Roman" pitchFamily="18" charset="0"/>
              </a:rPr>
              <a:t>主要</a:t>
            </a:r>
            <a:r>
              <a:rPr lang="zh-CN" altLang="en-US" dirty="0">
                <a:solidFill>
                  <a:srgbClr val="FF00FF"/>
                </a:solidFill>
                <a:ea typeface="楷体" pitchFamily="49" charset="-122"/>
                <a:cs typeface="Times New Roman" pitchFamily="18" charset="0"/>
              </a:rPr>
              <a:t>是插入和删除的不同</a:t>
            </a:r>
            <a:r>
              <a:rPr lang="zh-CN" altLang="en-US" dirty="0">
                <a:ea typeface="楷体" pitchFamily="49" charset="-122"/>
                <a:cs typeface="Times New Roman" pitchFamily="18" charset="0"/>
              </a:rPr>
              <a:t>。</a:t>
            </a:r>
          </a:p>
        </p:txBody>
      </p:sp>
      <p:sp>
        <p:nvSpPr>
          <p:cNvPr id="52228" name="Text Box 4"/>
          <p:cNvSpPr txBox="1">
            <a:spLocks noChangeArrowheads="1"/>
          </p:cNvSpPr>
          <p:nvPr/>
        </p:nvSpPr>
        <p:spPr bwMode="auto">
          <a:xfrm>
            <a:off x="468312" y="620713"/>
            <a:ext cx="3032117" cy="52322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z="2800">
                <a:solidFill>
                  <a:schemeClr val="bg1"/>
                </a:solidFill>
                <a:latin typeface="Times New Roman" pitchFamily="18" charset="0"/>
                <a:ea typeface="黑体" pitchFamily="49" charset="-122"/>
                <a:cs typeface="Times New Roman" pitchFamily="18" charset="0"/>
              </a:rPr>
              <a:t> 2</a:t>
            </a:r>
            <a:r>
              <a:rPr lang="zh-CN" altLang="en-US" sz="2800">
                <a:solidFill>
                  <a:schemeClr val="bg1"/>
                </a:solidFill>
                <a:latin typeface="Times New Roman" pitchFamily="18" charset="0"/>
                <a:ea typeface="黑体" pitchFamily="49" charset="-122"/>
                <a:cs typeface="Times New Roman" pitchFamily="18" charset="0"/>
              </a:rPr>
              <a:t>、</a:t>
            </a:r>
            <a:r>
              <a:rPr lang="zh-CN" altLang="en-US" sz="2800" dirty="0">
                <a:solidFill>
                  <a:schemeClr val="bg1"/>
                </a:solidFill>
                <a:latin typeface="Times New Roman" pitchFamily="18" charset="0"/>
                <a:ea typeface="黑体" pitchFamily="49" charset="-122"/>
                <a:cs typeface="Times New Roman" pitchFamily="18" charset="0"/>
              </a:rPr>
              <a:t>建立双链表</a:t>
            </a:r>
          </a:p>
        </p:txBody>
      </p:sp>
      <p:sp>
        <p:nvSpPr>
          <p:cNvPr id="7" name="灯片编号占位符 6"/>
          <p:cNvSpPr>
            <a:spLocks noGrp="1"/>
          </p:cNvSpPr>
          <p:nvPr>
            <p:ph type="sldNum" sz="quarter" idx="12"/>
          </p:nvPr>
        </p:nvSpPr>
        <p:spPr/>
        <p:txBody>
          <a:bodyPr/>
          <a:lstStyle/>
          <a:p>
            <a:fld id="{BD3F3EC2-762F-4585-9ABE-3D0BD98F40C0}" type="slidenum">
              <a:rPr lang="en-US" altLang="zh-CN" smtClean="0"/>
              <a:pPr/>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7928001"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2000">
                <a:solidFill>
                  <a:srgbClr val="0000FF"/>
                </a:solidFill>
                <a:latin typeface="Times New Roman" pitchFamily="18" charset="0"/>
                <a:ea typeface="楷体" pitchFamily="49" charset="-122"/>
                <a:cs typeface="Times New Roman" pitchFamily="18" charset="0"/>
              </a:rPr>
              <a:t>void </a:t>
            </a:r>
            <a:r>
              <a:rPr lang="en-US" altLang="zh-CN" sz="2000">
                <a:solidFill>
                  <a:srgbClr val="FF0000"/>
                </a:solidFill>
                <a:latin typeface="Times New Roman" pitchFamily="18" charset="0"/>
                <a:ea typeface="楷体" pitchFamily="49" charset="-122"/>
                <a:cs typeface="Times New Roman" pitchFamily="18" charset="0"/>
              </a:rPr>
              <a:t>CreateListF</a:t>
            </a:r>
            <a:r>
              <a:rPr lang="en-US" altLang="zh-CN" sz="2000">
                <a:solidFill>
                  <a:srgbClr val="0000FF"/>
                </a:solidFill>
                <a:latin typeface="Times New Roman" pitchFamily="18" charset="0"/>
                <a:ea typeface="楷体" pitchFamily="49" charset="-122"/>
                <a:cs typeface="Times New Roman" pitchFamily="18" charset="0"/>
              </a:rPr>
              <a:t>(DLinkNode *&amp;L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ElemType 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n)</a:t>
            </a:r>
          </a:p>
          <a:p>
            <a:pPr algn="l"/>
            <a:r>
              <a:rPr lang="en-US" altLang="zh-CN" sz="2000" dirty="0">
                <a:solidFill>
                  <a:srgbClr val="0000FF"/>
                </a:solidFill>
                <a:latin typeface="Times New Roman" pitchFamily="18" charset="0"/>
                <a:ea typeface="楷体" pitchFamily="49" charset="-122"/>
                <a:cs typeface="Times New Roman" pitchFamily="18" charset="0"/>
              </a:rPr>
              <a:t>{</a:t>
            </a:r>
            <a:r>
              <a:rPr lang="zh-CN" altLang="en-US" sz="2000" dirty="0">
                <a:solidFill>
                  <a:srgbClr val="0000FF"/>
                </a:solidFill>
                <a:latin typeface="Times New Roman" pitchFamily="18" charset="0"/>
                <a:ea typeface="楷体" pitchFamily="49" charset="-122"/>
                <a:cs typeface="Times New Roman" pitchFamily="18" charset="0"/>
              </a:rPr>
              <a:t>　</a:t>
            </a:r>
            <a:r>
              <a:rPr lang="zh-CN" altLang="en-US" sz="2000">
                <a:solidFill>
                  <a:srgbClr val="0000FF"/>
                </a:solidFill>
                <a:latin typeface="Times New Roman" pitchFamily="18" charset="0"/>
                <a:ea typeface="楷体" pitchFamily="49" charset="-122"/>
                <a:cs typeface="Times New Roman" pitchFamily="18" charset="0"/>
              </a:rPr>
              <a:t> </a:t>
            </a:r>
            <a:r>
              <a:rPr lang="en-US" altLang="zh-CN" sz="2000">
                <a:solidFill>
                  <a:srgbClr val="0000FF"/>
                </a:solidFill>
                <a:latin typeface="Times New Roman" pitchFamily="18" charset="0"/>
                <a:ea typeface="楷体" pitchFamily="49" charset="-122"/>
                <a:cs typeface="Times New Roman" pitchFamily="18" charset="0"/>
              </a:rPr>
              <a:t>DLinkNode </a:t>
            </a:r>
            <a:r>
              <a:rPr lang="en-US" altLang="zh-CN" sz="2000" dirty="0">
                <a:solidFill>
                  <a:srgbClr val="0000FF"/>
                </a:solidFill>
                <a:latin typeface="Times New Roman" pitchFamily="18" charset="0"/>
                <a:ea typeface="楷体" pitchFamily="49" charset="-122"/>
                <a:cs typeface="Times New Roman" pitchFamily="18" charset="0"/>
              </a:rPr>
              <a:t>*s;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       L</a:t>
            </a:r>
            <a:r>
              <a:rPr lang="en-US" altLang="zh-CN" sz="2000">
                <a:solidFill>
                  <a:srgbClr val="0000FF"/>
                </a:solidFill>
                <a:latin typeface="Times New Roman" pitchFamily="18" charset="0"/>
                <a:ea typeface="楷体" pitchFamily="49" charset="-122"/>
                <a:cs typeface="Times New Roman" pitchFamily="18" charset="0"/>
              </a:rPr>
              <a:t>=(DLinkNode *)malloc(sizeof(DLinkNode));</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创建头结点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L-&gt;prior=L-&gt;next=NULL;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前后指针域置为</a:t>
            </a:r>
            <a:r>
              <a:rPr lang="en-US" altLang="zh-CN" sz="2000" dirty="0">
                <a:solidFill>
                  <a:srgbClr val="00B0F0"/>
                </a:solidFill>
                <a:latin typeface="Times New Roman" pitchFamily="18" charset="0"/>
                <a:ea typeface="楷体" pitchFamily="49" charset="-122"/>
                <a:cs typeface="Times New Roman" pitchFamily="18" charset="0"/>
              </a:rPr>
              <a:t>NULL</a:t>
            </a:r>
          </a:p>
          <a:p>
            <a:pPr algn="l"/>
            <a:r>
              <a:rPr lang="en-US" altLang="zh-CN" sz="2000" dirty="0">
                <a:solidFill>
                  <a:srgbClr val="0000FF"/>
                </a:solidFill>
                <a:latin typeface="Times New Roman" pitchFamily="18" charset="0"/>
                <a:ea typeface="楷体" pitchFamily="49" charset="-122"/>
                <a:cs typeface="Times New Roman" pitchFamily="18" charset="0"/>
              </a:rPr>
              <a:t>       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循环</a:t>
            </a:r>
            <a:r>
              <a:rPr lang="zh-CN" altLang="en-US" sz="2000">
                <a:solidFill>
                  <a:srgbClr val="00B0F0"/>
                </a:solidFill>
                <a:latin typeface="Times New Roman" pitchFamily="18" charset="0"/>
                <a:ea typeface="楷体" pitchFamily="49" charset="-122"/>
                <a:cs typeface="Times New Roman" pitchFamily="18" charset="0"/>
              </a:rPr>
              <a:t>建立数据结点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s</a:t>
            </a:r>
            <a:r>
              <a:rPr lang="en-US" altLang="zh-CN" sz="2000">
                <a:solidFill>
                  <a:srgbClr val="0000FF"/>
                </a:solidFill>
                <a:latin typeface="Times New Roman" pitchFamily="18" charset="0"/>
                <a:ea typeface="楷体" pitchFamily="49" charset="-122"/>
                <a:cs typeface="Times New Roman" pitchFamily="18" charset="0"/>
              </a:rPr>
              <a:t>=(DLinkNode *)malloc(sizeof(DLinkNode));</a:t>
            </a:r>
            <a:endParaRPr lang="en-US" altLang="zh-CN" sz="2000" dirty="0">
              <a:solidFill>
                <a:srgbClr val="0000FF"/>
              </a:solidFill>
              <a:latin typeface="Times New Roman" pitchFamily="18" charset="0"/>
              <a:ea typeface="楷体" pitchFamily="49" charset="-122"/>
              <a:cs typeface="Times New Roman" pitchFamily="18" charset="0"/>
            </a:endParaRPr>
          </a:p>
          <a:p>
            <a:pPr algn="l"/>
            <a:r>
              <a:rPr lang="en-US" altLang="zh-CN" sz="2000" dirty="0">
                <a:solidFill>
                  <a:srgbClr val="0000FF"/>
                </a:solidFill>
                <a:latin typeface="Times New Roman" pitchFamily="18" charset="0"/>
                <a:ea typeface="楷体" pitchFamily="49" charset="-122"/>
                <a:cs typeface="Times New Roman" pitchFamily="18" charset="0"/>
              </a:rPr>
              <a:t>	s-&gt;data=a[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创建数据结点*</a:t>
            </a:r>
            <a:r>
              <a:rPr lang="en-US" altLang="zh-CN" sz="2000" dirty="0">
                <a:solidFill>
                  <a:srgbClr val="00B0F0"/>
                </a:solidFill>
                <a:latin typeface="Times New Roman" pitchFamily="18" charset="0"/>
                <a:ea typeface="楷体" pitchFamily="49" charset="-122"/>
                <a:cs typeface="Times New Roman" pitchFamily="18" charset="0"/>
              </a:rPr>
              <a:t>s</a:t>
            </a:r>
          </a:p>
          <a:p>
            <a:pPr algn="l"/>
            <a:r>
              <a:rPr lang="en-US" altLang="zh-CN" sz="2000" dirty="0">
                <a:solidFill>
                  <a:srgbClr val="0000FF"/>
                </a:solidFill>
                <a:latin typeface="Times New Roman" pitchFamily="18" charset="0"/>
                <a:ea typeface="楷体" pitchFamily="49" charset="-122"/>
                <a:cs typeface="Times New Roman" pitchFamily="18" charset="0"/>
              </a:rPr>
              <a:t>	s-&gt;next=L-&gt;next;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a:solidFill>
                  <a:srgbClr val="00B0F0"/>
                </a:solidFill>
                <a:latin typeface="Times New Roman" pitchFamily="18" charset="0"/>
                <a:ea typeface="楷体" pitchFamily="49" charset="-122"/>
                <a:cs typeface="Times New Roman" pitchFamily="18" charset="0"/>
              </a:rPr>
              <a:t>插入到头结点之后</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if (L-&gt;next!=NULL)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若</a:t>
            </a:r>
            <a:r>
              <a:rPr lang="en-US" altLang="zh-CN" sz="2000" dirty="0">
                <a:solidFill>
                  <a:srgbClr val="00B0F0"/>
                </a:solidFill>
                <a:latin typeface="Times New Roman" pitchFamily="18" charset="0"/>
                <a:ea typeface="楷体" pitchFamily="49" charset="-122"/>
                <a:cs typeface="Times New Roman" pitchFamily="18" charset="0"/>
              </a:rPr>
              <a:t>L</a:t>
            </a:r>
            <a:r>
              <a:rPr lang="zh-CN" altLang="en-US" sz="2000">
                <a:solidFill>
                  <a:srgbClr val="00B0F0"/>
                </a:solidFill>
                <a:latin typeface="Times New Roman" pitchFamily="18" charset="0"/>
                <a:ea typeface="楷体" pitchFamily="49" charset="-122"/>
                <a:cs typeface="Times New Roman" pitchFamily="18" charset="0"/>
              </a:rPr>
              <a:t>存在数据结点，修改前驱指针</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L-&gt;next-&gt;prior=s;</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L-&gt;next=s;</a:t>
            </a:r>
          </a:p>
          <a:p>
            <a:pPr algn="l"/>
            <a:r>
              <a:rPr lang="en-US" altLang="zh-CN" sz="2000" dirty="0">
                <a:solidFill>
                  <a:srgbClr val="FF00FF"/>
                </a:solidFill>
                <a:latin typeface="Times New Roman" pitchFamily="18" charset="0"/>
                <a:ea typeface="楷体" pitchFamily="49" charset="-122"/>
                <a:cs typeface="Times New Roman" pitchFamily="18" charset="0"/>
              </a:rPr>
              <a:t>	s-&gt;prior=L;</a:t>
            </a:r>
          </a:p>
          <a:p>
            <a:pPr algn="l"/>
            <a:r>
              <a:rPr lang="en-US" altLang="zh-CN" sz="2000" dirty="0">
                <a:solidFill>
                  <a:srgbClr val="0000FF"/>
                </a:solidFill>
                <a:latin typeface="Times New Roman" pitchFamily="18" charset="0"/>
                <a:ea typeface="楷体" pitchFamily="49" charset="-122"/>
                <a:cs typeface="Times New Roman" pitchFamily="18" charset="0"/>
              </a:rPr>
              <a:t>       }</a:t>
            </a:r>
          </a:p>
          <a:p>
            <a:pPr algn="l"/>
            <a:r>
              <a:rPr lang="en-US" altLang="zh-CN" sz="2000" dirty="0">
                <a:solidFill>
                  <a:srgbClr val="0000FF"/>
                </a:solidFill>
                <a:latin typeface="Times New Roman" pitchFamily="18" charset="0"/>
                <a:ea typeface="楷体" pitchFamily="49" charset="-122"/>
                <a:cs typeface="Times New Roman" pitchFamily="18" charset="0"/>
              </a:rPr>
              <a:t>} </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a:ea typeface="楷体" pitchFamily="49" charset="-122"/>
                <a:cs typeface="Times New Roman" pitchFamily="18" charset="0"/>
              </a:rPr>
              <a:t>        </a:t>
            </a:r>
            <a:r>
              <a:rPr lang="zh-CN" altLang="en-US" dirty="0">
                <a:solidFill>
                  <a:srgbClr val="FF0000"/>
                </a:solidFill>
                <a:ea typeface="楷体" pitchFamily="49" charset="-122"/>
                <a:cs typeface="Times New Roman" pitchFamily="18" charset="0"/>
              </a:rPr>
              <a:t>头插法</a:t>
            </a:r>
            <a:r>
              <a:rPr lang="zh-CN" altLang="en-US" dirty="0">
                <a:ea typeface="楷体" pitchFamily="49" charset="-122"/>
                <a:cs typeface="Times New Roman" pitchFamily="18" charset="0"/>
              </a:rPr>
              <a:t>建立双链表：由含有</a:t>
            </a:r>
            <a:r>
              <a:rPr lang="en-US" altLang="zh-CN" i="1" dirty="0">
                <a:ea typeface="楷体" pitchFamily="49" charset="-122"/>
                <a:cs typeface="Times New Roman" pitchFamily="18" charset="0"/>
              </a:rPr>
              <a:t>n</a:t>
            </a:r>
            <a:r>
              <a:rPr lang="zh-CN" altLang="en-US" dirty="0">
                <a:ea typeface="楷体" pitchFamily="49" charset="-122"/>
                <a:cs typeface="Times New Roman" pitchFamily="18" charset="0"/>
              </a:rPr>
              <a:t>个元素的数组</a:t>
            </a:r>
            <a:r>
              <a:rPr lang="en-US" altLang="zh-CN" i="1" dirty="0">
                <a:ea typeface="楷体" pitchFamily="49" charset="-122"/>
                <a:cs typeface="Times New Roman" pitchFamily="18" charset="0"/>
              </a:rPr>
              <a:t>a</a:t>
            </a:r>
            <a:r>
              <a:rPr lang="zh-CN" altLang="en-US">
                <a:ea typeface="楷体" pitchFamily="49" charset="-122"/>
                <a:cs typeface="Times New Roman" pitchFamily="18" charset="0"/>
              </a:rPr>
              <a:t>创建带头结点的</a:t>
            </a:r>
            <a:r>
              <a:rPr lang="zh-CN" altLang="en-US" dirty="0">
                <a:ea typeface="楷体" pitchFamily="49" charset="-122"/>
                <a:cs typeface="Times New Roman" pitchFamily="18" charset="0"/>
              </a:rPr>
              <a:t>双链表</a:t>
            </a:r>
            <a:r>
              <a:rPr lang="en-US" altLang="zh-CN" dirty="0">
                <a:ea typeface="楷体" pitchFamily="49" charset="-122"/>
                <a:cs typeface="Times New Roman" pitchFamily="18" charset="0"/>
              </a:rPr>
              <a:t>L</a:t>
            </a:r>
            <a:r>
              <a:rPr lang="zh-CN" altLang="en-US" dirty="0">
                <a:ea typeface="楷体" pitchFamily="49" charset="-122"/>
                <a:cs typeface="Times New Roman" pitchFamily="18" charset="0"/>
              </a:rPr>
              <a:t>。</a:t>
            </a: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Times New Roman" pitchFamily="18" charset="0"/>
                  <a:cs typeface="Times New Roman" pitchFamily="18" charset="0"/>
                </a:rPr>
                <a:t>∧</a:t>
              </a:r>
              <a:endParaRPr lang="zh-CN" altLang="zh-CN" sz="2000" dirty="0">
                <a:solidFill>
                  <a:srgbClr val="0000FF"/>
                </a:solidFill>
                <a:latin typeface="Times New Roman" pitchFamily="18" charset="0"/>
                <a:cs typeface="Times New Roman" pitchFamily="18" charset="0"/>
              </a:endParaRPr>
            </a:p>
          </p:txBody>
        </p:sp>
        <p:sp>
          <p:nvSpPr>
            <p:cNvPr id="5" name="Rectangle 7"/>
            <p:cNvSpPr>
              <a:spLocks noChangeArrowheads="1"/>
            </p:cNvSpPr>
            <p:nvPr/>
          </p:nvSpPr>
          <p:spPr bwMode="auto">
            <a:xfrm>
              <a:off x="2630456"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6" name="Arc 35"/>
            <p:cNvSpPr>
              <a:spLocks/>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p>
          </p:txBody>
        </p:sp>
        <p:sp>
          <p:nvSpPr>
            <p:cNvPr id="7" name="Text Box 36"/>
            <p:cNvSpPr txBox="1">
              <a:spLocks noChangeArrowheads="1"/>
            </p:cNvSpPr>
            <p:nvPr/>
          </p:nvSpPr>
          <p:spPr bwMode="auto">
            <a:xfrm>
              <a:off x="1571604" y="557214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8" name="Rectangle 6"/>
            <p:cNvSpPr>
              <a:spLocks noChangeArrowheads="1"/>
            </p:cNvSpPr>
            <p:nvPr/>
          </p:nvSpPr>
          <p:spPr bwMode="auto">
            <a:xfrm>
              <a:off x="3143240"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a:solidFill>
                    <a:srgbClr val="0000FF"/>
                  </a:solidFill>
                  <a:latin typeface="Times New Roman" pitchFamily="18" charset="0"/>
                  <a:cs typeface="Times New Roman" pitchFamily="18" charset="0"/>
                </a:rPr>
                <a:t>∧</a:t>
              </a:r>
              <a:endParaRPr lang="zh-CN" altLang="zh-CN" baseline="-25000" dirty="0">
                <a:solidFill>
                  <a:srgbClr val="3333FF"/>
                </a:solidFill>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itchFamily="18" charset="0"/>
                <a:cs typeface="Times New Roman" pitchFamily="18" charset="0"/>
              </a:endParaRPr>
            </a:p>
          </p:txBody>
        </p:sp>
        <p:sp>
          <p:nvSpPr>
            <p:cNvPr id="10"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i="1" baseline="-25000" dirty="0" err="1">
                  <a:solidFill>
                    <a:srgbClr val="3333FF"/>
                  </a:solidFill>
                  <a:latin typeface="Times New Roman" pitchFamily="18" charset="0"/>
                  <a:cs typeface="Times New Roman" pitchFamily="18" charset="0"/>
                </a:rPr>
                <a:t>i</a:t>
              </a:r>
              <a:endParaRPr lang="zh-CN" altLang="zh-CN" sz="2000" i="1" baseline="-25000" dirty="0">
                <a:solidFill>
                  <a:srgbClr val="3333FF"/>
                </a:solidFill>
                <a:latin typeface="Times New Roman" pitchFamily="18" charset="0"/>
                <a:cs typeface="Times New Roman" pitchFamily="18" charset="0"/>
              </a:endParaRPr>
            </a:p>
          </p:txBody>
        </p:sp>
        <p:sp>
          <p:nvSpPr>
            <p:cNvPr id="11"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p>
          </p:txBody>
        </p:sp>
        <p:sp>
          <p:nvSpPr>
            <p:cNvPr id="12" name="Text Box 36"/>
            <p:cNvSpPr txBox="1">
              <a:spLocks noChangeArrowheads="1"/>
            </p:cNvSpPr>
            <p:nvPr/>
          </p:nvSpPr>
          <p:spPr bwMode="auto">
            <a:xfrm>
              <a:off x="5673737" y="5500702"/>
              <a:ext cx="431800" cy="461665"/>
            </a:xfrm>
            <a:prstGeom prst="rect">
              <a:avLst/>
            </a:prstGeom>
            <a:noFill/>
            <a:ln w="9525">
              <a:noFill/>
              <a:miter lim="800000"/>
              <a:headEnd/>
              <a:tailEnd/>
            </a:ln>
            <a:effectLst/>
          </p:spPr>
          <p:txBody>
            <a:bodyPr>
              <a:spAutoFit/>
            </a:bodyPr>
            <a:lstStyle/>
            <a:p>
              <a:pPr algn="l">
                <a:spcBef>
                  <a:spcPct val="50000"/>
                </a:spcBef>
              </a:pPr>
              <a:r>
                <a:rPr lang="en-US" altLang="zh-CN" dirty="0"/>
                <a:t>s</a:t>
              </a:r>
            </a:p>
          </p:txBody>
        </p:sp>
        <p:sp>
          <p:nvSpPr>
            <p:cNvPr id="13"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a:latin typeface="楷体" pitchFamily="49" charset="-122"/>
                  <a:ea typeface="楷体" pitchFamily="49" charset="-122"/>
                </a:rPr>
                <a:t>插入</a:t>
              </a:r>
            </a:p>
          </p:txBody>
        </p:sp>
      </p:grpSp>
      <p:sp>
        <p:nvSpPr>
          <p:cNvPr id="23" name="灯片编号占位符 22"/>
          <p:cNvSpPr>
            <a:spLocks noGrp="1"/>
          </p:cNvSpPr>
          <p:nvPr>
            <p:ph type="sldNum" sz="quarter" idx="12"/>
          </p:nvPr>
        </p:nvSpPr>
        <p:spPr/>
        <p:txBody>
          <a:bodyPr/>
          <a:lstStyle/>
          <a:p>
            <a:fld id="{BD3F3EC2-762F-4585-9ABE-3D0BD98F40C0}" type="slidenum">
              <a:rPr lang="en-US" altLang="zh-CN" smtClean="0"/>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928670"/>
            <a:ext cx="8142316" cy="440120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2000">
                <a:solidFill>
                  <a:srgbClr val="0000FF"/>
                </a:solidFill>
                <a:latin typeface="Times New Roman" pitchFamily="18" charset="0"/>
                <a:ea typeface="楷体" pitchFamily="49" charset="-122"/>
                <a:cs typeface="Times New Roman" pitchFamily="18" charset="0"/>
              </a:rPr>
              <a:t>void </a:t>
            </a:r>
            <a:r>
              <a:rPr lang="en-US" altLang="zh-CN" sz="2000">
                <a:solidFill>
                  <a:srgbClr val="FF0000"/>
                </a:solidFill>
                <a:latin typeface="Times New Roman" pitchFamily="18" charset="0"/>
                <a:ea typeface="楷体" pitchFamily="49" charset="-122"/>
                <a:cs typeface="Times New Roman" pitchFamily="18" charset="0"/>
              </a:rPr>
              <a:t>CreateListR</a:t>
            </a:r>
            <a:r>
              <a:rPr lang="en-US" altLang="zh-CN" sz="2000">
                <a:solidFill>
                  <a:srgbClr val="0000FF"/>
                </a:solidFill>
                <a:latin typeface="Times New Roman" pitchFamily="18" charset="0"/>
                <a:ea typeface="楷体" pitchFamily="49" charset="-122"/>
                <a:cs typeface="Times New Roman" pitchFamily="18" charset="0"/>
              </a:rPr>
              <a:t>(DLinkNode *&amp;L</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ElemType a[]</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int </a:t>
            </a:r>
            <a:r>
              <a:rPr lang="en-US" altLang="zh-CN" sz="2000" dirty="0">
                <a:solidFill>
                  <a:srgbClr val="0000FF"/>
                </a:solidFill>
                <a:latin typeface="Times New Roman" pitchFamily="18" charset="0"/>
                <a:ea typeface="楷体" pitchFamily="49" charset="-122"/>
                <a:cs typeface="Times New Roman" pitchFamily="18" charset="0"/>
              </a:rPr>
              <a:t>n)</a:t>
            </a:r>
          </a:p>
          <a:p>
            <a:pPr algn="l"/>
            <a:r>
              <a:rPr lang="en-US" altLang="zh-CN" sz="2000">
                <a:solidFill>
                  <a:srgbClr val="0000FF"/>
                </a:solidFill>
                <a:latin typeface="Times New Roman" pitchFamily="18" charset="0"/>
                <a:ea typeface="楷体" pitchFamily="49" charset="-122"/>
                <a:cs typeface="Times New Roman" pitchFamily="18" charset="0"/>
              </a:rPr>
              <a:t>{     DLinkNode *s</a:t>
            </a:r>
            <a:r>
              <a:rPr lang="zh-CN" altLang="en-US" sz="2000">
                <a:solidFill>
                  <a:srgbClr val="0000FF"/>
                </a:solidFill>
                <a:latin typeface="Times New Roman" pitchFamily="18" charset="0"/>
                <a:ea typeface="楷体" pitchFamily="49" charset="-122"/>
                <a:cs typeface="Times New Roman" pitchFamily="18" charset="0"/>
              </a:rPr>
              <a:t>，</a:t>
            </a:r>
            <a:r>
              <a:rPr lang="en-US" altLang="zh-CN" sz="2000">
                <a:solidFill>
                  <a:srgbClr val="0000FF"/>
                </a:solidFill>
                <a:latin typeface="Times New Roman" pitchFamily="18" charset="0"/>
                <a:ea typeface="楷体" pitchFamily="49" charset="-122"/>
                <a:cs typeface="Times New Roman" pitchFamily="18" charset="0"/>
              </a:rPr>
              <a:t>*</a:t>
            </a:r>
            <a:r>
              <a:rPr lang="en-US" altLang="zh-CN" sz="2000" dirty="0">
                <a:solidFill>
                  <a:srgbClr val="0000FF"/>
                </a:solidFill>
                <a:latin typeface="Times New Roman" pitchFamily="18" charset="0"/>
                <a:ea typeface="楷体" pitchFamily="49" charset="-122"/>
                <a:cs typeface="Times New Roman" pitchFamily="18" charset="0"/>
              </a:rPr>
              <a:t>r;</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int</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       L</a:t>
            </a:r>
            <a:r>
              <a:rPr lang="en-US" altLang="zh-CN" sz="2000">
                <a:solidFill>
                  <a:srgbClr val="0000FF"/>
                </a:solidFill>
                <a:latin typeface="Times New Roman" pitchFamily="18" charset="0"/>
                <a:ea typeface="楷体" pitchFamily="49" charset="-122"/>
                <a:cs typeface="Times New Roman" pitchFamily="18" charset="0"/>
              </a:rPr>
              <a:t>=(DLinkNode *)malloc(sizeof(DLinkNode));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创建头结点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r=L;			</a:t>
            </a:r>
            <a:r>
              <a:rPr lang="en-US" altLang="zh-CN" sz="2000" dirty="0">
                <a:solidFill>
                  <a:srgbClr val="00B0F0"/>
                </a:solidFill>
                <a:latin typeface="Times New Roman" pitchFamily="18" charset="0"/>
                <a:ea typeface="楷体" pitchFamily="49" charset="-122"/>
                <a:cs typeface="Times New Roman" pitchFamily="18" charset="0"/>
              </a:rPr>
              <a:t>//r</a:t>
            </a:r>
            <a:r>
              <a:rPr lang="zh-CN" altLang="en-US" sz="2000" dirty="0">
                <a:solidFill>
                  <a:srgbClr val="00B0F0"/>
                </a:solidFill>
                <a:latin typeface="Times New Roman" pitchFamily="18" charset="0"/>
                <a:ea typeface="楷体" pitchFamily="49" charset="-122"/>
                <a:cs typeface="Times New Roman" pitchFamily="18" charset="0"/>
              </a:rPr>
              <a:t>始终</a:t>
            </a:r>
            <a:r>
              <a:rPr lang="zh-CN" altLang="en-US" sz="2000">
                <a:solidFill>
                  <a:srgbClr val="00B0F0"/>
                </a:solidFill>
                <a:latin typeface="Times New Roman" pitchFamily="18" charset="0"/>
                <a:ea typeface="楷体" pitchFamily="49" charset="-122"/>
                <a:cs typeface="Times New Roman" pitchFamily="18" charset="0"/>
              </a:rPr>
              <a:t>指向尾结点，开始</a:t>
            </a:r>
            <a:r>
              <a:rPr lang="zh-CN" altLang="en-US" sz="2000" dirty="0">
                <a:solidFill>
                  <a:srgbClr val="00B0F0"/>
                </a:solidFill>
                <a:latin typeface="Times New Roman" pitchFamily="18" charset="0"/>
                <a:ea typeface="楷体" pitchFamily="49" charset="-122"/>
                <a:cs typeface="Times New Roman" pitchFamily="18" charset="0"/>
              </a:rPr>
              <a:t>时</a:t>
            </a:r>
            <a:r>
              <a:rPr lang="zh-CN" altLang="en-US" sz="2000">
                <a:solidFill>
                  <a:srgbClr val="00B0F0"/>
                </a:solidFill>
                <a:latin typeface="Times New Roman" pitchFamily="18" charset="0"/>
                <a:ea typeface="楷体" pitchFamily="49" charset="-122"/>
                <a:cs typeface="Times New Roman" pitchFamily="18" charset="0"/>
              </a:rPr>
              <a:t>指向头结点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for (</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a:t>
            </a:r>
            <a:r>
              <a:rPr lang="en-US" altLang="zh-CN" sz="2000" dirty="0" err="1">
                <a:solidFill>
                  <a:srgbClr val="0000FF"/>
                </a:solidFill>
                <a:latin typeface="Times New Roman" pitchFamily="18" charset="0"/>
                <a:ea typeface="楷体" pitchFamily="49" charset="-122"/>
                <a:cs typeface="Times New Roman" pitchFamily="18" charset="0"/>
              </a:rPr>
              <a:t>0;i</a:t>
            </a:r>
            <a:r>
              <a:rPr lang="en-US" altLang="zh-CN" sz="2000" dirty="0">
                <a:solidFill>
                  <a:srgbClr val="0000FF"/>
                </a:solidFill>
                <a:latin typeface="Times New Roman" pitchFamily="18" charset="0"/>
                <a:ea typeface="楷体" pitchFamily="49" charset="-122"/>
                <a:cs typeface="Times New Roman" pitchFamily="18" charset="0"/>
              </a:rPr>
              <a:t>&lt;</a:t>
            </a:r>
            <a:r>
              <a:rPr lang="en-US" altLang="zh-CN" sz="2000" dirty="0" err="1">
                <a:solidFill>
                  <a:srgbClr val="0000FF"/>
                </a:solidFill>
                <a:latin typeface="Times New Roman" pitchFamily="18" charset="0"/>
                <a:ea typeface="楷体" pitchFamily="49" charset="-122"/>
                <a:cs typeface="Times New Roman" pitchFamily="18" charset="0"/>
              </a:rPr>
              <a:t>n;i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循环</a:t>
            </a:r>
            <a:r>
              <a:rPr lang="zh-CN" altLang="en-US" sz="2000">
                <a:solidFill>
                  <a:srgbClr val="00B0F0"/>
                </a:solidFill>
                <a:latin typeface="Times New Roman" pitchFamily="18" charset="0"/>
                <a:ea typeface="楷体" pitchFamily="49" charset="-122"/>
                <a:cs typeface="Times New Roman" pitchFamily="18" charset="0"/>
              </a:rPr>
              <a:t>建立数据结点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      s</a:t>
            </a:r>
            <a:r>
              <a:rPr lang="en-US" altLang="zh-CN" sz="2000">
                <a:solidFill>
                  <a:srgbClr val="0000FF"/>
                </a:solidFill>
                <a:latin typeface="Times New Roman" pitchFamily="18" charset="0"/>
                <a:ea typeface="楷体" pitchFamily="49" charset="-122"/>
                <a:cs typeface="Times New Roman" pitchFamily="18" charset="0"/>
              </a:rPr>
              <a:t>=(DLinkNode *)malloc(sizeof(DLinkNode));</a:t>
            </a:r>
            <a:endParaRPr lang="en-US" altLang="zh-CN" sz="2000" dirty="0">
              <a:solidFill>
                <a:srgbClr val="0000FF"/>
              </a:solidFill>
              <a:latin typeface="Times New Roman" pitchFamily="18" charset="0"/>
              <a:ea typeface="楷体" pitchFamily="49" charset="-122"/>
              <a:cs typeface="Times New Roman" pitchFamily="18" charset="0"/>
            </a:endParaRPr>
          </a:p>
          <a:p>
            <a:pPr algn="l"/>
            <a:r>
              <a:rPr lang="en-US" altLang="zh-CN" sz="2000" dirty="0">
                <a:solidFill>
                  <a:srgbClr val="0000FF"/>
                </a:solidFill>
                <a:latin typeface="Times New Roman" pitchFamily="18" charset="0"/>
                <a:ea typeface="楷体" pitchFamily="49" charset="-122"/>
                <a:cs typeface="Times New Roman" pitchFamily="18" charset="0"/>
              </a:rPr>
              <a:t>	s-&gt;data=a[</a:t>
            </a:r>
            <a:r>
              <a:rPr lang="en-US" altLang="zh-CN" sz="2000" dirty="0" err="1">
                <a:solidFill>
                  <a:srgbClr val="0000FF"/>
                </a:solidFill>
                <a:latin typeface="Times New Roman" pitchFamily="18" charset="0"/>
                <a:ea typeface="楷体" pitchFamily="49" charset="-122"/>
                <a:cs typeface="Times New Roman" pitchFamily="18" charset="0"/>
              </a:rPr>
              <a:t>i</a:t>
            </a:r>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创建数据结点*</a:t>
            </a:r>
            <a:r>
              <a:rPr lang="en-US" altLang="zh-CN" sz="2000" dirty="0">
                <a:solidFill>
                  <a:srgbClr val="00B0F0"/>
                </a:solidFill>
                <a:latin typeface="Times New Roman" pitchFamily="18" charset="0"/>
                <a:ea typeface="楷体" pitchFamily="49" charset="-122"/>
                <a:cs typeface="Times New Roman" pitchFamily="18" charset="0"/>
              </a:rPr>
              <a:t>s</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r-&gt;next=</a:t>
            </a:r>
            <a:r>
              <a:rPr lang="en-US" altLang="zh-CN" sz="2000" dirty="0" err="1">
                <a:solidFill>
                  <a:srgbClr val="FF00FF"/>
                </a:solidFill>
                <a:latin typeface="Times New Roman" pitchFamily="18" charset="0"/>
                <a:ea typeface="楷体" pitchFamily="49" charset="-122"/>
                <a:cs typeface="Times New Roman" pitchFamily="18" charset="0"/>
              </a:rPr>
              <a:t>s;s</a:t>
            </a:r>
            <a:r>
              <a:rPr lang="en-US" altLang="zh-CN" sz="2000" dirty="0">
                <a:solidFill>
                  <a:srgbClr val="FF00FF"/>
                </a:solidFill>
                <a:latin typeface="Times New Roman" pitchFamily="18" charset="0"/>
                <a:ea typeface="楷体" pitchFamily="49" charset="-122"/>
                <a:cs typeface="Times New Roman" pitchFamily="18" charset="0"/>
              </a:rPr>
              <a:t>-&gt;prior=r;	</a:t>
            </a:r>
            <a:r>
              <a:rPr lang="en-US" altLang="zh-CN" sz="2000" dirty="0">
                <a:solidFill>
                  <a:srgbClr val="00B0F0"/>
                </a:solidFill>
                <a:latin typeface="Times New Roman" pitchFamily="18" charset="0"/>
                <a:ea typeface="楷体" pitchFamily="49" charset="-122"/>
                <a:cs typeface="Times New Roman" pitchFamily="18" charset="0"/>
              </a:rPr>
              <a:t>//</a:t>
            </a:r>
            <a:r>
              <a:rPr lang="zh-CN" altLang="en-US" sz="2000" dirty="0">
                <a:solidFill>
                  <a:srgbClr val="00B0F0"/>
                </a:solidFill>
                <a:latin typeface="Times New Roman" pitchFamily="18" charset="0"/>
                <a:ea typeface="楷体" pitchFamily="49" charset="-122"/>
                <a:cs typeface="Times New Roman" pitchFamily="18" charset="0"/>
              </a:rPr>
              <a:t>将*</a:t>
            </a:r>
            <a:r>
              <a:rPr lang="en-US" altLang="zh-CN" sz="2000" dirty="0">
                <a:solidFill>
                  <a:srgbClr val="00B0F0"/>
                </a:solidFill>
                <a:latin typeface="Times New Roman" pitchFamily="18" charset="0"/>
                <a:ea typeface="楷体" pitchFamily="49" charset="-122"/>
                <a:cs typeface="Times New Roman" pitchFamily="18" charset="0"/>
              </a:rPr>
              <a:t>s</a:t>
            </a:r>
            <a:r>
              <a:rPr lang="zh-CN" altLang="en-US" sz="2000" dirty="0">
                <a:solidFill>
                  <a:srgbClr val="00B0F0"/>
                </a:solidFill>
                <a:latin typeface="Times New Roman" pitchFamily="18" charset="0"/>
                <a:ea typeface="楷体" pitchFamily="49" charset="-122"/>
                <a:cs typeface="Times New Roman" pitchFamily="18" charset="0"/>
              </a:rPr>
              <a:t>插入*</a:t>
            </a:r>
            <a:r>
              <a:rPr lang="en-US" altLang="zh-CN" sz="2000" dirty="0">
                <a:solidFill>
                  <a:srgbClr val="00B0F0"/>
                </a:solidFill>
                <a:latin typeface="Times New Roman" pitchFamily="18" charset="0"/>
                <a:ea typeface="楷体" pitchFamily="49" charset="-122"/>
                <a:cs typeface="Times New Roman" pitchFamily="18" charset="0"/>
              </a:rPr>
              <a:t>r</a:t>
            </a:r>
            <a:r>
              <a:rPr lang="zh-CN" altLang="en-US" sz="2000" dirty="0">
                <a:solidFill>
                  <a:srgbClr val="00B0F0"/>
                </a:solidFill>
                <a:latin typeface="Times New Roman" pitchFamily="18" charset="0"/>
                <a:ea typeface="楷体" pitchFamily="49" charset="-122"/>
                <a:cs typeface="Times New Roman" pitchFamily="18" charset="0"/>
              </a:rPr>
              <a:t>之后</a:t>
            </a:r>
          </a:p>
          <a:p>
            <a:pPr algn="l"/>
            <a:r>
              <a:rPr lang="zh-CN" altLang="en-US" sz="2000" dirty="0">
                <a:solidFill>
                  <a:srgbClr val="FF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r=s;			</a:t>
            </a:r>
            <a:r>
              <a:rPr lang="en-US" altLang="zh-CN" sz="2000" dirty="0">
                <a:solidFill>
                  <a:srgbClr val="00B0F0"/>
                </a:solidFill>
                <a:latin typeface="Times New Roman" pitchFamily="18" charset="0"/>
                <a:ea typeface="楷体" pitchFamily="49" charset="-122"/>
                <a:cs typeface="Times New Roman" pitchFamily="18" charset="0"/>
              </a:rPr>
              <a:t>//r</a:t>
            </a:r>
            <a:r>
              <a:rPr lang="zh-CN" altLang="en-US" sz="2000">
                <a:solidFill>
                  <a:srgbClr val="00B0F0"/>
                </a:solidFill>
                <a:latin typeface="Times New Roman" pitchFamily="18" charset="0"/>
                <a:ea typeface="楷体" pitchFamily="49" charset="-122"/>
                <a:cs typeface="Times New Roman" pitchFamily="18" charset="0"/>
              </a:rPr>
              <a:t>指向尾结点</a:t>
            </a:r>
            <a:endParaRPr lang="zh-CN" altLang="en-US" sz="2000" dirty="0">
              <a:solidFill>
                <a:srgbClr val="00B0F0"/>
              </a:solidFill>
              <a:latin typeface="Times New Roman" pitchFamily="18" charset="0"/>
              <a:ea typeface="楷体" pitchFamily="49" charset="-122"/>
              <a:cs typeface="Times New Roman" pitchFamily="18" charset="0"/>
            </a:endParaRPr>
          </a:p>
          <a:p>
            <a:pPr algn="l"/>
            <a:r>
              <a:rPr lang="zh-CN" altLang="en-US"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0000FF"/>
                </a:solidFill>
                <a:latin typeface="Times New Roman" pitchFamily="18" charset="0"/>
                <a:ea typeface="楷体" pitchFamily="49" charset="-122"/>
                <a:cs typeface="Times New Roman" pitchFamily="18" charset="0"/>
              </a:rPr>
              <a:t>}</a:t>
            </a:r>
          </a:p>
          <a:p>
            <a:pPr algn="l"/>
            <a:r>
              <a:rPr lang="en-US" altLang="zh-CN" sz="2000" dirty="0">
                <a:solidFill>
                  <a:srgbClr val="0000FF"/>
                </a:solidFill>
                <a:latin typeface="Times New Roman" pitchFamily="18" charset="0"/>
                <a:ea typeface="楷体" pitchFamily="49" charset="-122"/>
                <a:cs typeface="Times New Roman" pitchFamily="18" charset="0"/>
              </a:rPr>
              <a:t>      </a:t>
            </a:r>
            <a:r>
              <a:rPr lang="en-US" altLang="zh-CN" sz="2000" dirty="0">
                <a:solidFill>
                  <a:srgbClr val="FF00FF"/>
                </a:solidFill>
                <a:latin typeface="Times New Roman" pitchFamily="18" charset="0"/>
                <a:ea typeface="楷体" pitchFamily="49" charset="-122"/>
                <a:cs typeface="Times New Roman" pitchFamily="18" charset="0"/>
              </a:rPr>
              <a:t>r-&gt;next=NULL;		</a:t>
            </a:r>
            <a:r>
              <a:rPr lang="en-US" altLang="zh-CN" sz="2000">
                <a:solidFill>
                  <a:srgbClr val="00B0F0"/>
                </a:solidFill>
                <a:latin typeface="Times New Roman" pitchFamily="18" charset="0"/>
                <a:ea typeface="楷体" pitchFamily="49" charset="-122"/>
                <a:cs typeface="Times New Roman" pitchFamily="18" charset="0"/>
              </a:rPr>
              <a:t>//</a:t>
            </a:r>
            <a:r>
              <a:rPr lang="zh-CN" altLang="en-US" sz="2000">
                <a:solidFill>
                  <a:srgbClr val="00B0F0"/>
                </a:solidFill>
                <a:latin typeface="Times New Roman" pitchFamily="18" charset="0"/>
                <a:ea typeface="楷体" pitchFamily="49" charset="-122"/>
                <a:cs typeface="Times New Roman" pitchFamily="18" charset="0"/>
              </a:rPr>
              <a:t>尾结点</a:t>
            </a:r>
            <a:r>
              <a:rPr lang="en-US" altLang="zh-CN" sz="2000">
                <a:solidFill>
                  <a:srgbClr val="00B0F0"/>
                </a:solidFill>
                <a:latin typeface="Times New Roman" pitchFamily="18" charset="0"/>
                <a:ea typeface="楷体" pitchFamily="49" charset="-122"/>
                <a:cs typeface="Times New Roman" pitchFamily="18" charset="0"/>
              </a:rPr>
              <a:t>next</a:t>
            </a:r>
            <a:r>
              <a:rPr lang="zh-CN" altLang="en-US" sz="2000" dirty="0">
                <a:solidFill>
                  <a:srgbClr val="00B0F0"/>
                </a:solidFill>
                <a:latin typeface="Times New Roman" pitchFamily="18" charset="0"/>
                <a:ea typeface="楷体" pitchFamily="49" charset="-122"/>
                <a:cs typeface="Times New Roman" pitchFamily="18" charset="0"/>
              </a:rPr>
              <a:t>域置为</a:t>
            </a:r>
            <a:r>
              <a:rPr lang="en-US" altLang="zh-CN" sz="2000" dirty="0">
                <a:solidFill>
                  <a:srgbClr val="00B0F0"/>
                </a:solidFill>
                <a:latin typeface="Times New Roman" pitchFamily="18" charset="0"/>
                <a:ea typeface="楷体" pitchFamily="49" charset="-122"/>
                <a:cs typeface="Times New Roman" pitchFamily="18" charset="0"/>
              </a:rPr>
              <a:t>NULL</a:t>
            </a:r>
          </a:p>
          <a:p>
            <a:pPr algn="l"/>
            <a:r>
              <a:rPr lang="en-US" altLang="zh-CN" sz="2000" dirty="0">
                <a:solidFill>
                  <a:srgbClr val="0000FF"/>
                </a:solidFill>
                <a:latin typeface="Times New Roman" pitchFamily="18" charset="0"/>
                <a:ea typeface="楷体" pitchFamily="49" charset="-122"/>
                <a:cs typeface="Times New Roman" pitchFamily="18" charset="0"/>
              </a:rPr>
              <a:t>}</a:t>
            </a:r>
          </a:p>
        </p:txBody>
      </p:sp>
      <p:sp>
        <p:nvSpPr>
          <p:cNvPr id="3" name="TextBox 2"/>
          <p:cNvSpPr txBox="1"/>
          <p:nvPr/>
        </p:nvSpPr>
        <p:spPr>
          <a:xfrm>
            <a:off x="285720" y="97673"/>
            <a:ext cx="8429684" cy="830997"/>
          </a:xfrm>
          <a:prstGeom prst="rect">
            <a:avLst/>
          </a:prstGeom>
          <a:noFill/>
        </p:spPr>
        <p:txBody>
          <a:bodyPr wrap="square" rtlCol="0">
            <a:spAutoFit/>
          </a:bodyPr>
          <a:lstStyle/>
          <a:p>
            <a:pPr algn="l"/>
            <a:r>
              <a:rPr lang="zh-CN" altLang="en-US" dirty="0">
                <a:ea typeface="楷体" pitchFamily="49" charset="-122"/>
                <a:cs typeface="Times New Roman" pitchFamily="18" charset="0"/>
              </a:rPr>
              <a:t>        </a:t>
            </a:r>
            <a:r>
              <a:rPr lang="zh-CN" altLang="en-US" dirty="0">
                <a:solidFill>
                  <a:srgbClr val="FF0000"/>
                </a:solidFill>
                <a:ea typeface="楷体" pitchFamily="49" charset="-122"/>
                <a:cs typeface="Times New Roman" pitchFamily="18" charset="0"/>
              </a:rPr>
              <a:t>尾插法</a:t>
            </a:r>
            <a:r>
              <a:rPr lang="zh-CN" altLang="en-US" dirty="0">
                <a:ea typeface="楷体" pitchFamily="49" charset="-122"/>
                <a:cs typeface="Times New Roman" pitchFamily="18" charset="0"/>
              </a:rPr>
              <a:t>建立双链表：由含有</a:t>
            </a:r>
            <a:r>
              <a:rPr lang="en-US" altLang="zh-CN" i="1" dirty="0">
                <a:ea typeface="楷体" pitchFamily="49" charset="-122"/>
                <a:cs typeface="Times New Roman" pitchFamily="18" charset="0"/>
              </a:rPr>
              <a:t>n</a:t>
            </a:r>
            <a:r>
              <a:rPr lang="zh-CN" altLang="en-US" dirty="0">
                <a:ea typeface="楷体" pitchFamily="49" charset="-122"/>
                <a:cs typeface="Times New Roman" pitchFamily="18" charset="0"/>
              </a:rPr>
              <a:t>个元素的数组</a:t>
            </a:r>
            <a:r>
              <a:rPr lang="en-US" altLang="zh-CN" i="1" dirty="0">
                <a:ea typeface="楷体" pitchFamily="49" charset="-122"/>
                <a:cs typeface="Times New Roman" pitchFamily="18" charset="0"/>
              </a:rPr>
              <a:t>a</a:t>
            </a:r>
            <a:r>
              <a:rPr lang="zh-CN" altLang="en-US">
                <a:ea typeface="楷体" pitchFamily="49" charset="-122"/>
                <a:cs typeface="Times New Roman" pitchFamily="18" charset="0"/>
              </a:rPr>
              <a:t>创建带头结点的</a:t>
            </a:r>
            <a:r>
              <a:rPr lang="zh-CN" altLang="en-US" dirty="0">
                <a:ea typeface="楷体" pitchFamily="49" charset="-122"/>
                <a:cs typeface="Times New Roman" pitchFamily="18" charset="0"/>
              </a:rPr>
              <a:t>双链表</a:t>
            </a:r>
            <a:r>
              <a:rPr lang="en-US" altLang="zh-CN" dirty="0">
                <a:ea typeface="楷体" pitchFamily="49" charset="-122"/>
                <a:cs typeface="Times New Roman" pitchFamily="18" charset="0"/>
              </a:rPr>
              <a:t>L</a:t>
            </a:r>
            <a:r>
              <a:rPr lang="zh-CN" altLang="en-US" dirty="0">
                <a:ea typeface="楷体" pitchFamily="49" charset="-122"/>
                <a:cs typeface="Times New Roman" pitchFamily="18" charset="0"/>
              </a:rPr>
              <a:t>。</a:t>
            </a: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itchFamily="18" charset="0"/>
                <a:cs typeface="Times New Roman" pitchFamily="18" charset="0"/>
              </a:endParaRPr>
            </a:p>
          </p:txBody>
        </p:sp>
        <p:sp>
          <p:nvSpPr>
            <p:cNvPr id="12" name="Rectangle 7"/>
            <p:cNvSpPr>
              <a:spLocks noChangeArrowheads="1"/>
            </p:cNvSpPr>
            <p:nvPr/>
          </p:nvSpPr>
          <p:spPr bwMode="auto">
            <a:xfrm>
              <a:off x="5948358"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a:solidFill>
                    <a:srgbClr val="3333FF"/>
                  </a:solidFill>
                  <a:latin typeface="Times New Roman" pitchFamily="18" charset="0"/>
                  <a:cs typeface="Times New Roman" pitchFamily="18" charset="0"/>
                </a:rPr>
                <a:t>a</a:t>
              </a:r>
              <a:r>
                <a:rPr lang="en-US" altLang="zh-CN" sz="2000" i="1" baseline="-25000" dirty="0" err="1">
                  <a:solidFill>
                    <a:srgbClr val="3333FF"/>
                  </a:solidFill>
                  <a:latin typeface="Times New Roman" pitchFamily="18" charset="0"/>
                  <a:cs typeface="Times New Roman" pitchFamily="18" charset="0"/>
                </a:rPr>
                <a:t>i</a:t>
              </a:r>
              <a:endParaRPr lang="zh-CN" altLang="zh-CN" sz="2000" i="1" baseline="-25000" dirty="0">
                <a:solidFill>
                  <a:srgbClr val="3333FF"/>
                </a:solidFill>
                <a:latin typeface="Times New Roman" pitchFamily="18" charset="0"/>
                <a:cs typeface="Times New Roman" pitchFamily="18" charset="0"/>
              </a:endParaRPr>
            </a:p>
          </p:txBody>
        </p:sp>
        <p:sp>
          <p:nvSpPr>
            <p:cNvPr id="13" name="Arc 35"/>
            <p:cNvSpPr>
              <a:spLocks/>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p>
          </p:txBody>
        </p:sp>
        <p:sp>
          <p:nvSpPr>
            <p:cNvPr id="14" name="Text Box 36"/>
            <p:cNvSpPr txBox="1">
              <a:spLocks noChangeArrowheads="1"/>
            </p:cNvSpPr>
            <p:nvPr/>
          </p:nvSpPr>
          <p:spPr bwMode="auto">
            <a:xfrm>
              <a:off x="5673737" y="5500702"/>
              <a:ext cx="431800" cy="461665"/>
            </a:xfrm>
            <a:prstGeom prst="rect">
              <a:avLst/>
            </a:prstGeom>
            <a:noFill/>
            <a:ln w="9525">
              <a:noFill/>
              <a:miter lim="800000"/>
              <a:headEnd/>
              <a:tailEnd/>
            </a:ln>
            <a:effectLst/>
          </p:spPr>
          <p:txBody>
            <a:bodyPr>
              <a:spAutoFit/>
            </a:bodyPr>
            <a:lstStyle/>
            <a:p>
              <a:pPr algn="l">
                <a:spcBef>
                  <a:spcPct val="50000"/>
                </a:spcBef>
              </a:pPr>
              <a:r>
                <a:rPr lang="en-US" altLang="zh-CN" dirty="0"/>
                <a:t>s</a:t>
              </a:r>
            </a:p>
          </p:txBody>
        </p:sp>
        <p:sp>
          <p:nvSpPr>
            <p:cNvPr id="15" name="Rectangle 6"/>
            <p:cNvSpPr>
              <a:spLocks noChangeArrowheads="1"/>
            </p:cNvSpPr>
            <p:nvPr/>
          </p:nvSpPr>
          <p:spPr bwMode="auto">
            <a:xfrm>
              <a:off x="6461142" y="598173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grpSp>
      <p:grpSp>
        <p:nvGrpSpPr>
          <p:cNvPr id="16" name="组合 15"/>
          <p:cNvGrpSpPr/>
          <p:nvPr/>
        </p:nvGrpSpPr>
        <p:grpSpPr>
          <a:xfrm>
            <a:off x="3857620"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a:latin typeface="楷体" pitchFamily="49" charset="-122"/>
                  <a:ea typeface="楷体" pitchFamily="49" charset="-122"/>
                </a:rPr>
                <a:t>插入</a:t>
              </a:r>
            </a:p>
          </p:txBody>
        </p:sp>
      </p:grpSp>
      <p:grpSp>
        <p:nvGrpSpPr>
          <p:cNvPr id="22"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Times New Roman" pitchFamily="18" charset="0"/>
                <a:cs typeface="Times New Roman" pitchFamily="18" charset="0"/>
              </a:endParaRPr>
            </a:p>
          </p:txBody>
        </p:sp>
        <p:sp>
          <p:nvSpPr>
            <p:cNvPr id="6" name="Rectangle 7"/>
            <p:cNvSpPr>
              <a:spLocks noChangeArrowheads="1"/>
            </p:cNvSpPr>
            <p:nvPr/>
          </p:nvSpPr>
          <p:spPr bwMode="auto">
            <a:xfrm>
              <a:off x="2630456"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endParaRPr>
            </a:p>
          </p:txBody>
        </p:sp>
        <p:sp>
          <p:nvSpPr>
            <p:cNvPr id="7" name="Arc 35"/>
            <p:cNvSpPr>
              <a:spLocks/>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p>
          </p:txBody>
        </p:sp>
        <p:sp>
          <p:nvSpPr>
            <p:cNvPr id="8" name="Text Box 36"/>
            <p:cNvSpPr txBox="1">
              <a:spLocks noChangeArrowheads="1"/>
            </p:cNvSpPr>
            <p:nvPr/>
          </p:nvSpPr>
          <p:spPr bwMode="auto">
            <a:xfrm>
              <a:off x="1571604" y="5429264"/>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L</a:t>
              </a:r>
            </a:p>
          </p:txBody>
        </p:sp>
        <p:sp>
          <p:nvSpPr>
            <p:cNvPr id="9" name="Rectangle 6"/>
            <p:cNvSpPr>
              <a:spLocks noChangeArrowheads="1"/>
            </p:cNvSpPr>
            <p:nvPr/>
          </p:nvSpPr>
          <p:spPr bwMode="auto">
            <a:xfrm>
              <a:off x="3143240" y="583885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endParaRPr>
            </a:p>
          </p:txBody>
        </p:sp>
        <p:sp>
          <p:nvSpPr>
            <p:cNvPr id="20" name="Arc 35"/>
            <p:cNvSpPr>
              <a:spLocks/>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headEnd/>
              <a:tailEnd type="stealth" w="lg" len="lg"/>
            </a:ln>
            <a:effectLst/>
          </p:spPr>
          <p:txBody>
            <a:bodyPr wrap="none" anchor="ctr"/>
            <a:lstStyle/>
            <a:p>
              <a:endParaRPr lang="zh-CN" altLang="en-US"/>
            </a:p>
          </p:txBody>
        </p:sp>
        <p:sp>
          <p:nvSpPr>
            <p:cNvPr id="21" name="Text Box 36"/>
            <p:cNvSpPr txBox="1">
              <a:spLocks noChangeArrowheads="1"/>
            </p:cNvSpPr>
            <p:nvPr/>
          </p:nvSpPr>
          <p:spPr bwMode="auto">
            <a:xfrm>
              <a:off x="2425688" y="5214950"/>
              <a:ext cx="431800" cy="457200"/>
            </a:xfrm>
            <a:prstGeom prst="rect">
              <a:avLst/>
            </a:prstGeom>
            <a:noFill/>
            <a:ln w="9525">
              <a:noFill/>
              <a:miter lim="800000"/>
              <a:headEnd/>
              <a:tailEnd/>
            </a:ln>
            <a:effectLst/>
          </p:spPr>
          <p:txBody>
            <a:bodyPr>
              <a:spAutoFit/>
            </a:bodyPr>
            <a:lstStyle/>
            <a:p>
              <a:pPr algn="l">
                <a:spcBef>
                  <a:spcPct val="50000"/>
                </a:spcBef>
              </a:pPr>
              <a:r>
                <a:rPr lang="en-US" altLang="zh-CN" dirty="0"/>
                <a:t>r</a:t>
              </a:r>
            </a:p>
          </p:txBody>
        </p:sp>
      </p:grpSp>
      <p:sp>
        <p:nvSpPr>
          <p:cNvPr id="25" name="灯片编号占位符 24"/>
          <p:cNvSpPr>
            <a:spLocks noGrp="1"/>
          </p:cNvSpPr>
          <p:nvPr>
            <p:ph type="sldNum" sz="quarter" idx="12"/>
          </p:nvPr>
        </p:nvSpPr>
        <p:spPr/>
        <p:txBody>
          <a:bodyPr/>
          <a:lstStyle/>
          <a:p>
            <a:fld id="{BD3F3EC2-762F-4585-9ABE-3D0BD98F40C0}" type="slidenum">
              <a:rPr lang="en-US" altLang="zh-CN" smtClean="0"/>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2388</TotalTime>
  <Words>2331</Words>
  <Application>Microsoft Office PowerPoint</Application>
  <PresentationFormat>全屏显示(4:3)</PresentationFormat>
  <Paragraphs>334</Paragraphs>
  <Slides>28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28</vt:i4>
      </vt:variant>
    </vt:vector>
  </HeadingPairs>
  <TitlesOfParts>
    <vt:vector size="42" baseType="lpstr">
      <vt:lpstr>Arial Unicode MS</vt:lpstr>
      <vt:lpstr>黑体</vt:lpstr>
      <vt:lpstr>楷体</vt:lpstr>
      <vt:lpstr>楷体_GB2312</vt:lpstr>
      <vt:lpstr>隶书</vt:lpstr>
      <vt:lpstr>宋体</vt:lpstr>
      <vt:lpstr>微软雅黑</vt:lpstr>
      <vt:lpstr>Arial</vt:lpstr>
      <vt:lpstr>Calibri</vt:lpstr>
      <vt:lpstr>Courier New</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csxbwang</cp:lastModifiedBy>
  <cp:revision>993</cp:revision>
  <dcterms:created xsi:type="dcterms:W3CDTF">2004-04-02T09:54:37Z</dcterms:created>
  <dcterms:modified xsi:type="dcterms:W3CDTF">2021-03-10T15:25:07Z</dcterms:modified>
</cp:coreProperties>
</file>