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5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64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  <p:sldId id="471" r:id="rId19"/>
    <p:sldId id="472" r:id="rId20"/>
    <p:sldId id="473" r:id="rId21"/>
    <p:sldId id="474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6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CCECFF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73" d="100"/>
          <a:sy n="73" d="100"/>
        </p:scale>
        <p:origin x="125" y="43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5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2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348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223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653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873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252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079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D0DC-CBF4-4675-A078-5F733055461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82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9393-BC4A-4D84-8C77-D206A4BC3C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82A4-6389-4974-AD4F-B4BAC3561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39E2-B444-4374-9491-867ED1103C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A247-3631-4ECB-A109-7C67F569E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042C-094E-4B28-91D3-2BC8FE701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88B8-E6F6-426D-A08E-AD21F736B6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0748-F62E-42CB-9130-453C1CA4E8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BB10-059C-4C9E-A3E4-2A8001754D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2A56-6A61-4E0F-AB14-5C9A92AD4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D1A2-60A1-4826-B00B-FD35CF56E7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57158" y="1142984"/>
            <a:ext cx="207170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1670" y="357166"/>
            <a:ext cx="4535488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两个表自然连接问题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2" y="3528956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2500306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表：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行、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列。假设所有元素为整数。如：</a:t>
            </a:r>
            <a:endParaRPr lang="zh-CN" altLang="en-US" sz="2200"/>
          </a:p>
        </p:txBody>
      </p:sp>
      <p:sp>
        <p:nvSpPr>
          <p:cNvPr id="10" name="TextBox 9"/>
          <p:cNvSpPr txBox="1"/>
          <p:nvPr/>
        </p:nvSpPr>
        <p:spPr>
          <a:xfrm>
            <a:off x="4500562" y="48862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列的表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29058" y="3000372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3429024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3295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*p=h-&gt;next;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扫描所有行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输出一行的数据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&gt;data[j]);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8992" y="4798180"/>
            <a:ext cx="15716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72674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例如，输出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一个表：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6" name="公式" r:id="rId3" imgW="609480" imgH="507960" progId="">
                  <p:embed/>
                </p:oleObj>
              </mc:Choice>
              <mc:Fallback>
                <p:oleObj name="公式" r:id="rId3" imgW="609480" imgH="507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987683"/>
                        <a:ext cx="152558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7" name="公式" r:id="rId5" imgW="469800" imgH="507960" progId="">
                  <p:embed/>
                </p:oleObj>
              </mc:Choice>
              <mc:Fallback>
                <p:oleObj name="公式" r:id="rId5" imgW="469800" imgH="507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955933"/>
                        <a:ext cx="118745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h1 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ea typeface="宋体" pitchFamily="2" charset="-122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h2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929198"/>
            <a:ext cx="713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一旦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条件成立，就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新建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一个结点插入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到单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143636" y="332899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8794" y="205575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cs typeface="Times New Roman" pitchFamily="18" charset="0"/>
              </a:rPr>
              <a:t>p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&gt;data[</a:t>
            </a:r>
            <a:r>
              <a:rPr kumimoji="1" lang="en-US" altLang="zh-CN" sz="2000" dirty="0" err="1" smtClean="0">
                <a:cs typeface="Times New Roman" pitchFamily="18" charset="0"/>
              </a:rPr>
              <a:t>f1</a:t>
            </a:r>
            <a:r>
              <a:rPr kumimoji="1" lang="en-US" altLang="zh-CN" sz="20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1]==q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&gt;data[</a:t>
            </a:r>
            <a:r>
              <a:rPr kumimoji="1" lang="en-US" altLang="zh-CN" sz="2000" dirty="0" err="1" smtClean="0">
                <a:cs typeface="Times New Roman" pitchFamily="18" charset="0"/>
              </a:rPr>
              <a:t>f2</a:t>
            </a:r>
            <a:r>
              <a:rPr kumimoji="1" lang="en-US" altLang="zh-CN" sz="20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1]</a:t>
            </a: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h1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的数据结点，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的数据结点。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64357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采用尾插法建表方法创建。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1 2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2 3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1 1 </a:t>
              </a:r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连接条件为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8" y="37893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1 1 1 1 6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357562"/>
            <a:ext cx="432000" cy="64928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0" y="188913"/>
            <a:ext cx="4392613" cy="4572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两表条件连接实现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392988" y="5983288"/>
            <a:ext cx="287337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单链表创建完毕</a:t>
            </a: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序号，第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个表序号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创建结果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&gt;Row=0;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置行数为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&gt;Col=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-&gt;Col;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置列数为表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的列数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endParaRPr kumimoji="1"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500174"/>
            <a:ext cx="6572296" cy="3257630"/>
            <a:chOff x="571472" y="1428736"/>
            <a:chExt cx="6572296" cy="3257630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592935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4286256"/>
              <a:ext cx="6500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输入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连接条件，如</a:t>
              </a:r>
              <a:r>
                <a:rPr lang="en-US" altLang="zh-CN" sz="20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2 3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表示表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列和表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列相等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2518158" y="2987274"/>
              <a:ext cx="2143140" cy="6072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86742" cy="2665488"/>
            <a:chOff x="571472" y="2449506"/>
            <a:chExt cx="7786742" cy="2665488"/>
          </a:xfrm>
        </p:grpSpPr>
        <p:sp>
          <p:nvSpPr>
            <p:cNvPr id="8" name="矩形 7"/>
            <p:cNvSpPr/>
            <p:nvPr/>
          </p:nvSpPr>
          <p:spPr>
            <a:xfrm>
              <a:off x="571472" y="2449506"/>
              <a:ext cx="7786742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71488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创建头结点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785787" y="4164018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 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(q!=NULL)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{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-1]==q-&gt;data[j-1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对应字段值相等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s-&gt;data[k]=p-&gt;data[k];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]=q-&gt;data[k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00232" y="1785926"/>
            <a:ext cx="6357982" cy="3043316"/>
            <a:chOff x="2000232" y="1785926"/>
            <a:chExt cx="6357982" cy="3043316"/>
          </a:xfrm>
        </p:grpSpPr>
        <p:sp>
          <p:nvSpPr>
            <p:cNvPr id="4" name="矩形 3"/>
            <p:cNvSpPr/>
            <p:nvPr/>
          </p:nvSpPr>
          <p:spPr>
            <a:xfrm>
              <a:off x="2000232" y="1785926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442913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条件成立，创建一个结点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V="1">
              <a:off x="3643306" y="3929066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52400" y="187325"/>
            <a:ext cx="8420128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(h-&gt;next==NULL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&gt;next=s;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到头结点之后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&gt;next=s;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h-&gt;Row++;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表行数增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q=q-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p=p-&gt;next;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 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4480" y="457122"/>
            <a:ext cx="6357982" cy="5186456"/>
            <a:chOff x="1714480" y="428604"/>
            <a:chExt cx="6357982" cy="5186456"/>
          </a:xfrm>
        </p:grpSpPr>
        <p:sp>
          <p:nvSpPr>
            <p:cNvPr id="5" name="矩形 4"/>
            <p:cNvSpPr/>
            <p:nvPr/>
          </p:nvSpPr>
          <p:spPr>
            <a:xfrm>
              <a:off x="1714480" y="428604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521495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尾插法建表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1893076" y="3679033"/>
              <a:ext cx="3143272" cy="7143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6246827" cy="4454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main()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*h2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2:\n");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(h1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连接两个表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输出连接结果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81040" y="1000108"/>
            <a:ext cx="48196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设计求解程序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996950"/>
            <a:ext cx="5689600" cy="54503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2↙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5↙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6↙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4↙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表位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序，第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个表位序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214290"/>
            <a:ext cx="192882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运行结果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000240"/>
            <a:ext cx="80772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所谓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指这样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线性表，其中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所有元素以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方式有序排列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95288" y="1214422"/>
            <a:ext cx="3105142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是有序表</a:t>
            </a:r>
          </a:p>
        </p:txBody>
      </p:sp>
      <p:sp>
        <p:nvSpPr>
          <p:cNvPr id="12" name="Text Box 1028" descr="蓝色面巾纸"/>
          <p:cNvSpPr txBox="1">
            <a:spLocks noChangeArrowheads="1"/>
          </p:cNvSpPr>
          <p:nvPr/>
        </p:nvSpPr>
        <p:spPr bwMode="auto">
          <a:xfrm>
            <a:off x="2643174" y="277795"/>
            <a:ext cx="35052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807249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为了简单，假设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有序表元素是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以递增方式排列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从中看到，有序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关系相同，其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区别是运算实现的不同。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3214686"/>
            <a:ext cx="30003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51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57148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既然有序表中元素逻辑关系与线性表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1785926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289163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71829" y="2289163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2" y="2936863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2936863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1785926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29368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21772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0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两个表自然连接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endParaRPr lang="zh-CN" altLang="en-US" i="1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B</a:t>
            </a:r>
            <a:endParaRPr lang="zh-CN" altLang="en-US" i="1"/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smtClean="0">
                  <a:solidFill>
                    <a:srgbClr val="FF00FF"/>
                  </a:solidFill>
                  <a:ea typeface="宋体" pitchFamily="2" charset="-122"/>
                </a:rPr>
                <a:t>3=1</a:t>
              </a:r>
              <a:endParaRPr lang="en-US" altLang="zh-CN" sz="1400">
                <a:solidFill>
                  <a:srgbClr val="FF00FF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1001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284693" cy="1285884"/>
            <a:chOff x="1714480" y="2500306"/>
            <a:chExt cx="4284693" cy="1285884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endParaRPr lang="zh-CN" altLang="en-US" i="1"/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r>
                <a:rPr lang="en-US" altLang="zh-CN" smtClean="0"/>
                <a:t>=</a:t>
              </a:r>
              <a:r>
                <a:rPr lang="en-US" altLang="zh-CN" i="1" smtClean="0"/>
                <a:t>A</a:t>
              </a:r>
              <a:endParaRPr lang="zh-CN" altLang="en-US" i="1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073653" y="2638423"/>
              <a:ext cx="355603" cy="576263"/>
              <a:chOff x="4714876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714876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 smtClean="0">
                    <a:solidFill>
                      <a:srgbClr val="FF00FF"/>
                    </a:solidFill>
                    <a:ea typeface="宋体" pitchFamily="2" charset="-122"/>
                  </a:rPr>
                  <a:t>3=1</a:t>
                </a:r>
                <a:endParaRPr lang="en-US" altLang="zh-CN" sz="1400">
                  <a:solidFill>
                    <a:srgbClr val="FF00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99107" y="25717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3" cy="1285884"/>
            <a:chOff x="6000760" y="3786190"/>
            <a:chExt cx="849633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57950" y="3786190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连接结果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28794" y="5786454"/>
            <a:ext cx="3597300" cy="647701"/>
            <a:chOff x="1928794" y="5786454"/>
            <a:chExt cx="3597300" cy="647701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7402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670427" y="6286517"/>
              <a:ext cx="231775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ea typeface="宋体" pitchFamily="2" charset="-122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8794" y="5786454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一般格式：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r>
                <a:rPr lang="en-US" altLang="zh-CN" smtClean="0"/>
                <a:t>=</a:t>
              </a:r>
              <a:r>
                <a:rPr lang="en-US" altLang="zh-CN" i="1" smtClean="0"/>
                <a:t>A</a:t>
              </a:r>
              <a:endParaRPr lang="zh-CN" altLang="en-US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135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若以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有序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表，会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算法与前面的顺序表对应的运算有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差异，其余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都是相同的。有序顺序表的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928662" y="1457325"/>
            <a:ext cx="7248546" cy="283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 &amp;&amp;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查找值为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j&gt;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-)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data[i..n]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后移一个位置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L-&gt;data[j]=L-&gt;data[j-1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&gt;length++;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有序顺序表长度增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27088" y="4508500"/>
            <a:ext cx="2592387" cy="1816160"/>
            <a:chOff x="827088" y="4508500"/>
            <a:chExt cx="2592387" cy="1816160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/>
                <a:t>ListInsert(L</a:t>
              </a:r>
              <a:r>
                <a:rPr lang="zh-CN" altLang="en-US" sz="2000" smtClean="0"/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</a:rPr>
                <a:t>i</a:t>
              </a:r>
              <a:r>
                <a:rPr lang="zh-CN" altLang="en-US" sz="2000" smtClean="0"/>
                <a:t>，</a:t>
              </a:r>
              <a:r>
                <a:rPr lang="en-US" altLang="zh-CN" sz="2000" i="1" smtClean="0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03350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线性表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0" y="4357694"/>
            <a:ext cx="2592388" cy="1966966"/>
            <a:chOff x="4572000" y="4357694"/>
            <a:chExt cx="2592388" cy="1966966"/>
          </a:xfrm>
        </p:grpSpPr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4716463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smtClean="0"/>
                <a:t>ListInsert(L</a:t>
              </a:r>
              <a:r>
                <a:rPr lang="zh-CN" altLang="en-US" sz="2000" smtClean="0"/>
                <a:t>，</a:t>
              </a:r>
              <a:r>
                <a:rPr lang="en-US" altLang="zh-CN" sz="2000" i="1" smtClean="0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5148263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有序表</a:t>
              </a:r>
            </a:p>
          </p:txBody>
        </p:sp>
        <p:sp>
          <p:nvSpPr>
            <p:cNvPr id="22" name="右弧形箭头 21"/>
            <p:cNvSpPr/>
            <p:nvPr/>
          </p:nvSpPr>
          <p:spPr>
            <a:xfrm>
              <a:off x="6858016" y="4357694"/>
              <a:ext cx="214314" cy="71438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84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 若以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表，同样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算法与前面的单链表对应的运算有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差异，其余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都是相同的。有序单链表的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1595404"/>
            <a:ext cx="7215238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pre=L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(pre-&gt;next!=NULL &amp;&amp; pre-&gt;next-&gt;data&lt;e)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pre=pre-&gt;next;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插入结点的前驱结点*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创建存放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&gt;next=pre-&gt;next;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42976" y="2500306"/>
            <a:ext cx="6286544" cy="3500462"/>
            <a:chOff x="1142976" y="2500306"/>
            <a:chExt cx="6286544" cy="3500462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28654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107521" y="4464851"/>
              <a:ext cx="235745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6116" y="5600658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查找插入的位置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1472" y="3429000"/>
            <a:ext cx="6858048" cy="2829002"/>
            <a:chOff x="571472" y="3429000"/>
            <a:chExt cx="6858048" cy="2829002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286544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250133" y="5393545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472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*pre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之后插入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*p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8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、有序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表的归并算法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0" y="1196975"/>
            <a:ext cx="8424863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2-14】</a:t>
            </a:r>
            <a:r>
              <a:rPr lang="en-US" altLang="zh-CN" sz="280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假设有两个有序表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。设计一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算法，将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它们合并成一个有序表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0499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032257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595566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8844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6431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3162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0749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003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8590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7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23850" y="1100138"/>
            <a:ext cx="8135938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＝（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），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79388" y="2684463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1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3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79388" y="3405188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2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4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6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865188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i</a:t>
              </a:r>
            </a:p>
          </p:txBody>
        </p:sp>
      </p:grpSp>
      <p:grpSp>
        <p:nvGrpSpPr>
          <p:cNvPr id="184348" name="Group 28"/>
          <p:cNvGrpSpPr>
            <a:grpSpLocks/>
          </p:cNvGrpSpPr>
          <p:nvPr/>
        </p:nvGrpSpPr>
        <p:grpSpPr bwMode="auto">
          <a:xfrm>
            <a:off x="900113" y="3802063"/>
            <a:ext cx="647700" cy="1042987"/>
            <a:chOff x="567" y="2229"/>
            <a:chExt cx="408" cy="657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771775" y="275590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较小者复制到</a:t>
            </a:r>
            <a:r>
              <a:rPr lang="en-US" altLang="zh-CN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364163" y="3187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  <a:r>
              <a:rPr lang="zh-CN" altLang="en-US"/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323850" y="188913"/>
            <a:ext cx="467995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顺序表二路归并示例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1801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6119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9707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4025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7628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1946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553450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817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中每个元素恰好遍历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次，时间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268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44 L 0.04514 -4.07407E-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1.85185E-6 L 0.10105 1.85185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1.85185E-6 L 0.14826 1.85185E-6 " pathEditMode="relative" ptsTypes="AA">
                                      <p:cBhvr>
                                        <p:cTn id="55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7 -4.07407E-6 L 0.14757 -4.0740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4 -4.07407E-6 L 0.17987 -4.07407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25924" y="982178"/>
            <a:ext cx="8893175" cy="4893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;//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下标，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建立有序顺序表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 &amp;&amp; j&lt;LB-&gt;length)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LA-&gt;data[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]&lt;LB-&gt;data[j]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//LA-&gt;data[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]&gt;LB-&gt;data[j]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&gt;data[k]=LB-&gt;data[j];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 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86446" y="2274889"/>
            <a:ext cx="1985989" cy="3011499"/>
            <a:chOff x="6443663" y="2060575"/>
            <a:chExt cx="198598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732588" y="3214688"/>
              <a:ext cx="1697064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两个有序表均没有遍历完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7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333375"/>
            <a:ext cx="8321703" cy="3295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尚未扫描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LC-&gt;data[k]=LA-&gt;data[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j&lt;LB-&gt;length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尚未扫描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LC-&gt;data[k]=LB-&gt;data[j];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LC-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&gt;length=k;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95288" y="3789363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16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28596" y="642918"/>
            <a:ext cx="8286808" cy="557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UnionList1(LinkNode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*pa=LA-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=LB-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r=LC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(pa!=NULL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pa-&gt;data&lt;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malloc(sizeof(LinkNode));//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8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793008" y="432242"/>
            <a:ext cx="7927969" cy="4359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(pa!=NULL)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s=(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r-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尾结点的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648483" y="495245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7111" y="2322934"/>
            <a:ext cx="7570779" cy="2866744"/>
            <a:chOff x="714348" y="2214554"/>
            <a:chExt cx="7570779" cy="2866744"/>
          </a:xfrm>
        </p:grpSpPr>
        <p:sp>
          <p:nvSpPr>
            <p:cNvPr id="4" name="矩形 3"/>
            <p:cNvSpPr/>
            <p:nvPr/>
          </p:nvSpPr>
          <p:spPr>
            <a:xfrm>
              <a:off x="714348" y="2214554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746116" y="4540504"/>
              <a:ext cx="1080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98715" y="3510325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LB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没有扫描完，将余下结点复制到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7111" y="516380"/>
            <a:ext cx="7602550" cy="3001984"/>
            <a:chOff x="3000364" y="2213760"/>
            <a:chExt cx="7602550" cy="3001984"/>
          </a:xfrm>
        </p:grpSpPr>
        <p:sp>
          <p:nvSpPr>
            <p:cNvPr id="8" name="矩形 7"/>
            <p:cNvSpPr/>
            <p:nvPr/>
          </p:nvSpPr>
          <p:spPr>
            <a:xfrm>
              <a:off x="3000364" y="2213760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6502" y="3486381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LA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没有扫描完，将余下结点复制到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中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4536281" y="4607727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3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23528" y="548680"/>
            <a:ext cx="8462992" cy="19164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假设两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个有序表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采用单链表存储，设计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算法，将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它们合并成一个有序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表单链表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。要求算法的</a:t>
            </a:r>
            <a:r>
              <a:rPr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86067"/>
            <a:ext cx="3200400" cy="31718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6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79388" y="400050"/>
            <a:ext cx="8820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2-17】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）的升序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序列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，处在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L/2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个位置的数称为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中位数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例如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：若序列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19)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两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个序列的中位数是含它们所有元素的升序序列的中位数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20)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现有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两个等长的升序序列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设计一个在时间和空间两方面都尽可能高效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算法，找出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的中位数。要求：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）给出算法的基本设计思想。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）根据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思想，采用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描述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算法，关键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之处给出注释。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403350" y="4868863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5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389175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>
              <a:spcBef>
                <a:spcPts val="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数据组织 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042988" y="3860800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头结点和数据结点的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类型不同！！！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900113" y="1771650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404938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908175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77" name="Arc 9"/>
          <p:cNvSpPr>
            <a:spLocks/>
          </p:cNvSpPr>
          <p:nvPr/>
        </p:nvSpPr>
        <p:spPr bwMode="auto">
          <a:xfrm>
            <a:off x="827088" y="1268413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93700" y="10525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7733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6369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21240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5005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53641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38512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6229350" y="1771650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092950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5580063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901700" y="299561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1406525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1909763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1" name="Arc 23"/>
          <p:cNvSpPr>
            <a:spLocks/>
          </p:cNvSpPr>
          <p:nvPr/>
        </p:nvSpPr>
        <p:spPr bwMode="auto">
          <a:xfrm>
            <a:off x="828675" y="2492375"/>
            <a:ext cx="576263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395288" y="227647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h2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7749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3 5</a:t>
            </a: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6385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>
            <a:off x="21256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45021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1 6</a:t>
            </a: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53657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38528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6230938" y="299561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3 4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7094538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601" name="Line 33"/>
          <p:cNvSpPr>
            <a:spLocks noChangeShapeType="1"/>
          </p:cNvSpPr>
          <p:nvPr/>
        </p:nvSpPr>
        <p:spPr bwMode="auto">
          <a:xfrm>
            <a:off x="5581650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2" name="Freeform 34"/>
          <p:cNvSpPr>
            <a:spLocks/>
          </p:cNvSpPr>
          <p:nvPr/>
        </p:nvSpPr>
        <p:spPr bwMode="auto">
          <a:xfrm>
            <a:off x="2079612" y="3429000"/>
            <a:ext cx="563562" cy="533400"/>
          </a:xfrm>
          <a:custGeom>
            <a:avLst/>
            <a:gdLst/>
            <a:ahLst/>
            <a:cxnLst>
              <a:cxn ang="0">
                <a:pos x="355" y="336"/>
              </a:cxn>
              <a:cxn ang="0">
                <a:pos x="0" y="0"/>
              </a:cxn>
            </a:cxnLst>
            <a:rect l="0" t="0" r="r" b="b"/>
            <a:pathLst>
              <a:path w="355" h="336">
                <a:moveTo>
                  <a:pt x="355" y="33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3" name="Freeform 35"/>
          <p:cNvSpPr>
            <a:spLocks/>
          </p:cNvSpPr>
          <p:nvPr/>
        </p:nvSpPr>
        <p:spPr bwMode="auto">
          <a:xfrm>
            <a:off x="4208463" y="3427413"/>
            <a:ext cx="434975" cy="484187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274" y="0"/>
              </a:cxn>
            </a:cxnLst>
            <a:rect l="0" t="0" r="r" b="b"/>
            <a:pathLst>
              <a:path w="274" h="305">
                <a:moveTo>
                  <a:pt x="0" y="305"/>
                </a:moveTo>
                <a:lnTo>
                  <a:pt x="274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37604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37063"/>
            <a:ext cx="1450975" cy="1871662"/>
          </a:xfrm>
          <a:prstGeom prst="rect">
            <a:avLst/>
          </a:prstGeom>
          <a:noFill/>
        </p:spPr>
      </p:pic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132138" y="4797425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这种数据组织方式有什么好处？？？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7141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二路归并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2962" y="42148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19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20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4026690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64291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54" y="502915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中位数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500702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        实际上，不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需要求出</a:t>
            </a:r>
            <a:r>
              <a:rPr lang="en-US" altLang="zh-CN" sz="2000" dirty="0" smtClean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全部元素，用</a:t>
            </a:r>
            <a:r>
              <a:rPr lang="en-US" altLang="zh-CN" sz="2000" i="1" dirty="0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记录当前归并的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元素个数，当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 smtClean="0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时，归并</a:t>
            </a:r>
            <a:r>
              <a:rPr lang="zh-CN" altLang="en-US" sz="2000" dirty="0" smtClean="0">
                <a:ea typeface="微软雅黑" pitchFamily="34" charset="-122"/>
                <a:cs typeface="Times New Roman" pitchFamily="18" charset="0"/>
              </a:rPr>
              <a:t>的那个元素就是中位数。</a:t>
            </a:r>
            <a:endParaRPr lang="zh-CN" altLang="en-US" sz="2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3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445112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3093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58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i</a:t>
              </a:r>
              <a:endParaRPr lang="zh-CN" altLang="en-US" sz="2000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 smtClean="0"/>
                <a:t>j</a:t>
              </a:r>
              <a:endParaRPr lang="zh-CN" altLang="en-US" sz="2000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n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85984" y="3395963"/>
            <a:ext cx="6143668" cy="1318921"/>
            <a:chOff x="2285984" y="3395963"/>
            <a:chExt cx="6143668" cy="1318921"/>
          </a:xfrm>
        </p:grpSpPr>
        <p:grpSp>
          <p:nvGrpSpPr>
            <p:cNvPr id="25" name="组合 24"/>
            <p:cNvGrpSpPr/>
            <p:nvPr/>
          </p:nvGrpSpPr>
          <p:grpSpPr>
            <a:xfrm>
              <a:off x="2285984" y="3395963"/>
              <a:ext cx="3286148" cy="1318921"/>
              <a:chOff x="2000232" y="3000372"/>
              <a:chExt cx="3286148" cy="1318921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ea typeface="微软雅黑" pitchFamily="34" charset="-122"/>
                    <a:cs typeface="Times New Roman" pitchFamily="18" charset="0"/>
                  </a:rPr>
                  <a:t>中位数</a:t>
                </a:r>
                <a:r>
                  <a:rPr lang="zh-CN" altLang="en-US" smtClean="0">
                    <a:ea typeface="微软雅黑" pitchFamily="34" charset="-122"/>
                    <a:cs typeface="Times New Roman" pitchFamily="18" charset="0"/>
                  </a:rPr>
                  <a:t>为</a:t>
                </a:r>
                <a:r>
                  <a:rPr lang="en-US" altLang="zh-CN" i="1" smtClean="0">
                    <a:ea typeface="微软雅黑" pitchFamily="34" charset="-122"/>
                    <a:cs typeface="Times New Roman" pitchFamily="18" charset="0"/>
                  </a:rPr>
                  <a:t>S</a:t>
                </a:r>
                <a:r>
                  <a:rPr lang="en-US" altLang="zh-CN" baseline="-25000" smtClean="0">
                    <a:ea typeface="微软雅黑" pitchFamily="34" charset="-122"/>
                    <a:cs typeface="Times New Roman" pitchFamily="18" charset="0"/>
                  </a:rPr>
                  <a:t>1</a:t>
                </a:r>
                <a:r>
                  <a:rPr lang="en-US" altLang="zh-CN" smtClean="0">
                    <a:ea typeface="微软雅黑" pitchFamily="34" charset="-122"/>
                    <a:cs typeface="Times New Roman" pitchFamily="18" charset="0"/>
                  </a:rPr>
                  <a:t>[</a:t>
                </a:r>
                <a:r>
                  <a:rPr lang="en-US" altLang="zh-CN" i="1" smtClean="0">
                    <a:ea typeface="微软雅黑" pitchFamily="34" charset="-122"/>
                    <a:cs typeface="Times New Roman" pitchFamily="18" charset="0"/>
                  </a:rPr>
                  <a:t>i</a:t>
                </a:r>
                <a:r>
                  <a:rPr lang="en-US" altLang="zh-CN" dirty="0" smtClean="0">
                    <a:ea typeface="微软雅黑" pitchFamily="34" charset="-122"/>
                    <a:cs typeface="Times New Roman" pitchFamily="18" charset="0"/>
                  </a:rPr>
                  <a:t>]=11</a:t>
                </a:r>
                <a:endParaRPr lang="zh-CN" altLang="en-US" dirty="0"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 smtClean="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，结果为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 smtClean="0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所指较小的元素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67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15 L 0.03229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29 0.00115 L 0.06389 0.0011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0.00115 L 0.10382 0.001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86 0.00115 L 0.14409 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827584" y="548680"/>
            <a:ext cx="6140494" cy="53776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72000" rIns="288000" bIns="72000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M_Search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=j=k=0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j&lt;n)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]&lt;B[j]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k==n)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A[i];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i++;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//A[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]&gt;=B[j]</a:t>
            </a:r>
            <a:endParaRPr lang="en-US" altLang="zh-CN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k==n)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B[j];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j++;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对应的算法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6000768"/>
            <a:ext cx="67866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27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endParaRPr kumimoji="1" lang="en-US" altLang="zh-CN" sz="2000" dirty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939828" y="994564"/>
            <a:ext cx="6486521" cy="2064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最大列数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9" y="1196975"/>
            <a:ext cx="5672152" cy="2003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指向第一个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4213" y="522922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00042"/>
            <a:ext cx="446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设计基本运算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935015"/>
            <a:ext cx="7888316" cy="24006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：销毁单链表 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：实现两个单链表的自然连接运算。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58954" y="4581525"/>
            <a:ext cx="5313376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h2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03575" y="3573463"/>
            <a:ext cx="17287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主程序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67175" y="4073525"/>
            <a:ext cx="0" cy="503238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322263" y="908720"/>
            <a:ext cx="8642350" cy="51639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表的行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h-&gt;Col);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输入表的行数和列数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输入所有行的数据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("%d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s-&gt;data[j]);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(h-&gt;next==NULL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插入第一个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插入其他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插入到*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6842156" y="4638689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隶书" pitchFamily="49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446405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）交互式创建单链表算法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00034" y="1285860"/>
            <a:ext cx="8280400" cy="2492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疑问：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与前面尾插法建立单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链表的代码不同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回答：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因为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里</a:t>
            </a:r>
            <a:r>
              <a:rPr lang="zh-CN" altLang="en-US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类型不同，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不能同时作为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头结点和数据结点的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。这里让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指向数据结点（多个）。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6763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*pre=h-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free(pre);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3960813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）销毁单链表算法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1664</Words>
  <Application>Microsoft Office PowerPoint</Application>
  <PresentationFormat>全屏显示(4:3)</PresentationFormat>
  <Paragraphs>520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Wang xb</cp:lastModifiedBy>
  <cp:revision>789</cp:revision>
  <dcterms:created xsi:type="dcterms:W3CDTF">2004-04-02T09:54:37Z</dcterms:created>
  <dcterms:modified xsi:type="dcterms:W3CDTF">2018-09-08T14:29:13Z</dcterms:modified>
</cp:coreProperties>
</file>