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9"/>
  </p:notesMasterIdLst>
  <p:sldIdLst>
    <p:sldId id="256" r:id="rId2"/>
    <p:sldId id="258" r:id="rId3"/>
    <p:sldId id="423" r:id="rId4"/>
    <p:sldId id="362" r:id="rId5"/>
    <p:sldId id="334" r:id="rId6"/>
    <p:sldId id="433" r:id="rId7"/>
    <p:sldId id="260" r:id="rId8"/>
    <p:sldId id="430" r:id="rId9"/>
    <p:sldId id="262" r:id="rId10"/>
    <p:sldId id="390" r:id="rId11"/>
    <p:sldId id="259" r:id="rId12"/>
    <p:sldId id="420" r:id="rId13"/>
    <p:sldId id="263" r:id="rId14"/>
    <p:sldId id="264" r:id="rId15"/>
    <p:sldId id="266" r:id="rId16"/>
    <p:sldId id="267" r:id="rId17"/>
    <p:sldId id="268" r:id="rId18"/>
    <p:sldId id="269" r:id="rId19"/>
    <p:sldId id="391" r:id="rId20"/>
    <p:sldId id="392" r:id="rId21"/>
    <p:sldId id="434" r:id="rId22"/>
    <p:sldId id="435" r:id="rId23"/>
    <p:sldId id="436" r:id="rId24"/>
    <p:sldId id="437" r:id="rId25"/>
    <p:sldId id="438" r:id="rId26"/>
    <p:sldId id="439" r:id="rId27"/>
    <p:sldId id="440" r:id="rId28"/>
    <p:sldId id="441" r:id="rId29"/>
    <p:sldId id="442" r:id="rId30"/>
    <p:sldId id="443" r:id="rId31"/>
    <p:sldId id="445" r:id="rId32"/>
    <p:sldId id="446" r:id="rId33"/>
    <p:sldId id="447" r:id="rId34"/>
    <p:sldId id="448" r:id="rId35"/>
    <p:sldId id="449" r:id="rId36"/>
    <p:sldId id="450" r:id="rId37"/>
    <p:sldId id="429" r:id="rId3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8000"/>
    <a:srgbClr val="660066"/>
    <a:srgbClr val="FF0000"/>
    <a:srgbClr val="666699"/>
    <a:srgbClr val="F8BFBE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9" autoAdjust="0"/>
    <p:restoredTop sz="94682" autoAdjust="0"/>
  </p:normalViewPr>
  <p:slideViewPr>
    <p:cSldViewPr>
      <p:cViewPr varScale="1">
        <p:scale>
          <a:sx n="82" d="100"/>
          <a:sy n="82" d="100"/>
        </p:scale>
        <p:origin x="148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16FCF211-E3CB-4503-8179-86F7EE408A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35316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721E-CB7A-4D0F-AC1A-9442BEBBE8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B3E3-D642-4134-B91F-8A6F8172910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410-020D-48AA-B240-533C789ABE5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2841-857A-4A9F-A459-E6D622719AE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9E0F-AFE5-4D5E-8CFD-1DB54A441D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31B9-03CB-4BE6-94C3-2FF607DEBE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16F9-62D9-4954-998C-4BE1DBC63E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9163BB49-B806-4189-AFFA-6FA806404268}" type="slidenum">
              <a:rPr lang="en-US" altLang="zh-CN" smtClean="0"/>
              <a:pPr/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B131-CCB9-45DD-AE27-F40DF063938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F93B-5658-445F-A346-5C6E5635FF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88366-8C0C-4B08-89B2-3C44616032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428860" y="785794"/>
            <a:ext cx="4429156" cy="762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kumimoji="1" lang="en-US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3</a:t>
            </a: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  栈和队列</a:t>
            </a:r>
            <a:r>
              <a:rPr kumimoji="1" lang="zh-CN" altLang="en-US" sz="4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endParaRPr kumimoji="1" lang="zh-CN" altLang="en-US" sz="4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051" name="Text Box 3" descr="新闻纸"/>
          <p:cNvSpPr txBox="1">
            <a:spLocks noChangeArrowheads="1"/>
          </p:cNvSpPr>
          <p:nvPr/>
        </p:nvSpPr>
        <p:spPr bwMode="auto">
          <a:xfrm>
            <a:off x="3286116" y="2428868"/>
            <a:ext cx="2571768" cy="579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3.1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栈 </a:t>
            </a:r>
          </a:p>
        </p:txBody>
      </p:sp>
      <p:sp>
        <p:nvSpPr>
          <p:cNvPr id="5" name="Text Box 3" descr="新闻纸"/>
          <p:cNvSpPr txBox="1">
            <a:spLocks noChangeArrowheads="1"/>
          </p:cNvSpPr>
          <p:nvPr/>
        </p:nvSpPr>
        <p:spPr bwMode="auto">
          <a:xfrm>
            <a:off x="3286116" y="3370833"/>
            <a:ext cx="2571768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3.2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队列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3778250" y="620713"/>
            <a:ext cx="2865452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</a:t>
            </a:r>
          </a:p>
          <a:p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63847" name="AutoShape 7"/>
          <p:cNvSpPr>
            <a:spLocks noChangeArrowheads="1"/>
          </p:cNvSpPr>
          <p:nvPr/>
        </p:nvSpPr>
        <p:spPr bwMode="auto">
          <a:xfrm>
            <a:off x="4930775" y="1773238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5286380" y="1916113"/>
            <a:ext cx="13684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直接映射</a:t>
            </a:r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2770188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50" name="Rectangle 10"/>
          <p:cNvSpPr>
            <a:spLocks noChangeArrowheads="1"/>
          </p:cNvSpPr>
          <p:nvPr/>
        </p:nvSpPr>
        <p:spPr bwMode="auto">
          <a:xfrm>
            <a:off x="331152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63851" name="Rectangle 11"/>
          <p:cNvSpPr>
            <a:spLocks noChangeArrowheads="1"/>
          </p:cNvSpPr>
          <p:nvPr/>
        </p:nvSpPr>
        <p:spPr bwMode="auto">
          <a:xfrm>
            <a:off x="385127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</a:p>
        </p:txBody>
      </p:sp>
      <p:sp>
        <p:nvSpPr>
          <p:cNvPr id="163852" name="Rectangle 12"/>
          <p:cNvSpPr>
            <a:spLocks noChangeArrowheads="1"/>
          </p:cNvSpPr>
          <p:nvPr/>
        </p:nvSpPr>
        <p:spPr bwMode="auto">
          <a:xfrm>
            <a:off x="43926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163853" name="Rectangle 13"/>
          <p:cNvSpPr>
            <a:spLocks noChangeArrowheads="1"/>
          </p:cNvSpPr>
          <p:nvPr/>
        </p:nvSpPr>
        <p:spPr bwMode="auto">
          <a:xfrm>
            <a:off x="493077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</a:p>
        </p:txBody>
      </p:sp>
      <p:sp>
        <p:nvSpPr>
          <p:cNvPr id="163854" name="Rectangle 14"/>
          <p:cNvSpPr>
            <a:spLocks noChangeArrowheads="1"/>
          </p:cNvSpPr>
          <p:nvPr/>
        </p:nvSpPr>
        <p:spPr bwMode="auto">
          <a:xfrm>
            <a:off x="54721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163855" name="Rectangle 15"/>
          <p:cNvSpPr>
            <a:spLocks noChangeArrowheads="1"/>
          </p:cNvSpPr>
          <p:nvPr/>
        </p:nvSpPr>
        <p:spPr bwMode="auto">
          <a:xfrm>
            <a:off x="6010275" y="3317875"/>
            <a:ext cx="13684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</a:p>
        </p:txBody>
      </p:sp>
      <p:sp>
        <p:nvSpPr>
          <p:cNvPr id="163856" name="Rectangle 16"/>
          <p:cNvSpPr>
            <a:spLocks noChangeArrowheads="1"/>
          </p:cNvSpPr>
          <p:nvPr/>
        </p:nvSpPr>
        <p:spPr bwMode="auto">
          <a:xfrm>
            <a:off x="7378700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163857" name="Text Box 17"/>
          <p:cNvSpPr txBox="1">
            <a:spLocks noChangeArrowheads="1"/>
          </p:cNvSpPr>
          <p:nvPr/>
        </p:nvSpPr>
        <p:spPr bwMode="auto">
          <a:xfrm>
            <a:off x="6405563" y="2708275"/>
            <a:ext cx="151288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MaxSize-1</a:t>
            </a:r>
          </a:p>
        </p:txBody>
      </p:sp>
      <p:sp>
        <p:nvSpPr>
          <p:cNvPr id="163858" name="Line 18"/>
          <p:cNvSpPr>
            <a:spLocks noChangeShapeType="1"/>
          </p:cNvSpPr>
          <p:nvPr/>
        </p:nvSpPr>
        <p:spPr bwMode="auto">
          <a:xfrm>
            <a:off x="7162800" y="3173413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2817813" y="2825750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0</a:t>
            </a:r>
          </a:p>
        </p:txBody>
      </p:sp>
      <p:sp>
        <p:nvSpPr>
          <p:cNvPr id="163860" name="Text Box 20"/>
          <p:cNvSpPr txBox="1">
            <a:spLocks noChangeArrowheads="1"/>
          </p:cNvSpPr>
          <p:nvPr/>
        </p:nvSpPr>
        <p:spPr bwMode="auto">
          <a:xfrm>
            <a:off x="3228975" y="2825750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63861" name="Text Box 21"/>
          <p:cNvSpPr txBox="1">
            <a:spLocks noChangeArrowheads="1"/>
          </p:cNvSpPr>
          <p:nvPr/>
        </p:nvSpPr>
        <p:spPr bwMode="auto">
          <a:xfrm>
            <a:off x="4427538" y="2825750"/>
            <a:ext cx="57309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 err="1"/>
              <a:t>i</a:t>
            </a:r>
            <a:r>
              <a:rPr lang="en-US" altLang="zh-CN" sz="2000" dirty="0">
                <a:latin typeface="+mj-ea"/>
                <a:ea typeface="+mj-ea"/>
              </a:rPr>
              <a:t>-</a:t>
            </a:r>
            <a:r>
              <a:rPr lang="en-US" altLang="zh-CN" sz="2000" dirty="0"/>
              <a:t>1</a:t>
            </a:r>
          </a:p>
        </p:txBody>
      </p:sp>
      <p:sp>
        <p:nvSpPr>
          <p:cNvPr id="163862" name="Text Box 22"/>
          <p:cNvSpPr txBox="1">
            <a:spLocks noChangeArrowheads="1"/>
          </p:cNvSpPr>
          <p:nvPr/>
        </p:nvSpPr>
        <p:spPr bwMode="auto">
          <a:xfrm>
            <a:off x="5456238" y="2825750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/>
              <a:t>n</a:t>
            </a:r>
            <a:r>
              <a:rPr lang="en-US" altLang="zh-CN" sz="2000" dirty="0">
                <a:latin typeface="+mj-ea"/>
                <a:ea typeface="+mj-ea"/>
              </a:rPr>
              <a:t>-</a:t>
            </a:r>
            <a:r>
              <a:rPr lang="en-US" altLang="zh-CN" sz="2000" dirty="0"/>
              <a:t>1</a:t>
            </a:r>
          </a:p>
        </p:txBody>
      </p:sp>
      <p:sp>
        <p:nvSpPr>
          <p:cNvPr id="163863" name="AutoShape 23"/>
          <p:cNvSpPr>
            <a:spLocks/>
          </p:cNvSpPr>
          <p:nvPr/>
        </p:nvSpPr>
        <p:spPr bwMode="auto">
          <a:xfrm rot="5400000">
            <a:off x="5076032" y="1807369"/>
            <a:ext cx="144462" cy="4318000"/>
          </a:xfrm>
          <a:prstGeom prst="rightBrace">
            <a:avLst>
              <a:gd name="adj1" fmla="val 249085"/>
              <a:gd name="adj2" fmla="val 50000"/>
            </a:avLst>
          </a:prstGeom>
          <a:noFill/>
          <a:ln w="38100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64" name="Text Box 24"/>
          <p:cNvSpPr txBox="1">
            <a:spLocks noChangeArrowheads="1"/>
          </p:cNvSpPr>
          <p:nvPr/>
        </p:nvSpPr>
        <p:spPr bwMode="auto">
          <a:xfrm>
            <a:off x="4643438" y="4071942"/>
            <a:ext cx="10080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data</a:t>
            </a:r>
          </a:p>
        </p:txBody>
      </p:sp>
      <p:sp>
        <p:nvSpPr>
          <p:cNvPr id="163865" name="Text Box 25"/>
          <p:cNvSpPr txBox="1">
            <a:spLocks noChangeArrowheads="1"/>
          </p:cNvSpPr>
          <p:nvPr/>
        </p:nvSpPr>
        <p:spPr bwMode="auto">
          <a:xfrm>
            <a:off x="7239000" y="4181475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</a:p>
        </p:txBody>
      </p:sp>
      <p:sp>
        <p:nvSpPr>
          <p:cNvPr id="163866" name="Line 26"/>
          <p:cNvSpPr>
            <a:spLocks noChangeShapeType="1"/>
          </p:cNvSpPr>
          <p:nvPr/>
        </p:nvSpPr>
        <p:spPr bwMode="auto">
          <a:xfrm flipV="1">
            <a:off x="7667625" y="3749675"/>
            <a:ext cx="0" cy="36036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67" name="Text Box 27"/>
          <p:cNvSpPr txBox="1">
            <a:spLocks noChangeArrowheads="1"/>
          </p:cNvSpPr>
          <p:nvPr/>
        </p:nvSpPr>
        <p:spPr bwMode="auto">
          <a:xfrm>
            <a:off x="3929058" y="4786322"/>
            <a:ext cx="2357454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顺序栈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的示意图</a:t>
            </a:r>
          </a:p>
        </p:txBody>
      </p:sp>
      <p:sp>
        <p:nvSpPr>
          <p:cNvPr id="163868" name="Text Box 28"/>
          <p:cNvSpPr txBox="1">
            <a:spLocks noChangeArrowheads="1"/>
          </p:cNvSpPr>
          <p:nvPr/>
        </p:nvSpPr>
        <p:spPr bwMode="auto">
          <a:xfrm>
            <a:off x="900113" y="1125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163869" name="Text Box 29"/>
          <p:cNvSpPr txBox="1">
            <a:spLocks noChangeArrowheads="1"/>
          </p:cNvSpPr>
          <p:nvPr/>
        </p:nvSpPr>
        <p:spPr bwMode="auto">
          <a:xfrm>
            <a:off x="900113" y="3284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63870" name="AutoShape 30"/>
          <p:cNvSpPr>
            <a:spLocks noChangeArrowheads="1"/>
          </p:cNvSpPr>
          <p:nvPr/>
        </p:nvSpPr>
        <p:spPr bwMode="auto">
          <a:xfrm>
            <a:off x="1619250" y="198913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276475" y="2733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50825" y="260350"/>
            <a:ext cx="295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例如：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=5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34925" y="1041378"/>
            <a:ext cx="1978025" cy="2848021"/>
            <a:chOff x="34925" y="1041378"/>
            <a:chExt cx="1978025" cy="2848021"/>
          </a:xfrm>
        </p:grpSpPr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911225" y="1785945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130" name="Text Box 10"/>
            <p:cNvSpPr txBox="1">
              <a:spLocks noChangeArrowheads="1"/>
            </p:cNvSpPr>
            <p:nvPr/>
          </p:nvSpPr>
          <p:spPr bwMode="auto">
            <a:xfrm>
              <a:off x="1581150" y="17478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911225" y="2146307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1581150" y="21082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911225" y="2505082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1581150" y="246698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911225" y="2865445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136" name="Text Box 16"/>
            <p:cNvSpPr txBox="1">
              <a:spLocks noChangeArrowheads="1"/>
            </p:cNvSpPr>
            <p:nvPr/>
          </p:nvSpPr>
          <p:spPr bwMode="auto">
            <a:xfrm>
              <a:off x="1581150" y="28273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911225" y="3225807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138" name="Text Box 18"/>
            <p:cNvSpPr txBox="1">
              <a:spLocks noChangeArrowheads="1"/>
            </p:cNvSpPr>
            <p:nvPr/>
          </p:nvSpPr>
          <p:spPr bwMode="auto">
            <a:xfrm>
              <a:off x="1581150" y="31877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>
              <a:off x="500063" y="3730632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2" name="Text Box 22"/>
            <p:cNvSpPr txBox="1">
              <a:spLocks noChangeArrowheads="1"/>
            </p:cNvSpPr>
            <p:nvPr/>
          </p:nvSpPr>
          <p:spPr bwMode="auto">
            <a:xfrm>
              <a:off x="34925" y="3492524"/>
              <a:ext cx="576263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top</a:t>
              </a:r>
            </a:p>
          </p:txBody>
        </p:sp>
        <p:sp>
          <p:nvSpPr>
            <p:cNvPr id="5143" name="Text Box 23"/>
            <p:cNvSpPr txBox="1">
              <a:spLocks noChangeArrowheads="1"/>
            </p:cNvSpPr>
            <p:nvPr/>
          </p:nvSpPr>
          <p:spPr bwMode="auto">
            <a:xfrm>
              <a:off x="573088" y="1041378"/>
              <a:ext cx="1439862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）空栈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309813" y="1765307"/>
            <a:ext cx="2003425" cy="1849438"/>
            <a:chOff x="2309813" y="1765307"/>
            <a:chExt cx="2003425" cy="1849438"/>
          </a:xfrm>
        </p:grpSpPr>
        <p:sp>
          <p:nvSpPr>
            <p:cNvPr id="5144" name="Rectangle 24"/>
            <p:cNvSpPr>
              <a:spLocks noChangeArrowheads="1"/>
            </p:cNvSpPr>
            <p:nvPr/>
          </p:nvSpPr>
          <p:spPr bwMode="auto">
            <a:xfrm>
              <a:off x="3211513" y="18034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45" name="Text Box 25"/>
            <p:cNvSpPr txBox="1">
              <a:spLocks noChangeArrowheads="1"/>
            </p:cNvSpPr>
            <p:nvPr/>
          </p:nvSpPr>
          <p:spPr bwMode="auto">
            <a:xfrm>
              <a:off x="3881438" y="17653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5146" name="Rectangle 26"/>
            <p:cNvSpPr>
              <a:spLocks noChangeArrowheads="1"/>
            </p:cNvSpPr>
            <p:nvPr/>
          </p:nvSpPr>
          <p:spPr bwMode="auto">
            <a:xfrm>
              <a:off x="3211513" y="21637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47" name="Text Box 27"/>
            <p:cNvSpPr txBox="1">
              <a:spLocks noChangeArrowheads="1"/>
            </p:cNvSpPr>
            <p:nvPr/>
          </p:nvSpPr>
          <p:spPr bwMode="auto">
            <a:xfrm>
              <a:off x="3881438" y="21256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5148" name="Rectangle 28"/>
            <p:cNvSpPr>
              <a:spLocks noChangeArrowheads="1"/>
            </p:cNvSpPr>
            <p:nvPr/>
          </p:nvSpPr>
          <p:spPr bwMode="auto">
            <a:xfrm>
              <a:off x="3211513" y="252254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49" name="Text Box 29"/>
            <p:cNvSpPr txBox="1">
              <a:spLocks noChangeArrowheads="1"/>
            </p:cNvSpPr>
            <p:nvPr/>
          </p:nvSpPr>
          <p:spPr bwMode="auto">
            <a:xfrm>
              <a:off x="3881438" y="24844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5150" name="Rectangle 30"/>
            <p:cNvSpPr>
              <a:spLocks noChangeArrowheads="1"/>
            </p:cNvSpPr>
            <p:nvPr/>
          </p:nvSpPr>
          <p:spPr bwMode="auto">
            <a:xfrm>
              <a:off x="3211513" y="28829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51" name="Text Box 31"/>
            <p:cNvSpPr txBox="1">
              <a:spLocks noChangeArrowheads="1"/>
            </p:cNvSpPr>
            <p:nvPr/>
          </p:nvSpPr>
          <p:spPr bwMode="auto">
            <a:xfrm>
              <a:off x="3881438" y="28448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5152" name="Rectangle 32"/>
            <p:cNvSpPr>
              <a:spLocks noChangeArrowheads="1"/>
            </p:cNvSpPr>
            <p:nvPr/>
          </p:nvSpPr>
          <p:spPr bwMode="auto">
            <a:xfrm>
              <a:off x="3211513" y="32432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5153" name="Text Box 33"/>
            <p:cNvSpPr txBox="1">
              <a:spLocks noChangeArrowheads="1"/>
            </p:cNvSpPr>
            <p:nvPr/>
          </p:nvSpPr>
          <p:spPr bwMode="auto">
            <a:xfrm>
              <a:off x="3881438" y="32051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5154" name="Line 34"/>
            <p:cNvSpPr>
              <a:spLocks noChangeShapeType="1"/>
            </p:cNvSpPr>
            <p:nvPr/>
          </p:nvSpPr>
          <p:spPr bwMode="auto">
            <a:xfrm>
              <a:off x="2800350" y="3421070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5" name="Text Box 35"/>
            <p:cNvSpPr txBox="1">
              <a:spLocks noChangeArrowheads="1"/>
            </p:cNvSpPr>
            <p:nvPr/>
          </p:nvSpPr>
          <p:spPr bwMode="auto">
            <a:xfrm>
              <a:off x="2309813" y="3217870"/>
              <a:ext cx="576262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top</a:t>
              </a:r>
            </a:p>
          </p:txBody>
        </p:sp>
      </p:grp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2662238" y="1058841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进栈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4398963" y="1765307"/>
            <a:ext cx="2003425" cy="1838325"/>
            <a:chOff x="4398963" y="1765307"/>
            <a:chExt cx="2003425" cy="1838325"/>
          </a:xfrm>
        </p:grpSpPr>
        <p:sp>
          <p:nvSpPr>
            <p:cNvPr id="5157" name="Rectangle 37"/>
            <p:cNvSpPr>
              <a:spLocks noChangeArrowheads="1"/>
            </p:cNvSpPr>
            <p:nvPr/>
          </p:nvSpPr>
          <p:spPr bwMode="auto">
            <a:xfrm>
              <a:off x="5300663" y="18034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5158" name="Text Box 38"/>
            <p:cNvSpPr txBox="1">
              <a:spLocks noChangeArrowheads="1"/>
            </p:cNvSpPr>
            <p:nvPr/>
          </p:nvSpPr>
          <p:spPr bwMode="auto">
            <a:xfrm>
              <a:off x="5970588" y="17653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5159" name="Rectangle 39"/>
            <p:cNvSpPr>
              <a:spLocks noChangeArrowheads="1"/>
            </p:cNvSpPr>
            <p:nvPr/>
          </p:nvSpPr>
          <p:spPr bwMode="auto">
            <a:xfrm>
              <a:off x="5300663" y="21637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160" name="Text Box 40"/>
            <p:cNvSpPr txBox="1">
              <a:spLocks noChangeArrowheads="1"/>
            </p:cNvSpPr>
            <p:nvPr/>
          </p:nvSpPr>
          <p:spPr bwMode="auto">
            <a:xfrm>
              <a:off x="5970588" y="21256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5161" name="Rectangle 41"/>
            <p:cNvSpPr>
              <a:spLocks noChangeArrowheads="1"/>
            </p:cNvSpPr>
            <p:nvPr/>
          </p:nvSpPr>
          <p:spPr bwMode="auto">
            <a:xfrm>
              <a:off x="5300663" y="252254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5162" name="Text Box 42"/>
            <p:cNvSpPr txBox="1">
              <a:spLocks noChangeArrowheads="1"/>
            </p:cNvSpPr>
            <p:nvPr/>
          </p:nvSpPr>
          <p:spPr bwMode="auto">
            <a:xfrm>
              <a:off x="5970588" y="24844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5163" name="Rectangle 43"/>
            <p:cNvSpPr>
              <a:spLocks noChangeArrowheads="1"/>
            </p:cNvSpPr>
            <p:nvPr/>
          </p:nvSpPr>
          <p:spPr bwMode="auto">
            <a:xfrm>
              <a:off x="5300663" y="28829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164" name="Text Box 44"/>
            <p:cNvSpPr txBox="1">
              <a:spLocks noChangeArrowheads="1"/>
            </p:cNvSpPr>
            <p:nvPr/>
          </p:nvSpPr>
          <p:spPr bwMode="auto">
            <a:xfrm>
              <a:off x="5970588" y="28448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5165" name="Rectangle 45"/>
            <p:cNvSpPr>
              <a:spLocks noChangeArrowheads="1"/>
            </p:cNvSpPr>
            <p:nvPr/>
          </p:nvSpPr>
          <p:spPr bwMode="auto">
            <a:xfrm>
              <a:off x="5300663" y="32432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5166" name="Text Box 46"/>
            <p:cNvSpPr txBox="1">
              <a:spLocks noChangeArrowheads="1"/>
            </p:cNvSpPr>
            <p:nvPr/>
          </p:nvSpPr>
          <p:spPr bwMode="auto">
            <a:xfrm>
              <a:off x="5970588" y="32051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5167" name="Line 47"/>
            <p:cNvSpPr>
              <a:spLocks noChangeShapeType="1"/>
            </p:cNvSpPr>
            <p:nvPr/>
          </p:nvSpPr>
          <p:spPr bwMode="auto">
            <a:xfrm>
              <a:off x="4889500" y="202724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68" name="Text Box 48"/>
            <p:cNvSpPr txBox="1">
              <a:spLocks noChangeArrowheads="1"/>
            </p:cNvSpPr>
            <p:nvPr/>
          </p:nvSpPr>
          <p:spPr bwMode="auto">
            <a:xfrm>
              <a:off x="4398963" y="1824045"/>
              <a:ext cx="576262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top</a:t>
              </a:r>
            </a:p>
          </p:txBody>
        </p:sp>
      </p:grpSp>
      <p:sp>
        <p:nvSpPr>
          <p:cNvPr id="5169" name="Text Box 49"/>
          <p:cNvSpPr txBox="1">
            <a:spLocks noChangeArrowheads="1"/>
          </p:cNvSpPr>
          <p:nvPr/>
        </p:nvSpPr>
        <p:spPr bwMode="auto">
          <a:xfrm>
            <a:off x="4754563" y="785794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进栈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6384925" y="1765307"/>
            <a:ext cx="2003425" cy="1838325"/>
            <a:chOff x="6384925" y="1765307"/>
            <a:chExt cx="2003425" cy="1838325"/>
          </a:xfrm>
        </p:grpSpPr>
        <p:sp>
          <p:nvSpPr>
            <p:cNvPr id="5170" name="Rectangle 50"/>
            <p:cNvSpPr>
              <a:spLocks noChangeArrowheads="1"/>
            </p:cNvSpPr>
            <p:nvPr/>
          </p:nvSpPr>
          <p:spPr bwMode="auto">
            <a:xfrm>
              <a:off x="7286625" y="1803407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71" name="Text Box 51"/>
            <p:cNvSpPr txBox="1">
              <a:spLocks noChangeArrowheads="1"/>
            </p:cNvSpPr>
            <p:nvPr/>
          </p:nvSpPr>
          <p:spPr bwMode="auto">
            <a:xfrm>
              <a:off x="7956550" y="17653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5172" name="Rectangle 52"/>
            <p:cNvSpPr>
              <a:spLocks noChangeArrowheads="1"/>
            </p:cNvSpPr>
            <p:nvPr/>
          </p:nvSpPr>
          <p:spPr bwMode="auto">
            <a:xfrm>
              <a:off x="7286625" y="216377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173" name="Text Box 53"/>
            <p:cNvSpPr txBox="1">
              <a:spLocks noChangeArrowheads="1"/>
            </p:cNvSpPr>
            <p:nvPr/>
          </p:nvSpPr>
          <p:spPr bwMode="auto">
            <a:xfrm>
              <a:off x="7956550" y="21256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auto">
            <a:xfrm>
              <a:off x="7286625" y="2522545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5175" name="Text Box 55"/>
            <p:cNvSpPr txBox="1">
              <a:spLocks noChangeArrowheads="1"/>
            </p:cNvSpPr>
            <p:nvPr/>
          </p:nvSpPr>
          <p:spPr bwMode="auto">
            <a:xfrm>
              <a:off x="7956550" y="24844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5176" name="Rectangle 56"/>
            <p:cNvSpPr>
              <a:spLocks noChangeArrowheads="1"/>
            </p:cNvSpPr>
            <p:nvPr/>
          </p:nvSpPr>
          <p:spPr bwMode="auto">
            <a:xfrm>
              <a:off x="7286625" y="2882907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177" name="Text Box 57"/>
            <p:cNvSpPr txBox="1">
              <a:spLocks noChangeArrowheads="1"/>
            </p:cNvSpPr>
            <p:nvPr/>
          </p:nvSpPr>
          <p:spPr bwMode="auto">
            <a:xfrm>
              <a:off x="7956550" y="28448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5178" name="Rectangle 58"/>
            <p:cNvSpPr>
              <a:spLocks noChangeArrowheads="1"/>
            </p:cNvSpPr>
            <p:nvPr/>
          </p:nvSpPr>
          <p:spPr bwMode="auto">
            <a:xfrm>
              <a:off x="7286625" y="324327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5179" name="Text Box 59"/>
            <p:cNvSpPr txBox="1">
              <a:spLocks noChangeArrowheads="1"/>
            </p:cNvSpPr>
            <p:nvPr/>
          </p:nvSpPr>
          <p:spPr bwMode="auto">
            <a:xfrm>
              <a:off x="7956550" y="32051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5180" name="Line 60"/>
            <p:cNvSpPr>
              <a:spLocks noChangeShapeType="1"/>
            </p:cNvSpPr>
            <p:nvPr/>
          </p:nvSpPr>
          <p:spPr bwMode="auto">
            <a:xfrm>
              <a:off x="6875463" y="2362207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1" name="Text Box 61"/>
            <p:cNvSpPr txBox="1">
              <a:spLocks noChangeArrowheads="1"/>
            </p:cNvSpPr>
            <p:nvPr/>
          </p:nvSpPr>
          <p:spPr bwMode="auto">
            <a:xfrm>
              <a:off x="6384925" y="2159007"/>
              <a:ext cx="576263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top</a:t>
              </a:r>
            </a:p>
          </p:txBody>
        </p:sp>
      </p:grpSp>
      <p:sp>
        <p:nvSpPr>
          <p:cNvPr id="5182" name="Text Box 62"/>
          <p:cNvSpPr txBox="1">
            <a:spLocks noChangeArrowheads="1"/>
          </p:cNvSpPr>
          <p:nvPr/>
        </p:nvSpPr>
        <p:spPr bwMode="auto">
          <a:xfrm>
            <a:off x="6740525" y="1103299"/>
            <a:ext cx="18637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）出栈一次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714348" y="4143380"/>
            <a:ext cx="5643602" cy="1882779"/>
            <a:chOff x="714348" y="4143380"/>
            <a:chExt cx="5324477" cy="1882779"/>
          </a:xfrm>
        </p:grpSpPr>
        <p:sp>
          <p:nvSpPr>
            <p:cNvPr id="5183" name="Text Box 63"/>
            <p:cNvSpPr txBox="1">
              <a:spLocks noChangeArrowheads="1"/>
            </p:cNvSpPr>
            <p:nvPr/>
          </p:nvSpPr>
          <p:spPr bwMode="auto">
            <a:xfrm>
              <a:off x="714348" y="4143380"/>
              <a:ext cx="1223962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总结：</a:t>
              </a:r>
            </a:p>
          </p:txBody>
        </p:sp>
        <p:sp>
          <p:nvSpPr>
            <p:cNvPr id="5184" name="Text Box 64"/>
            <p:cNvSpPr txBox="1">
              <a:spLocks noChangeArrowheads="1"/>
            </p:cNvSpPr>
            <p:nvPr/>
          </p:nvSpPr>
          <p:spPr bwMode="auto">
            <a:xfrm>
              <a:off x="1071538" y="4714884"/>
              <a:ext cx="4967287" cy="13112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约定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总是指向栈</a:t>
              </a:r>
              <a:r>
                <a: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顶元素，初始值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为</a:t>
              </a:r>
              <a:r>
                <a:rPr lang="en-US" altLang="zh-CN" sz="2000" dirty="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当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top=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时不能再进栈－</a:t>
              </a:r>
              <a:r>
                <a:rPr lang="zh-CN" altLang="en-US" sz="2000" dirty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栈满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进栈时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top</a:t>
              </a:r>
              <a:r>
                <a: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增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，出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栈时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减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</p:txBody>
        </p:sp>
      </p:grpSp>
      <p:sp>
        <p:nvSpPr>
          <p:cNvPr id="65" name="灯片编号占位符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6" grpId="0"/>
      <p:bldP spid="5169" grpId="0"/>
      <p:bldP spid="51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2276475" y="2733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428596" y="3900494"/>
            <a:ext cx="6143668" cy="2518886"/>
            <a:chOff x="428596" y="3900494"/>
            <a:chExt cx="6143668" cy="2518886"/>
          </a:xfrm>
        </p:grpSpPr>
        <p:sp>
          <p:nvSpPr>
            <p:cNvPr id="198659" name="Text Box 3"/>
            <p:cNvSpPr txBox="1">
              <a:spLocks noChangeArrowheads="1"/>
            </p:cNvSpPr>
            <p:nvPr/>
          </p:nvSpPr>
          <p:spPr bwMode="auto">
            <a:xfrm>
              <a:off x="428596" y="3900494"/>
              <a:ext cx="2571768" cy="587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216000" tIns="108000" rIns="144000" bIns="1080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顺序栈</a:t>
              </a:r>
              <a:r>
                <a:rPr kumimoji="1" lang="en-US" altLang="zh-CN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4</a:t>
              </a:r>
              <a:r>
                <a:rPr kumimoji="1" lang="zh-CN" altLang="en-US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要素：</a:t>
              </a:r>
            </a:p>
          </p:txBody>
        </p:sp>
        <p:sp>
          <p:nvSpPr>
            <p:cNvPr id="198660" name="Text Box 4"/>
            <p:cNvSpPr txBox="1">
              <a:spLocks noChangeArrowheads="1"/>
            </p:cNvSpPr>
            <p:nvPr/>
          </p:nvSpPr>
          <p:spPr bwMode="auto">
            <a:xfrm>
              <a:off x="971550" y="4508500"/>
              <a:ext cx="5600714" cy="19108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216000" tIns="108000" rIns="144000" bIns="108000"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栈空条件：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top=</a:t>
              </a:r>
              <a:r>
                <a:rPr lang="en-US" altLang="zh-CN" sz="2000" dirty="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栈满条件：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top=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进栈</a:t>
              </a:r>
              <a:r>
                <a:rPr lang="en-US" altLang="zh-CN" sz="2000" i="1" dirty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</a:t>
              </a:r>
              <a:r>
                <a:rPr lang="zh-CN" altLang="en-US" sz="2000" dirty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操作：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top++; 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将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放在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处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退栈操作：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从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处取出元素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; top</a:t>
              </a:r>
              <a:r>
                <a:rPr lang="en-US" altLang="zh-CN" sz="2000" dirty="0">
                  <a:solidFill>
                    <a:srgbClr val="0000FF"/>
                  </a:solidFill>
                  <a:latin typeface="+mj-ea"/>
                  <a:ea typeface="+mj-ea"/>
                  <a:cs typeface="Times New Roman" pitchFamily="18" charset="0"/>
                </a:rPr>
                <a:t>--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;</a:t>
              </a:r>
            </a:p>
          </p:txBody>
        </p:sp>
      </p:grp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250825" y="260350"/>
            <a:ext cx="310672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顺序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栈的各种状态</a:t>
            </a:r>
            <a:endParaRPr lang="en-US" altLang="zh-CN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911225" y="1074738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63" name="Text Box 7"/>
          <p:cNvSpPr txBox="1">
            <a:spLocks noChangeArrowheads="1"/>
          </p:cNvSpPr>
          <p:nvPr/>
        </p:nvSpPr>
        <p:spPr bwMode="auto">
          <a:xfrm>
            <a:off x="1581150" y="10366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911225" y="143510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1581150" y="13970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911225" y="1793875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67" name="Text Box 11"/>
          <p:cNvSpPr txBox="1">
            <a:spLocks noChangeArrowheads="1"/>
          </p:cNvSpPr>
          <p:nvPr/>
        </p:nvSpPr>
        <p:spPr bwMode="auto">
          <a:xfrm>
            <a:off x="1581150" y="1755775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98668" name="Rectangle 12"/>
          <p:cNvSpPr>
            <a:spLocks noChangeArrowheads="1"/>
          </p:cNvSpPr>
          <p:nvPr/>
        </p:nvSpPr>
        <p:spPr bwMode="auto">
          <a:xfrm>
            <a:off x="911225" y="2154238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69" name="Text Box 13"/>
          <p:cNvSpPr txBox="1">
            <a:spLocks noChangeArrowheads="1"/>
          </p:cNvSpPr>
          <p:nvPr/>
        </p:nvSpPr>
        <p:spPr bwMode="auto">
          <a:xfrm>
            <a:off x="1581150" y="21161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98670" name="Rectangle 14"/>
          <p:cNvSpPr>
            <a:spLocks noChangeArrowheads="1"/>
          </p:cNvSpPr>
          <p:nvPr/>
        </p:nvSpPr>
        <p:spPr bwMode="auto">
          <a:xfrm>
            <a:off x="911225" y="251460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71" name="Text Box 15"/>
          <p:cNvSpPr txBox="1">
            <a:spLocks noChangeArrowheads="1"/>
          </p:cNvSpPr>
          <p:nvPr/>
        </p:nvSpPr>
        <p:spPr bwMode="auto">
          <a:xfrm>
            <a:off x="1581150" y="24765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8672" name="Line 16"/>
          <p:cNvSpPr>
            <a:spLocks noChangeShapeType="1"/>
          </p:cNvSpPr>
          <p:nvPr/>
        </p:nvSpPr>
        <p:spPr bwMode="auto">
          <a:xfrm>
            <a:off x="500063" y="3019425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73" name="Text Box 17"/>
          <p:cNvSpPr txBox="1">
            <a:spLocks noChangeArrowheads="1"/>
          </p:cNvSpPr>
          <p:nvPr/>
        </p:nvSpPr>
        <p:spPr bwMode="auto">
          <a:xfrm>
            <a:off x="34925" y="2816225"/>
            <a:ext cx="5762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</a:p>
        </p:txBody>
      </p:sp>
      <p:sp>
        <p:nvSpPr>
          <p:cNvPr id="198674" name="Text Box 18"/>
          <p:cNvSpPr txBox="1">
            <a:spLocks noChangeArrowheads="1"/>
          </p:cNvSpPr>
          <p:nvPr/>
        </p:nvSpPr>
        <p:spPr bwMode="auto">
          <a:xfrm>
            <a:off x="573088" y="3286125"/>
            <a:ext cx="14398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）空栈</a:t>
            </a:r>
          </a:p>
        </p:txBody>
      </p:sp>
      <p:sp>
        <p:nvSpPr>
          <p:cNvPr id="198675" name="Rectangle 19"/>
          <p:cNvSpPr>
            <a:spLocks noChangeArrowheads="1"/>
          </p:cNvSpPr>
          <p:nvPr/>
        </p:nvSpPr>
        <p:spPr bwMode="auto">
          <a:xfrm>
            <a:off x="3211513" y="1092200"/>
            <a:ext cx="57626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76" name="Text Box 20"/>
          <p:cNvSpPr txBox="1">
            <a:spLocks noChangeArrowheads="1"/>
          </p:cNvSpPr>
          <p:nvPr/>
        </p:nvSpPr>
        <p:spPr bwMode="auto">
          <a:xfrm>
            <a:off x="3881438" y="10541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98677" name="Rectangle 21"/>
          <p:cNvSpPr>
            <a:spLocks noChangeArrowheads="1"/>
          </p:cNvSpPr>
          <p:nvPr/>
        </p:nvSpPr>
        <p:spPr bwMode="auto">
          <a:xfrm>
            <a:off x="3211513" y="1452563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78" name="Text Box 22"/>
          <p:cNvSpPr txBox="1">
            <a:spLocks noChangeArrowheads="1"/>
          </p:cNvSpPr>
          <p:nvPr/>
        </p:nvSpPr>
        <p:spPr bwMode="auto">
          <a:xfrm>
            <a:off x="3881438" y="14144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98679" name="Rectangle 23"/>
          <p:cNvSpPr>
            <a:spLocks noChangeArrowheads="1"/>
          </p:cNvSpPr>
          <p:nvPr/>
        </p:nvSpPr>
        <p:spPr bwMode="auto">
          <a:xfrm>
            <a:off x="3211513" y="1811338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80" name="Text Box 24"/>
          <p:cNvSpPr txBox="1">
            <a:spLocks noChangeArrowheads="1"/>
          </p:cNvSpPr>
          <p:nvPr/>
        </p:nvSpPr>
        <p:spPr bwMode="auto">
          <a:xfrm>
            <a:off x="3881438" y="17732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98681" name="Rectangle 25"/>
          <p:cNvSpPr>
            <a:spLocks noChangeArrowheads="1"/>
          </p:cNvSpPr>
          <p:nvPr/>
        </p:nvSpPr>
        <p:spPr bwMode="auto">
          <a:xfrm>
            <a:off x="3211513" y="2171700"/>
            <a:ext cx="57626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82" name="Text Box 26"/>
          <p:cNvSpPr txBox="1">
            <a:spLocks noChangeArrowheads="1"/>
          </p:cNvSpPr>
          <p:nvPr/>
        </p:nvSpPr>
        <p:spPr bwMode="auto">
          <a:xfrm>
            <a:off x="3881438" y="21336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98683" name="Rectangle 27"/>
          <p:cNvSpPr>
            <a:spLocks noChangeArrowheads="1"/>
          </p:cNvSpPr>
          <p:nvPr/>
        </p:nvSpPr>
        <p:spPr bwMode="auto">
          <a:xfrm>
            <a:off x="3211513" y="2532063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98684" name="Text Box 28"/>
          <p:cNvSpPr txBox="1">
            <a:spLocks noChangeArrowheads="1"/>
          </p:cNvSpPr>
          <p:nvPr/>
        </p:nvSpPr>
        <p:spPr bwMode="auto">
          <a:xfrm>
            <a:off x="3881438" y="24939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8685" name="Line 29"/>
          <p:cNvSpPr>
            <a:spLocks noChangeShapeType="1"/>
          </p:cNvSpPr>
          <p:nvPr/>
        </p:nvSpPr>
        <p:spPr bwMode="auto">
          <a:xfrm>
            <a:off x="2800350" y="2709863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86" name="Text Box 30"/>
          <p:cNvSpPr txBox="1">
            <a:spLocks noChangeArrowheads="1"/>
          </p:cNvSpPr>
          <p:nvPr/>
        </p:nvSpPr>
        <p:spPr bwMode="auto">
          <a:xfrm>
            <a:off x="2309813" y="2506663"/>
            <a:ext cx="5762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</a:p>
        </p:txBody>
      </p:sp>
      <p:sp>
        <p:nvSpPr>
          <p:cNvPr id="198687" name="Text Box 31"/>
          <p:cNvSpPr txBox="1">
            <a:spLocks noChangeArrowheads="1"/>
          </p:cNvSpPr>
          <p:nvPr/>
        </p:nvSpPr>
        <p:spPr bwMode="auto">
          <a:xfrm>
            <a:off x="2662238" y="3303588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进栈</a:t>
            </a:r>
          </a:p>
        </p:txBody>
      </p:sp>
      <p:sp>
        <p:nvSpPr>
          <p:cNvPr id="198688" name="Rectangle 32"/>
          <p:cNvSpPr>
            <a:spLocks noChangeArrowheads="1"/>
          </p:cNvSpPr>
          <p:nvPr/>
        </p:nvSpPr>
        <p:spPr bwMode="auto">
          <a:xfrm>
            <a:off x="5300663" y="1092200"/>
            <a:ext cx="57626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98689" name="Text Box 33"/>
          <p:cNvSpPr txBox="1">
            <a:spLocks noChangeArrowheads="1"/>
          </p:cNvSpPr>
          <p:nvPr/>
        </p:nvSpPr>
        <p:spPr bwMode="auto">
          <a:xfrm>
            <a:off x="5970588" y="10541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98690" name="Rectangle 34"/>
          <p:cNvSpPr>
            <a:spLocks noChangeArrowheads="1"/>
          </p:cNvSpPr>
          <p:nvPr/>
        </p:nvSpPr>
        <p:spPr bwMode="auto">
          <a:xfrm>
            <a:off x="5300663" y="1452563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8691" name="Text Box 35"/>
          <p:cNvSpPr txBox="1">
            <a:spLocks noChangeArrowheads="1"/>
          </p:cNvSpPr>
          <p:nvPr/>
        </p:nvSpPr>
        <p:spPr bwMode="auto">
          <a:xfrm>
            <a:off x="5970588" y="14144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98692" name="Rectangle 36"/>
          <p:cNvSpPr>
            <a:spLocks noChangeArrowheads="1"/>
          </p:cNvSpPr>
          <p:nvPr/>
        </p:nvSpPr>
        <p:spPr bwMode="auto">
          <a:xfrm>
            <a:off x="5300663" y="1811338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98693" name="Text Box 37"/>
          <p:cNvSpPr txBox="1">
            <a:spLocks noChangeArrowheads="1"/>
          </p:cNvSpPr>
          <p:nvPr/>
        </p:nvSpPr>
        <p:spPr bwMode="auto">
          <a:xfrm>
            <a:off x="5970588" y="17732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98694" name="Rectangle 38"/>
          <p:cNvSpPr>
            <a:spLocks noChangeArrowheads="1"/>
          </p:cNvSpPr>
          <p:nvPr/>
        </p:nvSpPr>
        <p:spPr bwMode="auto">
          <a:xfrm>
            <a:off x="5300663" y="2171700"/>
            <a:ext cx="57626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98695" name="Text Box 39"/>
          <p:cNvSpPr txBox="1">
            <a:spLocks noChangeArrowheads="1"/>
          </p:cNvSpPr>
          <p:nvPr/>
        </p:nvSpPr>
        <p:spPr bwMode="auto">
          <a:xfrm>
            <a:off x="5970588" y="21336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98696" name="Rectangle 40"/>
          <p:cNvSpPr>
            <a:spLocks noChangeArrowheads="1"/>
          </p:cNvSpPr>
          <p:nvPr/>
        </p:nvSpPr>
        <p:spPr bwMode="auto">
          <a:xfrm>
            <a:off x="5300663" y="2532063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98697" name="Text Box 41"/>
          <p:cNvSpPr txBox="1">
            <a:spLocks noChangeArrowheads="1"/>
          </p:cNvSpPr>
          <p:nvPr/>
        </p:nvSpPr>
        <p:spPr bwMode="auto">
          <a:xfrm>
            <a:off x="5970588" y="24939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8698" name="Line 42"/>
          <p:cNvSpPr>
            <a:spLocks noChangeShapeType="1"/>
          </p:cNvSpPr>
          <p:nvPr/>
        </p:nvSpPr>
        <p:spPr bwMode="auto">
          <a:xfrm>
            <a:off x="4889500" y="1316038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99" name="Text Box 43"/>
          <p:cNvSpPr txBox="1">
            <a:spLocks noChangeArrowheads="1"/>
          </p:cNvSpPr>
          <p:nvPr/>
        </p:nvSpPr>
        <p:spPr bwMode="auto">
          <a:xfrm>
            <a:off x="4398963" y="1112838"/>
            <a:ext cx="5762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</a:p>
        </p:txBody>
      </p:sp>
      <p:sp>
        <p:nvSpPr>
          <p:cNvPr id="198700" name="Text Box 44"/>
          <p:cNvSpPr txBox="1">
            <a:spLocks noChangeArrowheads="1"/>
          </p:cNvSpPr>
          <p:nvPr/>
        </p:nvSpPr>
        <p:spPr bwMode="auto">
          <a:xfrm>
            <a:off x="4754563" y="3087688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进栈</a:t>
            </a:r>
          </a:p>
        </p:txBody>
      </p:sp>
      <p:sp>
        <p:nvSpPr>
          <p:cNvPr id="198701" name="Rectangle 45"/>
          <p:cNvSpPr>
            <a:spLocks noChangeArrowheads="1"/>
          </p:cNvSpPr>
          <p:nvPr/>
        </p:nvSpPr>
        <p:spPr bwMode="auto">
          <a:xfrm>
            <a:off x="7286625" y="109220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8702" name="Text Box 46"/>
          <p:cNvSpPr txBox="1">
            <a:spLocks noChangeArrowheads="1"/>
          </p:cNvSpPr>
          <p:nvPr/>
        </p:nvSpPr>
        <p:spPr bwMode="auto">
          <a:xfrm>
            <a:off x="7956550" y="10541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98703" name="Rectangle 47"/>
          <p:cNvSpPr>
            <a:spLocks noChangeArrowheads="1"/>
          </p:cNvSpPr>
          <p:nvPr/>
        </p:nvSpPr>
        <p:spPr bwMode="auto">
          <a:xfrm>
            <a:off x="7286625" y="1452563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8704" name="Text Box 48"/>
          <p:cNvSpPr txBox="1">
            <a:spLocks noChangeArrowheads="1"/>
          </p:cNvSpPr>
          <p:nvPr/>
        </p:nvSpPr>
        <p:spPr bwMode="auto">
          <a:xfrm>
            <a:off x="7956550" y="14144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98705" name="Rectangle 49"/>
          <p:cNvSpPr>
            <a:spLocks noChangeArrowheads="1"/>
          </p:cNvSpPr>
          <p:nvPr/>
        </p:nvSpPr>
        <p:spPr bwMode="auto">
          <a:xfrm>
            <a:off x="7286625" y="1811338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98706" name="Text Box 50"/>
          <p:cNvSpPr txBox="1">
            <a:spLocks noChangeArrowheads="1"/>
          </p:cNvSpPr>
          <p:nvPr/>
        </p:nvSpPr>
        <p:spPr bwMode="auto">
          <a:xfrm>
            <a:off x="7956550" y="17732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98707" name="Rectangle 51"/>
          <p:cNvSpPr>
            <a:spLocks noChangeArrowheads="1"/>
          </p:cNvSpPr>
          <p:nvPr/>
        </p:nvSpPr>
        <p:spPr bwMode="auto">
          <a:xfrm>
            <a:off x="7286625" y="217170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98708" name="Text Box 52"/>
          <p:cNvSpPr txBox="1">
            <a:spLocks noChangeArrowheads="1"/>
          </p:cNvSpPr>
          <p:nvPr/>
        </p:nvSpPr>
        <p:spPr bwMode="auto">
          <a:xfrm>
            <a:off x="7956550" y="21336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98709" name="Rectangle 53"/>
          <p:cNvSpPr>
            <a:spLocks noChangeArrowheads="1"/>
          </p:cNvSpPr>
          <p:nvPr/>
        </p:nvSpPr>
        <p:spPr bwMode="auto">
          <a:xfrm>
            <a:off x="7286625" y="2532063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98710" name="Text Box 54"/>
          <p:cNvSpPr txBox="1">
            <a:spLocks noChangeArrowheads="1"/>
          </p:cNvSpPr>
          <p:nvPr/>
        </p:nvSpPr>
        <p:spPr bwMode="auto">
          <a:xfrm>
            <a:off x="7956550" y="24939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8711" name="Line 55"/>
          <p:cNvSpPr>
            <a:spLocks noChangeShapeType="1"/>
          </p:cNvSpPr>
          <p:nvPr/>
        </p:nvSpPr>
        <p:spPr bwMode="auto">
          <a:xfrm>
            <a:off x="6875463" y="1651000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8712" name="Text Box 56"/>
          <p:cNvSpPr txBox="1">
            <a:spLocks noChangeArrowheads="1"/>
          </p:cNvSpPr>
          <p:nvPr/>
        </p:nvSpPr>
        <p:spPr bwMode="auto">
          <a:xfrm>
            <a:off x="6384925" y="1447800"/>
            <a:ext cx="5762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</a:p>
        </p:txBody>
      </p:sp>
      <p:sp>
        <p:nvSpPr>
          <p:cNvPr id="198713" name="Text Box 57"/>
          <p:cNvSpPr txBox="1">
            <a:spLocks noChangeArrowheads="1"/>
          </p:cNvSpPr>
          <p:nvPr/>
        </p:nvSpPr>
        <p:spPr bwMode="auto">
          <a:xfrm>
            <a:off x="6740525" y="3087688"/>
            <a:ext cx="18637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）出栈一次</a:t>
            </a: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000364" y="3929066"/>
            <a:ext cx="2500330" cy="250033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31800" y="142852"/>
            <a:ext cx="8243888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在顺序栈中实现栈的基本运算算法。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）初始化栈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InitStack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(&amp;s)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建立一个新的空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，实际上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是将栈顶指针指向</a:t>
            </a:r>
            <a:r>
              <a:rPr kumimoji="1" lang="en-US" altLang="zh-CN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即可。</a:t>
            </a:r>
            <a:endParaRPr kumimoji="1" lang="en-US" altLang="zh-CN" sz="2000" b="0" dirty="0">
              <a:solidFill>
                <a:schemeClr val="tx2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291" name="Text Box 1027"/>
          <p:cNvSpPr txBox="1">
            <a:spLocks noChangeArrowheads="1"/>
          </p:cNvSpPr>
          <p:nvPr/>
        </p:nvSpPr>
        <p:spPr bwMode="auto">
          <a:xfrm>
            <a:off x="1071538" y="1831973"/>
            <a:ext cx="5643602" cy="1449216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08000" rIns="144000" bIns="10800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InitStack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SqStack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*&amp;s)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s=(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SqStack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SqStack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s-&gt;top=</a:t>
            </a:r>
            <a:r>
              <a:rPr kumimoji="1" lang="en-US" altLang="zh-CN" sz="2000" dirty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en-US" altLang="zh-CN" sz="2000" b="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293" name="Line 1029"/>
          <p:cNvSpPr>
            <a:spLocks noChangeShapeType="1"/>
          </p:cNvSpPr>
          <p:nvPr/>
        </p:nvSpPr>
        <p:spPr bwMode="auto">
          <a:xfrm>
            <a:off x="2425688" y="4073528"/>
            <a:ext cx="503238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4" name="Text Box 1030"/>
          <p:cNvSpPr txBox="1">
            <a:spLocks noChangeArrowheads="1"/>
          </p:cNvSpPr>
          <p:nvPr/>
        </p:nvSpPr>
        <p:spPr bwMode="auto">
          <a:xfrm>
            <a:off x="2139935" y="3929066"/>
            <a:ext cx="3603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210051" y="4071942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10051" y="4432304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210051" y="4791079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210051" y="5151442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210051" y="5511804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3798889" y="6016629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3333751" y="5813429"/>
            <a:ext cx="5762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</a:p>
        </p:txBody>
      </p:sp>
      <p:sp>
        <p:nvSpPr>
          <p:cNvPr id="16" name="下箭头 15"/>
          <p:cNvSpPr/>
          <p:nvPr/>
        </p:nvSpPr>
        <p:spPr>
          <a:xfrm>
            <a:off x="3857620" y="3357562"/>
            <a:ext cx="285752" cy="428628"/>
          </a:xfrm>
          <a:prstGeom prst="downArrow">
            <a:avLst/>
          </a:prstGeom>
          <a:ln>
            <a:tailEnd type="triangle" w="med" len="lg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786446" y="4500570"/>
            <a:ext cx="2928958" cy="76944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注意：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栈指针，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top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所指栈的栈顶指针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81000" y="549275"/>
            <a:ext cx="8229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）销毁栈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DestroyStack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(&amp;s)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释放栈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占用的存储空间。</a:t>
            </a:r>
            <a:endParaRPr kumimoji="1" lang="en-US" altLang="zh-CN" sz="2000" dirty="0">
              <a:solidFill>
                <a:srgbClr val="FF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315" name="Text Box 1027"/>
          <p:cNvSpPr txBox="1">
            <a:spLocks noChangeArrowheads="1"/>
          </p:cNvSpPr>
          <p:nvPr/>
        </p:nvSpPr>
        <p:spPr bwMode="auto">
          <a:xfrm>
            <a:off x="857225" y="1785926"/>
            <a:ext cx="4786346" cy="1449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DestroyStack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SqStack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*&amp;s)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free(s);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11188" y="765175"/>
            <a:ext cx="8001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）判断栈是否为空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StackEmpty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(s)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为空的条件是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&gt;top==</a:t>
            </a:r>
            <a:r>
              <a:rPr kumimoji="1"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solidFill>
                <a:srgbClr val="FF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42976" y="2071678"/>
            <a:ext cx="5040313" cy="1449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SqStack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*s)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return(s-&gt;top==-1);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4800" y="214290"/>
            <a:ext cx="8610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）进栈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Push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(&amp;s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在栈不满的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条件下，先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将栈指针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增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，然后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在该位置上插入元素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96952" y="1785926"/>
            <a:ext cx="7632700" cy="22467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SqStack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*&amp;s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s-&gt;top==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栈满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的情况，即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栈上溢出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s-&gt;top++;		   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栈顶指针增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s-&gt;data[s-&gt;top]=e;	   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</a:t>
            </a:r>
            <a:r>
              <a:rPr lang="en-US" altLang="zh-CN" sz="2000" i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放在栈顶指针处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357290" y="4286256"/>
            <a:ext cx="4786346" cy="1857388"/>
            <a:chOff x="1357290" y="4286256"/>
            <a:chExt cx="4786346" cy="1857388"/>
          </a:xfrm>
        </p:grpSpPr>
        <p:cxnSp>
          <p:nvCxnSpPr>
            <p:cNvPr id="5" name="直接连接符 4"/>
            <p:cNvCxnSpPr/>
            <p:nvPr/>
          </p:nvCxnSpPr>
          <p:spPr>
            <a:xfrm rot="5400000">
              <a:off x="1888017" y="551157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495240" y="6118802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2530165" y="5523485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33340" y="5618736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a</a:t>
              </a:r>
              <a:endParaRPr lang="zh-CN" altLang="en-US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65950" y="432071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e</a:t>
              </a:r>
              <a:endParaRPr lang="zh-CN" altLang="en-US" i="1" dirty="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2816728" y="4575734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2000232" y="5837254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357290" y="5672353"/>
              <a:ext cx="8572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top</a:t>
              </a:r>
              <a:endParaRPr lang="zh-CN" altLang="en-US" sz="2000" dirty="0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3708892" y="4917292"/>
              <a:ext cx="2434744" cy="1226352"/>
              <a:chOff x="3708892" y="4917292"/>
              <a:chExt cx="2434744" cy="122635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528180" y="521550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/>
                  <a:t>e</a:t>
                </a:r>
                <a:endParaRPr lang="zh-CN" altLang="en-US" i="1" dirty="0"/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3708892" y="511867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rot="5400000">
                <a:off x="4888413" y="552372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5495636" y="613094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rot="5400000">
                <a:off x="5530561" y="553562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5533736" y="563087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/>
                  <a:t>a</a:t>
                </a:r>
                <a:endParaRPr lang="zh-CN" altLang="en-US" i="1" dirty="0"/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>
                <a:off x="5072066" y="5451289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4429124" y="5286388"/>
                <a:ext cx="85725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dirty="0"/>
                  <a:t>top</a:t>
                </a:r>
                <a:endParaRPr lang="zh-CN" altLang="en-US" sz="20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428728" y="4286256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Push</a:t>
              </a:r>
              <a:r>
                <a:rPr kumimoji="1" lang="en-US" altLang="zh-CN" sz="200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(&amp;s</a:t>
              </a:r>
              <a:r>
                <a:rPr kumimoji="1" lang="zh-CN" altLang="en-US" sz="200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00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e</a:t>
              </a:r>
              <a:r>
                <a:rPr kumimoji="1" lang="en-US" altLang="zh-CN" sz="2000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 sz="2000" dirty="0"/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85720" y="214290"/>
            <a:ext cx="8443914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）出栈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Pop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(&amp;s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在栈不为空的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条件下，先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将栈顶元素赋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给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，然后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将栈指针减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solidFill>
                <a:srgbClr val="FF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413" name="Text Box 1029"/>
          <p:cNvSpPr txBox="1">
            <a:spLocks noChangeArrowheads="1"/>
          </p:cNvSpPr>
          <p:nvPr/>
        </p:nvSpPr>
        <p:spPr bwMode="auto">
          <a:xfrm>
            <a:off x="793723" y="1755781"/>
            <a:ext cx="7064426" cy="23725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SqStack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*&amp;s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&amp;e)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if (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s-&gt;top==-1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栈为空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的情况，即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栈下溢出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e=s-&gt;data[s-&gt;top];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取栈顶指针元素的元素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s-&gt;top--;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栈顶指针减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return 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104876" y="4214818"/>
            <a:ext cx="4824446" cy="1857388"/>
            <a:chOff x="1104876" y="4214818"/>
            <a:chExt cx="4824446" cy="1857388"/>
          </a:xfrm>
        </p:grpSpPr>
        <p:sp>
          <p:nvSpPr>
            <p:cNvPr id="9" name="任意多边形 8"/>
            <p:cNvSpPr/>
            <p:nvPr/>
          </p:nvSpPr>
          <p:spPr>
            <a:xfrm>
              <a:off x="2542074" y="4504296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47884" y="514407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e</a:t>
              </a:r>
              <a:endParaRPr lang="zh-CN" altLang="en-US" i="1" dirty="0"/>
            </a:p>
          </p:txBody>
        </p:sp>
        <p:cxnSp>
          <p:nvCxnSpPr>
            <p:cNvPr id="13" name="直接连接符 12"/>
            <p:cNvCxnSpPr/>
            <p:nvPr/>
          </p:nvCxnSpPr>
          <p:spPr>
            <a:xfrm rot="5400000">
              <a:off x="1608117" y="5452283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215340" y="6059506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2250265" y="546418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53440" y="555944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a</a:t>
              </a:r>
              <a:endParaRPr lang="zh-CN" altLang="en-US" i="1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1747818" y="5354451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104876" y="5189550"/>
              <a:ext cx="8572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top</a:t>
              </a:r>
              <a:endParaRPr lang="zh-CN" altLang="en-US" sz="2000" dirty="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428992" y="4833712"/>
              <a:ext cx="2500330" cy="1226352"/>
              <a:chOff x="3428992" y="4833712"/>
              <a:chExt cx="2500330" cy="1226352"/>
            </a:xfrm>
          </p:grpSpPr>
          <p:cxnSp>
            <p:nvCxnSpPr>
              <p:cNvPr id="4" name="直接连接符 3"/>
              <p:cNvCxnSpPr/>
              <p:nvPr/>
            </p:nvCxnSpPr>
            <p:spPr>
              <a:xfrm rot="5400000">
                <a:off x="4674099" y="544014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5281322" y="604736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rot="5400000">
                <a:off x="5316247" y="545204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5319422" y="554729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/>
                  <a:t>a</a:t>
                </a:r>
                <a:endParaRPr lang="zh-CN" altLang="en-US" i="1" dirty="0"/>
              </a:p>
            </p:txBody>
          </p:sp>
          <p:sp>
            <p:nvSpPr>
              <p:cNvPr id="12" name="右箭头 11"/>
              <p:cNvSpPr/>
              <p:nvPr/>
            </p:nvSpPr>
            <p:spPr>
              <a:xfrm>
                <a:off x="3428992" y="521495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>
                <a:off x="4811714" y="5786454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168772" y="5621553"/>
                <a:ext cx="85725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dirty="0"/>
                  <a:t>top</a:t>
                </a:r>
                <a:endParaRPr lang="zh-CN" altLang="en-US" sz="20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714612" y="4214818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Pop</a:t>
              </a:r>
              <a:r>
                <a:rPr kumimoji="1" lang="en-US" altLang="zh-CN" sz="200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(&amp;s</a:t>
              </a:r>
              <a:r>
                <a:rPr kumimoji="1" lang="zh-CN" altLang="en-US" sz="200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00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&amp;</a:t>
              </a:r>
              <a:r>
                <a:rPr kumimoji="1" lang="en-US" altLang="zh-CN" sz="2000" dirty="0" err="1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e</a:t>
              </a:r>
              <a:r>
                <a:rPr kumimoji="1" lang="en-US" altLang="zh-CN" sz="2000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 sz="2000" dirty="0"/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83058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）取栈顶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元素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GetTop(s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在栈不为空的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条件下，将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栈顶元素赋给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928660" y="1485083"/>
            <a:ext cx="6715174" cy="23725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GetTop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SqStack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*s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&amp;e)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(s-&gt;top==-1)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栈为空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的情况，即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栈下溢出 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e=s-&gt;data[s-&gt;top];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取栈顶指针元素的元素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104876" y="4286256"/>
            <a:ext cx="4824446" cy="1785950"/>
            <a:chOff x="1104876" y="4286256"/>
            <a:chExt cx="4824446" cy="1785950"/>
          </a:xfrm>
        </p:grpSpPr>
        <p:sp>
          <p:nvSpPr>
            <p:cNvPr id="4" name="任意多边形 3"/>
            <p:cNvSpPr/>
            <p:nvPr/>
          </p:nvSpPr>
          <p:spPr>
            <a:xfrm>
              <a:off x="2542074" y="4504296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47884" y="514407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e</a:t>
              </a:r>
              <a:endParaRPr lang="zh-CN" altLang="en-US" i="1" dirty="0"/>
            </a:p>
          </p:txBody>
        </p:sp>
        <p:cxnSp>
          <p:nvCxnSpPr>
            <p:cNvPr id="6" name="直接连接符 5"/>
            <p:cNvCxnSpPr/>
            <p:nvPr/>
          </p:nvCxnSpPr>
          <p:spPr>
            <a:xfrm rot="5400000">
              <a:off x="1608117" y="5452283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215340" y="6059506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2250265" y="546418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53440" y="555944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a</a:t>
              </a:r>
              <a:endParaRPr lang="zh-CN" altLang="en-US" i="1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1747818" y="5354451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04876" y="5189550"/>
              <a:ext cx="8572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top</a:t>
              </a:r>
              <a:endParaRPr lang="zh-CN" alt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488" y="4286256"/>
              <a:ext cx="17145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GetTop(s</a:t>
              </a:r>
              <a:r>
                <a:rPr kumimoji="1" lang="zh-CN" altLang="en-US" sz="200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00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&amp;</a:t>
              </a:r>
              <a:r>
                <a:rPr kumimoji="1" lang="en-US" altLang="zh-CN" sz="2000" dirty="0" err="1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e</a:t>
              </a:r>
              <a:r>
                <a:rPr kumimoji="1" lang="en-US" altLang="zh-CN" sz="2000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 sz="2000" dirty="0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3428992" y="4833712"/>
              <a:ext cx="2500330" cy="1226352"/>
              <a:chOff x="3428992" y="4833712"/>
              <a:chExt cx="2500330" cy="1226352"/>
            </a:xfrm>
          </p:grpSpPr>
          <p:cxnSp>
            <p:nvCxnSpPr>
              <p:cNvPr id="13" name="直接连接符 12"/>
              <p:cNvCxnSpPr/>
              <p:nvPr/>
            </p:nvCxnSpPr>
            <p:spPr>
              <a:xfrm rot="5400000">
                <a:off x="4674099" y="544014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5281322" y="604736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rot="5400000">
                <a:off x="5316247" y="545204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319422" y="554729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/>
                  <a:t>a</a:t>
                </a:r>
                <a:endParaRPr lang="zh-CN" altLang="en-US" i="1" dirty="0"/>
              </a:p>
            </p:txBody>
          </p:sp>
          <p:sp>
            <p:nvSpPr>
              <p:cNvPr id="17" name="右箭头 16"/>
              <p:cNvSpPr/>
              <p:nvPr/>
            </p:nvSpPr>
            <p:spPr>
              <a:xfrm>
                <a:off x="3428992" y="521495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4811714" y="5425889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168772" y="5260988"/>
                <a:ext cx="85725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dirty="0"/>
                  <a:t>top</a:t>
                </a:r>
                <a:endParaRPr lang="zh-CN" altLang="en-US" sz="20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311780" y="5202250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/>
                  <a:t>e</a:t>
                </a:r>
                <a:endParaRPr lang="zh-CN" altLang="en-US" i="1" dirty="0"/>
              </a:p>
            </p:txBody>
          </p:sp>
        </p:grp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250825" y="620713"/>
            <a:ext cx="8497888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【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3-3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】</a:t>
            </a:r>
            <a:r>
              <a:rPr lang="en-US" altLang="zh-CN"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设计一个算法利用顺序栈判断一个字符串是否是对称串。所谓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对称串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是指从左向右读和从右向左读的序列相同。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57224" y="2357430"/>
            <a:ext cx="7786742" cy="1621671"/>
            <a:chOff x="857224" y="2357430"/>
            <a:chExt cx="7786742" cy="1621671"/>
          </a:xfr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</p:grpSpPr>
        <p:sp>
          <p:nvSpPr>
            <p:cNvPr id="164869" name="Text Box 5"/>
            <p:cNvSpPr txBox="1">
              <a:spLocks noChangeArrowheads="1"/>
            </p:cNvSpPr>
            <p:nvPr/>
          </p:nvSpPr>
          <p:spPr bwMode="auto">
            <a:xfrm>
              <a:off x="928662" y="3000372"/>
              <a:ext cx="7715304" cy="978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       字符串</a:t>
              </a:r>
              <a:r>
                <a:rPr lang="en-US" altLang="zh-CN" dirty="0" err="1">
                  <a:ea typeface="楷体" pitchFamily="49" charset="-122"/>
                  <a:cs typeface="Times New Roman" pitchFamily="18" charset="0"/>
                </a:rPr>
                <a:t>str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的所有元素依次进栈，产生的出栈序列正好与</a:t>
              </a:r>
              <a:r>
                <a:rPr lang="en-US" altLang="zh-CN" dirty="0" err="1">
                  <a:ea typeface="楷体" pitchFamily="49" charset="-122"/>
                  <a:cs typeface="Times New Roman" pitchFamily="18" charset="0"/>
                </a:rPr>
                <a:t>str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的顺序相反。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57224" y="2357430"/>
              <a:ext cx="250033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FF00FF"/>
                  </a:solidFill>
                  <a:latin typeface="黑体" pitchFamily="49" charset="-122"/>
                  <a:ea typeface="黑体" pitchFamily="49" charset="-122"/>
                </a:rPr>
                <a:t>算法设计思路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857280" y="1951956"/>
            <a:ext cx="728662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是一种只能在一端进行插入或删除操作的线性表。</a:t>
            </a:r>
          </a:p>
        </p:txBody>
      </p:sp>
      <p:sp>
        <p:nvSpPr>
          <p:cNvPr id="4099" name="Rectangle 3" descr="蓝色面巾纸"/>
          <p:cNvSpPr>
            <a:spLocks noChangeArrowheads="1"/>
          </p:cNvSpPr>
          <p:nvPr/>
        </p:nvSpPr>
        <p:spPr bwMode="auto">
          <a:xfrm>
            <a:off x="547682" y="1214422"/>
            <a:ext cx="3167062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FF3300"/>
                </a:solidFill>
                <a:ea typeface="隶书" pitchFamily="49" charset="-122"/>
              </a:rPr>
              <a:t>3.1.1   </a:t>
            </a:r>
            <a:r>
              <a:rPr kumimoji="1" lang="zh-CN" altLang="en-US" sz="2800" dirty="0">
                <a:solidFill>
                  <a:srgbClr val="FF3300"/>
                </a:solidFill>
                <a:ea typeface="隶书" pitchFamily="49" charset="-122"/>
              </a:rPr>
              <a:t>栈的定义</a:t>
            </a:r>
            <a:r>
              <a:rPr kumimoji="1" lang="zh-CN" altLang="en-US" sz="2800" dirty="0">
                <a:solidFill>
                  <a:srgbClr val="FF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979613" y="3243277"/>
            <a:ext cx="4824412" cy="50482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76375" y="3890977"/>
            <a:ext cx="5832475" cy="795389"/>
            <a:chOff x="1476375" y="3890977"/>
            <a:chExt cx="5832475" cy="795389"/>
          </a:xfrm>
        </p:grpSpPr>
        <p:sp>
          <p:nvSpPr>
            <p:cNvPr id="4102" name="Line 6"/>
            <p:cNvSpPr>
              <a:spLocks noChangeShapeType="1"/>
            </p:cNvSpPr>
            <p:nvPr/>
          </p:nvSpPr>
          <p:spPr bwMode="auto">
            <a:xfrm flipV="1">
              <a:off x="2051050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1476375" y="4286256"/>
              <a:ext cx="1150938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端点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 flipV="1">
              <a:off x="6732588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6" name="Text Box 10"/>
            <p:cNvSpPr txBox="1">
              <a:spLocks noChangeArrowheads="1"/>
            </p:cNvSpPr>
            <p:nvPr/>
          </p:nvSpPr>
          <p:spPr bwMode="auto">
            <a:xfrm>
              <a:off x="6157913" y="4286256"/>
              <a:ext cx="1150937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端点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1071539" y="5114940"/>
            <a:ext cx="6453212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</a:t>
            </a:r>
            <a:r>
              <a:rPr kumimoji="1" lang="zh-CN" altLang="en-US" sz="22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只能选取同一</a:t>
            </a:r>
            <a:r>
              <a:rPr kumimoji="1"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个端点进行插入和删除操作</a:t>
            </a:r>
          </a:p>
        </p:txBody>
      </p:sp>
      <p:sp>
        <p:nvSpPr>
          <p:cNvPr id="10" name="Text Box 3" descr="新闻纸"/>
          <p:cNvSpPr txBox="1">
            <a:spLocks noChangeArrowheads="1"/>
          </p:cNvSpPr>
          <p:nvPr/>
        </p:nvSpPr>
        <p:spPr bwMode="auto">
          <a:xfrm>
            <a:off x="3071802" y="357166"/>
            <a:ext cx="2643206" cy="579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3.1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栈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8992" y="2786058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线性表</a:t>
            </a:r>
            <a:endParaRPr lang="zh-CN" altLang="en-US" sz="2000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323850" y="214290"/>
            <a:ext cx="8569325" cy="563231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symmetry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e;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SqStack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InitStack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初始化栈</a:t>
            </a:r>
            <a:endParaRPr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0;str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]!='\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0';i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将串所有元素进栈</a:t>
            </a:r>
          </a:p>
          <a:p>
            <a:pPr algn="l"/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Push(st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str[i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]);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元素进栈</a:t>
            </a:r>
            <a:endParaRPr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0;str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]!='\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0';i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Pop(st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退栈元素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if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]!=e)	 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与当前串元素不同则不是对称串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DestroyStack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}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DestroyStack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 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71472" y="1357298"/>
            <a:ext cx="6286544" cy="4972142"/>
            <a:chOff x="571472" y="1428736"/>
            <a:chExt cx="6286544" cy="4972142"/>
          </a:xfrm>
        </p:grpSpPr>
        <p:sp>
          <p:nvSpPr>
            <p:cNvPr id="3" name="矩形 2"/>
            <p:cNvSpPr/>
            <p:nvPr/>
          </p:nvSpPr>
          <p:spPr>
            <a:xfrm>
              <a:off x="571472" y="1428736"/>
              <a:ext cx="6286544" cy="857256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1472" y="6000768"/>
              <a:ext cx="3214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 err="1">
                  <a:ea typeface="楷体" pitchFamily="49" charset="-122"/>
                  <a:cs typeface="Times New Roman" pitchFamily="18" charset="0"/>
                </a:rPr>
                <a:t>str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的所有元素依次进栈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 rot="5400000">
              <a:off x="-107189" y="4179099"/>
              <a:ext cx="3786214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571472" y="2428868"/>
            <a:ext cx="7715304" cy="3929090"/>
            <a:chOff x="571472" y="2428868"/>
            <a:chExt cx="7715304" cy="3929090"/>
          </a:xfrm>
        </p:grpSpPr>
        <p:sp>
          <p:nvSpPr>
            <p:cNvPr id="4" name="矩形 3"/>
            <p:cNvSpPr/>
            <p:nvPr/>
          </p:nvSpPr>
          <p:spPr>
            <a:xfrm>
              <a:off x="571472" y="2428868"/>
              <a:ext cx="7715304" cy="2143140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1868" y="5957848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判断正反序是否相同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16200000" flipH="1">
              <a:off x="3464711" y="4822041"/>
              <a:ext cx="1428760" cy="92869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778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     如果需要用到两个相同类型的栈，可以用一个数组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data[0..MaxSize-1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来实现这两个栈，这称为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共享栈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571472" y="1643050"/>
            <a:ext cx="7488290" cy="2330066"/>
            <a:chOff x="571472" y="1643050"/>
            <a:chExt cx="7488290" cy="2330066"/>
          </a:xfrm>
        </p:grpSpPr>
        <p:sp>
          <p:nvSpPr>
            <p:cNvPr id="4" name="矩形 3"/>
            <p:cNvSpPr/>
            <p:nvPr/>
          </p:nvSpPr>
          <p:spPr>
            <a:xfrm>
              <a:off x="1357290" y="2093703"/>
              <a:ext cx="5760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928794" y="2093703"/>
              <a:ext cx="5760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500298" y="2093703"/>
              <a:ext cx="857256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宋体"/>
                  <a:ea typeface="宋体"/>
                  <a:cs typeface="Times New Roman" pitchFamily="18" charset="0"/>
                </a:rPr>
                <a:t>…</a:t>
              </a:r>
              <a:endParaRPr lang="zh-CN" altLang="en-US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357554" y="2093703"/>
              <a:ext cx="5760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000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41758" y="2093703"/>
              <a:ext cx="857256" cy="396000"/>
            </a:xfrm>
            <a:prstGeom prst="rect">
              <a:avLst/>
            </a:prstGeom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宋体"/>
                  <a:ea typeface="宋体"/>
                  <a:cs typeface="Times New Roman" pitchFamily="18" charset="0"/>
                </a:rPr>
                <a:t>…</a:t>
              </a:r>
              <a:endParaRPr lang="zh-CN" altLang="en-US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94518" y="2093703"/>
              <a:ext cx="576000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endParaRPr lang="zh-CN" altLang="en-US" sz="2000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811978" y="2093703"/>
              <a:ext cx="576000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70518" y="2093703"/>
              <a:ext cx="857256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宋体"/>
                  <a:ea typeface="宋体"/>
                  <a:cs typeface="Times New Roman" pitchFamily="18" charset="0"/>
                </a:rPr>
                <a:t>…</a:t>
              </a:r>
              <a:endParaRPr lang="zh-CN" altLang="en-US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227774" y="2093703"/>
              <a:ext cx="576000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28728" y="166507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0</a:t>
              </a:r>
              <a:endParaRPr lang="zh-CN" altLang="en-US" sz="20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00232" y="166507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1</a:t>
              </a:r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71736" y="166507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latin typeface="宋体"/>
                  <a:ea typeface="宋体"/>
                </a:rPr>
                <a:t>…</a:t>
              </a:r>
              <a:endParaRPr lang="zh-CN" altLang="en-US" sz="20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7554" y="166507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/>
                <a:t>n</a:t>
              </a:r>
              <a:r>
                <a:rPr lang="en-US" altLang="zh-CN" sz="2000"/>
                <a:t>-1</a:t>
              </a:r>
              <a:endParaRPr lang="zh-CN" altLang="en-US" sz="20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3438" y="164305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latin typeface="宋体"/>
                  <a:ea typeface="宋体"/>
                </a:rPr>
                <a:t>…</a:t>
              </a:r>
              <a:endParaRPr lang="zh-CN" altLang="en-US" sz="20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45316" y="1665075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MaxSize-1</a:t>
              </a:r>
              <a:endParaRPr lang="zh-CN" altLang="en-US" sz="20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472" y="2093704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data</a:t>
              </a:r>
              <a:endParaRPr lang="zh-CN" altLang="en-US" sz="200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 rot="5400000" flipH="1" flipV="1">
              <a:off x="3501224" y="2736645"/>
              <a:ext cx="28575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428992" y="295096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top1</a:t>
              </a:r>
              <a:endParaRPr lang="zh-CN" altLang="en-US" sz="200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5400000" flipH="1" flipV="1">
              <a:off x="4858546" y="2735851"/>
              <a:ext cx="28575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786314" y="2950166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top2</a:t>
              </a:r>
              <a:endParaRPr lang="zh-CN" altLang="en-US" sz="2000"/>
            </a:p>
          </p:txBody>
        </p:sp>
        <p:sp>
          <p:nvSpPr>
            <p:cNvPr id="25" name="右大括号 24"/>
            <p:cNvSpPr/>
            <p:nvPr/>
          </p:nvSpPr>
          <p:spPr>
            <a:xfrm rot="5400000">
              <a:off x="2471604" y="2408149"/>
              <a:ext cx="216000" cy="2016000"/>
            </a:xfrm>
            <a:prstGeom prst="rightBrac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14546" y="3665339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栈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7" name="右大括号 26"/>
            <p:cNvSpPr/>
            <p:nvPr/>
          </p:nvSpPr>
          <p:spPr>
            <a:xfrm rot="5400000">
              <a:off x="6027768" y="2386124"/>
              <a:ext cx="216000" cy="2016000"/>
            </a:xfrm>
            <a:prstGeom prst="rightBrac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70710" y="3643314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栈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2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57224" y="4071942"/>
            <a:ext cx="7000924" cy="1823505"/>
            <a:chOff x="857224" y="4071942"/>
            <a:chExt cx="7000924" cy="1823505"/>
          </a:xfrm>
        </p:grpSpPr>
        <p:sp>
          <p:nvSpPr>
            <p:cNvPr id="29" name="TextBox 28"/>
            <p:cNvSpPr txBox="1"/>
            <p:nvPr/>
          </p:nvSpPr>
          <p:spPr>
            <a:xfrm>
              <a:off x="1357290" y="4572008"/>
              <a:ext cx="650085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>
                  <a:ea typeface="楷体" pitchFamily="49" charset="-122"/>
                  <a:cs typeface="Times New Roman" pitchFamily="18" charset="0"/>
                </a:rPr>
                <a:t>typedef struct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  <a:p>
              <a:pPr algn="l"/>
              <a:r>
                <a:rPr lang="en-US" sz="2000">
                  <a:ea typeface="楷体" pitchFamily="49" charset="-122"/>
                  <a:cs typeface="Times New Roman" pitchFamily="18" charset="0"/>
                </a:rPr>
                <a:t>{     ElemType data[MaxSize];	//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存放共享栈中元素</a:t>
              </a:r>
            </a:p>
            <a:p>
              <a:pPr algn="l"/>
              <a:r>
                <a:rPr lang="en-US" sz="2000">
                  <a:ea typeface="楷体" pitchFamily="49" charset="-122"/>
                  <a:cs typeface="Times New Roman" pitchFamily="18" charset="0"/>
                </a:rPr>
                <a:t>       int top1，top2;		//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两个栈的栈顶指针</a:t>
              </a:r>
            </a:p>
            <a:p>
              <a:pPr algn="l"/>
              <a:r>
                <a:rPr lang="en-US" sz="2000">
                  <a:ea typeface="楷体" pitchFamily="49" charset="-122"/>
                  <a:cs typeface="Times New Roman" pitchFamily="18" charset="0"/>
                </a:rPr>
                <a:t>} </a:t>
              </a:r>
              <a:r>
                <a:rPr lang="en-US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DStack</a:t>
              </a:r>
              <a:r>
                <a:rPr lang="en-US" sz="2000">
                  <a:ea typeface="楷体" pitchFamily="49" charset="-122"/>
                  <a:cs typeface="Times New Roman" pitchFamily="18" charset="0"/>
                </a:rPr>
                <a:t>;	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7224" y="4071942"/>
              <a:ext cx="2214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共享栈类型：</a:t>
              </a:r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-142908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3357554" y="2285992"/>
            <a:ext cx="3044809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</a:t>
            </a:r>
          </a:p>
          <a:p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99684" name="AutoShape 4"/>
          <p:cNvSpPr>
            <a:spLocks noChangeArrowheads="1"/>
          </p:cNvSpPr>
          <p:nvPr/>
        </p:nvSpPr>
        <p:spPr bwMode="auto">
          <a:xfrm>
            <a:off x="4894294" y="3438517"/>
            <a:ext cx="360363" cy="1155696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5249931" y="3594081"/>
            <a:ext cx="92238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映射</a:t>
            </a:r>
          </a:p>
        </p:txBody>
      </p:sp>
      <p:sp>
        <p:nvSpPr>
          <p:cNvPr id="199705" name="Text Box 25"/>
          <p:cNvSpPr txBox="1">
            <a:spLocks noChangeArrowheads="1"/>
          </p:cNvSpPr>
          <p:nvPr/>
        </p:nvSpPr>
        <p:spPr bwMode="auto">
          <a:xfrm>
            <a:off x="212758" y="2879701"/>
            <a:ext cx="1358846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199706" name="Text Box 26"/>
          <p:cNvSpPr txBox="1">
            <a:spLocks noChangeArrowheads="1"/>
          </p:cNvSpPr>
          <p:nvPr/>
        </p:nvSpPr>
        <p:spPr bwMode="auto">
          <a:xfrm>
            <a:off x="284196" y="4973650"/>
            <a:ext cx="1358846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99707" name="AutoShape 27"/>
          <p:cNvSpPr>
            <a:spLocks noChangeArrowheads="1"/>
          </p:cNvSpPr>
          <p:nvPr/>
        </p:nvSpPr>
        <p:spPr bwMode="auto">
          <a:xfrm>
            <a:off x="717582" y="3629017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</a:endParaRPr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1846294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199704" name="Text Box 24"/>
          <p:cNvSpPr txBox="1">
            <a:spLocks noChangeArrowheads="1"/>
          </p:cNvSpPr>
          <p:nvPr/>
        </p:nvSpPr>
        <p:spPr bwMode="auto">
          <a:xfrm>
            <a:off x="3892577" y="5951535"/>
            <a:ext cx="235745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一个</a:t>
            </a: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链栈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的示意图</a:t>
            </a:r>
          </a:p>
        </p:txBody>
      </p:sp>
      <p:sp>
        <p:nvSpPr>
          <p:cNvPr id="199708" name="Rectangle 28"/>
          <p:cNvSpPr>
            <a:spLocks noChangeArrowheads="1"/>
          </p:cNvSpPr>
          <p:nvPr/>
        </p:nvSpPr>
        <p:spPr bwMode="auto">
          <a:xfrm>
            <a:off x="2376519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199709" name="Rectangle 29"/>
          <p:cNvSpPr>
            <a:spLocks noChangeArrowheads="1"/>
          </p:cNvSpPr>
          <p:nvPr/>
        </p:nvSpPr>
        <p:spPr bwMode="auto">
          <a:xfrm>
            <a:off x="3346482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9710" name="Rectangle 30"/>
          <p:cNvSpPr>
            <a:spLocks noChangeArrowheads="1"/>
          </p:cNvSpPr>
          <p:nvPr/>
        </p:nvSpPr>
        <p:spPr bwMode="auto">
          <a:xfrm>
            <a:off x="3851307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9711" name="Line 31"/>
          <p:cNvSpPr>
            <a:spLocks noChangeShapeType="1"/>
          </p:cNvSpPr>
          <p:nvPr/>
        </p:nvSpPr>
        <p:spPr bwMode="auto">
          <a:xfrm>
            <a:off x="2590832" y="5167304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12" name="Rectangle 32"/>
          <p:cNvSpPr>
            <a:spLocks noChangeArrowheads="1"/>
          </p:cNvSpPr>
          <p:nvPr/>
        </p:nvSpPr>
        <p:spPr bwMode="auto">
          <a:xfrm>
            <a:off x="4859369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99713" name="Rectangle 33"/>
          <p:cNvSpPr>
            <a:spLocks noChangeArrowheads="1"/>
          </p:cNvSpPr>
          <p:nvPr/>
        </p:nvSpPr>
        <p:spPr bwMode="auto">
          <a:xfrm>
            <a:off x="5364194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9714" name="Line 34"/>
          <p:cNvSpPr>
            <a:spLocks noChangeShapeType="1"/>
          </p:cNvSpPr>
          <p:nvPr/>
        </p:nvSpPr>
        <p:spPr bwMode="auto">
          <a:xfrm>
            <a:off x="4103719" y="5167304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15" name="Rectangle 35"/>
          <p:cNvSpPr>
            <a:spLocks noChangeArrowheads="1"/>
          </p:cNvSpPr>
          <p:nvPr/>
        </p:nvSpPr>
        <p:spPr bwMode="auto">
          <a:xfrm>
            <a:off x="8028019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199716" name="Rectangle 36"/>
          <p:cNvSpPr>
            <a:spLocks noChangeArrowheads="1"/>
          </p:cNvSpPr>
          <p:nvPr/>
        </p:nvSpPr>
        <p:spPr bwMode="auto">
          <a:xfrm>
            <a:off x="8532844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199717" name="Line 37"/>
          <p:cNvSpPr>
            <a:spLocks noChangeShapeType="1"/>
          </p:cNvSpPr>
          <p:nvPr/>
        </p:nvSpPr>
        <p:spPr bwMode="auto">
          <a:xfrm>
            <a:off x="7272369" y="5167304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18" name="Line 38"/>
          <p:cNvSpPr>
            <a:spLocks noChangeShapeType="1"/>
          </p:cNvSpPr>
          <p:nvPr/>
        </p:nvSpPr>
        <p:spPr bwMode="auto">
          <a:xfrm>
            <a:off x="5615019" y="5167304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19" name="Text Box 39"/>
          <p:cNvSpPr txBox="1">
            <a:spLocks noChangeArrowheads="1"/>
          </p:cNvSpPr>
          <p:nvPr/>
        </p:nvSpPr>
        <p:spPr bwMode="auto">
          <a:xfrm>
            <a:off x="6437344" y="4926004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lang="en-US" altLang="zh-CN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720" name="Arc 40"/>
          <p:cNvSpPr>
            <a:spLocks/>
          </p:cNvSpPr>
          <p:nvPr/>
        </p:nvSpPr>
        <p:spPr bwMode="auto">
          <a:xfrm>
            <a:off x="1943132" y="4591042"/>
            <a:ext cx="360362" cy="3603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721" name="Text Box 41"/>
          <p:cNvSpPr txBox="1">
            <a:spLocks noChangeArrowheads="1"/>
          </p:cNvSpPr>
          <p:nvPr/>
        </p:nvSpPr>
        <p:spPr bwMode="auto">
          <a:xfrm>
            <a:off x="1511332" y="4303704"/>
            <a:ext cx="431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</a:t>
            </a:r>
          </a:p>
        </p:txBody>
      </p:sp>
      <p:sp>
        <p:nvSpPr>
          <p:cNvPr id="199722" name="Text Box 42"/>
          <p:cNvSpPr txBox="1">
            <a:spLocks noChangeArrowheads="1"/>
          </p:cNvSpPr>
          <p:nvPr/>
        </p:nvSpPr>
        <p:spPr bwMode="auto">
          <a:xfrm>
            <a:off x="3321105" y="4408417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栈顶</a:t>
            </a:r>
          </a:p>
        </p:txBody>
      </p:sp>
      <p:sp>
        <p:nvSpPr>
          <p:cNvPr id="199723" name="Text Box 43"/>
          <p:cNvSpPr txBox="1">
            <a:spLocks noChangeArrowheads="1"/>
          </p:cNvSpPr>
          <p:nvPr/>
        </p:nvSpPr>
        <p:spPr bwMode="auto">
          <a:xfrm>
            <a:off x="8028083" y="4408417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栈底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3035353" y="4308461"/>
            <a:ext cx="1571636" cy="1357322"/>
          </a:xfrm>
          <a:prstGeom prst="roundRect">
            <a:avLst/>
          </a:prstGeom>
          <a:ln w="2857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 Box 4" descr="蓝色面巾纸"/>
          <p:cNvSpPr txBox="1">
            <a:spLocks noChangeArrowheads="1"/>
          </p:cNvSpPr>
          <p:nvPr/>
        </p:nvSpPr>
        <p:spPr bwMode="auto">
          <a:xfrm>
            <a:off x="323850" y="333375"/>
            <a:ext cx="7272338" cy="559897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3.1.3  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栈的链式存储结构及其基本运算的实现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 </a:t>
            </a:r>
            <a:endParaRPr kumimoji="1" lang="zh-CN" altLang="en-US" sz="2800" dirty="0">
              <a:solidFill>
                <a:srgbClr val="FF3300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357158" y="1142984"/>
            <a:ext cx="82788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采用链表存储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的栈称为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链栈，这里采用带头结点的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实现。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374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258888" y="4162442"/>
            <a:ext cx="316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1800" b="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000100" y="2928934"/>
            <a:ext cx="2303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链栈的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要素：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1071538" y="3571876"/>
            <a:ext cx="6192837" cy="19108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栈空条件：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sz="2000" dirty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&gt;next=NULL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栈满条件：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不考虑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  <a:r>
              <a:rPr lang="en-US" altLang="zh-CN" sz="2000" i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操作：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将包含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的结点插入到头结点之后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退栈操作：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取出头结点之后结点的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元素并删除之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833462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1376387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2346350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2851175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1590700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3859237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4364062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3103587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7027887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7532712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6272237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4614887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5437212" y="1550970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lang="en-US" altLang="zh-CN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7" name="Arc 40"/>
          <p:cNvSpPr>
            <a:spLocks/>
          </p:cNvSpPr>
          <p:nvPr/>
        </p:nvSpPr>
        <p:spPr bwMode="auto">
          <a:xfrm>
            <a:off x="943000" y="1216008"/>
            <a:ext cx="360362" cy="3603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511200" y="928670"/>
            <a:ext cx="431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2320973" y="1033383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栈顶</a:t>
            </a: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7027951" y="1033383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栈底</a:t>
            </a: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792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938240" y="1077919"/>
            <a:ext cx="610554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链栈中数据结点的类型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LinkStNode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定义如下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: 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85864" y="1844673"/>
            <a:ext cx="6029342" cy="2025509"/>
          </a:xfrm>
          <a:prstGeom prst="rect">
            <a:avLst/>
          </a:prstGeom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80000" rIns="144000" bIns="180000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4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数据域</a:t>
            </a:r>
          </a:p>
          <a:p>
            <a:pPr algn="l">
              <a:lnSpc>
                <a:spcPct val="14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*next;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指针域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LinkStNode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7634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28600" y="188913"/>
            <a:ext cx="8229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在链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栈中，栈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的基本运算算法如下。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）初始化栈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initStack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(&amp;s)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建立一个空栈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。实际上是创建链栈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的头结点，并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将其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域置为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NULL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827088" y="2285992"/>
            <a:ext cx="6624637" cy="1768140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24000" tIns="144000" bIns="144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(LinkStNode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*&amp;s)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s=(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LiSta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InitStack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*)malloc(sizeof(LinkStNode));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s-&gt;next=NULL;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571736" y="4143380"/>
            <a:ext cx="1643074" cy="1428760"/>
            <a:chOff x="2571736" y="4143380"/>
            <a:chExt cx="1643074" cy="1428760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32135" y="514034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/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3675060" y="514034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zh-CN" sz="2000" baseline="-25000" dirty="0"/>
            </a:p>
          </p:txBody>
        </p:sp>
        <p:sp>
          <p:nvSpPr>
            <p:cNvPr id="21" name="Arc 40"/>
            <p:cNvSpPr>
              <a:spLocks/>
            </p:cNvSpPr>
            <p:nvPr/>
          </p:nvSpPr>
          <p:spPr bwMode="auto">
            <a:xfrm>
              <a:off x="3003536" y="4779978"/>
              <a:ext cx="360362" cy="3603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1"/>
            <p:cNvSpPr txBox="1">
              <a:spLocks noChangeArrowheads="1"/>
            </p:cNvSpPr>
            <p:nvPr/>
          </p:nvSpPr>
          <p:spPr bwMode="auto">
            <a:xfrm>
              <a:off x="2571736" y="4492640"/>
              <a:ext cx="431800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s</a:t>
              </a:r>
            </a:p>
          </p:txBody>
        </p:sp>
        <p:sp>
          <p:nvSpPr>
            <p:cNvPr id="25" name="下箭头 24"/>
            <p:cNvSpPr/>
            <p:nvPr/>
          </p:nvSpPr>
          <p:spPr>
            <a:xfrm>
              <a:off x="3643306" y="4143380"/>
              <a:ext cx="357190" cy="571504"/>
            </a:xfrm>
            <a:prstGeom prst="downArrow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411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71476" y="357166"/>
            <a:ext cx="62007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）销毁栈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DestroyStack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(&amp;s)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释放栈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占用的全部存储空间。</a:t>
            </a:r>
            <a:endParaRPr kumimoji="1" lang="en-US" altLang="zh-CN" dirty="0">
              <a:solidFill>
                <a:srgbClr val="FF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71472" y="1500174"/>
            <a:ext cx="6215106" cy="35420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DestroyStack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LinkStNode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*&amp;s)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LinkStNode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*p=s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*q=s-&gt;next;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(q!=NULL)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	free(p);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p=q;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q=p-&gt;next;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free(p);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此时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指向尾结点，释放其空间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723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28600" y="500042"/>
            <a:ext cx="8458200" cy="160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）判断栈是否为空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StackEmpty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(s)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为空的条件是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&gt;next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==NULL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，即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单链表中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没有数据结点。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900113" y="2371705"/>
            <a:ext cx="4967287" cy="1449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tIns="108000" rIns="288000" bIns="108000">
            <a:spAutoFit/>
          </a:bodyPr>
          <a:lstStyle/>
          <a:p>
            <a:pPr algn="l"/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(LinkStNode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*s)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return(s-&gt;next==NULL);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000232" y="4071942"/>
            <a:ext cx="1857388" cy="1630385"/>
            <a:chOff x="1928794" y="4227507"/>
            <a:chExt cx="1857388" cy="1630385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465370" y="4875207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/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3008295" y="4875207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zh-CN" sz="2000" baseline="-25000" dirty="0"/>
            </a:p>
          </p:txBody>
        </p:sp>
        <p:sp>
          <p:nvSpPr>
            <p:cNvPr id="10" name="Arc 40"/>
            <p:cNvSpPr>
              <a:spLocks/>
            </p:cNvSpPr>
            <p:nvPr/>
          </p:nvSpPr>
          <p:spPr bwMode="auto">
            <a:xfrm>
              <a:off x="2360594" y="4514845"/>
              <a:ext cx="360362" cy="3603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41"/>
            <p:cNvSpPr txBox="1">
              <a:spLocks noChangeArrowheads="1"/>
            </p:cNvSpPr>
            <p:nvPr/>
          </p:nvSpPr>
          <p:spPr bwMode="auto">
            <a:xfrm>
              <a:off x="1928794" y="4227507"/>
              <a:ext cx="431800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43108" y="5457782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空栈的情况</a:t>
              </a: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9957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52400" y="142852"/>
            <a:ext cx="8839200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）进栈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Push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(&amp;s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将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新数据结点插入到头结点之后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4213" y="1246165"/>
            <a:ext cx="7031059" cy="26776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(LinkStNode *&amp;s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e)</a:t>
            </a:r>
          </a:p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LinkStNode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p=(LinkStNode *)malloc(sizeof(LinkStNode));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p-&gt;data=e;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新建元素</a:t>
            </a:r>
            <a:r>
              <a:rPr lang="en-US" altLang="zh-CN" sz="2000" i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对应的结点*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p-&gt;next=s-&gt;next;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结点作为开始结点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s-&gt;next=p;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142976" y="2071678"/>
            <a:ext cx="6524649" cy="4286280"/>
            <a:chOff x="1142976" y="2071678"/>
            <a:chExt cx="6524649" cy="4286280"/>
          </a:xfrm>
        </p:grpSpPr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2193925" y="42926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2698750" y="42926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>
              <a:off x="1833563" y="44799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1474788" y="4292600"/>
              <a:ext cx="35877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3273425" y="42926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3778250" y="42926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>
              <a:off x="2913063" y="44799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4354513" y="42926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4859338" y="42926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3994150" y="44799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6802438" y="42926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7307263" y="42926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>
              <a:off x="6442075" y="44799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5073650" y="4495800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5649913" y="4221163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 flipV="1">
              <a:off x="3132138" y="5734050"/>
              <a:ext cx="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4" name="Text Box 20"/>
            <p:cNvSpPr txBox="1">
              <a:spLocks noChangeArrowheads="1"/>
            </p:cNvSpPr>
            <p:nvPr/>
          </p:nvSpPr>
          <p:spPr bwMode="auto">
            <a:xfrm>
              <a:off x="2916238" y="5949950"/>
              <a:ext cx="6477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p</a:t>
              </a:r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2843213" y="5373688"/>
              <a:ext cx="504825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en-US" altLang="zh-CN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3348038" y="537368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49" name="Oval 25"/>
            <p:cNvSpPr>
              <a:spLocks noChangeArrowheads="1"/>
            </p:cNvSpPr>
            <p:nvPr/>
          </p:nvSpPr>
          <p:spPr bwMode="auto">
            <a:xfrm>
              <a:off x="2428860" y="5207021"/>
              <a:ext cx="1439862" cy="115093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008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 flipV="1">
              <a:off x="3152775" y="4652963"/>
              <a:ext cx="0" cy="5048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42976" y="2071678"/>
              <a:ext cx="5643602" cy="1428760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16200000" flipH="1">
              <a:off x="1643042" y="3571876"/>
              <a:ext cx="642942" cy="50006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614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6200" y="115888"/>
            <a:ext cx="867251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）出栈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Pop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(&amp;s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在栈不为空的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条件下，将头结点后继数据结点的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数据域赋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给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，然后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将其删除。对应算法如下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:  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611188" y="1614488"/>
            <a:ext cx="7993062" cy="3140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Pop(LinkStNode *&amp;s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&amp;e)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LinkStNode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if (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s-&gt;next==NULL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栈空的情况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p=s-&gt;next;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指向开始结点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e=p-&gt;data;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s-&gt;next=p-&gt;next;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删除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free(p);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释放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000100" y="2928934"/>
            <a:ext cx="6451625" cy="3686258"/>
            <a:chOff x="1000100" y="2928934"/>
            <a:chExt cx="6451625" cy="3686258"/>
          </a:xfrm>
        </p:grpSpPr>
        <p:sp>
          <p:nvSpPr>
            <p:cNvPr id="67590" name="Rectangle 6"/>
            <p:cNvSpPr>
              <a:spLocks noChangeArrowheads="1"/>
            </p:cNvSpPr>
            <p:nvPr/>
          </p:nvSpPr>
          <p:spPr bwMode="auto">
            <a:xfrm>
              <a:off x="1978025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7591" name="Rectangle 7"/>
            <p:cNvSpPr>
              <a:spLocks noChangeArrowheads="1"/>
            </p:cNvSpPr>
            <p:nvPr/>
          </p:nvSpPr>
          <p:spPr bwMode="auto">
            <a:xfrm>
              <a:off x="2482850" y="53721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2" name="Line 8"/>
            <p:cNvSpPr>
              <a:spLocks noChangeShapeType="1"/>
            </p:cNvSpPr>
            <p:nvPr/>
          </p:nvSpPr>
          <p:spPr bwMode="auto">
            <a:xfrm>
              <a:off x="1617663" y="55594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3" name="Text Box 9"/>
            <p:cNvSpPr txBox="1">
              <a:spLocks noChangeArrowheads="1"/>
            </p:cNvSpPr>
            <p:nvPr/>
          </p:nvSpPr>
          <p:spPr bwMode="auto">
            <a:xfrm>
              <a:off x="1258888" y="5372100"/>
              <a:ext cx="35877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3057525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>
              <a:off x="3562350" y="53721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596" name="Line 12"/>
            <p:cNvSpPr>
              <a:spLocks noChangeShapeType="1"/>
            </p:cNvSpPr>
            <p:nvPr/>
          </p:nvSpPr>
          <p:spPr bwMode="auto">
            <a:xfrm>
              <a:off x="2697163" y="55594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7" name="Rectangle 13"/>
            <p:cNvSpPr>
              <a:spLocks noChangeArrowheads="1"/>
            </p:cNvSpPr>
            <p:nvPr/>
          </p:nvSpPr>
          <p:spPr bwMode="auto">
            <a:xfrm>
              <a:off x="4138613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67598" name="Rectangle 14"/>
            <p:cNvSpPr>
              <a:spLocks noChangeArrowheads="1"/>
            </p:cNvSpPr>
            <p:nvPr/>
          </p:nvSpPr>
          <p:spPr bwMode="auto">
            <a:xfrm>
              <a:off x="4643438" y="53721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599" name="Line 15"/>
            <p:cNvSpPr>
              <a:spLocks noChangeShapeType="1"/>
            </p:cNvSpPr>
            <p:nvPr/>
          </p:nvSpPr>
          <p:spPr bwMode="auto">
            <a:xfrm>
              <a:off x="3778250" y="55594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0" name="Rectangle 16"/>
            <p:cNvSpPr>
              <a:spLocks noChangeArrowheads="1"/>
            </p:cNvSpPr>
            <p:nvPr/>
          </p:nvSpPr>
          <p:spPr bwMode="auto">
            <a:xfrm>
              <a:off x="6586538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67601" name="Rectangle 17"/>
            <p:cNvSpPr>
              <a:spLocks noChangeArrowheads="1"/>
            </p:cNvSpPr>
            <p:nvPr/>
          </p:nvSpPr>
          <p:spPr bwMode="auto">
            <a:xfrm>
              <a:off x="7091363" y="53721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602" name="Line 18"/>
            <p:cNvSpPr>
              <a:spLocks noChangeShapeType="1"/>
            </p:cNvSpPr>
            <p:nvPr/>
          </p:nvSpPr>
          <p:spPr bwMode="auto">
            <a:xfrm>
              <a:off x="6226175" y="55594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3" name="Line 19"/>
            <p:cNvSpPr>
              <a:spLocks noChangeShapeType="1"/>
            </p:cNvSpPr>
            <p:nvPr/>
          </p:nvSpPr>
          <p:spPr bwMode="auto">
            <a:xfrm>
              <a:off x="4857750" y="5575300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4" name="Text Box 20"/>
            <p:cNvSpPr txBox="1">
              <a:spLocks noChangeArrowheads="1"/>
            </p:cNvSpPr>
            <p:nvPr/>
          </p:nvSpPr>
          <p:spPr bwMode="auto">
            <a:xfrm>
              <a:off x="5434013" y="5300663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67611" name="Oval 27"/>
            <p:cNvSpPr>
              <a:spLocks noChangeArrowheads="1"/>
            </p:cNvSpPr>
            <p:nvPr/>
          </p:nvSpPr>
          <p:spPr bwMode="auto">
            <a:xfrm>
              <a:off x="2786050" y="4786322"/>
              <a:ext cx="1285884" cy="1295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FF33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00364" y="6215082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删除</a:t>
              </a:r>
            </a:p>
          </p:txBody>
        </p:sp>
        <p:cxnSp>
          <p:nvCxnSpPr>
            <p:cNvPr id="23" name="直接箭头连接符 22"/>
            <p:cNvCxnSpPr>
              <a:endCxn id="67594" idx="0"/>
            </p:cNvCxnSpPr>
            <p:nvPr/>
          </p:nvCxnSpPr>
          <p:spPr>
            <a:xfrm rot="16200000" flipH="1">
              <a:off x="3076576" y="5138738"/>
              <a:ext cx="300026" cy="16669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9"/>
            <p:cNvSpPr txBox="1">
              <a:spLocks noChangeArrowheads="1"/>
            </p:cNvSpPr>
            <p:nvPr/>
          </p:nvSpPr>
          <p:spPr bwMode="auto">
            <a:xfrm>
              <a:off x="2855903" y="4889513"/>
              <a:ext cx="358775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</a:rPr>
                <a:t>p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000100" y="2928934"/>
              <a:ext cx="5429288" cy="1214446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16200000" flipH="1">
              <a:off x="1285852" y="4357694"/>
              <a:ext cx="1000132" cy="57150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222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500034" y="714356"/>
            <a:ext cx="7000924" cy="237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允许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进行插入、删除操作的一端称为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顶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dirty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的另一端称为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栈底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just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当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栈中没有数据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元素时，称为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空栈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just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的插入操作通常称为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进栈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入栈。</a:t>
            </a:r>
            <a:endParaRPr kumimoji="1" lang="en-US" altLang="zh-CN" sz="2200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just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的删除操作通常称为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退栈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出栈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3886200" y="4519634"/>
            <a:ext cx="685800" cy="1981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4716463" y="4414859"/>
            <a:ext cx="927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栈顶</a:t>
            </a:r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4716463" y="6015059"/>
            <a:ext cx="8556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栈底</a:t>
            </a:r>
          </a:p>
        </p:txBody>
      </p:sp>
      <p:sp>
        <p:nvSpPr>
          <p:cNvPr id="201740" name="Text Box 12"/>
          <p:cNvSpPr txBox="1">
            <a:spLocks noChangeArrowheads="1"/>
          </p:cNvSpPr>
          <p:nvPr/>
        </p:nvSpPr>
        <p:spPr bwMode="auto">
          <a:xfrm>
            <a:off x="2285984" y="5195918"/>
            <a:ext cx="1357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栈示意图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132138" y="3300434"/>
            <a:ext cx="1143000" cy="1223962"/>
            <a:chOff x="3132138" y="3300434"/>
            <a:chExt cx="1143000" cy="1223962"/>
          </a:xfrm>
        </p:grpSpPr>
        <p:sp>
          <p:nvSpPr>
            <p:cNvPr id="201739" name="Text Box 11"/>
            <p:cNvSpPr txBox="1">
              <a:spLocks noChangeArrowheads="1"/>
            </p:cNvSpPr>
            <p:nvPr/>
          </p:nvSpPr>
          <p:spPr bwMode="auto">
            <a:xfrm>
              <a:off x="3132138" y="3300434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进栈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594100" y="3711596"/>
              <a:ext cx="444500" cy="812800"/>
            </a:xfrm>
            <a:custGeom>
              <a:avLst/>
              <a:gdLst>
                <a:gd name="connsiteX0" fmla="*/ 0 w 444500"/>
                <a:gd name="connsiteY0" fmla="*/ 0 h 812800"/>
                <a:gd name="connsiteX1" fmla="*/ 266700 w 444500"/>
                <a:gd name="connsiteY1" fmla="*/ 241300 h 812800"/>
                <a:gd name="connsiteX2" fmla="*/ 444500 w 444500"/>
                <a:gd name="connsiteY2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4500" h="812800">
                  <a:moveTo>
                    <a:pt x="0" y="0"/>
                  </a:moveTo>
                  <a:cubicBezTo>
                    <a:pt x="96308" y="52916"/>
                    <a:pt x="192617" y="105833"/>
                    <a:pt x="266700" y="241300"/>
                  </a:cubicBezTo>
                  <a:cubicBezTo>
                    <a:pt x="340783" y="376767"/>
                    <a:pt x="392641" y="594783"/>
                    <a:pt x="444500" y="81280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394200" y="3300434"/>
            <a:ext cx="1249362" cy="1223962"/>
            <a:chOff x="4394200" y="3300434"/>
            <a:chExt cx="1249362" cy="1223962"/>
          </a:xfrm>
        </p:grpSpPr>
        <p:sp>
          <p:nvSpPr>
            <p:cNvPr id="201738" name="Text Box 10"/>
            <p:cNvSpPr txBox="1">
              <a:spLocks noChangeArrowheads="1"/>
            </p:cNvSpPr>
            <p:nvPr/>
          </p:nvSpPr>
          <p:spPr bwMode="auto">
            <a:xfrm>
              <a:off x="4500562" y="3300434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出栈</a:t>
              </a: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4394200" y="3695720"/>
              <a:ext cx="392114" cy="828676"/>
            </a:xfrm>
            <a:custGeom>
              <a:avLst/>
              <a:gdLst>
                <a:gd name="connsiteX0" fmla="*/ 0 w 266700"/>
                <a:gd name="connsiteY0" fmla="*/ 825500 h 825500"/>
                <a:gd name="connsiteX1" fmla="*/ 63500 w 266700"/>
                <a:gd name="connsiteY1" fmla="*/ 482600 h 825500"/>
                <a:gd name="connsiteX2" fmla="*/ 266700 w 266700"/>
                <a:gd name="connsiteY2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700" h="825500">
                  <a:moveTo>
                    <a:pt x="0" y="825500"/>
                  </a:moveTo>
                  <a:cubicBezTo>
                    <a:pt x="9525" y="722841"/>
                    <a:pt x="19050" y="620183"/>
                    <a:pt x="63500" y="482600"/>
                  </a:cubicBezTo>
                  <a:cubicBezTo>
                    <a:pt x="107950" y="345017"/>
                    <a:pt x="187325" y="172508"/>
                    <a:pt x="266700" y="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1472" y="142852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栈的几个概念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017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017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6" grpId="0"/>
      <p:bldP spid="201736" grpId="1"/>
      <p:bldP spid="201737" grpId="0"/>
      <p:bldP spid="201737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333375"/>
            <a:ext cx="891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）取栈顶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元素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GetTop(</a:t>
            </a:r>
            <a:r>
              <a:rPr kumimoji="1" lang="en-US" altLang="zh-CN" i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 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在栈不为空的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条件下，将头结点后继数据结点的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数据域赋给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1747" name="Text Box 1027"/>
          <p:cNvSpPr txBox="1">
            <a:spLocks noChangeArrowheads="1"/>
          </p:cNvSpPr>
          <p:nvPr/>
        </p:nvSpPr>
        <p:spPr bwMode="auto">
          <a:xfrm>
            <a:off x="571472" y="1500174"/>
            <a:ext cx="6121400" cy="23083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GetTop(LinkStNode *s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&amp;e)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if (s-&gt;next==NULL)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栈空的情况</a:t>
            </a: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false;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e=s-&gt;next-&gt;data;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return true;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857224" y="2643182"/>
            <a:ext cx="6192837" cy="3186192"/>
            <a:chOff x="857224" y="2643182"/>
            <a:chExt cx="6192837" cy="3186192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1576361" y="4586282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2081186" y="458628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1215999" y="4773607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857224" y="4586282"/>
              <a:ext cx="35877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2655861" y="4586282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3160686" y="458628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>
              <a:off x="2295499" y="4773607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736949" y="4586282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4241774" y="4586282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>
              <a:off x="3376586" y="4773607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6184874" y="4586282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6689699" y="4586282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5824511" y="4773607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4456086" y="4789482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Text Box 20"/>
            <p:cNvSpPr txBox="1">
              <a:spLocks noChangeArrowheads="1"/>
            </p:cNvSpPr>
            <p:nvPr/>
          </p:nvSpPr>
          <p:spPr bwMode="auto">
            <a:xfrm>
              <a:off x="5032349" y="4514845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35" name="Oval 27"/>
            <p:cNvSpPr>
              <a:spLocks noChangeArrowheads="1"/>
            </p:cNvSpPr>
            <p:nvPr/>
          </p:nvSpPr>
          <p:spPr bwMode="auto">
            <a:xfrm>
              <a:off x="2506633" y="4071942"/>
              <a:ext cx="1150937" cy="1295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FF33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98700" y="5429264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取值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928662" y="2643182"/>
              <a:ext cx="2786082" cy="428628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 rot="16200000" flipH="1">
              <a:off x="1393009" y="3464719"/>
              <a:ext cx="1214446" cy="42862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447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685800" y="1069975"/>
            <a:ext cx="76962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3-5</a:t>
            </a: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编写一个算法判断输入的表达式中括号是否配对（假设只含有左、右圆括号）。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00034" y="2357430"/>
            <a:ext cx="7981950" cy="1550233"/>
            <a:chOff x="785786" y="2357430"/>
            <a:chExt cx="7981950" cy="1550233"/>
          </a:xfrm>
        </p:grpSpPr>
        <p:sp>
          <p:nvSpPr>
            <p:cNvPr id="67588" name="Text Box 4"/>
            <p:cNvSpPr txBox="1">
              <a:spLocks noChangeArrowheads="1"/>
            </p:cNvSpPr>
            <p:nvPr/>
          </p:nvSpPr>
          <p:spPr bwMode="auto">
            <a:xfrm>
              <a:off x="785786" y="2928934"/>
              <a:ext cx="7981950" cy="978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perspectiveLeft"/>
              <a:lightRig rig="threePt" dir="t"/>
            </a:scene3d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      </a:t>
              </a:r>
              <a:r>
                <a:rPr kumimoji="1" lang="zh-CN" altLang="en-US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一个表达式中的左右括号是按</a:t>
              </a:r>
              <a:r>
                <a:rPr kumimoji="1" lang="zh-CN" altLang="en-US" dirty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最近位置配对</a:t>
              </a:r>
              <a:r>
                <a:rPr kumimoji="1" lang="zh-CN" altLang="en-US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的。所以利用一个栈来进行求解。这里采用链栈。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42976" y="2357430"/>
              <a:ext cx="2143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FF00FF"/>
                  </a:solidFill>
                  <a:latin typeface="黑体" pitchFamily="49" charset="-122"/>
                  <a:ea typeface="黑体" pitchFamily="49" charset="-122"/>
                </a:rPr>
                <a:t>算法设计思路</a:t>
              </a: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01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Line 4"/>
          <p:cNvSpPr>
            <a:spLocks noChangeShapeType="1"/>
          </p:cNvSpPr>
          <p:nvPr/>
        </p:nvSpPr>
        <p:spPr bwMode="auto">
          <a:xfrm>
            <a:off x="1476375" y="2852738"/>
            <a:ext cx="0" cy="21605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57" name="Line 5"/>
          <p:cNvSpPr>
            <a:spLocks noChangeShapeType="1"/>
          </p:cNvSpPr>
          <p:nvPr/>
        </p:nvSpPr>
        <p:spPr bwMode="auto">
          <a:xfrm>
            <a:off x="1476375" y="5013325"/>
            <a:ext cx="11525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58" name="Line 6"/>
          <p:cNvSpPr>
            <a:spLocks noChangeShapeType="1"/>
          </p:cNvSpPr>
          <p:nvPr/>
        </p:nvSpPr>
        <p:spPr bwMode="auto">
          <a:xfrm>
            <a:off x="2628900" y="2852738"/>
            <a:ext cx="0" cy="21605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642910" y="1571612"/>
            <a:ext cx="338455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例如：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exp=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(()))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”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2762" name="Text Box 10"/>
          <p:cNvSpPr txBox="1">
            <a:spLocks noChangeArrowheads="1"/>
          </p:cNvSpPr>
          <p:nvPr/>
        </p:nvSpPr>
        <p:spPr bwMode="auto">
          <a:xfrm>
            <a:off x="3346451" y="3034787"/>
            <a:ext cx="215424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② ‘(‘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进栈</a:t>
            </a:r>
          </a:p>
        </p:txBody>
      </p:sp>
      <p:sp>
        <p:nvSpPr>
          <p:cNvPr id="202763" name="Text Box 11"/>
          <p:cNvSpPr txBox="1">
            <a:spLocks noChangeArrowheads="1"/>
          </p:cNvSpPr>
          <p:nvPr/>
        </p:nvSpPr>
        <p:spPr bwMode="auto">
          <a:xfrm>
            <a:off x="1692275" y="4463547"/>
            <a:ext cx="647700" cy="3942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(</a:t>
            </a:r>
          </a:p>
        </p:txBody>
      </p:sp>
      <p:sp>
        <p:nvSpPr>
          <p:cNvPr id="202764" name="Text Box 12"/>
          <p:cNvSpPr txBox="1">
            <a:spLocks noChangeArrowheads="1"/>
          </p:cNvSpPr>
          <p:nvPr/>
        </p:nvSpPr>
        <p:spPr bwMode="auto">
          <a:xfrm>
            <a:off x="3349625" y="4529088"/>
            <a:ext cx="400845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⑤ 遇到’</a:t>
            </a:r>
            <a:r>
              <a:rPr lang="en-US" altLang="zh-CN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8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zh-CN" altLang="en-US" sz="18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，栈为空，返回</a:t>
            </a:r>
            <a:r>
              <a:rPr lang="en-US" altLang="zh-CN" sz="18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false</a:t>
            </a:r>
          </a:p>
        </p:txBody>
      </p:sp>
      <p:sp>
        <p:nvSpPr>
          <p:cNvPr id="202769" name="Text Box 17"/>
          <p:cNvSpPr txBox="1">
            <a:spLocks noChangeArrowheads="1"/>
          </p:cNvSpPr>
          <p:nvPr/>
        </p:nvSpPr>
        <p:spPr bwMode="auto">
          <a:xfrm>
            <a:off x="395289" y="620713"/>
            <a:ext cx="4533902" cy="457200"/>
          </a:xfrm>
          <a:prstGeom prst="rect">
            <a:avLst/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表达式括号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不配对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情况的演示</a:t>
            </a:r>
          </a:p>
        </p:txBody>
      </p:sp>
      <p:sp>
        <p:nvSpPr>
          <p:cNvPr id="202760" name="Text Box 8"/>
          <p:cNvSpPr txBox="1">
            <a:spLocks noChangeArrowheads="1"/>
          </p:cNvSpPr>
          <p:nvPr/>
        </p:nvSpPr>
        <p:spPr bwMode="auto">
          <a:xfrm>
            <a:off x="3346451" y="2509838"/>
            <a:ext cx="165417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① ‘(‘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进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</a:t>
            </a:r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1692275" y="3957643"/>
            <a:ext cx="647700" cy="4000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(</a:t>
            </a:r>
          </a:p>
        </p:txBody>
      </p:sp>
      <p:sp>
        <p:nvSpPr>
          <p:cNvPr id="202773" name="Text Box 21"/>
          <p:cNvSpPr txBox="1">
            <a:spLocks noChangeArrowheads="1"/>
          </p:cNvSpPr>
          <p:nvPr/>
        </p:nvSpPr>
        <p:spPr bwMode="auto">
          <a:xfrm>
            <a:off x="3368675" y="3528956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③ 遇到’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)’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，栈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顶为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(‘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，退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</a:t>
            </a:r>
          </a:p>
        </p:txBody>
      </p:sp>
      <p:sp>
        <p:nvSpPr>
          <p:cNvPr id="202774" name="Text Box 22"/>
          <p:cNvSpPr txBox="1">
            <a:spLocks noChangeArrowheads="1"/>
          </p:cNvSpPr>
          <p:nvPr/>
        </p:nvSpPr>
        <p:spPr bwMode="auto">
          <a:xfrm>
            <a:off x="3348038" y="4035367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④ 遇到’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)’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，栈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顶为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(‘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，退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440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02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2" grpId="0"/>
      <p:bldP spid="202763" grpId="0"/>
      <p:bldP spid="202763" grpId="1"/>
      <p:bldP spid="202764" grpId="0"/>
      <p:bldP spid="202760" grpId="0"/>
      <p:bldP spid="202771" grpId="0"/>
      <p:bldP spid="202771" grpId="1"/>
      <p:bldP spid="202773" grpId="0"/>
      <p:bldP spid="20277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Line 2"/>
          <p:cNvSpPr>
            <a:spLocks noChangeShapeType="1"/>
          </p:cNvSpPr>
          <p:nvPr/>
        </p:nvSpPr>
        <p:spPr bwMode="auto">
          <a:xfrm>
            <a:off x="1476375" y="2540000"/>
            <a:ext cx="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79" name="Line 3"/>
          <p:cNvSpPr>
            <a:spLocks noChangeShapeType="1"/>
          </p:cNvSpPr>
          <p:nvPr/>
        </p:nvSpPr>
        <p:spPr bwMode="auto">
          <a:xfrm>
            <a:off x="1476375" y="4700588"/>
            <a:ext cx="11525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0" name="Line 4"/>
          <p:cNvSpPr>
            <a:spLocks noChangeShapeType="1"/>
          </p:cNvSpPr>
          <p:nvPr/>
        </p:nvSpPr>
        <p:spPr bwMode="auto">
          <a:xfrm>
            <a:off x="2628900" y="2540000"/>
            <a:ext cx="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539750" y="1676400"/>
            <a:ext cx="3095625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例如：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exp=“(())”</a:t>
            </a:r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3348038" y="3044825"/>
            <a:ext cx="158115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② ‘(‘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进栈</a:t>
            </a: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1643042" y="3619500"/>
            <a:ext cx="6477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楷体" pitchFamily="49" charset="-122"/>
                <a:cs typeface="Times New Roman" pitchFamily="18" charset="0"/>
              </a:rPr>
              <a:t>(</a:t>
            </a: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1657350" y="4124325"/>
            <a:ext cx="6477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(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3346450" y="2395538"/>
            <a:ext cx="1725616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① ‘(‘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进栈</a:t>
            </a: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3348038" y="3643314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③ 遇到’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)’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，栈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顶为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(‘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，退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</a:t>
            </a: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3343275" y="4286256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④ 遇到’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)’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，栈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顶为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(‘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，退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</a:t>
            </a:r>
          </a:p>
        </p:txBody>
      </p:sp>
      <p:sp>
        <p:nvSpPr>
          <p:cNvPr id="203800" name="Text Box 24"/>
          <p:cNvSpPr txBox="1">
            <a:spLocks noChangeArrowheads="1"/>
          </p:cNvSpPr>
          <p:nvPr/>
        </p:nvSpPr>
        <p:spPr bwMode="auto">
          <a:xfrm>
            <a:off x="3419475" y="4886278"/>
            <a:ext cx="48974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栈空且</a:t>
            </a:r>
            <a:r>
              <a:rPr lang="en-US" altLang="zh-CN" sz="18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exp</a:t>
            </a:r>
            <a:r>
              <a:rPr lang="zh-CN" altLang="en-US" sz="18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扫描完，返回</a:t>
            </a:r>
            <a:r>
              <a:rPr lang="en-US" altLang="zh-CN" sz="18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true</a:t>
            </a:r>
          </a:p>
        </p:txBody>
      </p:sp>
      <p:sp>
        <p:nvSpPr>
          <p:cNvPr id="203802" name="Text Box 26"/>
          <p:cNvSpPr txBox="1">
            <a:spLocks noChangeArrowheads="1"/>
          </p:cNvSpPr>
          <p:nvPr/>
        </p:nvSpPr>
        <p:spPr bwMode="auto">
          <a:xfrm>
            <a:off x="395289" y="620713"/>
            <a:ext cx="4748216" cy="457200"/>
          </a:xfrm>
          <a:prstGeom prst="rect">
            <a:avLst/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表达式括号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配对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情况的演示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105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6" grpId="0"/>
      <p:bldP spid="203787" grpId="0"/>
      <p:bldP spid="203787" grpId="1"/>
      <p:bldP spid="203784" grpId="0"/>
      <p:bldP spid="203784" grpId="1"/>
      <p:bldP spid="203783" grpId="0"/>
      <p:bldP spid="203788" grpId="0"/>
      <p:bldP spid="203789" grpId="0"/>
      <p:bldP spid="20380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28596" y="509610"/>
            <a:ext cx="6357982" cy="39703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Match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(char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exp[]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=0; char e;  </a:t>
            </a:r>
          </a:p>
          <a:p>
            <a:pPr algn="l">
              <a:lnSpc>
                <a:spcPct val="90000"/>
              </a:lnSpc>
            </a:pP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match=true; </a:t>
            </a:r>
          </a:p>
          <a:p>
            <a:pPr algn="l">
              <a:lnSpc>
                <a:spcPct val="90000"/>
              </a:lnSpc>
            </a:pP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LinkStNode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lnSpc>
                <a:spcPct val="90000"/>
              </a:lnSpc>
            </a:pP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InitStack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 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初始化栈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&lt;n &amp;&amp; match)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exp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中所有字符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(exp[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]=='(‘)</a:t>
            </a:r>
            <a:endParaRPr kumimoji="1" lang="zh-CN" altLang="en-US" sz="2000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Push(st</a:t>
            </a:r>
            <a:r>
              <a:rPr kumimoji="1"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exp[i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]);</a:t>
            </a:r>
          </a:p>
          <a:p>
            <a:pPr algn="l">
              <a:lnSpc>
                <a:spcPct val="90000"/>
              </a:lnSpc>
            </a:pP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71538" y="2285992"/>
            <a:ext cx="6500859" cy="2928958"/>
            <a:chOff x="785786" y="2000240"/>
            <a:chExt cx="6500859" cy="2928958"/>
          </a:xfrm>
        </p:grpSpPr>
        <p:sp>
          <p:nvSpPr>
            <p:cNvPr id="3" name="矩形 2"/>
            <p:cNvSpPr/>
            <p:nvPr/>
          </p:nvSpPr>
          <p:spPr>
            <a:xfrm>
              <a:off x="785786" y="3000372"/>
              <a:ext cx="2786082" cy="642942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3" idx="3"/>
            </p:cNvCxnSpPr>
            <p:nvPr/>
          </p:nvCxnSpPr>
          <p:spPr>
            <a:xfrm flipV="1">
              <a:off x="3571868" y="3286124"/>
              <a:ext cx="3214710" cy="35719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794202" y="2000240"/>
              <a:ext cx="492443" cy="29289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遇到任何</a:t>
              </a:r>
              <a:r>
                <a:rPr kumimoji="1" lang="zh-CN" altLang="en-US" sz="2000" dirty="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左括号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都进栈</a:t>
              </a:r>
              <a:endPara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85786" y="1149478"/>
            <a:ext cx="8215370" cy="707886"/>
            <a:chOff x="500034" y="863726"/>
            <a:chExt cx="8215370" cy="707886"/>
          </a:xfrm>
        </p:grpSpPr>
        <p:sp>
          <p:nvSpPr>
            <p:cNvPr id="12" name="矩形 11"/>
            <p:cNvSpPr/>
            <p:nvPr/>
          </p:nvSpPr>
          <p:spPr>
            <a:xfrm>
              <a:off x="500034" y="1000108"/>
              <a:ext cx="2143140" cy="428628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>
              <a:stCxn id="12" idx="3"/>
            </p:cNvCxnSpPr>
            <p:nvPr/>
          </p:nvCxnSpPr>
          <p:spPr>
            <a:xfrm>
              <a:off x="2643174" y="1214422"/>
              <a:ext cx="4143404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786578" y="863726"/>
              <a:ext cx="19288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>
                  <a:ea typeface="微软雅黑" pitchFamily="34" charset="-122"/>
                  <a:cs typeface="Times New Roman" pitchFamily="18" charset="0"/>
                </a:rPr>
                <a:t>配对时为</a:t>
              </a:r>
              <a:r>
                <a:rPr kumimoji="1" lang="en-US" altLang="zh-CN" sz="2000" dirty="0">
                  <a:ea typeface="微软雅黑" pitchFamily="34" charset="-122"/>
                  <a:cs typeface="Times New Roman" pitchFamily="18" charset="0"/>
                </a:rPr>
                <a:t>true</a:t>
              </a:r>
              <a:r>
                <a:rPr kumimoji="1" lang="zh-CN" altLang="en-US" sz="2000" dirty="0">
                  <a:ea typeface="微软雅黑" pitchFamily="34" charset="-122"/>
                  <a:cs typeface="Times New Roman" pitchFamily="18" charset="0"/>
                </a:rPr>
                <a:t>；否则为</a:t>
              </a:r>
              <a:r>
                <a:rPr kumimoji="1" lang="en-US" altLang="zh-CN" sz="2000" dirty="0">
                  <a:ea typeface="微软雅黑" pitchFamily="34" charset="-122"/>
                  <a:cs typeface="Times New Roman" pitchFamily="18" charset="0"/>
                </a:rPr>
                <a:t>false</a:t>
              </a:r>
              <a:endParaRPr lang="zh-CN" altLang="en-US" sz="2000" dirty="0"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85786" y="1857364"/>
            <a:ext cx="7786742" cy="428628"/>
            <a:chOff x="500034" y="1571612"/>
            <a:chExt cx="7786742" cy="428628"/>
          </a:xfrm>
        </p:grpSpPr>
        <p:sp>
          <p:nvSpPr>
            <p:cNvPr id="16" name="矩形 15"/>
            <p:cNvSpPr/>
            <p:nvPr/>
          </p:nvSpPr>
          <p:spPr>
            <a:xfrm>
              <a:off x="500034" y="1571612"/>
              <a:ext cx="2143140" cy="428628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>
              <a:stCxn id="16" idx="3"/>
            </p:cNvCxnSpPr>
            <p:nvPr/>
          </p:nvCxnSpPr>
          <p:spPr>
            <a:xfrm>
              <a:off x="2643174" y="1785926"/>
              <a:ext cx="4143404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786578" y="1571612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>
                  <a:ea typeface="微软雅黑" pitchFamily="34" charset="-122"/>
                  <a:cs typeface="Times New Roman" pitchFamily="18" charset="0"/>
                </a:rPr>
                <a:t>链栈指针</a:t>
              </a:r>
              <a:endParaRPr lang="zh-CN" altLang="en-US" sz="2000" dirty="0"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665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42844" y="226990"/>
            <a:ext cx="7629548" cy="36933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else if (exp[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]==')')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当前字符为右括号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if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(GetTop(st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)==true)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{    if (e!='(')	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栈顶元素不为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'('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时表示不匹配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match=false;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else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Pop(st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将栈顶元素出栈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else  match=false;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无法取栈顶元素时表示不匹配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>
              <a:lnSpc>
                <a:spcPct val="90000"/>
              </a:lnSpc>
            </a:pP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继续处理其他字符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" name="组合 10"/>
          <p:cNvGrpSpPr/>
          <p:nvPr/>
        </p:nvGrpSpPr>
        <p:grpSpPr>
          <a:xfrm>
            <a:off x="714348" y="295252"/>
            <a:ext cx="7786743" cy="3133748"/>
            <a:chOff x="714348" y="1857364"/>
            <a:chExt cx="7786743" cy="3133748"/>
          </a:xfrm>
        </p:grpSpPr>
        <p:sp>
          <p:nvSpPr>
            <p:cNvPr id="4" name="矩形 3"/>
            <p:cNvSpPr/>
            <p:nvPr/>
          </p:nvSpPr>
          <p:spPr>
            <a:xfrm>
              <a:off x="714348" y="2033578"/>
              <a:ext cx="6786610" cy="2643206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08648" y="1857364"/>
              <a:ext cx="492443" cy="313374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遇到</a:t>
              </a:r>
              <a:r>
                <a:rPr kumimoji="1" lang="zh-CN" altLang="en-US" sz="2000" dirty="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右括号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判断是否匹配</a:t>
              </a:r>
              <a:endPara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7500958" y="3357562"/>
              <a:ext cx="576000" cy="0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608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00034" y="1071546"/>
            <a:ext cx="5000660" cy="2031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if (!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	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match=false;</a:t>
            </a:r>
          </a:p>
          <a:p>
            <a:pPr algn="l">
              <a:lnSpc>
                <a:spcPct val="90000"/>
              </a:lnSpc>
            </a:pP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DestroyStack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match;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928662" y="1273160"/>
            <a:ext cx="8001056" cy="785818"/>
            <a:chOff x="571472" y="428604"/>
            <a:chExt cx="8001056" cy="785818"/>
          </a:xfrm>
        </p:grpSpPr>
        <p:sp>
          <p:nvSpPr>
            <p:cNvPr id="11" name="TextBox 10"/>
            <p:cNvSpPr txBox="1"/>
            <p:nvPr/>
          </p:nvSpPr>
          <p:spPr>
            <a:xfrm>
              <a:off x="5572132" y="599998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栈不空时表示不匹配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1472" y="428604"/>
              <a:ext cx="2928958" cy="785818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>
              <a:stCxn id="12" idx="3"/>
            </p:cNvCxnSpPr>
            <p:nvPr/>
          </p:nvCxnSpPr>
          <p:spPr>
            <a:xfrm>
              <a:off x="3500430" y="821513"/>
              <a:ext cx="2357454" cy="0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85720" y="3500438"/>
            <a:ext cx="66437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只有在表达式扫描完毕且栈空时返回</a:t>
            </a:r>
            <a:r>
              <a:rPr kumimoji="1" lang="en-US" altLang="zh-CN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true</a:t>
            </a:r>
            <a:r>
              <a:rPr kumimoji="1" lang="zh-CN" alt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220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538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539750" y="260350"/>
            <a:ext cx="81359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栈的主要特点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是“后进先出”，即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后进栈的元素先出栈。栈也称为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后进先出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表。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571604" y="1759120"/>
            <a:ext cx="5429288" cy="3743841"/>
            <a:chOff x="1214414" y="1759120"/>
            <a:chExt cx="5429288" cy="3743841"/>
          </a:xfrm>
        </p:grpSpPr>
        <p:pic>
          <p:nvPicPr>
            <p:cNvPr id="112653" name="Picture 1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14612" y="4071942"/>
              <a:ext cx="2253930" cy="893334"/>
            </a:xfrm>
            <a:prstGeom prst="rect">
              <a:avLst/>
            </a:prstGeom>
            <a:noFill/>
          </p:spPr>
        </p:pic>
        <p:pic>
          <p:nvPicPr>
            <p:cNvPr id="112655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19998" y="1759120"/>
              <a:ext cx="2380630" cy="1026938"/>
            </a:xfrm>
            <a:prstGeom prst="rect">
              <a:avLst/>
            </a:prstGeom>
            <a:noFill/>
          </p:spPr>
        </p:pic>
        <p:sp>
          <p:nvSpPr>
            <p:cNvPr id="112658" name="Text Box 18"/>
            <p:cNvSpPr txBox="1">
              <a:spLocks noChangeArrowheads="1"/>
            </p:cNvSpPr>
            <p:nvPr/>
          </p:nvSpPr>
          <p:spPr bwMode="auto">
            <a:xfrm>
              <a:off x="4357686" y="3071810"/>
              <a:ext cx="2286016" cy="7078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走进死胡同的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5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人要按相反次序退出</a:t>
              </a:r>
            </a:p>
          </p:txBody>
        </p:sp>
        <p:sp>
          <p:nvSpPr>
            <p:cNvPr id="112659" name="Text Box 19"/>
            <p:cNvSpPr txBox="1">
              <a:spLocks noChangeArrowheads="1"/>
            </p:cNvSpPr>
            <p:nvPr/>
          </p:nvSpPr>
          <p:spPr bwMode="auto">
            <a:xfrm>
              <a:off x="1214414" y="3071810"/>
              <a:ext cx="2390762" cy="7078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假设死胡同的宽度恰好只够正一个人</a:t>
              </a:r>
            </a:p>
          </p:txBody>
        </p:sp>
        <p:sp>
          <p:nvSpPr>
            <p:cNvPr id="112660" name="Text Box 20"/>
            <p:cNvSpPr txBox="1">
              <a:spLocks noChangeArrowheads="1"/>
            </p:cNvSpPr>
            <p:nvPr/>
          </p:nvSpPr>
          <p:spPr bwMode="auto">
            <a:xfrm>
              <a:off x="2571736" y="5072074"/>
              <a:ext cx="2786082" cy="4308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死胡同就是一个栈！</a:t>
              </a: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3713058" y="2993066"/>
              <a:ext cx="216000" cy="936000"/>
            </a:xfrm>
            <a:prstGeom prst="downArrow">
              <a:avLst/>
            </a:prstGeom>
            <a:ln>
              <a:tailEnd type="triangle" w="med" len="lg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00100" y="1500174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例如：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8077200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0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b="0" dirty="0">
                <a:ea typeface="楷体" pitchFamily="49" charset="-122"/>
                <a:cs typeface="Times New Roman" pitchFamily="18" charset="0"/>
              </a:rPr>
              <a:t>　 </a:t>
            </a:r>
            <a:r>
              <a:rPr kumimoji="1"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kumimoji="1"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设一个栈的输入序列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借助一个栈所得到的输出序列不可能是</a:t>
            </a:r>
            <a:r>
              <a:rPr kumimoji="1" lang="zh-CN" altLang="en-US" u="sng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. 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		B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.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 d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 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	C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. 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		D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. 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      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3492500" y="3789363"/>
            <a:ext cx="0" cy="18002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4429125" y="3789363"/>
            <a:ext cx="0" cy="18002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3492500" y="5610225"/>
            <a:ext cx="9366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771775" y="3279775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/>
              <a:t>a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2338388" y="3279775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/>
              <a:t>b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1979613" y="3279775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/>
              <a:t>c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1546225" y="3279775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/>
              <a:t>d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969964" y="2415597"/>
            <a:ext cx="3459160" cy="5847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选项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不可能的</a:t>
            </a:r>
            <a:r>
              <a:rPr lang="zh-CN" altLang="en-US" sz="3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？</a:t>
            </a:r>
            <a:endParaRPr lang="zh-CN" altLang="en-US" sz="3200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3779838" y="5805488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栈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4932363" y="4005263"/>
            <a:ext cx="31686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下一步不可能出栈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a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44 0.01088 C 0.02066 0.00949 0.02204 0.0081 0.03194 0.01088 C 0.04184 0.01366 0.06753 0.01922 0.07916 0.02755 C 0.09079 0.03588 0.09635 0.02107 0.10139 0.06088 C 0.10642 0.1007 0.10798 0.18357 0.10972 0.26644 " pathEditMode="fixed" rAng="0" ptsTypes="aaaaA">
                                      <p:cBhvr>
                                        <p:cTn id="6" dur="20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0" y="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6 -0.00301 C 0.03542 -0.00417 0.0434 -0.00509 0.05677 -0.00301 C 0.07014 -0.00092 0.09132 0.00185 0.10816 0.00995 C 0.125 0.01806 0.14965 0.01296 0.15816 0.04514 C 0.16667 0.07732 0.1592 0.16968 0.15955 0.2025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0" y="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23 C 0.01129 -0.00208 0.02275 -0.0037 0.04306 -0.00023 C 0.06337 0.00324 0.10053 0.01065 0.12223 0.02014 C 0.14393 0.02963 0.16129 0.03727 0.17362 0.05718 C 0.18594 0.07709 0.19132 0.12222 0.19601 0.13935 " pathEditMode="fixed" rAng="0" ptsTypes="aaaaa">
                                      <p:cBhvr>
                                        <p:cTn id="14" dur="2000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0" y="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-0.00139 C 0.02187 -0.00092 0.05069 -0.00231 0.075 0.00162 C 0.0993 0.00556 0.13385 0.01482 0.15694 0.02199 C 0.18003 0.02917 0.19965 0.03449 0.21389 0.04422 C 0.22812 0.05394 0.23611 0.07269 0.24201 0.0801 " pathEditMode="fixed" rAng="0" ptsTypes="aaaaa">
                                      <p:cBhvr>
                                        <p:cTn id="18" dur="20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00" y="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76 0.08079 C 0.23316 0.06227 0.22673 0.04398 0.24531 0.03079 C 0.26389 0.0176 0.30729 0.00926 0.35087 0.00116 " pathEditMode="fixed" rAng="0" ptsTypes="aaA">
                                      <p:cBhvr>
                                        <p:cTn id="22" dur="20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0" y="-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/>
      <p:bldP spid="83976" grpId="0"/>
      <p:bldP spid="83977" grpId="0"/>
      <p:bldP spid="83978" grpId="0"/>
      <p:bldP spid="83978" grpId="1"/>
      <p:bldP spid="839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643998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3-3】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一个栈的入栈序列为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  <a:sym typeface="Symbol"/>
              </a:rPr>
              <a:t>…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 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，其出栈序列是</a:t>
            </a:r>
            <a:r>
              <a:rPr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p</a:t>
            </a:r>
            <a:r>
              <a:rPr lang="en-US" altLang="zh-CN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  <a:sym typeface="Symbol"/>
              </a:rPr>
              <a:t>…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i="1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。若</a:t>
            </a:r>
            <a:r>
              <a:rPr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baseline="-25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=3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，则</a:t>
            </a:r>
            <a:r>
              <a:rPr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baseline="-25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可能取值的个数是</a:t>
            </a:r>
            <a:r>
              <a:rPr lang="zh-CN" altLang="en-US" u="sng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 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A.</a:t>
            </a:r>
            <a:r>
              <a:rPr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           B.</a:t>
            </a:r>
            <a:r>
              <a:rPr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          C.</a:t>
            </a:r>
            <a:r>
              <a:rPr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           D. 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无法确定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643042" y="2571744"/>
            <a:ext cx="4111338" cy="3429024"/>
            <a:chOff x="2000232" y="2643182"/>
            <a:chExt cx="4111338" cy="3429024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3492500" y="3686749"/>
              <a:ext cx="0" cy="180022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4429125" y="3686749"/>
              <a:ext cx="0" cy="180022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492500" y="5507611"/>
              <a:ext cx="93662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3779838" y="5702874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栈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46810" y="4978611"/>
              <a:ext cx="468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1</a:t>
              </a:r>
              <a:endParaRPr lang="zh-CN" alt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40144" y="4546608"/>
              <a:ext cx="468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2</a:t>
              </a:r>
              <a:endParaRPr lang="zh-CN" alt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190" y="3264099"/>
              <a:ext cx="468000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43570" y="3264099"/>
              <a:ext cx="468000" cy="3077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?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57422" y="3357562"/>
              <a:ext cx="100013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i="1">
                  <a:sym typeface="Symbol"/>
                </a:rPr>
                <a:t>n</a:t>
              </a:r>
              <a:r>
                <a:rPr lang="en-US" altLang="zh-CN" sz="2000">
                  <a:sym typeface="Symbol"/>
                </a:rPr>
                <a:t>  </a:t>
              </a:r>
              <a:r>
                <a:rPr lang="en-US" altLang="zh-CN" sz="2000">
                  <a:latin typeface="宋体"/>
                  <a:ea typeface="宋体"/>
                  <a:sym typeface="Symbol"/>
                </a:rPr>
                <a:t>…</a:t>
              </a:r>
              <a:r>
                <a:rPr lang="en-US" altLang="zh-CN" sz="2000">
                  <a:sym typeface="Symbol"/>
                </a:rPr>
                <a:t>   </a:t>
              </a:r>
              <a:r>
                <a:rPr lang="en-US" altLang="zh-CN" sz="2000" dirty="0"/>
                <a:t>4</a:t>
              </a:r>
              <a:endParaRPr lang="zh-CN" altLang="en-US" sz="2000" dirty="0"/>
            </a:p>
          </p:txBody>
        </p:sp>
        <p:cxnSp>
          <p:nvCxnSpPr>
            <p:cNvPr id="15" name="直接箭头连接符 14"/>
            <p:cNvCxnSpPr>
              <a:cxnSpLocks/>
              <a:endCxn id="11" idx="2"/>
            </p:cNvCxnSpPr>
            <p:nvPr/>
          </p:nvCxnSpPr>
          <p:spPr>
            <a:xfrm rot="5400000" flipH="1" flipV="1">
              <a:off x="5694291" y="3745788"/>
              <a:ext cx="357190" cy="9367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00232" y="2643182"/>
              <a:ext cx="4000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/>
                <a:t>1</a:t>
              </a:r>
              <a:r>
                <a:rPr lang="zh-CN" altLang="en-US" sz="2200"/>
                <a:t>、</a:t>
              </a:r>
              <a:r>
                <a:rPr lang="en-US" altLang="zh-CN" sz="2200"/>
                <a:t>2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进栈，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 3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出栈的结果：</a:t>
              </a:r>
              <a:endParaRPr lang="zh-CN" altLang="en-US" sz="2200"/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84213" y="1285860"/>
            <a:ext cx="5338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6700" algn="l"/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栈的几种基本运算如下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:    </a:t>
            </a:r>
            <a:endParaRPr kumimoji="1" lang="en-US" altLang="zh-CN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827088" y="2000802"/>
            <a:ext cx="7704137" cy="37856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l">
              <a:lnSpc>
                <a:spcPts val="3200"/>
              </a:lnSpc>
            </a:pPr>
            <a:r>
              <a:rPr kumimoji="1"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   </a:t>
            </a:r>
            <a:r>
              <a:rPr kumimoji="1" lang="en-US" altLang="zh-CN" sz="2200" dirty="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InitStack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(&amp;s)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初始化栈。构造一个空栈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   </a:t>
            </a:r>
            <a:r>
              <a:rPr kumimoji="1" lang="en-US" altLang="zh-CN" sz="2200" dirty="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DestroyStack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(&amp;s)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销毁栈。释放栈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占用的存储空间。</a:t>
            </a: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    </a:t>
            </a:r>
            <a:r>
              <a:rPr kumimoji="1" lang="en-US" altLang="zh-CN" sz="2200" dirty="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(s)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判断栈是否为空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为空，则返回真；否则返回假。</a:t>
            </a: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    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Push(&amp;S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进栈。将元素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插入到栈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中作为栈顶元素。</a:t>
            </a: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    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Pop(&amp;s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&amp;e)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出栈。从栈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中退出栈顶元素，并将其值赋给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    </a:t>
            </a:r>
            <a:r>
              <a:rPr kumimoji="1" lang="en-US" altLang="zh-CN" sz="2200" dirty="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GetTop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(s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&amp;e)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取栈顶元素。返回当前的栈顶元素，并将其值赋给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b="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11188" y="476250"/>
            <a:ext cx="8208962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栈抽象数据类型＝逻辑结构＋基本运算（运算描述）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42910" y="749293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栈中元素逻辑关系与线性表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的相同，栈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可以采用与线性表相同的存储结构。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722543" y="1963739"/>
            <a:ext cx="777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栈</a:t>
            </a:r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2444729" y="2466976"/>
            <a:ext cx="423863" cy="660400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3371829" y="2466976"/>
            <a:ext cx="406400" cy="584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643042" y="3114676"/>
            <a:ext cx="1512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顺序栈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514704" y="3114676"/>
            <a:ext cx="10810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链栈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000628" y="1963739"/>
            <a:ext cx="135732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027592" y="3114676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5603854" y="2395539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 descr="蓝色面巾纸"/>
          <p:cNvSpPr txBox="1">
            <a:spLocks noChangeArrowheads="1"/>
          </p:cNvSpPr>
          <p:nvPr/>
        </p:nvSpPr>
        <p:spPr bwMode="auto">
          <a:xfrm>
            <a:off x="457200" y="563563"/>
            <a:ext cx="7067550" cy="519112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3.1.2  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栈的顺序存储结构及其基本运算实现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 </a:t>
            </a:r>
            <a:endParaRPr kumimoji="1" lang="zh-CN" altLang="en-US" sz="2800" dirty="0">
              <a:solidFill>
                <a:srgbClr val="FF3300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468313" y="1557338"/>
            <a:ext cx="835183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假设栈的元素个数最大不超过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正整数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，所有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的元素都具有同一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数据类型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可用下列方式来定义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顺序栈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类型</a:t>
            </a:r>
            <a:r>
              <a:rPr kumimoji="1" lang="en-US" altLang="zh-CN" err="1">
                <a:ea typeface="楷体" pitchFamily="49" charset="-122"/>
                <a:cs typeface="Times New Roman" pitchFamily="18" charset="0"/>
              </a:rPr>
              <a:t>SqStack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sz="1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endParaRPr lang="en-US" altLang="zh-CN" sz="1800" b="0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1142976" y="3143248"/>
            <a:ext cx="5241937" cy="1986249"/>
          </a:xfrm>
          <a:prstGeom prst="rect">
            <a:avLst/>
          </a:prstGeom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252000" rIns="288000" bIns="252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 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top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栈顶指针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SqStack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  <a:endParaRPr lang="zh-CN" altLang="en-US" sz="2000" b="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2211</TotalTime>
  <Words>2911</Words>
  <Application>Microsoft Office PowerPoint</Application>
  <PresentationFormat>全屏显示(4:3)</PresentationFormat>
  <Paragraphs>500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csxbwang</cp:lastModifiedBy>
  <cp:revision>793</cp:revision>
  <dcterms:created xsi:type="dcterms:W3CDTF">2004-04-04T02:09:16Z</dcterms:created>
  <dcterms:modified xsi:type="dcterms:W3CDTF">2021-03-12T03:45:14Z</dcterms:modified>
</cp:coreProperties>
</file>