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1"/>
  </p:notesMasterIdLst>
  <p:sldIdLst>
    <p:sldId id="457" r:id="rId2"/>
    <p:sldId id="348" r:id="rId3"/>
    <p:sldId id="422" r:id="rId4"/>
    <p:sldId id="446" r:id="rId5"/>
    <p:sldId id="351" r:id="rId6"/>
    <p:sldId id="456" r:id="rId7"/>
    <p:sldId id="447" r:id="rId8"/>
    <p:sldId id="383" r:id="rId9"/>
    <p:sldId id="458" r:id="rId10"/>
    <p:sldId id="353" r:id="rId11"/>
    <p:sldId id="449" r:id="rId12"/>
    <p:sldId id="354" r:id="rId13"/>
    <p:sldId id="394" r:id="rId14"/>
    <p:sldId id="450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66" r:id="rId23"/>
    <p:sldId id="467" r:id="rId24"/>
    <p:sldId id="468" r:id="rId25"/>
    <p:sldId id="469" r:id="rId26"/>
    <p:sldId id="470" r:id="rId27"/>
    <p:sldId id="395" r:id="rId28"/>
    <p:sldId id="396" r:id="rId29"/>
    <p:sldId id="440" r:id="rId30"/>
    <p:sldId id="471" r:id="rId31"/>
    <p:sldId id="472" r:id="rId32"/>
    <p:sldId id="473" r:id="rId33"/>
    <p:sldId id="474" r:id="rId34"/>
    <p:sldId id="475" r:id="rId35"/>
    <p:sldId id="476" r:id="rId36"/>
    <p:sldId id="477" r:id="rId37"/>
    <p:sldId id="478" r:id="rId38"/>
    <p:sldId id="479" r:id="rId39"/>
    <p:sldId id="480" r:id="rId40"/>
    <p:sldId id="481" r:id="rId41"/>
    <p:sldId id="482" r:id="rId42"/>
    <p:sldId id="483" r:id="rId43"/>
    <p:sldId id="484" r:id="rId44"/>
    <p:sldId id="485" r:id="rId45"/>
    <p:sldId id="486" r:id="rId46"/>
    <p:sldId id="487" r:id="rId47"/>
    <p:sldId id="488" r:id="rId48"/>
    <p:sldId id="489" r:id="rId49"/>
    <p:sldId id="429" r:id="rId5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FF"/>
    <a:srgbClr val="0000FF"/>
    <a:srgbClr val="FF0000"/>
    <a:srgbClr val="666699"/>
    <a:srgbClr val="660066"/>
    <a:srgbClr val="F8BFBE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9" autoAdjust="0"/>
    <p:restoredTop sz="94682" autoAdjust="0"/>
  </p:normalViewPr>
  <p:slideViewPr>
    <p:cSldViewPr>
      <p:cViewPr varScale="1">
        <p:scale>
          <a:sx n="73" d="100"/>
          <a:sy n="73" d="100"/>
        </p:scale>
        <p:origin x="131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9200AD0C-DDBA-43D0-A440-12A8C764AD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9659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1C4D4E92-3379-4E90-97D3-07C5AA45976A}" type="slidenum">
              <a:rPr lang="en-US" altLang="zh-CN" smtClean="0"/>
              <a:pPr/>
              <a:t>‹#›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F6BB-DAB6-43B3-A0EA-00FD92021FC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03AA-8F00-44AB-9C65-51B68D56BE2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BA482-95DA-42F6-A072-9363AF993A9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E190-2EAE-42A8-A0D3-60AC4F58C04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F32E-F60B-41E2-90F2-17189FE7E52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4CF8-6B02-4800-AF5E-4C229D179F0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D573-3281-4125-AB9C-0D753DCC5CE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C8B7E570-69B3-4B0D-BE72-C89A0FCDCBD8}" type="slidenum">
              <a:rPr lang="en-US" altLang="zh-CN" smtClean="0"/>
              <a:pPr/>
              <a:t>‹#›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1FAD-13B8-4DC3-86AD-27B7A975CD9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9D88-D4DD-45BD-8508-C2FE34F03A9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A5312-24EC-4FF0-9030-DA69F7DF92B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1643050"/>
            <a:ext cx="792961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   栈和队列都是存放多个数据的容器。通常用于存放临时数据：</a:t>
            </a:r>
            <a:endParaRPr lang="zh-CN" altLang="en-US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4E92-3379-4E90-97D3-07C5AA45976A}" type="slidenum">
              <a:rPr lang="en-US" altLang="zh-CN" smtClean="0"/>
              <a:pPr/>
              <a:t>1</a:t>
            </a:fld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1357290" y="2786058"/>
            <a:ext cx="6643734" cy="120032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如果先放入的数据先处理，则使用</a:t>
            </a:r>
            <a:r>
              <a:rPr lang="zh-CN" altLang="en-US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队列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如果后放入的数据先处理，则使用</a:t>
            </a:r>
            <a:r>
              <a:rPr lang="zh-CN" altLang="en-US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栈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/>
          </a:p>
        </p:txBody>
      </p:sp>
      <p:sp>
        <p:nvSpPr>
          <p:cNvPr id="6" name="Rectangle 3" descr="蓝色面巾纸"/>
          <p:cNvSpPr>
            <a:spLocks noChangeArrowheads="1"/>
          </p:cNvSpPr>
          <p:nvPr/>
        </p:nvSpPr>
        <p:spPr bwMode="auto">
          <a:xfrm>
            <a:off x="428596" y="714356"/>
            <a:ext cx="3167062" cy="52322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r>
              <a:rPr kumimoji="1" lang="en-US" altLang="zh-CN" sz="2800" smtClean="0">
                <a:solidFill>
                  <a:srgbClr val="FF3300"/>
                </a:solidFill>
                <a:ea typeface="隶书" pitchFamily="49" charset="-122"/>
              </a:rPr>
              <a:t>3.1.4   </a:t>
            </a:r>
            <a:r>
              <a:rPr kumimoji="1" lang="zh-CN" altLang="en-US" sz="2800" smtClean="0">
                <a:solidFill>
                  <a:srgbClr val="FF3300"/>
                </a:solidFill>
                <a:ea typeface="隶书" pitchFamily="49" charset="-122"/>
              </a:rPr>
              <a:t>栈的应用</a:t>
            </a:r>
            <a:r>
              <a:rPr kumimoji="1" lang="zh-CN" altLang="en-US" sz="2800" smtClean="0">
                <a:solidFill>
                  <a:srgbClr val="FF3300"/>
                </a:solidFill>
                <a:latin typeface="楷体_GB2312" pitchFamily="49" charset="-122"/>
              </a:rPr>
              <a:t> </a:t>
            </a:r>
            <a:endParaRPr kumimoji="1" lang="zh-CN" altLang="en-US" sz="2800" dirty="0">
              <a:solidFill>
                <a:srgbClr val="FF33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灯片编号占位符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103" name="TextBox 102"/>
          <p:cNvSpPr txBox="1"/>
          <p:nvPr/>
        </p:nvSpPr>
        <p:spPr>
          <a:xfrm>
            <a:off x="357158" y="142852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smtClean="0"/>
              <a:t>exp  </a:t>
            </a:r>
            <a:r>
              <a:rPr lang="zh-CN" altLang="en-US" smtClean="0">
                <a:solidFill>
                  <a:srgbClr val="C00000"/>
                </a:solidFill>
                <a:sym typeface="Symbol"/>
              </a:rPr>
              <a:t></a:t>
            </a:r>
            <a:r>
              <a:rPr lang="zh-CN" altLang="en-US" smtClean="0">
                <a:sym typeface="Symbol"/>
              </a:rPr>
              <a:t> </a:t>
            </a:r>
            <a:r>
              <a:rPr lang="en-US" i="1" smtClean="0"/>
              <a:t>postexp</a:t>
            </a:r>
            <a:endParaRPr lang="zh-CN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357158" y="681319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情况</a:t>
            </a:r>
            <a:r>
              <a:rPr lang="en-US" altLang="zh-CN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（带有括号）</a:t>
            </a:r>
            <a:endParaRPr lang="zh-CN" altLang="en-US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28596" y="1214422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smtClean="0"/>
              <a:t>exp</a:t>
            </a:r>
            <a:r>
              <a:rPr lang="en-US" smtClean="0"/>
              <a:t>=</a:t>
            </a:r>
            <a:endParaRPr lang="zh-CN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1428728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1785918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*</a:t>
            </a:r>
            <a:endParaRPr lang="zh-CN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2143108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(</a:t>
            </a:r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2571736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4500562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1142976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mtClean="0"/>
              <a:t>“</a:t>
            </a:r>
            <a:endParaRPr lang="zh-CN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4857752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mtClean="0"/>
              <a:t>”</a:t>
            </a:r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3000364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+</a:t>
            </a:r>
            <a:endParaRPr lang="zh-CN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3428992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3786182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4143372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>
                <a:latin typeface="+mn-ea"/>
                <a:ea typeface="+mn-ea"/>
              </a:rPr>
              <a:t>-</a:t>
            </a:r>
            <a:endParaRPr lang="zh-CN" altLang="en-US">
              <a:latin typeface="+mn-ea"/>
              <a:ea typeface="+mn-ea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 rot="5400000">
            <a:off x="1107257" y="3178173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rot="5400000">
            <a:off x="1965307" y="3178173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1785918" y="3856040"/>
            <a:ext cx="857256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571604" y="4029022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运算符栈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428992" y="2786058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smtClean="0"/>
              <a:t>postexp</a:t>
            </a:r>
            <a:r>
              <a:rPr lang="zh-CN" altLang="en-US" smtClean="0"/>
              <a:t>：</a:t>
            </a:r>
            <a:endParaRPr lang="zh-CN" altLang="en-US"/>
          </a:p>
        </p:txBody>
      </p:sp>
      <p:cxnSp>
        <p:nvCxnSpPr>
          <p:cNvPr id="125" name="直接连接符 124"/>
          <p:cNvCxnSpPr/>
          <p:nvPr/>
        </p:nvCxnSpPr>
        <p:spPr>
          <a:xfrm>
            <a:off x="4857752" y="3214686"/>
            <a:ext cx="2880000" cy="1588"/>
          </a:xfrm>
          <a:prstGeom prst="line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14348" y="485776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en-US" altLang="zh-CN" sz="18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8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：一个子表达式开始，进栈</a:t>
            </a:r>
            <a:endParaRPr lang="zh-CN" altLang="en-US" sz="180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14348" y="450057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zh-CN" altLang="en-US" sz="18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开始时，任何运算符都进栈</a:t>
            </a:r>
            <a:endParaRPr lang="zh-CN" altLang="en-US" sz="180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14348" y="521495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zh-CN" altLang="en-US" sz="18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栈顶为</a:t>
            </a:r>
            <a:r>
              <a:rPr lang="en-US" altLang="zh-CN" sz="18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8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：任何运算符进栈</a:t>
            </a:r>
            <a:endParaRPr lang="zh-CN" altLang="en-US" sz="180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14348" y="5643578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en-US" altLang="zh-CN" sz="18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8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：退栈到（</a:t>
            </a:r>
            <a:endParaRPr lang="zh-CN" altLang="en-US" sz="180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14348" y="6060064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zh-CN" altLang="en-US" sz="18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只有大于栈顶的优先级，才进栈；否则退栈</a:t>
            </a:r>
            <a:endParaRPr lang="zh-CN" altLang="en-US" sz="180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4786314" y="3286124"/>
            <a:ext cx="3571900" cy="890293"/>
            <a:chOff x="4786314" y="3286124"/>
            <a:chExt cx="3571900" cy="890293"/>
          </a:xfrm>
        </p:grpSpPr>
        <p:sp>
          <p:nvSpPr>
            <p:cNvPr id="131" name="下箭头 130"/>
            <p:cNvSpPr/>
            <p:nvPr/>
          </p:nvSpPr>
          <p:spPr bwMode="auto">
            <a:xfrm>
              <a:off x="6143636" y="3286124"/>
              <a:ext cx="214314" cy="357190"/>
            </a:xfrm>
            <a:prstGeom prst="down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786314" y="3714752"/>
              <a:ext cx="3571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i="1" smtClean="0"/>
                <a:t>postexp</a:t>
              </a:r>
              <a:r>
                <a:rPr lang="en-US" smtClean="0"/>
                <a:t>=</a:t>
              </a:r>
              <a:r>
                <a:rPr lang="zh-CN" altLang="en-US" smtClean="0"/>
                <a:t>“</a:t>
              </a:r>
              <a:r>
                <a:rPr lang="en-US" altLang="zh-CN" smtClean="0"/>
                <a:t>2 1 3 + * 4 </a:t>
              </a:r>
              <a:r>
                <a:rPr lang="en-US" altLang="zh-CN" smtClean="0">
                  <a:latin typeface="+mn-ea"/>
                  <a:ea typeface="+mn-ea"/>
                </a:rPr>
                <a:t>-</a:t>
              </a:r>
              <a:r>
                <a:rPr lang="zh-CN" altLang="en-US" smtClean="0"/>
                <a:t>”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3333E-6 1.11111E-6 C 0.04826 0.02824 0.09652 0.05671 0.15277 0.08148 C 0.20902 0.10625 0.30138 0.12755 0.33749 0.14815 C 0.3736 0.16875 0.37152 0.18704 0.36944 0.20555 " pathEditMode="relative" ptsTypes="aaaA">
                                      <p:cBhvr>
                                        <p:cTn id="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 C 0.00781 0.02083 0.0151 0.03866 0.01944 0.09074 C 0.02378 0.14282 0.02431 0.26597 0.02569 0.31204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" y="1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3426 C -0.00121 0.04722 -0.00295 0.06019 -0.00503 0.07315 C -0.00712 0.08611 -0.01007 0.08079 -0.01198 0.11204 C -0.01389 0.14329 -0.01528 0.2294 -0.01614 0.26019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" y="11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1505 C 0.03472 0.03681 0.06944 0.0588 0.11389 0.07801 C 0.15833 0.09722 0.23646 0.1088 0.26666 0.12986 C 0.29687 0.15093 0.28941 0.18912 0.29531 0.20463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0" y="9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C -0.02083 0.00672 -0.04166 0.01366 -0.05972 0.04074 C -0.07778 0.06783 -0.10017 0.13449 -0.10833 0.16297 C -0.11649 0.19144 -0.1085 0.20116 -0.1085 0.21111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00" y="1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1042 C 0.02465 0.03403 0.04844 0.05787 0.08576 0.07338 C 0.12309 0.08889 0.19757 0.08102 0.22465 0.10301 C 0.25173 0.125 0.24375 0.18426 0.24878 0.20556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9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451 0.20371 C -0.11076 0.17153 -0.11684 0.13959 -0.0809 0.11852 C -0.04496 0.09746 0.04618 0.08125 0.11077 0.07778 C 0.17535 0.07431 0.26858 0.07755 0.3066 0.09815 C 0.34462 0.11875 0.33212 0.18033 0.33872 0.20186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0" y="-6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69 0.30648 C 0.02361 0.26042 0.02153 0.21458 0.03958 0.175 C 0.05764 0.13542 0.06372 0.08704 0.13403 0.06944 C 0.20434 0.05185 0.39983 0.04606 0.46181 0.06944 C 0.52378 0.09282 0.51493 0.15139 0.50625 0.21019 " pathEditMode="relative" rAng="0" ptsTypes="aaaaA">
                                      <p:cBhvr>
                                        <p:cTn id="63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00" y="-1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C -0.04444 0.00301 -0.08889 0.00625 -0.12361 0.01667 C -0.15833 0.02709 -0.19028 0.01551 -0.20833 0.06297 C -0.22639 0.11042 -0.22917 0.20602 -0.23194 0.30185 " pathEditMode="relative" ptsTypes="aaaA">
                                      <p:cBhvr>
                                        <p:cTn id="67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77556E-17 C 0.00018 0.00185 0.00052 0.00394 0.02917 0.00926 C 0.05782 0.01458 0.13455 0.00926 0.17223 0.03148 C 0.2099 0.0537 0.24202 0.11389 0.25556 0.14259 C 0.2691 0.1713 0.25417 0.19144 0.25382 0.20417 " pathEditMode="relative" rAng="0" ptsTypes="aaaaa">
                                      <p:cBhvr>
                                        <p:cTn id="71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00" y="1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212 0.30556 C -0.23837 0.24398 -0.24462 0.18264 -0.22795 0.14259 C -0.21128 0.10255 -0.19722 0.08171 -0.13212 0.06481 C -0.06701 0.04792 0.08785 0.03542 0.16233 0.04074 C 0.23681 0.04606 0.28663 0.06944 0.31511 0.0963 C 0.34358 0.12315 0.32934 0.18032 0.33316 0.20231 " pathEditMode="relative" rAng="0" ptsTypes="aaaaaa">
                                      <p:cBhvr>
                                        <p:cTn id="75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00" y="-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0" grpId="1"/>
      <p:bldP spid="111" grpId="0"/>
      <p:bldP spid="111" grpId="1"/>
      <p:bldP spid="112" grpId="0"/>
      <p:bldP spid="113" grpId="0"/>
      <p:bldP spid="116" grpId="0"/>
      <p:bldP spid="116" grpId="1"/>
      <p:bldP spid="117" grpId="0"/>
      <p:bldP spid="118" grpId="0"/>
      <p:bldP spid="119" grpId="0"/>
      <p:bldP spid="119" grpId="1"/>
      <p:bldP spid="126" grpId="0"/>
      <p:bldP spid="127" grpId="0"/>
      <p:bldP spid="128" grpId="0"/>
      <p:bldP spid="129" grpId="0"/>
      <p:bldP spid="1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灯片编号占位符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97" name="TextBox 96"/>
          <p:cNvSpPr txBox="1"/>
          <p:nvPr/>
        </p:nvSpPr>
        <p:spPr>
          <a:xfrm>
            <a:off x="214282" y="571480"/>
            <a:ext cx="8715436" cy="51181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72000" rIns="180000" bIns="72000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while (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从</a:t>
            </a:r>
            <a:r>
              <a:rPr lang="en-US" sz="1800" smtClean="0">
                <a:solidFill>
                  <a:srgbClr val="FF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exp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读取字符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ch，ch!='\0')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       ch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为数字：将后续的所有数字均依次存放到</a:t>
            </a:r>
            <a:r>
              <a:rPr lang="en-US" sz="1800" smtClean="0">
                <a:solidFill>
                  <a:srgbClr val="FF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并以字符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'#'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标志数值串结束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ch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为左括号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'('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：将此括号进栈到</a:t>
            </a: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Optr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ch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为右括号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')'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：将</a:t>
            </a: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Optr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中出栈时遇到的第一个左括号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'('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以前的运算符依次出</a:t>
            </a:r>
            <a:endParaRPr lang="en-US" altLang="zh-CN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栈并存放到</a:t>
            </a:r>
            <a:r>
              <a:rPr lang="en-US" sz="1800" smtClean="0">
                <a:solidFill>
                  <a:srgbClr val="FF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中，然后将左括号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'('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出栈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ch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为其他运算符：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if 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（栈空或者栈顶运算符为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'('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 直接将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ch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else if (ch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的优先级高于栈顶运算符的优先级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     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直接将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ch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else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       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依次出栈并存入到</a:t>
            </a:r>
            <a:r>
              <a:rPr lang="en-US" sz="1800" smtClean="0">
                <a:solidFill>
                  <a:srgbClr val="FF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中，直到栈顶运算符优先级小于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ch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的优先级，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      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然后将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ch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sz="1800" smtClean="0">
                <a:solidFill>
                  <a:srgbClr val="FF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exp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扫描完毕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则将</a:t>
            </a: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Optr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中所有运算符依次出栈并存放到</a:t>
            </a:r>
            <a:r>
              <a:rPr lang="en-US" sz="1800" smtClean="0">
                <a:solidFill>
                  <a:srgbClr val="FF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44" name="TextBox 43"/>
          <p:cNvSpPr txBox="1"/>
          <p:nvPr/>
        </p:nvSpPr>
        <p:spPr>
          <a:xfrm>
            <a:off x="357158" y="1000108"/>
            <a:ext cx="8429684" cy="4064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while (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从</a:t>
            </a:r>
            <a:r>
              <a:rPr lang="en-US" sz="1800" smtClean="0">
                <a:solidFill>
                  <a:srgbClr val="FF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exp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读取字符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ch，ch!='\0')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       ch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为数字：将后续的所有数字均依次存放到</a:t>
            </a:r>
            <a:r>
              <a:rPr lang="en-US" sz="1800" smtClean="0">
                <a:solidFill>
                  <a:srgbClr val="FF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并以字符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'#'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标志数值串结束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ch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为左括号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'('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：将此括号进栈到</a:t>
            </a: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Optr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ch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为右括号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')'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：将</a:t>
            </a: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Optr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中出栈时遇到的第一个左括号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'('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以前的运算符</a:t>
            </a:r>
            <a:endParaRPr lang="en-US" altLang="zh-CN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依次出栈并存放到</a:t>
            </a:r>
            <a:r>
              <a:rPr lang="en-US" sz="1800" smtClean="0">
                <a:solidFill>
                  <a:srgbClr val="FF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中，然后将左括号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'('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出栈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ch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'+'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'-'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：出栈运算符并存放到</a:t>
            </a:r>
            <a:r>
              <a:rPr lang="en-US" sz="1800" smtClean="0">
                <a:solidFill>
                  <a:srgbClr val="FF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直到栈空或者栈顶为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'('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lang="en-US" altLang="zh-CN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然后将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'+'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'-'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ch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'*'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'/'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：出栈运算符并存放到</a:t>
            </a:r>
            <a:r>
              <a:rPr lang="en-US" sz="1800" smtClean="0">
                <a:solidFill>
                  <a:srgbClr val="FF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直到栈空或者栈顶为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'('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'+'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'-'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   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然后将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'+'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'-'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sz="1800" smtClean="0">
                <a:solidFill>
                  <a:srgbClr val="FF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exp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扫描完毕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则将</a:t>
            </a: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Optr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中所有运算符依次出栈并存放到</a:t>
            </a:r>
            <a:r>
              <a:rPr lang="en-US" sz="1800" smtClean="0">
                <a:solidFill>
                  <a:srgbClr val="FF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中。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1472" y="285728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itchFamily="49" charset="-122"/>
                <a:ea typeface="楷体" pitchFamily="49" charset="-122"/>
              </a:rPr>
              <a:t>针对简单表达式：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142844" y="357166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中缀表达式“</a:t>
            </a:r>
            <a:r>
              <a:rPr lang="en-US" smtClean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(56</a:t>
            </a:r>
            <a:r>
              <a:rPr lang="en-US" smtClean="0">
                <a:solidFill>
                  <a:srgbClr val="00B050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smtClean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20)/(4+2)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” </a:t>
            </a:r>
            <a:r>
              <a:rPr lang="zh-CN" altLang="en-US" smtClean="0"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后缀表达式“</a:t>
            </a:r>
            <a:r>
              <a:rPr 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56#20#</a:t>
            </a:r>
            <a:r>
              <a:rPr lang="en-US" smtClean="0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4#2#+/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”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00034" y="1214424"/>
          <a:ext cx="8286808" cy="4552046"/>
        </p:xfrm>
        <a:graphic>
          <a:graphicData uri="http://schemas.openxmlformats.org/drawingml/2006/table">
            <a:tbl>
              <a:tblPr/>
              <a:tblGrid>
                <a:gridCol w="4286280"/>
                <a:gridCol w="1428760"/>
                <a:gridCol w="2571768"/>
              </a:tblGrid>
              <a:tr h="574046"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操</a:t>
                      </a: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postexp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Optr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栈（栈底→栈顶）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98739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'('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此括号进栈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(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510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ch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为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数字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56#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存入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postexp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中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56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#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(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281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</a:t>
                      </a: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直接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ch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56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#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(-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9778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ch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为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数字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#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存入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postexp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中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56#20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#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(-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707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')'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栈中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'('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之前的运算符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'-'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出栈并存入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postexp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中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然后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'('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出栈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56#20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#-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9092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'/'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ch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56#20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#-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/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00034" y="500041"/>
          <a:ext cx="8072494" cy="4586135"/>
        </p:xfrm>
        <a:graphic>
          <a:graphicData uri="http://schemas.openxmlformats.org/drawingml/2006/table">
            <a:tbl>
              <a:tblPr/>
              <a:tblGrid>
                <a:gridCol w="3929090"/>
                <a:gridCol w="1714512"/>
                <a:gridCol w="2428892"/>
              </a:tblGrid>
              <a:tr h="456294">
                <a:tc>
                  <a:txBody>
                    <a:bodyPr/>
                    <a:lstStyle/>
                    <a:p>
                      <a:pPr indent="0"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操</a:t>
                      </a: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postexp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Optr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栈（栈底→栈顶）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43839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'('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此括号进栈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56#20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#-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/(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789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ch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为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数字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4#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存入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postexp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中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56#20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#-4#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/(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739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'+'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栈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顶运算符为</a:t>
                      </a: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'('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直接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ch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56#20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#-4#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/(+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152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ch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为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数字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2#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存入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postexp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中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56#20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#-4#2#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/(+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694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')'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栈中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'('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之前的运算符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'+'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出栈并存入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postexp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中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然后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'('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出栈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56#20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#-4#2#+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/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3628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str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扫描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完毕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Optr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栈中的所有运算符依次出栈并存入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postexp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中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56#20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#-4#2#+/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642910" y="1428736"/>
            <a:ext cx="7643866" cy="37856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trans(char *exp，char postexp[])		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char e;  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SqStack *Optr;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定义运算符栈指针</a:t>
            </a:r>
          </a:p>
          <a:p>
            <a:pPr algn="l"/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InitStack(Optr);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初始化运算符栈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int i=0;			//i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作为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postexp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的下标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while (*exp!='\0')		//exp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表达式未扫描完时循环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 	switch(*exp)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case 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'('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	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判定为左括号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Push(Optr，'(');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左括号进栈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exp++;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继续扫描其他字符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break;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571480"/>
            <a:ext cx="771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算法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将算术表达式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exp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转换成后缀表达式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postexp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642918"/>
            <a:ext cx="7715304" cy="31700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case 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')'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		    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判定为右括号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Pop(Optr，e);	    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出栈元素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endParaRPr lang="zh-CN" altLang="en-US" sz="2000" smtClean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while (e!='(')	    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不为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'('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时循环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{	  postexp[i++]=e;	    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存放到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postexp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Pop(Optr，e);	    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继续出栈元素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endParaRPr lang="zh-CN" altLang="en-US" sz="2000" smtClean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exp++;		     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继续扫描其他字符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break;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476672"/>
            <a:ext cx="8286808" cy="47089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case 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'+':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判定为加或减号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case 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'-'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while (!StackEmpty(Optr))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栈不空循环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{  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GetTop(Optr，e);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取栈顶元素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endParaRPr lang="zh-CN" altLang="en-US" sz="2000" smtClean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        if (e!='(')			//e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不是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'('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        {      postexp[i++]=e;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存放到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postexp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Pop(Optr，e);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出栈元素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endParaRPr lang="zh-CN" altLang="en-US" sz="2000" smtClean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 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        else			//e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'(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时退出循环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  break;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Push(Optr，*exp);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'+'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或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'-'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exp++;		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继续扫描其他字符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break;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476672"/>
            <a:ext cx="8429684" cy="44012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case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'*'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				//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判定为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'*'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或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'/'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号</a:t>
            </a: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case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'/'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endParaRPr lang="zh-CN" altLang="en-US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(!</a:t>
            </a:r>
            <a:r>
              <a:rPr lang="en-US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StackEmpty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Optr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	//</a:t>
            </a:r>
            <a:r>
              <a:rPr lang="zh-CN" alt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栈不空循环</a:t>
            </a: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{    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GetTop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Optr，e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//</a:t>
            </a:r>
            <a:r>
              <a:rPr lang="zh-CN" alt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取栈顶元素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endParaRPr lang="zh-CN" altLang="en-US" sz="2000" dirty="0" smtClean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if (e=='*' || e=='/')</a:t>
            </a:r>
            <a:endParaRPr lang="zh-CN" altLang="en-US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{      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postexp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++]=e;	//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存放到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postexp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    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Pop(</a:t>
            </a:r>
            <a:r>
              <a:rPr lang="en-US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Optr，e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//</a:t>
            </a:r>
            <a:r>
              <a:rPr lang="zh-CN" alt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出栈元素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endParaRPr lang="zh-CN" altLang="en-US" sz="2000" dirty="0" smtClean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}</a:t>
            </a:r>
            <a:endParaRPr lang="zh-CN" altLang="en-US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else			//e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为非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'*'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或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'/'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运算符时退出循环</a:t>
            </a: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    break;</a:t>
            </a:r>
            <a:endParaRPr lang="zh-CN" altLang="en-US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}</a:t>
            </a:r>
            <a:endParaRPr lang="zh-CN" altLang="en-US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Push(</a:t>
            </a:r>
            <a:r>
              <a:rPr lang="en-US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Optr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，*</a:t>
            </a:r>
            <a:r>
              <a:rPr lang="en-US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exp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//</a:t>
            </a:r>
            <a:r>
              <a:rPr lang="zh-CN" alt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'*'</a:t>
            </a:r>
            <a:r>
              <a:rPr lang="zh-CN" alt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或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'/'</a:t>
            </a:r>
            <a:r>
              <a:rPr lang="zh-CN" alt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</a:t>
            </a: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exp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			//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继续扫描其他字符</a:t>
            </a: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break;</a:t>
            </a:r>
            <a:endParaRPr lang="zh-CN" altLang="en-US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357166"/>
            <a:ext cx="8358246" cy="54487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default:	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处理数字字符</a:t>
            </a: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while (*exp&gt;='0' &amp;&amp; *exp&lt;='9')      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判定为数字字符</a:t>
            </a: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{      postexp[i++]=*exp;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exp++;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postexp[i++]='#';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用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#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标识一个数值串结束</a:t>
            </a: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while (!StackEmpty(Optr))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此时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exp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扫描完毕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栈不空时循环</a:t>
            </a: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Pop(Optr，e);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出栈元素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endParaRPr lang="zh-CN" altLang="en-US" sz="2000" smtClean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postexp[i++]=e;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存放到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postexp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postexp[i]='\0';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给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postexp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表达式添加结束标识</a:t>
            </a: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DestroyStack(Optr);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销毁栈</a:t>
            </a: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393701" y="1457207"/>
            <a:ext cx="24637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kumimoji="1" lang="en-US" altLang="zh-CN" sz="28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en-US" altLang="zh-CN" sz="28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问题描述</a:t>
            </a:r>
            <a:r>
              <a:rPr kumimoji="1" lang="zh-CN" altLang="en-US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       </a:t>
            </a:r>
            <a:endParaRPr kumimoji="1" lang="zh-CN" altLang="en-US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0356" name="Text Box 4" descr="羊皮纸"/>
          <p:cNvSpPr txBox="1">
            <a:spLocks noChangeArrowheads="1"/>
          </p:cNvSpPr>
          <p:nvPr/>
        </p:nvSpPr>
        <p:spPr bwMode="auto">
          <a:xfrm>
            <a:off x="428596" y="460228"/>
            <a:ext cx="3571900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sz="28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简单表达式求值</a:t>
            </a:r>
            <a:endParaRPr kumimoji="1" lang="zh-CN" altLang="en-US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54" y="2246178"/>
            <a:ext cx="8072526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  这里限定的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简单表达式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求值问题是：用户输入一个包含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“</a:t>
            </a:r>
            <a:r>
              <a:rPr 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”、“</a:t>
            </a:r>
            <a:r>
              <a:rPr 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-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”、“</a:t>
            </a:r>
            <a:r>
              <a:rPr 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*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”、“</a:t>
            </a:r>
            <a:r>
              <a:rPr 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/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”、正整数和圆括号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的合法算术表达式，计算该表达式的运算结果。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00034" y="500042"/>
            <a:ext cx="3429024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）后缀表达式求值</a:t>
            </a:r>
            <a:endParaRPr lang="zh-CN" altLang="en-US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357298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smtClean="0"/>
              <a:t>postexp </a:t>
            </a:r>
            <a:r>
              <a:rPr lang="zh-CN" altLang="en-US" smtClean="0">
                <a:solidFill>
                  <a:srgbClr val="C00000"/>
                </a:solidFill>
                <a:sym typeface="Symbol"/>
              </a:rPr>
              <a:t> </a:t>
            </a: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/>
              </a:rPr>
              <a:t>值</a:t>
            </a:r>
            <a:endParaRPr lang="zh-CN" altLang="en-US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71604" y="3786190"/>
            <a:ext cx="1357322" cy="1928826"/>
            <a:chOff x="1571604" y="3786190"/>
            <a:chExt cx="1357322" cy="1928826"/>
          </a:xfrm>
        </p:grpSpPr>
        <p:cxnSp>
          <p:nvCxnSpPr>
            <p:cNvPr id="7" name="直接连接符 6"/>
            <p:cNvCxnSpPr/>
            <p:nvPr/>
          </p:nvCxnSpPr>
          <p:spPr>
            <a:xfrm rot="5400000">
              <a:off x="110725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>
              <a:off x="196530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785918" y="5141924"/>
              <a:ext cx="857256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571604" y="5314906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操作数栈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71472" y="2000240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扫描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postexp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的所有字符：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2976" y="2571744"/>
            <a:ext cx="62151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数字字符：转换为数值并进栈</a:t>
            </a:r>
            <a:endParaRPr lang="en-US" altLang="zh-CN" sz="2000" smtClean="0"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运算符：退栈两个操作数，计算，将结果进栈</a:t>
            </a:r>
            <a:endParaRPr lang="zh-CN" altLang="en-US" sz="2000"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642918"/>
            <a:ext cx="8143932" cy="3416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while (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从</a:t>
            </a:r>
            <a:r>
              <a:rPr lang="en-US" sz="1800" smtClean="0">
                <a:solidFill>
                  <a:srgbClr val="FF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读取字符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ch，ch!='\0')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       ch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'+'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：从</a:t>
            </a: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Opnd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栈中出栈两个数值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b，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计算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c=b+a;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将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ch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'-'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：从</a:t>
            </a: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Opnd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栈中出栈两个数值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b，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计算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c=b-a;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将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ch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'*'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：从</a:t>
            </a: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Opnd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栈中出栈两个数值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b，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计算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c=b*a;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将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ch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'/'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：从</a:t>
            </a: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Opnd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栈中出栈两个数值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b，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不零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计算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c=b/a;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将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ch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为数字字符：将连续的数字串转换成数值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d，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将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返回</a:t>
            </a: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Opnd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栈的栈顶操作数即后缀表达式的值</a:t>
            </a:r>
            <a:r>
              <a:rPr lang="en-US" sz="18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357166"/>
            <a:ext cx="692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后缀表达式“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56#20#</a:t>
            </a:r>
            <a:r>
              <a:rPr lang="en-US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4#2#+/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”的求值过程。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42910" y="1071549"/>
          <a:ext cx="7786742" cy="4500594"/>
        </p:xfrm>
        <a:graphic>
          <a:graphicData uri="http://schemas.openxmlformats.org/drawingml/2006/table">
            <a:tbl>
              <a:tblPr/>
              <a:tblGrid>
                <a:gridCol w="5391878"/>
                <a:gridCol w="2394864"/>
              </a:tblGrid>
              <a:tr h="500066">
                <a:tc>
                  <a:txBody>
                    <a:bodyPr/>
                    <a:lstStyle/>
                    <a:p>
                      <a:pPr indent="0"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操 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Opnd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栈</a:t>
                      </a: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(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栈底→栈顶</a:t>
                      </a: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56#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56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20#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56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</a:t>
                      </a: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出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栈两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次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56-20=36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进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栈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4#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36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2#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36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</a:t>
                      </a: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+</a:t>
                      </a:r>
                      <a:r>
                        <a:rPr lang="en-US" alt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出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栈两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次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4+2=6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36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</a:t>
                      </a: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/</a:t>
                      </a:r>
                      <a:r>
                        <a:rPr lang="en-US" alt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出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栈两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次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36/6=6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postexp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扫描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完毕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算法结束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栈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顶数值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即为所求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928670"/>
            <a:ext cx="8358246" cy="50576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double compvalue(char *postexp)	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double d， a， b， c， e;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SqStack1 *Opnd;	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定义操作数栈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InitStack1(Opnd);	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初始化操作数栈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while (*postexp!='\0')		//postexp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字符串未扫描完时循环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 switch (*postexp)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{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case '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':	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判定为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'+'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号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Pop1(Opnd，a);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出栈元素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endParaRPr lang="zh-CN" altLang="en-US" sz="2000" smtClean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 Pop1(Opnd，b);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出栈元素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endParaRPr lang="zh-CN" altLang="en-US" sz="2000" smtClean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 c=b+a;	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Push1(Opnd，c);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将计算结果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 break;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285728"/>
            <a:ext cx="571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算法：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计算后缀表达式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postexp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的值。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357166"/>
            <a:ext cx="8143932" cy="4672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case '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':		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判定为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'-'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号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Pop1(Opnd，a);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出栈元素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endParaRPr lang="zh-CN" altLang="en-US" sz="2000" smtClean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Pop1(Opnd，b);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出栈元素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endParaRPr lang="zh-CN" altLang="en-US" sz="2000" smtClean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c=b-a;	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Push1(Opnd，c);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将计算结果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break;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case '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':		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判定为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'*'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号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Pop1(Opnd，a);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出栈元素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endParaRPr lang="zh-CN" altLang="en-US" sz="2000" smtClean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Pop1(Opnd，b);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出栈元素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endParaRPr lang="zh-CN" altLang="en-US" sz="2000" smtClean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c=b*a;	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Push1(Opnd，c);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将计算结果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break;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428604"/>
            <a:ext cx="8001056" cy="50576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case '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':		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判定为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'/'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号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Pop1(Opnd，a);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出栈元素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endParaRPr lang="zh-CN" altLang="en-US" sz="2000" smtClean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Pop1(Opnd，b);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出栈元素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endParaRPr lang="zh-CN" altLang="en-US" sz="2000" smtClean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if (a!=0)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{	c=b/a;	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Push1(Opnd，c);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将计算结果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break;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else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{	printf("\n\t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除零错误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!\n");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exit(0);	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异常退出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break;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571480"/>
            <a:ext cx="7929618" cy="47089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default:	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处理数字字符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d=0;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转换成对应的数值存放到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while (*postexp&gt;='0' &amp;&amp; *postexp&lt;='9')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{	d=10*d+*postexp-'0';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postexp++;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Push1(Opnd，d);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将数值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break;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postexp++;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继续处理其他字符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GetTop1(Opnd，e);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取栈顶元素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endParaRPr lang="zh-CN" altLang="en-US" sz="2000" smtClean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DestroyStack1(Opnd);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销毁栈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return e;	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395288" y="404813"/>
            <a:ext cx="3319456" cy="5191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设计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求解程序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683568" y="2204864"/>
            <a:ext cx="7572428" cy="29880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main()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char exp[]="(56-20)/(4+2)";	   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可将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exp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改为键盘输入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char postexp[MaxSize];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trans(exp，postexp);</a:t>
            </a:r>
            <a:endParaRPr lang="zh-CN" altLang="en-US" sz="2000" smtClean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printf("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中缀表达式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:%s\n"，exp);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printf("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后缀表达式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:%s\n"，postexp);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printf("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表达式的值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:%g\n"，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compvalue(postexp)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return 1;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428736"/>
            <a:ext cx="4572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建立如下主函数调用上述算法：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27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428596" y="428604"/>
            <a:ext cx="2747952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运行结果</a:t>
            </a:r>
          </a:p>
        </p:txBody>
      </p:sp>
      <p:sp>
        <p:nvSpPr>
          <p:cNvPr id="122" name="灯片编号占位符 121"/>
          <p:cNvSpPr>
            <a:spLocks noGrp="1"/>
          </p:cNvSpPr>
          <p:nvPr>
            <p:ph type="sldNum" sz="quarter" idx="12"/>
          </p:nvPr>
        </p:nvSpPr>
        <p:spPr>
          <a:xfrm>
            <a:off x="6643702" y="6215082"/>
            <a:ext cx="2133600" cy="365125"/>
          </a:xfrm>
        </p:spPr>
        <p:txBody>
          <a:bodyPr/>
          <a:lstStyle/>
          <a:p>
            <a:fld id="{C8B7E570-69B3-4B0D-BE72-C89A0FCDCBD8}" type="slidenum">
              <a:rPr lang="en-US" altLang="zh-CN" smtClean="0"/>
              <a:pPr/>
              <a:t>28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1500174"/>
            <a:ext cx="4143404" cy="16758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tIns="144000" bIns="144000" rtlCol="0">
            <a:spAutoFit/>
          </a:bodyPr>
          <a:lstStyle/>
          <a:p>
            <a:pPr indent="457200" algn="l">
              <a:lnSpc>
                <a:spcPct val="150000"/>
              </a:lnSpc>
            </a:pPr>
            <a:r>
              <a:rPr lang="zh-CN" altLang="en-US" sz="20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中缀表达式</a:t>
            </a:r>
            <a:r>
              <a:rPr lang="en-US" sz="20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:(56-20)/(4+2)</a:t>
            </a:r>
            <a:endParaRPr lang="zh-CN" altLang="en-US" sz="200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indent="457200" algn="l">
              <a:lnSpc>
                <a:spcPct val="150000"/>
              </a:lnSpc>
            </a:pPr>
            <a:r>
              <a:rPr lang="zh-CN" altLang="en-US" sz="20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后缀表达式</a:t>
            </a:r>
            <a:r>
              <a:rPr lang="en-US" sz="20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:56#20#-4#2#+/</a:t>
            </a:r>
            <a:endParaRPr lang="zh-CN" altLang="en-US" sz="200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indent="457200" algn="l">
              <a:lnSpc>
                <a:spcPct val="150000"/>
              </a:lnSpc>
            </a:pPr>
            <a:r>
              <a:rPr lang="zh-CN" altLang="en-US" sz="20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表达式的值</a:t>
            </a:r>
            <a:r>
              <a:rPr lang="en-US" sz="20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:6</a:t>
            </a:r>
            <a:endParaRPr lang="zh-CN" altLang="en-US" sz="200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5" name="Picture 4" descr="u=1775663919,1101289402&amp;fm=21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075" y="868684"/>
            <a:ext cx="2748487" cy="207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29</a:t>
            </a:fld>
            <a:endParaRPr lang="en-US" altLang="zh-CN" dirty="0"/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142976" y="2928934"/>
            <a:ext cx="7143800" cy="157232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　　</a:t>
            </a:r>
            <a:r>
              <a:rPr lang="zh-CN" altLang="en-US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是否可以将求解简单表达式的两个阶段合并起来？</a:t>
            </a:r>
            <a:endParaRPr lang="zh-CN" altLang="en-US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500035" y="500042"/>
            <a:ext cx="25717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　数据组织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8072494" cy="2862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    简单表达式采用字符数组</a:t>
            </a:r>
            <a:r>
              <a:rPr lang="en-US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exp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表示，其中只含有“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+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”、“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-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”、“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*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”、“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/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”、正整数和圆括号。</a:t>
            </a:r>
            <a:endParaRPr lang="en-US" altLang="zh-CN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        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为了方便，假设该表达式都是合法的算术表达式，例如，</a:t>
            </a:r>
            <a:r>
              <a:rPr lang="en-US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exp</a:t>
            </a:r>
            <a:r>
              <a:rPr 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“</a:t>
            </a:r>
            <a:r>
              <a:rPr 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1+2*(4+12)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”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；</a:t>
            </a:r>
            <a:endParaRPr lang="en-US" altLang="zh-CN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在设计相关算法中用到栈，这里采用顺序栈存储结构。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393701" y="1457207"/>
            <a:ext cx="24637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kumimoji="1" lang="en-US" altLang="zh-CN" sz="28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en-US" altLang="zh-CN" sz="28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问题描述</a:t>
            </a:r>
            <a:r>
              <a:rPr kumimoji="1" lang="zh-CN" altLang="en-US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       </a:t>
            </a:r>
            <a:endParaRPr kumimoji="1" lang="zh-CN" altLang="en-US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0356" name="Text Box 4" descr="羊皮纸"/>
          <p:cNvSpPr txBox="1">
            <a:spLocks noChangeArrowheads="1"/>
          </p:cNvSpPr>
          <p:nvPr/>
        </p:nvSpPr>
        <p:spPr bwMode="auto">
          <a:xfrm>
            <a:off x="428596" y="460228"/>
            <a:ext cx="3962398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kumimoji="1" lang="zh-CN" altLang="en-US" sz="2800" smtClean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</a:t>
            </a:r>
            <a:r>
              <a:rPr kumimoji="1" lang="zh-CN" altLang="en-US" sz="2800" dirty="0" smtClean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用栈求解</a:t>
            </a:r>
            <a:r>
              <a:rPr kumimoji="1" lang="zh-CN" altLang="en-US" sz="2800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迷宫问题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754" y="2246178"/>
            <a:ext cx="80725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给定一个</a:t>
            </a:r>
            <a:r>
              <a:rPr lang="en-US" i="1" dirty="0" err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dirty="0" err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×</a:t>
            </a:r>
            <a:r>
              <a:rPr lang="en-US" i="1" dirty="0" err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迷宫图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、</a:t>
            </a:r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入口与出口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、</a:t>
            </a:r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行走规则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。求一条从指定入口到出口的路径。</a:t>
            </a:r>
            <a:endParaRPr lang="en-US" altLang="zh-CN" dirty="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所求路径必须是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简单路径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，即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路径不重复。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438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428604"/>
            <a:ext cx="785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行走规则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：上、下、左、右相邻方块行走。其中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）表示一个方块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Text Box 110"/>
          <p:cNvSpPr txBox="1">
            <a:spLocks noChangeArrowheads="1"/>
          </p:cNvSpPr>
          <p:nvPr/>
        </p:nvSpPr>
        <p:spPr bwMode="auto">
          <a:xfrm>
            <a:off x="3714744" y="1142984"/>
            <a:ext cx="857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</a:p>
        </p:txBody>
      </p:sp>
      <p:sp>
        <p:nvSpPr>
          <p:cNvPr id="4" name="Text Box 111"/>
          <p:cNvSpPr txBox="1">
            <a:spLocks noChangeArrowheads="1"/>
          </p:cNvSpPr>
          <p:nvPr/>
        </p:nvSpPr>
        <p:spPr bwMode="auto">
          <a:xfrm>
            <a:off x="3714744" y="5172030"/>
            <a:ext cx="928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5" name="Text Box 112"/>
          <p:cNvSpPr txBox="1">
            <a:spLocks noChangeArrowheads="1"/>
          </p:cNvSpPr>
          <p:nvPr/>
        </p:nvSpPr>
        <p:spPr bwMode="auto">
          <a:xfrm>
            <a:off x="6286512" y="3143248"/>
            <a:ext cx="857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6" name="Text Box 113"/>
          <p:cNvSpPr txBox="1">
            <a:spLocks noChangeArrowheads="1"/>
          </p:cNvSpPr>
          <p:nvPr/>
        </p:nvSpPr>
        <p:spPr bwMode="auto">
          <a:xfrm>
            <a:off x="1142976" y="3143248"/>
            <a:ext cx="928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3786182" y="3067038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endParaRPr lang="en-US" altLang="zh-CN" sz="2000" i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9" name="直接箭头连接符 8"/>
          <p:cNvCxnSpPr>
            <a:cxnSpLocks noChangeShapeType="1"/>
          </p:cNvCxnSpPr>
          <p:nvPr/>
        </p:nvCxnSpPr>
        <p:spPr bwMode="auto">
          <a:xfrm rot="16200000" flipV="1">
            <a:off x="3674281" y="2594773"/>
            <a:ext cx="938182" cy="6350"/>
          </a:xfrm>
          <a:prstGeom prst="straightConnector1">
            <a:avLst/>
          </a:prstGeom>
          <a:noFill/>
          <a:ln w="38100" algn="ctr">
            <a:solidFill>
              <a:srgbClr val="3333FF"/>
            </a:solidFill>
            <a:miter lim="800000"/>
            <a:headEnd/>
            <a:tailEnd type="triangle" w="med" len="med"/>
          </a:ln>
        </p:spPr>
      </p:cxnSp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 flipV="1">
            <a:off x="4524385" y="3309927"/>
            <a:ext cx="939800" cy="7937"/>
          </a:xfrm>
          <a:prstGeom prst="straightConnector1">
            <a:avLst/>
          </a:prstGeom>
          <a:noFill/>
          <a:ln w="38100" algn="ctr">
            <a:solidFill>
              <a:srgbClr val="3333FF"/>
            </a:solidFill>
            <a:miter lim="800000"/>
            <a:headEnd/>
            <a:tailEnd type="triangle" w="med" len="med"/>
          </a:ln>
        </p:spPr>
      </p:cxnSp>
      <p:cxnSp>
        <p:nvCxnSpPr>
          <p:cNvPr id="11" name="直接箭头连接符 10"/>
          <p:cNvCxnSpPr>
            <a:cxnSpLocks noChangeShapeType="1"/>
          </p:cNvCxnSpPr>
          <p:nvPr/>
        </p:nvCxnSpPr>
        <p:spPr bwMode="auto">
          <a:xfrm rot="5400000">
            <a:off x="3657598" y="4081451"/>
            <a:ext cx="957262" cy="23813"/>
          </a:xfrm>
          <a:prstGeom prst="straightConnector1">
            <a:avLst/>
          </a:prstGeom>
          <a:noFill/>
          <a:ln w="38100" algn="ctr">
            <a:solidFill>
              <a:srgbClr val="3333FF"/>
            </a:solidFill>
            <a:miter lim="800000"/>
            <a:headEnd/>
            <a:tailEnd type="triangle" w="med" len="med"/>
          </a:ln>
        </p:spPr>
      </p:cxn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 rot="10800000">
            <a:off x="2850428" y="3309927"/>
            <a:ext cx="915988" cy="7937"/>
          </a:xfrm>
          <a:prstGeom prst="straightConnector1">
            <a:avLst/>
          </a:prstGeom>
          <a:noFill/>
          <a:ln w="38100" algn="ctr">
            <a:solidFill>
              <a:srgbClr val="3333FF"/>
            </a:solidFill>
            <a:miter lim="800000"/>
            <a:headEnd/>
            <a:tailEnd type="triangle" w="med" len="med"/>
          </a:ln>
        </p:spPr>
      </p:cxn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3786182" y="1600187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endParaRPr lang="en-US" altLang="zh-CN" sz="2000" i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5481644" y="3057513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+1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2137488" y="3067038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j-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3786182" y="4572008"/>
            <a:ext cx="756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+1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47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797204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155979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503642" y="1748852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65592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224367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572029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930804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653117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291167" y="1748852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011892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797204" y="210762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155979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503642" y="210762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865592" y="210762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4224367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572029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4930804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653117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5291167" y="2107627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6011892" y="210762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797204" y="246799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3155979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503642" y="2467990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3865592" y="246799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4224367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4572029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4930804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5653117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5291167" y="2467990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6011892" y="246799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797204" y="28283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3155979" y="2828352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3503642" y="2828352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3865592" y="2828352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4224367" y="2828352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4572029" y="28283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4930804" y="28283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5653117" y="2828352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5291167" y="2828352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1" name="Rectangle 41"/>
          <p:cNvSpPr>
            <a:spLocks noChangeArrowheads="1"/>
          </p:cNvSpPr>
          <p:nvPr/>
        </p:nvSpPr>
        <p:spPr bwMode="auto">
          <a:xfrm>
            <a:off x="6011892" y="28283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2" name="Rectangle 42"/>
          <p:cNvSpPr>
            <a:spLocks noChangeArrowheads="1"/>
          </p:cNvSpPr>
          <p:nvPr/>
        </p:nvSpPr>
        <p:spPr bwMode="auto">
          <a:xfrm>
            <a:off x="2797204" y="31760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3155979" y="3181349"/>
            <a:ext cx="358775" cy="39154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3503642" y="3176015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3865592" y="31760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4224367" y="31760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4572029" y="31760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8" name="Rectangle 48"/>
          <p:cNvSpPr>
            <a:spLocks noChangeArrowheads="1"/>
          </p:cNvSpPr>
          <p:nvPr/>
        </p:nvSpPr>
        <p:spPr bwMode="auto">
          <a:xfrm>
            <a:off x="4930804" y="31760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5653117" y="31760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0" name="Rectangle 50"/>
          <p:cNvSpPr>
            <a:spLocks noChangeArrowheads="1"/>
          </p:cNvSpPr>
          <p:nvPr/>
        </p:nvSpPr>
        <p:spPr bwMode="auto">
          <a:xfrm>
            <a:off x="5291167" y="3176015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6011892" y="31760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2" name="Rectangle 52"/>
          <p:cNvSpPr>
            <a:spLocks noChangeArrowheads="1"/>
          </p:cNvSpPr>
          <p:nvPr/>
        </p:nvSpPr>
        <p:spPr bwMode="auto">
          <a:xfrm>
            <a:off x="2797204" y="353637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3" name="Rectangle 53"/>
          <p:cNvSpPr>
            <a:spLocks noChangeArrowheads="1"/>
          </p:cNvSpPr>
          <p:nvPr/>
        </p:nvSpPr>
        <p:spPr bwMode="auto">
          <a:xfrm>
            <a:off x="3155979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4" name="Rectangle 54"/>
          <p:cNvSpPr>
            <a:spLocks noChangeArrowheads="1"/>
          </p:cNvSpPr>
          <p:nvPr/>
        </p:nvSpPr>
        <p:spPr bwMode="auto">
          <a:xfrm>
            <a:off x="3503642" y="353637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5" name="Rectangle 55"/>
          <p:cNvSpPr>
            <a:spLocks noChangeArrowheads="1"/>
          </p:cNvSpPr>
          <p:nvPr/>
        </p:nvSpPr>
        <p:spPr bwMode="auto">
          <a:xfrm>
            <a:off x="3865592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6" name="Rectangle 56"/>
          <p:cNvSpPr>
            <a:spLocks noChangeArrowheads="1"/>
          </p:cNvSpPr>
          <p:nvPr/>
        </p:nvSpPr>
        <p:spPr bwMode="auto">
          <a:xfrm>
            <a:off x="4224367" y="353637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7" name="Rectangle 57"/>
          <p:cNvSpPr>
            <a:spLocks noChangeArrowheads="1"/>
          </p:cNvSpPr>
          <p:nvPr/>
        </p:nvSpPr>
        <p:spPr bwMode="auto">
          <a:xfrm>
            <a:off x="4572029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" name="Rectangle 58"/>
          <p:cNvSpPr>
            <a:spLocks noChangeArrowheads="1"/>
          </p:cNvSpPr>
          <p:nvPr/>
        </p:nvSpPr>
        <p:spPr bwMode="auto">
          <a:xfrm>
            <a:off x="4930804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9" name="Rectangle 59"/>
          <p:cNvSpPr>
            <a:spLocks noChangeArrowheads="1"/>
          </p:cNvSpPr>
          <p:nvPr/>
        </p:nvSpPr>
        <p:spPr bwMode="auto">
          <a:xfrm>
            <a:off x="5653117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0" name="Rectangle 60"/>
          <p:cNvSpPr>
            <a:spLocks noChangeArrowheads="1"/>
          </p:cNvSpPr>
          <p:nvPr/>
        </p:nvSpPr>
        <p:spPr bwMode="auto">
          <a:xfrm>
            <a:off x="5291167" y="353637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1" name="Rectangle 61"/>
          <p:cNvSpPr>
            <a:spLocks noChangeArrowheads="1"/>
          </p:cNvSpPr>
          <p:nvPr/>
        </p:nvSpPr>
        <p:spPr bwMode="auto">
          <a:xfrm>
            <a:off x="6011892" y="353637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2" name="Rectangle 62"/>
          <p:cNvSpPr>
            <a:spLocks noChangeArrowheads="1"/>
          </p:cNvSpPr>
          <p:nvPr/>
        </p:nvSpPr>
        <p:spPr bwMode="auto">
          <a:xfrm>
            <a:off x="2797204" y="38967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3" name="Rectangle 63"/>
          <p:cNvSpPr>
            <a:spLocks noChangeArrowheads="1"/>
          </p:cNvSpPr>
          <p:nvPr/>
        </p:nvSpPr>
        <p:spPr bwMode="auto">
          <a:xfrm>
            <a:off x="3155979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4" name="Rectangle 64"/>
          <p:cNvSpPr>
            <a:spLocks noChangeArrowheads="1"/>
          </p:cNvSpPr>
          <p:nvPr/>
        </p:nvSpPr>
        <p:spPr bwMode="auto">
          <a:xfrm>
            <a:off x="3503642" y="3896740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5" name="Rectangle 65"/>
          <p:cNvSpPr>
            <a:spLocks noChangeArrowheads="1"/>
          </p:cNvSpPr>
          <p:nvPr/>
        </p:nvSpPr>
        <p:spPr bwMode="auto">
          <a:xfrm>
            <a:off x="3865592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6" name="Rectangle 66"/>
          <p:cNvSpPr>
            <a:spLocks noChangeArrowheads="1"/>
          </p:cNvSpPr>
          <p:nvPr/>
        </p:nvSpPr>
        <p:spPr bwMode="auto">
          <a:xfrm>
            <a:off x="4224367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7" name="Rectangle 67"/>
          <p:cNvSpPr>
            <a:spLocks noChangeArrowheads="1"/>
          </p:cNvSpPr>
          <p:nvPr/>
        </p:nvSpPr>
        <p:spPr bwMode="auto">
          <a:xfrm>
            <a:off x="4572029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4930804" y="38967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9" name="Rectangle 69"/>
          <p:cNvSpPr>
            <a:spLocks noChangeArrowheads="1"/>
          </p:cNvSpPr>
          <p:nvPr/>
        </p:nvSpPr>
        <p:spPr bwMode="auto">
          <a:xfrm>
            <a:off x="5653117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0" name="Rectangle 70"/>
          <p:cNvSpPr>
            <a:spLocks noChangeArrowheads="1"/>
          </p:cNvSpPr>
          <p:nvPr/>
        </p:nvSpPr>
        <p:spPr bwMode="auto">
          <a:xfrm>
            <a:off x="5291167" y="3896740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1" name="Rectangle 71"/>
          <p:cNvSpPr>
            <a:spLocks noChangeArrowheads="1"/>
          </p:cNvSpPr>
          <p:nvPr/>
        </p:nvSpPr>
        <p:spPr bwMode="auto">
          <a:xfrm>
            <a:off x="6011892" y="38967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2" name="Rectangle 72"/>
          <p:cNvSpPr>
            <a:spLocks noChangeArrowheads="1"/>
          </p:cNvSpPr>
          <p:nvPr/>
        </p:nvSpPr>
        <p:spPr bwMode="auto">
          <a:xfrm>
            <a:off x="2797204" y="42555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3" name="Rectangle 73"/>
          <p:cNvSpPr>
            <a:spLocks noChangeArrowheads="1"/>
          </p:cNvSpPr>
          <p:nvPr/>
        </p:nvSpPr>
        <p:spPr bwMode="auto">
          <a:xfrm>
            <a:off x="3155979" y="42555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4" name="Rectangle 74"/>
          <p:cNvSpPr>
            <a:spLocks noChangeArrowheads="1"/>
          </p:cNvSpPr>
          <p:nvPr/>
        </p:nvSpPr>
        <p:spPr bwMode="auto">
          <a:xfrm>
            <a:off x="3503642" y="4255515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5" name="Rectangle 75"/>
          <p:cNvSpPr>
            <a:spLocks noChangeArrowheads="1"/>
          </p:cNvSpPr>
          <p:nvPr/>
        </p:nvSpPr>
        <p:spPr bwMode="auto">
          <a:xfrm>
            <a:off x="3865592" y="42555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6" name="Rectangle 76"/>
          <p:cNvSpPr>
            <a:spLocks noChangeArrowheads="1"/>
          </p:cNvSpPr>
          <p:nvPr/>
        </p:nvSpPr>
        <p:spPr bwMode="auto">
          <a:xfrm>
            <a:off x="4224367" y="42555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7" name="Rectangle 77"/>
          <p:cNvSpPr>
            <a:spLocks noChangeArrowheads="1"/>
          </p:cNvSpPr>
          <p:nvPr/>
        </p:nvSpPr>
        <p:spPr bwMode="auto">
          <a:xfrm>
            <a:off x="4572029" y="42555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8" name="Rectangle 78"/>
          <p:cNvSpPr>
            <a:spLocks noChangeArrowheads="1"/>
          </p:cNvSpPr>
          <p:nvPr/>
        </p:nvSpPr>
        <p:spPr bwMode="auto">
          <a:xfrm>
            <a:off x="4930804" y="42555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9" name="Rectangle 79"/>
          <p:cNvSpPr>
            <a:spLocks noChangeArrowheads="1"/>
          </p:cNvSpPr>
          <p:nvPr/>
        </p:nvSpPr>
        <p:spPr bwMode="auto">
          <a:xfrm>
            <a:off x="5653117" y="42555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0" name="Rectangle 80"/>
          <p:cNvSpPr>
            <a:spLocks noChangeArrowheads="1"/>
          </p:cNvSpPr>
          <p:nvPr/>
        </p:nvSpPr>
        <p:spPr bwMode="auto">
          <a:xfrm>
            <a:off x="5291167" y="4255515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1" name="Rectangle 81"/>
          <p:cNvSpPr>
            <a:spLocks noChangeArrowheads="1"/>
          </p:cNvSpPr>
          <p:nvPr/>
        </p:nvSpPr>
        <p:spPr bwMode="auto">
          <a:xfrm>
            <a:off x="6011892" y="42555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2" name="Rectangle 82"/>
          <p:cNvSpPr>
            <a:spLocks noChangeArrowheads="1"/>
          </p:cNvSpPr>
          <p:nvPr/>
        </p:nvSpPr>
        <p:spPr bwMode="auto">
          <a:xfrm>
            <a:off x="2797204" y="461587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3" name="Rectangle 83"/>
          <p:cNvSpPr>
            <a:spLocks noChangeArrowheads="1"/>
          </p:cNvSpPr>
          <p:nvPr/>
        </p:nvSpPr>
        <p:spPr bwMode="auto">
          <a:xfrm>
            <a:off x="3155979" y="4615877"/>
            <a:ext cx="358775" cy="358775"/>
          </a:xfrm>
          <a:prstGeom prst="rect">
            <a:avLst/>
          </a:prstGeom>
          <a:solidFill>
            <a:srgbClr val="F8BFBE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4" name="Rectangle 84"/>
          <p:cNvSpPr>
            <a:spLocks noChangeArrowheads="1"/>
          </p:cNvSpPr>
          <p:nvPr/>
        </p:nvSpPr>
        <p:spPr bwMode="auto">
          <a:xfrm>
            <a:off x="3503642" y="461587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5" name="Rectangle 85"/>
          <p:cNvSpPr>
            <a:spLocks noChangeArrowheads="1"/>
          </p:cNvSpPr>
          <p:nvPr/>
        </p:nvSpPr>
        <p:spPr bwMode="auto">
          <a:xfrm>
            <a:off x="3865592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6" name="Rectangle 86"/>
          <p:cNvSpPr>
            <a:spLocks noChangeArrowheads="1"/>
          </p:cNvSpPr>
          <p:nvPr/>
        </p:nvSpPr>
        <p:spPr bwMode="auto">
          <a:xfrm>
            <a:off x="4224367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7" name="Rectangle 87"/>
          <p:cNvSpPr>
            <a:spLocks noChangeArrowheads="1"/>
          </p:cNvSpPr>
          <p:nvPr/>
        </p:nvSpPr>
        <p:spPr bwMode="auto">
          <a:xfrm>
            <a:off x="4572029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8" name="Rectangle 88"/>
          <p:cNvSpPr>
            <a:spLocks noChangeArrowheads="1"/>
          </p:cNvSpPr>
          <p:nvPr/>
        </p:nvSpPr>
        <p:spPr bwMode="auto">
          <a:xfrm>
            <a:off x="4930804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9" name="Rectangle 89"/>
          <p:cNvSpPr>
            <a:spLocks noChangeArrowheads="1"/>
          </p:cNvSpPr>
          <p:nvPr/>
        </p:nvSpPr>
        <p:spPr bwMode="auto">
          <a:xfrm>
            <a:off x="5653117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0" name="Rectangle 90"/>
          <p:cNvSpPr>
            <a:spLocks noChangeArrowheads="1"/>
          </p:cNvSpPr>
          <p:nvPr/>
        </p:nvSpPr>
        <p:spPr bwMode="auto">
          <a:xfrm>
            <a:off x="5291167" y="461587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1" name="Rectangle 91"/>
          <p:cNvSpPr>
            <a:spLocks noChangeArrowheads="1"/>
          </p:cNvSpPr>
          <p:nvPr/>
        </p:nvSpPr>
        <p:spPr bwMode="auto">
          <a:xfrm>
            <a:off x="6011892" y="461587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2" name="Rectangle 92"/>
          <p:cNvSpPr>
            <a:spLocks noChangeArrowheads="1"/>
          </p:cNvSpPr>
          <p:nvPr/>
        </p:nvSpPr>
        <p:spPr bwMode="auto">
          <a:xfrm>
            <a:off x="2797204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3" name="Rectangle 93"/>
          <p:cNvSpPr>
            <a:spLocks noChangeArrowheads="1"/>
          </p:cNvSpPr>
          <p:nvPr/>
        </p:nvSpPr>
        <p:spPr bwMode="auto">
          <a:xfrm>
            <a:off x="3155979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4" name="Rectangle 94"/>
          <p:cNvSpPr>
            <a:spLocks noChangeArrowheads="1"/>
          </p:cNvSpPr>
          <p:nvPr/>
        </p:nvSpPr>
        <p:spPr bwMode="auto">
          <a:xfrm>
            <a:off x="3503642" y="4976240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5" name="Rectangle 95"/>
          <p:cNvSpPr>
            <a:spLocks noChangeArrowheads="1"/>
          </p:cNvSpPr>
          <p:nvPr/>
        </p:nvSpPr>
        <p:spPr bwMode="auto">
          <a:xfrm>
            <a:off x="3865592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6" name="Rectangle 96"/>
          <p:cNvSpPr>
            <a:spLocks noChangeArrowheads="1"/>
          </p:cNvSpPr>
          <p:nvPr/>
        </p:nvSpPr>
        <p:spPr bwMode="auto">
          <a:xfrm>
            <a:off x="4224367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7" name="Rectangle 97"/>
          <p:cNvSpPr>
            <a:spLocks noChangeArrowheads="1"/>
          </p:cNvSpPr>
          <p:nvPr/>
        </p:nvSpPr>
        <p:spPr bwMode="auto">
          <a:xfrm>
            <a:off x="4572029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8" name="Rectangle 98"/>
          <p:cNvSpPr>
            <a:spLocks noChangeArrowheads="1"/>
          </p:cNvSpPr>
          <p:nvPr/>
        </p:nvSpPr>
        <p:spPr bwMode="auto">
          <a:xfrm>
            <a:off x="4930804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9" name="Rectangle 99"/>
          <p:cNvSpPr>
            <a:spLocks noChangeArrowheads="1"/>
          </p:cNvSpPr>
          <p:nvPr/>
        </p:nvSpPr>
        <p:spPr bwMode="auto">
          <a:xfrm>
            <a:off x="5653117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0" name="Rectangle 100"/>
          <p:cNvSpPr>
            <a:spLocks noChangeArrowheads="1"/>
          </p:cNvSpPr>
          <p:nvPr/>
        </p:nvSpPr>
        <p:spPr bwMode="auto">
          <a:xfrm>
            <a:off x="5291167" y="4976240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1" name="Rectangle 101"/>
          <p:cNvSpPr>
            <a:spLocks noChangeArrowheads="1"/>
          </p:cNvSpPr>
          <p:nvPr/>
        </p:nvSpPr>
        <p:spPr bwMode="auto">
          <a:xfrm>
            <a:off x="6011892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2" name="Line 102"/>
          <p:cNvSpPr>
            <a:spLocks noChangeShapeType="1"/>
          </p:cNvSpPr>
          <p:nvPr/>
        </p:nvSpPr>
        <p:spPr bwMode="auto">
          <a:xfrm>
            <a:off x="2063750" y="2239954"/>
            <a:ext cx="1223963" cy="0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3" name="Text Box 103"/>
          <p:cNvSpPr txBox="1">
            <a:spLocks noChangeArrowheads="1"/>
          </p:cNvSpPr>
          <p:nvPr/>
        </p:nvSpPr>
        <p:spPr bwMode="auto">
          <a:xfrm>
            <a:off x="2846385" y="1357298"/>
            <a:ext cx="35317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0   </a:t>
            </a:r>
            <a:r>
              <a:rPr lang="en-US" altLang="zh-CN" sz="18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1    </a:t>
            </a:r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2    </a:t>
            </a:r>
            <a:r>
              <a:rPr lang="en-US" altLang="zh-CN" sz="18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3    4    </a:t>
            </a:r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5   </a:t>
            </a:r>
            <a:r>
              <a:rPr lang="en-US" altLang="zh-CN" sz="18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6    7  </a:t>
            </a:r>
            <a:r>
              <a:rPr lang="en-US" altLang="zh-CN" sz="18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8    9</a:t>
            </a:r>
          </a:p>
        </p:txBody>
      </p:sp>
      <p:sp>
        <p:nvSpPr>
          <p:cNvPr id="104" name="Text Box 104"/>
          <p:cNvSpPr txBox="1">
            <a:spLocks noChangeArrowheads="1"/>
          </p:cNvSpPr>
          <p:nvPr/>
        </p:nvSpPr>
        <p:spPr bwMode="auto">
          <a:xfrm>
            <a:off x="2341559" y="1744118"/>
            <a:ext cx="433388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0   1    2    3    4   5    6    7   8    9</a:t>
            </a:r>
          </a:p>
        </p:txBody>
      </p:sp>
      <p:sp>
        <p:nvSpPr>
          <p:cNvPr id="105" name="Text Box 116"/>
          <p:cNvSpPr txBox="1">
            <a:spLocks noChangeArrowheads="1"/>
          </p:cNvSpPr>
          <p:nvPr/>
        </p:nvSpPr>
        <p:spPr bwMode="auto">
          <a:xfrm>
            <a:off x="1628767" y="1895469"/>
            <a:ext cx="43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入口</a:t>
            </a:r>
          </a:p>
        </p:txBody>
      </p:sp>
      <p:sp>
        <p:nvSpPr>
          <p:cNvPr id="106" name="Line 117"/>
          <p:cNvSpPr>
            <a:spLocks noChangeShapeType="1"/>
          </p:cNvSpPr>
          <p:nvPr/>
        </p:nvSpPr>
        <p:spPr bwMode="auto">
          <a:xfrm flipH="1">
            <a:off x="5921391" y="4786322"/>
            <a:ext cx="1008063" cy="0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7" name="Text Box 118"/>
          <p:cNvSpPr txBox="1">
            <a:spLocks noChangeArrowheads="1"/>
          </p:cNvSpPr>
          <p:nvPr/>
        </p:nvSpPr>
        <p:spPr bwMode="auto">
          <a:xfrm>
            <a:off x="6783406" y="4429132"/>
            <a:ext cx="5032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出口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00034" y="285728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例如，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M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=8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=8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，图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中的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每个方块，用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空白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表示通道，用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阴影表示障碍物。为了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算法方便，一般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在迷宫外围加上了一条围墙。</a:t>
            </a:r>
            <a:endParaRPr lang="zh-CN" altLang="en-US" dirty="0"/>
          </a:p>
        </p:txBody>
      </p:sp>
      <p:grpSp>
        <p:nvGrpSpPr>
          <p:cNvPr id="123" name="组合 122"/>
          <p:cNvGrpSpPr/>
          <p:nvPr/>
        </p:nvGrpSpPr>
        <p:grpSpPr>
          <a:xfrm>
            <a:off x="4681538" y="4786322"/>
            <a:ext cx="2143140" cy="1257366"/>
            <a:chOff x="3929058" y="4857760"/>
            <a:chExt cx="2143140" cy="1257366"/>
          </a:xfrm>
        </p:grpSpPr>
        <p:sp>
          <p:nvSpPr>
            <p:cNvPr id="120" name="TextBox 119"/>
            <p:cNvSpPr txBox="1"/>
            <p:nvPr/>
          </p:nvSpPr>
          <p:spPr>
            <a:xfrm>
              <a:off x="3929058" y="5715016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一条迷宫路径</a:t>
              </a:r>
              <a:endParaRPr lang="zh-CN" altLang="en-US" sz="2000" dirty="0">
                <a:solidFill>
                  <a:srgbClr val="0000FF"/>
                </a:solidFill>
              </a:endParaRPr>
            </a:p>
          </p:txBody>
        </p:sp>
        <p:cxnSp>
          <p:nvCxnSpPr>
            <p:cNvPr id="122" name="直接箭头连接符 121"/>
            <p:cNvCxnSpPr>
              <a:stCxn id="120" idx="0"/>
            </p:cNvCxnSpPr>
            <p:nvPr/>
          </p:nvCxnSpPr>
          <p:spPr>
            <a:xfrm rot="5400000" flipH="1" flipV="1">
              <a:off x="4607719" y="5250669"/>
              <a:ext cx="857256" cy="7143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任意多边形 120"/>
          <p:cNvSpPr/>
          <p:nvPr/>
        </p:nvSpPr>
        <p:spPr>
          <a:xfrm>
            <a:off x="3158067" y="2167467"/>
            <a:ext cx="2861733" cy="2633133"/>
          </a:xfrm>
          <a:custGeom>
            <a:avLst/>
            <a:gdLst>
              <a:gd name="connsiteX0" fmla="*/ 207433 w 2861733"/>
              <a:gd name="connsiteY0" fmla="*/ 118533 h 2633133"/>
              <a:gd name="connsiteX1" fmla="*/ 474133 w 2861733"/>
              <a:gd name="connsiteY1" fmla="*/ 118533 h 2633133"/>
              <a:gd name="connsiteX2" fmla="*/ 537633 w 2861733"/>
              <a:gd name="connsiteY2" fmla="*/ 829733 h 2633133"/>
              <a:gd name="connsiteX3" fmla="*/ 118533 w 2861733"/>
              <a:gd name="connsiteY3" fmla="*/ 829733 h 2633133"/>
              <a:gd name="connsiteX4" fmla="*/ 131233 w 2861733"/>
              <a:gd name="connsiteY4" fmla="*/ 1540933 h 2633133"/>
              <a:gd name="connsiteX5" fmla="*/ 905933 w 2861733"/>
              <a:gd name="connsiteY5" fmla="*/ 1579033 h 2633133"/>
              <a:gd name="connsiteX6" fmla="*/ 931333 w 2861733"/>
              <a:gd name="connsiteY6" fmla="*/ 1960033 h 2633133"/>
              <a:gd name="connsiteX7" fmla="*/ 1566333 w 2861733"/>
              <a:gd name="connsiteY7" fmla="*/ 1947333 h 2633133"/>
              <a:gd name="connsiteX8" fmla="*/ 1604433 w 2861733"/>
              <a:gd name="connsiteY8" fmla="*/ 1223433 h 2633133"/>
              <a:gd name="connsiteX9" fmla="*/ 2683933 w 2861733"/>
              <a:gd name="connsiteY9" fmla="*/ 1185333 h 2633133"/>
              <a:gd name="connsiteX10" fmla="*/ 2671233 w 2861733"/>
              <a:gd name="connsiteY10" fmla="*/ 2633133 h 2633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1733" h="2633133">
                <a:moveTo>
                  <a:pt x="207433" y="118533"/>
                </a:moveTo>
                <a:cubicBezTo>
                  <a:pt x="313266" y="59266"/>
                  <a:pt x="419100" y="0"/>
                  <a:pt x="474133" y="118533"/>
                </a:cubicBezTo>
                <a:cubicBezTo>
                  <a:pt x="529166" y="237066"/>
                  <a:pt x="596900" y="711200"/>
                  <a:pt x="537633" y="829733"/>
                </a:cubicBezTo>
                <a:cubicBezTo>
                  <a:pt x="478366" y="948266"/>
                  <a:pt x="186266" y="711200"/>
                  <a:pt x="118533" y="829733"/>
                </a:cubicBezTo>
                <a:cubicBezTo>
                  <a:pt x="50800" y="948266"/>
                  <a:pt x="0" y="1416050"/>
                  <a:pt x="131233" y="1540933"/>
                </a:cubicBezTo>
                <a:cubicBezTo>
                  <a:pt x="262466" y="1665816"/>
                  <a:pt x="772583" y="1509183"/>
                  <a:pt x="905933" y="1579033"/>
                </a:cubicBezTo>
                <a:cubicBezTo>
                  <a:pt x="1039283" y="1648883"/>
                  <a:pt x="821266" y="1898650"/>
                  <a:pt x="931333" y="1960033"/>
                </a:cubicBezTo>
                <a:cubicBezTo>
                  <a:pt x="1041400" y="2021416"/>
                  <a:pt x="1454150" y="2070100"/>
                  <a:pt x="1566333" y="1947333"/>
                </a:cubicBezTo>
                <a:cubicBezTo>
                  <a:pt x="1678516" y="1824566"/>
                  <a:pt x="1418166" y="1350433"/>
                  <a:pt x="1604433" y="1223433"/>
                </a:cubicBezTo>
                <a:cubicBezTo>
                  <a:pt x="1790700" y="1096433"/>
                  <a:pt x="2506133" y="950383"/>
                  <a:pt x="2683933" y="1185333"/>
                </a:cubicBezTo>
                <a:cubicBezTo>
                  <a:pt x="2861733" y="1420283"/>
                  <a:pt x="2766483" y="2026708"/>
                  <a:pt x="2671233" y="2633133"/>
                </a:cubicBezTo>
              </a:path>
            </a:pathLst>
          </a:custGeom>
          <a:ln w="28575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灯片编号占位符 1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823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500035" y="500042"/>
            <a:ext cx="25717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　数据组织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8072494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设置一个迷宫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数组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mg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，其中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每个元素表示一个方块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的状态，为</a:t>
            </a:r>
            <a:r>
              <a:rPr 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时表示对应方块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是通道，为</a:t>
            </a:r>
            <a:r>
              <a:rPr 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时表示对应方块不可走。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30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14876" y="1252823"/>
            <a:ext cx="37147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err="1" smtClean="0"/>
              <a:t>int</a:t>
            </a:r>
            <a:r>
              <a:rPr lang="en-US" sz="2000" dirty="0" smtClean="0"/>
              <a:t> mg[</a:t>
            </a:r>
            <a:r>
              <a:rPr lang="en-US" sz="2000" i="1" dirty="0" err="1" smtClean="0"/>
              <a:t>M</a:t>
            </a:r>
            <a:r>
              <a:rPr lang="en-US" sz="2000" dirty="0" err="1" smtClean="0"/>
              <a:t>+2</a:t>
            </a:r>
            <a:r>
              <a:rPr lang="en-US" sz="2000" dirty="0" smtClean="0"/>
              <a:t>][</a:t>
            </a:r>
            <a:r>
              <a:rPr lang="en-US" sz="2000" i="1" dirty="0" err="1" smtClean="0"/>
              <a:t>N</a:t>
            </a:r>
            <a:r>
              <a:rPr lang="en-US" sz="2000" dirty="0" err="1" smtClean="0"/>
              <a:t>+2</a:t>
            </a:r>
            <a:r>
              <a:rPr lang="en-US" sz="2000" dirty="0" smtClean="0"/>
              <a:t>]=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{</a:t>
            </a:r>
          </a:p>
          <a:p>
            <a:pPr algn="l"/>
            <a:r>
              <a:rPr lang="en-US" sz="2000" dirty="0" smtClean="0"/>
              <a:t>    </a:t>
            </a:r>
            <a:r>
              <a:rPr lang="en-US" sz="2000" smtClean="0"/>
              <a:t>{</a:t>
            </a:r>
            <a:r>
              <a:rPr lang="en-US" sz="2000" smtClean="0">
                <a:solidFill>
                  <a:srgbClr val="C00000"/>
                </a:solidFill>
              </a:rPr>
              <a:t>1, 1,1,1,1,1,1,1,1,  1</a:t>
            </a:r>
            <a:r>
              <a:rPr lang="en-US" sz="2000" smtClean="0"/>
              <a:t>},</a:t>
            </a:r>
            <a:endParaRPr lang="en-US" sz="2000" dirty="0" smtClean="0"/>
          </a:p>
          <a:p>
            <a:pPr algn="l"/>
            <a:r>
              <a:rPr lang="en-US" sz="2000" dirty="0" smtClean="0"/>
              <a:t>    </a:t>
            </a:r>
            <a:r>
              <a:rPr lang="en-US" sz="2000" smtClean="0"/>
              <a:t>{</a:t>
            </a:r>
            <a:r>
              <a:rPr lang="en-US" sz="2000" smtClean="0">
                <a:solidFill>
                  <a:srgbClr val="C00000"/>
                </a:solidFill>
              </a:rPr>
              <a:t>1,</a:t>
            </a:r>
            <a:r>
              <a:rPr lang="en-US" sz="2000" smtClean="0"/>
              <a:t> 0,0,1,0,0,0,1,0,  </a:t>
            </a:r>
            <a:r>
              <a:rPr lang="en-US" sz="2000" smtClean="0">
                <a:solidFill>
                  <a:srgbClr val="C00000"/>
                </a:solidFill>
              </a:rPr>
              <a:t>1</a:t>
            </a:r>
            <a:r>
              <a:rPr lang="en-US" sz="2000" smtClean="0"/>
              <a:t>},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    </a:t>
            </a:r>
            <a:r>
              <a:rPr lang="en-US" sz="2000" smtClean="0"/>
              <a:t>{</a:t>
            </a:r>
            <a:r>
              <a:rPr lang="en-US" sz="2000" smtClean="0">
                <a:solidFill>
                  <a:srgbClr val="C00000"/>
                </a:solidFill>
              </a:rPr>
              <a:t>1,</a:t>
            </a:r>
            <a:r>
              <a:rPr lang="en-US" sz="2000" smtClean="0"/>
              <a:t> 0,0,1,0,0,0,1,0,  </a:t>
            </a:r>
            <a:r>
              <a:rPr lang="en-US" sz="2000" smtClean="0">
                <a:solidFill>
                  <a:srgbClr val="C00000"/>
                </a:solidFill>
              </a:rPr>
              <a:t>1</a:t>
            </a:r>
            <a:r>
              <a:rPr lang="en-US" sz="2000" smtClean="0"/>
              <a:t>},</a:t>
            </a:r>
            <a:endParaRPr lang="en-US" sz="2000" dirty="0" smtClean="0"/>
          </a:p>
          <a:p>
            <a:pPr algn="l"/>
            <a:r>
              <a:rPr lang="en-US" sz="2000" dirty="0" smtClean="0"/>
              <a:t>    </a:t>
            </a:r>
            <a:r>
              <a:rPr lang="en-US" sz="2000" smtClean="0"/>
              <a:t>{</a:t>
            </a:r>
            <a:r>
              <a:rPr lang="en-US" sz="2000" smtClean="0">
                <a:solidFill>
                  <a:srgbClr val="C00000"/>
                </a:solidFill>
              </a:rPr>
              <a:t>1,</a:t>
            </a:r>
            <a:r>
              <a:rPr lang="en-US" sz="2000" smtClean="0"/>
              <a:t> 0,0,0,0,1,1,0,0,  </a:t>
            </a:r>
            <a:r>
              <a:rPr lang="en-US" sz="2000" smtClean="0">
                <a:solidFill>
                  <a:srgbClr val="C00000"/>
                </a:solidFill>
              </a:rPr>
              <a:t>1</a:t>
            </a:r>
            <a:r>
              <a:rPr lang="en-US" sz="2000" smtClean="0"/>
              <a:t>},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    </a:t>
            </a:r>
            <a:r>
              <a:rPr lang="en-US" sz="2000" smtClean="0"/>
              <a:t>{</a:t>
            </a:r>
            <a:r>
              <a:rPr lang="en-US" sz="2000" smtClean="0">
                <a:solidFill>
                  <a:srgbClr val="C00000"/>
                </a:solidFill>
              </a:rPr>
              <a:t>1,</a:t>
            </a:r>
            <a:r>
              <a:rPr lang="en-US" sz="2000" smtClean="0"/>
              <a:t> 0,1,1,1,0,0,0,0,  </a:t>
            </a:r>
            <a:r>
              <a:rPr lang="en-US" sz="2000" smtClean="0">
                <a:solidFill>
                  <a:srgbClr val="C00000"/>
                </a:solidFill>
              </a:rPr>
              <a:t>1</a:t>
            </a:r>
            <a:r>
              <a:rPr lang="en-US" sz="2000" smtClean="0"/>
              <a:t>},</a:t>
            </a:r>
            <a:endParaRPr lang="en-US" sz="2000" dirty="0" smtClean="0"/>
          </a:p>
          <a:p>
            <a:pPr algn="l"/>
            <a:r>
              <a:rPr lang="en-US" sz="2000" dirty="0" smtClean="0"/>
              <a:t>    </a:t>
            </a:r>
            <a:r>
              <a:rPr lang="en-US" sz="2000" smtClean="0"/>
              <a:t>{</a:t>
            </a:r>
            <a:r>
              <a:rPr lang="en-US" sz="2000" smtClean="0">
                <a:solidFill>
                  <a:srgbClr val="C00000"/>
                </a:solidFill>
              </a:rPr>
              <a:t>1,</a:t>
            </a:r>
            <a:r>
              <a:rPr lang="en-US" sz="2000" smtClean="0"/>
              <a:t> 0,0,0,1,0,0,0,0,  </a:t>
            </a:r>
            <a:r>
              <a:rPr lang="en-US" sz="2000" smtClean="0">
                <a:solidFill>
                  <a:srgbClr val="C00000"/>
                </a:solidFill>
              </a:rPr>
              <a:t>1</a:t>
            </a:r>
            <a:r>
              <a:rPr lang="en-US" sz="2000" smtClean="0"/>
              <a:t>},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    </a:t>
            </a:r>
            <a:r>
              <a:rPr lang="en-US" sz="2000" smtClean="0"/>
              <a:t>{</a:t>
            </a:r>
            <a:r>
              <a:rPr lang="en-US" sz="2000" smtClean="0">
                <a:solidFill>
                  <a:srgbClr val="C00000"/>
                </a:solidFill>
              </a:rPr>
              <a:t>1,</a:t>
            </a:r>
            <a:r>
              <a:rPr lang="en-US" sz="2000" smtClean="0"/>
              <a:t> 0,1,0,0,0,1,0,0,  </a:t>
            </a:r>
            <a:r>
              <a:rPr lang="en-US" sz="2000" smtClean="0">
                <a:solidFill>
                  <a:srgbClr val="C00000"/>
                </a:solidFill>
              </a:rPr>
              <a:t>1</a:t>
            </a:r>
            <a:r>
              <a:rPr lang="en-US" sz="2000" smtClean="0"/>
              <a:t>},</a:t>
            </a:r>
            <a:endParaRPr lang="en-US" sz="2000" dirty="0" smtClean="0"/>
          </a:p>
          <a:p>
            <a:pPr algn="l"/>
            <a:r>
              <a:rPr lang="en-US" sz="2000" dirty="0" smtClean="0"/>
              <a:t>    </a:t>
            </a:r>
            <a:r>
              <a:rPr lang="en-US" sz="2000" smtClean="0"/>
              <a:t>{</a:t>
            </a:r>
            <a:r>
              <a:rPr lang="en-US" sz="2000" smtClean="0">
                <a:solidFill>
                  <a:srgbClr val="C00000"/>
                </a:solidFill>
              </a:rPr>
              <a:t>1,</a:t>
            </a:r>
            <a:r>
              <a:rPr lang="en-US" sz="2000" smtClean="0"/>
              <a:t> 0,1,1,1,0,1,1,0,  </a:t>
            </a:r>
            <a:r>
              <a:rPr lang="en-US" sz="2000" smtClean="0">
                <a:solidFill>
                  <a:srgbClr val="C00000"/>
                </a:solidFill>
              </a:rPr>
              <a:t>1</a:t>
            </a:r>
            <a:r>
              <a:rPr lang="en-US" sz="2000" smtClean="0"/>
              <a:t>},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    </a:t>
            </a:r>
            <a:r>
              <a:rPr lang="en-US" sz="2000" smtClean="0"/>
              <a:t>{</a:t>
            </a:r>
            <a:r>
              <a:rPr lang="en-US" sz="2000" smtClean="0">
                <a:solidFill>
                  <a:srgbClr val="C00000"/>
                </a:solidFill>
              </a:rPr>
              <a:t>1,</a:t>
            </a:r>
            <a:r>
              <a:rPr lang="en-US" sz="2000" smtClean="0"/>
              <a:t> 1,0,0,0,0,0,0,0,  </a:t>
            </a:r>
            <a:r>
              <a:rPr lang="en-US" sz="2000" smtClean="0">
                <a:solidFill>
                  <a:srgbClr val="C00000"/>
                </a:solidFill>
              </a:rPr>
              <a:t>1</a:t>
            </a:r>
            <a:r>
              <a:rPr lang="en-US" sz="2000" smtClean="0"/>
              <a:t>},</a:t>
            </a:r>
            <a:endParaRPr lang="en-US" sz="2000" dirty="0" smtClean="0"/>
          </a:p>
          <a:p>
            <a:pPr algn="l"/>
            <a:r>
              <a:rPr lang="en-US" sz="2000" dirty="0" smtClean="0"/>
              <a:t>    </a:t>
            </a:r>
            <a:r>
              <a:rPr lang="en-US" sz="2000" smtClean="0"/>
              <a:t>{</a:t>
            </a:r>
            <a:r>
              <a:rPr lang="en-US" sz="2000" smtClean="0">
                <a:solidFill>
                  <a:srgbClr val="C00000"/>
                </a:solidFill>
              </a:rPr>
              <a:t>1, 1,1,1,1,1,1,1,1,  </a:t>
            </a:r>
            <a:r>
              <a:rPr lang="en-US" sz="2000" dirty="0" smtClean="0">
                <a:solidFill>
                  <a:srgbClr val="C00000"/>
                </a:solidFill>
              </a:rPr>
              <a:t>1</a:t>
            </a:r>
            <a:r>
              <a:rPr lang="en-US" sz="2000" dirty="0" smtClean="0"/>
              <a:t>}</a:t>
            </a:r>
          </a:p>
          <a:p>
            <a:pPr algn="l"/>
            <a:r>
              <a:rPr lang="en-US" sz="2000" dirty="0" smtClean="0"/>
              <a:t>};</a:t>
            </a:r>
            <a:endParaRPr lang="zh-CN" altLang="en-US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41365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00140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7803" y="1430063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9753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68528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16190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74965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597278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235328" y="1430063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956053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41365" y="178883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0140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47803" y="178883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09753" y="178883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168528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16190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874965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597278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235328" y="1788838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956053" y="178883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41365" y="214920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100140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447803" y="2149201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809753" y="214920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168528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516190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874965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597278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235328" y="2149201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956053" y="214920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741365" y="25095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100140" y="2509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447803" y="2509563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809753" y="2509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168528" y="2509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516190" y="25095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874965" y="25095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597278" y="2509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235328" y="2509563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956053" y="25095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741365" y="28572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1100140" y="2862560"/>
            <a:ext cx="358775" cy="39154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1447803" y="2857226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1809753" y="28572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168528" y="28572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516190" y="2857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874965" y="2857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3597278" y="2857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3235328" y="2857226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3956053" y="28572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741365" y="321758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1100140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447803" y="321758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1809753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2168528" y="321758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2516190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2874965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597278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3235328" y="321758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3956053" y="321758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741365" y="35779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1100140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1447803" y="3577951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1809753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2168528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2516190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2874965" y="35779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3597278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3235328" y="3577951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3956053" y="35779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741365" y="39367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1100140" y="39367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1447803" y="3936726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1809753" y="39367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2168528" y="39367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2516190" y="39367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2874965" y="39367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3597278" y="39367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235328" y="3936726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3956053" y="39367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741365" y="429708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1100140" y="429708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1447803" y="429708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1809753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2168528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2516190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2874965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3597278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3235328" y="429708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3956053" y="429708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741365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1100140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1447803" y="4657451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1809753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2168528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2516190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2874965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3597278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3235328" y="4657451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3956053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4" name="Text Box 103"/>
          <p:cNvSpPr txBox="1">
            <a:spLocks noChangeArrowheads="1"/>
          </p:cNvSpPr>
          <p:nvPr/>
        </p:nvSpPr>
        <p:spPr bwMode="auto">
          <a:xfrm>
            <a:off x="774683" y="1038509"/>
            <a:ext cx="35317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0   </a:t>
            </a:r>
            <a:r>
              <a:rPr lang="en-US" altLang="zh-CN" sz="18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1    </a:t>
            </a:r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2    </a:t>
            </a:r>
            <a:r>
              <a:rPr lang="en-US" altLang="zh-CN" sz="18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3    4    </a:t>
            </a:r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5   </a:t>
            </a:r>
            <a:r>
              <a:rPr lang="en-US" altLang="zh-CN" sz="18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6    7  </a:t>
            </a:r>
            <a:r>
              <a:rPr lang="en-US" altLang="zh-CN" sz="18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8    9</a:t>
            </a:r>
          </a:p>
        </p:txBody>
      </p:sp>
      <p:sp>
        <p:nvSpPr>
          <p:cNvPr id="105" name="Text Box 104"/>
          <p:cNvSpPr txBox="1">
            <a:spLocks noChangeArrowheads="1"/>
          </p:cNvSpPr>
          <p:nvPr/>
        </p:nvSpPr>
        <p:spPr bwMode="auto">
          <a:xfrm>
            <a:off x="285720" y="1425329"/>
            <a:ext cx="433388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0   1    2    3    4   5    6    7   8    9</a:t>
            </a:r>
          </a:p>
        </p:txBody>
      </p:sp>
      <p:grpSp>
        <p:nvGrpSpPr>
          <p:cNvPr id="115" name="组合 114"/>
          <p:cNvGrpSpPr/>
          <p:nvPr/>
        </p:nvGrpSpPr>
        <p:grpSpPr>
          <a:xfrm>
            <a:off x="5345118" y="2224379"/>
            <a:ext cx="1643074" cy="3919265"/>
            <a:chOff x="5345118" y="1257284"/>
            <a:chExt cx="1643074" cy="3919265"/>
          </a:xfrm>
        </p:grpSpPr>
        <p:sp>
          <p:nvSpPr>
            <p:cNvPr id="111" name="矩形 110"/>
            <p:cNvSpPr/>
            <p:nvPr/>
          </p:nvSpPr>
          <p:spPr bwMode="auto">
            <a:xfrm>
              <a:off x="5345118" y="1257284"/>
              <a:ext cx="1643074" cy="2428892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3" name="直接连接符 112"/>
            <p:cNvCxnSpPr>
              <a:stCxn id="111" idx="2"/>
            </p:cNvCxnSpPr>
            <p:nvPr/>
          </p:nvCxnSpPr>
          <p:spPr>
            <a:xfrm rot="5400000">
              <a:off x="5640792" y="4189021"/>
              <a:ext cx="1028708" cy="2301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5437194" y="4714884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ea typeface="楷体" pitchFamily="49" charset="-122"/>
                  <a:cs typeface="Times New Roman" pitchFamily="18" charset="0"/>
                </a:rPr>
                <a:t>M×N</a:t>
              </a:r>
              <a:endParaRPr lang="zh-CN" altLang="en-US" dirty="0"/>
            </a:p>
          </p:txBody>
        </p:sp>
      </p:grpSp>
      <p:sp>
        <p:nvSpPr>
          <p:cNvPr id="116" name="上弧形箭头 115"/>
          <p:cNvSpPr/>
          <p:nvPr/>
        </p:nvSpPr>
        <p:spPr bwMode="auto">
          <a:xfrm>
            <a:off x="3000364" y="280108"/>
            <a:ext cx="2500330" cy="720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headEnd/>
            <a:tailEnd type="triangl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12" name="灯片编号占位符 1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846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28596" y="285728"/>
            <a:ext cx="800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在算法中用到的栈采用顺序栈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存储结构，即将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栈定义为：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472" y="928670"/>
            <a:ext cx="7786742" cy="424731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endParaRPr lang="zh-CN" altLang="en-US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</a:t>
            </a:r>
            <a:r>
              <a:rPr 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当前方块的行号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j;				</a:t>
            </a:r>
            <a:r>
              <a:rPr 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当前方块的列号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</a:t>
            </a:r>
            <a:r>
              <a:rPr 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en-US" sz="2000" dirty="0" err="1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是下一可走相邻方位的方位号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 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Box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	</a:t>
            </a:r>
            <a:r>
              <a:rPr 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定义方块类型</a:t>
            </a:r>
          </a:p>
          <a:p>
            <a:pPr algn="l">
              <a:lnSpc>
                <a:spcPct val="150000"/>
              </a:lnSpc>
            </a:pP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endParaRPr lang="zh-CN" altLang="en-US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Box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data[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  <a:endParaRPr lang="zh-CN" altLang="en-US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top;			</a:t>
            </a:r>
            <a:r>
              <a:rPr 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栈顶指针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StType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</a:t>
            </a:r>
            <a:r>
              <a:rPr 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定义顺序栈类型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714480" y="2786058"/>
            <a:ext cx="3786214" cy="3449965"/>
            <a:chOff x="1714480" y="2786058"/>
            <a:chExt cx="3786214" cy="3449965"/>
          </a:xfrm>
        </p:grpSpPr>
        <p:sp>
          <p:nvSpPr>
            <p:cNvPr id="4" name="Rectangle 36"/>
            <p:cNvSpPr>
              <a:spLocks noChangeArrowheads="1"/>
            </p:cNvSpPr>
            <p:nvPr/>
          </p:nvSpPr>
          <p:spPr bwMode="auto">
            <a:xfrm>
              <a:off x="2643174" y="5696023"/>
              <a:ext cx="720000" cy="540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lang="zh-CN" altLang="en-US" sz="2000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5" name="Rectangle 36"/>
            <p:cNvSpPr>
              <a:spLocks noChangeArrowheads="1"/>
            </p:cNvSpPr>
            <p:nvPr/>
          </p:nvSpPr>
          <p:spPr bwMode="auto">
            <a:xfrm>
              <a:off x="4780694" y="5686498"/>
              <a:ext cx="720000" cy="540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zh-CN" altLang="en-US" sz="2000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y</a:t>
              </a:r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 flipV="1">
              <a:off x="3363174" y="5956498"/>
              <a:ext cx="1417520" cy="952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786182" y="5500702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 smtClean="0"/>
                <a:t>di</a:t>
              </a:r>
              <a:endParaRPr lang="zh-CN" altLang="en-US" sz="2000" dirty="0"/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16200000" flipH="1">
              <a:off x="1464447" y="3036091"/>
              <a:ext cx="2714644" cy="22145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35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623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837297"/>
            <a:ext cx="614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试探顺序：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从方位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开始，顺时针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方向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Text Box 110"/>
          <p:cNvSpPr txBox="1">
            <a:spLocks noChangeArrowheads="1"/>
          </p:cNvSpPr>
          <p:nvPr/>
        </p:nvSpPr>
        <p:spPr bwMode="auto">
          <a:xfrm>
            <a:off x="3929058" y="1337363"/>
            <a:ext cx="857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</a:p>
        </p:txBody>
      </p:sp>
      <p:sp>
        <p:nvSpPr>
          <p:cNvPr id="4" name="Text Box 111"/>
          <p:cNvSpPr txBox="1">
            <a:spLocks noChangeArrowheads="1"/>
          </p:cNvSpPr>
          <p:nvPr/>
        </p:nvSpPr>
        <p:spPr bwMode="auto">
          <a:xfrm>
            <a:off x="4000496" y="5366409"/>
            <a:ext cx="928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5" name="Text Box 112"/>
          <p:cNvSpPr txBox="1">
            <a:spLocks noChangeArrowheads="1"/>
          </p:cNvSpPr>
          <p:nvPr/>
        </p:nvSpPr>
        <p:spPr bwMode="auto">
          <a:xfrm>
            <a:off x="6500826" y="3337627"/>
            <a:ext cx="857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6" name="Text Box 113"/>
          <p:cNvSpPr txBox="1">
            <a:spLocks noChangeArrowheads="1"/>
          </p:cNvSpPr>
          <p:nvPr/>
        </p:nvSpPr>
        <p:spPr bwMode="auto">
          <a:xfrm>
            <a:off x="1357290" y="3337627"/>
            <a:ext cx="928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4000496" y="3261417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endParaRPr lang="en-US" altLang="zh-CN" sz="2000" i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4000496" y="1794566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endParaRPr lang="en-US" altLang="zh-CN" sz="2000" i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5695958" y="3251892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+1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2351802" y="3261417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000" i="1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4000496" y="4766387"/>
            <a:ext cx="756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+1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rot="16200000" flipH="1">
            <a:off x="4964909" y="2301776"/>
            <a:ext cx="857256" cy="785818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10800000" flipV="1">
            <a:off x="4929190" y="3980569"/>
            <a:ext cx="1071570" cy="1000132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10800000">
            <a:off x="2786050" y="3980569"/>
            <a:ext cx="1071570" cy="1000132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300038" y="214290"/>
            <a:ext cx="255745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算法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设计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    </a:t>
            </a: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36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03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3500430" y="1285860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endParaRPr lang="en-US" altLang="zh-CN" sz="2000" i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500166" y="2214554"/>
            <a:ext cx="5072098" cy="2571768"/>
            <a:chOff x="1785918" y="2500306"/>
            <a:chExt cx="5072098" cy="2571768"/>
          </a:xfrm>
        </p:grpSpPr>
        <p:sp>
          <p:nvSpPr>
            <p:cNvPr id="22" name="TextBox 21"/>
            <p:cNvSpPr txBox="1"/>
            <p:nvPr/>
          </p:nvSpPr>
          <p:spPr>
            <a:xfrm>
              <a:off x="3213090" y="4610409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 smtClean="0">
                  <a:solidFill>
                    <a:srgbClr val="0000FF"/>
                  </a:solidFill>
                </a:rPr>
                <a:t>i</a:t>
              </a:r>
              <a:endParaRPr lang="zh-CN" altLang="en-US" i="1" dirty="0">
                <a:solidFill>
                  <a:srgbClr val="0000FF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98908" y="4610409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rgbClr val="0000FF"/>
                  </a:solidFill>
                </a:rPr>
                <a:t>j</a:t>
              </a:r>
              <a:endParaRPr lang="zh-CN" altLang="en-US" i="1" dirty="0">
                <a:solidFill>
                  <a:srgbClr val="0000FF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3288" y="4610409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 smtClean="0">
                  <a:solidFill>
                    <a:srgbClr val="0000FF"/>
                  </a:solidFill>
                </a:rPr>
                <a:t>di</a:t>
              </a:r>
              <a:endParaRPr lang="zh-CN" altLang="en-US" i="1" dirty="0">
                <a:solidFill>
                  <a:srgbClr val="0000FF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13090" y="3714752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 smtClean="0">
                  <a:solidFill>
                    <a:srgbClr val="0000FF"/>
                  </a:solidFill>
                </a:rPr>
                <a:t>i</a:t>
              </a:r>
              <a:endParaRPr lang="zh-CN" altLang="en-US" i="1" dirty="0">
                <a:solidFill>
                  <a:srgbClr val="0000FF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98908" y="3714752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rgbClr val="0000FF"/>
                  </a:solidFill>
                </a:rPr>
                <a:t>j</a:t>
              </a:r>
              <a:endParaRPr lang="zh-CN" altLang="en-US" i="1" dirty="0">
                <a:solidFill>
                  <a:srgbClr val="0000FF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13288" y="3714752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  <a:latin typeface="+mj-ea"/>
                  <a:ea typeface="+mj-ea"/>
                </a:rPr>
                <a:t>-</a:t>
              </a:r>
              <a:r>
                <a:rPr lang="en-US" altLang="zh-CN" dirty="0" smtClean="0">
                  <a:solidFill>
                    <a:srgbClr val="0000FF"/>
                  </a:solidFill>
                </a:rPr>
                <a:t>1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 rot="5400000">
              <a:off x="2355834" y="4000504"/>
              <a:ext cx="1143008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2927338" y="4572008"/>
              <a:ext cx="2714644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5071272" y="3999710"/>
              <a:ext cx="1143008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785918" y="3786190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栈</a:t>
              </a:r>
              <a:endPara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4" name="下箭头 33"/>
            <p:cNvSpPr/>
            <p:nvPr/>
          </p:nvSpPr>
          <p:spPr bwMode="auto">
            <a:xfrm>
              <a:off x="4000496" y="2500306"/>
              <a:ext cx="285752" cy="714380"/>
            </a:xfrm>
            <a:prstGeom prst="down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29124" y="2600262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将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-</a:t>
              </a:r>
              <a:r>
                <a:rPr lang="en-US" altLang="zh-CN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）进栈</a:t>
              </a:r>
              <a:endPara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57224" y="467005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初始时，入口（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）作为当前方块。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43108" y="5000636"/>
            <a:ext cx="442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所有走过的方块都会进栈！</a:t>
            </a:r>
            <a:endParaRPr lang="zh-CN" altLang="en-US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37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316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720" y="571480"/>
            <a:ext cx="864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如果一个当前方块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）找到一个相邻可走方块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），就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继续从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）走下去。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2656604" y="1795451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endParaRPr lang="en-US" altLang="zh-CN" sz="2000" i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7" name="直接箭头连接符 16"/>
          <p:cNvCxnSpPr>
            <a:cxnSpLocks noChangeShapeType="1"/>
            <a:endCxn id="18" idx="1"/>
          </p:cNvCxnSpPr>
          <p:nvPr/>
        </p:nvCxnSpPr>
        <p:spPr bwMode="auto">
          <a:xfrm>
            <a:off x="3394807" y="2046278"/>
            <a:ext cx="1743077" cy="0"/>
          </a:xfrm>
          <a:prstGeom prst="straightConnector1">
            <a:avLst/>
          </a:prstGeom>
          <a:noFill/>
          <a:ln w="38100" algn="ctr">
            <a:solidFill>
              <a:srgbClr val="3333FF"/>
            </a:solidFill>
            <a:miter lim="800000"/>
            <a:headEnd/>
            <a:tailEnd type="triangle" w="med" len="med"/>
          </a:ln>
        </p:spPr>
      </p:cxn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5137884" y="1785926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endParaRPr lang="en-US" altLang="zh-CN" sz="2000" i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" name="Text Box 112"/>
          <p:cNvSpPr txBox="1">
            <a:spLocks noChangeArrowheads="1"/>
          </p:cNvSpPr>
          <p:nvPr/>
        </p:nvSpPr>
        <p:spPr bwMode="auto">
          <a:xfrm>
            <a:off x="3786182" y="1600130"/>
            <a:ext cx="857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方位</a:t>
            </a:r>
            <a:r>
              <a:rPr lang="en-US" altLang="zh-CN" sz="2000" i="1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</a:t>
            </a:r>
            <a:endParaRPr lang="en-US" altLang="zh-CN" sz="2000" i="1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785918" y="2500306"/>
            <a:ext cx="5357850" cy="2571768"/>
            <a:chOff x="1785918" y="2500306"/>
            <a:chExt cx="5357850" cy="2571768"/>
          </a:xfrm>
        </p:grpSpPr>
        <p:sp>
          <p:nvSpPr>
            <p:cNvPr id="22" name="TextBox 21"/>
            <p:cNvSpPr txBox="1"/>
            <p:nvPr/>
          </p:nvSpPr>
          <p:spPr>
            <a:xfrm>
              <a:off x="3213090" y="4610409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 smtClean="0"/>
                <a:t>i</a:t>
              </a:r>
              <a:endParaRPr lang="zh-CN" altLang="en-US" i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98908" y="4610409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j</a:t>
              </a:r>
              <a:endParaRPr lang="zh-CN" altLang="en-US" i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3288" y="4610409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 smtClean="0"/>
                <a:t>di</a:t>
              </a:r>
              <a:endParaRPr lang="zh-CN" altLang="en-US" i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13090" y="4000504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 smtClean="0"/>
                <a:t>i</a:t>
              </a:r>
              <a:endParaRPr lang="zh-CN" altLang="en-US" i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98908" y="4000504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j</a:t>
              </a:r>
              <a:endParaRPr lang="zh-CN" altLang="en-US" i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13288" y="4000504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rgbClr val="FF00FF"/>
                  </a:solidFill>
                </a:rPr>
                <a:t>d</a:t>
              </a:r>
              <a:endParaRPr lang="zh-CN" altLang="en-US" i="1" dirty="0">
                <a:solidFill>
                  <a:srgbClr val="FF00FF"/>
                </a:solidFill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 rot="5400000">
              <a:off x="2355834" y="4000504"/>
              <a:ext cx="1143008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2927338" y="4572008"/>
              <a:ext cx="2714644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5071272" y="3999710"/>
              <a:ext cx="1143008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785918" y="3786190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栈</a:t>
              </a:r>
              <a:endPara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4" name="下箭头 33"/>
            <p:cNvSpPr/>
            <p:nvPr/>
          </p:nvSpPr>
          <p:spPr bwMode="auto">
            <a:xfrm>
              <a:off x="4000496" y="2500306"/>
              <a:ext cx="285752" cy="714380"/>
            </a:xfrm>
            <a:prstGeom prst="down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29124" y="2600262"/>
              <a:ext cx="27146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将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x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y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）进栈</a:t>
              </a:r>
              <a:endPara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14678" y="3467401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 smtClean="0"/>
                <a:t>x</a:t>
              </a:r>
              <a:endParaRPr lang="zh-CN" altLang="en-US" i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00496" y="3467401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y</a:t>
              </a:r>
              <a:endParaRPr lang="zh-CN" altLang="en-US" i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14876" y="3467401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38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439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57158" y="428604"/>
            <a:ext cx="864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如果一个当前方块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）没有找到任何相邻可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走方块，表示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此时</a:t>
            </a:r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无路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可走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，将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其退栈。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1066780" y="2171634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endParaRPr lang="en-US" altLang="zh-CN" sz="2000" i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30" name="直接箭头连接符 29"/>
          <p:cNvCxnSpPr>
            <a:stCxn id="16" idx="3"/>
          </p:cNvCxnSpPr>
          <p:nvPr/>
        </p:nvCxnSpPr>
        <p:spPr>
          <a:xfrm>
            <a:off x="1786780" y="2441634"/>
            <a:ext cx="504000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6" idx="2"/>
          </p:cNvCxnSpPr>
          <p:nvPr/>
        </p:nvCxnSpPr>
        <p:spPr>
          <a:xfrm rot="5400000">
            <a:off x="1231028" y="2904576"/>
            <a:ext cx="388694" cy="281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6" idx="1"/>
          </p:cNvCxnSpPr>
          <p:nvPr/>
        </p:nvCxnSpPr>
        <p:spPr>
          <a:xfrm rot="10800000" flipV="1">
            <a:off x="562780" y="2457386"/>
            <a:ext cx="504000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6" idx="0"/>
          </p:cNvCxnSpPr>
          <p:nvPr/>
        </p:nvCxnSpPr>
        <p:spPr>
          <a:xfrm rot="16200000" flipV="1">
            <a:off x="1282499" y="2027353"/>
            <a:ext cx="285752" cy="281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2352664" y="2243072"/>
            <a:ext cx="5762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×</a:t>
            </a: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1133460" y="1485772"/>
            <a:ext cx="5762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×</a:t>
            </a: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1138218" y="3100328"/>
            <a:ext cx="5762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×</a:t>
            </a: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1406" y="2100196"/>
            <a:ext cx="5762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×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3143240" y="1285860"/>
            <a:ext cx="5715040" cy="2571768"/>
            <a:chOff x="3143240" y="1285860"/>
            <a:chExt cx="5715040" cy="2571768"/>
          </a:xfrm>
        </p:grpSpPr>
        <p:sp>
          <p:nvSpPr>
            <p:cNvPr id="22" name="TextBox 21"/>
            <p:cNvSpPr txBox="1"/>
            <p:nvPr/>
          </p:nvSpPr>
          <p:spPr>
            <a:xfrm>
              <a:off x="5213354" y="3395963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 smtClean="0"/>
                <a:t>i</a:t>
              </a:r>
              <a:endParaRPr lang="zh-CN" altLang="en-US" i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99172" y="3395963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j</a:t>
              </a:r>
              <a:endParaRPr lang="zh-CN" altLang="en-US" i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13552" y="3395963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 smtClean="0"/>
                <a:t>di</a:t>
              </a:r>
              <a:endParaRPr lang="zh-CN" altLang="en-US" i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13354" y="2285992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 smtClean="0"/>
                <a:t>i</a:t>
              </a:r>
              <a:endParaRPr lang="zh-CN" altLang="en-US" i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99172" y="2285992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j</a:t>
              </a:r>
              <a:endParaRPr lang="zh-CN" altLang="en-US" i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13552" y="2285992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d</a:t>
              </a:r>
              <a:endParaRPr lang="zh-CN" altLang="en-US" i="1" dirty="0"/>
            </a:p>
          </p:txBody>
        </p:sp>
        <p:cxnSp>
          <p:nvCxnSpPr>
            <p:cNvPr id="29" name="直接连接符 28"/>
            <p:cNvCxnSpPr/>
            <p:nvPr/>
          </p:nvCxnSpPr>
          <p:spPr>
            <a:xfrm rot="5400000">
              <a:off x="4356098" y="2786058"/>
              <a:ext cx="1143008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927602" y="3357562"/>
              <a:ext cx="2714644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7071536" y="2785264"/>
              <a:ext cx="1143008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140990" y="2571744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栈</a:t>
              </a:r>
              <a:endPara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29388" y="1385816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将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d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）退栈</a:t>
              </a:r>
              <a:endPara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1" name="上箭头 20"/>
            <p:cNvSpPr/>
            <p:nvPr/>
          </p:nvSpPr>
          <p:spPr bwMode="auto">
            <a:xfrm>
              <a:off x="6143636" y="1285860"/>
              <a:ext cx="285752" cy="857256"/>
            </a:xfrm>
            <a:prstGeom prst="up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右箭头 46"/>
            <p:cNvSpPr/>
            <p:nvPr/>
          </p:nvSpPr>
          <p:spPr bwMode="auto">
            <a:xfrm>
              <a:off x="3143240" y="2143116"/>
              <a:ext cx="785818" cy="500066"/>
            </a:xfrm>
            <a:prstGeom prst="right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 flipH="1">
              <a:off x="5143504" y="2681583"/>
              <a:ext cx="12938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ym typeface="Symbol"/>
                </a:rPr>
                <a:t></a:t>
              </a:r>
              <a:endParaRPr lang="zh-CN" altLang="en-US" dirty="0"/>
            </a:p>
          </p:txBody>
        </p:sp>
      </p:grp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39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58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214422"/>
            <a:ext cx="7643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 运算符位于两个操作数中间的表达式称为中缀表达式。例如，</a:t>
            </a:r>
            <a:r>
              <a:rPr 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1+2*3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就是一个中缀表达式。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285720" y="428604"/>
            <a:ext cx="3128954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kumimoji="1"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运算算法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设计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    </a:t>
            </a: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23" name="TextBox 22"/>
          <p:cNvSpPr txBox="1"/>
          <p:nvPr/>
        </p:nvSpPr>
        <p:spPr>
          <a:xfrm>
            <a:off x="571472" y="2500306"/>
            <a:ext cx="8001056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  中缀表达式的运算规则：“</a:t>
            </a:r>
            <a:r>
              <a:rPr lang="zh-CN" altLang="en-US" smtClean="0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先乘除，后加减，从左到右计算，先括号内，后括号外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”。</a:t>
            </a:r>
            <a:endParaRPr lang="en-US" altLang="zh-CN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因此，中缀表达式不仅要依赖运算符优先级，而且还要处理括号。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0" y="2605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428596" y="500042"/>
            <a:ext cx="338613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求解迷宫路径的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过程：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1979613" y="1714488"/>
            <a:ext cx="1368425" cy="648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前一方块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989647" y="1285860"/>
            <a:ext cx="1149363" cy="561989"/>
            <a:chOff x="5989647" y="1285860"/>
            <a:chExt cx="1149363" cy="561989"/>
          </a:xfrm>
        </p:grpSpPr>
        <p:sp>
          <p:nvSpPr>
            <p:cNvPr id="156681" name="Freeform 9"/>
            <p:cNvSpPr>
              <a:spLocks/>
            </p:cNvSpPr>
            <p:nvPr/>
          </p:nvSpPr>
          <p:spPr bwMode="auto">
            <a:xfrm>
              <a:off x="5989647" y="1500174"/>
              <a:ext cx="649297" cy="347675"/>
            </a:xfrm>
            <a:custGeom>
              <a:avLst/>
              <a:gdLst/>
              <a:ahLst/>
              <a:cxnLst>
                <a:cxn ang="0">
                  <a:pos x="0" y="262"/>
                </a:cxn>
                <a:cxn ang="0">
                  <a:pos x="405" y="0"/>
                </a:cxn>
              </a:cxnLst>
              <a:rect l="0" t="0" r="r" b="b"/>
              <a:pathLst>
                <a:path w="405" h="262">
                  <a:moveTo>
                    <a:pt x="0" y="262"/>
                  </a:moveTo>
                  <a:lnTo>
                    <a:pt x="405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683" name="Text Box 11"/>
            <p:cNvSpPr txBox="1">
              <a:spLocks noChangeArrowheads="1"/>
            </p:cNvSpPr>
            <p:nvPr/>
          </p:nvSpPr>
          <p:spPr bwMode="auto">
            <a:xfrm>
              <a:off x="6562748" y="1285860"/>
              <a:ext cx="576262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" pitchFamily="49" charset="-122"/>
                  <a:ea typeface="楷体" pitchFamily="49" charset="-122"/>
                </a:rPr>
                <a:t>×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989647" y="2206624"/>
            <a:ext cx="1154121" cy="507996"/>
            <a:chOff x="5989647" y="2206624"/>
            <a:chExt cx="1154121" cy="507996"/>
          </a:xfrm>
        </p:grpSpPr>
        <p:sp>
          <p:nvSpPr>
            <p:cNvPr id="156682" name="Line 10"/>
            <p:cNvSpPr>
              <a:spLocks noChangeShapeType="1"/>
            </p:cNvSpPr>
            <p:nvPr/>
          </p:nvSpPr>
          <p:spPr bwMode="auto">
            <a:xfrm>
              <a:off x="5989647" y="2206624"/>
              <a:ext cx="647700" cy="28733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684" name="Text Box 12"/>
            <p:cNvSpPr txBox="1">
              <a:spLocks noChangeArrowheads="1"/>
            </p:cNvSpPr>
            <p:nvPr/>
          </p:nvSpPr>
          <p:spPr bwMode="auto">
            <a:xfrm>
              <a:off x="6567506" y="2314510"/>
              <a:ext cx="576262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" pitchFamily="49" charset="-122"/>
                  <a:ea typeface="楷体" pitchFamily="49" charset="-122"/>
                </a:rPr>
                <a:t>×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48038" y="1714488"/>
            <a:ext cx="2641609" cy="648000"/>
            <a:chOff x="3348038" y="1714488"/>
            <a:chExt cx="2641609" cy="648000"/>
          </a:xfrm>
        </p:grpSpPr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4621222" y="1714488"/>
              <a:ext cx="1368425" cy="648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当前方块</a:t>
              </a:r>
            </a:p>
          </p:txBody>
        </p:sp>
        <p:sp>
          <p:nvSpPr>
            <p:cNvPr id="156685" name="Freeform 13"/>
            <p:cNvSpPr>
              <a:spLocks/>
            </p:cNvSpPr>
            <p:nvPr/>
          </p:nvSpPr>
          <p:spPr bwMode="auto">
            <a:xfrm>
              <a:off x="3348038" y="2071678"/>
              <a:ext cx="1295400" cy="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400" y="0"/>
                </a:cxn>
              </a:cxnLst>
              <a:rect l="0" t="0" r="r" b="b"/>
              <a:pathLst>
                <a:path w="400" h="3">
                  <a:moveTo>
                    <a:pt x="0" y="3"/>
                  </a:moveTo>
                  <a:lnTo>
                    <a:pt x="400" y="0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119438" y="2428868"/>
            <a:ext cx="1809752" cy="900176"/>
            <a:chOff x="3119438" y="2428868"/>
            <a:chExt cx="1809752" cy="900176"/>
          </a:xfrm>
        </p:grpSpPr>
        <p:sp>
          <p:nvSpPr>
            <p:cNvPr id="156686" name="AutoShape 14"/>
            <p:cNvSpPr>
              <a:spLocks noChangeArrowheads="1"/>
            </p:cNvSpPr>
            <p:nvPr/>
          </p:nvSpPr>
          <p:spPr bwMode="auto">
            <a:xfrm rot="5400000">
              <a:off x="3811585" y="1736721"/>
              <a:ext cx="425457" cy="1809752"/>
            </a:xfrm>
            <a:prstGeom prst="curvedLeftArrow">
              <a:avLst>
                <a:gd name="adj1" fmla="val 59912"/>
                <a:gd name="adj2" fmla="val 119824"/>
                <a:gd name="adj3" fmla="val 33333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87" name="Text Box 15"/>
            <p:cNvSpPr txBox="1">
              <a:spLocks noChangeArrowheads="1"/>
            </p:cNvSpPr>
            <p:nvPr/>
          </p:nvSpPr>
          <p:spPr bwMode="auto">
            <a:xfrm>
              <a:off x="3708400" y="2928934"/>
              <a:ext cx="86360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回溯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943658" y="2349500"/>
            <a:ext cx="528080" cy="3384550"/>
            <a:chOff x="1943658" y="2349500"/>
            <a:chExt cx="528080" cy="3384550"/>
          </a:xfrm>
        </p:grpSpPr>
        <p:sp>
          <p:nvSpPr>
            <p:cNvPr id="156688" name="Line 16"/>
            <p:cNvSpPr>
              <a:spLocks noChangeShapeType="1"/>
            </p:cNvSpPr>
            <p:nvPr/>
          </p:nvSpPr>
          <p:spPr bwMode="auto">
            <a:xfrm>
              <a:off x="2471738" y="2349500"/>
              <a:ext cx="0" cy="2879725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689" name="Text Box 17"/>
            <p:cNvSpPr txBox="1">
              <a:spLocks noChangeArrowheads="1"/>
            </p:cNvSpPr>
            <p:nvPr/>
          </p:nvSpPr>
          <p:spPr bwMode="auto">
            <a:xfrm>
              <a:off x="1943658" y="2492375"/>
              <a:ext cx="369332" cy="32416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vert="eaVert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楷体" pitchFamily="49" charset="-122"/>
                  <a:ea typeface="楷体" pitchFamily="49" charset="-122"/>
                </a:rPr>
                <a:t>找其他可能的相邻方块</a:t>
              </a:r>
            </a:p>
          </p:txBody>
        </p:sp>
      </p:grp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4786314" y="2928934"/>
            <a:ext cx="285752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所有相邻方块都不能走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821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285720" y="610727"/>
            <a:ext cx="8215370" cy="224676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 mgpath(int xi,int yi,int xe,int ye)	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求解路径为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:(xi,yi)-&gt;(xe,ye)</a:t>
            </a:r>
            <a:endParaRPr lang="zh-CN" altLang="en-US" sz="2000" smtClean="0">
              <a:solidFill>
                <a:srgbClr val="008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Box path[MaxSize], e;  int i,j,di,i1,j1,k;   bool find;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StType *st;				/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定义栈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endParaRPr lang="zh-CN" altLang="en-US" sz="2000" smtClean="0">
              <a:solidFill>
                <a:srgbClr val="008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InitStack(st);				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初始化栈顶指针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e.i=xi; e.j=yi; e.di=-1;			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设置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为入口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Push(st,e);				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方块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mg[xi][yi]=-1;	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入口的迷宫值置为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避免重复走到该方块</a:t>
            </a:r>
            <a:endParaRPr lang="zh-CN" altLang="en-US" sz="2000">
              <a:solidFill>
                <a:srgbClr val="008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166688" y="71438"/>
            <a:ext cx="8620154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用栈求一条迷宫路径的</a:t>
            </a:r>
            <a:r>
              <a:rPr lang="zh-CN" altLang="en-US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算法</a:t>
            </a:r>
            <a:r>
              <a:rPr lang="zh-CN" altLang="en-US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： 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 pitchFamily="2" charset="2"/>
              </a:rPr>
              <a:t>（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 pitchFamily="2" charset="2"/>
              </a:rPr>
              <a:t>xi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 pitchFamily="2" charset="2"/>
              </a:rPr>
              <a:t>，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 pitchFamily="2" charset="2"/>
              </a:rPr>
              <a:t>yi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 pitchFamily="2" charset="2"/>
              </a:rPr>
              <a:t>）</a:t>
            </a:r>
            <a:r>
              <a:rPr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（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xe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，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ye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）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 pitchFamily="2" charset="2"/>
              </a:rPr>
              <a:t> 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900113" y="3183496"/>
            <a:ext cx="4814895" cy="3317338"/>
            <a:chOff x="900113" y="2916792"/>
            <a:chExt cx="4814895" cy="3317338"/>
          </a:xfrm>
        </p:grpSpPr>
        <p:sp>
          <p:nvSpPr>
            <p:cNvPr id="38" name="Text Box 134"/>
            <p:cNvSpPr txBox="1">
              <a:spLocks noChangeArrowheads="1"/>
            </p:cNvSpPr>
            <p:nvPr/>
          </p:nvSpPr>
          <p:spPr bwMode="auto">
            <a:xfrm>
              <a:off x="1311274" y="2916792"/>
              <a:ext cx="22605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8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0   </a:t>
              </a:r>
              <a:r>
                <a:rPr lang="en-US" altLang="zh-CN" sz="1800" dirty="0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 1    </a:t>
              </a:r>
              <a:r>
                <a:rPr lang="en-US" altLang="zh-CN" sz="18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2   </a:t>
              </a:r>
              <a:r>
                <a:rPr lang="en-US" altLang="zh-CN" sz="1800" dirty="0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  </a:t>
              </a:r>
              <a:r>
                <a:rPr lang="en-US" altLang="zh-CN" sz="18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3    4   </a:t>
              </a:r>
              <a:r>
                <a:rPr lang="en-US" altLang="zh-CN" sz="1800" dirty="0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 5</a:t>
              </a:r>
              <a:endPara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9" name="Text Box 135"/>
            <p:cNvSpPr txBox="1">
              <a:spLocks noChangeArrowheads="1"/>
            </p:cNvSpPr>
            <p:nvPr/>
          </p:nvSpPr>
          <p:spPr bwMode="auto">
            <a:xfrm>
              <a:off x="900113" y="3309934"/>
              <a:ext cx="433387" cy="223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18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0   1    2    3    4   5</a:t>
              </a:r>
            </a:p>
          </p:txBody>
        </p:sp>
        <p:sp>
          <p:nvSpPr>
            <p:cNvPr id="51" name="Rectangle 33"/>
            <p:cNvSpPr>
              <a:spLocks noChangeArrowheads="1"/>
            </p:cNvSpPr>
            <p:nvPr/>
          </p:nvSpPr>
          <p:spPr bwMode="auto">
            <a:xfrm>
              <a:off x="1285852" y="33575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" name="Rectangle 43"/>
            <p:cNvSpPr>
              <a:spLocks noChangeArrowheads="1"/>
            </p:cNvSpPr>
            <p:nvPr/>
          </p:nvSpPr>
          <p:spPr bwMode="auto">
            <a:xfrm>
              <a:off x="1285852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1285852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4" name="Rectangle 63"/>
            <p:cNvSpPr>
              <a:spLocks noChangeArrowheads="1"/>
            </p:cNvSpPr>
            <p:nvPr/>
          </p:nvSpPr>
          <p:spPr bwMode="auto">
            <a:xfrm>
              <a:off x="1285852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5" name="Rectangle 73"/>
            <p:cNvSpPr>
              <a:spLocks noChangeArrowheads="1"/>
            </p:cNvSpPr>
            <p:nvPr/>
          </p:nvSpPr>
          <p:spPr bwMode="auto">
            <a:xfrm>
              <a:off x="1285852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6" name="Rectangle 83"/>
            <p:cNvSpPr>
              <a:spLocks noChangeArrowheads="1"/>
            </p:cNvSpPr>
            <p:nvPr/>
          </p:nvSpPr>
          <p:spPr bwMode="auto">
            <a:xfrm>
              <a:off x="1285852" y="515778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7" name="Rectangle 33"/>
            <p:cNvSpPr>
              <a:spLocks noChangeArrowheads="1"/>
            </p:cNvSpPr>
            <p:nvPr/>
          </p:nvSpPr>
          <p:spPr bwMode="auto">
            <a:xfrm>
              <a:off x="1644627" y="33575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8" name="Rectangle 43"/>
            <p:cNvSpPr>
              <a:spLocks noChangeArrowheads="1"/>
            </p:cNvSpPr>
            <p:nvPr/>
          </p:nvSpPr>
          <p:spPr bwMode="auto">
            <a:xfrm>
              <a:off x="1644627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9" name="Rectangle 53"/>
            <p:cNvSpPr>
              <a:spLocks noChangeArrowheads="1"/>
            </p:cNvSpPr>
            <p:nvPr/>
          </p:nvSpPr>
          <p:spPr bwMode="auto">
            <a:xfrm>
              <a:off x="1644627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0" name="Rectangle 63"/>
            <p:cNvSpPr>
              <a:spLocks noChangeArrowheads="1"/>
            </p:cNvSpPr>
            <p:nvPr/>
          </p:nvSpPr>
          <p:spPr bwMode="auto">
            <a:xfrm>
              <a:off x="1644627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1" name="Rectangle 73"/>
            <p:cNvSpPr>
              <a:spLocks noChangeArrowheads="1"/>
            </p:cNvSpPr>
            <p:nvPr/>
          </p:nvSpPr>
          <p:spPr bwMode="auto">
            <a:xfrm>
              <a:off x="1644627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2" name="Rectangle 83"/>
            <p:cNvSpPr>
              <a:spLocks noChangeArrowheads="1"/>
            </p:cNvSpPr>
            <p:nvPr/>
          </p:nvSpPr>
          <p:spPr bwMode="auto">
            <a:xfrm>
              <a:off x="1644627" y="515778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" name="Rectangle 33"/>
            <p:cNvSpPr>
              <a:spLocks noChangeArrowheads="1"/>
            </p:cNvSpPr>
            <p:nvPr/>
          </p:nvSpPr>
          <p:spPr bwMode="auto">
            <a:xfrm>
              <a:off x="2001817" y="33575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4" name="Rectangle 43"/>
            <p:cNvSpPr>
              <a:spLocks noChangeArrowheads="1"/>
            </p:cNvSpPr>
            <p:nvPr/>
          </p:nvSpPr>
          <p:spPr bwMode="auto">
            <a:xfrm>
              <a:off x="2001817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5" name="Rectangle 53"/>
            <p:cNvSpPr>
              <a:spLocks noChangeArrowheads="1"/>
            </p:cNvSpPr>
            <p:nvPr/>
          </p:nvSpPr>
          <p:spPr bwMode="auto">
            <a:xfrm>
              <a:off x="2001817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6" name="Rectangle 63"/>
            <p:cNvSpPr>
              <a:spLocks noChangeArrowheads="1"/>
            </p:cNvSpPr>
            <p:nvPr/>
          </p:nvSpPr>
          <p:spPr bwMode="auto">
            <a:xfrm>
              <a:off x="2001817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7" name="Rectangle 73"/>
            <p:cNvSpPr>
              <a:spLocks noChangeArrowheads="1"/>
            </p:cNvSpPr>
            <p:nvPr/>
          </p:nvSpPr>
          <p:spPr bwMode="auto">
            <a:xfrm>
              <a:off x="2001817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8" name="Rectangle 83"/>
            <p:cNvSpPr>
              <a:spLocks noChangeArrowheads="1"/>
            </p:cNvSpPr>
            <p:nvPr/>
          </p:nvSpPr>
          <p:spPr bwMode="auto">
            <a:xfrm>
              <a:off x="2001817" y="515778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9" name="Rectangle 33"/>
            <p:cNvSpPr>
              <a:spLocks noChangeArrowheads="1"/>
            </p:cNvSpPr>
            <p:nvPr/>
          </p:nvSpPr>
          <p:spPr bwMode="auto">
            <a:xfrm>
              <a:off x="2360592" y="33575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0" name="Rectangle 43"/>
            <p:cNvSpPr>
              <a:spLocks noChangeArrowheads="1"/>
            </p:cNvSpPr>
            <p:nvPr/>
          </p:nvSpPr>
          <p:spPr bwMode="auto">
            <a:xfrm>
              <a:off x="2360592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1" name="Rectangle 53"/>
            <p:cNvSpPr>
              <a:spLocks noChangeArrowheads="1"/>
            </p:cNvSpPr>
            <p:nvPr/>
          </p:nvSpPr>
          <p:spPr bwMode="auto">
            <a:xfrm>
              <a:off x="2360592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2" name="Rectangle 63"/>
            <p:cNvSpPr>
              <a:spLocks noChangeArrowheads="1"/>
            </p:cNvSpPr>
            <p:nvPr/>
          </p:nvSpPr>
          <p:spPr bwMode="auto">
            <a:xfrm>
              <a:off x="2360592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2360592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4" name="Rectangle 83"/>
            <p:cNvSpPr>
              <a:spLocks noChangeArrowheads="1"/>
            </p:cNvSpPr>
            <p:nvPr/>
          </p:nvSpPr>
          <p:spPr bwMode="auto">
            <a:xfrm>
              <a:off x="2360592" y="515778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5" name="Rectangle 33"/>
            <p:cNvSpPr>
              <a:spLocks noChangeArrowheads="1"/>
            </p:cNvSpPr>
            <p:nvPr/>
          </p:nvSpPr>
          <p:spPr bwMode="auto">
            <a:xfrm>
              <a:off x="2716197" y="33575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6" name="Rectangle 43"/>
            <p:cNvSpPr>
              <a:spLocks noChangeArrowheads="1"/>
            </p:cNvSpPr>
            <p:nvPr/>
          </p:nvSpPr>
          <p:spPr bwMode="auto">
            <a:xfrm>
              <a:off x="2716197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7" name="Rectangle 53"/>
            <p:cNvSpPr>
              <a:spLocks noChangeArrowheads="1"/>
            </p:cNvSpPr>
            <p:nvPr/>
          </p:nvSpPr>
          <p:spPr bwMode="auto">
            <a:xfrm>
              <a:off x="2716197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8" name="Rectangle 63"/>
            <p:cNvSpPr>
              <a:spLocks noChangeArrowheads="1"/>
            </p:cNvSpPr>
            <p:nvPr/>
          </p:nvSpPr>
          <p:spPr bwMode="auto">
            <a:xfrm>
              <a:off x="2716197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9" name="Rectangle 73"/>
            <p:cNvSpPr>
              <a:spLocks noChangeArrowheads="1"/>
            </p:cNvSpPr>
            <p:nvPr/>
          </p:nvSpPr>
          <p:spPr bwMode="auto">
            <a:xfrm>
              <a:off x="2716197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0" name="Rectangle 83"/>
            <p:cNvSpPr>
              <a:spLocks noChangeArrowheads="1"/>
            </p:cNvSpPr>
            <p:nvPr/>
          </p:nvSpPr>
          <p:spPr bwMode="auto">
            <a:xfrm>
              <a:off x="2716197" y="515778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1" name="Rectangle 33"/>
            <p:cNvSpPr>
              <a:spLocks noChangeArrowheads="1"/>
            </p:cNvSpPr>
            <p:nvPr/>
          </p:nvSpPr>
          <p:spPr bwMode="auto">
            <a:xfrm>
              <a:off x="3074972" y="33575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2" name="Rectangle 43"/>
            <p:cNvSpPr>
              <a:spLocks noChangeArrowheads="1"/>
            </p:cNvSpPr>
            <p:nvPr/>
          </p:nvSpPr>
          <p:spPr bwMode="auto">
            <a:xfrm>
              <a:off x="3074972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3" name="Rectangle 53"/>
            <p:cNvSpPr>
              <a:spLocks noChangeArrowheads="1"/>
            </p:cNvSpPr>
            <p:nvPr/>
          </p:nvSpPr>
          <p:spPr bwMode="auto">
            <a:xfrm>
              <a:off x="3074972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4" name="Rectangle 63"/>
            <p:cNvSpPr>
              <a:spLocks noChangeArrowheads="1"/>
            </p:cNvSpPr>
            <p:nvPr/>
          </p:nvSpPr>
          <p:spPr bwMode="auto">
            <a:xfrm>
              <a:off x="3074972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5" name="Rectangle 73"/>
            <p:cNvSpPr>
              <a:spLocks noChangeArrowheads="1"/>
            </p:cNvSpPr>
            <p:nvPr/>
          </p:nvSpPr>
          <p:spPr bwMode="auto">
            <a:xfrm>
              <a:off x="3074972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3074972" y="515778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2" name="Text Box 184"/>
            <p:cNvSpPr txBox="1">
              <a:spLocks noChangeArrowheads="1"/>
            </p:cNvSpPr>
            <p:nvPr/>
          </p:nvSpPr>
          <p:spPr bwMode="auto">
            <a:xfrm>
              <a:off x="1687494" y="3738559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rgbClr val="FF0000"/>
                  </a:solidFill>
                  <a:latin typeface="楷体_GB2312" pitchFamily="49" charset="-122"/>
                </a:rPr>
                <a:t>●</a:t>
              </a:r>
              <a:endParaRPr lang="en-US" altLang="zh-CN" sz="2000" dirty="0">
                <a:solidFill>
                  <a:srgbClr val="FF0000"/>
                </a:solidFill>
                <a:latin typeface="楷体_GB2312" pitchFamily="49" charset="-122"/>
              </a:endParaRPr>
            </a:p>
          </p:txBody>
        </p:sp>
        <p:sp>
          <p:nvSpPr>
            <p:cNvPr id="87" name="Text Box 184"/>
            <p:cNvSpPr txBox="1">
              <a:spLocks noChangeArrowheads="1"/>
            </p:cNvSpPr>
            <p:nvPr/>
          </p:nvSpPr>
          <p:spPr bwMode="auto">
            <a:xfrm>
              <a:off x="2751126" y="4813312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rgbClr val="FF0000"/>
                  </a:solidFill>
                  <a:latin typeface="楷体_GB2312" pitchFamily="49" charset="-122"/>
                </a:rPr>
                <a:t>●</a:t>
              </a:r>
              <a:endParaRPr lang="en-US" altLang="zh-CN" sz="2000" dirty="0">
                <a:solidFill>
                  <a:srgbClr val="FF0000"/>
                </a:solidFill>
                <a:latin typeface="楷体_GB2312" pitchFamily="49" charset="-122"/>
              </a:endParaRPr>
            </a:p>
          </p:txBody>
        </p:sp>
        <p:sp>
          <p:nvSpPr>
            <p:cNvPr id="88" name="Line 151"/>
            <p:cNvSpPr>
              <a:spLocks noChangeShapeType="1"/>
            </p:cNvSpPr>
            <p:nvPr/>
          </p:nvSpPr>
          <p:spPr bwMode="auto">
            <a:xfrm>
              <a:off x="4143372" y="3178778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" name="Line 152"/>
            <p:cNvSpPr>
              <a:spLocks noChangeShapeType="1"/>
            </p:cNvSpPr>
            <p:nvPr/>
          </p:nvSpPr>
          <p:spPr bwMode="auto">
            <a:xfrm>
              <a:off x="5656259" y="3178778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" name="Line 153"/>
            <p:cNvSpPr>
              <a:spLocks noChangeShapeType="1"/>
            </p:cNvSpPr>
            <p:nvPr/>
          </p:nvSpPr>
          <p:spPr bwMode="auto">
            <a:xfrm>
              <a:off x="4143372" y="5354627"/>
              <a:ext cx="1512887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" name="Text Box 154"/>
            <p:cNvSpPr txBox="1">
              <a:spLocks noChangeArrowheads="1"/>
            </p:cNvSpPr>
            <p:nvPr/>
          </p:nvSpPr>
          <p:spPr bwMode="auto">
            <a:xfrm>
              <a:off x="4130683" y="5429264"/>
              <a:ext cx="15843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err="1"/>
                <a:t>i</a:t>
              </a:r>
              <a:r>
                <a:rPr lang="en-US" altLang="zh-CN" sz="2000" dirty="0"/>
                <a:t> </a:t>
              </a:r>
              <a:r>
                <a:rPr lang="zh-CN" altLang="en-US" sz="2000" dirty="0"/>
                <a:t>　</a:t>
              </a:r>
              <a:r>
                <a:rPr lang="en-US" altLang="zh-CN" sz="2000" i="1" dirty="0"/>
                <a:t>j</a:t>
              </a:r>
              <a:r>
                <a:rPr lang="en-US" altLang="zh-CN" sz="2000" dirty="0"/>
                <a:t>     </a:t>
              </a:r>
              <a:r>
                <a:rPr lang="en-US" altLang="zh-CN" sz="2000" dirty="0" err="1"/>
                <a:t>di</a:t>
              </a:r>
              <a:endParaRPr lang="en-US" altLang="zh-CN" sz="2000" dirty="0"/>
            </a:p>
          </p:txBody>
        </p:sp>
        <p:grpSp>
          <p:nvGrpSpPr>
            <p:cNvPr id="92" name="Group 193"/>
            <p:cNvGrpSpPr>
              <a:grpSpLocks/>
            </p:cNvGrpSpPr>
            <p:nvPr/>
          </p:nvGrpSpPr>
          <p:grpSpPr bwMode="auto">
            <a:xfrm>
              <a:off x="4287834" y="4929177"/>
              <a:ext cx="1131888" cy="311150"/>
              <a:chOff x="3651" y="2927"/>
              <a:chExt cx="713" cy="196"/>
            </a:xfrm>
          </p:grpSpPr>
          <p:sp>
            <p:nvSpPr>
              <p:cNvPr id="93" name="Text Box 155"/>
              <p:cNvSpPr txBox="1">
                <a:spLocks noChangeArrowheads="1"/>
              </p:cNvSpPr>
              <p:nvPr/>
            </p:nvSpPr>
            <p:spPr bwMode="auto">
              <a:xfrm>
                <a:off x="3651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94" name="Text Box 156"/>
              <p:cNvSpPr txBox="1">
                <a:spLocks noChangeArrowheads="1"/>
              </p:cNvSpPr>
              <p:nvPr/>
            </p:nvSpPr>
            <p:spPr bwMode="auto">
              <a:xfrm>
                <a:off x="3923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95" name="Text Box 157"/>
              <p:cNvSpPr txBox="1">
                <a:spLocks noChangeArrowheads="1"/>
              </p:cNvSpPr>
              <p:nvPr/>
            </p:nvSpPr>
            <p:spPr bwMode="auto">
              <a:xfrm>
                <a:off x="4183" y="2927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宋体" pitchFamily="2" charset="-122"/>
                    <a:ea typeface="宋体" pitchFamily="2" charset="-122"/>
                  </a:rPr>
                  <a:t>-</a:t>
                </a:r>
                <a:r>
                  <a:rPr lang="en-US" altLang="zh-CN" sz="2000"/>
                  <a:t>1</a:t>
                </a:r>
              </a:p>
            </p:txBody>
          </p:sp>
        </p:grpSp>
        <p:sp>
          <p:nvSpPr>
            <p:cNvPr id="96" name="Text Box 170"/>
            <p:cNvSpPr txBox="1">
              <a:spLocks noChangeArrowheads="1"/>
            </p:cNvSpPr>
            <p:nvPr/>
          </p:nvSpPr>
          <p:spPr bwMode="auto">
            <a:xfrm>
              <a:off x="4429124" y="5929330"/>
              <a:ext cx="1008063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一个栈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774036" y="2809323"/>
            <a:ext cx="3941367" cy="2685548"/>
            <a:chOff x="4290009" y="2473616"/>
            <a:chExt cx="4425395" cy="2754551"/>
          </a:xfrm>
        </p:grpSpPr>
        <p:sp>
          <p:nvSpPr>
            <p:cNvPr id="97" name="TextBox 96"/>
            <p:cNvSpPr txBox="1"/>
            <p:nvPr/>
          </p:nvSpPr>
          <p:spPr>
            <a:xfrm>
              <a:off x="6143636" y="3286124"/>
              <a:ext cx="25717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为了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避免重复，当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一个方块进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栈时，将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迷宫值改为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8" name="Rectangle 33"/>
            <p:cNvSpPr>
              <a:spLocks noChangeArrowheads="1"/>
            </p:cNvSpPr>
            <p:nvPr/>
          </p:nvSpPr>
          <p:spPr bwMode="auto">
            <a:xfrm>
              <a:off x="6572264" y="449898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9" name="Rectangle 33"/>
            <p:cNvSpPr>
              <a:spLocks noChangeArrowheads="1"/>
            </p:cNvSpPr>
            <p:nvPr/>
          </p:nvSpPr>
          <p:spPr bwMode="auto">
            <a:xfrm>
              <a:off x="7573981" y="449898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01" name="直接箭头连接符 100"/>
            <p:cNvCxnSpPr>
              <a:stCxn id="98" idx="3"/>
              <a:endCxn id="99" idx="1"/>
            </p:cNvCxnSpPr>
            <p:nvPr/>
          </p:nvCxnSpPr>
          <p:spPr>
            <a:xfrm>
              <a:off x="6931039" y="4678373"/>
              <a:ext cx="64294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任意多边形 101"/>
            <p:cNvSpPr/>
            <p:nvPr/>
          </p:nvSpPr>
          <p:spPr>
            <a:xfrm>
              <a:off x="6794500" y="4876800"/>
              <a:ext cx="1022350" cy="351367"/>
            </a:xfrm>
            <a:custGeom>
              <a:avLst/>
              <a:gdLst>
                <a:gd name="connsiteX0" fmla="*/ 990600 w 1022350"/>
                <a:gd name="connsiteY0" fmla="*/ 0 h 351367"/>
                <a:gd name="connsiteX1" fmla="*/ 939800 w 1022350"/>
                <a:gd name="connsiteY1" fmla="*/ 139700 h 351367"/>
                <a:gd name="connsiteX2" fmla="*/ 495300 w 1022350"/>
                <a:gd name="connsiteY2" fmla="*/ 330200 h 351367"/>
                <a:gd name="connsiteX3" fmla="*/ 0 w 1022350"/>
                <a:gd name="connsiteY3" fmla="*/ 12700 h 35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2350" h="351367">
                  <a:moveTo>
                    <a:pt x="990600" y="0"/>
                  </a:moveTo>
                  <a:cubicBezTo>
                    <a:pt x="1006475" y="42333"/>
                    <a:pt x="1022350" y="84667"/>
                    <a:pt x="939800" y="139700"/>
                  </a:cubicBezTo>
                  <a:cubicBezTo>
                    <a:pt x="857250" y="194733"/>
                    <a:pt x="651933" y="351367"/>
                    <a:pt x="495300" y="330200"/>
                  </a:cubicBezTo>
                  <a:cubicBezTo>
                    <a:pt x="338667" y="309033"/>
                    <a:pt x="0" y="12700"/>
                    <a:pt x="0" y="12700"/>
                  </a:cubicBezTo>
                </a:path>
              </a:pathLst>
            </a:cu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4" name="直接箭头连接符 103"/>
            <p:cNvCxnSpPr/>
            <p:nvPr/>
          </p:nvCxnSpPr>
          <p:spPr>
            <a:xfrm rot="16200000" flipV="1">
              <a:off x="5075827" y="1687798"/>
              <a:ext cx="928693" cy="250033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灯片编号占位符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41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9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428596" y="642918"/>
            <a:ext cx="8072493" cy="36533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(!StackEmpty(st))		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栈不空时循环</a:t>
            </a: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GetTop(st,e);		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取栈顶方块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endParaRPr lang="zh-CN" altLang="en-US" sz="2000" smtClean="0">
              <a:solidFill>
                <a:srgbClr val="008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i=e.i; j=e.j; di=e.di;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if (i==xe &amp;&amp; j==ye)		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找到了出口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输出该路径</a:t>
            </a: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 printf("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一条迷宫路径如下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:\n");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k=0;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while (!StackEmpty(st))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Pop(st,e);		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出栈方块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endParaRPr lang="zh-CN" altLang="en-US" sz="2000" smtClean="0">
              <a:solidFill>
                <a:srgbClr val="008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path[k++]=e;	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添加到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数组中</a:t>
            </a: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3" name="灯片编号占位符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42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782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214283" y="142852"/>
            <a:ext cx="6500858" cy="31700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while (k&gt;=1)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{     k--;				         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printf("\t(%d,%d)",path[k].i,path[k].j);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if ((k+2)%5==0)  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每输出每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个方块后换一行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printf("\n");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printf("\n");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DestroyStack(st);//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销毁栈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return true;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输出一条迷宫路径后返回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94"/>
          <p:cNvGrpSpPr/>
          <p:nvPr/>
        </p:nvGrpSpPr>
        <p:grpSpPr>
          <a:xfrm>
            <a:off x="7131079" y="1230042"/>
            <a:ext cx="1584325" cy="3413404"/>
            <a:chOff x="7131079" y="1230042"/>
            <a:chExt cx="1584325" cy="3413404"/>
          </a:xfrm>
        </p:grpSpPr>
        <p:sp>
          <p:nvSpPr>
            <p:cNvPr id="4" name="Line 151"/>
            <p:cNvSpPr>
              <a:spLocks noChangeShapeType="1"/>
            </p:cNvSpPr>
            <p:nvPr/>
          </p:nvSpPr>
          <p:spPr bwMode="auto">
            <a:xfrm>
              <a:off x="7202517" y="1230042"/>
              <a:ext cx="0" cy="288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" name="Line 152"/>
            <p:cNvSpPr>
              <a:spLocks noChangeShapeType="1"/>
            </p:cNvSpPr>
            <p:nvPr/>
          </p:nvSpPr>
          <p:spPr bwMode="auto">
            <a:xfrm>
              <a:off x="8715404" y="1250680"/>
              <a:ext cx="0" cy="288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" name="Line 153"/>
            <p:cNvSpPr>
              <a:spLocks noChangeShapeType="1"/>
            </p:cNvSpPr>
            <p:nvPr/>
          </p:nvSpPr>
          <p:spPr bwMode="auto">
            <a:xfrm>
              <a:off x="7202517" y="4122746"/>
              <a:ext cx="1512887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Text Box 154"/>
            <p:cNvSpPr txBox="1">
              <a:spLocks noChangeArrowheads="1"/>
            </p:cNvSpPr>
            <p:nvPr/>
          </p:nvSpPr>
          <p:spPr bwMode="auto">
            <a:xfrm>
              <a:off x="7131079" y="4338646"/>
              <a:ext cx="15843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i</a:t>
              </a:r>
              <a:r>
                <a:rPr lang="en-US" altLang="zh-CN" sz="2000"/>
                <a:t> </a:t>
              </a:r>
              <a:r>
                <a:rPr lang="zh-CN" altLang="en-US" sz="2000"/>
                <a:t>　</a:t>
              </a:r>
              <a:r>
                <a:rPr lang="en-US" altLang="zh-CN" sz="2000" i="1"/>
                <a:t>j</a:t>
              </a:r>
              <a:r>
                <a:rPr lang="en-US" altLang="zh-CN" sz="2000"/>
                <a:t>     di</a:t>
              </a:r>
            </a:p>
          </p:txBody>
        </p:sp>
        <p:grpSp>
          <p:nvGrpSpPr>
            <p:cNvPr id="3" name="Group 193"/>
            <p:cNvGrpSpPr>
              <a:grpSpLocks/>
            </p:cNvGrpSpPr>
            <p:nvPr/>
          </p:nvGrpSpPr>
          <p:grpSpPr bwMode="auto">
            <a:xfrm>
              <a:off x="7346979" y="3684596"/>
              <a:ext cx="1131888" cy="311150"/>
              <a:chOff x="3651" y="2927"/>
              <a:chExt cx="713" cy="196"/>
            </a:xfrm>
          </p:grpSpPr>
          <p:sp>
            <p:nvSpPr>
              <p:cNvPr id="9" name="Text Box 155"/>
              <p:cNvSpPr txBox="1">
                <a:spLocks noChangeArrowheads="1"/>
              </p:cNvSpPr>
              <p:nvPr/>
            </p:nvSpPr>
            <p:spPr bwMode="auto">
              <a:xfrm>
                <a:off x="3651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0" name="Text Box 156"/>
              <p:cNvSpPr txBox="1">
                <a:spLocks noChangeArrowheads="1"/>
              </p:cNvSpPr>
              <p:nvPr/>
            </p:nvSpPr>
            <p:spPr bwMode="auto">
              <a:xfrm>
                <a:off x="3923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1" name="Text Box 157"/>
              <p:cNvSpPr txBox="1">
                <a:spLocks noChangeArrowheads="1"/>
              </p:cNvSpPr>
              <p:nvPr/>
            </p:nvSpPr>
            <p:spPr bwMode="auto">
              <a:xfrm>
                <a:off x="4183" y="2927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宋体" pitchFamily="2" charset="-122"/>
                    <a:ea typeface="宋体" pitchFamily="2" charset="-122"/>
                  </a:rPr>
                  <a:t>-</a:t>
                </a:r>
                <a:r>
                  <a:rPr lang="en-US" altLang="zh-CN" sz="2000"/>
                  <a:t>1</a:t>
                </a:r>
              </a:p>
            </p:txBody>
          </p:sp>
        </p:grpSp>
        <p:sp>
          <p:nvSpPr>
            <p:cNvPr id="12" name="Text Box 158"/>
            <p:cNvSpPr txBox="1">
              <a:spLocks noChangeArrowheads="1"/>
            </p:cNvSpPr>
            <p:nvPr/>
          </p:nvSpPr>
          <p:spPr bwMode="auto">
            <a:xfrm>
              <a:off x="8210579" y="3690946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1</a:t>
              </a:r>
              <a:endParaRPr lang="en-US" altLang="zh-CN" sz="2000"/>
            </a:p>
          </p:txBody>
        </p:sp>
        <p:grpSp>
          <p:nvGrpSpPr>
            <p:cNvPr id="8" name="Group 194"/>
            <p:cNvGrpSpPr>
              <a:grpSpLocks/>
            </p:cNvGrpSpPr>
            <p:nvPr/>
          </p:nvGrpSpPr>
          <p:grpSpPr bwMode="auto">
            <a:xfrm>
              <a:off x="7346979" y="3330584"/>
              <a:ext cx="1133475" cy="304800"/>
              <a:chOff x="3651" y="2704"/>
              <a:chExt cx="714" cy="192"/>
            </a:xfrm>
          </p:grpSpPr>
          <p:sp>
            <p:nvSpPr>
              <p:cNvPr id="14" name="Text Box 164"/>
              <p:cNvSpPr txBox="1">
                <a:spLocks noChangeArrowheads="1"/>
              </p:cNvSpPr>
              <p:nvPr/>
            </p:nvSpPr>
            <p:spPr bwMode="auto">
              <a:xfrm>
                <a:off x="3651" y="2704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1</a:t>
                </a:r>
              </a:p>
            </p:txBody>
          </p:sp>
          <p:sp>
            <p:nvSpPr>
              <p:cNvPr id="15" name="Text Box 165"/>
              <p:cNvSpPr txBox="1">
                <a:spLocks noChangeArrowheads="1"/>
              </p:cNvSpPr>
              <p:nvPr/>
            </p:nvSpPr>
            <p:spPr bwMode="auto">
              <a:xfrm>
                <a:off x="3923" y="2704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16" name="Text Box 166"/>
              <p:cNvSpPr txBox="1">
                <a:spLocks noChangeArrowheads="1"/>
              </p:cNvSpPr>
              <p:nvPr/>
            </p:nvSpPr>
            <p:spPr bwMode="auto">
              <a:xfrm>
                <a:off x="4184" y="270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宋体" pitchFamily="2" charset="-122"/>
                    <a:ea typeface="宋体" pitchFamily="2" charset="-122"/>
                  </a:rPr>
                  <a:t>-</a:t>
                </a:r>
                <a:r>
                  <a:rPr lang="en-US" altLang="zh-CN" sz="2000">
                    <a:ea typeface="宋体" pitchFamily="2" charset="-122"/>
                  </a:rPr>
                  <a:t>1</a:t>
                </a:r>
                <a:endParaRPr lang="en-US" altLang="zh-CN" sz="2000"/>
              </a:p>
            </p:txBody>
          </p:sp>
        </p:grpSp>
        <p:grpSp>
          <p:nvGrpSpPr>
            <p:cNvPr id="13" name="Group 195"/>
            <p:cNvGrpSpPr>
              <a:grpSpLocks/>
            </p:cNvGrpSpPr>
            <p:nvPr/>
          </p:nvGrpSpPr>
          <p:grpSpPr bwMode="auto">
            <a:xfrm>
              <a:off x="7346979" y="2971809"/>
              <a:ext cx="1133475" cy="304800"/>
              <a:chOff x="3651" y="2478"/>
              <a:chExt cx="714" cy="192"/>
            </a:xfrm>
          </p:grpSpPr>
          <p:sp>
            <p:nvSpPr>
              <p:cNvPr id="18" name="Text Box 167"/>
              <p:cNvSpPr txBox="1">
                <a:spLocks noChangeArrowheads="1"/>
              </p:cNvSpPr>
              <p:nvPr/>
            </p:nvSpPr>
            <p:spPr bwMode="auto">
              <a:xfrm>
                <a:off x="3651" y="2478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9" name="Text Box 168"/>
              <p:cNvSpPr txBox="1">
                <a:spLocks noChangeArrowheads="1"/>
              </p:cNvSpPr>
              <p:nvPr/>
            </p:nvSpPr>
            <p:spPr bwMode="auto">
              <a:xfrm>
                <a:off x="3923" y="2478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3</a:t>
                </a:r>
              </a:p>
            </p:txBody>
          </p:sp>
          <p:sp>
            <p:nvSpPr>
              <p:cNvPr id="20" name="Text Box 169"/>
              <p:cNvSpPr txBox="1">
                <a:spLocks noChangeArrowheads="1"/>
              </p:cNvSpPr>
              <p:nvPr/>
            </p:nvSpPr>
            <p:spPr bwMode="auto">
              <a:xfrm>
                <a:off x="4184" y="2478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宋体" pitchFamily="2" charset="-122"/>
                    <a:ea typeface="宋体" pitchFamily="2" charset="-122"/>
                  </a:rPr>
                  <a:t>-</a:t>
                </a:r>
                <a:r>
                  <a:rPr lang="en-US" altLang="zh-CN" sz="2000">
                    <a:ea typeface="宋体" pitchFamily="2" charset="-122"/>
                  </a:rPr>
                  <a:t>1</a:t>
                </a:r>
                <a:endParaRPr lang="en-US" altLang="zh-CN" sz="2000"/>
              </a:p>
            </p:txBody>
          </p:sp>
        </p:grpSp>
        <p:grpSp>
          <p:nvGrpSpPr>
            <p:cNvPr id="17" name="Group 197"/>
            <p:cNvGrpSpPr>
              <a:grpSpLocks/>
            </p:cNvGrpSpPr>
            <p:nvPr/>
          </p:nvGrpSpPr>
          <p:grpSpPr bwMode="auto">
            <a:xfrm>
              <a:off x="7346979" y="2179646"/>
              <a:ext cx="1143000" cy="304800"/>
              <a:chOff x="3651" y="1979"/>
              <a:chExt cx="720" cy="192"/>
            </a:xfrm>
          </p:grpSpPr>
          <p:sp>
            <p:nvSpPr>
              <p:cNvPr id="22" name="Text Box 176"/>
              <p:cNvSpPr txBox="1">
                <a:spLocks noChangeArrowheads="1"/>
              </p:cNvSpPr>
              <p:nvPr/>
            </p:nvSpPr>
            <p:spPr bwMode="auto">
              <a:xfrm>
                <a:off x="3651" y="1979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23" name="Text Box 177"/>
              <p:cNvSpPr txBox="1">
                <a:spLocks noChangeArrowheads="1"/>
              </p:cNvSpPr>
              <p:nvPr/>
            </p:nvSpPr>
            <p:spPr bwMode="auto">
              <a:xfrm>
                <a:off x="3923" y="1979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4</a:t>
                </a:r>
              </a:p>
            </p:txBody>
          </p:sp>
          <p:sp>
            <p:nvSpPr>
              <p:cNvPr id="24" name="Text Box 178"/>
              <p:cNvSpPr txBox="1">
                <a:spLocks noChangeArrowheads="1"/>
              </p:cNvSpPr>
              <p:nvPr/>
            </p:nvSpPr>
            <p:spPr bwMode="auto">
              <a:xfrm>
                <a:off x="4190" y="1979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宋体" pitchFamily="2" charset="-122"/>
                    <a:ea typeface="宋体" pitchFamily="2" charset="-122"/>
                  </a:rPr>
                  <a:t>-</a:t>
                </a:r>
                <a:r>
                  <a:rPr lang="en-US" altLang="zh-CN" sz="2000">
                    <a:ea typeface="宋体" pitchFamily="2" charset="-122"/>
                  </a:rPr>
                  <a:t>1</a:t>
                </a:r>
                <a:endParaRPr lang="en-US" altLang="zh-CN" sz="2000"/>
              </a:p>
            </p:txBody>
          </p:sp>
        </p:grpSp>
        <p:grpSp>
          <p:nvGrpSpPr>
            <p:cNvPr id="21" name="Group 196"/>
            <p:cNvGrpSpPr>
              <a:grpSpLocks/>
            </p:cNvGrpSpPr>
            <p:nvPr/>
          </p:nvGrpSpPr>
          <p:grpSpPr bwMode="auto">
            <a:xfrm>
              <a:off x="7345392" y="2584459"/>
              <a:ext cx="1141412" cy="312737"/>
              <a:chOff x="3651" y="2234"/>
              <a:chExt cx="719" cy="197"/>
            </a:xfrm>
          </p:grpSpPr>
          <p:sp>
            <p:nvSpPr>
              <p:cNvPr id="26" name="Text Box 173"/>
              <p:cNvSpPr txBox="1">
                <a:spLocks noChangeArrowheads="1"/>
              </p:cNvSpPr>
              <p:nvPr/>
            </p:nvSpPr>
            <p:spPr bwMode="auto">
              <a:xfrm>
                <a:off x="3651" y="2239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27" name="Text Box 174"/>
              <p:cNvSpPr txBox="1">
                <a:spLocks noChangeArrowheads="1"/>
              </p:cNvSpPr>
              <p:nvPr/>
            </p:nvSpPr>
            <p:spPr bwMode="auto">
              <a:xfrm>
                <a:off x="3923" y="2239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3</a:t>
                </a:r>
              </a:p>
            </p:txBody>
          </p:sp>
          <p:sp>
            <p:nvSpPr>
              <p:cNvPr id="28" name="Text Box 179"/>
              <p:cNvSpPr txBox="1">
                <a:spLocks noChangeArrowheads="1"/>
              </p:cNvSpPr>
              <p:nvPr/>
            </p:nvSpPr>
            <p:spPr bwMode="auto">
              <a:xfrm>
                <a:off x="4189" y="223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宋体" pitchFamily="2" charset="-122"/>
                    <a:ea typeface="宋体" pitchFamily="2" charset="-122"/>
                  </a:rPr>
                  <a:t>-</a:t>
                </a:r>
                <a:r>
                  <a:rPr lang="en-US" altLang="zh-CN" sz="2000">
                    <a:ea typeface="宋体" pitchFamily="2" charset="-122"/>
                  </a:rPr>
                  <a:t>1</a:t>
                </a:r>
                <a:endParaRPr lang="en-US" altLang="zh-CN" sz="2000"/>
              </a:p>
            </p:txBody>
          </p:sp>
        </p:grpSp>
        <p:sp>
          <p:nvSpPr>
            <p:cNvPr id="29" name="Text Box 190"/>
            <p:cNvSpPr txBox="1">
              <a:spLocks noChangeArrowheads="1"/>
            </p:cNvSpPr>
            <p:nvPr/>
          </p:nvSpPr>
          <p:spPr bwMode="auto">
            <a:xfrm>
              <a:off x="8210579" y="3327409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1</a:t>
              </a:r>
              <a:endParaRPr lang="en-US" altLang="zh-CN" sz="2000"/>
            </a:p>
          </p:txBody>
        </p:sp>
        <p:sp>
          <p:nvSpPr>
            <p:cNvPr id="30" name="Text Box 191"/>
            <p:cNvSpPr txBox="1">
              <a:spLocks noChangeArrowheads="1"/>
            </p:cNvSpPr>
            <p:nvPr/>
          </p:nvSpPr>
          <p:spPr bwMode="auto">
            <a:xfrm>
              <a:off x="8210579" y="2968634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2</a:t>
              </a:r>
              <a:endParaRPr lang="en-US" altLang="zh-CN" sz="2000"/>
            </a:p>
          </p:txBody>
        </p:sp>
        <p:sp>
          <p:nvSpPr>
            <p:cNvPr id="31" name="Text Box 192"/>
            <p:cNvSpPr txBox="1">
              <a:spLocks noChangeArrowheads="1"/>
            </p:cNvSpPr>
            <p:nvPr/>
          </p:nvSpPr>
          <p:spPr bwMode="auto">
            <a:xfrm>
              <a:off x="8197879" y="2566996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1</a:t>
              </a:r>
              <a:endParaRPr lang="en-US" altLang="zh-CN" sz="2000"/>
            </a:p>
          </p:txBody>
        </p:sp>
        <p:sp>
          <p:nvSpPr>
            <p:cNvPr id="32" name="Text Box 198"/>
            <p:cNvSpPr txBox="1">
              <a:spLocks noChangeArrowheads="1"/>
            </p:cNvSpPr>
            <p:nvPr/>
          </p:nvSpPr>
          <p:spPr bwMode="auto">
            <a:xfrm>
              <a:off x="8210579" y="2593984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2</a:t>
              </a:r>
              <a:endParaRPr lang="en-US" altLang="zh-CN" sz="2000"/>
            </a:p>
          </p:txBody>
        </p:sp>
        <p:grpSp>
          <p:nvGrpSpPr>
            <p:cNvPr id="25" name="Group 203"/>
            <p:cNvGrpSpPr>
              <a:grpSpLocks/>
            </p:cNvGrpSpPr>
            <p:nvPr/>
          </p:nvGrpSpPr>
          <p:grpSpPr bwMode="auto">
            <a:xfrm>
              <a:off x="7348567" y="2149484"/>
              <a:ext cx="1152525" cy="304800"/>
              <a:chOff x="2336" y="3430"/>
              <a:chExt cx="726" cy="192"/>
            </a:xfrm>
          </p:grpSpPr>
          <p:sp>
            <p:nvSpPr>
              <p:cNvPr id="34" name="Text Box 199"/>
              <p:cNvSpPr txBox="1">
                <a:spLocks noChangeArrowheads="1"/>
              </p:cNvSpPr>
              <p:nvPr/>
            </p:nvSpPr>
            <p:spPr bwMode="auto">
              <a:xfrm>
                <a:off x="2336" y="3430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3</a:t>
                </a:r>
              </a:p>
            </p:txBody>
          </p:sp>
          <p:sp>
            <p:nvSpPr>
              <p:cNvPr id="35" name="Text Box 200"/>
              <p:cNvSpPr txBox="1">
                <a:spLocks noChangeArrowheads="1"/>
              </p:cNvSpPr>
              <p:nvPr/>
            </p:nvSpPr>
            <p:spPr bwMode="auto">
              <a:xfrm>
                <a:off x="2608" y="3430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3</a:t>
                </a:r>
              </a:p>
            </p:txBody>
          </p:sp>
          <p:sp>
            <p:nvSpPr>
              <p:cNvPr id="36" name="Text Box 201"/>
              <p:cNvSpPr txBox="1">
                <a:spLocks noChangeArrowheads="1"/>
              </p:cNvSpPr>
              <p:nvPr/>
            </p:nvSpPr>
            <p:spPr bwMode="auto">
              <a:xfrm>
                <a:off x="2881" y="3430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宋体" pitchFamily="2" charset="-122"/>
                    <a:ea typeface="宋体" pitchFamily="2" charset="-122"/>
                  </a:rPr>
                  <a:t>-</a:t>
                </a:r>
                <a:r>
                  <a:rPr lang="en-US" altLang="zh-CN" sz="2000">
                    <a:ea typeface="宋体" pitchFamily="2" charset="-122"/>
                  </a:rPr>
                  <a:t>1</a:t>
                </a:r>
                <a:endParaRPr lang="en-US" altLang="zh-CN" sz="2000"/>
              </a:p>
            </p:txBody>
          </p:sp>
        </p:grpSp>
        <p:sp>
          <p:nvSpPr>
            <p:cNvPr id="37" name="Text Box 202"/>
            <p:cNvSpPr txBox="1">
              <a:spLocks noChangeArrowheads="1"/>
            </p:cNvSpPr>
            <p:nvPr/>
          </p:nvSpPr>
          <p:spPr bwMode="auto">
            <a:xfrm>
              <a:off x="8224867" y="2149484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1</a:t>
              </a:r>
              <a:endParaRPr lang="en-US" altLang="zh-CN" sz="2000"/>
            </a:p>
          </p:txBody>
        </p:sp>
        <p:grpSp>
          <p:nvGrpSpPr>
            <p:cNvPr id="33" name="Group 208"/>
            <p:cNvGrpSpPr>
              <a:grpSpLocks/>
            </p:cNvGrpSpPr>
            <p:nvPr/>
          </p:nvGrpSpPr>
          <p:grpSpPr bwMode="auto">
            <a:xfrm>
              <a:off x="7346979" y="1695459"/>
              <a:ext cx="1152525" cy="304800"/>
              <a:chOff x="3651" y="1674"/>
              <a:chExt cx="726" cy="192"/>
            </a:xfrm>
          </p:grpSpPr>
          <p:sp>
            <p:nvSpPr>
              <p:cNvPr id="39" name="Text Box 204"/>
              <p:cNvSpPr txBox="1">
                <a:spLocks noChangeArrowheads="1"/>
              </p:cNvSpPr>
              <p:nvPr/>
            </p:nvSpPr>
            <p:spPr bwMode="auto">
              <a:xfrm>
                <a:off x="3651" y="167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4</a:t>
                </a:r>
              </a:p>
            </p:txBody>
          </p:sp>
          <p:sp>
            <p:nvSpPr>
              <p:cNvPr id="40" name="Text Box 205"/>
              <p:cNvSpPr txBox="1">
                <a:spLocks noChangeArrowheads="1"/>
              </p:cNvSpPr>
              <p:nvPr/>
            </p:nvSpPr>
            <p:spPr bwMode="auto">
              <a:xfrm>
                <a:off x="3923" y="167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3</a:t>
                </a:r>
              </a:p>
            </p:txBody>
          </p:sp>
          <p:sp>
            <p:nvSpPr>
              <p:cNvPr id="41" name="Text Box 206"/>
              <p:cNvSpPr txBox="1">
                <a:spLocks noChangeArrowheads="1"/>
              </p:cNvSpPr>
              <p:nvPr/>
            </p:nvSpPr>
            <p:spPr bwMode="auto">
              <a:xfrm>
                <a:off x="4196" y="167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宋体" pitchFamily="2" charset="-122"/>
                    <a:ea typeface="宋体" pitchFamily="2" charset="-122"/>
                  </a:rPr>
                  <a:t>-</a:t>
                </a:r>
                <a:r>
                  <a:rPr lang="en-US" altLang="zh-CN" sz="2000">
                    <a:ea typeface="宋体" pitchFamily="2" charset="-122"/>
                  </a:rPr>
                  <a:t>1</a:t>
                </a:r>
                <a:endParaRPr lang="en-US" altLang="zh-CN" sz="2000"/>
              </a:p>
            </p:txBody>
          </p:sp>
        </p:grpSp>
        <p:sp>
          <p:nvSpPr>
            <p:cNvPr id="42" name="Text Box 207"/>
            <p:cNvSpPr txBox="1">
              <a:spLocks noChangeArrowheads="1"/>
            </p:cNvSpPr>
            <p:nvPr/>
          </p:nvSpPr>
          <p:spPr bwMode="auto">
            <a:xfrm>
              <a:off x="8223279" y="1700221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1</a:t>
              </a:r>
              <a:endParaRPr lang="en-US" altLang="zh-CN" sz="2000"/>
            </a:p>
          </p:txBody>
        </p:sp>
        <p:grpSp>
          <p:nvGrpSpPr>
            <p:cNvPr id="38" name="Group 212"/>
            <p:cNvGrpSpPr>
              <a:grpSpLocks/>
            </p:cNvGrpSpPr>
            <p:nvPr/>
          </p:nvGrpSpPr>
          <p:grpSpPr bwMode="auto">
            <a:xfrm>
              <a:off x="7346979" y="1250959"/>
              <a:ext cx="1152525" cy="304800"/>
              <a:chOff x="3651" y="1378"/>
              <a:chExt cx="726" cy="192"/>
            </a:xfrm>
          </p:grpSpPr>
          <p:sp>
            <p:nvSpPr>
              <p:cNvPr id="44" name="Text Box 209"/>
              <p:cNvSpPr txBox="1">
                <a:spLocks noChangeArrowheads="1"/>
              </p:cNvSpPr>
              <p:nvPr/>
            </p:nvSpPr>
            <p:spPr bwMode="auto">
              <a:xfrm>
                <a:off x="3651" y="1378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4</a:t>
                </a:r>
              </a:p>
            </p:txBody>
          </p:sp>
          <p:sp>
            <p:nvSpPr>
              <p:cNvPr id="45" name="Text Box 210"/>
              <p:cNvSpPr txBox="1">
                <a:spLocks noChangeArrowheads="1"/>
              </p:cNvSpPr>
              <p:nvPr/>
            </p:nvSpPr>
            <p:spPr bwMode="auto">
              <a:xfrm>
                <a:off x="3923" y="1378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4</a:t>
                </a:r>
              </a:p>
            </p:txBody>
          </p:sp>
          <p:sp>
            <p:nvSpPr>
              <p:cNvPr id="46" name="Text Box 211"/>
              <p:cNvSpPr txBox="1">
                <a:spLocks noChangeArrowheads="1"/>
              </p:cNvSpPr>
              <p:nvPr/>
            </p:nvSpPr>
            <p:spPr bwMode="auto">
              <a:xfrm>
                <a:off x="4196" y="1378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宋体" pitchFamily="2" charset="-122"/>
                    <a:ea typeface="宋体" pitchFamily="2" charset="-122"/>
                  </a:rPr>
                  <a:t>-</a:t>
                </a:r>
                <a:r>
                  <a:rPr lang="en-US" altLang="zh-CN" sz="2000">
                    <a:ea typeface="宋体" pitchFamily="2" charset="-122"/>
                  </a:rPr>
                  <a:t>1</a:t>
                </a:r>
                <a:endParaRPr lang="en-US" altLang="zh-CN" sz="2000"/>
              </a:p>
            </p:txBody>
          </p:sp>
        </p:grpSp>
      </p:grpSp>
      <p:grpSp>
        <p:nvGrpSpPr>
          <p:cNvPr id="43" name="组合 95"/>
          <p:cNvGrpSpPr/>
          <p:nvPr/>
        </p:nvGrpSpPr>
        <p:grpSpPr>
          <a:xfrm>
            <a:off x="3209923" y="4206880"/>
            <a:ext cx="3841769" cy="2393394"/>
            <a:chOff x="3209923" y="4206880"/>
            <a:chExt cx="3841769" cy="2393394"/>
          </a:xfrm>
        </p:grpSpPr>
        <p:sp>
          <p:nvSpPr>
            <p:cNvPr id="49" name="Rectangle 33"/>
            <p:cNvSpPr>
              <a:spLocks noChangeArrowheads="1"/>
            </p:cNvSpPr>
            <p:nvPr/>
          </p:nvSpPr>
          <p:spPr bwMode="auto">
            <a:xfrm>
              <a:off x="3209923" y="44412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0" name="Rectangle 43"/>
            <p:cNvSpPr>
              <a:spLocks noChangeArrowheads="1"/>
            </p:cNvSpPr>
            <p:nvPr/>
          </p:nvSpPr>
          <p:spPr bwMode="auto">
            <a:xfrm>
              <a:off x="3209923" y="480004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1" name="Rectangle 53"/>
            <p:cNvSpPr>
              <a:spLocks noChangeArrowheads="1"/>
            </p:cNvSpPr>
            <p:nvPr/>
          </p:nvSpPr>
          <p:spPr bwMode="auto">
            <a:xfrm>
              <a:off x="3209923" y="516041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" name="Rectangle 63"/>
            <p:cNvSpPr>
              <a:spLocks noChangeArrowheads="1"/>
            </p:cNvSpPr>
            <p:nvPr/>
          </p:nvSpPr>
          <p:spPr bwMode="auto">
            <a:xfrm>
              <a:off x="3209923" y="55207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3" name="Rectangle 73"/>
            <p:cNvSpPr>
              <a:spLocks noChangeArrowheads="1"/>
            </p:cNvSpPr>
            <p:nvPr/>
          </p:nvSpPr>
          <p:spPr bwMode="auto">
            <a:xfrm>
              <a:off x="3209923" y="588113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4" name="Rectangle 83"/>
            <p:cNvSpPr>
              <a:spLocks noChangeArrowheads="1"/>
            </p:cNvSpPr>
            <p:nvPr/>
          </p:nvSpPr>
          <p:spPr bwMode="auto">
            <a:xfrm>
              <a:off x="3209923" y="62414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5" name="Rectangle 33"/>
            <p:cNvSpPr>
              <a:spLocks noChangeArrowheads="1"/>
            </p:cNvSpPr>
            <p:nvPr/>
          </p:nvSpPr>
          <p:spPr bwMode="auto">
            <a:xfrm>
              <a:off x="3568698" y="44412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3568698" y="480004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3568698" y="516041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568698" y="55207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9" name="Rectangle 73"/>
            <p:cNvSpPr>
              <a:spLocks noChangeArrowheads="1"/>
            </p:cNvSpPr>
            <p:nvPr/>
          </p:nvSpPr>
          <p:spPr bwMode="auto">
            <a:xfrm>
              <a:off x="3568698" y="588113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0" name="Rectangle 83"/>
            <p:cNvSpPr>
              <a:spLocks noChangeArrowheads="1"/>
            </p:cNvSpPr>
            <p:nvPr/>
          </p:nvSpPr>
          <p:spPr bwMode="auto">
            <a:xfrm>
              <a:off x="3568698" y="62414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1" name="Rectangle 33"/>
            <p:cNvSpPr>
              <a:spLocks noChangeArrowheads="1"/>
            </p:cNvSpPr>
            <p:nvPr/>
          </p:nvSpPr>
          <p:spPr bwMode="auto">
            <a:xfrm>
              <a:off x="3925888" y="44412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2" name="Rectangle 43"/>
            <p:cNvSpPr>
              <a:spLocks noChangeArrowheads="1"/>
            </p:cNvSpPr>
            <p:nvPr/>
          </p:nvSpPr>
          <p:spPr bwMode="auto">
            <a:xfrm>
              <a:off x="3925888" y="480004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" name="Rectangle 53"/>
            <p:cNvSpPr>
              <a:spLocks noChangeArrowheads="1"/>
            </p:cNvSpPr>
            <p:nvPr/>
          </p:nvSpPr>
          <p:spPr bwMode="auto">
            <a:xfrm>
              <a:off x="3925888" y="516041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3925888" y="55207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5" name="Rectangle 73"/>
            <p:cNvSpPr>
              <a:spLocks noChangeArrowheads="1"/>
            </p:cNvSpPr>
            <p:nvPr/>
          </p:nvSpPr>
          <p:spPr bwMode="auto">
            <a:xfrm>
              <a:off x="3925888" y="588113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6" name="Rectangle 83"/>
            <p:cNvSpPr>
              <a:spLocks noChangeArrowheads="1"/>
            </p:cNvSpPr>
            <p:nvPr/>
          </p:nvSpPr>
          <p:spPr bwMode="auto">
            <a:xfrm>
              <a:off x="3925888" y="62414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7" name="Rectangle 33"/>
            <p:cNvSpPr>
              <a:spLocks noChangeArrowheads="1"/>
            </p:cNvSpPr>
            <p:nvPr/>
          </p:nvSpPr>
          <p:spPr bwMode="auto">
            <a:xfrm>
              <a:off x="4284663" y="44412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8" name="Rectangle 43"/>
            <p:cNvSpPr>
              <a:spLocks noChangeArrowheads="1"/>
            </p:cNvSpPr>
            <p:nvPr/>
          </p:nvSpPr>
          <p:spPr bwMode="auto">
            <a:xfrm>
              <a:off x="4284663" y="480004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9" name="Rectangle 53"/>
            <p:cNvSpPr>
              <a:spLocks noChangeArrowheads="1"/>
            </p:cNvSpPr>
            <p:nvPr/>
          </p:nvSpPr>
          <p:spPr bwMode="auto">
            <a:xfrm>
              <a:off x="4284663" y="516041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0" name="Rectangle 63"/>
            <p:cNvSpPr>
              <a:spLocks noChangeArrowheads="1"/>
            </p:cNvSpPr>
            <p:nvPr/>
          </p:nvSpPr>
          <p:spPr bwMode="auto">
            <a:xfrm>
              <a:off x="4284663" y="55207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1" name="Rectangle 73"/>
            <p:cNvSpPr>
              <a:spLocks noChangeArrowheads="1"/>
            </p:cNvSpPr>
            <p:nvPr/>
          </p:nvSpPr>
          <p:spPr bwMode="auto">
            <a:xfrm>
              <a:off x="4284663" y="588113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2" name="Rectangle 83"/>
            <p:cNvSpPr>
              <a:spLocks noChangeArrowheads="1"/>
            </p:cNvSpPr>
            <p:nvPr/>
          </p:nvSpPr>
          <p:spPr bwMode="auto">
            <a:xfrm>
              <a:off x="4284663" y="62414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3" name="Rectangle 33"/>
            <p:cNvSpPr>
              <a:spLocks noChangeArrowheads="1"/>
            </p:cNvSpPr>
            <p:nvPr/>
          </p:nvSpPr>
          <p:spPr bwMode="auto">
            <a:xfrm>
              <a:off x="4640268" y="44412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4" name="Rectangle 43"/>
            <p:cNvSpPr>
              <a:spLocks noChangeArrowheads="1"/>
            </p:cNvSpPr>
            <p:nvPr/>
          </p:nvSpPr>
          <p:spPr bwMode="auto">
            <a:xfrm>
              <a:off x="4640268" y="480004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5" name="Rectangle 53"/>
            <p:cNvSpPr>
              <a:spLocks noChangeArrowheads="1"/>
            </p:cNvSpPr>
            <p:nvPr/>
          </p:nvSpPr>
          <p:spPr bwMode="auto">
            <a:xfrm>
              <a:off x="4640268" y="516041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6" name="Rectangle 63"/>
            <p:cNvSpPr>
              <a:spLocks noChangeArrowheads="1"/>
            </p:cNvSpPr>
            <p:nvPr/>
          </p:nvSpPr>
          <p:spPr bwMode="auto">
            <a:xfrm>
              <a:off x="4640268" y="55207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7" name="Rectangle 73"/>
            <p:cNvSpPr>
              <a:spLocks noChangeArrowheads="1"/>
            </p:cNvSpPr>
            <p:nvPr/>
          </p:nvSpPr>
          <p:spPr bwMode="auto">
            <a:xfrm>
              <a:off x="4640268" y="588113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8" name="Rectangle 83"/>
            <p:cNvSpPr>
              <a:spLocks noChangeArrowheads="1"/>
            </p:cNvSpPr>
            <p:nvPr/>
          </p:nvSpPr>
          <p:spPr bwMode="auto">
            <a:xfrm>
              <a:off x="4640268" y="62414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9" name="Rectangle 33"/>
            <p:cNvSpPr>
              <a:spLocks noChangeArrowheads="1"/>
            </p:cNvSpPr>
            <p:nvPr/>
          </p:nvSpPr>
          <p:spPr bwMode="auto">
            <a:xfrm>
              <a:off x="4999043" y="44412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0" name="Rectangle 43"/>
            <p:cNvSpPr>
              <a:spLocks noChangeArrowheads="1"/>
            </p:cNvSpPr>
            <p:nvPr/>
          </p:nvSpPr>
          <p:spPr bwMode="auto">
            <a:xfrm>
              <a:off x="4999043" y="480004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1" name="Rectangle 53"/>
            <p:cNvSpPr>
              <a:spLocks noChangeArrowheads="1"/>
            </p:cNvSpPr>
            <p:nvPr/>
          </p:nvSpPr>
          <p:spPr bwMode="auto">
            <a:xfrm>
              <a:off x="4999043" y="516041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2" name="Rectangle 63"/>
            <p:cNvSpPr>
              <a:spLocks noChangeArrowheads="1"/>
            </p:cNvSpPr>
            <p:nvPr/>
          </p:nvSpPr>
          <p:spPr bwMode="auto">
            <a:xfrm>
              <a:off x="4999043" y="55207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3" name="Rectangle 73"/>
            <p:cNvSpPr>
              <a:spLocks noChangeArrowheads="1"/>
            </p:cNvSpPr>
            <p:nvPr/>
          </p:nvSpPr>
          <p:spPr bwMode="auto">
            <a:xfrm>
              <a:off x="4999043" y="588113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4999043" y="62414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7" name="Text Box 180"/>
            <p:cNvSpPr txBox="1">
              <a:spLocks noChangeArrowheads="1"/>
            </p:cNvSpPr>
            <p:nvPr/>
          </p:nvSpPr>
          <p:spPr bwMode="auto">
            <a:xfrm>
              <a:off x="4316413" y="4819660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_GB2312" pitchFamily="49" charset="-122"/>
                </a:rPr>
                <a:t>↓</a:t>
              </a:r>
            </a:p>
          </p:txBody>
        </p:sp>
        <p:sp>
          <p:nvSpPr>
            <p:cNvPr id="88" name="Text Box 182"/>
            <p:cNvSpPr txBox="1">
              <a:spLocks noChangeArrowheads="1"/>
            </p:cNvSpPr>
            <p:nvPr/>
          </p:nvSpPr>
          <p:spPr bwMode="auto">
            <a:xfrm>
              <a:off x="3605213" y="4824422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_GB2312" pitchFamily="49" charset="-122"/>
                </a:rPr>
                <a:t>→</a:t>
              </a:r>
            </a:p>
          </p:txBody>
        </p:sp>
        <p:sp>
          <p:nvSpPr>
            <p:cNvPr id="89" name="Text Box 184"/>
            <p:cNvSpPr txBox="1">
              <a:spLocks noChangeArrowheads="1"/>
            </p:cNvSpPr>
            <p:nvPr/>
          </p:nvSpPr>
          <p:spPr bwMode="auto">
            <a:xfrm>
              <a:off x="3962400" y="4816485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_GB2312" pitchFamily="49" charset="-122"/>
                </a:rPr>
                <a:t>→</a:t>
              </a:r>
            </a:p>
          </p:txBody>
        </p:sp>
        <p:sp>
          <p:nvSpPr>
            <p:cNvPr id="90" name="Text Box 187"/>
            <p:cNvSpPr txBox="1">
              <a:spLocks noChangeArrowheads="1"/>
            </p:cNvSpPr>
            <p:nvPr/>
          </p:nvSpPr>
          <p:spPr bwMode="auto">
            <a:xfrm>
              <a:off x="4322763" y="5537210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_GB2312" pitchFamily="49" charset="-122"/>
                </a:rPr>
                <a:t>↓</a:t>
              </a:r>
            </a:p>
          </p:txBody>
        </p:sp>
        <p:sp>
          <p:nvSpPr>
            <p:cNvPr id="91" name="Text Box 188"/>
            <p:cNvSpPr txBox="1">
              <a:spLocks noChangeArrowheads="1"/>
            </p:cNvSpPr>
            <p:nvPr/>
          </p:nvSpPr>
          <p:spPr bwMode="auto">
            <a:xfrm>
              <a:off x="4313238" y="5899160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_GB2312" pitchFamily="49" charset="-122"/>
                </a:rPr>
                <a:t>→</a:t>
              </a:r>
            </a:p>
          </p:txBody>
        </p:sp>
        <p:sp>
          <p:nvSpPr>
            <p:cNvPr id="92" name="Text Box 183"/>
            <p:cNvSpPr txBox="1">
              <a:spLocks noChangeArrowheads="1"/>
            </p:cNvSpPr>
            <p:nvPr/>
          </p:nvSpPr>
          <p:spPr bwMode="auto">
            <a:xfrm>
              <a:off x="4329113" y="5180022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_GB2312" pitchFamily="49" charset="-122"/>
                </a:rPr>
                <a:t>↓</a:t>
              </a:r>
            </a:p>
          </p:txBody>
        </p:sp>
        <p:cxnSp>
          <p:nvCxnSpPr>
            <p:cNvPr id="94" name="直接箭头连接符 93"/>
            <p:cNvCxnSpPr/>
            <p:nvPr/>
          </p:nvCxnSpPr>
          <p:spPr>
            <a:xfrm rot="10800000" flipV="1">
              <a:off x="5480056" y="4206880"/>
              <a:ext cx="1571636" cy="857256"/>
            </a:xfrm>
            <a:prstGeom prst="straightConnector1">
              <a:avLst/>
            </a:prstGeom>
            <a:ln w="5715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灯片编号占位符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43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561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152400" y="304800"/>
            <a:ext cx="5919798" cy="40934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find=false;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while (di&lt;4 &amp;&amp; !find)   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找相邻可走方块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(i1,j1)</a:t>
            </a:r>
            <a:endParaRPr lang="zh-CN" altLang="en-US" sz="2000" smtClean="0">
              <a:solidFill>
                <a:srgbClr val="008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{	di++;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switch(di)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case 0:i1=i-1; j1=j;   break;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case 1:i1=i;   j1=j+1; break;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case 2:i1=i+1; j1=j;   break;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case 3:i1=i;   j1=j-1; break;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(mg[i1][j1]==0)  find=true;	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找到一个相邻可走方块，设置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find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为真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6445271" y="269876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Rectangle 43"/>
          <p:cNvSpPr>
            <a:spLocks noChangeArrowheads="1"/>
          </p:cNvSpPr>
          <p:nvPr/>
        </p:nvSpPr>
        <p:spPr bwMode="auto">
          <a:xfrm>
            <a:off x="6445271" y="305753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" name="Rectangle 53"/>
          <p:cNvSpPr>
            <a:spLocks noChangeArrowheads="1"/>
          </p:cNvSpPr>
          <p:nvPr/>
        </p:nvSpPr>
        <p:spPr bwMode="auto">
          <a:xfrm>
            <a:off x="6445271" y="341789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" name="Rectangle 63"/>
          <p:cNvSpPr>
            <a:spLocks noChangeArrowheads="1"/>
          </p:cNvSpPr>
          <p:nvPr/>
        </p:nvSpPr>
        <p:spPr bwMode="auto">
          <a:xfrm>
            <a:off x="6445271" y="377826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" name="Rectangle 73"/>
          <p:cNvSpPr>
            <a:spLocks noChangeArrowheads="1"/>
          </p:cNvSpPr>
          <p:nvPr/>
        </p:nvSpPr>
        <p:spPr bwMode="auto">
          <a:xfrm>
            <a:off x="6445271" y="413862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" name="Rectangle 83"/>
          <p:cNvSpPr>
            <a:spLocks noChangeArrowheads="1"/>
          </p:cNvSpPr>
          <p:nvPr/>
        </p:nvSpPr>
        <p:spPr bwMode="auto">
          <a:xfrm>
            <a:off x="6445271" y="449898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6804046" y="269876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1" name="Rectangle 43"/>
          <p:cNvSpPr>
            <a:spLocks noChangeArrowheads="1"/>
          </p:cNvSpPr>
          <p:nvPr/>
        </p:nvSpPr>
        <p:spPr bwMode="auto">
          <a:xfrm>
            <a:off x="6804046" y="305753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" name="Rectangle 53"/>
          <p:cNvSpPr>
            <a:spLocks noChangeArrowheads="1"/>
          </p:cNvSpPr>
          <p:nvPr/>
        </p:nvSpPr>
        <p:spPr bwMode="auto">
          <a:xfrm>
            <a:off x="6804046" y="341789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3" name="Rectangle 63"/>
          <p:cNvSpPr>
            <a:spLocks noChangeArrowheads="1"/>
          </p:cNvSpPr>
          <p:nvPr/>
        </p:nvSpPr>
        <p:spPr bwMode="auto">
          <a:xfrm>
            <a:off x="6804046" y="377826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4" name="Rectangle 73"/>
          <p:cNvSpPr>
            <a:spLocks noChangeArrowheads="1"/>
          </p:cNvSpPr>
          <p:nvPr/>
        </p:nvSpPr>
        <p:spPr bwMode="auto">
          <a:xfrm>
            <a:off x="6804046" y="413862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5" name="Rectangle 83"/>
          <p:cNvSpPr>
            <a:spLocks noChangeArrowheads="1"/>
          </p:cNvSpPr>
          <p:nvPr/>
        </p:nvSpPr>
        <p:spPr bwMode="auto">
          <a:xfrm>
            <a:off x="6804046" y="449898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7161236" y="269876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7" name="Rectangle 43"/>
          <p:cNvSpPr>
            <a:spLocks noChangeArrowheads="1"/>
          </p:cNvSpPr>
          <p:nvPr/>
        </p:nvSpPr>
        <p:spPr bwMode="auto">
          <a:xfrm>
            <a:off x="7161236" y="305753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8" name="Rectangle 53"/>
          <p:cNvSpPr>
            <a:spLocks noChangeArrowheads="1"/>
          </p:cNvSpPr>
          <p:nvPr/>
        </p:nvSpPr>
        <p:spPr bwMode="auto">
          <a:xfrm>
            <a:off x="7161236" y="341789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9" name="Rectangle 63"/>
          <p:cNvSpPr>
            <a:spLocks noChangeArrowheads="1"/>
          </p:cNvSpPr>
          <p:nvPr/>
        </p:nvSpPr>
        <p:spPr bwMode="auto">
          <a:xfrm>
            <a:off x="7161236" y="377826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0" name="Rectangle 73"/>
          <p:cNvSpPr>
            <a:spLocks noChangeArrowheads="1"/>
          </p:cNvSpPr>
          <p:nvPr/>
        </p:nvSpPr>
        <p:spPr bwMode="auto">
          <a:xfrm>
            <a:off x="7161236" y="413862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1" name="Rectangle 83"/>
          <p:cNvSpPr>
            <a:spLocks noChangeArrowheads="1"/>
          </p:cNvSpPr>
          <p:nvPr/>
        </p:nvSpPr>
        <p:spPr bwMode="auto">
          <a:xfrm>
            <a:off x="7161236" y="449898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2" name="Rectangle 33"/>
          <p:cNvSpPr>
            <a:spLocks noChangeArrowheads="1"/>
          </p:cNvSpPr>
          <p:nvPr/>
        </p:nvSpPr>
        <p:spPr bwMode="auto">
          <a:xfrm>
            <a:off x="7520011" y="269876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3" name="Rectangle 43"/>
          <p:cNvSpPr>
            <a:spLocks noChangeArrowheads="1"/>
          </p:cNvSpPr>
          <p:nvPr/>
        </p:nvSpPr>
        <p:spPr bwMode="auto">
          <a:xfrm>
            <a:off x="7520011" y="305753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4" name="Rectangle 53"/>
          <p:cNvSpPr>
            <a:spLocks noChangeArrowheads="1"/>
          </p:cNvSpPr>
          <p:nvPr/>
        </p:nvSpPr>
        <p:spPr bwMode="auto">
          <a:xfrm>
            <a:off x="7520011" y="341789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5" name="Rectangle 63"/>
          <p:cNvSpPr>
            <a:spLocks noChangeArrowheads="1"/>
          </p:cNvSpPr>
          <p:nvPr/>
        </p:nvSpPr>
        <p:spPr bwMode="auto">
          <a:xfrm>
            <a:off x="7520011" y="377826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6" name="Rectangle 73"/>
          <p:cNvSpPr>
            <a:spLocks noChangeArrowheads="1"/>
          </p:cNvSpPr>
          <p:nvPr/>
        </p:nvSpPr>
        <p:spPr bwMode="auto">
          <a:xfrm>
            <a:off x="7520011" y="413862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7" name="Rectangle 83"/>
          <p:cNvSpPr>
            <a:spLocks noChangeArrowheads="1"/>
          </p:cNvSpPr>
          <p:nvPr/>
        </p:nvSpPr>
        <p:spPr bwMode="auto">
          <a:xfrm>
            <a:off x="7520011" y="449898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7875616" y="269876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9" name="Rectangle 43"/>
          <p:cNvSpPr>
            <a:spLocks noChangeArrowheads="1"/>
          </p:cNvSpPr>
          <p:nvPr/>
        </p:nvSpPr>
        <p:spPr bwMode="auto">
          <a:xfrm>
            <a:off x="7875616" y="305753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0" name="Rectangle 53"/>
          <p:cNvSpPr>
            <a:spLocks noChangeArrowheads="1"/>
          </p:cNvSpPr>
          <p:nvPr/>
        </p:nvSpPr>
        <p:spPr bwMode="auto">
          <a:xfrm>
            <a:off x="7875616" y="341789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1" name="Rectangle 63"/>
          <p:cNvSpPr>
            <a:spLocks noChangeArrowheads="1"/>
          </p:cNvSpPr>
          <p:nvPr/>
        </p:nvSpPr>
        <p:spPr bwMode="auto">
          <a:xfrm>
            <a:off x="7875616" y="377826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2" name="Rectangle 73"/>
          <p:cNvSpPr>
            <a:spLocks noChangeArrowheads="1"/>
          </p:cNvSpPr>
          <p:nvPr/>
        </p:nvSpPr>
        <p:spPr bwMode="auto">
          <a:xfrm>
            <a:off x="7875616" y="413862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3" name="Rectangle 83"/>
          <p:cNvSpPr>
            <a:spLocks noChangeArrowheads="1"/>
          </p:cNvSpPr>
          <p:nvPr/>
        </p:nvSpPr>
        <p:spPr bwMode="auto">
          <a:xfrm>
            <a:off x="7875616" y="449898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8234391" y="269876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5" name="Rectangle 43"/>
          <p:cNvSpPr>
            <a:spLocks noChangeArrowheads="1"/>
          </p:cNvSpPr>
          <p:nvPr/>
        </p:nvSpPr>
        <p:spPr bwMode="auto">
          <a:xfrm>
            <a:off x="8234391" y="305753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6" name="Rectangle 53"/>
          <p:cNvSpPr>
            <a:spLocks noChangeArrowheads="1"/>
          </p:cNvSpPr>
          <p:nvPr/>
        </p:nvSpPr>
        <p:spPr bwMode="auto">
          <a:xfrm>
            <a:off x="8234391" y="341789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7" name="Rectangle 63"/>
          <p:cNvSpPr>
            <a:spLocks noChangeArrowheads="1"/>
          </p:cNvSpPr>
          <p:nvPr/>
        </p:nvSpPr>
        <p:spPr bwMode="auto">
          <a:xfrm>
            <a:off x="8234391" y="377826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8" name="Rectangle 73"/>
          <p:cNvSpPr>
            <a:spLocks noChangeArrowheads="1"/>
          </p:cNvSpPr>
          <p:nvPr/>
        </p:nvSpPr>
        <p:spPr bwMode="auto">
          <a:xfrm>
            <a:off x="8234391" y="413862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9" name="Rectangle 83"/>
          <p:cNvSpPr>
            <a:spLocks noChangeArrowheads="1"/>
          </p:cNvSpPr>
          <p:nvPr/>
        </p:nvSpPr>
        <p:spPr bwMode="auto">
          <a:xfrm>
            <a:off x="8234391" y="449898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1" name="Text Box 182"/>
          <p:cNvSpPr txBox="1">
            <a:spLocks noChangeArrowheads="1"/>
          </p:cNvSpPr>
          <p:nvPr/>
        </p:nvSpPr>
        <p:spPr bwMode="auto">
          <a:xfrm>
            <a:off x="6840561" y="3081908"/>
            <a:ext cx="287337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楷体_GB2312" pitchFamily="49" charset="-122"/>
              </a:rPr>
              <a:t>→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43636" y="1578106"/>
            <a:ext cx="2928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从入口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1,1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）出发找到一个可走方块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）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49" name="直接箭头连接符 48"/>
          <p:cNvCxnSpPr>
            <a:stCxn id="47" idx="2"/>
          </p:cNvCxnSpPr>
          <p:nvPr/>
        </p:nvCxnSpPr>
        <p:spPr>
          <a:xfrm rot="5400000">
            <a:off x="6983025" y="2661050"/>
            <a:ext cx="1000132" cy="250017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44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622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357158" y="285728"/>
            <a:ext cx="8286808" cy="224676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if (find)  		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找到了一个相邻可走方块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(i1,j1)</a:t>
            </a:r>
            <a:endParaRPr lang="zh-CN" altLang="en-US" sz="2000" smtClean="0">
              <a:solidFill>
                <a:srgbClr val="008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       st-&gt;data[st-&gt;top].di=di;	 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修改原栈顶元素的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值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e.i=i1; e.j=j1; e.di=-1;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Push(st,e);		  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相邻可走方块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mg[i1][j1]=-1;	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//(i1,j1)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迷宫值置为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避免重复走到该方块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28596" y="2928934"/>
            <a:ext cx="6227795" cy="3571900"/>
            <a:chOff x="428596" y="2928934"/>
            <a:chExt cx="6227795" cy="3571900"/>
          </a:xfrm>
        </p:grpSpPr>
        <p:sp>
          <p:nvSpPr>
            <p:cNvPr id="3" name="Rectangle 33"/>
            <p:cNvSpPr>
              <a:spLocks noChangeArrowheads="1"/>
            </p:cNvSpPr>
            <p:nvPr/>
          </p:nvSpPr>
          <p:spPr bwMode="auto">
            <a:xfrm>
              <a:off x="780999" y="37147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" name="Rectangle 43"/>
            <p:cNvSpPr>
              <a:spLocks noChangeArrowheads="1"/>
            </p:cNvSpPr>
            <p:nvPr/>
          </p:nvSpPr>
          <p:spPr bwMode="auto">
            <a:xfrm>
              <a:off x="780999" y="40735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" name="Rectangle 53"/>
            <p:cNvSpPr>
              <a:spLocks noChangeArrowheads="1"/>
            </p:cNvSpPr>
            <p:nvPr/>
          </p:nvSpPr>
          <p:spPr bwMode="auto">
            <a:xfrm>
              <a:off x="780999" y="443388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" name="Rectangle 63"/>
            <p:cNvSpPr>
              <a:spLocks noChangeArrowheads="1"/>
            </p:cNvSpPr>
            <p:nvPr/>
          </p:nvSpPr>
          <p:spPr bwMode="auto">
            <a:xfrm>
              <a:off x="780999" y="47942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" name="Rectangle 73"/>
            <p:cNvSpPr>
              <a:spLocks noChangeArrowheads="1"/>
            </p:cNvSpPr>
            <p:nvPr/>
          </p:nvSpPr>
          <p:spPr bwMode="auto">
            <a:xfrm>
              <a:off x="780999" y="515461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" name="Rectangle 83"/>
            <p:cNvSpPr>
              <a:spLocks noChangeArrowheads="1"/>
            </p:cNvSpPr>
            <p:nvPr/>
          </p:nvSpPr>
          <p:spPr bwMode="auto">
            <a:xfrm>
              <a:off x="780999" y="55149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1139774" y="37147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" name="Rectangle 43"/>
            <p:cNvSpPr>
              <a:spLocks noChangeArrowheads="1"/>
            </p:cNvSpPr>
            <p:nvPr/>
          </p:nvSpPr>
          <p:spPr bwMode="auto">
            <a:xfrm>
              <a:off x="1139774" y="40735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1139774" y="443388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Rectangle 63"/>
            <p:cNvSpPr>
              <a:spLocks noChangeArrowheads="1"/>
            </p:cNvSpPr>
            <p:nvPr/>
          </p:nvSpPr>
          <p:spPr bwMode="auto">
            <a:xfrm>
              <a:off x="1139774" y="47942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1139774" y="515461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Rectangle 83"/>
            <p:cNvSpPr>
              <a:spLocks noChangeArrowheads="1"/>
            </p:cNvSpPr>
            <p:nvPr/>
          </p:nvSpPr>
          <p:spPr bwMode="auto">
            <a:xfrm>
              <a:off x="1139774" y="55149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1496964" y="37147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" name="Rectangle 43"/>
            <p:cNvSpPr>
              <a:spLocks noChangeArrowheads="1"/>
            </p:cNvSpPr>
            <p:nvPr/>
          </p:nvSpPr>
          <p:spPr bwMode="auto">
            <a:xfrm>
              <a:off x="1496964" y="40735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Rectangle 53"/>
            <p:cNvSpPr>
              <a:spLocks noChangeArrowheads="1"/>
            </p:cNvSpPr>
            <p:nvPr/>
          </p:nvSpPr>
          <p:spPr bwMode="auto">
            <a:xfrm>
              <a:off x="1496964" y="443388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" name="Rectangle 63"/>
            <p:cNvSpPr>
              <a:spLocks noChangeArrowheads="1"/>
            </p:cNvSpPr>
            <p:nvPr/>
          </p:nvSpPr>
          <p:spPr bwMode="auto">
            <a:xfrm>
              <a:off x="1496964" y="47942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Rectangle 73"/>
            <p:cNvSpPr>
              <a:spLocks noChangeArrowheads="1"/>
            </p:cNvSpPr>
            <p:nvPr/>
          </p:nvSpPr>
          <p:spPr bwMode="auto">
            <a:xfrm>
              <a:off x="1496964" y="515461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" name="Rectangle 83"/>
            <p:cNvSpPr>
              <a:spLocks noChangeArrowheads="1"/>
            </p:cNvSpPr>
            <p:nvPr/>
          </p:nvSpPr>
          <p:spPr bwMode="auto">
            <a:xfrm>
              <a:off x="1496964" y="55149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Rectangle 33"/>
            <p:cNvSpPr>
              <a:spLocks noChangeArrowheads="1"/>
            </p:cNvSpPr>
            <p:nvPr/>
          </p:nvSpPr>
          <p:spPr bwMode="auto">
            <a:xfrm>
              <a:off x="1855739" y="37147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Rectangle 43"/>
            <p:cNvSpPr>
              <a:spLocks noChangeArrowheads="1"/>
            </p:cNvSpPr>
            <p:nvPr/>
          </p:nvSpPr>
          <p:spPr bwMode="auto">
            <a:xfrm>
              <a:off x="1855739" y="40735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3" name="Rectangle 53"/>
            <p:cNvSpPr>
              <a:spLocks noChangeArrowheads="1"/>
            </p:cNvSpPr>
            <p:nvPr/>
          </p:nvSpPr>
          <p:spPr bwMode="auto">
            <a:xfrm>
              <a:off x="1855739" y="443388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4" name="Rectangle 63"/>
            <p:cNvSpPr>
              <a:spLocks noChangeArrowheads="1"/>
            </p:cNvSpPr>
            <p:nvPr/>
          </p:nvSpPr>
          <p:spPr bwMode="auto">
            <a:xfrm>
              <a:off x="1855739" y="47942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" name="Rectangle 73"/>
            <p:cNvSpPr>
              <a:spLocks noChangeArrowheads="1"/>
            </p:cNvSpPr>
            <p:nvPr/>
          </p:nvSpPr>
          <p:spPr bwMode="auto">
            <a:xfrm>
              <a:off x="1855739" y="515461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" name="Rectangle 83"/>
            <p:cNvSpPr>
              <a:spLocks noChangeArrowheads="1"/>
            </p:cNvSpPr>
            <p:nvPr/>
          </p:nvSpPr>
          <p:spPr bwMode="auto">
            <a:xfrm>
              <a:off x="1855739" y="55149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" name="Rectangle 33"/>
            <p:cNvSpPr>
              <a:spLocks noChangeArrowheads="1"/>
            </p:cNvSpPr>
            <p:nvPr/>
          </p:nvSpPr>
          <p:spPr bwMode="auto">
            <a:xfrm>
              <a:off x="2211344" y="37147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8" name="Rectangle 43"/>
            <p:cNvSpPr>
              <a:spLocks noChangeArrowheads="1"/>
            </p:cNvSpPr>
            <p:nvPr/>
          </p:nvSpPr>
          <p:spPr bwMode="auto">
            <a:xfrm>
              <a:off x="2211344" y="40735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2211344" y="443388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" name="Rectangle 63"/>
            <p:cNvSpPr>
              <a:spLocks noChangeArrowheads="1"/>
            </p:cNvSpPr>
            <p:nvPr/>
          </p:nvSpPr>
          <p:spPr bwMode="auto">
            <a:xfrm>
              <a:off x="2211344" y="47942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Rectangle 73"/>
            <p:cNvSpPr>
              <a:spLocks noChangeArrowheads="1"/>
            </p:cNvSpPr>
            <p:nvPr/>
          </p:nvSpPr>
          <p:spPr bwMode="auto">
            <a:xfrm>
              <a:off x="2211344" y="515461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2" name="Rectangle 83"/>
            <p:cNvSpPr>
              <a:spLocks noChangeArrowheads="1"/>
            </p:cNvSpPr>
            <p:nvPr/>
          </p:nvSpPr>
          <p:spPr bwMode="auto">
            <a:xfrm>
              <a:off x="2211344" y="55149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2570119" y="37147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" name="Rectangle 43"/>
            <p:cNvSpPr>
              <a:spLocks noChangeArrowheads="1"/>
            </p:cNvSpPr>
            <p:nvPr/>
          </p:nvSpPr>
          <p:spPr bwMode="auto">
            <a:xfrm>
              <a:off x="2570119" y="40735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>
              <a:off x="2570119" y="443388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" name="Rectangle 63"/>
            <p:cNvSpPr>
              <a:spLocks noChangeArrowheads="1"/>
            </p:cNvSpPr>
            <p:nvPr/>
          </p:nvSpPr>
          <p:spPr bwMode="auto">
            <a:xfrm>
              <a:off x="2570119" y="47942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" name="Rectangle 73"/>
            <p:cNvSpPr>
              <a:spLocks noChangeArrowheads="1"/>
            </p:cNvSpPr>
            <p:nvPr/>
          </p:nvSpPr>
          <p:spPr bwMode="auto">
            <a:xfrm>
              <a:off x="2570119" y="515461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" name="Rectangle 83"/>
            <p:cNvSpPr>
              <a:spLocks noChangeArrowheads="1"/>
            </p:cNvSpPr>
            <p:nvPr/>
          </p:nvSpPr>
          <p:spPr bwMode="auto">
            <a:xfrm>
              <a:off x="2570119" y="55149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9" name="Text Box 182"/>
            <p:cNvSpPr txBox="1">
              <a:spLocks noChangeArrowheads="1"/>
            </p:cNvSpPr>
            <p:nvPr/>
          </p:nvSpPr>
          <p:spPr bwMode="auto">
            <a:xfrm>
              <a:off x="1176289" y="4097900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_GB2312" pitchFamily="49" charset="-122"/>
                </a:rPr>
                <a:t>→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8596" y="2928934"/>
              <a:ext cx="42148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从入口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1,1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）出发找到一个可走方块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）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: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将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-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）进栈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1" name="Line 151"/>
            <p:cNvSpPr>
              <a:spLocks noChangeShapeType="1"/>
            </p:cNvSpPr>
            <p:nvPr/>
          </p:nvSpPr>
          <p:spPr bwMode="auto">
            <a:xfrm>
              <a:off x="5084755" y="3445482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152"/>
            <p:cNvSpPr>
              <a:spLocks noChangeShapeType="1"/>
            </p:cNvSpPr>
            <p:nvPr/>
          </p:nvSpPr>
          <p:spPr bwMode="auto">
            <a:xfrm>
              <a:off x="6597642" y="3445482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153"/>
            <p:cNvSpPr>
              <a:spLocks noChangeShapeType="1"/>
            </p:cNvSpPr>
            <p:nvPr/>
          </p:nvSpPr>
          <p:spPr bwMode="auto">
            <a:xfrm>
              <a:off x="5084755" y="5634031"/>
              <a:ext cx="1512887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Text Box 154"/>
            <p:cNvSpPr txBox="1">
              <a:spLocks noChangeArrowheads="1"/>
            </p:cNvSpPr>
            <p:nvPr/>
          </p:nvSpPr>
          <p:spPr bwMode="auto">
            <a:xfrm>
              <a:off x="5072066" y="5695968"/>
              <a:ext cx="15843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err="1"/>
                <a:t>i</a:t>
              </a:r>
              <a:r>
                <a:rPr lang="en-US" altLang="zh-CN" sz="2000" dirty="0"/>
                <a:t> </a:t>
              </a:r>
              <a:r>
                <a:rPr lang="zh-CN" altLang="en-US" sz="2000" dirty="0"/>
                <a:t>　</a:t>
              </a:r>
              <a:r>
                <a:rPr lang="en-US" altLang="zh-CN" sz="2000" i="1" dirty="0"/>
                <a:t>j</a:t>
              </a:r>
              <a:r>
                <a:rPr lang="en-US" altLang="zh-CN" sz="2000" dirty="0"/>
                <a:t>     </a:t>
              </a:r>
              <a:r>
                <a:rPr lang="en-US" altLang="zh-CN" sz="2000" dirty="0" err="1"/>
                <a:t>di</a:t>
              </a:r>
              <a:endParaRPr lang="en-US" altLang="zh-CN" sz="2000" dirty="0"/>
            </a:p>
          </p:txBody>
        </p:sp>
        <p:grpSp>
          <p:nvGrpSpPr>
            <p:cNvPr id="45" name="Group 193"/>
            <p:cNvGrpSpPr>
              <a:grpSpLocks/>
            </p:cNvGrpSpPr>
            <p:nvPr/>
          </p:nvGrpSpPr>
          <p:grpSpPr bwMode="auto">
            <a:xfrm>
              <a:off x="5229228" y="5195881"/>
              <a:ext cx="1131890" cy="311150"/>
              <a:chOff x="3651" y="2927"/>
              <a:chExt cx="713" cy="196"/>
            </a:xfrm>
          </p:grpSpPr>
          <p:sp>
            <p:nvSpPr>
              <p:cNvPr id="46" name="Text Box 155"/>
              <p:cNvSpPr txBox="1">
                <a:spLocks noChangeArrowheads="1"/>
              </p:cNvSpPr>
              <p:nvPr/>
            </p:nvSpPr>
            <p:spPr bwMode="auto">
              <a:xfrm>
                <a:off x="3651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47" name="Text Box 156"/>
              <p:cNvSpPr txBox="1">
                <a:spLocks noChangeArrowheads="1"/>
              </p:cNvSpPr>
              <p:nvPr/>
            </p:nvSpPr>
            <p:spPr bwMode="auto">
              <a:xfrm>
                <a:off x="3923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1</a:t>
                </a:r>
              </a:p>
            </p:txBody>
          </p:sp>
          <p:sp>
            <p:nvSpPr>
              <p:cNvPr id="48" name="Text Box 157"/>
              <p:cNvSpPr txBox="1">
                <a:spLocks noChangeArrowheads="1"/>
              </p:cNvSpPr>
              <p:nvPr/>
            </p:nvSpPr>
            <p:spPr bwMode="auto">
              <a:xfrm>
                <a:off x="4183" y="2927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 smtClean="0">
                    <a:solidFill>
                      <a:srgbClr val="008000"/>
                    </a:solidFill>
                  </a:rPr>
                  <a:t>1</a:t>
                </a:r>
                <a:endParaRPr lang="en-US" altLang="zh-CN" sz="2000" dirty="0">
                  <a:solidFill>
                    <a:srgbClr val="008000"/>
                  </a:solidFill>
                </a:endParaRPr>
              </a:p>
            </p:txBody>
          </p:sp>
        </p:grpSp>
        <p:sp>
          <p:nvSpPr>
            <p:cNvPr id="49" name="Text Box 170"/>
            <p:cNvSpPr txBox="1">
              <a:spLocks noChangeArrowheads="1"/>
            </p:cNvSpPr>
            <p:nvPr/>
          </p:nvSpPr>
          <p:spPr bwMode="auto">
            <a:xfrm>
              <a:off x="5370507" y="6196034"/>
              <a:ext cx="1008063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一个栈</a:t>
              </a:r>
            </a:p>
          </p:txBody>
        </p:sp>
        <p:sp>
          <p:nvSpPr>
            <p:cNvPr id="50" name="Text Box 164"/>
            <p:cNvSpPr txBox="1">
              <a:spLocks noChangeArrowheads="1"/>
            </p:cNvSpPr>
            <p:nvPr/>
          </p:nvSpPr>
          <p:spPr bwMode="auto">
            <a:xfrm>
              <a:off x="5219701" y="4789497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1</a:t>
              </a:r>
            </a:p>
          </p:txBody>
        </p:sp>
        <p:sp>
          <p:nvSpPr>
            <p:cNvPr id="51" name="Text Box 165"/>
            <p:cNvSpPr txBox="1">
              <a:spLocks noChangeArrowheads="1"/>
            </p:cNvSpPr>
            <p:nvPr/>
          </p:nvSpPr>
          <p:spPr bwMode="auto">
            <a:xfrm>
              <a:off x="5651501" y="4789497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52" name="Text Box 190"/>
            <p:cNvSpPr txBox="1">
              <a:spLocks noChangeArrowheads="1"/>
            </p:cNvSpPr>
            <p:nvPr/>
          </p:nvSpPr>
          <p:spPr bwMode="auto">
            <a:xfrm>
              <a:off x="6083301" y="4786322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ea typeface="宋体" pitchFamily="2" charset="-122"/>
                </a:rPr>
                <a:t>-1</a:t>
              </a:r>
              <a:endParaRPr lang="en-US" altLang="zh-CN" sz="2000" dirty="0"/>
            </a:p>
          </p:txBody>
        </p:sp>
        <p:sp>
          <p:nvSpPr>
            <p:cNvPr id="53" name="右箭头 52"/>
            <p:cNvSpPr/>
            <p:nvPr/>
          </p:nvSpPr>
          <p:spPr bwMode="auto">
            <a:xfrm>
              <a:off x="3571868" y="4500570"/>
              <a:ext cx="1071570" cy="285752"/>
            </a:xfrm>
            <a:prstGeom prst="rightArrow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45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983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214282" y="285728"/>
            <a:ext cx="6143668" cy="28623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else			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没有路径可走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则退栈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Pop(st,e);	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将栈顶方块退栈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mg[e.i][e.j]=0;	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让退栈方块的位置变为其他路径可走方块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DestroyStack(st);	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销毁栈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return false;		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表示没有可走路径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785786" y="3429000"/>
            <a:ext cx="7286676" cy="3126790"/>
            <a:chOff x="785786" y="3429000"/>
            <a:chExt cx="7286676" cy="3126790"/>
          </a:xfrm>
        </p:grpSpPr>
        <p:sp>
          <p:nvSpPr>
            <p:cNvPr id="3" name="Rectangle 33"/>
            <p:cNvSpPr>
              <a:spLocks noChangeArrowheads="1"/>
            </p:cNvSpPr>
            <p:nvPr/>
          </p:nvSpPr>
          <p:spPr bwMode="auto">
            <a:xfrm>
              <a:off x="1138189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" name="Rectangle 43"/>
            <p:cNvSpPr>
              <a:spLocks noChangeArrowheads="1"/>
            </p:cNvSpPr>
            <p:nvPr/>
          </p:nvSpPr>
          <p:spPr bwMode="auto">
            <a:xfrm>
              <a:off x="1138189" y="435927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" name="Rectangle 53"/>
            <p:cNvSpPr>
              <a:spLocks noChangeArrowheads="1"/>
            </p:cNvSpPr>
            <p:nvPr/>
          </p:nvSpPr>
          <p:spPr bwMode="auto">
            <a:xfrm>
              <a:off x="1138189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" name="Rectangle 63"/>
            <p:cNvSpPr>
              <a:spLocks noChangeArrowheads="1"/>
            </p:cNvSpPr>
            <p:nvPr/>
          </p:nvSpPr>
          <p:spPr bwMode="auto">
            <a:xfrm>
              <a:off x="1138189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" name="Rectangle 73"/>
            <p:cNvSpPr>
              <a:spLocks noChangeArrowheads="1"/>
            </p:cNvSpPr>
            <p:nvPr/>
          </p:nvSpPr>
          <p:spPr bwMode="auto">
            <a:xfrm>
              <a:off x="1138189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" name="Rectangle 83"/>
            <p:cNvSpPr>
              <a:spLocks noChangeArrowheads="1"/>
            </p:cNvSpPr>
            <p:nvPr/>
          </p:nvSpPr>
          <p:spPr bwMode="auto">
            <a:xfrm>
              <a:off x="1138189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1496964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" name="Rectangle 43"/>
            <p:cNvSpPr>
              <a:spLocks noChangeArrowheads="1"/>
            </p:cNvSpPr>
            <p:nvPr/>
          </p:nvSpPr>
          <p:spPr bwMode="auto">
            <a:xfrm>
              <a:off x="1496964" y="435927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1496964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Rectangle 63"/>
            <p:cNvSpPr>
              <a:spLocks noChangeArrowheads="1"/>
            </p:cNvSpPr>
            <p:nvPr/>
          </p:nvSpPr>
          <p:spPr bwMode="auto">
            <a:xfrm>
              <a:off x="1496964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1496964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Rectangle 83"/>
            <p:cNvSpPr>
              <a:spLocks noChangeArrowheads="1"/>
            </p:cNvSpPr>
            <p:nvPr/>
          </p:nvSpPr>
          <p:spPr bwMode="auto">
            <a:xfrm>
              <a:off x="1496964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1854154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Rectangle 53"/>
            <p:cNvSpPr>
              <a:spLocks noChangeArrowheads="1"/>
            </p:cNvSpPr>
            <p:nvPr/>
          </p:nvSpPr>
          <p:spPr bwMode="auto">
            <a:xfrm>
              <a:off x="1854154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" name="Rectangle 63"/>
            <p:cNvSpPr>
              <a:spLocks noChangeArrowheads="1"/>
            </p:cNvSpPr>
            <p:nvPr/>
          </p:nvSpPr>
          <p:spPr bwMode="auto">
            <a:xfrm>
              <a:off x="1854154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Rectangle 73"/>
            <p:cNvSpPr>
              <a:spLocks noChangeArrowheads="1"/>
            </p:cNvSpPr>
            <p:nvPr/>
          </p:nvSpPr>
          <p:spPr bwMode="auto">
            <a:xfrm>
              <a:off x="1854154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" name="Rectangle 83"/>
            <p:cNvSpPr>
              <a:spLocks noChangeArrowheads="1"/>
            </p:cNvSpPr>
            <p:nvPr/>
          </p:nvSpPr>
          <p:spPr bwMode="auto">
            <a:xfrm>
              <a:off x="1854154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Rectangle 33"/>
            <p:cNvSpPr>
              <a:spLocks noChangeArrowheads="1"/>
            </p:cNvSpPr>
            <p:nvPr/>
          </p:nvSpPr>
          <p:spPr bwMode="auto">
            <a:xfrm>
              <a:off x="2212929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Rectangle 43"/>
            <p:cNvSpPr>
              <a:spLocks noChangeArrowheads="1"/>
            </p:cNvSpPr>
            <p:nvPr/>
          </p:nvSpPr>
          <p:spPr bwMode="auto">
            <a:xfrm>
              <a:off x="2212929" y="435927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3" name="Rectangle 53"/>
            <p:cNvSpPr>
              <a:spLocks noChangeArrowheads="1"/>
            </p:cNvSpPr>
            <p:nvPr/>
          </p:nvSpPr>
          <p:spPr bwMode="auto">
            <a:xfrm>
              <a:off x="2212929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4" name="Rectangle 63"/>
            <p:cNvSpPr>
              <a:spLocks noChangeArrowheads="1"/>
            </p:cNvSpPr>
            <p:nvPr/>
          </p:nvSpPr>
          <p:spPr bwMode="auto">
            <a:xfrm>
              <a:off x="2212929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" name="Rectangle 73"/>
            <p:cNvSpPr>
              <a:spLocks noChangeArrowheads="1"/>
            </p:cNvSpPr>
            <p:nvPr/>
          </p:nvSpPr>
          <p:spPr bwMode="auto">
            <a:xfrm>
              <a:off x="2212929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" name="Rectangle 83"/>
            <p:cNvSpPr>
              <a:spLocks noChangeArrowheads="1"/>
            </p:cNvSpPr>
            <p:nvPr/>
          </p:nvSpPr>
          <p:spPr bwMode="auto">
            <a:xfrm>
              <a:off x="2212929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" name="Rectangle 33"/>
            <p:cNvSpPr>
              <a:spLocks noChangeArrowheads="1"/>
            </p:cNvSpPr>
            <p:nvPr/>
          </p:nvSpPr>
          <p:spPr bwMode="auto">
            <a:xfrm>
              <a:off x="2568534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8" name="Rectangle 43"/>
            <p:cNvSpPr>
              <a:spLocks noChangeArrowheads="1"/>
            </p:cNvSpPr>
            <p:nvPr/>
          </p:nvSpPr>
          <p:spPr bwMode="auto">
            <a:xfrm>
              <a:off x="2568534" y="435927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2568534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" name="Rectangle 63"/>
            <p:cNvSpPr>
              <a:spLocks noChangeArrowheads="1"/>
            </p:cNvSpPr>
            <p:nvPr/>
          </p:nvSpPr>
          <p:spPr bwMode="auto">
            <a:xfrm>
              <a:off x="2568534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Rectangle 73"/>
            <p:cNvSpPr>
              <a:spLocks noChangeArrowheads="1"/>
            </p:cNvSpPr>
            <p:nvPr/>
          </p:nvSpPr>
          <p:spPr bwMode="auto">
            <a:xfrm>
              <a:off x="2568534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2" name="Rectangle 83"/>
            <p:cNvSpPr>
              <a:spLocks noChangeArrowheads="1"/>
            </p:cNvSpPr>
            <p:nvPr/>
          </p:nvSpPr>
          <p:spPr bwMode="auto">
            <a:xfrm>
              <a:off x="2568534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2927309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" name="Rectangle 43"/>
            <p:cNvSpPr>
              <a:spLocks noChangeArrowheads="1"/>
            </p:cNvSpPr>
            <p:nvPr/>
          </p:nvSpPr>
          <p:spPr bwMode="auto">
            <a:xfrm>
              <a:off x="2927309" y="435927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>
              <a:off x="2927309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" name="Rectangle 63"/>
            <p:cNvSpPr>
              <a:spLocks noChangeArrowheads="1"/>
            </p:cNvSpPr>
            <p:nvPr/>
          </p:nvSpPr>
          <p:spPr bwMode="auto">
            <a:xfrm>
              <a:off x="2927309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" name="Rectangle 73"/>
            <p:cNvSpPr>
              <a:spLocks noChangeArrowheads="1"/>
            </p:cNvSpPr>
            <p:nvPr/>
          </p:nvSpPr>
          <p:spPr bwMode="auto">
            <a:xfrm>
              <a:off x="2927309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" name="Rectangle 83"/>
            <p:cNvSpPr>
              <a:spLocks noChangeArrowheads="1"/>
            </p:cNvSpPr>
            <p:nvPr/>
          </p:nvSpPr>
          <p:spPr bwMode="auto">
            <a:xfrm>
              <a:off x="2927309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85786" y="3429000"/>
              <a:ext cx="2928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2,4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）方块没有通路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1" name="Line 151"/>
            <p:cNvSpPr>
              <a:spLocks noChangeShapeType="1"/>
            </p:cNvSpPr>
            <p:nvPr/>
          </p:nvSpPr>
          <p:spPr bwMode="auto">
            <a:xfrm>
              <a:off x="5715008" y="3500438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152"/>
            <p:cNvSpPr>
              <a:spLocks noChangeShapeType="1"/>
            </p:cNvSpPr>
            <p:nvPr/>
          </p:nvSpPr>
          <p:spPr bwMode="auto">
            <a:xfrm>
              <a:off x="7227895" y="3500438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153"/>
            <p:cNvSpPr>
              <a:spLocks noChangeShapeType="1"/>
            </p:cNvSpPr>
            <p:nvPr/>
          </p:nvSpPr>
          <p:spPr bwMode="auto">
            <a:xfrm>
              <a:off x="5715008" y="5688987"/>
              <a:ext cx="1512887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Text Box 154"/>
            <p:cNvSpPr txBox="1">
              <a:spLocks noChangeArrowheads="1"/>
            </p:cNvSpPr>
            <p:nvPr/>
          </p:nvSpPr>
          <p:spPr bwMode="auto">
            <a:xfrm>
              <a:off x="5702319" y="5750924"/>
              <a:ext cx="15843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err="1"/>
                <a:t>i</a:t>
              </a:r>
              <a:r>
                <a:rPr lang="en-US" altLang="zh-CN" sz="2000" dirty="0"/>
                <a:t> </a:t>
              </a:r>
              <a:r>
                <a:rPr lang="zh-CN" altLang="en-US" sz="2000" dirty="0"/>
                <a:t>　</a:t>
              </a:r>
              <a:r>
                <a:rPr lang="en-US" altLang="zh-CN" sz="2000" i="1" dirty="0"/>
                <a:t>j</a:t>
              </a:r>
              <a:r>
                <a:rPr lang="en-US" altLang="zh-CN" sz="2000" dirty="0"/>
                <a:t>     </a:t>
              </a:r>
              <a:r>
                <a:rPr lang="en-US" altLang="zh-CN" sz="2000" dirty="0" err="1"/>
                <a:t>di</a:t>
              </a:r>
              <a:endParaRPr lang="en-US" altLang="zh-CN" sz="2000" dirty="0"/>
            </a:p>
          </p:txBody>
        </p:sp>
        <p:sp>
          <p:nvSpPr>
            <p:cNvPr id="49" name="Text Box 170"/>
            <p:cNvSpPr txBox="1">
              <a:spLocks noChangeArrowheads="1"/>
            </p:cNvSpPr>
            <p:nvPr/>
          </p:nvSpPr>
          <p:spPr bwMode="auto">
            <a:xfrm>
              <a:off x="6000760" y="6250990"/>
              <a:ext cx="1008063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一个栈</a:t>
              </a:r>
            </a:p>
          </p:txBody>
        </p:sp>
        <p:sp>
          <p:nvSpPr>
            <p:cNvPr id="50" name="Text Box 164"/>
            <p:cNvSpPr txBox="1">
              <a:spLocks noChangeArrowheads="1"/>
            </p:cNvSpPr>
            <p:nvPr/>
          </p:nvSpPr>
          <p:spPr bwMode="auto">
            <a:xfrm>
              <a:off x="5849954" y="4558701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2</a:t>
              </a:r>
            </a:p>
          </p:txBody>
        </p:sp>
        <p:sp>
          <p:nvSpPr>
            <p:cNvPr id="51" name="Text Box 165"/>
            <p:cNvSpPr txBox="1">
              <a:spLocks noChangeArrowheads="1"/>
            </p:cNvSpPr>
            <p:nvPr/>
          </p:nvSpPr>
          <p:spPr bwMode="auto">
            <a:xfrm>
              <a:off x="6281754" y="4558701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4</a:t>
              </a:r>
            </a:p>
          </p:txBody>
        </p:sp>
        <p:sp>
          <p:nvSpPr>
            <p:cNvPr id="52" name="Text Box 190"/>
            <p:cNvSpPr txBox="1">
              <a:spLocks noChangeArrowheads="1"/>
            </p:cNvSpPr>
            <p:nvPr/>
          </p:nvSpPr>
          <p:spPr bwMode="auto">
            <a:xfrm>
              <a:off x="6713554" y="4555526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ea typeface="宋体" pitchFamily="2" charset="-122"/>
                </a:rPr>
                <a:t>-1</a:t>
              </a:r>
              <a:endParaRPr lang="en-US" altLang="zh-CN" sz="2000" dirty="0"/>
            </a:p>
          </p:txBody>
        </p:sp>
        <p:sp>
          <p:nvSpPr>
            <p:cNvPr id="53" name="Text Box 186"/>
            <p:cNvSpPr txBox="1">
              <a:spLocks noChangeArrowheads="1"/>
            </p:cNvSpPr>
            <p:nvPr/>
          </p:nvSpPr>
          <p:spPr bwMode="auto">
            <a:xfrm>
              <a:off x="2603488" y="4760922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ym typeface="Wingdings" pitchFamily="2" charset="2"/>
                </a:rPr>
                <a:t></a:t>
              </a:r>
            </a:p>
          </p:txBody>
        </p:sp>
        <p:sp>
          <p:nvSpPr>
            <p:cNvPr id="54" name="Text Box 164"/>
            <p:cNvSpPr txBox="1">
              <a:spLocks noChangeArrowheads="1"/>
            </p:cNvSpPr>
            <p:nvPr/>
          </p:nvSpPr>
          <p:spPr bwMode="auto">
            <a:xfrm>
              <a:off x="5929322" y="4912716"/>
              <a:ext cx="714380" cy="4308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/>
                <a:t>… </a:t>
              </a:r>
              <a:endParaRPr lang="en-US" altLang="zh-CN" sz="2800" dirty="0"/>
            </a:p>
          </p:txBody>
        </p:sp>
        <p:cxnSp>
          <p:nvCxnSpPr>
            <p:cNvPr id="56" name="直接箭头连接符 55"/>
            <p:cNvCxnSpPr/>
            <p:nvPr/>
          </p:nvCxnSpPr>
          <p:spPr>
            <a:xfrm rot="10800000">
              <a:off x="7059630" y="4719646"/>
              <a:ext cx="64294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7715272" y="4357694"/>
              <a:ext cx="3571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退栈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8" name="右箭头 57"/>
            <p:cNvSpPr/>
            <p:nvPr/>
          </p:nvSpPr>
          <p:spPr bwMode="auto">
            <a:xfrm>
              <a:off x="3929058" y="4429132"/>
              <a:ext cx="1143008" cy="500066"/>
            </a:xfrm>
            <a:prstGeom prst="right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6715140" y="214290"/>
            <a:ext cx="2143140" cy="2426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疑难解答：</a:t>
            </a:r>
            <a:endParaRPr lang="en-US" altLang="zh-CN" sz="2000" smtClean="0">
              <a:solidFill>
                <a:srgbClr val="FF0000"/>
              </a:solidFill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1800" smtClean="0">
                <a:ea typeface="微软雅黑" pitchFamily="34" charset="-122"/>
                <a:cs typeface="Times New Roman" pitchFamily="18" charset="0"/>
              </a:rPr>
              <a:t>这里不将</a:t>
            </a:r>
            <a:r>
              <a:rPr lang="en-US" altLang="zh-CN" sz="1800" smtClean="0">
                <a:ea typeface="微软雅黑" pitchFamily="34" charset="-122"/>
                <a:cs typeface="Times New Roman" pitchFamily="18" charset="0"/>
              </a:rPr>
              <a:t>mg[</a:t>
            </a:r>
            <a:r>
              <a:rPr lang="zh-CN" altLang="en-US" sz="1800" smtClean="0">
                <a:ea typeface="微软雅黑" pitchFamily="34" charset="-122"/>
                <a:cs typeface="Times New Roman" pitchFamily="18" charset="0"/>
              </a:rPr>
              <a:t>栈顶方块</a:t>
            </a:r>
            <a:r>
              <a:rPr lang="en-US" altLang="zh-CN" sz="1800" smtClean="0">
                <a:ea typeface="微软雅黑" pitchFamily="34" charset="-122"/>
                <a:cs typeface="Times New Roman" pitchFamily="18" charset="0"/>
              </a:rPr>
              <a:t>]</a:t>
            </a:r>
            <a:r>
              <a:rPr lang="zh-CN" altLang="en-US" sz="1800" smtClean="0">
                <a:ea typeface="微软雅黑" pitchFamily="34" charset="-122"/>
                <a:cs typeface="Times New Roman" pitchFamily="18" charset="0"/>
              </a:rPr>
              <a:t>设置为</a:t>
            </a:r>
            <a:r>
              <a:rPr lang="en-US" altLang="zh-CN" sz="1800" smtClean="0">
                <a:ea typeface="微软雅黑" pitchFamily="34" charset="-122"/>
                <a:cs typeface="Times New Roman" pitchFamily="18" charset="0"/>
              </a:rPr>
              <a:t>0</a:t>
            </a:r>
            <a:r>
              <a:rPr lang="zh-CN" altLang="en-US" sz="1800" smtClean="0">
                <a:ea typeface="微软雅黑" pitchFamily="34" charset="-122"/>
                <a:cs typeface="Times New Roman" pitchFamily="18" charset="0"/>
              </a:rPr>
              <a:t>，程序执行也是正确的，但从原理上应该这样做，</a:t>
            </a:r>
            <a:r>
              <a:rPr lang="zh-CN" altLang="en-US" sz="1800" smtClean="0">
                <a:solidFill>
                  <a:srgbClr val="002060"/>
                </a:solidFill>
                <a:ea typeface="微软雅黑" pitchFamily="34" charset="-122"/>
                <a:cs typeface="Times New Roman" pitchFamily="18" charset="0"/>
              </a:rPr>
              <a:t>回退后需要恢复环境！</a:t>
            </a:r>
            <a:endParaRPr lang="zh-CN" altLang="en-US" sz="1800">
              <a:solidFill>
                <a:srgbClr val="002060"/>
              </a:solidFill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 rot="10800000">
            <a:off x="5715008" y="1141396"/>
            <a:ext cx="100013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46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870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395288" y="404813"/>
            <a:ext cx="3319456" cy="5191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设计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求解程序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755576" y="2204864"/>
            <a:ext cx="5472112" cy="221865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main()</a:t>
            </a:r>
          </a:p>
          <a:p>
            <a:pPr algn="l">
              <a:lnSpc>
                <a:spcPct val="13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if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(!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mgpath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(1,1,M,N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</a:t>
            </a:r>
          </a:p>
          <a:p>
            <a:pPr algn="l">
              <a:lnSpc>
                <a:spcPct val="13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该迷宫问题没有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解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!");</a:t>
            </a:r>
          </a:p>
          <a:p>
            <a:pPr algn="l">
              <a:lnSpc>
                <a:spcPct val="13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return 1;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1428736"/>
            <a:ext cx="4572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建立如下主函数调用上述算法：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47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165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395289" y="142852"/>
            <a:ext cx="2747952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运行结果</a:t>
            </a:r>
          </a:p>
        </p:txBody>
      </p:sp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684213" y="1214422"/>
            <a:ext cx="5173671" cy="1920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迷宫路径如下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: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1,1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1,2</a:t>
            </a:r>
            <a:r>
              <a:rPr lang="en-US" altLang="zh-CN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(2,2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3,2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3,1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4,1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5,1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5,2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5,3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6,3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6,4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6,5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5,5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4,5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4,6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4,7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3,7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3,8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4,8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5,8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6,8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7,8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8,8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604844" y="642918"/>
            <a:ext cx="489585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对于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图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3.11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的迷宫，求解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结果如下：</a:t>
            </a:r>
          </a:p>
        </p:txBody>
      </p: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1357290" y="3703342"/>
            <a:ext cx="2858770" cy="2868930"/>
            <a:chOff x="741365" y="1430063"/>
            <a:chExt cx="3573463" cy="3586163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741365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1100140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447803" y="14300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809753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2168528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516190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874965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3597278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3235328" y="14300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3956053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741365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1100140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1447803" y="1788838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1809753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2168528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2516190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874965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3597278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3235328" y="1788838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3956053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741365" y="21492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1100140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1447803" y="214920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1809753" y="21492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2168528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2516190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2874965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3597278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3235328" y="214920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3956053" y="21492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741365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1100140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1447803" y="25095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1809753" y="2509563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2168528" y="2509563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>
              <a:off x="2516190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4" name="Rectangle 38"/>
            <p:cNvSpPr>
              <a:spLocks noChangeArrowheads="1"/>
            </p:cNvSpPr>
            <p:nvPr/>
          </p:nvSpPr>
          <p:spPr bwMode="auto">
            <a:xfrm>
              <a:off x="2874965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5" name="Rectangle 39"/>
            <p:cNvSpPr>
              <a:spLocks noChangeArrowheads="1"/>
            </p:cNvSpPr>
            <p:nvPr/>
          </p:nvSpPr>
          <p:spPr bwMode="auto">
            <a:xfrm>
              <a:off x="3597278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3235328" y="25095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7" name="Rectangle 41"/>
            <p:cNvSpPr>
              <a:spLocks noChangeArrowheads="1"/>
            </p:cNvSpPr>
            <p:nvPr/>
          </p:nvSpPr>
          <p:spPr bwMode="auto">
            <a:xfrm>
              <a:off x="3956053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8" name="Rectangle 42"/>
            <p:cNvSpPr>
              <a:spLocks noChangeArrowheads="1"/>
            </p:cNvSpPr>
            <p:nvPr/>
          </p:nvSpPr>
          <p:spPr bwMode="auto">
            <a:xfrm>
              <a:off x="741365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9" name="Rectangle 43"/>
            <p:cNvSpPr>
              <a:spLocks noChangeArrowheads="1"/>
            </p:cNvSpPr>
            <p:nvPr/>
          </p:nvSpPr>
          <p:spPr bwMode="auto">
            <a:xfrm>
              <a:off x="1100140" y="2862560"/>
              <a:ext cx="358775" cy="39154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1447803" y="28572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1" name="Rectangle 45"/>
            <p:cNvSpPr>
              <a:spLocks noChangeArrowheads="1"/>
            </p:cNvSpPr>
            <p:nvPr/>
          </p:nvSpPr>
          <p:spPr bwMode="auto">
            <a:xfrm>
              <a:off x="1809753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" name="Rectangle 46"/>
            <p:cNvSpPr>
              <a:spLocks noChangeArrowheads="1"/>
            </p:cNvSpPr>
            <p:nvPr/>
          </p:nvSpPr>
          <p:spPr bwMode="auto">
            <a:xfrm>
              <a:off x="2168528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>
              <a:off x="2516190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4" name="Rectangle 48"/>
            <p:cNvSpPr>
              <a:spLocks noChangeArrowheads="1"/>
            </p:cNvSpPr>
            <p:nvPr/>
          </p:nvSpPr>
          <p:spPr bwMode="auto">
            <a:xfrm>
              <a:off x="2874965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5" name="Rectangle 49"/>
            <p:cNvSpPr>
              <a:spLocks noChangeArrowheads="1"/>
            </p:cNvSpPr>
            <p:nvPr/>
          </p:nvSpPr>
          <p:spPr bwMode="auto">
            <a:xfrm>
              <a:off x="3597278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6" name="Rectangle 50"/>
            <p:cNvSpPr>
              <a:spLocks noChangeArrowheads="1"/>
            </p:cNvSpPr>
            <p:nvPr/>
          </p:nvSpPr>
          <p:spPr bwMode="auto">
            <a:xfrm>
              <a:off x="3235328" y="28572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7" name="Rectangle 51"/>
            <p:cNvSpPr>
              <a:spLocks noChangeArrowheads="1"/>
            </p:cNvSpPr>
            <p:nvPr/>
          </p:nvSpPr>
          <p:spPr bwMode="auto">
            <a:xfrm>
              <a:off x="3956053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8" name="Rectangle 52"/>
            <p:cNvSpPr>
              <a:spLocks noChangeArrowheads="1"/>
            </p:cNvSpPr>
            <p:nvPr/>
          </p:nvSpPr>
          <p:spPr bwMode="auto">
            <a:xfrm>
              <a:off x="741365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9" name="Rectangle 53"/>
            <p:cNvSpPr>
              <a:spLocks noChangeArrowheads="1"/>
            </p:cNvSpPr>
            <p:nvPr/>
          </p:nvSpPr>
          <p:spPr bwMode="auto">
            <a:xfrm>
              <a:off x="1100140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0" name="Rectangle 54"/>
            <p:cNvSpPr>
              <a:spLocks noChangeArrowheads="1"/>
            </p:cNvSpPr>
            <p:nvPr/>
          </p:nvSpPr>
          <p:spPr bwMode="auto">
            <a:xfrm>
              <a:off x="1447803" y="3217588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1" name="Rectangle 55"/>
            <p:cNvSpPr>
              <a:spLocks noChangeArrowheads="1"/>
            </p:cNvSpPr>
            <p:nvPr/>
          </p:nvSpPr>
          <p:spPr bwMode="auto">
            <a:xfrm>
              <a:off x="1809753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2" name="Rectangle 56"/>
            <p:cNvSpPr>
              <a:spLocks noChangeArrowheads="1"/>
            </p:cNvSpPr>
            <p:nvPr/>
          </p:nvSpPr>
          <p:spPr bwMode="auto">
            <a:xfrm>
              <a:off x="2168528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" name="Rectangle 57"/>
            <p:cNvSpPr>
              <a:spLocks noChangeArrowheads="1"/>
            </p:cNvSpPr>
            <p:nvPr/>
          </p:nvSpPr>
          <p:spPr bwMode="auto">
            <a:xfrm>
              <a:off x="2516190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4" name="Rectangle 58"/>
            <p:cNvSpPr>
              <a:spLocks noChangeArrowheads="1"/>
            </p:cNvSpPr>
            <p:nvPr/>
          </p:nvSpPr>
          <p:spPr bwMode="auto">
            <a:xfrm>
              <a:off x="2874965" y="32175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5" name="Rectangle 59"/>
            <p:cNvSpPr>
              <a:spLocks noChangeArrowheads="1"/>
            </p:cNvSpPr>
            <p:nvPr/>
          </p:nvSpPr>
          <p:spPr bwMode="auto">
            <a:xfrm>
              <a:off x="3597278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6" name="Rectangle 60"/>
            <p:cNvSpPr>
              <a:spLocks noChangeArrowheads="1"/>
            </p:cNvSpPr>
            <p:nvPr/>
          </p:nvSpPr>
          <p:spPr bwMode="auto">
            <a:xfrm>
              <a:off x="3235328" y="32175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7" name="Rectangle 61"/>
            <p:cNvSpPr>
              <a:spLocks noChangeArrowheads="1"/>
            </p:cNvSpPr>
            <p:nvPr/>
          </p:nvSpPr>
          <p:spPr bwMode="auto">
            <a:xfrm>
              <a:off x="3956053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8" name="Rectangle 62"/>
            <p:cNvSpPr>
              <a:spLocks noChangeArrowheads="1"/>
            </p:cNvSpPr>
            <p:nvPr/>
          </p:nvSpPr>
          <p:spPr bwMode="auto">
            <a:xfrm>
              <a:off x="741365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9" name="Rectangle 63"/>
            <p:cNvSpPr>
              <a:spLocks noChangeArrowheads="1"/>
            </p:cNvSpPr>
            <p:nvPr/>
          </p:nvSpPr>
          <p:spPr bwMode="auto">
            <a:xfrm>
              <a:off x="1100140" y="357795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0" name="Rectangle 64"/>
            <p:cNvSpPr>
              <a:spLocks noChangeArrowheads="1"/>
            </p:cNvSpPr>
            <p:nvPr/>
          </p:nvSpPr>
          <p:spPr bwMode="auto">
            <a:xfrm>
              <a:off x="1447803" y="357795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1" name="Rectangle 65"/>
            <p:cNvSpPr>
              <a:spLocks noChangeArrowheads="1"/>
            </p:cNvSpPr>
            <p:nvPr/>
          </p:nvSpPr>
          <p:spPr bwMode="auto">
            <a:xfrm>
              <a:off x="1809753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2" name="Rectangle 66"/>
            <p:cNvSpPr>
              <a:spLocks noChangeArrowheads="1"/>
            </p:cNvSpPr>
            <p:nvPr/>
          </p:nvSpPr>
          <p:spPr bwMode="auto">
            <a:xfrm>
              <a:off x="2168528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3" name="Rectangle 67"/>
            <p:cNvSpPr>
              <a:spLocks noChangeArrowheads="1"/>
            </p:cNvSpPr>
            <p:nvPr/>
          </p:nvSpPr>
          <p:spPr bwMode="auto">
            <a:xfrm>
              <a:off x="2516190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4" name="Rectangle 68"/>
            <p:cNvSpPr>
              <a:spLocks noChangeArrowheads="1"/>
            </p:cNvSpPr>
            <p:nvPr/>
          </p:nvSpPr>
          <p:spPr bwMode="auto">
            <a:xfrm>
              <a:off x="2874965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5" name="Rectangle 69"/>
            <p:cNvSpPr>
              <a:spLocks noChangeArrowheads="1"/>
            </p:cNvSpPr>
            <p:nvPr/>
          </p:nvSpPr>
          <p:spPr bwMode="auto">
            <a:xfrm>
              <a:off x="3597278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6" name="Rectangle 70"/>
            <p:cNvSpPr>
              <a:spLocks noChangeArrowheads="1"/>
            </p:cNvSpPr>
            <p:nvPr/>
          </p:nvSpPr>
          <p:spPr bwMode="auto">
            <a:xfrm>
              <a:off x="3235328" y="3577951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7" name="Rectangle 71"/>
            <p:cNvSpPr>
              <a:spLocks noChangeArrowheads="1"/>
            </p:cNvSpPr>
            <p:nvPr/>
          </p:nvSpPr>
          <p:spPr bwMode="auto">
            <a:xfrm>
              <a:off x="3956053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8" name="Rectangle 72"/>
            <p:cNvSpPr>
              <a:spLocks noChangeArrowheads="1"/>
            </p:cNvSpPr>
            <p:nvPr/>
          </p:nvSpPr>
          <p:spPr bwMode="auto">
            <a:xfrm>
              <a:off x="741365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9" name="Rectangle 73"/>
            <p:cNvSpPr>
              <a:spLocks noChangeArrowheads="1"/>
            </p:cNvSpPr>
            <p:nvPr/>
          </p:nvSpPr>
          <p:spPr bwMode="auto">
            <a:xfrm>
              <a:off x="1100140" y="3936726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0" name="Rectangle 74"/>
            <p:cNvSpPr>
              <a:spLocks noChangeArrowheads="1"/>
            </p:cNvSpPr>
            <p:nvPr/>
          </p:nvSpPr>
          <p:spPr bwMode="auto">
            <a:xfrm>
              <a:off x="1447803" y="39367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1" name="Rectangle 75"/>
            <p:cNvSpPr>
              <a:spLocks noChangeArrowheads="1"/>
            </p:cNvSpPr>
            <p:nvPr/>
          </p:nvSpPr>
          <p:spPr bwMode="auto">
            <a:xfrm>
              <a:off x="1809753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2" name="Rectangle 76"/>
            <p:cNvSpPr>
              <a:spLocks noChangeArrowheads="1"/>
            </p:cNvSpPr>
            <p:nvPr/>
          </p:nvSpPr>
          <p:spPr bwMode="auto">
            <a:xfrm>
              <a:off x="2168528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3" name="Rectangle 77"/>
            <p:cNvSpPr>
              <a:spLocks noChangeArrowheads="1"/>
            </p:cNvSpPr>
            <p:nvPr/>
          </p:nvSpPr>
          <p:spPr bwMode="auto">
            <a:xfrm>
              <a:off x="2516190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4" name="Rectangle 78"/>
            <p:cNvSpPr>
              <a:spLocks noChangeArrowheads="1"/>
            </p:cNvSpPr>
            <p:nvPr/>
          </p:nvSpPr>
          <p:spPr bwMode="auto">
            <a:xfrm>
              <a:off x="2874965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5" name="Rectangle 79"/>
            <p:cNvSpPr>
              <a:spLocks noChangeArrowheads="1"/>
            </p:cNvSpPr>
            <p:nvPr/>
          </p:nvSpPr>
          <p:spPr bwMode="auto">
            <a:xfrm>
              <a:off x="3597278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6" name="Rectangle 80"/>
            <p:cNvSpPr>
              <a:spLocks noChangeArrowheads="1"/>
            </p:cNvSpPr>
            <p:nvPr/>
          </p:nvSpPr>
          <p:spPr bwMode="auto">
            <a:xfrm>
              <a:off x="3235328" y="39367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7" name="Rectangle 81"/>
            <p:cNvSpPr>
              <a:spLocks noChangeArrowheads="1"/>
            </p:cNvSpPr>
            <p:nvPr/>
          </p:nvSpPr>
          <p:spPr bwMode="auto">
            <a:xfrm>
              <a:off x="3956053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8" name="Rectangle 82"/>
            <p:cNvSpPr>
              <a:spLocks noChangeArrowheads="1"/>
            </p:cNvSpPr>
            <p:nvPr/>
          </p:nvSpPr>
          <p:spPr bwMode="auto">
            <a:xfrm>
              <a:off x="741365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9" name="Rectangle 83"/>
            <p:cNvSpPr>
              <a:spLocks noChangeArrowheads="1"/>
            </p:cNvSpPr>
            <p:nvPr/>
          </p:nvSpPr>
          <p:spPr bwMode="auto">
            <a:xfrm>
              <a:off x="1100140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0" name="Rectangle 84"/>
            <p:cNvSpPr>
              <a:spLocks noChangeArrowheads="1"/>
            </p:cNvSpPr>
            <p:nvPr/>
          </p:nvSpPr>
          <p:spPr bwMode="auto">
            <a:xfrm>
              <a:off x="1447803" y="42970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1" name="Rectangle 85"/>
            <p:cNvSpPr>
              <a:spLocks noChangeArrowheads="1"/>
            </p:cNvSpPr>
            <p:nvPr/>
          </p:nvSpPr>
          <p:spPr bwMode="auto">
            <a:xfrm>
              <a:off x="1809753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2" name="Rectangle 86"/>
            <p:cNvSpPr>
              <a:spLocks noChangeArrowheads="1"/>
            </p:cNvSpPr>
            <p:nvPr/>
          </p:nvSpPr>
          <p:spPr bwMode="auto">
            <a:xfrm>
              <a:off x="2168528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3" name="Rectangle 87"/>
            <p:cNvSpPr>
              <a:spLocks noChangeArrowheads="1"/>
            </p:cNvSpPr>
            <p:nvPr/>
          </p:nvSpPr>
          <p:spPr bwMode="auto">
            <a:xfrm>
              <a:off x="2516190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4" name="Rectangle 88"/>
            <p:cNvSpPr>
              <a:spLocks noChangeArrowheads="1"/>
            </p:cNvSpPr>
            <p:nvPr/>
          </p:nvSpPr>
          <p:spPr bwMode="auto">
            <a:xfrm>
              <a:off x="2874965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5" name="Rectangle 89"/>
            <p:cNvSpPr>
              <a:spLocks noChangeArrowheads="1"/>
            </p:cNvSpPr>
            <p:nvPr/>
          </p:nvSpPr>
          <p:spPr bwMode="auto">
            <a:xfrm>
              <a:off x="3597278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6" name="Rectangle 90"/>
            <p:cNvSpPr>
              <a:spLocks noChangeArrowheads="1"/>
            </p:cNvSpPr>
            <p:nvPr/>
          </p:nvSpPr>
          <p:spPr bwMode="auto">
            <a:xfrm>
              <a:off x="3235328" y="42970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7" name="Rectangle 91"/>
            <p:cNvSpPr>
              <a:spLocks noChangeArrowheads="1"/>
            </p:cNvSpPr>
            <p:nvPr/>
          </p:nvSpPr>
          <p:spPr bwMode="auto">
            <a:xfrm>
              <a:off x="3956053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8" name="Rectangle 92"/>
            <p:cNvSpPr>
              <a:spLocks noChangeArrowheads="1"/>
            </p:cNvSpPr>
            <p:nvPr/>
          </p:nvSpPr>
          <p:spPr bwMode="auto">
            <a:xfrm>
              <a:off x="741365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9" name="Rectangle 93"/>
            <p:cNvSpPr>
              <a:spLocks noChangeArrowheads="1"/>
            </p:cNvSpPr>
            <p:nvPr/>
          </p:nvSpPr>
          <p:spPr bwMode="auto">
            <a:xfrm>
              <a:off x="1100140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0" name="Rectangle 94"/>
            <p:cNvSpPr>
              <a:spLocks noChangeArrowheads="1"/>
            </p:cNvSpPr>
            <p:nvPr/>
          </p:nvSpPr>
          <p:spPr bwMode="auto">
            <a:xfrm>
              <a:off x="1447803" y="465745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1" name="Rectangle 95"/>
            <p:cNvSpPr>
              <a:spLocks noChangeArrowheads="1"/>
            </p:cNvSpPr>
            <p:nvPr/>
          </p:nvSpPr>
          <p:spPr bwMode="auto">
            <a:xfrm>
              <a:off x="1809753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2" name="Rectangle 96"/>
            <p:cNvSpPr>
              <a:spLocks noChangeArrowheads="1"/>
            </p:cNvSpPr>
            <p:nvPr/>
          </p:nvSpPr>
          <p:spPr bwMode="auto">
            <a:xfrm>
              <a:off x="2168528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3" name="Rectangle 97"/>
            <p:cNvSpPr>
              <a:spLocks noChangeArrowheads="1"/>
            </p:cNvSpPr>
            <p:nvPr/>
          </p:nvSpPr>
          <p:spPr bwMode="auto">
            <a:xfrm>
              <a:off x="2516190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4" name="Rectangle 98"/>
            <p:cNvSpPr>
              <a:spLocks noChangeArrowheads="1"/>
            </p:cNvSpPr>
            <p:nvPr/>
          </p:nvSpPr>
          <p:spPr bwMode="auto">
            <a:xfrm>
              <a:off x="2874965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5" name="Rectangle 99"/>
            <p:cNvSpPr>
              <a:spLocks noChangeArrowheads="1"/>
            </p:cNvSpPr>
            <p:nvPr/>
          </p:nvSpPr>
          <p:spPr bwMode="auto">
            <a:xfrm>
              <a:off x="3597278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6" name="Rectangle 100"/>
            <p:cNvSpPr>
              <a:spLocks noChangeArrowheads="1"/>
            </p:cNvSpPr>
            <p:nvPr/>
          </p:nvSpPr>
          <p:spPr bwMode="auto">
            <a:xfrm>
              <a:off x="3235328" y="465745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7" name="Rectangle 101"/>
            <p:cNvSpPr>
              <a:spLocks noChangeArrowheads="1"/>
            </p:cNvSpPr>
            <p:nvPr/>
          </p:nvSpPr>
          <p:spPr bwMode="auto">
            <a:xfrm>
              <a:off x="3956053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08" name="直接连接符 107"/>
            <p:cNvCxnSpPr/>
            <p:nvPr/>
          </p:nvCxnSpPr>
          <p:spPr>
            <a:xfrm>
              <a:off x="1247752" y="2000240"/>
              <a:ext cx="35719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rot="5400000">
              <a:off x="1262942" y="2342240"/>
              <a:ext cx="6840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1290614" y="2689220"/>
              <a:ext cx="3240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rot="5400000">
              <a:off x="933424" y="3059110"/>
              <a:ext cx="71438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1277914" y="3429000"/>
              <a:ext cx="7200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2000232" y="3425827"/>
              <a:ext cx="1588" cy="36036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2000232" y="3786190"/>
              <a:ext cx="71438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rot="5400000">
              <a:off x="2318612" y="3396372"/>
              <a:ext cx="7920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2714612" y="3000372"/>
              <a:ext cx="71438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V="1">
              <a:off x="3414704" y="2714620"/>
              <a:ext cx="1588" cy="28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3419478" y="2727051"/>
              <a:ext cx="36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rot="5400000">
              <a:off x="2893207" y="3607595"/>
              <a:ext cx="178595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 Box 134"/>
          <p:cNvSpPr txBox="1">
            <a:spLocks noChangeArrowheads="1"/>
          </p:cNvSpPr>
          <p:nvPr/>
        </p:nvSpPr>
        <p:spPr bwMode="auto">
          <a:xfrm>
            <a:off x="4643438" y="4714884"/>
            <a:ext cx="3384550" cy="83099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显然，这个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解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不是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最优解，即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不是最短路径。</a:t>
            </a:r>
          </a:p>
        </p:txBody>
      </p:sp>
      <p:sp>
        <p:nvSpPr>
          <p:cNvPr id="121" name="下箭头 120"/>
          <p:cNvSpPr/>
          <p:nvPr/>
        </p:nvSpPr>
        <p:spPr bwMode="auto">
          <a:xfrm>
            <a:off x="2786050" y="3214686"/>
            <a:ext cx="214314" cy="357190"/>
          </a:xfrm>
          <a:prstGeom prst="downArrow">
            <a:avLst/>
          </a:prstGeom>
          <a:ln>
            <a:headEnd/>
            <a:tailEnd type="triangl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22" name="灯片编号占位符 1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48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398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49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500034" y="285728"/>
            <a:ext cx="8072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  算术表达式的另一种形式是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后缀表达式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或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逆波兰表达式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，就是在算术表达式中，运算符在操作数的后面，如</a:t>
            </a:r>
            <a:r>
              <a:rPr lang="en-US" smtClean="0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1+2*3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的后缀表达式为</a:t>
            </a:r>
            <a:r>
              <a:rPr lang="en-US" smtClean="0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1 2 3 * +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mtClean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1000100" y="2500306"/>
            <a:ext cx="7286676" cy="2527560"/>
            <a:chOff x="1000100" y="2500306"/>
            <a:chExt cx="7286676" cy="2527560"/>
          </a:xfrm>
        </p:grpSpPr>
        <p:sp>
          <p:nvSpPr>
            <p:cNvPr id="4" name="TextBox 3"/>
            <p:cNvSpPr txBox="1"/>
            <p:nvPr/>
          </p:nvSpPr>
          <p:spPr>
            <a:xfrm>
              <a:off x="1000100" y="2500306"/>
              <a:ext cx="2357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</a:t>
              </a:r>
              <a:r>
                <a:rPr lang="zh-CN" altLang="en-US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后缀表达式：</a:t>
              </a:r>
              <a:endParaRPr lang="zh-CN" altLang="en-US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71538" y="3143248"/>
              <a:ext cx="7215238" cy="18846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0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已考虑了运算符的优先级。</a:t>
              </a:r>
              <a:endPara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0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没有括号。</a:t>
              </a:r>
              <a:endPara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0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只有操作数和运算符，而且越放在前面的运算符来越优先执行。</a:t>
              </a:r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57158" y="642918"/>
            <a:ext cx="86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  在算术表达式中，如果运算符在操作数的前面，称为前缀表达式，如</a:t>
            </a:r>
            <a:r>
              <a:rPr lang="en-US" smtClean="0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1+2*3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的前缀表达式为</a:t>
            </a:r>
            <a:r>
              <a:rPr lang="en-US" smtClean="0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+ 1 * 2 3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grpSp>
        <p:nvGrpSpPr>
          <p:cNvPr id="42" name="组合 41"/>
          <p:cNvGrpSpPr/>
          <p:nvPr/>
        </p:nvGrpSpPr>
        <p:grpSpPr>
          <a:xfrm>
            <a:off x="1000100" y="2285992"/>
            <a:ext cx="7286676" cy="1754326"/>
            <a:chOff x="1000100" y="2285992"/>
            <a:chExt cx="7286676" cy="1754326"/>
          </a:xfrm>
        </p:grpSpPr>
        <p:sp>
          <p:nvSpPr>
            <p:cNvPr id="38" name="TextBox 37"/>
            <p:cNvSpPr txBox="1"/>
            <p:nvPr/>
          </p:nvSpPr>
          <p:spPr>
            <a:xfrm>
              <a:off x="1000100" y="2285992"/>
              <a:ext cx="407196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mtClean="0">
                  <a:ea typeface="楷体" pitchFamily="49" charset="-122"/>
                  <a:cs typeface="Times New Roman" pitchFamily="18" charset="0"/>
                </a:rPr>
                <a:t>中缀表达式：</a:t>
              </a:r>
              <a:r>
                <a:rPr lang="en-US" altLang="zh-CN" smtClean="0">
                  <a:ea typeface="楷体" pitchFamily="49" charset="-122"/>
                  <a:cs typeface="Times New Roman" pitchFamily="18" charset="0"/>
                </a:rPr>
                <a:t>1  +  2 * 3</a:t>
              </a:r>
            </a:p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mtClean="0">
                  <a:ea typeface="楷体" pitchFamily="49" charset="-122"/>
                  <a:cs typeface="Times New Roman" pitchFamily="18" charset="0"/>
                </a:rPr>
                <a:t>后缀表达式：</a:t>
              </a:r>
              <a:r>
                <a:rPr lang="en-US" altLang="zh-CN" smtClean="0">
                  <a:ea typeface="楷体" pitchFamily="49" charset="-122"/>
                  <a:cs typeface="Times New Roman" pitchFamily="18" charset="0"/>
                </a:rPr>
                <a:t>1  2  3 * +</a:t>
              </a:r>
            </a:p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mtClean="0">
                  <a:ea typeface="楷体" pitchFamily="49" charset="-122"/>
                  <a:cs typeface="Times New Roman" pitchFamily="18" charset="0"/>
                </a:rPr>
                <a:t>前缀表达式：</a:t>
              </a:r>
              <a:r>
                <a:rPr lang="en-US" altLang="zh-CN" smtClean="0">
                  <a:ea typeface="楷体" pitchFamily="49" charset="-122"/>
                  <a:cs typeface="Times New Roman" pitchFamily="18" charset="0"/>
                </a:rPr>
                <a:t>+  1 * 2  3</a:t>
              </a:r>
              <a:endParaRPr lang="zh-CN" altLang="en-US"/>
            </a:p>
          </p:txBody>
        </p:sp>
        <p:sp>
          <p:nvSpPr>
            <p:cNvPr id="40" name="右大括号 39"/>
            <p:cNvSpPr/>
            <p:nvPr/>
          </p:nvSpPr>
          <p:spPr>
            <a:xfrm>
              <a:off x="5072066" y="2500306"/>
              <a:ext cx="214314" cy="1428760"/>
            </a:xfrm>
            <a:prstGeom prst="rightBrac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57818" y="3000372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微软雅黑" pitchFamily="34" charset="-122"/>
                  <a:ea typeface="微软雅黑" pitchFamily="34" charset="-122"/>
                </a:rPr>
                <a:t>运算数的相对次序相同</a:t>
              </a: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2910" y="785794"/>
            <a:ext cx="41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中缀表达式的求值过程：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37" name="TextBox 36"/>
          <p:cNvSpPr txBox="1"/>
          <p:nvPr/>
        </p:nvSpPr>
        <p:spPr>
          <a:xfrm>
            <a:off x="500034" y="1428736"/>
            <a:ext cx="5572164" cy="12141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将中缀算术表达式转换成后缀表达式。</a:t>
            </a:r>
            <a:endParaRPr lang="en-US" altLang="zh-CN" sz="200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对该后缀表达式求值。</a:t>
            </a:r>
            <a:endParaRPr lang="zh-CN" altLang="en-US" sz="2000">
              <a:solidFill>
                <a:srgbClr val="008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0" y="2605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428596" y="500042"/>
            <a:ext cx="571504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）将算术表达式转换成后缀表达式</a:t>
            </a:r>
            <a:endParaRPr lang="zh-CN" altLang="en-US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25" name="TextBox 24"/>
          <p:cNvSpPr txBox="1"/>
          <p:nvPr/>
        </p:nvSpPr>
        <p:spPr>
          <a:xfrm>
            <a:off x="571472" y="1357298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smtClean="0"/>
              <a:t>exp  </a:t>
            </a:r>
            <a:r>
              <a:rPr lang="zh-CN" altLang="en-US" smtClean="0">
                <a:solidFill>
                  <a:srgbClr val="C00000"/>
                </a:solidFill>
                <a:sym typeface="Symbol"/>
              </a:rPr>
              <a:t></a:t>
            </a:r>
            <a:r>
              <a:rPr lang="zh-CN" altLang="en-US" smtClean="0">
                <a:sym typeface="Symbol"/>
              </a:rPr>
              <a:t> </a:t>
            </a:r>
            <a:r>
              <a:rPr lang="en-US" i="1" smtClean="0"/>
              <a:t>postexp</a:t>
            </a:r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571604" y="3786190"/>
            <a:ext cx="1357322" cy="1928826"/>
            <a:chOff x="1571604" y="3786190"/>
            <a:chExt cx="1357322" cy="1928826"/>
          </a:xfrm>
        </p:grpSpPr>
        <p:cxnSp>
          <p:nvCxnSpPr>
            <p:cNvPr id="29" name="直接连接符 28"/>
            <p:cNvCxnSpPr/>
            <p:nvPr/>
          </p:nvCxnSpPr>
          <p:spPr>
            <a:xfrm rot="5400000">
              <a:off x="110725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196530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785918" y="5141924"/>
              <a:ext cx="857256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571604" y="5314906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运算符栈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71472" y="2000240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扫描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exp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的所有字符：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42976" y="2571744"/>
            <a:ext cx="47149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数字字符直接放在</a:t>
            </a:r>
            <a:r>
              <a:rPr lang="en-US" sz="2000" i="1" smtClean="0">
                <a:ea typeface="微软雅黑" pitchFamily="34" charset="-122"/>
                <a:cs typeface="Times New Roman" pitchFamily="18" charset="0"/>
              </a:rPr>
              <a:t>postexp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中</a:t>
            </a:r>
            <a:endParaRPr lang="en-US" altLang="zh-CN" sz="2000" smtClean="0"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运算符通过一个栈来处理优先级</a:t>
            </a:r>
            <a:endParaRPr lang="zh-CN" altLang="en-US" sz="2000"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0" y="2605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25" name="TextBox 24"/>
          <p:cNvSpPr txBox="1"/>
          <p:nvPr/>
        </p:nvSpPr>
        <p:spPr>
          <a:xfrm>
            <a:off x="357158" y="285728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smtClean="0"/>
              <a:t>exp  </a:t>
            </a:r>
            <a:r>
              <a:rPr lang="zh-CN" altLang="en-US" smtClean="0">
                <a:solidFill>
                  <a:srgbClr val="C00000"/>
                </a:solidFill>
                <a:sym typeface="Symbol"/>
              </a:rPr>
              <a:t></a:t>
            </a:r>
            <a:r>
              <a:rPr lang="zh-CN" altLang="en-US" smtClean="0">
                <a:sym typeface="Symbol"/>
              </a:rPr>
              <a:t> </a:t>
            </a:r>
            <a:r>
              <a:rPr lang="en-US" i="1" smtClean="0"/>
              <a:t>postexp</a:t>
            </a:r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4282" y="895633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情况</a:t>
            </a:r>
            <a:r>
              <a:rPr lang="en-US" altLang="zh-CN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（没有括号）</a:t>
            </a:r>
            <a:endParaRPr lang="zh-CN" altLang="en-US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7158" y="1500174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smtClean="0"/>
              <a:t>exp</a:t>
            </a:r>
            <a:r>
              <a:rPr lang="en-US" smtClean="0"/>
              <a:t>=</a:t>
            </a:r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rot="5400000">
            <a:off x="821505" y="3249611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1679555" y="3249611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500166" y="3927478"/>
            <a:ext cx="857256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85852" y="410046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运算符栈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29058" y="3071810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smtClean="0"/>
              <a:t>postexp</a:t>
            </a:r>
            <a:r>
              <a:rPr lang="zh-CN" altLang="en-US" smtClean="0"/>
              <a:t>：</a:t>
            </a:r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5357818" y="3500438"/>
            <a:ext cx="2357454" cy="1588"/>
          </a:xfrm>
          <a:prstGeom prst="line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71604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928794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>
                <a:solidFill>
                  <a:srgbClr val="008000"/>
                </a:solidFill>
              </a:rPr>
              <a:t>+</a:t>
            </a:r>
            <a:endParaRPr lang="zh-CN" altLang="en-US">
              <a:solidFill>
                <a:srgbClr val="008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5984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714612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+</a:t>
            </a:r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143240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285852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mtClean="0"/>
              <a:t>“</a:t>
            </a:r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428992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mtClean="0"/>
              <a:t>”</a:t>
            </a:r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2000232" y="2000240"/>
            <a:ext cx="1057841" cy="1651468"/>
            <a:chOff x="2285984" y="2357430"/>
            <a:chExt cx="1057841" cy="1651468"/>
          </a:xfrm>
        </p:grpSpPr>
        <p:cxnSp>
          <p:nvCxnSpPr>
            <p:cNvPr id="22" name="直接箭头连接符 21"/>
            <p:cNvCxnSpPr/>
            <p:nvPr/>
          </p:nvCxnSpPr>
          <p:spPr>
            <a:xfrm rot="5400000">
              <a:off x="1964513" y="2678901"/>
              <a:ext cx="1500198" cy="857256"/>
            </a:xfrm>
            <a:prstGeom prst="straightConnector1">
              <a:avLst/>
            </a:prstGeom>
            <a:ln w="12700">
              <a:solidFill>
                <a:srgbClr val="FF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1748917">
              <a:off x="2882160" y="2365824"/>
              <a:ext cx="461665" cy="16430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 smtClean="0">
                  <a:latin typeface="楷体" pitchFamily="49" charset="-122"/>
                  <a:ea typeface="楷体" pitchFamily="49" charset="-122"/>
                </a:rPr>
                <a:t>优先级比较</a:t>
              </a:r>
              <a:endParaRPr lang="zh-CN" altLang="en-US" sz="180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428860" y="4714884"/>
            <a:ext cx="4429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400"/>
              </a:lnSpc>
              <a:buBlip>
                <a:blip r:embed="rId2"/>
              </a:buBlip>
            </a:pPr>
            <a:r>
              <a:rPr lang="zh-CN" altLang="en-US" sz="18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先进栈的先退栈即先执行：</a:t>
            </a:r>
            <a:endParaRPr lang="en-US" altLang="zh-CN" sz="180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ts val="2400"/>
              </a:lnSpc>
            </a:pPr>
            <a:r>
              <a:rPr lang="zh-CN" altLang="en-US" sz="18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只有大于栈顶优先级才能直接进栈</a:t>
            </a:r>
            <a:endParaRPr lang="zh-CN" altLang="en-US" sz="180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rot="16200000" flipH="1">
            <a:off x="2321703" y="3821909"/>
            <a:ext cx="1285884" cy="357190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4929190" y="3643314"/>
            <a:ext cx="3857652" cy="890293"/>
            <a:chOff x="5214942" y="4000504"/>
            <a:chExt cx="3857652" cy="890293"/>
          </a:xfrm>
        </p:grpSpPr>
        <p:sp>
          <p:nvSpPr>
            <p:cNvPr id="48" name="下箭头 47"/>
            <p:cNvSpPr/>
            <p:nvPr/>
          </p:nvSpPr>
          <p:spPr bwMode="auto">
            <a:xfrm>
              <a:off x="6786578" y="4000504"/>
              <a:ext cx="216000" cy="432000"/>
            </a:xfrm>
            <a:prstGeom prst="down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214942" y="4429132"/>
              <a:ext cx="38576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/>
                <a:t>“</a:t>
              </a:r>
              <a:r>
                <a:rPr lang="en-US" altLang="zh-CN" smtClean="0"/>
                <a:t>1+2+3</a:t>
              </a:r>
              <a:r>
                <a:rPr lang="zh-CN" altLang="en-US" smtClean="0"/>
                <a:t>”</a:t>
              </a:r>
              <a:r>
                <a:rPr lang="zh-CN" altLang="en-US" smtClean="0">
                  <a:solidFill>
                    <a:srgbClr val="C00000"/>
                  </a:solidFill>
                  <a:sym typeface="Symbol"/>
                </a:rPr>
                <a:t> </a:t>
              </a:r>
              <a:r>
                <a:rPr lang="zh-CN" altLang="en-US" smtClean="0">
                  <a:sym typeface="Symbol"/>
                </a:rPr>
                <a:t> </a:t>
              </a:r>
              <a:r>
                <a:rPr lang="zh-CN" altLang="en-US" smtClean="0"/>
                <a:t>“</a:t>
              </a:r>
              <a:r>
                <a:rPr lang="en-US" altLang="zh-CN" smtClean="0"/>
                <a:t>1 2 </a:t>
              </a:r>
              <a:r>
                <a:rPr lang="en-US" altLang="zh-CN" smtClean="0">
                  <a:solidFill>
                    <a:srgbClr val="008000"/>
                  </a:solidFill>
                </a:rPr>
                <a:t>+</a:t>
              </a:r>
              <a:r>
                <a:rPr lang="en-US" altLang="zh-CN" smtClean="0"/>
                <a:t> 3 +</a:t>
              </a:r>
              <a:r>
                <a:rPr lang="zh-CN" altLang="en-US" smtClean="0"/>
                <a:t>”</a:t>
              </a:r>
              <a:endParaRPr lang="zh-CN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428860" y="5435758"/>
            <a:ext cx="442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400"/>
              </a:lnSpc>
              <a:buBlip>
                <a:blip r:embed="rId2"/>
              </a:buBlip>
            </a:pPr>
            <a:r>
              <a:rPr lang="en-US" altLang="zh-CN" sz="1800" i="1" smtClean="0">
                <a:solidFill>
                  <a:srgbClr val="008000"/>
                </a:solidFill>
                <a:ea typeface="微软雅黑" pitchFamily="34" charset="-122"/>
                <a:cs typeface="Times New Roman" pitchFamily="18" charset="0"/>
              </a:rPr>
              <a:t>exp</a:t>
            </a:r>
            <a:r>
              <a:rPr lang="zh-CN" altLang="en-US" sz="18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扫描完毕，所有运算符退栈</a:t>
            </a:r>
            <a:endParaRPr lang="zh-CN" altLang="en-US" sz="180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7 C -0.00313 0.01204 -0.00608 0.02431 0.01944 0.03704 C 0.04496 0.04977 0.09166 0.06042 0.15278 0.07593 C 0.21389 0.09143 0.34114 0.10833 0.38611 0.12963 C 0.4309 0.15093 0.42656 0.17731 0.42222 0.2037 " pathEditMode="relative" ptsTypes="aaa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C -0.00747 0.00972 -0.01494 0.01551 -0.01806 0.06111 C -0.02118 0.10671 -0.01841 0.22917 -0.01841 0.27338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0" y="13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C 0.07326 0.0162 0.14653 0.03264 0.20972 0.05 C 0.27291 0.06736 0.3467 0.07801 0.37916 0.1037 C 0.41163 0.1294 0.39965 0.1838 0.40503 0.20486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00" y="1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72 0.25671 C -0.00903 0.22894 -0.06025 0.11898 0.01494 0.09005 C 0.09011 0.06111 0.3566 0.06435 0.43768 0.08264 C 0.51876 0.10093 0.48785 0.175 0.50105 0.19931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00" y="-9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C -0.00034 -0.00417 -0.00052 -0.00833 -0.00972 0 C -0.01892 0.00833 -0.03837 0.00671 -0.05555 0.05 C -0.07274 0.09329 -0.10069 0.21667 -0.11267 0.26042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0" y="1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C -0.01181 0.00208 -0.02344 0.0044 0.00139 0.01481 C 0.02621 0.02523 0.08837 0.05 0.14861 0.06296 C 0.20885 0.07593 0.31875 0.06921 0.3625 0.09259 C 0.40625 0.11597 0.40121 0.18009 0.41128 0.20301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0" y="10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54 0.25972 C -0.13298 0.21597 -0.15225 0.17245 -0.09965 0.1338 C -0.04705 0.09514 0.10573 0.03449 0.20174 0.02824 C 0.2974 0.02199 0.42709 0.06829 0.47674 0.09676 C 0.52639 0.12523 0.49497 0.17801 0.49983 0.19931 " pathEditMode="relative" rAng="0" ptsTypes="aaaaa">
                                      <p:cBhvr>
                                        <p:cTn id="5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00" y="-1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8" grpId="1"/>
      <p:bldP spid="39" grpId="0"/>
      <p:bldP spid="40" grpId="0"/>
      <p:bldP spid="40" grpId="1"/>
      <p:bldP spid="41" grpId="0"/>
      <p:bldP spid="31" grpId="0"/>
      <p:bldP spid="5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rgbClr val="FF00FF"/>
          </a:solidFill>
          <a:miter lim="800000"/>
          <a:headEnd/>
          <a:tailEnd type="triangle" w="med" len="med"/>
        </a:ln>
        <a:effectLst/>
      </a:spPr>
      <a:bodyPr wrap="none"/>
      <a:lstStyle>
        <a:defPPr>
          <a:defRPr/>
        </a:defPPr>
      </a:lstStyle>
    </a:spDef>
    <a:lnDef>
      <a:spPr>
        <a:ln w="38100">
          <a:solidFill>
            <a:srgbClr val="008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2692</TotalTime>
  <Words>2405</Words>
  <Application>Microsoft Office PowerPoint</Application>
  <PresentationFormat>全屏显示(4:3)</PresentationFormat>
  <Paragraphs>613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2" baseType="lpstr">
      <vt:lpstr>Arial Unicode MS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lcb;wbh</dc:creator>
  <cp:lastModifiedBy>Wang xb</cp:lastModifiedBy>
  <cp:revision>880</cp:revision>
  <dcterms:created xsi:type="dcterms:W3CDTF">2004-04-04T02:09:16Z</dcterms:created>
  <dcterms:modified xsi:type="dcterms:W3CDTF">2018-09-08T15:09:20Z</dcterms:modified>
</cp:coreProperties>
</file>