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0"/>
  </p:notesMasterIdLst>
  <p:sldIdLst>
    <p:sldId id="288" r:id="rId2"/>
    <p:sldId id="419" r:id="rId3"/>
    <p:sldId id="398" r:id="rId4"/>
    <p:sldId id="405" r:id="rId5"/>
    <p:sldId id="439" r:id="rId6"/>
    <p:sldId id="290" r:id="rId7"/>
    <p:sldId id="420" r:id="rId8"/>
    <p:sldId id="421" r:id="rId9"/>
    <p:sldId id="289" r:id="rId10"/>
    <p:sldId id="400" r:id="rId11"/>
    <p:sldId id="401" r:id="rId12"/>
    <p:sldId id="402" r:id="rId13"/>
    <p:sldId id="403" r:id="rId14"/>
    <p:sldId id="404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  <p:sldId id="429" r:id="rId4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0000"/>
    <a:srgbClr val="666699"/>
    <a:srgbClr val="660066"/>
    <a:srgbClr val="F8BFBE"/>
    <a:srgbClr val="008000"/>
    <a:srgbClr val="ED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0" autoAdjust="0"/>
    <p:restoredTop sz="94682" autoAdjust="0"/>
  </p:normalViewPr>
  <p:slideViewPr>
    <p:cSldViewPr>
      <p:cViewPr varScale="1">
        <p:scale>
          <a:sx n="73" d="100"/>
          <a:sy n="73" d="100"/>
        </p:scale>
        <p:origin x="4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BB9B88E-0645-4F60-BCC3-CFB9FB14D0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526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B21A5-7355-4CFA-A413-06AB99F6D9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A0CB4-8517-4236-9CF0-88CD3E1946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A9A0B-A18D-4D22-BBAC-2CF00342C7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22953-A8C2-4E53-B6A0-E26D2EB385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7173D-68FC-4391-94B5-C4A54599D4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21BE0-E377-45C4-B645-B0B5F369F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B18B-844F-4860-8A44-819B3D8CE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06D6A-D578-4612-ABE6-99335E622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1DC6F-01DB-4FC6-9D0A-E844C18903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D1F61-4EE5-4434-8F44-66054F8AB0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E7B9BC-3EFE-4280-B633-2F4EDD8B4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14348" y="1928802"/>
            <a:ext cx="7072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6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队列简称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，它也是一种运算受限的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线性表。       </a:t>
            </a:r>
            <a:endParaRPr kumimoji="1"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51" name="Text Box 3" descr="新闻纸"/>
          <p:cNvSpPr txBox="1">
            <a:spLocks noChangeArrowheads="1"/>
          </p:cNvSpPr>
          <p:nvPr/>
        </p:nvSpPr>
        <p:spPr bwMode="auto">
          <a:xfrm>
            <a:off x="428596" y="1349365"/>
            <a:ext cx="3025775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3.2.1 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队列的定义</a:t>
            </a:r>
            <a:r>
              <a:rPr kumimoji="1" lang="zh-CN" altLang="en-US" sz="4000" b="0" dirty="0">
                <a:solidFill>
                  <a:srgbClr val="FF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857224" y="4884019"/>
            <a:ext cx="7429552" cy="8327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队列只能</a:t>
            </a:r>
            <a:r>
              <a:rPr kumimoji="1" lang="zh-CN" altLang="en-US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选取一个端点进行插入操作，另一个端点进行删除操作</a:t>
            </a:r>
          </a:p>
        </p:txBody>
      </p:sp>
      <p:sp>
        <p:nvSpPr>
          <p:cNvPr id="12" name="Text Box 3" descr="新闻纸"/>
          <p:cNvSpPr txBox="1">
            <a:spLocks noChangeArrowheads="1"/>
          </p:cNvSpPr>
          <p:nvPr/>
        </p:nvSpPr>
        <p:spPr bwMode="auto">
          <a:xfrm>
            <a:off x="3286116" y="357166"/>
            <a:ext cx="271464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3.2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队列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79613" y="3226616"/>
            <a:ext cx="4824412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476375" y="3874316"/>
            <a:ext cx="5832475" cy="795389"/>
            <a:chOff x="1476375" y="3890977"/>
            <a:chExt cx="5832475" cy="795389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57554" y="2786058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000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323851" y="333375"/>
            <a:ext cx="5105405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</a:t>
            </a: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队中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实现队列的基本运算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611188" y="981075"/>
            <a:ext cx="8104216" cy="14219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）初始化队列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InitQueue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(q)</a:t>
            </a:r>
          </a:p>
          <a:p>
            <a:pPr algn="l">
              <a:lnSpc>
                <a:spcPct val="12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构造一个空队列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。将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指针均设置成初始状态即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值。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142976" y="2571744"/>
            <a:ext cx="5429288" cy="2064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*&amp;q)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&gt;front=q-&gt;rear=-1;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6735781" y="2460621"/>
            <a:ext cx="2122499" cy="2468577"/>
            <a:chOff x="6735781" y="2460621"/>
            <a:chExt cx="2122499" cy="2468577"/>
          </a:xfrm>
        </p:grpSpPr>
        <p:grpSp>
          <p:nvGrpSpPr>
            <p:cNvPr id="5" name="组合 4"/>
            <p:cNvGrpSpPr/>
            <p:nvPr/>
          </p:nvGrpSpPr>
          <p:grpSpPr>
            <a:xfrm>
              <a:off x="6778655" y="2460621"/>
              <a:ext cx="2079625" cy="2468577"/>
              <a:chOff x="107950" y="727061"/>
              <a:chExt cx="2079625" cy="2468577"/>
            </a:xfrm>
          </p:grpSpPr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1755775" y="7270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4</a:t>
                </a: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1755775" y="10874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1755775" y="1446198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1755775" y="18065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1755775" y="21669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209550" y="2506648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rear</a:t>
                </a:r>
              </a:p>
            </p:txBody>
          </p:sp>
          <p:sp>
            <p:nvSpPr>
              <p:cNvPr id="18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Text Box 59"/>
              <p:cNvSpPr txBox="1">
                <a:spLocks noChangeArrowheads="1"/>
              </p:cNvSpPr>
              <p:nvPr/>
            </p:nvSpPr>
            <p:spPr bwMode="auto">
              <a:xfrm>
                <a:off x="107950" y="2798763"/>
                <a:ext cx="865188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front</a:t>
                </a:r>
              </a:p>
            </p:txBody>
          </p:sp>
        </p:grpSp>
        <p:sp>
          <p:nvSpPr>
            <p:cNvPr id="20" name="右箭头 19"/>
            <p:cNvSpPr/>
            <p:nvPr/>
          </p:nvSpPr>
          <p:spPr>
            <a:xfrm>
              <a:off x="6735781" y="3282962"/>
              <a:ext cx="857256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7991475" cy="113024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）销毁队列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DestroyQueue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(q)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释放队列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占用的存储空间。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714348" y="2071678"/>
            <a:ext cx="5030795" cy="1695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*&amp;q)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free(q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353425" cy="168424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）判断队列是否为空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QueueEmpty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(q)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若队列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满足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q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&gt;front==q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&gt;rear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条件，则返回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true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；否则返回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false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357290" y="2428868"/>
            <a:ext cx="4786346" cy="15219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QueueEmpty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*q)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return(q-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&gt;front==q-&gt;rear);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23850" y="119066"/>
            <a:ext cx="8569325" cy="14065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）进队列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enQueue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q,e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 </a:t>
            </a:r>
          </a:p>
          <a:p>
            <a:pPr algn="l">
              <a:lnSpc>
                <a:spcPct val="12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在队列不满的条件下，先将队尾指针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循环增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，然后将元素添加到该位置。</a:t>
            </a:r>
            <a:endParaRPr lang="zh-CN" altLang="pt-BR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15616" y="1511569"/>
            <a:ext cx="5745175" cy="2372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</a:t>
            </a:r>
            <a:r>
              <a:rPr lang="pt-BR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enQueue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(SqQueue *&amp;q,ElemType e)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if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(q-&gt;rear==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队满上溢出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false;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&gt;rear++;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q-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&gt;data[q-&gt;rear]=e;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000100" y="4175133"/>
            <a:ext cx="5657268" cy="2468577"/>
            <a:chOff x="1071538" y="4000504"/>
            <a:chExt cx="5908702" cy="2468577"/>
          </a:xfrm>
        </p:grpSpPr>
        <p:grpSp>
          <p:nvGrpSpPr>
            <p:cNvPr id="4" name="组合 3"/>
            <p:cNvGrpSpPr/>
            <p:nvPr/>
          </p:nvGrpSpPr>
          <p:grpSpPr>
            <a:xfrm>
              <a:off x="4876802" y="4091007"/>
              <a:ext cx="2103438" cy="2195513"/>
              <a:chOff x="1403330" y="1589074"/>
              <a:chExt cx="2103438" cy="2195513"/>
            </a:xfrm>
          </p:grpSpPr>
          <p:sp>
            <p:nvSpPr>
              <p:cNvPr id="5" name="Rectangle 17"/>
              <p:cNvSpPr>
                <a:spLocks noChangeArrowheads="1"/>
              </p:cNvSpPr>
              <p:nvPr/>
            </p:nvSpPr>
            <p:spPr bwMode="auto">
              <a:xfrm>
                <a:off x="2405043" y="1627174"/>
                <a:ext cx="576262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Text Box 18"/>
              <p:cNvSpPr txBox="1">
                <a:spLocks noChangeArrowheads="1"/>
              </p:cNvSpPr>
              <p:nvPr/>
            </p:nvSpPr>
            <p:spPr bwMode="auto">
              <a:xfrm>
                <a:off x="3074968" y="1589074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7" name="Rectangle 19"/>
              <p:cNvSpPr>
                <a:spLocks noChangeArrowheads="1"/>
              </p:cNvSpPr>
              <p:nvPr/>
            </p:nvSpPr>
            <p:spPr bwMode="auto">
              <a:xfrm>
                <a:off x="2405043" y="1987537"/>
                <a:ext cx="576262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Text Box 20"/>
              <p:cNvSpPr txBox="1">
                <a:spLocks noChangeArrowheads="1"/>
              </p:cNvSpPr>
              <p:nvPr/>
            </p:nvSpPr>
            <p:spPr bwMode="auto">
              <a:xfrm>
                <a:off x="3074968" y="1949437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3</a:t>
                </a: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/>
            </p:nvSpPr>
            <p:spPr bwMode="auto">
              <a:xfrm>
                <a:off x="2405043" y="2346312"/>
                <a:ext cx="576262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Text Box 22"/>
              <p:cNvSpPr txBox="1">
                <a:spLocks noChangeArrowheads="1"/>
              </p:cNvSpPr>
              <p:nvPr/>
            </p:nvSpPr>
            <p:spPr bwMode="auto">
              <a:xfrm>
                <a:off x="3074968" y="2308212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/>
            </p:nvSpPr>
            <p:spPr bwMode="auto">
              <a:xfrm>
                <a:off x="2405043" y="2706674"/>
                <a:ext cx="576262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Text Box 24"/>
              <p:cNvSpPr txBox="1">
                <a:spLocks noChangeArrowheads="1"/>
              </p:cNvSpPr>
              <p:nvPr/>
            </p:nvSpPr>
            <p:spPr bwMode="auto">
              <a:xfrm>
                <a:off x="3074968" y="2668574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/>
            </p:nvSpPr>
            <p:spPr bwMode="auto">
              <a:xfrm>
                <a:off x="2405043" y="3067037"/>
                <a:ext cx="576262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14" name="Text Box 26"/>
              <p:cNvSpPr txBox="1">
                <a:spLocks noChangeArrowheads="1"/>
              </p:cNvSpPr>
              <p:nvPr/>
            </p:nvSpPr>
            <p:spPr bwMode="auto">
              <a:xfrm>
                <a:off x="3074968" y="3028937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5" name="Line 60"/>
              <p:cNvSpPr>
                <a:spLocks noChangeShapeType="1"/>
              </p:cNvSpPr>
              <p:nvPr/>
            </p:nvSpPr>
            <p:spPr bwMode="auto">
              <a:xfrm>
                <a:off x="2109768" y="3590912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1403330" y="3387712"/>
                <a:ext cx="865188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front</a:t>
                </a:r>
              </a:p>
            </p:txBody>
          </p:sp>
          <p:sp>
            <p:nvSpPr>
              <p:cNvPr id="17" name="Line 62"/>
              <p:cNvSpPr>
                <a:spLocks noChangeShapeType="1"/>
              </p:cNvSpPr>
              <p:nvPr/>
            </p:nvSpPr>
            <p:spPr bwMode="auto">
              <a:xfrm>
                <a:off x="2084368" y="3265474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Text Box 63"/>
              <p:cNvSpPr txBox="1">
                <a:spLocks noChangeArrowheads="1"/>
              </p:cNvSpPr>
              <p:nvPr/>
            </p:nvSpPr>
            <p:spPr bwMode="auto">
              <a:xfrm>
                <a:off x="1479530" y="3062274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rear</a:t>
                </a:r>
              </a:p>
            </p:txBody>
          </p:sp>
        </p:grpSp>
        <p:grpSp>
          <p:nvGrpSpPr>
            <p:cNvPr id="20" name="组合 4"/>
            <p:cNvGrpSpPr/>
            <p:nvPr/>
          </p:nvGrpSpPr>
          <p:grpSpPr>
            <a:xfrm>
              <a:off x="1817697" y="4000504"/>
              <a:ext cx="2079625" cy="2468577"/>
              <a:chOff x="107950" y="727061"/>
              <a:chExt cx="2079625" cy="2468577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Text Box 5"/>
              <p:cNvSpPr txBox="1">
                <a:spLocks noChangeArrowheads="1"/>
              </p:cNvSpPr>
              <p:nvPr/>
            </p:nvSpPr>
            <p:spPr bwMode="auto">
              <a:xfrm>
                <a:off x="1755775" y="7270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4</a:t>
                </a:r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Text Box 7"/>
              <p:cNvSpPr txBox="1">
                <a:spLocks noChangeArrowheads="1"/>
              </p:cNvSpPr>
              <p:nvPr/>
            </p:nvSpPr>
            <p:spPr bwMode="auto">
              <a:xfrm>
                <a:off x="1755775" y="10874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Text Box 9"/>
              <p:cNvSpPr txBox="1">
                <a:spLocks noChangeArrowheads="1"/>
              </p:cNvSpPr>
              <p:nvPr/>
            </p:nvSpPr>
            <p:spPr bwMode="auto">
              <a:xfrm>
                <a:off x="1755775" y="1446198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1755775" y="18065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1755775" y="21669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209550" y="2506648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rear</a:t>
                </a:r>
              </a:p>
            </p:txBody>
          </p:sp>
          <p:sp>
            <p:nvSpPr>
              <p:cNvPr id="34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Text Box 59"/>
              <p:cNvSpPr txBox="1">
                <a:spLocks noChangeArrowheads="1"/>
              </p:cNvSpPr>
              <p:nvPr/>
            </p:nvSpPr>
            <p:spPr bwMode="auto">
              <a:xfrm>
                <a:off x="107950" y="2798763"/>
                <a:ext cx="865188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front</a:t>
                </a:r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4214810" y="4786322"/>
              <a:ext cx="857256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71538" y="4721378"/>
              <a:ext cx="1428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空队时元素</a:t>
              </a:r>
              <a:r>
                <a:rPr lang="en-US" altLang="zh-CN" sz="2000" i="1" dirty="0" smtClean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进队：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23850" y="71414"/>
            <a:ext cx="8280400" cy="14219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）出队列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deQueue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q,e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在队列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不为空的条件下，将队首指针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循环增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，并将该位置的元素值赋给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pt-BR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373958" y="1537247"/>
            <a:ext cx="6030928" cy="2372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</a:t>
            </a:r>
            <a:r>
              <a:rPr lang="pt-BR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(SqQueue *&amp;q,ElemType &amp;e)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(q-&gt;front==q-&gt;rear)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队空下溢出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&gt;front++;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e=q-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&gt;data[q-&gt;front];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000100" y="4071942"/>
            <a:ext cx="6746908" cy="1857388"/>
            <a:chOff x="1000100" y="4071942"/>
            <a:chExt cx="6746908" cy="1857388"/>
          </a:xfrm>
        </p:grpSpPr>
        <p:sp>
          <p:nvSpPr>
            <p:cNvPr id="5" name="Rectangle 30"/>
            <p:cNvSpPr>
              <a:spLocks noChangeArrowheads="1"/>
            </p:cNvSpPr>
            <p:nvPr/>
          </p:nvSpPr>
          <p:spPr bwMode="auto">
            <a:xfrm>
              <a:off x="3287697" y="41100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 Box 31"/>
            <p:cNvSpPr txBox="1">
              <a:spLocks noChangeArrowheads="1"/>
            </p:cNvSpPr>
            <p:nvPr/>
          </p:nvSpPr>
          <p:spPr bwMode="auto">
            <a:xfrm>
              <a:off x="3957622" y="40719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3287697" y="44704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3957622" y="44323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3287697" y="482918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3957622" y="479108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2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3287697" y="51895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3957622" y="51514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3287697" y="55499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3957622" y="55118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5" name="Line 64"/>
            <p:cNvSpPr>
              <a:spLocks noChangeShapeType="1"/>
            </p:cNvSpPr>
            <p:nvPr/>
          </p:nvSpPr>
          <p:spPr bwMode="auto">
            <a:xfrm>
              <a:off x="2992422" y="573565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65"/>
            <p:cNvSpPr txBox="1">
              <a:spLocks noChangeArrowheads="1"/>
            </p:cNvSpPr>
            <p:nvPr/>
          </p:nvSpPr>
          <p:spPr bwMode="auto">
            <a:xfrm>
              <a:off x="2285984" y="553245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front</a:t>
              </a:r>
            </a:p>
          </p:txBody>
        </p:sp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2967022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69"/>
            <p:cNvSpPr txBox="1">
              <a:spLocks noChangeArrowheads="1"/>
            </p:cNvSpPr>
            <p:nvPr/>
          </p:nvSpPr>
          <p:spPr bwMode="auto">
            <a:xfrm>
              <a:off x="2362184" y="4460885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rear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0100" y="4500570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出队一个元素：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572000" y="4857760"/>
              <a:ext cx="857256" cy="357190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6645283" y="41100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7315208" y="40719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6645283" y="44704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7315208" y="44323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6645283" y="482918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7315208" y="479108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2</a:t>
              </a: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6645283" y="51895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7315208" y="51514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645283" y="55499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7315208" y="55118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>
              <a:off x="6350008" y="538005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5643570" y="517685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front</a:t>
              </a:r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>
              <a:off x="6324608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Text Box 69"/>
            <p:cNvSpPr txBox="1">
              <a:spLocks noChangeArrowheads="1"/>
            </p:cNvSpPr>
            <p:nvPr/>
          </p:nvSpPr>
          <p:spPr bwMode="auto">
            <a:xfrm>
              <a:off x="5719770" y="4460885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179388" y="333375"/>
            <a:ext cx="7416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、环形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队列（或循环队列）中实现队列的基本运算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533525" y="124618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2203450" y="120808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533525" y="160655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2203450" y="156845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1533525" y="1965325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2203450" y="1927225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1533525" y="232568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2203450" y="228758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1533525" y="268605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2203450" y="264795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1246188" y="2514600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539750" y="2311400"/>
            <a:ext cx="8651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>
            <a:off x="1223963" y="1431925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619125" y="1228725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611188" y="3716338"/>
            <a:ext cx="7921625" cy="149579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是因为采用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rear==</a:t>
            </a:r>
            <a:r>
              <a:rPr kumimoji="1" lang="en-US" altLang="zh-CN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作为队满条件的缺陷。当队满条件为真时，队中可能还有若干空位置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这种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溢出并不是真正的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溢出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，称为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假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溢出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7426" name="Picture 20" descr="u=2526405664,2876647245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836613"/>
            <a:ext cx="33337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7" name="AutoShape 21"/>
          <p:cNvSpPr>
            <a:spLocks noChangeArrowheads="1"/>
          </p:cNvSpPr>
          <p:nvPr/>
        </p:nvSpPr>
        <p:spPr bwMode="auto">
          <a:xfrm>
            <a:off x="3132139" y="1268413"/>
            <a:ext cx="2368556" cy="1089017"/>
          </a:xfrm>
          <a:prstGeom prst="wedgeEllipseCallout">
            <a:avLst>
              <a:gd name="adj1" fmla="val 82620"/>
              <a:gd name="adj2" fmla="val 1381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还有两个位置，为何不能进队？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00034" y="642918"/>
            <a:ext cx="828675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　　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把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数组的前端和后端连接起来，形成一个环形的顺序表，即把存储队列元素的表从逻辑上看成一个环，称为</a:t>
            </a:r>
            <a:r>
              <a:rPr kumimoji="1"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环形队列或循环队列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195513" y="4799034"/>
            <a:ext cx="3305175" cy="1701800"/>
            <a:chOff x="1383" y="2931"/>
            <a:chExt cx="2082" cy="1072"/>
          </a:xfrm>
        </p:grpSpPr>
        <p:pic>
          <p:nvPicPr>
            <p:cNvPr id="18473" name="Picture 4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3" y="3067"/>
              <a:ext cx="870" cy="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74" name="AutoShape 45"/>
            <p:cNvSpPr>
              <a:spLocks noChangeArrowheads="1"/>
            </p:cNvSpPr>
            <p:nvPr/>
          </p:nvSpPr>
          <p:spPr bwMode="auto">
            <a:xfrm>
              <a:off x="2199" y="2931"/>
              <a:ext cx="1266" cy="532"/>
            </a:xfrm>
            <a:prstGeom prst="wedgeEllipseCallout">
              <a:avLst>
                <a:gd name="adj1" fmla="val -56236"/>
                <a:gd name="adj2" fmla="val 2003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r>
                <a:rPr lang="zh-CN" altLang="en-US" sz="2000" dirty="0">
                  <a:solidFill>
                    <a:srgbClr val="008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原来如此，简单！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112839" y="2313009"/>
            <a:ext cx="2095500" cy="1838325"/>
            <a:chOff x="340" y="1229"/>
            <a:chExt cx="1320" cy="1158"/>
          </a:xfrm>
        </p:grpSpPr>
        <p:sp>
          <p:nvSpPr>
            <p:cNvPr id="18459" name="Rectangle 46"/>
            <p:cNvSpPr>
              <a:spLocks noChangeArrowheads="1"/>
            </p:cNvSpPr>
            <p:nvPr/>
          </p:nvSpPr>
          <p:spPr bwMode="auto">
            <a:xfrm>
              <a:off x="966" y="1253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8460" name="Text Box 47"/>
            <p:cNvSpPr txBox="1">
              <a:spLocks noChangeArrowheads="1"/>
            </p:cNvSpPr>
            <p:nvPr/>
          </p:nvSpPr>
          <p:spPr bwMode="auto">
            <a:xfrm>
              <a:off x="1388" y="1229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8461" name="Rectangle 48"/>
            <p:cNvSpPr>
              <a:spLocks noChangeArrowheads="1"/>
            </p:cNvSpPr>
            <p:nvPr/>
          </p:nvSpPr>
          <p:spPr bwMode="auto">
            <a:xfrm>
              <a:off x="966" y="1480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8462" name="Text Box 49"/>
            <p:cNvSpPr txBox="1">
              <a:spLocks noChangeArrowheads="1"/>
            </p:cNvSpPr>
            <p:nvPr/>
          </p:nvSpPr>
          <p:spPr bwMode="auto">
            <a:xfrm>
              <a:off x="1388" y="1456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8463" name="Rectangle 50"/>
            <p:cNvSpPr>
              <a:spLocks noChangeArrowheads="1"/>
            </p:cNvSpPr>
            <p:nvPr/>
          </p:nvSpPr>
          <p:spPr bwMode="auto">
            <a:xfrm>
              <a:off x="966" y="1706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8464" name="Text Box 51"/>
            <p:cNvSpPr txBox="1">
              <a:spLocks noChangeArrowheads="1"/>
            </p:cNvSpPr>
            <p:nvPr/>
          </p:nvSpPr>
          <p:spPr bwMode="auto">
            <a:xfrm>
              <a:off x="1388" y="1682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8465" name="Rectangle 52"/>
            <p:cNvSpPr>
              <a:spLocks noChangeArrowheads="1"/>
            </p:cNvSpPr>
            <p:nvPr/>
          </p:nvSpPr>
          <p:spPr bwMode="auto">
            <a:xfrm>
              <a:off x="966" y="1933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6" name="Text Box 53"/>
            <p:cNvSpPr txBox="1">
              <a:spLocks noChangeArrowheads="1"/>
            </p:cNvSpPr>
            <p:nvPr/>
          </p:nvSpPr>
          <p:spPr bwMode="auto">
            <a:xfrm>
              <a:off x="1388" y="1909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8467" name="Rectangle 54"/>
            <p:cNvSpPr>
              <a:spLocks noChangeArrowheads="1"/>
            </p:cNvSpPr>
            <p:nvPr/>
          </p:nvSpPr>
          <p:spPr bwMode="auto">
            <a:xfrm>
              <a:off x="966" y="2160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8" name="Text Box 55"/>
            <p:cNvSpPr txBox="1">
              <a:spLocks noChangeArrowheads="1"/>
            </p:cNvSpPr>
            <p:nvPr/>
          </p:nvSpPr>
          <p:spPr bwMode="auto">
            <a:xfrm>
              <a:off x="1388" y="2136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8469" name="Line 56"/>
            <p:cNvSpPr>
              <a:spLocks noChangeShapeType="1"/>
            </p:cNvSpPr>
            <p:nvPr/>
          </p:nvSpPr>
          <p:spPr bwMode="auto">
            <a:xfrm>
              <a:off x="785" y="2052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0" name="Text Box 57"/>
            <p:cNvSpPr txBox="1">
              <a:spLocks noChangeArrowheads="1"/>
            </p:cNvSpPr>
            <p:nvPr/>
          </p:nvSpPr>
          <p:spPr bwMode="auto">
            <a:xfrm>
              <a:off x="340" y="1924"/>
              <a:ext cx="545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8471" name="Line 58"/>
            <p:cNvSpPr>
              <a:spLocks noChangeShapeType="1"/>
            </p:cNvSpPr>
            <p:nvPr/>
          </p:nvSpPr>
          <p:spPr bwMode="auto">
            <a:xfrm>
              <a:off x="771" y="1370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2" name="Text Box 59"/>
            <p:cNvSpPr txBox="1">
              <a:spLocks noChangeArrowheads="1"/>
            </p:cNvSpPr>
            <p:nvPr/>
          </p:nvSpPr>
          <p:spPr bwMode="auto">
            <a:xfrm>
              <a:off x="390" y="1242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883150" y="2135209"/>
            <a:ext cx="3576638" cy="2416175"/>
            <a:chOff x="1353" y="2482"/>
            <a:chExt cx="2253" cy="1522"/>
          </a:xfrm>
        </p:grpSpPr>
        <p:sp>
          <p:nvSpPr>
            <p:cNvPr id="18440" name="Oval 19"/>
            <p:cNvSpPr>
              <a:spLocks noChangeArrowheads="1"/>
            </p:cNvSpPr>
            <p:nvPr/>
          </p:nvSpPr>
          <p:spPr bwMode="auto">
            <a:xfrm>
              <a:off x="1791" y="2784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Oval 21"/>
            <p:cNvSpPr>
              <a:spLocks noChangeArrowheads="1"/>
            </p:cNvSpPr>
            <p:nvPr/>
          </p:nvSpPr>
          <p:spPr bwMode="auto">
            <a:xfrm>
              <a:off x="1440" y="2482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Freeform 22"/>
            <p:cNvSpPr>
              <a:spLocks/>
            </p:cNvSpPr>
            <p:nvPr/>
          </p:nvSpPr>
          <p:spPr bwMode="auto">
            <a:xfrm>
              <a:off x="2517" y="3329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3" name="Freeform 23"/>
            <p:cNvSpPr>
              <a:spLocks/>
            </p:cNvSpPr>
            <p:nvPr/>
          </p:nvSpPr>
          <p:spPr bwMode="auto">
            <a:xfrm>
              <a:off x="2465" y="2669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4" name="Freeform 24"/>
            <p:cNvSpPr>
              <a:spLocks/>
            </p:cNvSpPr>
            <p:nvPr/>
          </p:nvSpPr>
          <p:spPr bwMode="auto">
            <a:xfrm>
              <a:off x="1836" y="2558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5" name="Line 25"/>
            <p:cNvSpPr>
              <a:spLocks noChangeShapeType="1"/>
            </p:cNvSpPr>
            <p:nvPr/>
          </p:nvSpPr>
          <p:spPr bwMode="auto">
            <a:xfrm flipH="1">
              <a:off x="2063" y="3510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6" name="Freeform 26"/>
            <p:cNvSpPr>
              <a:spLocks/>
            </p:cNvSpPr>
            <p:nvPr/>
          </p:nvSpPr>
          <p:spPr bwMode="auto">
            <a:xfrm>
              <a:off x="1445" y="3193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7" name="Text Box 20"/>
            <p:cNvSpPr txBox="1">
              <a:spLocks noChangeArrowheads="1"/>
            </p:cNvSpPr>
            <p:nvPr/>
          </p:nvSpPr>
          <p:spPr bwMode="auto">
            <a:xfrm>
              <a:off x="2233" y="325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8448" name="Text Box 27"/>
            <p:cNvSpPr txBox="1">
              <a:spLocks noChangeArrowheads="1"/>
            </p:cNvSpPr>
            <p:nvPr/>
          </p:nvSpPr>
          <p:spPr bwMode="auto">
            <a:xfrm>
              <a:off x="2351" y="298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449" name="Text Box 28"/>
            <p:cNvSpPr txBox="1">
              <a:spLocks noChangeArrowheads="1"/>
            </p:cNvSpPr>
            <p:nvPr/>
          </p:nvSpPr>
          <p:spPr bwMode="auto">
            <a:xfrm>
              <a:off x="2109" y="2800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8450" name="Text Box 29"/>
            <p:cNvSpPr txBox="1">
              <a:spLocks noChangeArrowheads="1"/>
            </p:cNvSpPr>
            <p:nvPr/>
          </p:nvSpPr>
          <p:spPr bwMode="auto">
            <a:xfrm>
              <a:off x="1836" y="2921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8451" name="Text Box 30"/>
            <p:cNvSpPr txBox="1">
              <a:spLocks noChangeArrowheads="1"/>
            </p:cNvSpPr>
            <p:nvPr/>
          </p:nvSpPr>
          <p:spPr bwMode="auto">
            <a:xfrm>
              <a:off x="1882" y="320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452" name="Text Box 32"/>
            <p:cNvSpPr txBox="1">
              <a:spLocks noChangeArrowheads="1"/>
            </p:cNvSpPr>
            <p:nvPr/>
          </p:nvSpPr>
          <p:spPr bwMode="auto">
            <a:xfrm>
              <a:off x="3152" y="2795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8453" name="Text Box 34"/>
            <p:cNvSpPr txBox="1">
              <a:spLocks noChangeArrowheads="1"/>
            </p:cNvSpPr>
            <p:nvPr/>
          </p:nvSpPr>
          <p:spPr bwMode="auto">
            <a:xfrm>
              <a:off x="2150" y="2534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18454" name="Text Box 35"/>
            <p:cNvSpPr txBox="1">
              <a:spLocks noChangeArrowheads="1"/>
            </p:cNvSpPr>
            <p:nvPr/>
          </p:nvSpPr>
          <p:spPr bwMode="auto">
            <a:xfrm>
              <a:off x="1564" y="2875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</a:p>
          </p:txBody>
        </p:sp>
        <p:sp>
          <p:nvSpPr>
            <p:cNvPr id="18455" name="Text Box 36"/>
            <p:cNvSpPr txBox="1">
              <a:spLocks noChangeArrowheads="1"/>
            </p:cNvSpPr>
            <p:nvPr/>
          </p:nvSpPr>
          <p:spPr bwMode="auto">
            <a:xfrm>
              <a:off x="1700" y="3419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 flipV="1">
              <a:off x="1534" y="3631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7" name="Text Box 38"/>
            <p:cNvSpPr txBox="1">
              <a:spLocks noChangeArrowheads="1"/>
            </p:cNvSpPr>
            <p:nvPr/>
          </p:nvSpPr>
          <p:spPr bwMode="auto">
            <a:xfrm>
              <a:off x="1353" y="3812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18458" name="Line 61"/>
            <p:cNvSpPr>
              <a:spLocks noChangeShapeType="1"/>
            </p:cNvSpPr>
            <p:nvPr/>
          </p:nvSpPr>
          <p:spPr bwMode="auto">
            <a:xfrm flipH="1">
              <a:off x="2880" y="2931"/>
              <a:ext cx="272" cy="4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2816" name="AutoShape 64"/>
          <p:cNvSpPr>
            <a:spLocks noChangeArrowheads="1"/>
          </p:cNvSpPr>
          <p:nvPr/>
        </p:nvSpPr>
        <p:spPr bwMode="auto">
          <a:xfrm>
            <a:off x="3705227" y="2998809"/>
            <a:ext cx="936000" cy="288000"/>
          </a:xfrm>
          <a:prstGeom prst="rightArrow">
            <a:avLst>
              <a:gd name="adj1" fmla="val 50000"/>
              <a:gd name="adj2" fmla="val 66728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6084888" y="4367234"/>
            <a:ext cx="2701954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rear=4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时，下一步到位置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，可以进队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596" y="142852"/>
            <a:ext cx="178595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解决方案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3227" y="2428868"/>
            <a:ext cx="553998" cy="9286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例如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5" name="Text Box 65"/>
          <p:cNvSpPr txBox="1">
            <a:spLocks noChangeArrowheads="1"/>
          </p:cNvSpPr>
          <p:nvPr/>
        </p:nvSpPr>
        <p:spPr bwMode="auto">
          <a:xfrm>
            <a:off x="928662" y="4214818"/>
            <a:ext cx="2447925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rear=4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时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，不能再进队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16" grpId="0" animBg="1"/>
      <p:bldP spid="2028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95513" y="692150"/>
            <a:ext cx="3024187" cy="2368550"/>
            <a:chOff x="2018" y="1116"/>
            <a:chExt cx="1905" cy="1492"/>
          </a:xfrm>
        </p:grpSpPr>
        <p:sp>
          <p:nvSpPr>
            <p:cNvPr id="19462" name="Oval 4"/>
            <p:cNvSpPr>
              <a:spLocks noChangeArrowheads="1"/>
            </p:cNvSpPr>
            <p:nvPr/>
          </p:nvSpPr>
          <p:spPr bwMode="auto">
            <a:xfrm>
              <a:off x="2471" y="1418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2120" y="1116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Freeform 6"/>
            <p:cNvSpPr>
              <a:spLocks/>
            </p:cNvSpPr>
            <p:nvPr/>
          </p:nvSpPr>
          <p:spPr bwMode="auto">
            <a:xfrm>
              <a:off x="3197" y="1963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5" name="Freeform 7"/>
            <p:cNvSpPr>
              <a:spLocks/>
            </p:cNvSpPr>
            <p:nvPr/>
          </p:nvSpPr>
          <p:spPr bwMode="auto">
            <a:xfrm>
              <a:off x="3145" y="1303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6" name="Freeform 8"/>
            <p:cNvSpPr>
              <a:spLocks/>
            </p:cNvSpPr>
            <p:nvPr/>
          </p:nvSpPr>
          <p:spPr bwMode="auto">
            <a:xfrm>
              <a:off x="2516" y="1192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 flipH="1">
              <a:off x="2743" y="2144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8" name="Freeform 10"/>
            <p:cNvSpPr>
              <a:spLocks/>
            </p:cNvSpPr>
            <p:nvPr/>
          </p:nvSpPr>
          <p:spPr bwMode="auto">
            <a:xfrm>
              <a:off x="2125" y="1827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2913" y="1888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470" name="Text Box 12"/>
            <p:cNvSpPr txBox="1">
              <a:spLocks noChangeArrowheads="1"/>
            </p:cNvSpPr>
            <p:nvPr/>
          </p:nvSpPr>
          <p:spPr bwMode="auto">
            <a:xfrm>
              <a:off x="3031" y="1621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2789" y="143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2516" y="1555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2562" y="182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9474" name="Line 16"/>
            <p:cNvSpPr>
              <a:spLocks noChangeShapeType="1"/>
            </p:cNvSpPr>
            <p:nvPr/>
          </p:nvSpPr>
          <p:spPr bwMode="auto">
            <a:xfrm flipH="1" flipV="1">
              <a:off x="3288" y="2280"/>
              <a:ext cx="136" cy="13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3469" y="2326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3288" y="1600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19477" name="Text Box 19"/>
            <p:cNvSpPr txBox="1">
              <a:spLocks noChangeArrowheads="1"/>
            </p:cNvSpPr>
            <p:nvPr/>
          </p:nvSpPr>
          <p:spPr bwMode="auto">
            <a:xfrm>
              <a:off x="2830" y="1168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19478" name="Text Box 20"/>
            <p:cNvSpPr txBox="1">
              <a:spLocks noChangeArrowheads="1"/>
            </p:cNvSpPr>
            <p:nvPr/>
          </p:nvSpPr>
          <p:spPr bwMode="auto">
            <a:xfrm>
              <a:off x="2244" y="1509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19479" name="Text Box 21"/>
            <p:cNvSpPr txBox="1">
              <a:spLocks noChangeArrowheads="1"/>
            </p:cNvSpPr>
            <p:nvPr/>
          </p:nvSpPr>
          <p:spPr bwMode="auto">
            <a:xfrm>
              <a:off x="2380" y="2053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d</a:t>
              </a:r>
            </a:p>
          </p:txBody>
        </p:sp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 flipV="1">
              <a:off x="2199" y="2235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1" name="Text Box 23"/>
            <p:cNvSpPr txBox="1">
              <a:spLocks noChangeArrowheads="1"/>
            </p:cNvSpPr>
            <p:nvPr/>
          </p:nvSpPr>
          <p:spPr bwMode="auto">
            <a:xfrm>
              <a:off x="2018" y="2416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19459" name="Text Box 24"/>
          <p:cNvSpPr txBox="1">
            <a:spLocks noChangeArrowheads="1"/>
          </p:cNvSpPr>
          <p:nvPr/>
        </p:nvSpPr>
        <p:spPr bwMode="auto">
          <a:xfrm>
            <a:off x="755650" y="3502025"/>
            <a:ext cx="7959754" cy="120032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实际上内存地址一定是连续的，不可能是环形的，这里是通过逻辑方式实现环形队列，也就是将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rear++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front++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改为：</a:t>
            </a:r>
          </a:p>
        </p:txBody>
      </p:sp>
      <p:sp>
        <p:nvSpPr>
          <p:cNvPr id="19460" name="Text Box 25"/>
          <p:cNvSpPr txBox="1">
            <a:spLocks noChangeArrowheads="1"/>
          </p:cNvSpPr>
          <p:nvPr/>
        </p:nvSpPr>
        <p:spPr bwMode="auto">
          <a:xfrm>
            <a:off x="1643043" y="4857760"/>
            <a:ext cx="4857784" cy="116955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rear=(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rear+1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front=(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front+1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461" name="Text Box 28"/>
          <p:cNvSpPr txBox="1">
            <a:spLocks noChangeArrowheads="1"/>
          </p:cNvSpPr>
          <p:nvPr/>
        </p:nvSpPr>
        <p:spPr bwMode="auto">
          <a:xfrm>
            <a:off x="468313" y="307975"/>
            <a:ext cx="27368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环形队列：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4"/>
          <p:cNvGrpSpPr/>
          <p:nvPr/>
        </p:nvGrpSpPr>
        <p:grpSpPr>
          <a:xfrm>
            <a:off x="703263" y="122238"/>
            <a:ext cx="2862262" cy="2930585"/>
            <a:chOff x="703263" y="122238"/>
            <a:chExt cx="2862262" cy="2930585"/>
          </a:xfrm>
        </p:grpSpPr>
        <p:sp>
          <p:nvSpPr>
            <p:cNvPr id="20482" name="Oval 4"/>
            <p:cNvSpPr>
              <a:spLocks noChangeArrowheads="1"/>
            </p:cNvSpPr>
            <p:nvPr/>
          </p:nvSpPr>
          <p:spPr bwMode="auto">
            <a:xfrm>
              <a:off x="1260475" y="601663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3" name="Oval 5"/>
            <p:cNvSpPr>
              <a:spLocks noChangeArrowheads="1"/>
            </p:cNvSpPr>
            <p:nvPr/>
          </p:nvSpPr>
          <p:spPr bwMode="auto">
            <a:xfrm>
              <a:off x="703263" y="122238"/>
              <a:ext cx="2303462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4" name="Freeform 6"/>
            <p:cNvSpPr>
              <a:spLocks/>
            </p:cNvSpPr>
            <p:nvPr/>
          </p:nvSpPr>
          <p:spPr bwMode="auto">
            <a:xfrm>
              <a:off x="2413000" y="146685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5" name="Freeform 7"/>
            <p:cNvSpPr>
              <a:spLocks/>
            </p:cNvSpPr>
            <p:nvPr/>
          </p:nvSpPr>
          <p:spPr bwMode="auto">
            <a:xfrm>
              <a:off x="2330450" y="41910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6" name="Freeform 8"/>
            <p:cNvSpPr>
              <a:spLocks/>
            </p:cNvSpPr>
            <p:nvPr/>
          </p:nvSpPr>
          <p:spPr bwMode="auto">
            <a:xfrm>
              <a:off x="1331913" y="242888"/>
              <a:ext cx="261937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7" name="Line 9"/>
            <p:cNvSpPr>
              <a:spLocks noChangeShapeType="1"/>
            </p:cNvSpPr>
            <p:nvPr/>
          </p:nvSpPr>
          <p:spPr bwMode="auto">
            <a:xfrm flipH="1">
              <a:off x="1692275" y="175418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8" name="Freeform 10"/>
            <p:cNvSpPr>
              <a:spLocks/>
            </p:cNvSpPr>
            <p:nvPr/>
          </p:nvSpPr>
          <p:spPr bwMode="auto">
            <a:xfrm>
              <a:off x="711200" y="125095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1962150" y="134778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490" name="Text Box 12"/>
            <p:cNvSpPr txBox="1">
              <a:spLocks noChangeArrowheads="1"/>
            </p:cNvSpPr>
            <p:nvPr/>
          </p:nvSpPr>
          <p:spPr bwMode="auto">
            <a:xfrm>
              <a:off x="2149475" y="92392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91" name="Text Box 13"/>
            <p:cNvSpPr txBox="1">
              <a:spLocks noChangeArrowheads="1"/>
            </p:cNvSpPr>
            <p:nvPr/>
          </p:nvSpPr>
          <p:spPr bwMode="auto">
            <a:xfrm>
              <a:off x="1765300" y="60166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492" name="Text Box 14"/>
            <p:cNvSpPr txBox="1">
              <a:spLocks noChangeArrowheads="1"/>
            </p:cNvSpPr>
            <p:nvPr/>
          </p:nvSpPr>
          <p:spPr bwMode="auto">
            <a:xfrm>
              <a:off x="1331913" y="8191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493" name="Text Box 15"/>
            <p:cNvSpPr txBox="1">
              <a:spLocks noChangeArrowheads="1"/>
            </p:cNvSpPr>
            <p:nvPr/>
          </p:nvSpPr>
          <p:spPr bwMode="auto">
            <a:xfrm>
              <a:off x="1404938" y="12509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494" name="Line 16"/>
            <p:cNvSpPr>
              <a:spLocks noChangeShapeType="1"/>
            </p:cNvSpPr>
            <p:nvPr/>
          </p:nvSpPr>
          <p:spPr bwMode="auto">
            <a:xfrm flipH="1" flipV="1">
              <a:off x="2557463" y="197008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5" name="Text Box 17"/>
            <p:cNvSpPr txBox="1">
              <a:spLocks noChangeArrowheads="1"/>
            </p:cNvSpPr>
            <p:nvPr/>
          </p:nvSpPr>
          <p:spPr bwMode="auto">
            <a:xfrm>
              <a:off x="2844800" y="204311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0496" name="Freeform 22"/>
            <p:cNvSpPr>
              <a:spLocks/>
            </p:cNvSpPr>
            <p:nvPr/>
          </p:nvSpPr>
          <p:spPr bwMode="auto">
            <a:xfrm>
              <a:off x="2333625" y="2106613"/>
              <a:ext cx="203200" cy="317500"/>
            </a:xfrm>
            <a:custGeom>
              <a:avLst/>
              <a:gdLst>
                <a:gd name="T0" fmla="*/ 128 w 128"/>
                <a:gd name="T1" fmla="*/ 200 h 200"/>
                <a:gd name="T2" fmla="*/ 0 w 128"/>
                <a:gd name="T3" fmla="*/ 0 h 200"/>
                <a:gd name="T4" fmla="*/ 0 60000 65536"/>
                <a:gd name="T5" fmla="*/ 0 60000 65536"/>
                <a:gd name="T6" fmla="*/ 0 w 128"/>
                <a:gd name="T7" fmla="*/ 0 h 200"/>
                <a:gd name="T8" fmla="*/ 128 w 128"/>
                <a:gd name="T9" fmla="*/ 200 h 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200">
                  <a:moveTo>
                    <a:pt x="128" y="2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7" name="Text Box 23"/>
            <p:cNvSpPr txBox="1">
              <a:spLocks noChangeArrowheads="1"/>
            </p:cNvSpPr>
            <p:nvPr/>
          </p:nvSpPr>
          <p:spPr bwMode="auto">
            <a:xfrm>
              <a:off x="2197100" y="234791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20516" name="Text Box 44"/>
            <p:cNvSpPr txBox="1">
              <a:spLocks noChangeArrowheads="1"/>
            </p:cNvSpPr>
            <p:nvPr/>
          </p:nvSpPr>
          <p:spPr bwMode="auto">
            <a:xfrm>
              <a:off x="973138" y="2652713"/>
              <a:ext cx="17272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）空队</a:t>
              </a:r>
            </a:p>
          </p:txBody>
        </p:sp>
      </p:grpSp>
      <p:grpSp>
        <p:nvGrpSpPr>
          <p:cNvPr id="3" name="组合 75"/>
          <p:cNvGrpSpPr/>
          <p:nvPr/>
        </p:nvGrpSpPr>
        <p:grpSpPr>
          <a:xfrm>
            <a:off x="4067175" y="115888"/>
            <a:ext cx="3529013" cy="2936935"/>
            <a:chOff x="4067175" y="115888"/>
            <a:chExt cx="3529013" cy="2936935"/>
          </a:xfrm>
        </p:grpSpPr>
        <p:sp>
          <p:nvSpPr>
            <p:cNvPr id="20498" name="Oval 24"/>
            <p:cNvSpPr>
              <a:spLocks noChangeArrowheads="1"/>
            </p:cNvSpPr>
            <p:nvPr/>
          </p:nvSpPr>
          <p:spPr bwMode="auto">
            <a:xfrm>
              <a:off x="5291138" y="595313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Oval 25"/>
            <p:cNvSpPr>
              <a:spLocks noChangeArrowheads="1"/>
            </p:cNvSpPr>
            <p:nvPr/>
          </p:nvSpPr>
          <p:spPr bwMode="auto">
            <a:xfrm>
              <a:off x="4733925" y="115888"/>
              <a:ext cx="2303463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Freeform 26"/>
            <p:cNvSpPr>
              <a:spLocks/>
            </p:cNvSpPr>
            <p:nvPr/>
          </p:nvSpPr>
          <p:spPr bwMode="auto">
            <a:xfrm>
              <a:off x="6443663" y="146050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1" name="Freeform 27"/>
            <p:cNvSpPr>
              <a:spLocks/>
            </p:cNvSpPr>
            <p:nvPr/>
          </p:nvSpPr>
          <p:spPr bwMode="auto">
            <a:xfrm>
              <a:off x="6361113" y="41275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2" name="Freeform 28"/>
            <p:cNvSpPr>
              <a:spLocks/>
            </p:cNvSpPr>
            <p:nvPr/>
          </p:nvSpPr>
          <p:spPr bwMode="auto">
            <a:xfrm>
              <a:off x="5362575" y="236538"/>
              <a:ext cx="261938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3" name="Line 29"/>
            <p:cNvSpPr>
              <a:spLocks noChangeShapeType="1"/>
            </p:cNvSpPr>
            <p:nvPr/>
          </p:nvSpPr>
          <p:spPr bwMode="auto">
            <a:xfrm flipH="1">
              <a:off x="5722938" y="174783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4" name="Freeform 30"/>
            <p:cNvSpPr>
              <a:spLocks/>
            </p:cNvSpPr>
            <p:nvPr/>
          </p:nvSpPr>
          <p:spPr bwMode="auto">
            <a:xfrm>
              <a:off x="4741863" y="124460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5" name="Text Box 31"/>
            <p:cNvSpPr txBox="1">
              <a:spLocks noChangeArrowheads="1"/>
            </p:cNvSpPr>
            <p:nvPr/>
          </p:nvSpPr>
          <p:spPr bwMode="auto">
            <a:xfrm>
              <a:off x="5992813" y="134143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506" name="Text Box 32"/>
            <p:cNvSpPr txBox="1">
              <a:spLocks noChangeArrowheads="1"/>
            </p:cNvSpPr>
            <p:nvPr/>
          </p:nvSpPr>
          <p:spPr bwMode="auto">
            <a:xfrm>
              <a:off x="6180138" y="917575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507" name="Text Box 33"/>
            <p:cNvSpPr txBox="1">
              <a:spLocks noChangeArrowheads="1"/>
            </p:cNvSpPr>
            <p:nvPr/>
          </p:nvSpPr>
          <p:spPr bwMode="auto">
            <a:xfrm>
              <a:off x="5795963" y="5953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508" name="Text Box 34"/>
            <p:cNvSpPr txBox="1">
              <a:spLocks noChangeArrowheads="1"/>
            </p:cNvSpPr>
            <p:nvPr/>
          </p:nvSpPr>
          <p:spPr bwMode="auto">
            <a:xfrm>
              <a:off x="5362575" y="81280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509" name="Text Box 35"/>
            <p:cNvSpPr txBox="1">
              <a:spLocks noChangeArrowheads="1"/>
            </p:cNvSpPr>
            <p:nvPr/>
          </p:nvSpPr>
          <p:spPr bwMode="auto">
            <a:xfrm>
              <a:off x="5435600" y="128270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510" name="Line 36"/>
            <p:cNvSpPr>
              <a:spLocks noChangeShapeType="1"/>
            </p:cNvSpPr>
            <p:nvPr/>
          </p:nvSpPr>
          <p:spPr bwMode="auto">
            <a:xfrm flipH="1" flipV="1">
              <a:off x="6588125" y="196373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1" name="Text Box 37"/>
            <p:cNvSpPr txBox="1">
              <a:spLocks noChangeArrowheads="1"/>
            </p:cNvSpPr>
            <p:nvPr/>
          </p:nvSpPr>
          <p:spPr bwMode="auto">
            <a:xfrm>
              <a:off x="6875463" y="203676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0512" name="Text Box 38"/>
            <p:cNvSpPr txBox="1">
              <a:spLocks noChangeArrowheads="1"/>
            </p:cNvSpPr>
            <p:nvPr/>
          </p:nvSpPr>
          <p:spPr bwMode="auto">
            <a:xfrm>
              <a:off x="6588125" y="8842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20513" name="Text Box 39"/>
            <p:cNvSpPr txBox="1">
              <a:spLocks noChangeArrowheads="1"/>
            </p:cNvSpPr>
            <p:nvPr/>
          </p:nvSpPr>
          <p:spPr bwMode="auto">
            <a:xfrm>
              <a:off x="5861050" y="1984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20514" name="Text Box 40"/>
            <p:cNvSpPr txBox="1">
              <a:spLocks noChangeArrowheads="1"/>
            </p:cNvSpPr>
            <p:nvPr/>
          </p:nvSpPr>
          <p:spPr bwMode="auto">
            <a:xfrm>
              <a:off x="4930775" y="739775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20515" name="Text Box 43"/>
            <p:cNvSpPr txBox="1">
              <a:spLocks noChangeArrowheads="1"/>
            </p:cNvSpPr>
            <p:nvPr/>
          </p:nvSpPr>
          <p:spPr bwMode="auto">
            <a:xfrm>
              <a:off x="4067175" y="403225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20517" name="Text Box 45"/>
            <p:cNvSpPr txBox="1">
              <a:spLocks noChangeArrowheads="1"/>
            </p:cNvSpPr>
            <p:nvPr/>
          </p:nvSpPr>
          <p:spPr bwMode="auto">
            <a:xfrm>
              <a:off x="4140200" y="2652713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）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c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进队</a:t>
              </a:r>
            </a:p>
          </p:txBody>
        </p:sp>
        <p:sp>
          <p:nvSpPr>
            <p:cNvPr id="20518" name="Freeform 46"/>
            <p:cNvSpPr>
              <a:spLocks/>
            </p:cNvSpPr>
            <p:nvPr/>
          </p:nvSpPr>
          <p:spPr bwMode="auto">
            <a:xfrm>
              <a:off x="4521200" y="836613"/>
              <a:ext cx="193675" cy="214312"/>
            </a:xfrm>
            <a:custGeom>
              <a:avLst/>
              <a:gdLst>
                <a:gd name="T0" fmla="*/ 0 w 122"/>
                <a:gd name="T1" fmla="*/ 0 h 135"/>
                <a:gd name="T2" fmla="*/ 122 w 122"/>
                <a:gd name="T3" fmla="*/ 135 h 135"/>
                <a:gd name="T4" fmla="*/ 0 60000 65536"/>
                <a:gd name="T5" fmla="*/ 0 60000 65536"/>
                <a:gd name="T6" fmla="*/ 0 w 122"/>
                <a:gd name="T7" fmla="*/ 0 h 135"/>
                <a:gd name="T8" fmla="*/ 122 w 122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" h="135">
                  <a:moveTo>
                    <a:pt x="0" y="0"/>
                  </a:moveTo>
                  <a:lnTo>
                    <a:pt x="122" y="135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/>
          <p:nvPr/>
        </p:nvGrpSpPr>
        <p:grpSpPr>
          <a:xfrm>
            <a:off x="179388" y="3429000"/>
            <a:ext cx="3817937" cy="2776598"/>
            <a:chOff x="179388" y="3429000"/>
            <a:chExt cx="3817937" cy="2776598"/>
          </a:xfrm>
        </p:grpSpPr>
        <p:sp>
          <p:nvSpPr>
            <p:cNvPr id="20519" name="Oval 47"/>
            <p:cNvSpPr>
              <a:spLocks noChangeArrowheads="1"/>
            </p:cNvSpPr>
            <p:nvPr/>
          </p:nvSpPr>
          <p:spPr bwMode="auto">
            <a:xfrm>
              <a:off x="1403350" y="3908425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Oval 48"/>
            <p:cNvSpPr>
              <a:spLocks noChangeArrowheads="1"/>
            </p:cNvSpPr>
            <p:nvPr/>
          </p:nvSpPr>
          <p:spPr bwMode="auto">
            <a:xfrm>
              <a:off x="846138" y="3429000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Freeform 49"/>
            <p:cNvSpPr>
              <a:spLocks/>
            </p:cNvSpPr>
            <p:nvPr/>
          </p:nvSpPr>
          <p:spPr bwMode="auto">
            <a:xfrm>
              <a:off x="2555875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2" name="Freeform 50"/>
            <p:cNvSpPr>
              <a:spLocks/>
            </p:cNvSpPr>
            <p:nvPr/>
          </p:nvSpPr>
          <p:spPr bwMode="auto">
            <a:xfrm>
              <a:off x="2473325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3" name="Freeform 51"/>
            <p:cNvSpPr>
              <a:spLocks/>
            </p:cNvSpPr>
            <p:nvPr/>
          </p:nvSpPr>
          <p:spPr bwMode="auto">
            <a:xfrm>
              <a:off x="1474788" y="3549650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4" name="Line 52"/>
            <p:cNvSpPr>
              <a:spLocks noChangeShapeType="1"/>
            </p:cNvSpPr>
            <p:nvPr/>
          </p:nvSpPr>
          <p:spPr bwMode="auto">
            <a:xfrm flipH="1">
              <a:off x="1835150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5" name="Freeform 53"/>
            <p:cNvSpPr>
              <a:spLocks/>
            </p:cNvSpPr>
            <p:nvPr/>
          </p:nvSpPr>
          <p:spPr bwMode="auto">
            <a:xfrm>
              <a:off x="854075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6" name="Text Box 54"/>
            <p:cNvSpPr txBox="1">
              <a:spLocks noChangeArrowheads="1"/>
            </p:cNvSpPr>
            <p:nvPr/>
          </p:nvSpPr>
          <p:spPr bwMode="auto">
            <a:xfrm>
              <a:off x="2105025" y="465455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527" name="Text Box 55"/>
            <p:cNvSpPr txBox="1">
              <a:spLocks noChangeArrowheads="1"/>
            </p:cNvSpPr>
            <p:nvPr/>
          </p:nvSpPr>
          <p:spPr bwMode="auto">
            <a:xfrm>
              <a:off x="2292350" y="423068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528" name="Text Box 56"/>
            <p:cNvSpPr txBox="1">
              <a:spLocks noChangeArrowheads="1"/>
            </p:cNvSpPr>
            <p:nvPr/>
          </p:nvSpPr>
          <p:spPr bwMode="auto">
            <a:xfrm>
              <a:off x="1908175" y="390842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529" name="Text Box 57"/>
            <p:cNvSpPr txBox="1">
              <a:spLocks noChangeArrowheads="1"/>
            </p:cNvSpPr>
            <p:nvPr/>
          </p:nvSpPr>
          <p:spPr bwMode="auto">
            <a:xfrm>
              <a:off x="1474788" y="41259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530" name="Text Box 58"/>
            <p:cNvSpPr txBox="1">
              <a:spLocks noChangeArrowheads="1"/>
            </p:cNvSpPr>
            <p:nvPr/>
          </p:nvSpPr>
          <p:spPr bwMode="auto">
            <a:xfrm>
              <a:off x="1547813" y="45958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531" name="Freeform 59"/>
            <p:cNvSpPr>
              <a:spLocks/>
            </p:cNvSpPr>
            <p:nvPr/>
          </p:nvSpPr>
          <p:spPr bwMode="auto">
            <a:xfrm>
              <a:off x="3132138" y="4564063"/>
              <a:ext cx="322262" cy="58737"/>
            </a:xfrm>
            <a:custGeom>
              <a:avLst/>
              <a:gdLst>
                <a:gd name="T0" fmla="*/ 203 w 203"/>
                <a:gd name="T1" fmla="*/ 37 h 37"/>
                <a:gd name="T2" fmla="*/ 0 w 203"/>
                <a:gd name="T3" fmla="*/ 0 h 37"/>
                <a:gd name="T4" fmla="*/ 0 60000 65536"/>
                <a:gd name="T5" fmla="*/ 0 60000 65536"/>
                <a:gd name="T6" fmla="*/ 0 w 203"/>
                <a:gd name="T7" fmla="*/ 0 h 37"/>
                <a:gd name="T8" fmla="*/ 203 w 203"/>
                <a:gd name="T9" fmla="*/ 37 h 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37">
                  <a:moveTo>
                    <a:pt x="203" y="37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2" name="Text Box 60"/>
            <p:cNvSpPr txBox="1">
              <a:spLocks noChangeArrowheads="1"/>
            </p:cNvSpPr>
            <p:nvPr/>
          </p:nvSpPr>
          <p:spPr bwMode="auto">
            <a:xfrm>
              <a:off x="3276600" y="465296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0533" name="Text Box 62"/>
            <p:cNvSpPr txBox="1">
              <a:spLocks noChangeArrowheads="1"/>
            </p:cNvSpPr>
            <p:nvPr/>
          </p:nvSpPr>
          <p:spPr bwMode="auto">
            <a:xfrm>
              <a:off x="2046288" y="3500438"/>
              <a:ext cx="287337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20534" name="Text Box 63"/>
            <p:cNvSpPr txBox="1">
              <a:spLocks noChangeArrowheads="1"/>
            </p:cNvSpPr>
            <p:nvPr/>
          </p:nvSpPr>
          <p:spPr bwMode="auto">
            <a:xfrm>
              <a:off x="1042988" y="4052888"/>
              <a:ext cx="287337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20535" name="Text Box 64"/>
            <p:cNvSpPr txBox="1">
              <a:spLocks noChangeArrowheads="1"/>
            </p:cNvSpPr>
            <p:nvPr/>
          </p:nvSpPr>
          <p:spPr bwMode="auto">
            <a:xfrm>
              <a:off x="179388" y="3716338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20536" name="Text Box 65"/>
            <p:cNvSpPr txBox="1">
              <a:spLocks noChangeArrowheads="1"/>
            </p:cNvSpPr>
            <p:nvPr/>
          </p:nvSpPr>
          <p:spPr bwMode="auto">
            <a:xfrm>
              <a:off x="539750" y="5805488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c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）出队一次</a:t>
              </a:r>
            </a:p>
          </p:txBody>
        </p:sp>
        <p:sp>
          <p:nvSpPr>
            <p:cNvPr id="20537" name="Freeform 66"/>
            <p:cNvSpPr>
              <a:spLocks/>
            </p:cNvSpPr>
            <p:nvPr/>
          </p:nvSpPr>
          <p:spPr bwMode="auto">
            <a:xfrm>
              <a:off x="685800" y="4013200"/>
              <a:ext cx="203200" cy="127000"/>
            </a:xfrm>
            <a:custGeom>
              <a:avLst/>
              <a:gdLst>
                <a:gd name="T0" fmla="*/ 0 w 128"/>
                <a:gd name="T1" fmla="*/ 0 h 80"/>
                <a:gd name="T2" fmla="*/ 128 w 128"/>
                <a:gd name="T3" fmla="*/ 80 h 80"/>
                <a:gd name="T4" fmla="*/ 0 60000 65536"/>
                <a:gd name="T5" fmla="*/ 0 60000 65536"/>
                <a:gd name="T6" fmla="*/ 0 w 128"/>
                <a:gd name="T7" fmla="*/ 0 h 80"/>
                <a:gd name="T8" fmla="*/ 128 w 128"/>
                <a:gd name="T9" fmla="*/ 80 h 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80">
                  <a:moveTo>
                    <a:pt x="0" y="0"/>
                  </a:moveTo>
                  <a:lnTo>
                    <a:pt x="128" y="8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组合 77"/>
          <p:cNvGrpSpPr/>
          <p:nvPr/>
        </p:nvGrpSpPr>
        <p:grpSpPr>
          <a:xfrm>
            <a:off x="4029075" y="3429000"/>
            <a:ext cx="3567113" cy="2776598"/>
            <a:chOff x="4029075" y="3429000"/>
            <a:chExt cx="3567113" cy="2776598"/>
          </a:xfrm>
        </p:grpSpPr>
        <p:sp>
          <p:nvSpPr>
            <p:cNvPr id="20538" name="Oval 67"/>
            <p:cNvSpPr>
              <a:spLocks noChangeArrowheads="1"/>
            </p:cNvSpPr>
            <p:nvPr/>
          </p:nvSpPr>
          <p:spPr bwMode="auto">
            <a:xfrm>
              <a:off x="5434013" y="3908425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9" name="Oval 68"/>
            <p:cNvSpPr>
              <a:spLocks noChangeArrowheads="1"/>
            </p:cNvSpPr>
            <p:nvPr/>
          </p:nvSpPr>
          <p:spPr bwMode="auto">
            <a:xfrm>
              <a:off x="4876800" y="3429000"/>
              <a:ext cx="2303463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20540" name="Freeform 69"/>
            <p:cNvSpPr>
              <a:spLocks/>
            </p:cNvSpPr>
            <p:nvPr/>
          </p:nvSpPr>
          <p:spPr bwMode="auto">
            <a:xfrm>
              <a:off x="6586538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1" name="Freeform 70"/>
            <p:cNvSpPr>
              <a:spLocks/>
            </p:cNvSpPr>
            <p:nvPr/>
          </p:nvSpPr>
          <p:spPr bwMode="auto">
            <a:xfrm>
              <a:off x="6503988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2" name="Freeform 71"/>
            <p:cNvSpPr>
              <a:spLocks/>
            </p:cNvSpPr>
            <p:nvPr/>
          </p:nvSpPr>
          <p:spPr bwMode="auto">
            <a:xfrm>
              <a:off x="5505450" y="3549650"/>
              <a:ext cx="261938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3" name="Line 72"/>
            <p:cNvSpPr>
              <a:spLocks noChangeShapeType="1"/>
            </p:cNvSpPr>
            <p:nvPr/>
          </p:nvSpPr>
          <p:spPr bwMode="auto">
            <a:xfrm flipH="1">
              <a:off x="5865813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4" name="Freeform 73"/>
            <p:cNvSpPr>
              <a:spLocks/>
            </p:cNvSpPr>
            <p:nvPr/>
          </p:nvSpPr>
          <p:spPr bwMode="auto">
            <a:xfrm>
              <a:off x="4884738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5" name="Text Box 74"/>
            <p:cNvSpPr txBox="1">
              <a:spLocks noChangeArrowheads="1"/>
            </p:cNvSpPr>
            <p:nvPr/>
          </p:nvSpPr>
          <p:spPr bwMode="auto">
            <a:xfrm>
              <a:off x="6135688" y="46545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546" name="Text Box 75"/>
            <p:cNvSpPr txBox="1">
              <a:spLocks noChangeArrowheads="1"/>
            </p:cNvSpPr>
            <p:nvPr/>
          </p:nvSpPr>
          <p:spPr bwMode="auto">
            <a:xfrm>
              <a:off x="6323013" y="423068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547" name="Text Box 76"/>
            <p:cNvSpPr txBox="1">
              <a:spLocks noChangeArrowheads="1"/>
            </p:cNvSpPr>
            <p:nvPr/>
          </p:nvSpPr>
          <p:spPr bwMode="auto">
            <a:xfrm>
              <a:off x="5938838" y="3908425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548" name="Text Box 77"/>
            <p:cNvSpPr txBox="1">
              <a:spLocks noChangeArrowheads="1"/>
            </p:cNvSpPr>
            <p:nvPr/>
          </p:nvSpPr>
          <p:spPr bwMode="auto">
            <a:xfrm>
              <a:off x="5505450" y="412591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549" name="Text Box 78"/>
            <p:cNvSpPr txBox="1">
              <a:spLocks noChangeArrowheads="1"/>
            </p:cNvSpPr>
            <p:nvPr/>
          </p:nvSpPr>
          <p:spPr bwMode="auto">
            <a:xfrm>
              <a:off x="5591175" y="458311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550" name="Text Box 80"/>
            <p:cNvSpPr txBox="1">
              <a:spLocks noChangeArrowheads="1"/>
            </p:cNvSpPr>
            <p:nvPr/>
          </p:nvSpPr>
          <p:spPr bwMode="auto">
            <a:xfrm>
              <a:off x="4356100" y="3429000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0551" name="Freeform 83"/>
            <p:cNvSpPr>
              <a:spLocks/>
            </p:cNvSpPr>
            <p:nvPr/>
          </p:nvSpPr>
          <p:spPr bwMode="auto">
            <a:xfrm>
              <a:off x="4664075" y="4149725"/>
              <a:ext cx="238125" cy="142875"/>
            </a:xfrm>
            <a:custGeom>
              <a:avLst/>
              <a:gdLst>
                <a:gd name="T0" fmla="*/ 0 w 150"/>
                <a:gd name="T1" fmla="*/ 0 h 90"/>
                <a:gd name="T2" fmla="*/ 150 w 150"/>
                <a:gd name="T3" fmla="*/ 90 h 90"/>
                <a:gd name="T4" fmla="*/ 0 60000 65536"/>
                <a:gd name="T5" fmla="*/ 0 60000 65536"/>
                <a:gd name="T6" fmla="*/ 0 w 150"/>
                <a:gd name="T7" fmla="*/ 0 h 90"/>
                <a:gd name="T8" fmla="*/ 150 w 15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90">
                  <a:moveTo>
                    <a:pt x="0" y="0"/>
                  </a:moveTo>
                  <a:lnTo>
                    <a:pt x="150" y="9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2" name="Freeform 84"/>
            <p:cNvSpPr>
              <a:spLocks/>
            </p:cNvSpPr>
            <p:nvPr/>
          </p:nvSpPr>
          <p:spPr bwMode="auto">
            <a:xfrm>
              <a:off x="4914900" y="3695700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3" name="Text Box 85"/>
            <p:cNvSpPr txBox="1">
              <a:spLocks noChangeArrowheads="1"/>
            </p:cNvSpPr>
            <p:nvPr/>
          </p:nvSpPr>
          <p:spPr bwMode="auto">
            <a:xfrm>
              <a:off x="4029075" y="399256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20554" name="Text Box 86"/>
            <p:cNvSpPr txBox="1">
              <a:spLocks noChangeArrowheads="1"/>
            </p:cNvSpPr>
            <p:nvPr/>
          </p:nvSpPr>
          <p:spPr bwMode="auto">
            <a:xfrm>
              <a:off x="4427538" y="5805488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）出队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次</a:t>
              </a:r>
            </a:p>
          </p:txBody>
        </p:sp>
      </p:grpSp>
      <p:sp>
        <p:nvSpPr>
          <p:cNvPr id="81" name="灯片编号占位符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79930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现在约定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rear=front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为队空，以下两种情况都满足该条件：</a:t>
            </a:r>
          </a:p>
        </p:txBody>
      </p:sp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1260475" y="1387475"/>
            <a:ext cx="1223963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703263" y="908050"/>
            <a:ext cx="2303462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2413000" y="225266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2330450" y="120491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1331913" y="1028700"/>
            <a:ext cx="261937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>
            <a:off x="1692275" y="254000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711200" y="203676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962150" y="2133600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149475" y="1709738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765300" y="1387475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331913" y="1604963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404938" y="2087563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2557463" y="2755900"/>
            <a:ext cx="215900" cy="2159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844800" y="2828925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2333625" y="2892425"/>
            <a:ext cx="203200" cy="317500"/>
          </a:xfrm>
          <a:custGeom>
            <a:avLst/>
            <a:gdLst>
              <a:gd name="T0" fmla="*/ 128 w 128"/>
              <a:gd name="T1" fmla="*/ 200 h 200"/>
              <a:gd name="T2" fmla="*/ 0 w 128"/>
              <a:gd name="T3" fmla="*/ 0 h 200"/>
              <a:gd name="T4" fmla="*/ 0 60000 65536"/>
              <a:gd name="T5" fmla="*/ 0 60000 65536"/>
              <a:gd name="T6" fmla="*/ 0 w 128"/>
              <a:gd name="T7" fmla="*/ 0 h 200"/>
              <a:gd name="T8" fmla="*/ 128 w 128"/>
              <a:gd name="T9" fmla="*/ 200 h 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" h="200">
                <a:moveTo>
                  <a:pt x="128" y="2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197100" y="3133725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5329238" y="1533525"/>
            <a:ext cx="1223962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4772025" y="1054100"/>
            <a:ext cx="2303463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6481763" y="239871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6399213" y="135096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Freeform 26"/>
          <p:cNvSpPr>
            <a:spLocks/>
          </p:cNvSpPr>
          <p:nvPr/>
        </p:nvSpPr>
        <p:spPr bwMode="auto">
          <a:xfrm>
            <a:off x="5400675" y="1174750"/>
            <a:ext cx="261938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5761038" y="268605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Freeform 28"/>
          <p:cNvSpPr>
            <a:spLocks/>
          </p:cNvSpPr>
          <p:nvPr/>
        </p:nvSpPr>
        <p:spPr bwMode="auto">
          <a:xfrm>
            <a:off x="4779963" y="218281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6030913" y="2279650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6218238" y="1855788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5834063" y="1533525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5400675" y="1751013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5461000" y="2220913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4251325" y="1054100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32" name="Freeform 35"/>
          <p:cNvSpPr>
            <a:spLocks/>
          </p:cNvSpPr>
          <p:nvPr/>
        </p:nvSpPr>
        <p:spPr bwMode="auto">
          <a:xfrm>
            <a:off x="4559300" y="1774825"/>
            <a:ext cx="238125" cy="142875"/>
          </a:xfrm>
          <a:custGeom>
            <a:avLst/>
            <a:gdLst>
              <a:gd name="T0" fmla="*/ 0 w 150"/>
              <a:gd name="T1" fmla="*/ 0 h 90"/>
              <a:gd name="T2" fmla="*/ 150 w 150"/>
              <a:gd name="T3" fmla="*/ 90 h 90"/>
              <a:gd name="T4" fmla="*/ 0 60000 65536"/>
              <a:gd name="T5" fmla="*/ 0 60000 65536"/>
              <a:gd name="T6" fmla="*/ 0 w 150"/>
              <a:gd name="T7" fmla="*/ 0 h 90"/>
              <a:gd name="T8" fmla="*/ 150 w 150"/>
              <a:gd name="T9" fmla="*/ 90 h 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" h="90">
                <a:moveTo>
                  <a:pt x="0" y="0"/>
                </a:moveTo>
                <a:lnTo>
                  <a:pt x="150" y="9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36"/>
          <p:cNvSpPr>
            <a:spLocks/>
          </p:cNvSpPr>
          <p:nvPr/>
        </p:nvSpPr>
        <p:spPr bwMode="auto">
          <a:xfrm>
            <a:off x="4810125" y="1320800"/>
            <a:ext cx="161925" cy="165100"/>
          </a:xfrm>
          <a:custGeom>
            <a:avLst/>
            <a:gdLst>
              <a:gd name="T0" fmla="*/ 0 w 102"/>
              <a:gd name="T1" fmla="*/ 0 h 104"/>
              <a:gd name="T2" fmla="*/ 102 w 102"/>
              <a:gd name="T3" fmla="*/ 104 h 104"/>
              <a:gd name="T4" fmla="*/ 0 60000 65536"/>
              <a:gd name="T5" fmla="*/ 0 60000 65536"/>
              <a:gd name="T6" fmla="*/ 0 w 102"/>
              <a:gd name="T7" fmla="*/ 0 h 104"/>
              <a:gd name="T8" fmla="*/ 102 w 102"/>
              <a:gd name="T9" fmla="*/ 104 h 1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104">
                <a:moveTo>
                  <a:pt x="0" y="0"/>
                </a:moveTo>
                <a:lnTo>
                  <a:pt x="102" y="104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3924300" y="1617663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827088" y="3429000"/>
            <a:ext cx="20161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初始状态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427538" y="3429000"/>
            <a:ext cx="367347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进队的所有元素均出队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539750" y="4149725"/>
            <a:ext cx="431958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那么如何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设置队满的条件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呢？</a:t>
            </a:r>
          </a:p>
        </p:txBody>
      </p:sp>
      <p:pic>
        <p:nvPicPr>
          <p:cNvPr id="38" name="Picture 42" descr="u=3506748198,3700090080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4508500"/>
            <a:ext cx="2095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458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把进行插入的一端称做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队尾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rear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）。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  进行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删除的一端称做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队首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队头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front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队列中插入新元素称为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进队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入队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，新元素进队后就成为新的队尾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元素。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队列中删除元素称为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出队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离队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，元素出队后，其后继元素就成为队首元素。 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027258" y="3952827"/>
            <a:ext cx="4824413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6419871" y="4529088"/>
            <a:ext cx="8651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队尾</a:t>
            </a: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1668483" y="4529088"/>
            <a:ext cx="8651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队头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7554" y="471488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队列示意图</a:t>
            </a:r>
            <a:endParaRPr lang="zh-CN" altLang="en-US" sz="20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28662" y="3671832"/>
            <a:ext cx="950959" cy="534995"/>
            <a:chOff x="928662" y="3671832"/>
            <a:chExt cx="950959" cy="534995"/>
          </a:xfrm>
        </p:grpSpPr>
        <p:sp>
          <p:nvSpPr>
            <p:cNvPr id="3077" name="Line 6"/>
            <p:cNvSpPr>
              <a:spLocks noChangeShapeType="1"/>
            </p:cNvSpPr>
            <p:nvPr/>
          </p:nvSpPr>
          <p:spPr bwMode="auto">
            <a:xfrm flipH="1">
              <a:off x="1303358" y="4206827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367183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出队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996133" y="3714752"/>
            <a:ext cx="933453" cy="525412"/>
            <a:chOff x="6996133" y="3714752"/>
            <a:chExt cx="933453" cy="525412"/>
          </a:xfrm>
        </p:grpSpPr>
        <p:sp>
          <p:nvSpPr>
            <p:cNvPr id="3076" name="Line 5"/>
            <p:cNvSpPr>
              <a:spLocks noChangeShapeType="1"/>
            </p:cNvSpPr>
            <p:nvPr/>
          </p:nvSpPr>
          <p:spPr bwMode="auto">
            <a:xfrm flipH="1">
              <a:off x="6996133" y="4240164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2330" y="371475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进队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0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78" grpId="1"/>
      <p:bldP spid="3079" grpId="0"/>
      <p:bldP spid="307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5318133" cy="10156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让</a:t>
            </a:r>
            <a:r>
              <a:rPr lang="en-US" altLang="zh-CN" dirty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rear=front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队空条件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，并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约定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dirty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rear+1</a:t>
            </a:r>
            <a:r>
              <a:rPr lang="en-US" altLang="zh-CN" dirty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dirty="0" err="1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dirty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=front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468313" y="1628775"/>
            <a:ext cx="25193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队满条件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22532" name="Picture 9" descr="u=191871640,556965238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4300" y="1341438"/>
            <a:ext cx="19431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AutoShape 10"/>
          <p:cNvSpPr>
            <a:spLocks/>
          </p:cNvSpPr>
          <p:nvPr/>
        </p:nvSpPr>
        <p:spPr bwMode="auto">
          <a:xfrm>
            <a:off x="6735763" y="1370013"/>
            <a:ext cx="2084387" cy="2058987"/>
          </a:xfrm>
          <a:prstGeom prst="borderCallout1">
            <a:avLst>
              <a:gd name="adj1" fmla="val 5551"/>
              <a:gd name="adj2" fmla="val -3657"/>
              <a:gd name="adj3" fmla="val 13954"/>
              <a:gd name="adj4" fmla="val -41815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进队一个元素时到达队头</a:t>
            </a:r>
            <a:r>
              <a:rPr lang="zh-CN" altLang="en-US" sz="2000" dirty="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，就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认为队满了。这样做会少放一个元素，牺牲一个元素没关系的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27"/>
          <p:cNvSpPr txBox="1">
            <a:spLocks noChangeArrowheads="1"/>
          </p:cNvSpPr>
          <p:nvPr/>
        </p:nvSpPr>
        <p:spPr bwMode="auto">
          <a:xfrm>
            <a:off x="798538" y="1500174"/>
            <a:ext cx="7345362" cy="2031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空条件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 = rear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满条件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rear+1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)%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MaxSize = front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进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队</a:t>
            </a:r>
            <a:r>
              <a:rPr lang="en-US" altLang="zh-CN" sz="2000" i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操作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rear+1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放在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出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队操作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front+1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处元素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</a:p>
        </p:txBody>
      </p:sp>
      <p:sp>
        <p:nvSpPr>
          <p:cNvPr id="23555" name="Text Box 1028"/>
          <p:cNvSpPr txBox="1">
            <a:spLocks noChangeArrowheads="1"/>
          </p:cNvSpPr>
          <p:nvPr/>
        </p:nvSpPr>
        <p:spPr bwMode="auto">
          <a:xfrm>
            <a:off x="684213" y="765175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环形队列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要素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7158" y="3929066"/>
            <a:ext cx="8458200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环形队列中，实现队列的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基本运算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算法与非环形队列类似，只是改为上述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要素即可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611188" y="620713"/>
            <a:ext cx="7850187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3-7】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对于环形队列来说，如果知道队头指针和队列中元素个数，则可以计算出队尾指针。也就是说，可以用队列中元素个数代替队尾指针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设计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出这种环形队列的初始化、入队、出队和判空算法。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7"/>
          <p:cNvSpPr txBox="1">
            <a:spLocks noChangeArrowheads="1"/>
          </p:cNvSpPr>
          <p:nvPr/>
        </p:nvSpPr>
        <p:spPr bwMode="auto">
          <a:xfrm>
            <a:off x="895354" y="3526259"/>
            <a:ext cx="23907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count=(</a:t>
            </a:r>
            <a:r>
              <a:rPr lang="en-US" altLang="zh-CN" sz="2000" dirty="0" smtClean="0">
                <a:solidFill>
                  <a:srgbClr val="0000FF"/>
                </a:solidFill>
              </a:rPr>
              <a:t>3</a:t>
            </a:r>
            <a:r>
              <a:rPr lang="en-US" altLang="zh-CN" sz="2000" dirty="0" smtClean="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</a:rPr>
              <a:t>0)=3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grpSp>
        <p:nvGrpSpPr>
          <p:cNvPr id="2" name="组合 46"/>
          <p:cNvGrpSpPr/>
          <p:nvPr/>
        </p:nvGrpSpPr>
        <p:grpSpPr>
          <a:xfrm>
            <a:off x="539750" y="741745"/>
            <a:ext cx="3384550" cy="2778164"/>
            <a:chOff x="539750" y="71414"/>
            <a:chExt cx="3384550" cy="2778164"/>
          </a:xfrm>
        </p:grpSpPr>
        <p:sp>
          <p:nvSpPr>
            <p:cNvPr id="30724" name="Text Box 10"/>
            <p:cNvSpPr txBox="1">
              <a:spLocks noChangeArrowheads="1"/>
            </p:cNvSpPr>
            <p:nvPr/>
          </p:nvSpPr>
          <p:spPr bwMode="auto">
            <a:xfrm>
              <a:off x="642910" y="71414"/>
              <a:ext cx="1677969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0000FF"/>
                  </a:solidFill>
                </a:rPr>
                <a:t>MaxSize</a:t>
              </a:r>
              <a:r>
                <a:rPr lang="zh-CN" altLang="en-US" sz="2000" dirty="0">
                  <a:solidFill>
                    <a:srgbClr val="0000FF"/>
                  </a:solidFill>
                </a:rPr>
                <a:t>＝</a:t>
              </a:r>
              <a:r>
                <a:rPr lang="en-US" altLang="zh-CN" sz="2000" dirty="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30725" name="Oval 12"/>
            <p:cNvSpPr>
              <a:spLocks noChangeArrowheads="1"/>
            </p:cNvSpPr>
            <p:nvPr/>
          </p:nvSpPr>
          <p:spPr bwMode="auto">
            <a:xfrm>
              <a:off x="1619250" y="1103328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26" name="Oval 13"/>
            <p:cNvSpPr>
              <a:spLocks noChangeArrowheads="1"/>
            </p:cNvSpPr>
            <p:nvPr/>
          </p:nvSpPr>
          <p:spPr bwMode="auto">
            <a:xfrm>
              <a:off x="106203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27" name="Freeform 14"/>
            <p:cNvSpPr>
              <a:spLocks/>
            </p:cNvSpPr>
            <p:nvPr/>
          </p:nvSpPr>
          <p:spPr bwMode="auto">
            <a:xfrm>
              <a:off x="277177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28" name="Freeform 15"/>
            <p:cNvSpPr>
              <a:spLocks/>
            </p:cNvSpPr>
            <p:nvPr/>
          </p:nvSpPr>
          <p:spPr bwMode="auto">
            <a:xfrm>
              <a:off x="268922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29" name="Freeform 16"/>
            <p:cNvSpPr>
              <a:spLocks/>
            </p:cNvSpPr>
            <p:nvPr/>
          </p:nvSpPr>
          <p:spPr bwMode="auto">
            <a:xfrm>
              <a:off x="169068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30" name="Line 17"/>
            <p:cNvSpPr>
              <a:spLocks noChangeShapeType="1"/>
            </p:cNvSpPr>
            <p:nvPr/>
          </p:nvSpPr>
          <p:spPr bwMode="auto">
            <a:xfrm flipH="1">
              <a:off x="205105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31" name="Freeform 18"/>
            <p:cNvSpPr>
              <a:spLocks/>
            </p:cNvSpPr>
            <p:nvPr/>
          </p:nvSpPr>
          <p:spPr bwMode="auto">
            <a:xfrm>
              <a:off x="106997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32" name="Text Box 19"/>
            <p:cNvSpPr txBox="1">
              <a:spLocks noChangeArrowheads="1"/>
            </p:cNvSpPr>
            <p:nvPr/>
          </p:nvSpPr>
          <p:spPr bwMode="auto">
            <a:xfrm>
              <a:off x="2320925" y="184945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0733" name="Text Box 20"/>
            <p:cNvSpPr txBox="1">
              <a:spLocks noChangeArrowheads="1"/>
            </p:cNvSpPr>
            <p:nvPr/>
          </p:nvSpPr>
          <p:spPr bwMode="auto">
            <a:xfrm>
              <a:off x="2508250" y="14255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734" name="Text Box 21"/>
            <p:cNvSpPr txBox="1">
              <a:spLocks noChangeArrowheads="1"/>
            </p:cNvSpPr>
            <p:nvPr/>
          </p:nvSpPr>
          <p:spPr bwMode="auto">
            <a:xfrm>
              <a:off x="2124075" y="11033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0735" name="Text Box 22"/>
            <p:cNvSpPr txBox="1">
              <a:spLocks noChangeArrowheads="1"/>
            </p:cNvSpPr>
            <p:nvPr/>
          </p:nvSpPr>
          <p:spPr bwMode="auto">
            <a:xfrm>
              <a:off x="1690688" y="13208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736" name="Text Box 23"/>
            <p:cNvSpPr txBox="1">
              <a:spLocks noChangeArrowheads="1"/>
            </p:cNvSpPr>
            <p:nvPr/>
          </p:nvSpPr>
          <p:spPr bwMode="auto">
            <a:xfrm>
              <a:off x="1763713" y="17907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0737" name="Line 24"/>
            <p:cNvSpPr>
              <a:spLocks noChangeShapeType="1"/>
            </p:cNvSpPr>
            <p:nvPr/>
          </p:nvSpPr>
          <p:spPr bwMode="auto">
            <a:xfrm flipH="1" flipV="1">
              <a:off x="2916238" y="2471753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38" name="Text Box 25"/>
            <p:cNvSpPr txBox="1">
              <a:spLocks noChangeArrowheads="1"/>
            </p:cNvSpPr>
            <p:nvPr/>
          </p:nvSpPr>
          <p:spPr bwMode="auto">
            <a:xfrm>
              <a:off x="3203575" y="2544778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front</a:t>
              </a:r>
            </a:p>
          </p:txBody>
        </p:sp>
        <p:sp>
          <p:nvSpPr>
            <p:cNvPr id="30739" name="Text Box 27"/>
            <p:cNvSpPr txBox="1">
              <a:spLocks noChangeArrowheads="1"/>
            </p:cNvSpPr>
            <p:nvPr/>
          </p:nvSpPr>
          <p:spPr bwMode="auto">
            <a:xfrm>
              <a:off x="539750" y="83980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rear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2987675" y="140019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2266950" y="69692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30757" name="Text Box 46"/>
            <p:cNvSpPr txBox="1">
              <a:spLocks noChangeArrowheads="1"/>
            </p:cNvSpPr>
            <p:nvPr/>
          </p:nvSpPr>
          <p:spPr bwMode="auto">
            <a:xfrm>
              <a:off x="1330325" y="118429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30761" name="Line 50"/>
            <p:cNvSpPr>
              <a:spLocks noChangeShapeType="1"/>
            </p:cNvSpPr>
            <p:nvPr/>
          </p:nvSpPr>
          <p:spPr bwMode="auto">
            <a:xfrm>
              <a:off x="900113" y="1200166"/>
              <a:ext cx="215900" cy="14287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组合 47"/>
          <p:cNvGrpSpPr/>
          <p:nvPr/>
        </p:nvGrpSpPr>
        <p:grpSpPr>
          <a:xfrm>
            <a:off x="4268788" y="1294234"/>
            <a:ext cx="3687762" cy="2087563"/>
            <a:chOff x="4268788" y="623903"/>
            <a:chExt cx="3687762" cy="2087563"/>
          </a:xfrm>
        </p:grpSpPr>
        <p:sp>
          <p:nvSpPr>
            <p:cNvPr id="30740" name="Oval 28"/>
            <p:cNvSpPr>
              <a:spLocks noChangeArrowheads="1"/>
            </p:cNvSpPr>
            <p:nvPr/>
          </p:nvSpPr>
          <p:spPr bwMode="auto">
            <a:xfrm>
              <a:off x="5346700" y="1103328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Oval 29"/>
            <p:cNvSpPr>
              <a:spLocks noChangeArrowheads="1"/>
            </p:cNvSpPr>
            <p:nvPr/>
          </p:nvSpPr>
          <p:spPr bwMode="auto">
            <a:xfrm>
              <a:off x="478948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30742" name="Freeform 30"/>
            <p:cNvSpPr>
              <a:spLocks/>
            </p:cNvSpPr>
            <p:nvPr/>
          </p:nvSpPr>
          <p:spPr bwMode="auto">
            <a:xfrm>
              <a:off x="649922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3" name="Freeform 31"/>
            <p:cNvSpPr>
              <a:spLocks/>
            </p:cNvSpPr>
            <p:nvPr/>
          </p:nvSpPr>
          <p:spPr bwMode="auto">
            <a:xfrm>
              <a:off x="641667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4" name="Freeform 32"/>
            <p:cNvSpPr>
              <a:spLocks/>
            </p:cNvSpPr>
            <p:nvPr/>
          </p:nvSpPr>
          <p:spPr bwMode="auto">
            <a:xfrm>
              <a:off x="541813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5" name="Line 33"/>
            <p:cNvSpPr>
              <a:spLocks noChangeShapeType="1"/>
            </p:cNvSpPr>
            <p:nvPr/>
          </p:nvSpPr>
          <p:spPr bwMode="auto">
            <a:xfrm flipH="1">
              <a:off x="577850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6" name="Freeform 34"/>
            <p:cNvSpPr>
              <a:spLocks/>
            </p:cNvSpPr>
            <p:nvPr/>
          </p:nvSpPr>
          <p:spPr bwMode="auto">
            <a:xfrm>
              <a:off x="479742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7" name="Text Box 35"/>
            <p:cNvSpPr txBox="1">
              <a:spLocks noChangeArrowheads="1"/>
            </p:cNvSpPr>
            <p:nvPr/>
          </p:nvSpPr>
          <p:spPr bwMode="auto">
            <a:xfrm>
              <a:off x="6048375" y="184945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0748" name="Text Box 36"/>
            <p:cNvSpPr txBox="1">
              <a:spLocks noChangeArrowheads="1"/>
            </p:cNvSpPr>
            <p:nvPr/>
          </p:nvSpPr>
          <p:spPr bwMode="auto">
            <a:xfrm>
              <a:off x="6235700" y="14255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749" name="Text Box 37"/>
            <p:cNvSpPr txBox="1">
              <a:spLocks noChangeArrowheads="1"/>
            </p:cNvSpPr>
            <p:nvPr/>
          </p:nvSpPr>
          <p:spPr bwMode="auto">
            <a:xfrm>
              <a:off x="5851525" y="11033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0750" name="Text Box 38"/>
            <p:cNvSpPr txBox="1">
              <a:spLocks noChangeArrowheads="1"/>
            </p:cNvSpPr>
            <p:nvPr/>
          </p:nvSpPr>
          <p:spPr bwMode="auto">
            <a:xfrm>
              <a:off x="5418138" y="13208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751" name="Text Box 39"/>
            <p:cNvSpPr txBox="1">
              <a:spLocks noChangeArrowheads="1"/>
            </p:cNvSpPr>
            <p:nvPr/>
          </p:nvSpPr>
          <p:spPr bwMode="auto">
            <a:xfrm>
              <a:off x="5491163" y="17907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0752" name="Text Box 40"/>
            <p:cNvSpPr txBox="1">
              <a:spLocks noChangeArrowheads="1"/>
            </p:cNvSpPr>
            <p:nvPr/>
          </p:nvSpPr>
          <p:spPr bwMode="auto">
            <a:xfrm>
              <a:off x="4268788" y="62390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30753" name="Freeform 42"/>
            <p:cNvSpPr>
              <a:spLocks/>
            </p:cNvSpPr>
            <p:nvPr/>
          </p:nvSpPr>
          <p:spPr bwMode="auto">
            <a:xfrm>
              <a:off x="4827588" y="890603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7235825" y="1127141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30758" name="Text Box 47"/>
            <p:cNvSpPr txBox="1">
              <a:spLocks noChangeArrowheads="1"/>
            </p:cNvSpPr>
            <p:nvPr/>
          </p:nvSpPr>
          <p:spPr bwMode="auto">
            <a:xfrm>
              <a:off x="5221288" y="2063766"/>
              <a:ext cx="287337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30759" name="Text Box 48"/>
            <p:cNvSpPr txBox="1">
              <a:spLocks noChangeArrowheads="1"/>
            </p:cNvSpPr>
            <p:nvPr/>
          </p:nvSpPr>
          <p:spPr bwMode="auto">
            <a:xfrm>
              <a:off x="6156325" y="220822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30760" name="Text Box 49"/>
            <p:cNvSpPr txBox="1">
              <a:spLocks noChangeArrowheads="1"/>
            </p:cNvSpPr>
            <p:nvPr/>
          </p:nvSpPr>
          <p:spPr bwMode="auto">
            <a:xfrm>
              <a:off x="6661150" y="147162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30762" name="Line 51"/>
            <p:cNvSpPr>
              <a:spLocks noChangeShapeType="1"/>
            </p:cNvSpPr>
            <p:nvPr/>
          </p:nvSpPr>
          <p:spPr bwMode="auto">
            <a:xfrm flipH="1">
              <a:off x="7092950" y="1343041"/>
              <a:ext cx="215900" cy="7302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763" name="Text Box 52"/>
          <p:cNvSpPr txBox="1">
            <a:spLocks noChangeArrowheads="1"/>
          </p:cNvSpPr>
          <p:nvPr/>
        </p:nvSpPr>
        <p:spPr bwMode="auto">
          <a:xfrm>
            <a:off x="4714876" y="3415729"/>
            <a:ext cx="2879725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count=(</a:t>
            </a:r>
            <a:r>
              <a:rPr lang="en-US" altLang="zh-CN" sz="2000" dirty="0" smtClean="0">
                <a:solidFill>
                  <a:srgbClr val="0000FF"/>
                </a:solidFill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</a:rPr>
              <a:t>3)=</a:t>
            </a:r>
            <a:r>
              <a:rPr lang="en-US" altLang="zh-CN" sz="2000" dirty="0" smtClean="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</a:rPr>
              <a:t>2   </a:t>
            </a:r>
            <a:r>
              <a:rPr lang="en-US" altLang="zh-CN" sz="3200" dirty="0" smtClean="0">
                <a:solidFill>
                  <a:srgbClr val="FF0000"/>
                </a:solidFill>
                <a:sym typeface="Symbol"/>
              </a:rPr>
              <a:t>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grpSp>
        <p:nvGrpSpPr>
          <p:cNvPr id="4" name="组合 58"/>
          <p:cNvGrpSpPr/>
          <p:nvPr/>
        </p:nvGrpSpPr>
        <p:grpSpPr>
          <a:xfrm>
            <a:off x="1000100" y="4071942"/>
            <a:ext cx="2500330" cy="808972"/>
            <a:chOff x="1000100" y="4357694"/>
            <a:chExt cx="2500330" cy="808972"/>
          </a:xfrm>
        </p:grpSpPr>
        <p:sp>
          <p:nvSpPr>
            <p:cNvPr id="49" name="下箭头 48"/>
            <p:cNvSpPr/>
            <p:nvPr/>
          </p:nvSpPr>
          <p:spPr>
            <a:xfrm>
              <a:off x="2000232" y="4357694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00100" y="4643446"/>
              <a:ext cx="25003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0000FF"/>
                  </a:solidFill>
                  <a:cs typeface="Times New Roman" pitchFamily="18" charset="0"/>
                </a:rPr>
                <a:t>count=rear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cs typeface="Times New Roman" pitchFamily="18" charset="0"/>
                </a:rPr>
                <a:t>front</a:t>
              </a:r>
              <a:r>
                <a:rPr lang="en-US" altLang="zh-CN" sz="2000" dirty="0" smtClean="0">
                  <a:cs typeface="Times New Roman" pitchFamily="18" charset="0"/>
                </a:rPr>
                <a:t>  </a:t>
              </a:r>
              <a:r>
                <a:rPr lang="en-US" altLang="zh-CN" sz="2800" dirty="0" smtClean="0">
                  <a:solidFill>
                    <a:srgbClr val="FF0000"/>
                  </a:solidFill>
                  <a:cs typeface="Times New Roman" pitchFamily="18" charset="0"/>
                </a:rPr>
                <a:t>?</a:t>
              </a:r>
              <a:endParaRPr lang="zh-CN" altLang="en-US" sz="2800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0034" y="109815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已知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，求队中元素个数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count =  ?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4429124" y="4460885"/>
            <a:ext cx="3429024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count=(</a:t>
            </a:r>
            <a:r>
              <a:rPr lang="en-US" altLang="zh-CN" sz="2000" dirty="0" smtClean="0">
                <a:solidFill>
                  <a:srgbClr val="0000FF"/>
                </a:solidFill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3</a:t>
            </a:r>
            <a:r>
              <a:rPr lang="en-US" altLang="zh-CN" sz="2000" dirty="0" err="1" smtClean="0">
                <a:solidFill>
                  <a:srgbClr val="FF00FF"/>
                </a:solidFill>
              </a:rPr>
              <a:t>+MaxSize</a:t>
            </a:r>
            <a:r>
              <a:rPr lang="en-US" altLang="zh-CN" sz="2000" dirty="0" smtClean="0">
                <a:solidFill>
                  <a:srgbClr val="0000FF"/>
                </a:solidFill>
              </a:rPr>
              <a:t>)=3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53" name="下箭头 52"/>
          <p:cNvSpPr/>
          <p:nvPr/>
        </p:nvSpPr>
        <p:spPr>
          <a:xfrm>
            <a:off x="6000760" y="4071942"/>
            <a:ext cx="214314" cy="28575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642910" y="4987365"/>
            <a:ext cx="3429024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count</a:t>
            </a:r>
            <a:r>
              <a:rPr lang="en-US" altLang="zh-CN" sz="2000" dirty="0" smtClean="0">
                <a:solidFill>
                  <a:srgbClr val="0000FF"/>
                </a:solidFill>
              </a:rPr>
              <a:t>=(3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2000" dirty="0" err="1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0</a:t>
            </a:r>
            <a:r>
              <a:rPr lang="en-US" altLang="zh-CN" sz="2000" dirty="0" err="1" smtClean="0">
                <a:solidFill>
                  <a:srgbClr val="FF00FF"/>
                </a:solidFill>
              </a:rPr>
              <a:t>+MaxSize</a:t>
            </a:r>
            <a:r>
              <a:rPr lang="en-US" altLang="zh-CN" sz="2000" dirty="0" smtClean="0">
                <a:solidFill>
                  <a:srgbClr val="0000FF"/>
                </a:solidFill>
              </a:rPr>
              <a:t>)=8</a:t>
            </a:r>
            <a:r>
              <a:rPr lang="en-US" altLang="zh-CN" sz="2000" dirty="0" smtClean="0"/>
              <a:t>  </a:t>
            </a:r>
            <a:r>
              <a:rPr lang="en-US" altLang="zh-CN" sz="3200" dirty="0" smtClean="0">
                <a:solidFill>
                  <a:srgbClr val="FF0000"/>
                </a:solidFill>
                <a:sym typeface="Symbol"/>
              </a:rPr>
              <a:t></a:t>
            </a:r>
            <a:endParaRPr lang="en-US" altLang="zh-CN" sz="3200" dirty="0"/>
          </a:p>
        </p:txBody>
      </p:sp>
      <p:grpSp>
        <p:nvGrpSpPr>
          <p:cNvPr id="5" name="组合 59"/>
          <p:cNvGrpSpPr/>
          <p:nvPr/>
        </p:nvGrpSpPr>
        <p:grpSpPr>
          <a:xfrm>
            <a:off x="71406" y="5643578"/>
            <a:ext cx="4857784" cy="727651"/>
            <a:chOff x="71406" y="5929330"/>
            <a:chExt cx="4857784" cy="727651"/>
          </a:xfrm>
        </p:grpSpPr>
        <p:sp>
          <p:nvSpPr>
            <p:cNvPr id="55" name="下箭头 54"/>
            <p:cNvSpPr/>
            <p:nvPr/>
          </p:nvSpPr>
          <p:spPr>
            <a:xfrm>
              <a:off x="2000232" y="5929330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auto">
            <a:xfrm>
              <a:off x="71406" y="6072206"/>
              <a:ext cx="4857784" cy="5847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count</a:t>
              </a:r>
              <a:r>
                <a:rPr lang="en-US" altLang="zh-CN" sz="2000" dirty="0" smtClean="0">
                  <a:solidFill>
                    <a:srgbClr val="0000FF"/>
                  </a:solidFill>
                </a:rPr>
                <a:t>=(3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+mn-ea"/>
                  <a:ea typeface="+mn-ea"/>
                </a:rPr>
                <a:t>-</a:t>
              </a:r>
              <a:r>
                <a:rPr lang="en-US" altLang="zh-CN" sz="2000" dirty="0" err="1" smtClean="0">
                  <a:solidFill>
                    <a:srgbClr val="0000FF"/>
                  </a:solidFill>
                  <a:ea typeface="+mn-ea"/>
                  <a:cs typeface="Times New Roman" pitchFamily="18" charset="0"/>
                </a:rPr>
                <a:t>0</a:t>
              </a:r>
              <a:r>
                <a:rPr lang="en-US" altLang="zh-CN" sz="2000" dirty="0" err="1" smtClean="0">
                  <a:solidFill>
                    <a:srgbClr val="FF00FF"/>
                  </a:solidFill>
                </a:rPr>
                <a:t>+MaxSize</a:t>
              </a:r>
              <a:r>
                <a:rPr lang="en-US" altLang="zh-CN" sz="2000" dirty="0" smtClean="0"/>
                <a:t>)</a:t>
              </a:r>
              <a:r>
                <a:rPr lang="en-US" altLang="zh-CN" sz="2000" dirty="0" smtClean="0">
                  <a:solidFill>
                    <a:srgbClr val="FF00FF"/>
                  </a:solidFill>
                </a:rPr>
                <a:t>%</a:t>
              </a:r>
              <a:r>
                <a:rPr lang="en-US" altLang="zh-CN" sz="2000" dirty="0" err="1" smtClean="0">
                  <a:solidFill>
                    <a:srgbClr val="FF00FF"/>
                  </a:solidFill>
                </a:rPr>
                <a:t>MaxSize</a:t>
              </a:r>
              <a:r>
                <a:rPr lang="en-US" altLang="zh-CN" sz="2000" dirty="0" smtClean="0">
                  <a:solidFill>
                    <a:srgbClr val="0000FF"/>
                  </a:solidFill>
                </a:rPr>
                <a:t>=3</a:t>
              </a:r>
              <a:r>
                <a:rPr lang="en-US" altLang="zh-CN" sz="2000" dirty="0" smtClean="0"/>
                <a:t>  </a:t>
              </a:r>
              <a:r>
                <a:rPr lang="en-US" altLang="zh-CN" sz="3200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en-US" altLang="zh-CN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60"/>
          <p:cNvGrpSpPr/>
          <p:nvPr/>
        </p:nvGrpSpPr>
        <p:grpSpPr>
          <a:xfrm>
            <a:off x="4071934" y="5000636"/>
            <a:ext cx="4857784" cy="870527"/>
            <a:chOff x="4071934" y="5286388"/>
            <a:chExt cx="4857784" cy="870527"/>
          </a:xfrm>
        </p:grpSpPr>
        <p:sp>
          <p:nvSpPr>
            <p:cNvPr id="57" name="下箭头 56"/>
            <p:cNvSpPr/>
            <p:nvPr/>
          </p:nvSpPr>
          <p:spPr>
            <a:xfrm>
              <a:off x="6000760" y="5286388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>
              <a:off x="4071934" y="5572140"/>
              <a:ext cx="4857784" cy="5847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count</a:t>
              </a:r>
              <a:r>
                <a:rPr lang="en-US" altLang="zh-CN" sz="2000" dirty="0" smtClean="0"/>
                <a:t>=(1</a:t>
              </a:r>
              <a:r>
                <a:rPr lang="en-US" altLang="zh-CN" sz="2000" dirty="0" smtClean="0">
                  <a:latin typeface="+mn-ea"/>
                  <a:ea typeface="+mn-ea"/>
                </a:rPr>
                <a:t>-</a:t>
              </a:r>
              <a:r>
                <a:rPr lang="en-US" altLang="zh-CN" sz="2000" dirty="0" err="1" smtClean="0">
                  <a:ea typeface="+mn-ea"/>
                  <a:cs typeface="Times New Roman" pitchFamily="18" charset="0"/>
                </a:rPr>
                <a:t>3</a:t>
              </a:r>
              <a:r>
                <a:rPr lang="en-US" altLang="zh-CN" sz="2000" dirty="0" err="1" smtClean="0">
                  <a:solidFill>
                    <a:srgbClr val="FF00FF"/>
                  </a:solidFill>
                </a:rPr>
                <a:t>+MaxSize</a:t>
              </a:r>
              <a:r>
                <a:rPr lang="en-US" altLang="zh-CN" sz="2000" dirty="0" smtClean="0"/>
                <a:t>)</a:t>
              </a:r>
              <a:r>
                <a:rPr lang="en-US" altLang="zh-CN" sz="2000" dirty="0" smtClean="0">
                  <a:solidFill>
                    <a:srgbClr val="FF00FF"/>
                  </a:solidFill>
                </a:rPr>
                <a:t>%</a:t>
              </a:r>
              <a:r>
                <a:rPr lang="en-US" altLang="zh-CN" sz="2000" dirty="0" err="1" smtClean="0">
                  <a:solidFill>
                    <a:srgbClr val="FF00FF"/>
                  </a:solidFill>
                </a:rPr>
                <a:t>MaxSize</a:t>
              </a:r>
              <a:r>
                <a:rPr lang="en-US" altLang="zh-CN" sz="2000" dirty="0" smtClean="0"/>
                <a:t>=3  </a:t>
              </a:r>
              <a:r>
                <a:rPr lang="en-US" altLang="zh-CN" sz="3200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en-US" altLang="zh-CN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63" grpId="0"/>
      <p:bldP spid="52" grpId="0"/>
      <p:bldP spid="53" grpId="0" animBg="1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642910" y="1071546"/>
            <a:ext cx="7286676" cy="126188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已知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，求队中元素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个数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count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count=(rear</a:t>
            </a:r>
            <a:r>
              <a:rPr lang="en-US" altLang="zh-CN" sz="20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front+MaxSize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sz="2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764" name="AutoShape 53"/>
          <p:cNvSpPr>
            <a:spLocks noChangeArrowheads="1"/>
          </p:cNvSpPr>
          <p:nvPr/>
        </p:nvSpPr>
        <p:spPr bwMode="auto">
          <a:xfrm>
            <a:off x="3500430" y="566721"/>
            <a:ext cx="365121" cy="504825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42910" y="2714620"/>
            <a:ext cx="600079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已知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count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，求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rear=(</a:t>
            </a:r>
            <a:r>
              <a:rPr lang="en-US" altLang="zh-CN" sz="2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front+count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sz="2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MaxSize</a:t>
            </a:r>
            <a:endParaRPr lang="en-US" altLang="zh-CN" sz="2000" dirty="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已知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count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，求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　　　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front=(rear</a:t>
            </a:r>
            <a:r>
              <a:rPr lang="en-US" altLang="zh-CN" sz="2000" dirty="0" smtClean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count+MaxSize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sz="2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MaxSize</a:t>
            </a: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395288" y="214290"/>
            <a:ext cx="8137525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依题意设计的环形队列类型如下：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664069" y="790025"/>
            <a:ext cx="5746762" cy="17569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front;		//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队头指针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count;		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队列中元素个数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592632" y="2589950"/>
            <a:ext cx="7416800" cy="2629815"/>
            <a:chOff x="468313" y="2614610"/>
            <a:chExt cx="7416800" cy="2629815"/>
          </a:xfrm>
          <a:scene3d>
            <a:camera prst="orthographicFront"/>
            <a:lightRig rig="threePt" dir="t"/>
          </a:scene3d>
        </p:grpSpPr>
        <p:sp>
          <p:nvSpPr>
            <p:cNvPr id="31748" name="Text Box 6"/>
            <p:cNvSpPr txBox="1">
              <a:spLocks noChangeArrowheads="1"/>
            </p:cNvSpPr>
            <p:nvPr/>
          </p:nvSpPr>
          <p:spPr bwMode="auto">
            <a:xfrm>
              <a:off x="468313" y="2614610"/>
              <a:ext cx="324643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 smtClean="0">
                  <a:ea typeface="楷体" pitchFamily="49" charset="-122"/>
                  <a:cs typeface="Times New Roman" pitchFamily="18" charset="0"/>
                </a:rPr>
                <a:t>该环形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队列</a:t>
              </a:r>
              <a:r>
                <a:rPr lang="zh-CN" altLang="en-US" dirty="0" smtClean="0"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lang="en-US" altLang="zh-CN" dirty="0" smtClean="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dirty="0" smtClean="0">
                  <a:ea typeface="楷体" pitchFamily="49" charset="-122"/>
                  <a:cs typeface="Times New Roman" pitchFamily="18" charset="0"/>
                </a:rPr>
                <a:t>要素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31749" name="Text Box 7"/>
            <p:cNvSpPr txBox="1">
              <a:spLocks noChangeArrowheads="1"/>
            </p:cNvSpPr>
            <p:nvPr/>
          </p:nvSpPr>
          <p:spPr bwMode="auto">
            <a:xfrm>
              <a:off x="539750" y="3213100"/>
              <a:ext cx="7345363" cy="20313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队</a:t>
              </a:r>
              <a:r>
                <a:rPr lang="zh-CN" altLang="en-US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空条件：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count</a:t>
              </a:r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＝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队</a:t>
              </a:r>
              <a:r>
                <a:rPr lang="zh-CN" altLang="en-US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满条件：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count</a:t>
              </a:r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＝</a:t>
              </a:r>
              <a:r>
                <a:rPr lang="en-US" altLang="zh-CN" sz="2000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MaxSize</a:t>
              </a:r>
              <a:endPara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进</a:t>
              </a:r>
              <a:r>
                <a:rPr lang="zh-CN" altLang="en-US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队</a:t>
              </a:r>
              <a:r>
                <a:rPr lang="en-US" altLang="zh-CN" sz="2000" i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zh-CN" altLang="en-US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操作：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rear=(</a:t>
              </a:r>
              <a:r>
                <a:rPr lang="en-US" altLang="zh-CN" sz="2000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rear+1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)%</a:t>
              </a:r>
              <a:r>
                <a:rPr lang="en-US" altLang="zh-CN" sz="2000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MaxSize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 </a:t>
              </a:r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en-US" altLang="zh-CN" sz="20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放在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rear</a:t>
              </a:r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处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出</a:t>
              </a:r>
              <a:r>
                <a:rPr lang="zh-CN" altLang="en-US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队操作：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front=(</a:t>
              </a:r>
              <a:r>
                <a:rPr lang="en-US" altLang="zh-CN" sz="2000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front+1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)%</a:t>
              </a:r>
              <a:r>
                <a:rPr lang="en-US" altLang="zh-CN" sz="2000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MaxSize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</a:t>
              </a:r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取出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front</a:t>
              </a:r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处元素</a:t>
              </a:r>
              <a:r>
                <a:rPr lang="en-US" altLang="zh-CN" sz="20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 </a:t>
              </a:r>
            </a:p>
          </p:txBody>
        </p:sp>
      </p:grp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611188" y="5516563"/>
            <a:ext cx="717552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注意：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这样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的环形队列中最多可放置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MaxSize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个元素。</a:t>
            </a:r>
          </a:p>
        </p:txBody>
      </p:sp>
      <p:grpSp>
        <p:nvGrpSpPr>
          <p:cNvPr id="3" name="组合 8"/>
          <p:cNvGrpSpPr/>
          <p:nvPr/>
        </p:nvGrpSpPr>
        <p:grpSpPr>
          <a:xfrm>
            <a:off x="3143239" y="3679825"/>
            <a:ext cx="5461011" cy="677869"/>
            <a:chOff x="3143239" y="3679825"/>
            <a:chExt cx="5461011" cy="677869"/>
          </a:xfrm>
        </p:grpSpPr>
        <p:sp>
          <p:nvSpPr>
            <p:cNvPr id="31751" name="Line 9"/>
            <p:cNvSpPr>
              <a:spLocks noChangeShapeType="1"/>
            </p:cNvSpPr>
            <p:nvPr/>
          </p:nvSpPr>
          <p:spPr bwMode="auto">
            <a:xfrm flipH="1">
              <a:off x="3143239" y="3933825"/>
              <a:ext cx="2005023" cy="4238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2" name="Text Box 10"/>
            <p:cNvSpPr txBox="1">
              <a:spLocks noChangeArrowheads="1"/>
            </p:cNvSpPr>
            <p:nvPr/>
          </p:nvSpPr>
          <p:spPr bwMode="auto">
            <a:xfrm>
              <a:off x="5148263" y="3679825"/>
              <a:ext cx="34559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由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front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count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求出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9751" y="1285860"/>
            <a:ext cx="7032645" cy="21011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216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InitQueue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初始化队运算算法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&gt;front=0;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&gt;count=0;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3311525" cy="49314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对应的算法如下：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7677174" cy="3875077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EnQueue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qu,ElemType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x)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进队运算算法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u="sng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临时队尾指针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-&gt;count==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队满上溢出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else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{      rear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front+qu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-&gt;count)%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求队尾位置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)%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队尾循环增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-&gt;data[rear]=x;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-&gt;count++;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元素个数增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357158" y="1112838"/>
            <a:ext cx="2606662" cy="1380974"/>
            <a:chOff x="357158" y="1112838"/>
            <a:chExt cx="2606662" cy="1380974"/>
          </a:xfrm>
        </p:grpSpPr>
        <p:sp>
          <p:nvSpPr>
            <p:cNvPr id="33796" name="Line 2"/>
            <p:cNvSpPr>
              <a:spLocks noChangeShapeType="1"/>
            </p:cNvSpPr>
            <p:nvPr/>
          </p:nvSpPr>
          <p:spPr bwMode="auto">
            <a:xfrm>
              <a:off x="1428728" y="1112838"/>
              <a:ext cx="0" cy="7200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797" name="Text Box 3"/>
            <p:cNvSpPr txBox="1">
              <a:spLocks noChangeArrowheads="1"/>
            </p:cNvSpPr>
            <p:nvPr/>
          </p:nvSpPr>
          <p:spPr bwMode="auto">
            <a:xfrm>
              <a:off x="357158" y="1785926"/>
              <a:ext cx="2606662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它是一个局部变量，队列</a:t>
              </a:r>
              <a:r>
                <a:rPr lang="en-US" altLang="zh-CN" sz="2000" dirty="0" err="1">
                  <a:ea typeface="楷体" pitchFamily="49" charset="-122"/>
                  <a:cs typeface="Times New Roman" pitchFamily="18" charset="0"/>
                </a:rPr>
                <a:t>qu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中不保存该值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11560" y="476672"/>
            <a:ext cx="7848624" cy="3295875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qu,ElemType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&amp;x)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出队运算算法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-&gt;count==0)		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队空下溢出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else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{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-&gt;front=(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)%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队头循环增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x=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-&gt;front];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-&gt;count--;			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元素个数减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71538" y="500042"/>
            <a:ext cx="6848492" cy="15219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/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QueueEmpty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判队空运算算法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return(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&gt;count==0);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250265" cy="93634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队列的主要特点是先进先出，所以又把队列称为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先进先出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357422" y="1855105"/>
            <a:ext cx="4286280" cy="3788473"/>
            <a:chOff x="2357422" y="1855105"/>
            <a:chExt cx="4286280" cy="3788473"/>
          </a:xfrm>
        </p:grpSpPr>
        <p:sp>
          <p:nvSpPr>
            <p:cNvPr id="4101" name="Text Box 9"/>
            <p:cNvSpPr txBox="1">
              <a:spLocks noChangeArrowheads="1"/>
            </p:cNvSpPr>
            <p:nvPr/>
          </p:nvSpPr>
          <p:spPr bwMode="auto">
            <a:xfrm>
              <a:off x="2643174" y="3263215"/>
              <a:ext cx="1368425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假如</a:t>
              </a:r>
              <a:r>
                <a:rPr lang="en-US" altLang="zh-CN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5</a:t>
              </a: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个人过独木桥</a:t>
              </a:r>
            </a:p>
          </p:txBody>
        </p:sp>
        <p:pic>
          <p:nvPicPr>
            <p:cNvPr id="410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7422" y="1855105"/>
              <a:ext cx="3913334" cy="953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6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488" y="4212559"/>
              <a:ext cx="3526667" cy="933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5" name="Text Box 10"/>
            <p:cNvSpPr txBox="1">
              <a:spLocks noChangeArrowheads="1"/>
            </p:cNvSpPr>
            <p:nvPr/>
          </p:nvSpPr>
          <p:spPr bwMode="auto">
            <a:xfrm>
              <a:off x="4857752" y="3191777"/>
              <a:ext cx="1785950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只能按上桥的次序过桥</a:t>
              </a:r>
            </a:p>
          </p:txBody>
        </p:sp>
        <p:sp>
          <p:nvSpPr>
            <p:cNvPr id="173067" name="Text Box 11"/>
            <p:cNvSpPr txBox="1">
              <a:spLocks noChangeArrowheads="1"/>
            </p:cNvSpPr>
            <p:nvPr/>
          </p:nvSpPr>
          <p:spPr bwMode="auto">
            <a:xfrm>
              <a:off x="2786050" y="5212691"/>
              <a:ext cx="3500462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这里独木桥就是一个队列</a:t>
              </a: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4214810" y="3191777"/>
              <a:ext cx="216000" cy="71438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1000100" y="1571612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itchFamily="49" charset="-122"/>
                <a:ea typeface="楷体" pitchFamily="49" charset="-122"/>
              </a:rPr>
              <a:t>例如：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48218"/>
            <a:ext cx="8143932" cy="21236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显然环形队列比非环形队列更有效利用内存空间，即环形队列会重复使用已经出队元素的空间。不会出现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假溢出</a:t>
            </a: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但如果算法中需要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使用所有进队的元素来进一步求解</a:t>
            </a: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，此时可以使用非环形队列。</a:t>
            </a:r>
            <a:endParaRPr lang="zh-CN" altLang="en-US" sz="22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64291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注意：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786182" y="1925599"/>
            <a:ext cx="2905116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5176863" y="3078124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675344" y="3233688"/>
            <a:ext cx="85091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映射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88932" y="2405024"/>
            <a:ext cx="132236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66765" y="4564024"/>
            <a:ext cx="132236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1000151" y="3268624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36873" name="Text Box 11"/>
          <p:cNvSpPr txBox="1">
            <a:spLocks noChangeArrowheads="1"/>
          </p:cNvSpPr>
          <p:nvPr/>
        </p:nvSpPr>
        <p:spPr bwMode="auto">
          <a:xfrm>
            <a:off x="4241826" y="6029286"/>
            <a:ext cx="20034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链队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示意图</a:t>
            </a:r>
          </a:p>
        </p:txBody>
      </p: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2489226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875" name="Rectangle 14"/>
          <p:cNvSpPr>
            <a:spLocks noChangeArrowheads="1"/>
          </p:cNvSpPr>
          <p:nvPr/>
        </p:nvSpPr>
        <p:spPr bwMode="auto">
          <a:xfrm>
            <a:off x="2994051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876" name="Rectangle 16"/>
          <p:cNvSpPr>
            <a:spLocks noChangeArrowheads="1"/>
          </p:cNvSpPr>
          <p:nvPr/>
        </p:nvSpPr>
        <p:spPr bwMode="auto">
          <a:xfrm>
            <a:off x="4002113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36877" name="Rectangle 17"/>
          <p:cNvSpPr>
            <a:spLocks noChangeArrowheads="1"/>
          </p:cNvSpPr>
          <p:nvPr/>
        </p:nvSpPr>
        <p:spPr bwMode="auto">
          <a:xfrm>
            <a:off x="4506938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878" name="Line 18"/>
          <p:cNvSpPr>
            <a:spLocks noChangeShapeType="1"/>
          </p:cNvSpPr>
          <p:nvPr/>
        </p:nvSpPr>
        <p:spPr bwMode="auto">
          <a:xfrm>
            <a:off x="324646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7170763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</a:p>
        </p:txBody>
      </p:sp>
      <p:sp>
        <p:nvSpPr>
          <p:cNvPr id="36880" name="Rectangle 20"/>
          <p:cNvSpPr>
            <a:spLocks noChangeArrowheads="1"/>
          </p:cNvSpPr>
          <p:nvPr/>
        </p:nvSpPr>
        <p:spPr bwMode="auto">
          <a:xfrm>
            <a:off x="7675588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∧</a:t>
            </a:r>
          </a:p>
        </p:txBody>
      </p:sp>
      <p:sp>
        <p:nvSpPr>
          <p:cNvPr id="36881" name="Line 21"/>
          <p:cNvSpPr>
            <a:spLocks noChangeShapeType="1"/>
          </p:cNvSpPr>
          <p:nvPr/>
        </p:nvSpPr>
        <p:spPr bwMode="auto">
          <a:xfrm>
            <a:off x="641511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2" name="Line 22"/>
          <p:cNvSpPr>
            <a:spLocks noChangeShapeType="1"/>
          </p:cNvSpPr>
          <p:nvPr/>
        </p:nvSpPr>
        <p:spPr bwMode="auto">
          <a:xfrm>
            <a:off x="475776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3" name="Text Box 23"/>
          <p:cNvSpPr txBox="1">
            <a:spLocks noChangeArrowheads="1"/>
          </p:cNvSpPr>
          <p:nvPr/>
        </p:nvSpPr>
        <p:spPr bwMode="auto">
          <a:xfrm>
            <a:off x="5580088" y="4565611"/>
            <a:ext cx="86518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6884" name="Text Box 26"/>
          <p:cNvSpPr txBox="1">
            <a:spLocks noChangeArrowheads="1"/>
          </p:cNvSpPr>
          <p:nvPr/>
        </p:nvSpPr>
        <p:spPr bwMode="auto">
          <a:xfrm>
            <a:off x="241622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队头</a:t>
            </a:r>
          </a:p>
        </p:txBody>
      </p:sp>
      <p:sp>
        <p:nvSpPr>
          <p:cNvPr id="36885" name="Text Box 27"/>
          <p:cNvSpPr txBox="1">
            <a:spLocks noChangeArrowheads="1"/>
          </p:cNvSpPr>
          <p:nvPr/>
        </p:nvSpPr>
        <p:spPr bwMode="auto">
          <a:xfrm>
            <a:off x="709617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队尾</a:t>
            </a:r>
          </a:p>
        </p:txBody>
      </p:sp>
      <p:sp>
        <p:nvSpPr>
          <p:cNvPr id="36886" name="Line 28"/>
          <p:cNvSpPr>
            <a:spLocks noChangeShapeType="1"/>
          </p:cNvSpPr>
          <p:nvPr/>
        </p:nvSpPr>
        <p:spPr bwMode="auto">
          <a:xfrm flipV="1">
            <a:off x="2886101" y="50212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7" name="Text Box 29"/>
          <p:cNvSpPr txBox="1">
            <a:spLocks noChangeArrowheads="1"/>
          </p:cNvSpPr>
          <p:nvPr/>
        </p:nvSpPr>
        <p:spPr bwMode="auto">
          <a:xfrm>
            <a:off x="2081238" y="54546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队头指针</a:t>
            </a:r>
          </a:p>
        </p:txBody>
      </p:sp>
      <p:sp>
        <p:nvSpPr>
          <p:cNvPr id="36888" name="Line 30"/>
          <p:cNvSpPr>
            <a:spLocks noChangeShapeType="1"/>
          </p:cNvSpPr>
          <p:nvPr/>
        </p:nvSpPr>
        <p:spPr bwMode="auto">
          <a:xfrm flipV="1">
            <a:off x="7435876" y="49958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9" name="Text Box 31"/>
          <p:cNvSpPr txBox="1">
            <a:spLocks noChangeArrowheads="1"/>
          </p:cNvSpPr>
          <p:nvPr/>
        </p:nvSpPr>
        <p:spPr bwMode="auto">
          <a:xfrm>
            <a:off x="6631013" y="54292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队尾指针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85720" y="1000108"/>
            <a:ext cx="85011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采用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链表存储的队列称为链队，这里采用不带头结点的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单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链表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实现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" name="Text Box 4" descr="新闻纸"/>
          <p:cNvSpPr txBox="1">
            <a:spLocks noChangeArrowheads="1"/>
          </p:cNvSpPr>
          <p:nvPr/>
        </p:nvSpPr>
        <p:spPr bwMode="auto">
          <a:xfrm>
            <a:off x="142844" y="214290"/>
            <a:ext cx="7772400" cy="519113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3.2.3 </a:t>
            </a:r>
            <a:r>
              <a:rPr kumimoji="1" lang="en-US" altLang="zh-CN" sz="28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队列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的链式存储结构及其基本运算的实现</a:t>
            </a:r>
            <a:endParaRPr kumimoji="1" lang="zh-CN" altLang="en-US" sz="2800" b="0" dirty="0">
              <a:solidFill>
                <a:schemeClr val="tx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12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357158" y="571480"/>
            <a:ext cx="528641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通常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将队头和队尾两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个指针合起来：</a:t>
            </a:r>
          </a:p>
        </p:txBody>
      </p:sp>
      <p:sp>
        <p:nvSpPr>
          <p:cNvPr id="37892" name="Rectangle 9"/>
          <p:cNvSpPr>
            <a:spLocks noChangeArrowheads="1"/>
          </p:cNvSpPr>
          <p:nvPr/>
        </p:nvSpPr>
        <p:spPr bwMode="auto">
          <a:xfrm>
            <a:off x="1260475" y="19891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37893" name="Rectangle 12"/>
          <p:cNvSpPr>
            <a:spLocks noChangeArrowheads="1"/>
          </p:cNvSpPr>
          <p:nvPr/>
        </p:nvSpPr>
        <p:spPr bwMode="auto">
          <a:xfrm>
            <a:off x="2590800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4" name="Rectangle 13"/>
          <p:cNvSpPr>
            <a:spLocks noChangeArrowheads="1"/>
          </p:cNvSpPr>
          <p:nvPr/>
        </p:nvSpPr>
        <p:spPr bwMode="auto">
          <a:xfrm>
            <a:off x="3095625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5" name="Line 14"/>
          <p:cNvSpPr>
            <a:spLocks noChangeShapeType="1"/>
          </p:cNvSpPr>
          <p:nvPr/>
        </p:nvSpPr>
        <p:spPr bwMode="auto">
          <a:xfrm>
            <a:off x="1835150" y="2205038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6" name="Rectangle 15"/>
          <p:cNvSpPr>
            <a:spLocks noChangeArrowheads="1"/>
          </p:cNvSpPr>
          <p:nvPr/>
        </p:nvSpPr>
        <p:spPr bwMode="auto">
          <a:xfrm>
            <a:off x="4103688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7897" name="Rectangle 16"/>
          <p:cNvSpPr>
            <a:spLocks noChangeArrowheads="1"/>
          </p:cNvSpPr>
          <p:nvPr/>
        </p:nvSpPr>
        <p:spPr bwMode="auto">
          <a:xfrm>
            <a:off x="4608513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8" name="Line 17"/>
          <p:cNvSpPr>
            <a:spLocks noChangeShapeType="1"/>
          </p:cNvSpPr>
          <p:nvPr/>
        </p:nvSpPr>
        <p:spPr bwMode="auto">
          <a:xfrm>
            <a:off x="33480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9" name="Rectangle 18"/>
          <p:cNvSpPr>
            <a:spLocks noChangeArrowheads="1"/>
          </p:cNvSpPr>
          <p:nvPr/>
        </p:nvSpPr>
        <p:spPr bwMode="auto">
          <a:xfrm>
            <a:off x="7272338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37900" name="Rectangle 19"/>
          <p:cNvSpPr>
            <a:spLocks noChangeArrowheads="1"/>
          </p:cNvSpPr>
          <p:nvPr/>
        </p:nvSpPr>
        <p:spPr bwMode="auto">
          <a:xfrm>
            <a:off x="7777163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37901" name="Line 20"/>
          <p:cNvSpPr>
            <a:spLocks noChangeShapeType="1"/>
          </p:cNvSpPr>
          <p:nvPr/>
        </p:nvSpPr>
        <p:spPr bwMode="auto">
          <a:xfrm>
            <a:off x="651668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2" name="Line 21"/>
          <p:cNvSpPr>
            <a:spLocks noChangeShapeType="1"/>
          </p:cNvSpPr>
          <p:nvPr/>
        </p:nvSpPr>
        <p:spPr bwMode="auto">
          <a:xfrm>
            <a:off x="48593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3" name="Text Box 22"/>
          <p:cNvSpPr txBox="1">
            <a:spLocks noChangeArrowheads="1"/>
          </p:cNvSpPr>
          <p:nvPr/>
        </p:nvSpPr>
        <p:spPr bwMode="auto">
          <a:xfrm>
            <a:off x="5681663" y="1963738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904" name="Arc 23"/>
          <p:cNvSpPr>
            <a:spLocks/>
          </p:cNvSpPr>
          <p:nvPr/>
        </p:nvSpPr>
        <p:spPr bwMode="auto">
          <a:xfrm>
            <a:off x="1187450" y="162877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Text Box 24"/>
          <p:cNvSpPr txBox="1">
            <a:spLocks noChangeArrowheads="1"/>
          </p:cNvSpPr>
          <p:nvPr/>
        </p:nvSpPr>
        <p:spPr bwMode="auto">
          <a:xfrm>
            <a:off x="755650" y="1341438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q</a:t>
            </a:r>
          </a:p>
        </p:txBody>
      </p:sp>
      <p:sp>
        <p:nvSpPr>
          <p:cNvPr id="37906" name="Text Box 25"/>
          <p:cNvSpPr txBox="1">
            <a:spLocks noChangeArrowheads="1"/>
          </p:cNvSpPr>
          <p:nvPr/>
        </p:nvSpPr>
        <p:spPr bwMode="auto">
          <a:xfrm>
            <a:off x="2484438" y="152869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队头</a:t>
            </a:r>
          </a:p>
        </p:txBody>
      </p:sp>
      <p:sp>
        <p:nvSpPr>
          <p:cNvPr id="37907" name="Text Box 26"/>
          <p:cNvSpPr txBox="1">
            <a:spLocks noChangeArrowheads="1"/>
          </p:cNvSpPr>
          <p:nvPr/>
        </p:nvSpPr>
        <p:spPr bwMode="auto">
          <a:xfrm>
            <a:off x="7164388" y="152869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队尾</a:t>
            </a:r>
          </a:p>
        </p:txBody>
      </p:sp>
      <p:sp>
        <p:nvSpPr>
          <p:cNvPr id="37908" name="Line 29"/>
          <p:cNvSpPr>
            <a:spLocks noChangeShapeType="1"/>
          </p:cNvSpPr>
          <p:nvPr/>
        </p:nvSpPr>
        <p:spPr bwMode="auto">
          <a:xfrm flipV="1">
            <a:off x="7537450" y="2393950"/>
            <a:ext cx="0" cy="25241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9" name="Rectangle 31"/>
          <p:cNvSpPr>
            <a:spLocks noChangeArrowheads="1"/>
          </p:cNvSpPr>
          <p:nvPr/>
        </p:nvSpPr>
        <p:spPr bwMode="auto">
          <a:xfrm>
            <a:off x="1260475" y="24209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37910" name="Text Box 32"/>
          <p:cNvSpPr txBox="1">
            <a:spLocks noChangeArrowheads="1"/>
          </p:cNvSpPr>
          <p:nvPr/>
        </p:nvSpPr>
        <p:spPr bwMode="auto">
          <a:xfrm>
            <a:off x="314325" y="1989138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37911" name="Text Box 33"/>
          <p:cNvSpPr txBox="1">
            <a:spLocks noChangeArrowheads="1"/>
          </p:cNvSpPr>
          <p:nvPr/>
        </p:nvSpPr>
        <p:spPr bwMode="auto">
          <a:xfrm>
            <a:off x="323850" y="2455863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37912" name="Line 34"/>
          <p:cNvSpPr>
            <a:spLocks noChangeShapeType="1"/>
          </p:cNvSpPr>
          <p:nvPr/>
        </p:nvSpPr>
        <p:spPr bwMode="auto">
          <a:xfrm>
            <a:off x="1835150" y="2636838"/>
            <a:ext cx="5689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39750" y="2500313"/>
            <a:ext cx="8001000" cy="3016250"/>
            <a:chOff x="340" y="1575"/>
            <a:chExt cx="5040" cy="1900"/>
          </a:xfrm>
        </p:grpSpPr>
        <p:sp>
          <p:nvSpPr>
            <p:cNvPr id="37914" name="Text Box 35"/>
            <p:cNvSpPr txBox="1">
              <a:spLocks noChangeArrowheads="1"/>
            </p:cNvSpPr>
            <p:nvPr/>
          </p:nvSpPr>
          <p:spPr bwMode="auto">
            <a:xfrm>
              <a:off x="340" y="2296"/>
              <a:ext cx="5040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   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链队组成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: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        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）存储队列元素的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单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链表结点</a:t>
              </a:r>
              <a:endParaRPr kumimoji="1" lang="zh-CN" altLang="en-US" dirty="0">
                <a:ea typeface="楷体" pitchFamily="49" charset="-122"/>
                <a:cs typeface="Times New Roman" pitchFamily="18" charset="0"/>
              </a:endParaRPr>
            </a:p>
            <a:p>
              <a:pPr algn="just">
                <a:spcBef>
                  <a:spcPct val="50000"/>
                </a:spcBef>
              </a:pP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        （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） 指向队头和队尾指针的</a:t>
              </a:r>
              <a:r>
                <a:rPr kumimoji="1" lang="zh-CN" altLang="en-US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链</a:t>
              </a:r>
              <a:r>
                <a:rPr kumimoji="1" lang="zh-CN" altLang="en-US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队</a:t>
              </a:r>
              <a:r>
                <a:rPr kumimoji="1" lang="zh-CN" altLang="en-US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头结点    </a:t>
              </a:r>
              <a:endPara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915" name="Line 36"/>
            <p:cNvSpPr>
              <a:spLocks noChangeShapeType="1"/>
            </p:cNvSpPr>
            <p:nvPr/>
          </p:nvSpPr>
          <p:spPr bwMode="auto">
            <a:xfrm>
              <a:off x="3602" y="2758"/>
              <a:ext cx="31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6" name="Line 37"/>
            <p:cNvSpPr>
              <a:spLocks noChangeShapeType="1"/>
            </p:cNvSpPr>
            <p:nvPr/>
          </p:nvSpPr>
          <p:spPr bwMode="auto">
            <a:xfrm flipH="1" flipV="1">
              <a:off x="2835" y="1575"/>
              <a:ext cx="1084" cy="117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7" name="Line 38"/>
            <p:cNvSpPr>
              <a:spLocks noChangeShapeType="1"/>
            </p:cNvSpPr>
            <p:nvPr/>
          </p:nvSpPr>
          <p:spPr bwMode="auto">
            <a:xfrm>
              <a:off x="2426" y="3249"/>
              <a:ext cx="0" cy="22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8" name="Line 39"/>
            <p:cNvSpPr>
              <a:spLocks noChangeShapeType="1"/>
            </p:cNvSpPr>
            <p:nvPr/>
          </p:nvSpPr>
          <p:spPr bwMode="auto">
            <a:xfrm>
              <a:off x="476" y="3475"/>
              <a:ext cx="195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9" name="Line 40"/>
            <p:cNvSpPr>
              <a:spLocks noChangeShapeType="1"/>
            </p:cNvSpPr>
            <p:nvPr/>
          </p:nvSpPr>
          <p:spPr bwMode="auto">
            <a:xfrm>
              <a:off x="476" y="2115"/>
              <a:ext cx="0" cy="136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0" name="Freeform 41"/>
            <p:cNvSpPr>
              <a:spLocks/>
            </p:cNvSpPr>
            <p:nvPr/>
          </p:nvSpPr>
          <p:spPr bwMode="auto">
            <a:xfrm>
              <a:off x="476" y="1755"/>
              <a:ext cx="289" cy="360"/>
            </a:xfrm>
            <a:custGeom>
              <a:avLst/>
              <a:gdLst>
                <a:gd name="T0" fmla="*/ 0 w 260"/>
                <a:gd name="T1" fmla="*/ 259 h 259"/>
                <a:gd name="T2" fmla="*/ 260 w 260"/>
                <a:gd name="T3" fmla="*/ 0 h 259"/>
                <a:gd name="T4" fmla="*/ 0 60000 65536"/>
                <a:gd name="T5" fmla="*/ 0 60000 65536"/>
                <a:gd name="T6" fmla="*/ 0 w 260"/>
                <a:gd name="T7" fmla="*/ 0 h 259"/>
                <a:gd name="T8" fmla="*/ 260 w 260"/>
                <a:gd name="T9" fmla="*/ 259 h 2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" h="259">
                  <a:moveTo>
                    <a:pt x="0" y="259"/>
                  </a:moveTo>
                  <a:lnTo>
                    <a:pt x="260" y="0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909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357158" y="285728"/>
            <a:ext cx="428628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链队的进队和出队</a:t>
            </a:r>
            <a:r>
              <a:rPr kumimoji="1" lang="zh-CN" altLang="en-US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操作演示</a:t>
            </a:r>
            <a:endParaRPr kumimoji="1" lang="zh-CN" altLang="en-US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425805" y="15319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/>
              <a:t>∧</a:t>
            </a:r>
          </a:p>
        </p:txBody>
      </p:sp>
      <p:sp>
        <p:nvSpPr>
          <p:cNvPr id="38916" name="Arc 15"/>
          <p:cNvSpPr>
            <a:spLocks/>
          </p:cNvSpPr>
          <p:nvPr/>
        </p:nvSpPr>
        <p:spPr bwMode="auto">
          <a:xfrm>
            <a:off x="3352780" y="117157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Text Box 16"/>
          <p:cNvSpPr txBox="1">
            <a:spLocks noChangeArrowheads="1"/>
          </p:cNvSpPr>
          <p:nvPr/>
        </p:nvSpPr>
        <p:spPr bwMode="auto">
          <a:xfrm>
            <a:off x="3046393" y="884238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</a:t>
            </a:r>
          </a:p>
        </p:txBody>
      </p:sp>
      <p:sp>
        <p:nvSpPr>
          <p:cNvPr id="38918" name="Rectangle 20"/>
          <p:cNvSpPr>
            <a:spLocks noChangeArrowheads="1"/>
          </p:cNvSpPr>
          <p:nvPr/>
        </p:nvSpPr>
        <p:spPr bwMode="auto">
          <a:xfrm>
            <a:off x="3425805" y="19637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38919" name="Text Box 21"/>
          <p:cNvSpPr txBox="1">
            <a:spLocks noChangeArrowheads="1"/>
          </p:cNvSpPr>
          <p:nvPr/>
        </p:nvSpPr>
        <p:spPr bwMode="auto">
          <a:xfrm>
            <a:off x="2479655" y="1531938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38920" name="Text Box 22"/>
          <p:cNvSpPr txBox="1">
            <a:spLocks noChangeArrowheads="1"/>
          </p:cNvSpPr>
          <p:nvPr/>
        </p:nvSpPr>
        <p:spPr bwMode="auto">
          <a:xfrm>
            <a:off x="2489180" y="1998663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38921" name="Text Box 45"/>
          <p:cNvSpPr txBox="1">
            <a:spLocks noChangeArrowheads="1"/>
          </p:cNvSpPr>
          <p:nvPr/>
        </p:nvSpPr>
        <p:spPr bwMode="auto">
          <a:xfrm>
            <a:off x="272999" y="1714488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）空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队</a:t>
            </a:r>
          </a:p>
        </p:txBody>
      </p:sp>
      <p:sp>
        <p:nvSpPr>
          <p:cNvPr id="38959" name="Text Box 65"/>
          <p:cNvSpPr txBox="1">
            <a:spLocks noChangeArrowheads="1"/>
          </p:cNvSpPr>
          <p:nvPr/>
        </p:nvSpPr>
        <p:spPr bwMode="auto">
          <a:xfrm>
            <a:off x="71406" y="5072074"/>
            <a:ext cx="21605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）出队一次</a:t>
            </a:r>
          </a:p>
        </p:txBody>
      </p:sp>
      <p:sp>
        <p:nvSpPr>
          <p:cNvPr id="38943" name="Text Box 46"/>
          <p:cNvSpPr txBox="1">
            <a:spLocks noChangeArrowheads="1"/>
          </p:cNvSpPr>
          <p:nvPr/>
        </p:nvSpPr>
        <p:spPr bwMode="auto">
          <a:xfrm>
            <a:off x="357126" y="3357562"/>
            <a:ext cx="1584325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254230" y="1886100"/>
            <a:ext cx="6418263" cy="2311250"/>
            <a:chOff x="2254230" y="1886100"/>
            <a:chExt cx="6418263" cy="2311250"/>
          </a:xfrm>
        </p:grpSpPr>
        <p:sp>
          <p:nvSpPr>
            <p:cNvPr id="38924" name="Rectangle 24"/>
            <p:cNvSpPr>
              <a:spLocks noChangeArrowheads="1"/>
            </p:cNvSpPr>
            <p:nvPr/>
          </p:nvSpPr>
          <p:spPr bwMode="auto">
            <a:xfrm>
              <a:off x="3200380" y="3333750"/>
              <a:ext cx="8636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38925" name="Rectangle 25"/>
            <p:cNvSpPr>
              <a:spLocks noChangeArrowheads="1"/>
            </p:cNvSpPr>
            <p:nvPr/>
          </p:nvSpPr>
          <p:spPr bwMode="auto">
            <a:xfrm>
              <a:off x="4530705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26" name="Rectangle 26"/>
            <p:cNvSpPr>
              <a:spLocks noChangeArrowheads="1"/>
            </p:cNvSpPr>
            <p:nvPr/>
          </p:nvSpPr>
          <p:spPr bwMode="auto">
            <a:xfrm>
              <a:off x="5035530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27" name="Line 27"/>
            <p:cNvSpPr>
              <a:spLocks noChangeShapeType="1"/>
            </p:cNvSpPr>
            <p:nvPr/>
          </p:nvSpPr>
          <p:spPr bwMode="auto">
            <a:xfrm>
              <a:off x="3775055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8" name="Rectangle 28"/>
            <p:cNvSpPr>
              <a:spLocks noChangeArrowheads="1"/>
            </p:cNvSpPr>
            <p:nvPr/>
          </p:nvSpPr>
          <p:spPr bwMode="auto">
            <a:xfrm>
              <a:off x="6043593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29" name="Rectangle 29"/>
            <p:cNvSpPr>
              <a:spLocks noChangeArrowheads="1"/>
            </p:cNvSpPr>
            <p:nvPr/>
          </p:nvSpPr>
          <p:spPr bwMode="auto">
            <a:xfrm>
              <a:off x="6548418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30" name="Line 30"/>
            <p:cNvSpPr>
              <a:spLocks noChangeShapeType="1"/>
            </p:cNvSpPr>
            <p:nvPr/>
          </p:nvSpPr>
          <p:spPr bwMode="auto">
            <a:xfrm>
              <a:off x="52879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1" name="Rectangle 31"/>
            <p:cNvSpPr>
              <a:spLocks noChangeArrowheads="1"/>
            </p:cNvSpPr>
            <p:nvPr/>
          </p:nvSpPr>
          <p:spPr bwMode="auto">
            <a:xfrm>
              <a:off x="7627918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zh-CN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32" name="Rectangle 32"/>
            <p:cNvSpPr>
              <a:spLocks noChangeArrowheads="1"/>
            </p:cNvSpPr>
            <p:nvPr/>
          </p:nvSpPr>
          <p:spPr bwMode="auto">
            <a:xfrm>
              <a:off x="8132743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38933" name="Line 34"/>
            <p:cNvSpPr>
              <a:spLocks noChangeShapeType="1"/>
            </p:cNvSpPr>
            <p:nvPr/>
          </p:nvSpPr>
          <p:spPr bwMode="auto">
            <a:xfrm>
              <a:off x="67992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4" name="Arc 36"/>
            <p:cNvSpPr>
              <a:spLocks/>
            </p:cNvSpPr>
            <p:nvPr/>
          </p:nvSpPr>
          <p:spPr bwMode="auto">
            <a:xfrm>
              <a:off x="3127355" y="2973388"/>
              <a:ext cx="360363" cy="360363"/>
            </a:xfrm>
            <a:custGeom>
              <a:avLst/>
              <a:gdLst>
                <a:gd name="T0" fmla="*/ 0 w 21600"/>
                <a:gd name="T1" fmla="*/ 0 h 21600"/>
                <a:gd name="T2" fmla="*/ 227 w 21600"/>
                <a:gd name="T3" fmla="*/ 227 h 21600"/>
                <a:gd name="T4" fmla="*/ 0 w 21600"/>
                <a:gd name="T5" fmla="*/ 2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Text Box 37"/>
            <p:cNvSpPr txBox="1">
              <a:spLocks noChangeArrowheads="1"/>
            </p:cNvSpPr>
            <p:nvPr/>
          </p:nvSpPr>
          <p:spPr bwMode="auto">
            <a:xfrm>
              <a:off x="2782878" y="2686050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38936" name="Text Box 38"/>
            <p:cNvSpPr txBox="1">
              <a:spLocks noChangeArrowheads="1"/>
            </p:cNvSpPr>
            <p:nvPr/>
          </p:nvSpPr>
          <p:spPr bwMode="auto">
            <a:xfrm>
              <a:off x="4572000" y="2846388"/>
              <a:ext cx="1008063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队头</a:t>
              </a:r>
            </a:p>
          </p:txBody>
        </p:sp>
        <p:sp>
          <p:nvSpPr>
            <p:cNvPr id="38937" name="Text Box 39"/>
            <p:cNvSpPr txBox="1">
              <a:spLocks noChangeArrowheads="1"/>
            </p:cNvSpPr>
            <p:nvPr/>
          </p:nvSpPr>
          <p:spPr bwMode="auto">
            <a:xfrm>
              <a:off x="7519968" y="2846388"/>
              <a:ext cx="1008063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队尾</a:t>
              </a:r>
            </a:p>
          </p:txBody>
        </p:sp>
        <p:sp>
          <p:nvSpPr>
            <p:cNvPr id="38938" name="Line 40"/>
            <p:cNvSpPr>
              <a:spLocks noChangeShapeType="1"/>
            </p:cNvSpPr>
            <p:nvPr/>
          </p:nvSpPr>
          <p:spPr bwMode="auto">
            <a:xfrm flipV="1">
              <a:off x="7905730" y="3738563"/>
              <a:ext cx="0" cy="252413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3200380" y="3765550"/>
              <a:ext cx="8636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38940" name="Text Box 42"/>
            <p:cNvSpPr txBox="1">
              <a:spLocks noChangeArrowheads="1"/>
            </p:cNvSpPr>
            <p:nvPr/>
          </p:nvSpPr>
          <p:spPr bwMode="auto">
            <a:xfrm>
              <a:off x="2254230" y="3333750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38941" name="Text Box 43"/>
            <p:cNvSpPr txBox="1">
              <a:spLocks noChangeArrowheads="1"/>
            </p:cNvSpPr>
            <p:nvPr/>
          </p:nvSpPr>
          <p:spPr bwMode="auto">
            <a:xfrm>
              <a:off x="2263755" y="3800475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38942" name="Freeform 44"/>
            <p:cNvSpPr>
              <a:spLocks/>
            </p:cNvSpPr>
            <p:nvPr/>
          </p:nvSpPr>
          <p:spPr bwMode="auto">
            <a:xfrm>
              <a:off x="3775055" y="3968750"/>
              <a:ext cx="4133850" cy="1588"/>
            </a:xfrm>
            <a:custGeom>
              <a:avLst/>
              <a:gdLst>
                <a:gd name="T0" fmla="*/ 0 w 2604"/>
                <a:gd name="T1" fmla="*/ 8 h 8"/>
                <a:gd name="T2" fmla="*/ 2604 w 2604"/>
                <a:gd name="T3" fmla="*/ 0 h 8"/>
                <a:gd name="T4" fmla="*/ 0 60000 65536"/>
                <a:gd name="T5" fmla="*/ 0 60000 65536"/>
                <a:gd name="T6" fmla="*/ 0 w 2604"/>
                <a:gd name="T7" fmla="*/ 0 h 8"/>
                <a:gd name="T8" fmla="*/ 2604 w 2604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4" h="8">
                  <a:moveTo>
                    <a:pt x="0" y="8"/>
                  </a:moveTo>
                  <a:lnTo>
                    <a:pt x="2604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右弧形箭头 47"/>
            <p:cNvSpPr/>
            <p:nvPr/>
          </p:nvSpPr>
          <p:spPr>
            <a:xfrm rot="19663757">
              <a:off x="5142997" y="1886100"/>
              <a:ext cx="428628" cy="928694"/>
            </a:xfrm>
            <a:prstGeom prst="curvedLeftArrow">
              <a:avLst>
                <a:gd name="adj1" fmla="val 25000"/>
                <a:gd name="adj2" fmla="val 50000"/>
                <a:gd name="adj3" fmla="val 6838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263755" y="4143380"/>
            <a:ext cx="4833938" cy="1612895"/>
            <a:chOff x="2263755" y="4143380"/>
            <a:chExt cx="4833938" cy="1612895"/>
          </a:xfrm>
        </p:grpSpPr>
        <p:grpSp>
          <p:nvGrpSpPr>
            <p:cNvPr id="51" name="组合 50"/>
            <p:cNvGrpSpPr/>
            <p:nvPr/>
          </p:nvGrpSpPr>
          <p:grpSpPr>
            <a:xfrm>
              <a:off x="2263755" y="4244975"/>
              <a:ext cx="4833938" cy="1511300"/>
              <a:chOff x="2263755" y="4244975"/>
              <a:chExt cx="4833938" cy="1511300"/>
            </a:xfrm>
          </p:grpSpPr>
          <p:sp>
            <p:nvSpPr>
              <p:cNvPr id="38945" name="Text Box 58"/>
              <p:cNvSpPr txBox="1">
                <a:spLocks noChangeArrowheads="1"/>
              </p:cNvSpPr>
              <p:nvPr/>
            </p:nvSpPr>
            <p:spPr bwMode="auto">
              <a:xfrm>
                <a:off x="2786050" y="4244975"/>
                <a:ext cx="431800" cy="40011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ea typeface="楷体" pitchFamily="49" charset="-122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38946" name="Rectangle 47"/>
              <p:cNvSpPr>
                <a:spLocks noChangeArrowheads="1"/>
              </p:cNvSpPr>
              <p:nvPr/>
            </p:nvSpPr>
            <p:spPr bwMode="auto">
              <a:xfrm>
                <a:off x="3209905" y="4892675"/>
                <a:ext cx="86360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47" name="Rectangle 48"/>
              <p:cNvSpPr>
                <a:spLocks noChangeArrowheads="1"/>
              </p:cNvSpPr>
              <p:nvPr/>
            </p:nvSpPr>
            <p:spPr bwMode="auto">
              <a:xfrm>
                <a:off x="4540230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b</a:t>
                </a:r>
                <a:endParaRPr lang="en-US" altLang="zh-CN" sz="2000" baseline="-25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48" name="Rectangle 49"/>
              <p:cNvSpPr>
                <a:spLocks noChangeArrowheads="1"/>
              </p:cNvSpPr>
              <p:nvPr/>
            </p:nvSpPr>
            <p:spPr bwMode="auto">
              <a:xfrm>
                <a:off x="5045055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49" name="Line 50"/>
              <p:cNvSpPr>
                <a:spLocks noChangeShapeType="1"/>
              </p:cNvSpPr>
              <p:nvPr/>
            </p:nvSpPr>
            <p:spPr bwMode="auto">
              <a:xfrm>
                <a:off x="3784580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50" name="Rectangle 51"/>
              <p:cNvSpPr>
                <a:spLocks noChangeArrowheads="1"/>
              </p:cNvSpPr>
              <p:nvPr/>
            </p:nvSpPr>
            <p:spPr bwMode="auto">
              <a:xfrm>
                <a:off x="6053118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c</a:t>
                </a:r>
                <a:endParaRPr lang="en-US" altLang="zh-CN" sz="20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51" name="Rectangle 52"/>
              <p:cNvSpPr>
                <a:spLocks noChangeArrowheads="1"/>
              </p:cNvSpPr>
              <p:nvPr/>
            </p:nvSpPr>
            <p:spPr bwMode="auto">
              <a:xfrm>
                <a:off x="6557943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zh-CN" altLang="en-US" sz="2000" dirty="0" smtClean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∧</a:t>
                </a:r>
                <a:endParaRPr lang="zh-CN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52" name="Line 53"/>
              <p:cNvSpPr>
                <a:spLocks noChangeShapeType="1"/>
              </p:cNvSpPr>
              <p:nvPr/>
            </p:nvSpPr>
            <p:spPr bwMode="auto">
              <a:xfrm>
                <a:off x="5297468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53" name="Arc 57"/>
              <p:cNvSpPr>
                <a:spLocks/>
              </p:cNvSpPr>
              <p:nvPr/>
            </p:nvSpPr>
            <p:spPr bwMode="auto">
              <a:xfrm>
                <a:off x="3136880" y="4532313"/>
                <a:ext cx="360363" cy="360363"/>
              </a:xfrm>
              <a:custGeom>
                <a:avLst/>
                <a:gdLst>
                  <a:gd name="T0" fmla="*/ 0 w 21600"/>
                  <a:gd name="T1" fmla="*/ 0 h 21600"/>
                  <a:gd name="T2" fmla="*/ 227 w 21600"/>
                  <a:gd name="T3" fmla="*/ 227 h 21600"/>
                  <a:gd name="T4" fmla="*/ 0 w 21600"/>
                  <a:gd name="T5" fmla="*/ 22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54" name="Line 60"/>
              <p:cNvSpPr>
                <a:spLocks noChangeShapeType="1"/>
              </p:cNvSpPr>
              <p:nvPr/>
            </p:nvSpPr>
            <p:spPr bwMode="auto">
              <a:xfrm flipV="1">
                <a:off x="6440468" y="5297488"/>
                <a:ext cx="0" cy="252413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55" name="Rectangle 61"/>
              <p:cNvSpPr>
                <a:spLocks noChangeArrowheads="1"/>
              </p:cNvSpPr>
              <p:nvPr/>
            </p:nvSpPr>
            <p:spPr bwMode="auto">
              <a:xfrm>
                <a:off x="3209905" y="5324475"/>
                <a:ext cx="86360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8956" name="Text Box 62"/>
              <p:cNvSpPr txBox="1">
                <a:spLocks noChangeArrowheads="1"/>
              </p:cNvSpPr>
              <p:nvPr/>
            </p:nvSpPr>
            <p:spPr bwMode="auto">
              <a:xfrm>
                <a:off x="2263755" y="4892675"/>
                <a:ext cx="792163" cy="40005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ea typeface="楷体" pitchFamily="49" charset="-122"/>
                    <a:cs typeface="Times New Roman" pitchFamily="18" charset="0"/>
                  </a:rPr>
                  <a:t>front</a:t>
                </a:r>
              </a:p>
            </p:txBody>
          </p:sp>
          <p:sp>
            <p:nvSpPr>
              <p:cNvPr id="38957" name="Text Box 63"/>
              <p:cNvSpPr txBox="1">
                <a:spLocks noChangeArrowheads="1"/>
              </p:cNvSpPr>
              <p:nvPr/>
            </p:nvSpPr>
            <p:spPr bwMode="auto">
              <a:xfrm>
                <a:off x="2273280" y="5359400"/>
                <a:ext cx="792163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ea typeface="楷体" pitchFamily="49" charset="-122"/>
                    <a:cs typeface="Times New Roman" pitchFamily="18" charset="0"/>
                  </a:rPr>
                  <a:t>rear</a:t>
                </a:r>
              </a:p>
            </p:txBody>
          </p:sp>
          <p:sp>
            <p:nvSpPr>
              <p:cNvPr id="38958" name="Freeform 64"/>
              <p:cNvSpPr>
                <a:spLocks/>
              </p:cNvSpPr>
              <p:nvPr/>
            </p:nvSpPr>
            <p:spPr bwMode="auto">
              <a:xfrm>
                <a:off x="3784580" y="5543550"/>
                <a:ext cx="2651125" cy="1588"/>
              </a:xfrm>
              <a:custGeom>
                <a:avLst/>
                <a:gdLst>
                  <a:gd name="T0" fmla="*/ 0 w 1670"/>
                  <a:gd name="T1" fmla="*/ 7 h 7"/>
                  <a:gd name="T2" fmla="*/ 1670 w 1670"/>
                  <a:gd name="T3" fmla="*/ 0 h 7"/>
                  <a:gd name="T4" fmla="*/ 0 60000 65536"/>
                  <a:gd name="T5" fmla="*/ 0 60000 65536"/>
                  <a:gd name="T6" fmla="*/ 0 w 1670"/>
                  <a:gd name="T7" fmla="*/ 0 h 7"/>
                  <a:gd name="T8" fmla="*/ 1670 w 1670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70" h="7">
                    <a:moveTo>
                      <a:pt x="0" y="7"/>
                    </a:moveTo>
                    <a:lnTo>
                      <a:pt x="1670" y="0"/>
                    </a:lnTo>
                  </a:path>
                </a:pathLst>
              </a:custGeom>
              <a:noFill/>
              <a:ln w="381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49" name="下箭头 48"/>
            <p:cNvSpPr/>
            <p:nvPr/>
          </p:nvSpPr>
          <p:spPr>
            <a:xfrm>
              <a:off x="5143504" y="4143380"/>
              <a:ext cx="285752" cy="57150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72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9" grpId="0"/>
      <p:bldP spid="389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55650" y="981075"/>
            <a:ext cx="6316680" cy="1910880"/>
          </a:xfrm>
          <a:prstGeom prst="rect">
            <a:avLst/>
          </a:prstGeom>
          <a:ln>
            <a:noFill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qnode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数据元素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DataNode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756171" y="3675147"/>
            <a:ext cx="6316680" cy="18185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DataNode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*front;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指向单链表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DataNode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*rear; 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指向单链表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LinkQuNode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940" name="Text Box 1028"/>
          <p:cNvSpPr txBox="1">
            <a:spLocks noChangeArrowheads="1"/>
          </p:cNvSpPr>
          <p:nvPr/>
        </p:nvSpPr>
        <p:spPr bwMode="auto">
          <a:xfrm>
            <a:off x="827088" y="3043238"/>
            <a:ext cx="597693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链队中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头结点类型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LinkQuNode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定义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如下：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941" name="Text Box 1029"/>
          <p:cNvSpPr txBox="1">
            <a:spLocks noChangeArrowheads="1"/>
          </p:cNvSpPr>
          <p:nvPr/>
        </p:nvSpPr>
        <p:spPr bwMode="auto">
          <a:xfrm>
            <a:off x="684213" y="379413"/>
            <a:ext cx="62642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数据结点类型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DataNode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定义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659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90585" y="4010699"/>
            <a:ext cx="5886465" cy="19108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空条件：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front=rear=NULL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满条件：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进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</a:t>
            </a:r>
            <a:r>
              <a:rPr lang="en-US" altLang="zh-CN" sz="2000" i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将包含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的结点插入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到单链表表尾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出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删除单链表首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900113" y="3403600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链队的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要素：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1333500" y="188913"/>
            <a:ext cx="792163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1333500" y="622300"/>
            <a:ext cx="792163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40966" name="Line 8"/>
          <p:cNvSpPr>
            <a:spLocks noChangeShapeType="1"/>
          </p:cNvSpPr>
          <p:nvPr/>
        </p:nvSpPr>
        <p:spPr bwMode="auto">
          <a:xfrm>
            <a:off x="901700" y="33337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495275" y="142852"/>
            <a:ext cx="43338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2197100" y="200025"/>
            <a:ext cx="1368425" cy="8540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cs typeface="Times New Roman" pitchFamily="18" charset="0"/>
              </a:rPr>
              <a:t>front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cs typeface="Times New Roman" pitchFamily="18" charset="0"/>
              </a:rPr>
              <a:t>rear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3419475" y="333375"/>
            <a:ext cx="11525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初始时</a:t>
            </a:r>
          </a:p>
        </p:txBody>
      </p:sp>
      <p:sp>
        <p:nvSpPr>
          <p:cNvPr id="40970" name="Rectangle 12"/>
          <p:cNvSpPr>
            <a:spLocks noChangeArrowheads="1"/>
          </p:cNvSpPr>
          <p:nvPr/>
        </p:nvSpPr>
        <p:spPr bwMode="auto">
          <a:xfrm>
            <a:off x="1333500" y="1914525"/>
            <a:ext cx="792163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ym typeface="Symbol" pitchFamily="18" charset="2"/>
            </a:endParaRPr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auto">
          <a:xfrm>
            <a:off x="1333500" y="2347913"/>
            <a:ext cx="792163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ym typeface="Symbol" pitchFamily="18" charset="2"/>
            </a:endParaRPr>
          </a:p>
        </p:txBody>
      </p:sp>
      <p:sp>
        <p:nvSpPr>
          <p:cNvPr id="40972" name="Line 14"/>
          <p:cNvSpPr>
            <a:spLocks noChangeShapeType="1"/>
          </p:cNvSpPr>
          <p:nvPr/>
        </p:nvSpPr>
        <p:spPr bwMode="auto">
          <a:xfrm>
            <a:off x="901700" y="205898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468313" y="1857364"/>
            <a:ext cx="43338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</a:t>
            </a:r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2627313" y="1916113"/>
            <a:ext cx="431800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0975" name="Rectangle 17"/>
          <p:cNvSpPr>
            <a:spLocks noChangeArrowheads="1"/>
          </p:cNvSpPr>
          <p:nvPr/>
        </p:nvSpPr>
        <p:spPr bwMode="auto">
          <a:xfrm>
            <a:off x="3060700" y="1917700"/>
            <a:ext cx="431800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835150" y="2133600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7" name="Rectangle 19"/>
          <p:cNvSpPr>
            <a:spLocks noChangeArrowheads="1"/>
          </p:cNvSpPr>
          <p:nvPr/>
        </p:nvSpPr>
        <p:spPr bwMode="auto">
          <a:xfrm>
            <a:off x="6011863" y="1917700"/>
            <a:ext cx="431800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>
            <a:off x="6445250" y="1919288"/>
            <a:ext cx="431800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979" name="Line 21"/>
          <p:cNvSpPr>
            <a:spLocks noChangeShapeType="1"/>
          </p:cNvSpPr>
          <p:nvPr/>
        </p:nvSpPr>
        <p:spPr bwMode="auto">
          <a:xfrm>
            <a:off x="5219700" y="2135188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0" name="Line 22"/>
          <p:cNvSpPr>
            <a:spLocks noChangeShapeType="1"/>
          </p:cNvSpPr>
          <p:nvPr/>
        </p:nvSpPr>
        <p:spPr bwMode="auto">
          <a:xfrm>
            <a:off x="3275013" y="2133600"/>
            <a:ext cx="7921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1" name="Line 23"/>
          <p:cNvSpPr>
            <a:spLocks noChangeShapeType="1"/>
          </p:cNvSpPr>
          <p:nvPr/>
        </p:nvSpPr>
        <p:spPr bwMode="auto">
          <a:xfrm>
            <a:off x="1835150" y="2636838"/>
            <a:ext cx="45370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 flipV="1">
            <a:off x="6372225" y="2349500"/>
            <a:ext cx="0" cy="287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4286248" y="1828792"/>
            <a:ext cx="7921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cs typeface="Times New Roman" pitchFamily="18" charset="0"/>
              </a:rPr>
              <a:t>…</a:t>
            </a:r>
          </a:p>
        </p:txBody>
      </p:sp>
      <p:sp>
        <p:nvSpPr>
          <p:cNvPr id="40984" name="Text Box 26"/>
          <p:cNvSpPr txBox="1">
            <a:spLocks noChangeArrowheads="1"/>
          </p:cNvSpPr>
          <p:nvPr/>
        </p:nvSpPr>
        <p:spPr bwMode="auto">
          <a:xfrm>
            <a:off x="2627313" y="1341438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队头</a:t>
            </a: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6083300" y="1341438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队尾</a:t>
            </a:r>
          </a:p>
        </p:txBody>
      </p:sp>
      <p:sp>
        <p:nvSpPr>
          <p:cNvPr id="26" name="下箭头 25"/>
          <p:cNvSpPr/>
          <p:nvPr/>
        </p:nvSpPr>
        <p:spPr>
          <a:xfrm>
            <a:off x="3571868" y="1000108"/>
            <a:ext cx="285752" cy="64294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24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28596" y="357166"/>
            <a:ext cx="8143932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在链队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存储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中，队列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的基本运算算法如下。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）初始化队列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InitQueue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(q)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构造一个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队列，即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只创建一个链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头结点，其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front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rear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域均置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NULL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，不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数据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元素结点。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142976" y="2357430"/>
            <a:ext cx="5715040" cy="19108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InitQueue(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LinkQuNode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*&amp;q)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q=(LinkQuNode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malloc(sizeof(LinkQuNode));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q-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&gt;front=q-&gt;rear=NULL;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555776" y="4182630"/>
            <a:ext cx="3070250" cy="2201859"/>
            <a:chOff x="2501882" y="4000504"/>
            <a:chExt cx="3070250" cy="2201859"/>
          </a:xfrm>
        </p:grpSpPr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3276600" y="5805488"/>
              <a:ext cx="20875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链</a:t>
              </a:r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队结点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340107" y="4776803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340107" y="5210190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908307" y="49212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501882" y="4730742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203707" y="4787915"/>
              <a:ext cx="1368425" cy="8540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itchFamily="18" charset="0"/>
                </a:rPr>
                <a:t>front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itchFamily="18" charset="0"/>
                </a:rPr>
                <a:t>rear</a:t>
              </a: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3786182" y="4000504"/>
              <a:ext cx="285752" cy="571504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9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71414"/>
            <a:ext cx="877731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）销毁队列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DestroyQueue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(q)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释放队列占用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存储空间，包括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链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队头结点和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数据结点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存储空间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73074" y="1482304"/>
            <a:ext cx="7991475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DestroyQueue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LinkQuNode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*&amp;q)</a:t>
            </a:r>
            <a:endParaRPr lang="pt-BR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DataNode 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*p=q-&gt;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pt-BR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r;  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pt-BR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pt-BR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pt-BR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指向队头</a:t>
            </a:r>
            <a:r>
              <a:rPr lang="zh-CN" altLang="pt-BR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pt-BR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(p!=NULL)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数据结点占用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空间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r=p-&gt;next;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(r!=NULL)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free(p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p=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r;r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free(p);  free(q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释放链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队结点占用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空间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38151" y="5013325"/>
            <a:ext cx="6958037" cy="1368425"/>
            <a:chOff x="638151" y="5013325"/>
            <a:chExt cx="6958037" cy="1368425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1476375" y="5514975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itchFamily="18" charset="2"/>
              </a:endParaRP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1476375" y="5948363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itchFamily="18" charset="2"/>
              </a:endParaRPr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044575" y="565943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5" name="Text Box 7"/>
            <p:cNvSpPr txBox="1">
              <a:spLocks noChangeArrowheads="1"/>
            </p:cNvSpPr>
            <p:nvPr/>
          </p:nvSpPr>
          <p:spPr bwMode="auto">
            <a:xfrm>
              <a:off x="638151" y="5429264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2770188" y="551656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3203575" y="551656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1978025" y="5734050"/>
              <a:ext cx="7921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6731000" y="551656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7164388" y="551656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3021" name="Freeform 13"/>
            <p:cNvSpPr>
              <a:spLocks/>
            </p:cNvSpPr>
            <p:nvPr/>
          </p:nvSpPr>
          <p:spPr bwMode="auto">
            <a:xfrm>
              <a:off x="6324600" y="573722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2" name="Freeform 14"/>
            <p:cNvSpPr>
              <a:spLocks/>
            </p:cNvSpPr>
            <p:nvPr/>
          </p:nvSpPr>
          <p:spPr bwMode="auto">
            <a:xfrm>
              <a:off x="3417888" y="5715000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3" name="Freeform 15"/>
            <p:cNvSpPr>
              <a:spLocks/>
            </p:cNvSpPr>
            <p:nvPr/>
          </p:nvSpPr>
          <p:spPr bwMode="auto">
            <a:xfrm>
              <a:off x="1978025" y="6223000"/>
              <a:ext cx="5057775" cy="14288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019925" y="59499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5357818" y="5429264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2987675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3994150" y="551656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4427538" y="551656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29" name="Freeform 21"/>
            <p:cNvSpPr>
              <a:spLocks/>
            </p:cNvSpPr>
            <p:nvPr/>
          </p:nvSpPr>
          <p:spPr bwMode="auto">
            <a:xfrm>
              <a:off x="4641850" y="571500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>
              <a:off x="4211638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1" name="Text Box 23"/>
            <p:cNvSpPr txBox="1">
              <a:spLocks noChangeArrowheads="1"/>
            </p:cNvSpPr>
            <p:nvPr/>
          </p:nvSpPr>
          <p:spPr bwMode="auto">
            <a:xfrm>
              <a:off x="2916238" y="5013325"/>
              <a:ext cx="5048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4140200" y="5013325"/>
              <a:ext cx="5048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</a:t>
              </a: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91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153400" cy="1434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）判断队列是否为空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QueueEmpty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(q)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链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队结点的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rear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域值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NULL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，表示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队列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空，返回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true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；否则返回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false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900113" y="2205038"/>
            <a:ext cx="5314961" cy="1449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QueueEmpty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(LinkQuNode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*q)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return(q-&gt;rear==NULL);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501882" y="4071942"/>
            <a:ext cx="3070250" cy="1500198"/>
            <a:chOff x="2501882" y="4071942"/>
            <a:chExt cx="3070250" cy="1500198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3143240" y="5175265"/>
              <a:ext cx="1438276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空链队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340107" y="4118003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340107" y="4551390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908307" y="42624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01882" y="4071942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203707" y="4129115"/>
              <a:ext cx="1368425" cy="8540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itchFamily="18" charset="0"/>
                </a:rPr>
                <a:t>front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itchFamily="18" charset="0"/>
                </a:rPr>
                <a:t>rear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492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3749671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 进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enQueue(q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kumimoji="1" lang="en-US" altLang="zh-CN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71448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考虑情况：</a:t>
            </a:r>
            <a:endParaRPr kumimoji="1"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357430"/>
            <a:ext cx="2928958" cy="9629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原队列为空</a:t>
            </a:r>
            <a:endParaRPr kumimoji="1" lang="en-US" altLang="zh-CN" sz="20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原队列非空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96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398601" y="1381598"/>
            <a:ext cx="396182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队列的基本运算如下：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9750" y="2101837"/>
            <a:ext cx="8280400" cy="36471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  </a:t>
            </a:r>
            <a:r>
              <a:rPr lang="en-US" altLang="zh-CN" sz="2200" dirty="0" err="1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InitQueue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(&amp;q</a:t>
            </a:r>
            <a:r>
              <a:rPr lang="en-US" altLang="zh-CN" sz="22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队列。构造一个空队列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  </a:t>
            </a:r>
            <a:r>
              <a:rPr lang="en-US" altLang="zh-CN" sz="2200" dirty="0" err="1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DestroyQueue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(&amp;q</a:t>
            </a:r>
            <a:r>
              <a:rPr lang="en-US" altLang="zh-CN" sz="22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队列。释放队列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占用的存储空间。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   </a:t>
            </a:r>
            <a:r>
              <a:rPr lang="en-US" altLang="zh-CN" sz="2200" dirty="0" err="1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QueueEmpty</a:t>
            </a:r>
            <a:r>
              <a:rPr lang="en-US" altLang="zh-CN" sz="22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(q)</a:t>
            </a:r>
            <a:r>
              <a:rPr lang="zh-CN" altLang="en-US" sz="22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判断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队列是否为空。若队列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为空，则返回真；否则返回假。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   </a:t>
            </a:r>
            <a:r>
              <a:rPr lang="en-US" altLang="zh-CN" sz="2200" dirty="0" err="1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enQueue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</a:t>
            </a:r>
            <a:r>
              <a:rPr lang="en-US" altLang="zh-CN" sz="22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q,e</a:t>
            </a:r>
            <a:r>
              <a:rPr lang="en-US" altLang="zh-CN" sz="22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队列。将元素</a:t>
            </a:r>
            <a:r>
              <a:rPr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进队作为队尾元素。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    </a:t>
            </a:r>
            <a:r>
              <a:rPr lang="en-US" altLang="zh-CN" sz="2200" dirty="0" err="1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</a:t>
            </a:r>
            <a:r>
              <a:rPr lang="en-US" altLang="zh-CN" sz="22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q,&amp;e</a:t>
            </a:r>
            <a:r>
              <a:rPr lang="en-US" altLang="zh-CN" sz="22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队列。从队列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中出队一个元素，并将其值赋给</a:t>
            </a:r>
            <a:r>
              <a:rPr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285720" y="642918"/>
            <a:ext cx="8208963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队列抽象数据类型＝逻辑结构＋基本运算（运算描述）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026"/>
          <p:cNvSpPr txBox="1">
            <a:spLocks noChangeArrowheads="1"/>
          </p:cNvSpPr>
          <p:nvPr/>
        </p:nvSpPr>
        <p:spPr bwMode="auto">
          <a:xfrm>
            <a:off x="228600" y="452438"/>
            <a:ext cx="8415366" cy="3749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rIns="144000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enQueue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(LinkQuNode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DataNode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p=(DataNode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malloc(sizeof(DataNode));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p-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&gt;data=e;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p-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q-&gt;rear==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若链队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空，新结点是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首结点又是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q-&gt;front=q-&gt;rear=p;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else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   q-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&gt;rear-&gt;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next=p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结点链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尾，并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指向它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q-&gt;rear=p;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50825" y="2928934"/>
            <a:ext cx="8335982" cy="3036899"/>
            <a:chOff x="250825" y="2928934"/>
            <a:chExt cx="8335982" cy="3036899"/>
          </a:xfrm>
        </p:grpSpPr>
        <p:sp>
          <p:nvSpPr>
            <p:cNvPr id="46083" name="Rectangle 3"/>
            <p:cNvSpPr>
              <a:spLocks noChangeArrowheads="1"/>
            </p:cNvSpPr>
            <p:nvPr/>
          </p:nvSpPr>
          <p:spPr bwMode="auto">
            <a:xfrm>
              <a:off x="827088" y="4794250"/>
              <a:ext cx="792162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itchFamily="18" charset="2"/>
              </a:endParaRPr>
            </a:p>
          </p:txBody>
        </p:sp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827088" y="5227638"/>
              <a:ext cx="792162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itchFamily="18" charset="2"/>
              </a:endParaRPr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395288" y="49387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250825" y="4867275"/>
              <a:ext cx="4333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2120900" y="4795838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2554288" y="4797425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1328738" y="5013325"/>
              <a:ext cx="7921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6081713" y="4797425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6515100" y="479901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6092" name="Freeform 12"/>
            <p:cNvSpPr>
              <a:spLocks/>
            </p:cNvSpPr>
            <p:nvPr/>
          </p:nvSpPr>
          <p:spPr bwMode="auto">
            <a:xfrm>
              <a:off x="5675313" y="5016500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3" name="Freeform 13"/>
            <p:cNvSpPr>
              <a:spLocks/>
            </p:cNvSpPr>
            <p:nvPr/>
          </p:nvSpPr>
          <p:spPr bwMode="auto">
            <a:xfrm>
              <a:off x="2768600" y="4994275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4" name="Freeform 14"/>
            <p:cNvSpPr>
              <a:spLocks/>
            </p:cNvSpPr>
            <p:nvPr/>
          </p:nvSpPr>
          <p:spPr bwMode="auto">
            <a:xfrm>
              <a:off x="1328738" y="5502275"/>
              <a:ext cx="5057775" cy="14288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 flipV="1">
              <a:off x="6370638" y="5229225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4714876" y="4686312"/>
              <a:ext cx="792162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7812088" y="4797425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3344863" y="4795838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3778250" y="4797425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00" name="Freeform 20"/>
            <p:cNvSpPr>
              <a:spLocks/>
            </p:cNvSpPr>
            <p:nvPr/>
          </p:nvSpPr>
          <p:spPr bwMode="auto">
            <a:xfrm>
              <a:off x="3992563" y="4994275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1" name="Text Box 22"/>
            <p:cNvSpPr txBox="1">
              <a:spLocks noChangeArrowheads="1"/>
            </p:cNvSpPr>
            <p:nvPr/>
          </p:nvSpPr>
          <p:spPr bwMode="auto">
            <a:xfrm>
              <a:off x="7773988" y="4652963"/>
              <a:ext cx="5048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46102" name="Rectangle 24"/>
            <p:cNvSpPr>
              <a:spLocks noChangeArrowheads="1"/>
            </p:cNvSpPr>
            <p:nvPr/>
          </p:nvSpPr>
          <p:spPr bwMode="auto">
            <a:xfrm>
              <a:off x="7594600" y="515461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6103" name="Rectangle 25"/>
            <p:cNvSpPr>
              <a:spLocks noChangeArrowheads="1"/>
            </p:cNvSpPr>
            <p:nvPr/>
          </p:nvSpPr>
          <p:spPr bwMode="auto">
            <a:xfrm>
              <a:off x="8027988" y="51562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04" name="Oval 26"/>
            <p:cNvSpPr>
              <a:spLocks noChangeArrowheads="1"/>
            </p:cNvSpPr>
            <p:nvPr/>
          </p:nvSpPr>
          <p:spPr bwMode="auto">
            <a:xfrm>
              <a:off x="7362844" y="4597408"/>
              <a:ext cx="1223963" cy="136842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Freeform 27"/>
            <p:cNvSpPr>
              <a:spLocks/>
            </p:cNvSpPr>
            <p:nvPr/>
          </p:nvSpPr>
          <p:spPr bwMode="auto">
            <a:xfrm>
              <a:off x="7061200" y="4510088"/>
              <a:ext cx="596900" cy="417512"/>
            </a:xfrm>
            <a:custGeom>
              <a:avLst/>
              <a:gdLst>
                <a:gd name="T0" fmla="*/ 376 w 376"/>
                <a:gd name="T1" fmla="*/ 143 h 263"/>
                <a:gd name="T2" fmla="*/ 328 w 376"/>
                <a:gd name="T3" fmla="*/ 59 h 263"/>
                <a:gd name="T4" fmla="*/ 284 w 376"/>
                <a:gd name="T5" fmla="*/ 27 h 263"/>
                <a:gd name="T6" fmla="*/ 200 w 376"/>
                <a:gd name="T7" fmla="*/ 3 h 263"/>
                <a:gd name="T8" fmla="*/ 92 w 376"/>
                <a:gd name="T9" fmla="*/ 43 h 263"/>
                <a:gd name="T10" fmla="*/ 32 w 376"/>
                <a:gd name="T11" fmla="*/ 151 h 263"/>
                <a:gd name="T12" fmla="*/ 0 w 376"/>
                <a:gd name="T13" fmla="*/ 263 h 2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6"/>
                <a:gd name="T22" fmla="*/ 0 h 263"/>
                <a:gd name="T23" fmla="*/ 376 w 376"/>
                <a:gd name="T24" fmla="*/ 263 h 2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6" h="263">
                  <a:moveTo>
                    <a:pt x="376" y="143"/>
                  </a:moveTo>
                  <a:cubicBezTo>
                    <a:pt x="368" y="129"/>
                    <a:pt x="343" y="78"/>
                    <a:pt x="328" y="59"/>
                  </a:cubicBezTo>
                  <a:lnTo>
                    <a:pt x="284" y="27"/>
                  </a:lnTo>
                  <a:cubicBezTo>
                    <a:pt x="263" y="18"/>
                    <a:pt x="232" y="0"/>
                    <a:pt x="200" y="3"/>
                  </a:cubicBezTo>
                  <a:cubicBezTo>
                    <a:pt x="168" y="6"/>
                    <a:pt x="120" y="18"/>
                    <a:pt x="92" y="43"/>
                  </a:cubicBezTo>
                  <a:cubicBezTo>
                    <a:pt x="64" y="68"/>
                    <a:pt x="47" y="114"/>
                    <a:pt x="32" y="151"/>
                  </a:cubicBezTo>
                  <a:cubicBezTo>
                    <a:pt x="24" y="187"/>
                    <a:pt x="7" y="240"/>
                    <a:pt x="0" y="263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42976" y="2928934"/>
              <a:ext cx="6500858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6200000" flipH="1">
              <a:off x="3964777" y="4107661"/>
              <a:ext cx="785820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452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28596" y="785794"/>
            <a:ext cx="407196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）出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deQueue(q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kumimoji="1" lang="en-US" altLang="zh-CN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67331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考虑情况：</a:t>
            </a:r>
            <a:endParaRPr kumimoji="1"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2316260"/>
            <a:ext cx="4357718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原队列为空</a:t>
            </a:r>
            <a:endParaRPr kumimoji="1" lang="en-US" altLang="zh-CN" sz="20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原队列只有一个结点</a:t>
            </a:r>
            <a:endParaRPr kumimoji="1" lang="en-US" altLang="zh-CN" sz="20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其他情况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9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001000" cy="3749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</a:t>
            </a:r>
            <a:r>
              <a:rPr kumimoji="1" lang="pt-BR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</a:t>
            </a:r>
            <a:r>
              <a:rPr kumimoji="1"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(LinkQuNode </a:t>
            </a:r>
            <a:r>
              <a:rPr kumimoji="1"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zh-CN" altLang="pt-BR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DataNode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*t;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(q-&gt;rear==NULL) return false;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队列为空</a:t>
            </a:r>
          </a:p>
          <a:p>
            <a:pPr algn="l"/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t=q-&gt;front;		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指向第一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个数据结点</a:t>
            </a:r>
            <a:endParaRPr kumimoji="1" lang="zh-CN" altLang="en-US" sz="2000" dirty="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q-&gt;front==q-&gt;rear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队列中只有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一个结点时</a:t>
            </a:r>
            <a:endParaRPr kumimoji="1" lang="zh-CN" altLang="en-US" sz="2000" dirty="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q-&gt;front=q-&gt;rear=NULL;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else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队列中有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个结点时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q-&gt;front=q-&gt;front-&gt;next;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e=t-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free(t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000100" y="2357430"/>
            <a:ext cx="6910389" cy="3357586"/>
            <a:chOff x="1000100" y="2357430"/>
            <a:chExt cx="6910389" cy="3357586"/>
          </a:xfrm>
        </p:grpSpPr>
        <p:sp>
          <p:nvSpPr>
            <p:cNvPr id="48131" name="Rectangle 4"/>
            <p:cNvSpPr>
              <a:spLocks noChangeArrowheads="1"/>
            </p:cNvSpPr>
            <p:nvPr/>
          </p:nvSpPr>
          <p:spPr bwMode="auto">
            <a:xfrm>
              <a:off x="1790676" y="4848241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itchFamily="18" charset="2"/>
              </a:endParaRPr>
            </a:p>
          </p:txBody>
        </p:sp>
        <p:sp>
          <p:nvSpPr>
            <p:cNvPr id="48132" name="Rectangle 5"/>
            <p:cNvSpPr>
              <a:spLocks noChangeArrowheads="1"/>
            </p:cNvSpPr>
            <p:nvPr/>
          </p:nvSpPr>
          <p:spPr bwMode="auto">
            <a:xfrm>
              <a:off x="1790676" y="5281628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itchFamily="18" charset="2"/>
              </a:endParaRPr>
            </a:p>
          </p:txBody>
        </p:sp>
        <p:sp>
          <p:nvSpPr>
            <p:cNvPr id="48133" name="Line 6"/>
            <p:cNvSpPr>
              <a:spLocks noChangeShapeType="1"/>
            </p:cNvSpPr>
            <p:nvPr/>
          </p:nvSpPr>
          <p:spPr bwMode="auto">
            <a:xfrm>
              <a:off x="1358876" y="499270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4" name="Text Box 7"/>
            <p:cNvSpPr txBox="1">
              <a:spLocks noChangeArrowheads="1"/>
            </p:cNvSpPr>
            <p:nvPr/>
          </p:nvSpPr>
          <p:spPr bwMode="auto">
            <a:xfrm>
              <a:off x="1000100" y="4572008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48135" name="Rectangle 8"/>
            <p:cNvSpPr>
              <a:spLocks noChangeArrowheads="1"/>
            </p:cNvSpPr>
            <p:nvPr/>
          </p:nvSpPr>
          <p:spPr bwMode="auto">
            <a:xfrm>
              <a:off x="3084489" y="484982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8136" name="Rectangle 9"/>
            <p:cNvSpPr>
              <a:spLocks noChangeArrowheads="1"/>
            </p:cNvSpPr>
            <p:nvPr/>
          </p:nvSpPr>
          <p:spPr bwMode="auto">
            <a:xfrm>
              <a:off x="3517876" y="4851416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137" name="Line 10"/>
            <p:cNvSpPr>
              <a:spLocks noChangeShapeType="1"/>
            </p:cNvSpPr>
            <p:nvPr/>
          </p:nvSpPr>
          <p:spPr bwMode="auto">
            <a:xfrm>
              <a:off x="2292326" y="5067316"/>
              <a:ext cx="7921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8" name="Rectangle 11"/>
            <p:cNvSpPr>
              <a:spLocks noChangeArrowheads="1"/>
            </p:cNvSpPr>
            <p:nvPr/>
          </p:nvSpPr>
          <p:spPr bwMode="auto">
            <a:xfrm>
              <a:off x="7045301" y="4851416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8139" name="Rectangle 12"/>
            <p:cNvSpPr>
              <a:spLocks noChangeArrowheads="1"/>
            </p:cNvSpPr>
            <p:nvPr/>
          </p:nvSpPr>
          <p:spPr bwMode="auto">
            <a:xfrm>
              <a:off x="7478689" y="485300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8140" name="Freeform 13"/>
            <p:cNvSpPr>
              <a:spLocks/>
            </p:cNvSpPr>
            <p:nvPr/>
          </p:nvSpPr>
          <p:spPr bwMode="auto">
            <a:xfrm>
              <a:off x="6638901" y="5070491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1" name="Freeform 14"/>
            <p:cNvSpPr>
              <a:spLocks/>
            </p:cNvSpPr>
            <p:nvPr/>
          </p:nvSpPr>
          <p:spPr bwMode="auto">
            <a:xfrm>
              <a:off x="3808389" y="5048266"/>
              <a:ext cx="506412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2" name="Freeform 15"/>
            <p:cNvSpPr>
              <a:spLocks/>
            </p:cNvSpPr>
            <p:nvPr/>
          </p:nvSpPr>
          <p:spPr bwMode="auto">
            <a:xfrm>
              <a:off x="2292326" y="5556266"/>
              <a:ext cx="5057775" cy="14287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 flipV="1">
              <a:off x="7346926" y="5283216"/>
              <a:ext cx="0" cy="28733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4" name="Text Box 17"/>
            <p:cNvSpPr txBox="1">
              <a:spLocks noChangeArrowheads="1"/>
            </p:cNvSpPr>
            <p:nvPr/>
          </p:nvSpPr>
          <p:spPr bwMode="auto">
            <a:xfrm>
              <a:off x="5715008" y="475775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48145" name="Rectangle 18"/>
            <p:cNvSpPr>
              <a:spLocks noChangeArrowheads="1"/>
            </p:cNvSpPr>
            <p:nvPr/>
          </p:nvSpPr>
          <p:spPr bwMode="auto">
            <a:xfrm>
              <a:off x="4308451" y="484982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8146" name="Rectangle 19"/>
            <p:cNvSpPr>
              <a:spLocks noChangeArrowheads="1"/>
            </p:cNvSpPr>
            <p:nvPr/>
          </p:nvSpPr>
          <p:spPr bwMode="auto">
            <a:xfrm>
              <a:off x="4741839" y="4851416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147" name="Freeform 20"/>
            <p:cNvSpPr>
              <a:spLocks/>
            </p:cNvSpPr>
            <p:nvPr/>
          </p:nvSpPr>
          <p:spPr bwMode="auto">
            <a:xfrm>
              <a:off x="4956151" y="5048266"/>
              <a:ext cx="506413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8" name="Oval 21"/>
            <p:cNvSpPr>
              <a:spLocks noChangeArrowheads="1"/>
            </p:cNvSpPr>
            <p:nvPr/>
          </p:nvSpPr>
          <p:spPr bwMode="auto">
            <a:xfrm>
              <a:off x="2844788" y="4240218"/>
              <a:ext cx="1296988" cy="12255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Line 22"/>
            <p:cNvSpPr>
              <a:spLocks noChangeShapeType="1"/>
            </p:cNvSpPr>
            <p:nvPr/>
          </p:nvSpPr>
          <p:spPr bwMode="auto">
            <a:xfrm>
              <a:off x="3301976" y="4491053"/>
              <a:ext cx="0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50" name="Text Box 23"/>
            <p:cNvSpPr txBox="1">
              <a:spLocks noChangeArrowheads="1"/>
            </p:cNvSpPr>
            <p:nvPr/>
          </p:nvSpPr>
          <p:spPr bwMode="auto">
            <a:xfrm>
              <a:off x="3344839" y="4311666"/>
              <a:ext cx="360362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428728" y="2357430"/>
              <a:ext cx="3214710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>
              <a:stCxn id="23" idx="2"/>
            </p:cNvCxnSpPr>
            <p:nvPr/>
          </p:nvCxnSpPr>
          <p:spPr>
            <a:xfrm rot="16200000" flipH="1">
              <a:off x="2482438" y="3339702"/>
              <a:ext cx="1428760" cy="32147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71934" y="428625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删除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93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391554" cy="149579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3-8</a:t>
            </a:r>
            <a:r>
              <a:rPr lang="en-US" altLang="zh-CN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】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采用一个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带头结点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只有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尾结点指针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的循环单链表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存储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队列，设计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队列的初始化、进队和出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队等算法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071538" y="2263775"/>
            <a:ext cx="6480175" cy="2122491"/>
            <a:chOff x="1071538" y="2263775"/>
            <a:chExt cx="6480175" cy="2122491"/>
          </a:xfrm>
        </p:grpSpPr>
        <p:sp>
          <p:nvSpPr>
            <p:cNvPr id="49157" name="Text Box 34"/>
            <p:cNvSpPr txBox="1">
              <a:spLocks noChangeArrowheads="1"/>
            </p:cNvSpPr>
            <p:nvPr/>
          </p:nvSpPr>
          <p:spPr bwMode="auto">
            <a:xfrm>
              <a:off x="6734195" y="2263775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rear</a:t>
              </a:r>
            </a:p>
          </p:txBody>
        </p:sp>
        <p:sp>
          <p:nvSpPr>
            <p:cNvPr id="49158" name="Rectangle 35"/>
            <p:cNvSpPr>
              <a:spLocks noChangeArrowheads="1"/>
            </p:cNvSpPr>
            <p:nvPr/>
          </p:nvSpPr>
          <p:spPr bwMode="auto">
            <a:xfrm>
              <a:off x="1978025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59" name="Rectangle 36"/>
            <p:cNvSpPr>
              <a:spLocks noChangeArrowheads="1"/>
            </p:cNvSpPr>
            <p:nvPr/>
          </p:nvSpPr>
          <p:spPr bwMode="auto">
            <a:xfrm>
              <a:off x="2411413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60" name="Rectangle 37"/>
            <p:cNvSpPr>
              <a:spLocks noChangeArrowheads="1"/>
            </p:cNvSpPr>
            <p:nvPr/>
          </p:nvSpPr>
          <p:spPr bwMode="auto">
            <a:xfrm>
              <a:off x="5938838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9161" name="Rectangle 38"/>
            <p:cNvSpPr>
              <a:spLocks noChangeArrowheads="1"/>
            </p:cNvSpPr>
            <p:nvPr/>
          </p:nvSpPr>
          <p:spPr bwMode="auto">
            <a:xfrm>
              <a:off x="6372225" y="278288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62" name="Freeform 39"/>
            <p:cNvSpPr>
              <a:spLocks/>
            </p:cNvSpPr>
            <p:nvPr/>
          </p:nvSpPr>
          <p:spPr bwMode="auto">
            <a:xfrm>
              <a:off x="5532438" y="300037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3" name="Freeform 40"/>
            <p:cNvSpPr>
              <a:spLocks/>
            </p:cNvSpPr>
            <p:nvPr/>
          </p:nvSpPr>
          <p:spPr bwMode="auto">
            <a:xfrm>
              <a:off x="2676525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4" name="Text Box 41"/>
            <p:cNvSpPr txBox="1">
              <a:spLocks noChangeArrowheads="1"/>
            </p:cNvSpPr>
            <p:nvPr/>
          </p:nvSpPr>
          <p:spPr bwMode="auto">
            <a:xfrm>
              <a:off x="4572000" y="271462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49165" name="Rectangle 42"/>
            <p:cNvSpPr>
              <a:spLocks noChangeArrowheads="1"/>
            </p:cNvSpPr>
            <p:nvPr/>
          </p:nvSpPr>
          <p:spPr bwMode="auto">
            <a:xfrm>
              <a:off x="3201988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9166" name="Rectangle 43"/>
            <p:cNvSpPr>
              <a:spLocks noChangeArrowheads="1"/>
            </p:cNvSpPr>
            <p:nvPr/>
          </p:nvSpPr>
          <p:spPr bwMode="auto">
            <a:xfrm>
              <a:off x="3635375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67" name="Freeform 44"/>
            <p:cNvSpPr>
              <a:spLocks/>
            </p:cNvSpPr>
            <p:nvPr/>
          </p:nvSpPr>
          <p:spPr bwMode="auto">
            <a:xfrm>
              <a:off x="3849688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8" name="Line 45"/>
            <p:cNvSpPr>
              <a:spLocks noChangeShapeType="1"/>
            </p:cNvSpPr>
            <p:nvPr/>
          </p:nvSpPr>
          <p:spPr bwMode="auto">
            <a:xfrm>
              <a:off x="6499225" y="3043238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9" name="Line 46"/>
            <p:cNvSpPr>
              <a:spLocks noChangeShapeType="1"/>
            </p:cNvSpPr>
            <p:nvPr/>
          </p:nvSpPr>
          <p:spPr bwMode="auto">
            <a:xfrm>
              <a:off x="1530350" y="3695700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0" name="Freeform 47"/>
            <p:cNvSpPr>
              <a:spLocks/>
            </p:cNvSpPr>
            <p:nvPr/>
          </p:nvSpPr>
          <p:spPr bwMode="auto">
            <a:xfrm>
              <a:off x="1549400" y="2974975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1" name="Line 48"/>
            <p:cNvSpPr>
              <a:spLocks noChangeShapeType="1"/>
            </p:cNvSpPr>
            <p:nvPr/>
          </p:nvSpPr>
          <p:spPr bwMode="auto">
            <a:xfrm>
              <a:off x="1547813" y="29956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2" name="Line 49"/>
            <p:cNvSpPr>
              <a:spLocks noChangeShapeType="1"/>
            </p:cNvSpPr>
            <p:nvPr/>
          </p:nvSpPr>
          <p:spPr bwMode="auto">
            <a:xfrm flipH="1">
              <a:off x="6516688" y="2420938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3" name="Text Box 50"/>
            <p:cNvSpPr txBox="1">
              <a:spLocks noChangeArrowheads="1"/>
            </p:cNvSpPr>
            <p:nvPr/>
          </p:nvSpPr>
          <p:spPr bwMode="auto">
            <a:xfrm>
              <a:off x="2051050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队头</a:t>
              </a:r>
            </a:p>
          </p:txBody>
        </p:sp>
        <p:sp>
          <p:nvSpPr>
            <p:cNvPr id="49174" name="Text Box 51"/>
            <p:cNvSpPr txBox="1">
              <a:spLocks noChangeArrowheads="1"/>
            </p:cNvSpPr>
            <p:nvPr/>
          </p:nvSpPr>
          <p:spPr bwMode="auto">
            <a:xfrm>
              <a:off x="5724525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队尾</a:t>
              </a:r>
            </a:p>
          </p:txBody>
        </p:sp>
        <p:sp>
          <p:nvSpPr>
            <p:cNvPr id="49175" name="Text Box 52"/>
            <p:cNvSpPr txBox="1">
              <a:spLocks noChangeArrowheads="1"/>
            </p:cNvSpPr>
            <p:nvPr/>
          </p:nvSpPr>
          <p:spPr bwMode="auto">
            <a:xfrm>
              <a:off x="1071538" y="3929066"/>
              <a:ext cx="648017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这样的链队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通过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尾结点指针</a:t>
              </a:r>
              <a:r>
                <a:rPr lang="en-US" altLang="zh-CN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rear</a:t>
              </a:r>
              <a:r>
                <a:rPr lang="zh-CN" altLang="en-US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唯一标识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。</a:t>
              </a: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349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98" name="Text Box 23"/>
          <p:cNvSpPr txBox="1">
            <a:spLocks noChangeArrowheads="1"/>
          </p:cNvSpPr>
          <p:nvPr/>
        </p:nvSpPr>
        <p:spPr bwMode="auto">
          <a:xfrm>
            <a:off x="1259632" y="3429000"/>
            <a:ext cx="6100780" cy="19108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空条件：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满条件：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进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</a:t>
            </a:r>
            <a:r>
              <a:rPr lang="en-US" altLang="zh-CN" sz="2000" i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将包含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的结点插入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到单链表表尾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出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删除单链表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首结点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0199" name="Text Box 24"/>
          <p:cNvSpPr txBox="1">
            <a:spLocks noChangeArrowheads="1"/>
          </p:cNvSpPr>
          <p:nvPr/>
        </p:nvSpPr>
        <p:spPr bwMode="auto">
          <a:xfrm>
            <a:off x="785786" y="2857496"/>
            <a:ext cx="26019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链队的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要素：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63659" y="377815"/>
            <a:ext cx="6480175" cy="2122491"/>
            <a:chOff x="1071538" y="2263775"/>
            <a:chExt cx="6480175" cy="2122491"/>
          </a:xfrm>
        </p:grpSpPr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6734195" y="2263775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rear</a:t>
              </a: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978025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2411413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5938838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372225" y="278288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>
              <a:off x="5532438" y="300037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Freeform 40"/>
            <p:cNvSpPr>
              <a:spLocks/>
            </p:cNvSpPr>
            <p:nvPr/>
          </p:nvSpPr>
          <p:spPr bwMode="auto">
            <a:xfrm>
              <a:off x="2676525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4572000" y="271462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3201988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3635375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Freeform 44"/>
            <p:cNvSpPr>
              <a:spLocks/>
            </p:cNvSpPr>
            <p:nvPr/>
          </p:nvSpPr>
          <p:spPr bwMode="auto">
            <a:xfrm>
              <a:off x="3849688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6499225" y="3043238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1530350" y="3695700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1549400" y="2974975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1547813" y="29956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49"/>
            <p:cNvSpPr>
              <a:spLocks noChangeShapeType="1"/>
            </p:cNvSpPr>
            <p:nvPr/>
          </p:nvSpPr>
          <p:spPr bwMode="auto">
            <a:xfrm flipH="1">
              <a:off x="6516688" y="2420938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2051050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队头</a:t>
              </a: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5724525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队尾</a:t>
              </a:r>
            </a:p>
          </p:txBody>
        </p: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1071538" y="3929066"/>
              <a:ext cx="648017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这样的链队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通过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尾结点指针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rear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唯一标识。</a:t>
              </a:r>
            </a:p>
          </p:txBody>
        </p:sp>
      </p:grp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87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714348" y="857232"/>
            <a:ext cx="7177108" cy="32650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*&amp;rear)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初始化队运算算法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rear=NULL;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ct val="110000"/>
              </a:lnSpc>
            </a:pP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queueEmpty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*rear)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判队空运算算法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return(rear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==NULL);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72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87368" y="284171"/>
            <a:ext cx="8642350" cy="4359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enQueue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进队运算算法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p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   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新结点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&gt;data=x;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if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(rear==NULL)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原链队为空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p-&gt;next=p;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构成循环链表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rear=p;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else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 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&gt;next=rear-&gt;next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结点插入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结点之后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rear=p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让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指向这个新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76293" y="3071810"/>
            <a:ext cx="7472363" cy="3429024"/>
            <a:chOff x="576293" y="3071810"/>
            <a:chExt cx="7472363" cy="3429024"/>
          </a:xfrm>
        </p:grpSpPr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5743606" y="5073671"/>
              <a:ext cx="792162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023968" y="5576909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1457356" y="5578496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4984781" y="5578496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5418168" y="5580084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32" name="Freeform 8"/>
            <p:cNvSpPr>
              <a:spLocks/>
            </p:cNvSpPr>
            <p:nvPr/>
          </p:nvSpPr>
          <p:spPr bwMode="auto">
            <a:xfrm>
              <a:off x="4578381" y="5797571"/>
              <a:ext cx="406400" cy="15875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3" name="Freeform 9"/>
            <p:cNvSpPr>
              <a:spLocks/>
            </p:cNvSpPr>
            <p:nvPr/>
          </p:nvSpPr>
          <p:spPr bwMode="auto">
            <a:xfrm>
              <a:off x="1722468" y="5775346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3905281" y="5434034"/>
              <a:ext cx="792162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2247931" y="5576909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2681318" y="5578496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37" name="Freeform 13"/>
            <p:cNvSpPr>
              <a:spLocks/>
            </p:cNvSpPr>
            <p:nvPr/>
          </p:nvSpPr>
          <p:spPr bwMode="auto">
            <a:xfrm>
              <a:off x="2895631" y="5775346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8" name="Line 14"/>
            <p:cNvSpPr>
              <a:spLocks noChangeShapeType="1"/>
            </p:cNvSpPr>
            <p:nvPr/>
          </p:nvSpPr>
          <p:spPr bwMode="auto">
            <a:xfrm>
              <a:off x="5545168" y="5840434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9" name="Line 15"/>
            <p:cNvSpPr>
              <a:spLocks noChangeShapeType="1"/>
            </p:cNvSpPr>
            <p:nvPr/>
          </p:nvSpPr>
          <p:spPr bwMode="auto">
            <a:xfrm>
              <a:off x="576293" y="6492896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0" name="Freeform 16"/>
            <p:cNvSpPr>
              <a:spLocks/>
            </p:cNvSpPr>
            <p:nvPr/>
          </p:nvSpPr>
          <p:spPr bwMode="auto">
            <a:xfrm>
              <a:off x="595343" y="5772171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593756" y="5792809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2" name="Line 18"/>
            <p:cNvSpPr>
              <a:spLocks noChangeShapeType="1"/>
            </p:cNvSpPr>
            <p:nvPr/>
          </p:nvSpPr>
          <p:spPr bwMode="auto">
            <a:xfrm flipH="1">
              <a:off x="5562631" y="5218134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1096993" y="5073671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队头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4770468" y="5073671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队尾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7615268" y="5502296"/>
              <a:ext cx="4333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6767543" y="6007121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7200931" y="6008709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48" name="Line 24"/>
            <p:cNvSpPr>
              <a:spLocks noChangeShapeType="1"/>
            </p:cNvSpPr>
            <p:nvPr/>
          </p:nvSpPr>
          <p:spPr bwMode="auto">
            <a:xfrm flipH="1">
              <a:off x="7345393" y="5646759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9" name="Freeform 25"/>
            <p:cNvSpPr>
              <a:spLocks/>
            </p:cNvSpPr>
            <p:nvPr/>
          </p:nvSpPr>
          <p:spPr bwMode="auto">
            <a:xfrm>
              <a:off x="6043643" y="5435621"/>
              <a:ext cx="941388" cy="431800"/>
            </a:xfrm>
            <a:custGeom>
              <a:avLst/>
              <a:gdLst>
                <a:gd name="T0" fmla="*/ 593 w 593"/>
                <a:gd name="T1" fmla="*/ 272 h 272"/>
                <a:gd name="T2" fmla="*/ 520 w 593"/>
                <a:gd name="T3" fmla="*/ 136 h 272"/>
                <a:gd name="T4" fmla="*/ 400 w 593"/>
                <a:gd name="T5" fmla="*/ 24 h 272"/>
                <a:gd name="T6" fmla="*/ 328 w 593"/>
                <a:gd name="T7" fmla="*/ 0 h 272"/>
                <a:gd name="T8" fmla="*/ 232 w 593"/>
                <a:gd name="T9" fmla="*/ 0 h 272"/>
                <a:gd name="T10" fmla="*/ 112 w 593"/>
                <a:gd name="T11" fmla="*/ 48 h 272"/>
                <a:gd name="T12" fmla="*/ 0 w 593"/>
                <a:gd name="T13" fmla="*/ 168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3"/>
                <a:gd name="T22" fmla="*/ 0 h 272"/>
                <a:gd name="T23" fmla="*/ 593 w 593"/>
                <a:gd name="T24" fmla="*/ 272 h 2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3" h="272">
                  <a:moveTo>
                    <a:pt x="593" y="272"/>
                  </a:moveTo>
                  <a:cubicBezTo>
                    <a:pt x="581" y="249"/>
                    <a:pt x="552" y="177"/>
                    <a:pt x="520" y="136"/>
                  </a:cubicBezTo>
                  <a:cubicBezTo>
                    <a:pt x="488" y="95"/>
                    <a:pt x="448" y="47"/>
                    <a:pt x="400" y="24"/>
                  </a:cubicBezTo>
                  <a:lnTo>
                    <a:pt x="328" y="0"/>
                  </a:lnTo>
                  <a:lnTo>
                    <a:pt x="232" y="0"/>
                  </a:lnTo>
                  <a:lnTo>
                    <a:pt x="112" y="48"/>
                  </a:lnTo>
                  <a:lnTo>
                    <a:pt x="0" y="168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28662" y="3071810"/>
              <a:ext cx="7072362" cy="114300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26" idx="2"/>
            </p:cNvCxnSpPr>
            <p:nvPr/>
          </p:nvCxnSpPr>
          <p:spPr>
            <a:xfrm rot="5400000">
              <a:off x="4036215" y="4643446"/>
              <a:ext cx="857256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13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50825" y="262934"/>
            <a:ext cx="8713788" cy="46063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&amp;x)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出队运算算法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*q;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if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(rear==NULL) return false;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队空</a:t>
            </a:r>
          </a:p>
          <a:p>
            <a:pPr algn="l">
              <a:lnSpc>
                <a:spcPts val="2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rear-&gt;next==rear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原队中只有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x=rear-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free(rear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rear=NULL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else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原队中有两个或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以上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q=rear-&gt;next;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x=q-&gt;data;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rear-&gt;next=q-&gt;next;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free(q);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071538" y="2786058"/>
            <a:ext cx="6435764" cy="3786214"/>
            <a:chOff x="1071538" y="2786058"/>
            <a:chExt cx="6435764" cy="3786214"/>
          </a:xfrm>
        </p:grpSpPr>
        <p:sp>
          <p:nvSpPr>
            <p:cNvPr id="53251" name="Text Box 3"/>
            <p:cNvSpPr txBox="1">
              <a:spLocks noChangeArrowheads="1"/>
            </p:cNvSpPr>
            <p:nvPr/>
          </p:nvSpPr>
          <p:spPr bwMode="auto">
            <a:xfrm>
              <a:off x="6715140" y="5072074"/>
              <a:ext cx="792162" cy="3968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rear</a:t>
              </a:r>
            </a:p>
          </p:txBody>
        </p:sp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1978025" y="5648347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2411413" y="5649935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5938838" y="5649935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6372225" y="5651522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56" name="Freeform 8"/>
            <p:cNvSpPr>
              <a:spLocks/>
            </p:cNvSpPr>
            <p:nvPr/>
          </p:nvSpPr>
          <p:spPr bwMode="auto">
            <a:xfrm>
              <a:off x="5532438" y="5869010"/>
              <a:ext cx="406400" cy="15875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7" name="Freeform 9"/>
            <p:cNvSpPr>
              <a:spLocks/>
            </p:cNvSpPr>
            <p:nvPr/>
          </p:nvSpPr>
          <p:spPr bwMode="auto">
            <a:xfrm>
              <a:off x="2701925" y="5846785"/>
              <a:ext cx="506413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4859338" y="5505472"/>
              <a:ext cx="792162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3201988" y="5648347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3635375" y="5649935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61" name="Freeform 13"/>
            <p:cNvSpPr>
              <a:spLocks/>
            </p:cNvSpPr>
            <p:nvPr/>
          </p:nvSpPr>
          <p:spPr bwMode="auto">
            <a:xfrm>
              <a:off x="3849688" y="5846785"/>
              <a:ext cx="506412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>
              <a:off x="6499225" y="5911872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>
              <a:off x="1530350" y="6564335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4" name="Freeform 16"/>
            <p:cNvSpPr>
              <a:spLocks/>
            </p:cNvSpPr>
            <p:nvPr/>
          </p:nvSpPr>
          <p:spPr bwMode="auto">
            <a:xfrm>
              <a:off x="1549400" y="5843610"/>
              <a:ext cx="1588" cy="728662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1547813" y="586424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6" name="Line 18"/>
            <p:cNvSpPr>
              <a:spLocks noChangeShapeType="1"/>
            </p:cNvSpPr>
            <p:nvPr/>
          </p:nvSpPr>
          <p:spPr bwMode="auto">
            <a:xfrm flipH="1">
              <a:off x="6516688" y="5289572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7" name="Text Box 19"/>
            <p:cNvSpPr txBox="1">
              <a:spLocks noChangeArrowheads="1"/>
            </p:cNvSpPr>
            <p:nvPr/>
          </p:nvSpPr>
          <p:spPr bwMode="auto">
            <a:xfrm>
              <a:off x="2051050" y="6103958"/>
              <a:ext cx="865188" cy="3968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队头</a:t>
              </a:r>
            </a:p>
          </p:txBody>
        </p:sp>
        <p:sp>
          <p:nvSpPr>
            <p:cNvPr id="53268" name="Text Box 20"/>
            <p:cNvSpPr txBox="1">
              <a:spLocks noChangeArrowheads="1"/>
            </p:cNvSpPr>
            <p:nvPr/>
          </p:nvSpPr>
          <p:spPr bwMode="auto">
            <a:xfrm>
              <a:off x="5724525" y="5145109"/>
              <a:ext cx="865188" cy="3968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队尾</a:t>
              </a:r>
            </a:p>
          </p:txBody>
        </p:sp>
        <p:sp>
          <p:nvSpPr>
            <p:cNvPr id="53269" name="Oval 21"/>
            <p:cNvSpPr>
              <a:spLocks noChangeArrowheads="1"/>
            </p:cNvSpPr>
            <p:nvPr/>
          </p:nvSpPr>
          <p:spPr bwMode="auto">
            <a:xfrm>
              <a:off x="1857356" y="5143512"/>
              <a:ext cx="1214446" cy="135732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71538" y="2786058"/>
              <a:ext cx="2714644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>
              <a:stCxn id="22" idx="2"/>
              <a:endCxn id="53269" idx="0"/>
            </p:cNvCxnSpPr>
            <p:nvPr/>
          </p:nvCxnSpPr>
          <p:spPr>
            <a:xfrm rot="16200000" flipH="1">
              <a:off x="1875215" y="4554148"/>
              <a:ext cx="1143008" cy="3571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071802" y="507207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删除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" name="Text Box 3"/>
            <p:cNvSpPr txBox="1">
              <a:spLocks noChangeArrowheads="1"/>
            </p:cNvSpPr>
            <p:nvPr/>
          </p:nvSpPr>
          <p:spPr bwMode="auto">
            <a:xfrm>
              <a:off x="2500298" y="5067305"/>
              <a:ext cx="301614" cy="3968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/>
                <a:t>q</a:t>
              </a:r>
              <a:endParaRPr lang="en-US" altLang="zh-CN" sz="2000" dirty="0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H="1">
              <a:off x="2214546" y="5284803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74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2071670" y="2071678"/>
            <a:ext cx="4897437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4348" y="571480"/>
            <a:ext cx="8077200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既然队列中元素逻辑关系与线性表的相同，队列可以采用与线性表相同的存储结构。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579667" y="1963739"/>
            <a:ext cx="9922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444729" y="2466976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3371829" y="2466976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43042" y="3114676"/>
            <a:ext cx="1512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顺序队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514704" y="3114676"/>
            <a:ext cx="1081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链队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00628" y="1963739"/>
            <a:ext cx="135732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27592" y="3114676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5603854" y="2395539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新闻纸"/>
          <p:cNvSpPr txBox="1">
            <a:spLocks noChangeArrowheads="1"/>
          </p:cNvSpPr>
          <p:nvPr/>
        </p:nvSpPr>
        <p:spPr bwMode="auto">
          <a:xfrm>
            <a:off x="152400" y="333375"/>
            <a:ext cx="7804150" cy="5794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3.2.2 </a:t>
            </a:r>
            <a:r>
              <a:rPr kumimoji="1" lang="en-US" altLang="zh-CN" sz="28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队列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的顺序存储结构及其基本运算的实现</a:t>
            </a:r>
            <a:endParaRPr kumimoji="1" lang="zh-CN" altLang="en-US" sz="2800" b="0" dirty="0">
              <a:solidFill>
                <a:srgbClr val="FF33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071538" y="1857364"/>
            <a:ext cx="5786478" cy="2033991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08000" rIns="180000" bIns="108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front,rear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队首和队尾指针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SqQueue</a:t>
            </a:r>
            <a:r>
              <a:rPr kumimoji="1" lang="en-US" altLang="zh-CN" sz="2000" b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85786" y="1357298"/>
            <a:ext cx="5643602" cy="46544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顺序队类型</a:t>
            </a:r>
            <a:r>
              <a:rPr kumimoji="1"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SqQueue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定义如下：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500034" y="4572008"/>
            <a:ext cx="8001056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因为队列两端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都在变化，所以需要两个指针来标识队列的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状态。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778250" y="620713"/>
            <a:ext cx="2665413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286380" y="2031993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直接映射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3844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92576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4655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00685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5450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sz="2000" baseline="-2500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08635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624513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992938" y="3317875"/>
            <a:ext cx="684212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6019800" y="2708275"/>
            <a:ext cx="15128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MaxSize-1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6777038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2843213" y="283845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f</a:t>
            </a:r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3395663" y="2838450"/>
            <a:ext cx="7191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f</a:t>
            </a:r>
            <a:r>
              <a:rPr lang="en-US" altLang="zh-CN" sz="2000"/>
              <a:t>+1</a:t>
            </a:r>
          </a:p>
        </p:txBody>
      </p:sp>
      <p:sp>
        <p:nvSpPr>
          <p:cNvPr id="9234" name="Text Box 19"/>
          <p:cNvSpPr txBox="1">
            <a:spLocks noChangeArrowheads="1"/>
          </p:cNvSpPr>
          <p:nvPr/>
        </p:nvSpPr>
        <p:spPr bwMode="auto">
          <a:xfrm>
            <a:off x="4473575" y="2849563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r</a:t>
            </a:r>
            <a:endParaRPr lang="en-US" altLang="zh-CN" sz="2000"/>
          </a:p>
        </p:txBody>
      </p:sp>
      <p:sp>
        <p:nvSpPr>
          <p:cNvPr id="9235" name="AutoShape 20"/>
          <p:cNvSpPr>
            <a:spLocks/>
          </p:cNvSpPr>
          <p:nvPr/>
        </p:nvSpPr>
        <p:spPr bwMode="auto">
          <a:xfrm rot="5400000">
            <a:off x="4370380" y="1487480"/>
            <a:ext cx="109534" cy="4992706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3929058" y="4071942"/>
            <a:ext cx="10080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data</a:t>
            </a:r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6853238" y="4181475"/>
            <a:ext cx="7921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 flipV="1">
            <a:off x="7281863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39" name="Text Box 24"/>
          <p:cNvSpPr txBox="1">
            <a:spLocks noChangeArrowheads="1"/>
          </p:cNvSpPr>
          <p:nvPr/>
        </p:nvSpPr>
        <p:spPr bwMode="auto">
          <a:xfrm>
            <a:off x="3428992" y="4714884"/>
            <a:ext cx="231617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的示意图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240" name="Text Box 25"/>
          <p:cNvSpPr txBox="1">
            <a:spLocks noChangeArrowheads="1"/>
          </p:cNvSpPr>
          <p:nvPr/>
        </p:nvSpPr>
        <p:spPr bwMode="auto">
          <a:xfrm>
            <a:off x="179388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9241" name="Text Box 26"/>
          <p:cNvSpPr txBox="1">
            <a:spLocks noChangeArrowheads="1"/>
          </p:cNvSpPr>
          <p:nvPr/>
        </p:nvSpPr>
        <p:spPr bwMode="auto">
          <a:xfrm>
            <a:off x="179388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9242" name="AutoShape 27"/>
          <p:cNvSpPr>
            <a:spLocks noChangeArrowheads="1"/>
          </p:cNvSpPr>
          <p:nvPr/>
        </p:nvSpPr>
        <p:spPr bwMode="auto">
          <a:xfrm>
            <a:off x="898525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9243" name="Rectangle 28"/>
          <p:cNvSpPr>
            <a:spLocks noChangeArrowheads="1"/>
          </p:cNvSpPr>
          <p:nvPr/>
        </p:nvSpPr>
        <p:spPr bwMode="auto">
          <a:xfrm>
            <a:off x="1835150" y="33194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4" name="Text Box 29"/>
          <p:cNvSpPr txBox="1">
            <a:spLocks noChangeArrowheads="1"/>
          </p:cNvSpPr>
          <p:nvPr/>
        </p:nvSpPr>
        <p:spPr bwMode="auto">
          <a:xfrm>
            <a:off x="1882775" y="2827338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9245" name="Rectangle 30"/>
          <p:cNvSpPr>
            <a:spLocks noChangeArrowheads="1"/>
          </p:cNvSpPr>
          <p:nvPr/>
        </p:nvSpPr>
        <p:spPr bwMode="auto">
          <a:xfrm>
            <a:off x="7664450" y="3322638"/>
            <a:ext cx="684213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46" name="Text Box 31"/>
          <p:cNvSpPr txBox="1">
            <a:spLocks noChangeArrowheads="1"/>
          </p:cNvSpPr>
          <p:nvPr/>
        </p:nvSpPr>
        <p:spPr bwMode="auto">
          <a:xfrm>
            <a:off x="7613650" y="4186238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9247" name="Line 32"/>
          <p:cNvSpPr>
            <a:spLocks noChangeShapeType="1"/>
          </p:cNvSpPr>
          <p:nvPr/>
        </p:nvSpPr>
        <p:spPr bwMode="auto">
          <a:xfrm flipV="1">
            <a:off x="7953375" y="3754438"/>
            <a:ext cx="0" cy="360362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276475" y="2733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303529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=5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085850" y="160971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755775" y="1571612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4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085850" y="197007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755775" y="1931974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085850" y="2328849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755775" y="2290749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085850" y="268921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755775" y="2651112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1085850" y="304957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755775" y="3011474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814388" y="3554399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209550" y="3351199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73088" y="84135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）空队</a:t>
            </a:r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2662238" y="85881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0278" name="Text Box 42"/>
          <p:cNvSpPr txBox="1">
            <a:spLocks noChangeArrowheads="1"/>
          </p:cNvSpPr>
          <p:nvPr/>
        </p:nvSpPr>
        <p:spPr bwMode="auto">
          <a:xfrm>
            <a:off x="4754563" y="64291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0289" name="Text Box 55"/>
          <p:cNvSpPr txBox="1">
            <a:spLocks noChangeArrowheads="1"/>
          </p:cNvSpPr>
          <p:nvPr/>
        </p:nvSpPr>
        <p:spPr bwMode="auto">
          <a:xfrm>
            <a:off x="6740525" y="773089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）全部出队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214414" y="3929066"/>
            <a:ext cx="6357982" cy="2225675"/>
            <a:chOff x="1214414" y="4071942"/>
            <a:chExt cx="6357982" cy="2225675"/>
          </a:xfrm>
        </p:grpSpPr>
        <p:sp>
          <p:nvSpPr>
            <p:cNvPr id="10290" name="Text Box 56"/>
            <p:cNvSpPr txBox="1">
              <a:spLocks noChangeArrowheads="1"/>
            </p:cNvSpPr>
            <p:nvPr/>
          </p:nvSpPr>
          <p:spPr bwMode="auto">
            <a:xfrm>
              <a:off x="1214414" y="4214818"/>
              <a:ext cx="642942" cy="101566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总</a:t>
              </a:r>
              <a:endParaRPr lang="en-US" altLang="zh-CN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结</a:t>
              </a:r>
              <a:endPara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291" name="Text Box 57"/>
            <p:cNvSpPr txBox="1">
              <a:spLocks noChangeArrowheads="1"/>
            </p:cNvSpPr>
            <p:nvPr/>
          </p:nvSpPr>
          <p:spPr bwMode="auto">
            <a:xfrm>
              <a:off x="1928794" y="4071942"/>
              <a:ext cx="5643602" cy="22256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约定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总是指向队尾元素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元素进队，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增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约定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指向当前队中队头元素的前一位置 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元素出队，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增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rear=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时不能再进队</a:t>
              </a:r>
            </a:p>
          </p:txBody>
        </p:sp>
      </p:grpSp>
      <p:sp>
        <p:nvSpPr>
          <p:cNvPr id="10292" name="Line 58"/>
          <p:cNvSpPr>
            <a:spLocks noChangeShapeType="1"/>
          </p:cNvSpPr>
          <p:nvPr/>
        </p:nvSpPr>
        <p:spPr bwMode="auto">
          <a:xfrm>
            <a:off x="814388" y="3841737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93" name="Text Box 59"/>
          <p:cNvSpPr txBox="1">
            <a:spLocks noChangeArrowheads="1"/>
          </p:cNvSpPr>
          <p:nvPr/>
        </p:nvSpPr>
        <p:spPr bwMode="auto">
          <a:xfrm>
            <a:off x="107950" y="3643314"/>
            <a:ext cx="8651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front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2209800" y="1589074"/>
            <a:ext cx="2103438" cy="2195513"/>
            <a:chOff x="2209800" y="1589074"/>
            <a:chExt cx="2103438" cy="2195513"/>
          </a:xfrm>
        </p:grpSpPr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294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5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0296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7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298950" y="1589074"/>
            <a:ext cx="2103438" cy="2159000"/>
            <a:chOff x="4298950" y="1589074"/>
            <a:chExt cx="2103438" cy="2159000"/>
          </a:xfrm>
        </p:grpSpPr>
        <p:sp>
          <p:nvSpPr>
            <p:cNvPr id="1026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026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27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027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7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27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27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27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29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0302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3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267450" y="1474774"/>
            <a:ext cx="2120900" cy="1952625"/>
            <a:chOff x="6267450" y="1474774"/>
            <a:chExt cx="2120900" cy="1952625"/>
          </a:xfrm>
        </p:grpSpPr>
        <p:sp>
          <p:nvSpPr>
            <p:cNvPr id="10279" name="Rectangle 43"/>
            <p:cNvSpPr>
              <a:spLocks noChangeArrowheads="1"/>
            </p:cNvSpPr>
            <p:nvPr/>
          </p:nvSpPr>
          <p:spPr bwMode="auto">
            <a:xfrm>
              <a:off x="7286625" y="1627174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80" name="Text Box 44"/>
            <p:cNvSpPr txBox="1">
              <a:spLocks noChangeArrowheads="1"/>
            </p:cNvSpPr>
            <p:nvPr/>
          </p:nvSpPr>
          <p:spPr bwMode="auto">
            <a:xfrm>
              <a:off x="7956550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281" name="Rectangle 45"/>
            <p:cNvSpPr>
              <a:spLocks noChangeArrowheads="1"/>
            </p:cNvSpPr>
            <p:nvPr/>
          </p:nvSpPr>
          <p:spPr bwMode="auto">
            <a:xfrm>
              <a:off x="7286625" y="1987537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82" name="Text Box 46"/>
            <p:cNvSpPr txBox="1">
              <a:spLocks noChangeArrowheads="1"/>
            </p:cNvSpPr>
            <p:nvPr/>
          </p:nvSpPr>
          <p:spPr bwMode="auto">
            <a:xfrm>
              <a:off x="7956550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83" name="Rectangle 47"/>
            <p:cNvSpPr>
              <a:spLocks noChangeArrowheads="1"/>
            </p:cNvSpPr>
            <p:nvPr/>
          </p:nvSpPr>
          <p:spPr bwMode="auto">
            <a:xfrm>
              <a:off x="7286625" y="2346312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84" name="Text Box 48"/>
            <p:cNvSpPr txBox="1">
              <a:spLocks noChangeArrowheads="1"/>
            </p:cNvSpPr>
            <p:nvPr/>
          </p:nvSpPr>
          <p:spPr bwMode="auto">
            <a:xfrm>
              <a:off x="7956550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285" name="Rectangle 49"/>
            <p:cNvSpPr>
              <a:spLocks noChangeArrowheads="1"/>
            </p:cNvSpPr>
            <p:nvPr/>
          </p:nvSpPr>
          <p:spPr bwMode="auto">
            <a:xfrm>
              <a:off x="7286625" y="2706674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86" name="Text Box 50"/>
            <p:cNvSpPr txBox="1">
              <a:spLocks noChangeArrowheads="1"/>
            </p:cNvSpPr>
            <p:nvPr/>
          </p:nvSpPr>
          <p:spPr bwMode="auto">
            <a:xfrm>
              <a:off x="7956550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287" name="Rectangle 51"/>
            <p:cNvSpPr>
              <a:spLocks noChangeArrowheads="1"/>
            </p:cNvSpPr>
            <p:nvPr/>
          </p:nvSpPr>
          <p:spPr bwMode="auto">
            <a:xfrm>
              <a:off x="7286625" y="3067037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88" name="Text Box 52"/>
            <p:cNvSpPr txBox="1">
              <a:spLocks noChangeArrowheads="1"/>
            </p:cNvSpPr>
            <p:nvPr/>
          </p:nvSpPr>
          <p:spPr bwMode="auto">
            <a:xfrm>
              <a:off x="7956550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300" name="Line 66"/>
            <p:cNvSpPr>
              <a:spLocks noChangeShapeType="1"/>
            </p:cNvSpPr>
            <p:nvPr/>
          </p:nvSpPr>
          <p:spPr bwMode="auto">
            <a:xfrm>
              <a:off x="6973888" y="1878003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1" name="Text Box 67"/>
            <p:cNvSpPr txBox="1">
              <a:spLocks noChangeArrowheads="1"/>
            </p:cNvSpPr>
            <p:nvPr/>
          </p:nvSpPr>
          <p:spPr bwMode="auto">
            <a:xfrm>
              <a:off x="6267450" y="167480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0304" name="Line 70"/>
            <p:cNvSpPr>
              <a:spLocks noChangeShapeType="1"/>
            </p:cNvSpPr>
            <p:nvPr/>
          </p:nvSpPr>
          <p:spPr bwMode="auto">
            <a:xfrm>
              <a:off x="6977063" y="16779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5" name="Text Box 71"/>
            <p:cNvSpPr txBox="1">
              <a:spLocks noChangeArrowheads="1"/>
            </p:cNvSpPr>
            <p:nvPr/>
          </p:nvSpPr>
          <p:spPr bwMode="auto">
            <a:xfrm>
              <a:off x="6372225" y="14747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7" grpId="0"/>
      <p:bldP spid="10278" grpId="0"/>
      <p:bldP spid="102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428596" y="4000504"/>
            <a:ext cx="705643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顺序队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要素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（初始时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front=rear=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）：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468313" y="4652963"/>
            <a:ext cx="4608512" cy="1768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空条件</a:t>
            </a: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 = rear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满条件</a:t>
            </a: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 = MaxSize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－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元素</a:t>
            </a:r>
            <a:r>
              <a:rPr lang="en-US" altLang="zh-CN" sz="2000" i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进队：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 data[rear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元素</a:t>
            </a:r>
            <a:r>
              <a:rPr lang="en-US" altLang="zh-CN" sz="2000" i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出队：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 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=data[front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5500694" y="5143512"/>
            <a:ext cx="2997223" cy="10156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注意：</a:t>
            </a:r>
            <a:r>
              <a: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指向队尾元素；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指向队头元素的前一个位置。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50825" y="134938"/>
            <a:ext cx="282097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队列的各种状态</a:t>
            </a:r>
            <a:endParaRPr kumimoji="1"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07950" y="727061"/>
            <a:ext cx="2079625" cy="2468577"/>
            <a:chOff x="107950" y="727061"/>
            <a:chExt cx="2079625" cy="2468577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755775" y="18065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1755775" y="21669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814388" y="270984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209550" y="2506648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814388" y="2997186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107950" y="279876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209800" y="744523"/>
            <a:ext cx="2103438" cy="2195513"/>
            <a:chOff x="2209800" y="1589074"/>
            <a:chExt cx="2103438" cy="2195513"/>
          </a:xfrm>
        </p:grpSpPr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298950" y="744523"/>
            <a:ext cx="2103438" cy="2159000"/>
            <a:chOff x="4298950" y="1589074"/>
            <a:chExt cx="2103438" cy="2159000"/>
          </a:xfrm>
        </p:grpSpPr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292850" y="663561"/>
            <a:ext cx="2095500" cy="1919287"/>
            <a:chOff x="6292850" y="663561"/>
            <a:chExt cx="2095500" cy="1919287"/>
          </a:xfrm>
        </p:grpSpPr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7286625" y="7826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 Box 44"/>
            <p:cNvSpPr txBox="1">
              <a:spLocks noChangeArrowheads="1"/>
            </p:cNvSpPr>
            <p:nvPr/>
          </p:nvSpPr>
          <p:spPr bwMode="auto">
            <a:xfrm>
              <a:off x="7956550" y="7445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7286625" y="11429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7956550" y="11048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7286625" y="15017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7956550" y="14636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7286625" y="18621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 Box 50"/>
            <p:cNvSpPr txBox="1">
              <a:spLocks noChangeArrowheads="1"/>
            </p:cNvSpPr>
            <p:nvPr/>
          </p:nvSpPr>
          <p:spPr bwMode="auto">
            <a:xfrm>
              <a:off x="7956550" y="18240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7286625" y="22224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956550" y="21843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99288" y="108107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Text Box 67"/>
            <p:cNvSpPr txBox="1">
              <a:spLocks noChangeArrowheads="1"/>
            </p:cNvSpPr>
            <p:nvPr/>
          </p:nvSpPr>
          <p:spPr bwMode="auto">
            <a:xfrm>
              <a:off x="6292850" y="87787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7002463" y="866761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6372225" y="663561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127" name="Text Box 16"/>
          <p:cNvSpPr txBox="1">
            <a:spLocks noChangeArrowheads="1"/>
          </p:cNvSpPr>
          <p:nvPr/>
        </p:nvSpPr>
        <p:spPr bwMode="auto">
          <a:xfrm>
            <a:off x="573088" y="3211514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）空队</a:t>
            </a:r>
          </a:p>
        </p:txBody>
      </p:sp>
      <p:sp>
        <p:nvSpPr>
          <p:cNvPr id="128" name="Text Box 29"/>
          <p:cNvSpPr txBox="1">
            <a:spLocks noChangeArrowheads="1"/>
          </p:cNvSpPr>
          <p:nvPr/>
        </p:nvSpPr>
        <p:spPr bwMode="auto">
          <a:xfrm>
            <a:off x="2662238" y="3228977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4754563" y="3013077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30" name="Text Box 55"/>
          <p:cNvSpPr txBox="1">
            <a:spLocks noChangeArrowheads="1"/>
          </p:cNvSpPr>
          <p:nvPr/>
        </p:nvSpPr>
        <p:spPr bwMode="auto">
          <a:xfrm>
            <a:off x="6740525" y="3143248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）全部出队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</TotalTime>
  <Words>2382</Words>
  <Application>Microsoft Office PowerPoint</Application>
  <PresentationFormat>全屏显示(4:3)</PresentationFormat>
  <Paragraphs>747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Wang xb</cp:lastModifiedBy>
  <cp:revision>720</cp:revision>
  <dcterms:created xsi:type="dcterms:W3CDTF">2004-04-04T02:09:16Z</dcterms:created>
  <dcterms:modified xsi:type="dcterms:W3CDTF">2018-09-08T15:20:11Z</dcterms:modified>
</cp:coreProperties>
</file>