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7"/>
  </p:notesMasterIdLst>
  <p:sldIdLst>
    <p:sldId id="256" r:id="rId2"/>
    <p:sldId id="257" r:id="rId3"/>
    <p:sldId id="343" r:id="rId4"/>
    <p:sldId id="342" r:id="rId5"/>
    <p:sldId id="344" r:id="rId6"/>
    <p:sldId id="259" r:id="rId7"/>
    <p:sldId id="260" r:id="rId8"/>
    <p:sldId id="339" r:id="rId9"/>
    <p:sldId id="262" r:id="rId10"/>
    <p:sldId id="263" r:id="rId11"/>
    <p:sldId id="264" r:id="rId12"/>
    <p:sldId id="265" r:id="rId13"/>
    <p:sldId id="345" r:id="rId14"/>
    <p:sldId id="266" r:id="rId15"/>
    <p:sldId id="346" r:id="rId16"/>
    <p:sldId id="267" r:id="rId17"/>
    <p:sldId id="268" r:id="rId18"/>
    <p:sldId id="269" r:id="rId19"/>
    <p:sldId id="299" r:id="rId20"/>
    <p:sldId id="371" r:id="rId21"/>
    <p:sldId id="372" r:id="rId22"/>
    <p:sldId id="373" r:id="rId23"/>
    <p:sldId id="374" r:id="rId24"/>
    <p:sldId id="375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0000"/>
    <a:srgbClr val="336600"/>
    <a:srgbClr val="996633"/>
    <a:srgbClr val="003300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82" autoAdjust="0"/>
  </p:normalViewPr>
  <p:slideViewPr>
    <p:cSldViewPr>
      <p:cViewPr varScale="1">
        <p:scale>
          <a:sx n="71" d="100"/>
          <a:sy n="71" d="100"/>
        </p:scale>
        <p:origin x="154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19E8C-BFDA-4996-9B62-9A32106FEA80}" type="datetimeFigureOut">
              <a:rPr lang="zh-CN" altLang="en-US" smtClean="0"/>
              <a:pPr/>
              <a:t>2022-03-17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2EA6-E7A9-43D4-863D-4A11B2B43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7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4424-5295-4E0A-8C47-CC0AE7967E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DA52-8F6D-46D6-B0EA-BEFE24B198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72B3-B3F0-4C82-8388-52FBD62C02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365-45FB-4BDC-83B2-CE7452E8B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524-C393-417B-A88E-C3EA2FF07B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B2E-3188-4D73-98BA-8ECCC1233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CCC7-08FF-4EF1-8513-F34F25ABB5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20C4-10B5-489A-8386-AD2F04E185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225F2F7-8AD0-4BEA-91DC-61D82E2F5127}" type="slidenum">
              <a:rPr lang="en-US" altLang="zh-CN" smtClean="0"/>
              <a:pPr/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379-3F7D-42CD-9365-3F6597C5E1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4F88-37CA-4478-9DF9-66E16F6FF9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9D06-4B92-4EB8-8B46-E96B01B89E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571736" y="762000"/>
            <a:ext cx="3686188" cy="7016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a typeface="隶书" pitchFamily="49" charset="-122"/>
              </a:rPr>
              <a:t>5</a:t>
            </a: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章   递归</a:t>
            </a:r>
            <a:r>
              <a:rPr kumimoji="1" lang="zh-CN" altLang="en-US" b="0" dirty="0">
                <a:solidFill>
                  <a:schemeClr val="tx1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2054" name="Text Box 6" descr="羊皮纸"/>
          <p:cNvSpPr txBox="1">
            <a:spLocks noChangeArrowheads="1"/>
          </p:cNvSpPr>
          <p:nvPr/>
        </p:nvSpPr>
        <p:spPr bwMode="auto">
          <a:xfrm>
            <a:off x="2357422" y="1989138"/>
            <a:ext cx="43560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是递归</a:t>
            </a:r>
          </a:p>
        </p:txBody>
      </p:sp>
      <p:sp>
        <p:nvSpPr>
          <p:cNvPr id="5" name="Text Box 10" descr="粉色面巾纸"/>
          <p:cNvSpPr txBox="1">
            <a:spLocks noChangeArrowheads="1"/>
          </p:cNvSpPr>
          <p:nvPr/>
        </p:nvSpPr>
        <p:spPr bwMode="auto">
          <a:xfrm>
            <a:off x="2357422" y="2928934"/>
            <a:ext cx="43560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递归算法的设计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3700" y="4198957"/>
            <a:ext cx="2320912" cy="515927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Hanoi(n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z)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116388" y="3741757"/>
            <a:ext cx="4599016" cy="129540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eaLnBrk="0" hangingPunct="0">
              <a:lnSpc>
                <a:spcPct val="126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Hanoi(n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move(n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z):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将第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个圆盘从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移到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Hanoi(n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z)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987675" y="4321195"/>
            <a:ext cx="936625" cy="287337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684213" y="4141807"/>
            <a:ext cx="6264275" cy="2073275"/>
            <a:chOff x="431" y="824"/>
            <a:chExt cx="3946" cy="1306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31" y="1842"/>
              <a:ext cx="39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大问题”转化为若干个“小问题”求解</a:t>
              </a: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1016" y="1248"/>
              <a:ext cx="232" cy="641"/>
            </a:xfrm>
            <a:custGeom>
              <a:avLst/>
              <a:gdLst/>
              <a:ahLst/>
              <a:cxnLst>
                <a:cxn ang="0">
                  <a:pos x="232" y="641"/>
                </a:cxn>
                <a:cxn ang="0">
                  <a:pos x="0" y="0"/>
                </a:cxn>
              </a:cxnLst>
              <a:rect l="0" t="0" r="r" b="b"/>
              <a:pathLst>
                <a:path w="232" h="641">
                  <a:moveTo>
                    <a:pt x="232" y="641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2912" y="824"/>
              <a:ext cx="241" cy="1065"/>
            </a:xfrm>
            <a:custGeom>
              <a:avLst/>
              <a:gdLst/>
              <a:ahLst/>
              <a:cxnLst>
                <a:cxn ang="0">
                  <a:pos x="241" y="1065"/>
                </a:cxn>
                <a:cxn ang="0">
                  <a:pos x="0" y="0"/>
                </a:cxn>
              </a:cxnLst>
              <a:rect l="0" t="0" r="r" b="b"/>
              <a:pathLst>
                <a:path w="241" h="1065">
                  <a:moveTo>
                    <a:pt x="241" y="106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3304" y="1298"/>
              <a:ext cx="256" cy="582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56" y="0"/>
                </a:cxn>
              </a:cxnLst>
              <a:rect l="0" t="0" r="r" b="b"/>
              <a:pathLst>
                <a:path w="256" h="582">
                  <a:moveTo>
                    <a:pt x="0" y="582"/>
                  </a:moveTo>
                  <a:lnTo>
                    <a:pt x="256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7158" y="428604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Hanoi(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表示将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个盘片从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通过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移动到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上。</a:t>
            </a:r>
            <a:endParaRPr lang="zh-CN" altLang="en-US" dirty="0"/>
          </a:p>
        </p:txBody>
      </p:sp>
      <p:pic>
        <p:nvPicPr>
          <p:cNvPr id="11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071546"/>
            <a:ext cx="2552700" cy="25527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000364" y="141659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/>
              <a:t>x</a:t>
            </a:r>
            <a:endParaRPr lang="zh-CN" altLang="en-US" i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500430" y="1643050"/>
            <a:ext cx="357190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1071546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/>
              <a:t>y</a:t>
            </a:r>
            <a:endParaRPr lang="zh-CN" alt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163090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/>
              <a:t>z</a:t>
            </a:r>
            <a:endParaRPr lang="zh-CN" altLang="en-US" i="1" dirty="0"/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4506633" y="1363369"/>
            <a:ext cx="202172" cy="35719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</p:cNvCxnSpPr>
          <p:nvPr/>
        </p:nvCxnSpPr>
        <p:spPr>
          <a:xfrm rot="5400000">
            <a:off x="5393537" y="1964521"/>
            <a:ext cx="142876" cy="2143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00167" y="2832083"/>
            <a:ext cx="4786346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fun(1)=1                         		(1)   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fun(n)=n*fun(n-1)     n&gt;1   	(2)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1" name="Text Box 3" descr="信纸"/>
          <p:cNvSpPr txBox="1">
            <a:spLocks noChangeArrowheads="1"/>
          </p:cNvSpPr>
          <p:nvPr/>
        </p:nvSpPr>
        <p:spPr bwMode="auto">
          <a:xfrm>
            <a:off x="395288" y="333375"/>
            <a:ext cx="2952750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lg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5.1.3 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递归模型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8104216" cy="138499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递归模型是递归算法的抽象，它反映一个递归问题的递归结构。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例如求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!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递归算法对应的递归模型如下：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572264" y="2760645"/>
            <a:ext cx="1460482" cy="42633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702" y="3332149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endParaRPr lang="zh-CN" altLang="en-US" sz="20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4800" y="4357694"/>
            <a:ext cx="83391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一般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地，一个递归模型是由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部分组成。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4857760"/>
            <a:ext cx="6072230" cy="8776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递归出口</a:t>
            </a: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确定递归到何时结束。</a:t>
            </a:r>
            <a:endParaRPr kumimoji="1" lang="en-US" altLang="zh-CN" sz="22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递归体</a:t>
            </a: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确定递归求解时的递推关系。</a:t>
            </a:r>
            <a:endParaRPr kumimoji="1" lang="en-US" altLang="zh-CN" sz="22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21537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的一般格式如下：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 = </a:t>
            </a:r>
            <a:r>
              <a:rPr kumimoji="1" lang="en-US" altLang="zh-CN" i="1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kumimoji="1" lang="en-US" altLang="zh-CN" dirty="0">
              <a:solidFill>
                <a:srgbClr val="336600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这里的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baseline="-30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与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aseline="-30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均为常量，有些递归问题可能有几个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递归出口。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8" y="420688"/>
            <a:ext cx="88392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的一般格式如下：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i="1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3000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30000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86017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是一个非递归函数</a:t>
            </a:r>
            <a:endParaRPr lang="zh-CN" altLang="en-US" sz="2000" dirty="0"/>
          </a:p>
        </p:txBody>
      </p:sp>
      <p:cxnSp>
        <p:nvCxnSpPr>
          <p:cNvPr id="5" name="直接箭头连接符 4"/>
          <p:cNvCxnSpPr/>
          <p:nvPr/>
        </p:nvCxnSpPr>
        <p:spPr>
          <a:xfrm rot="16200000" flipV="1">
            <a:off x="1463042" y="1680175"/>
            <a:ext cx="36000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00034" y="2786058"/>
            <a:ext cx="8208963" cy="1871663"/>
            <a:chOff x="500034" y="3143248"/>
            <a:chExt cx="8208963" cy="1871663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228822" y="3216273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00034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723997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en-US" altLang="zh-CN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100484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76522" y="4511673"/>
              <a:ext cx="9366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292197" y="3719511"/>
              <a:ext cx="1008063" cy="720725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2371697" y="3863973"/>
              <a:ext cx="215900" cy="503238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194022" y="3703636"/>
              <a:ext cx="1054100" cy="774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488"/>
                </a:cxn>
              </a:cxnLst>
              <a:rect l="0" t="0" r="r" b="b"/>
              <a:pathLst>
                <a:path w="664" h="488">
                  <a:moveTo>
                    <a:pt x="0" y="0"/>
                  </a:moveTo>
                  <a:lnTo>
                    <a:pt x="664" y="488"/>
                  </a:lnTo>
                </a:path>
              </a:pathLst>
            </a:custGeom>
            <a:noFill/>
            <a:ln w="38100" cap="flat" cmpd="sng">
              <a:solidFill>
                <a:srgbClr val="3366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756247" y="3143248"/>
              <a:ext cx="2016125" cy="430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大问题求解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6692872" y="3790948"/>
              <a:ext cx="215900" cy="504825"/>
            </a:xfrm>
            <a:prstGeom prst="downArrow">
              <a:avLst>
                <a:gd name="adj1" fmla="val 50000"/>
                <a:gd name="adj2" fmla="val 58456"/>
              </a:avLst>
            </a:prstGeom>
            <a:ln>
              <a:headEnd/>
              <a:tailEnd type="none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324447" y="4511673"/>
              <a:ext cx="3384550" cy="430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若干个相似子问题求解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00892" y="378619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转化</a:t>
              </a:r>
            </a:p>
          </p:txBody>
        </p:sp>
      </p:grpSp>
      <p:sp>
        <p:nvSpPr>
          <p:cNvPr id="21" name="右大括号 20"/>
          <p:cNvSpPr/>
          <p:nvPr/>
        </p:nvSpPr>
        <p:spPr>
          <a:xfrm rot="5400000">
            <a:off x="6286512" y="571480"/>
            <a:ext cx="214314" cy="2214578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00760" y="185736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686800" cy="18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把一个不能或不好直接求解的“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大问题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”转化成一个或几个“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小问题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”来解决；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再把这些“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小问题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”进一步分解成更小的“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小问题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来解决。　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0825" y="485775"/>
            <a:ext cx="1749407" cy="461665"/>
          </a:xfrm>
          <a:prstGeom prst="rect">
            <a:avLst/>
          </a:prstGeom>
          <a:solidFill>
            <a:srgbClr val="0000FF"/>
          </a:solidFill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递归思路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4429132"/>
            <a:ext cx="8429684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但递归分解不是随意的分解，递归分解要</a:t>
            </a:r>
            <a:r>
              <a:rPr kumimoji="1"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保证“大问题”与“小问题”相似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，即求解过程与环境都相似。 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14348" y="2786058"/>
            <a:ext cx="7858180" cy="1247483"/>
            <a:chOff x="714348" y="2786058"/>
            <a:chExt cx="7858180" cy="1247483"/>
          </a:xfrm>
        </p:grpSpPr>
        <p:sp>
          <p:nvSpPr>
            <p:cNvPr id="7" name="TextBox 6"/>
            <p:cNvSpPr txBox="1"/>
            <p:nvPr/>
          </p:nvSpPr>
          <p:spPr>
            <a:xfrm>
              <a:off x="714348" y="3571876"/>
              <a:ext cx="7858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每个“小问题”都可以直接解决（此时分解到递归出口）</a:t>
              </a:r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3857620" y="2786058"/>
              <a:ext cx="285752" cy="642942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85749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直到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例如，统计全国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GDP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40" y="1319198"/>
            <a:ext cx="350046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国家统计局（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GDP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57158" y="4071942"/>
            <a:ext cx="3714776" cy="1033169"/>
            <a:chOff x="357158" y="4071942"/>
            <a:chExt cx="3714776" cy="1033169"/>
          </a:xfrm>
        </p:grpSpPr>
        <p:sp>
          <p:nvSpPr>
            <p:cNvPr id="8" name="TextBox 7"/>
            <p:cNvSpPr txBox="1"/>
            <p:nvPr/>
          </p:nvSpPr>
          <p:spPr>
            <a:xfrm>
              <a:off x="357158" y="4643446"/>
              <a:ext cx="2357454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某企业（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0364" y="464344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>
              <a:off x="1250133" y="4179099"/>
              <a:ext cx="571504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2678893" y="4107661"/>
              <a:ext cx="714380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00034" y="3046410"/>
            <a:ext cx="7358114" cy="987131"/>
            <a:chOff x="500034" y="3046410"/>
            <a:chExt cx="7358114" cy="987131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571876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海淀区统计局（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43372" y="35464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1785918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536149" y="31535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86578" y="35718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>
              <a:off x="5072066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6536545" y="31789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214414" y="1785926"/>
            <a:ext cx="7286676" cy="1247483"/>
            <a:chOff x="1214414" y="1785926"/>
            <a:chExt cx="7286676" cy="1247483"/>
          </a:xfrm>
        </p:grpSpPr>
        <p:sp>
          <p:nvSpPr>
            <p:cNvPr id="4" name="TextBox 3"/>
            <p:cNvSpPr txBox="1"/>
            <p:nvPr/>
          </p:nvSpPr>
          <p:spPr>
            <a:xfrm>
              <a:off x="121441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北京统计局（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912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上海统计局（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5272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3357554" y="1785926"/>
              <a:ext cx="785818" cy="78581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6200000" flipH="1">
              <a:off x="4929190" y="1928802"/>
              <a:ext cx="785818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988060" y="1793864"/>
              <a:ext cx="2071702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42910" y="5144306"/>
            <a:ext cx="1500198" cy="827944"/>
            <a:chOff x="642910" y="5144306"/>
            <a:chExt cx="1500198" cy="827944"/>
          </a:xfrm>
        </p:grpSpPr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1214414" y="5357826"/>
              <a:ext cx="428628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2910" y="557214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递归出口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00496" y="571480"/>
            <a:ext cx="1143008" cy="715174"/>
            <a:chOff x="4000496" y="571480"/>
            <a:chExt cx="1143008" cy="715174"/>
          </a:xfrm>
        </p:grpSpPr>
        <p:cxnSp>
          <p:nvCxnSpPr>
            <p:cNvPr id="32" name="直接箭头连接符 31"/>
            <p:cNvCxnSpPr/>
            <p:nvPr/>
          </p:nvCxnSpPr>
          <p:spPr>
            <a:xfrm rot="5400000">
              <a:off x="4429124" y="1142984"/>
              <a:ext cx="285752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00496" y="57148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大问题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grpSp>
        <p:nvGrpSpPr>
          <p:cNvPr id="46" name="组合 45"/>
          <p:cNvGrpSpPr/>
          <p:nvPr/>
        </p:nvGrpSpPr>
        <p:grpSpPr>
          <a:xfrm>
            <a:off x="1142976" y="1714488"/>
            <a:ext cx="3357586" cy="1785950"/>
            <a:chOff x="1142976" y="1714488"/>
            <a:chExt cx="3357586" cy="1785950"/>
          </a:xfrm>
        </p:grpSpPr>
        <p:cxnSp>
          <p:nvCxnSpPr>
            <p:cNvPr id="35" name="直接箭头连接符 34"/>
            <p:cNvCxnSpPr/>
            <p:nvPr/>
          </p:nvCxnSpPr>
          <p:spPr>
            <a:xfrm rot="16200000" flipH="1">
              <a:off x="1678761" y="2178835"/>
              <a:ext cx="357190" cy="28575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42976" y="171448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小问题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2000232" y="2143116"/>
              <a:ext cx="2500330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785786" y="2786058"/>
              <a:ext cx="1214446" cy="2143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3368675" cy="10017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44000" rIns="108000" bIns="144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kumimoji="1" lang="en-US" altLang="zh-CN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00178" y="2932885"/>
            <a:ext cx="1314434" cy="3410504"/>
          </a:xfrm>
          <a:prstGeom prst="rect">
            <a:avLst/>
          </a:prstGeom>
          <a:ln>
            <a:noFill/>
            <a:headEnd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…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27088" y="2285185"/>
            <a:ext cx="38893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25000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分解过程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42988" y="452438"/>
            <a:ext cx="5616575" cy="3841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为了讨论方便，简化上述递归模型为：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5720" y="57148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遇到递归出口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发生“质变”，即原递归问题便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转化成可以直接求解的问题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。求值过程：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kumimoji="1" lang="zh-CN" altLang="en-US" dirty="0">
              <a:solidFill>
                <a:srgbClr val="00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08175" y="1714488"/>
            <a:ext cx="2592387" cy="3374152"/>
          </a:xfrm>
          <a:prstGeom prst="rect">
            <a:avLst/>
          </a:prstGeom>
          <a:ln>
            <a:headEnd/>
            <a:tailEnd type="none" w="lg" len="lg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1" lang="en-US" altLang="zh-CN" sz="22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188" y="5314938"/>
            <a:ext cx="78486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这样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便计算出来了，因此递归的执行过程由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分解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求值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两部分构成。 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86100" y="229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8312" y="333375"/>
            <a:ext cx="4318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求解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fun(5)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即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5!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的过程如下：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10096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/>
              <a:t>fun(5)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414713" y="4725988"/>
            <a:ext cx="1728787" cy="765175"/>
            <a:chOff x="3414713" y="4725988"/>
            <a:chExt cx="1728787" cy="765175"/>
          </a:xfrm>
        </p:grpSpPr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4283075" y="4725988"/>
              <a:ext cx="0" cy="2889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3414713" y="5094288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递归出口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74788" y="1700213"/>
            <a:ext cx="1081087" cy="901700"/>
            <a:chOff x="1474788" y="1700213"/>
            <a:chExt cx="1081087" cy="901700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546225" y="2205038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fun(4)</a:t>
              </a: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474788" y="1700213"/>
              <a:ext cx="360362" cy="5048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51050" y="2636838"/>
            <a:ext cx="1081088" cy="757237"/>
            <a:chOff x="2051050" y="2636838"/>
            <a:chExt cx="1081088" cy="757237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122488" y="2997200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fun(3)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2051050" y="2636838"/>
              <a:ext cx="287337" cy="360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44775" y="3441700"/>
            <a:ext cx="1208088" cy="673100"/>
            <a:chOff x="2644775" y="3441700"/>
            <a:chExt cx="1208088" cy="673100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2843213" y="3717925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fun(2)</a:t>
              </a:r>
            </a:p>
          </p:txBody>
        </p:sp>
        <p:sp>
          <p:nvSpPr>
            <p:cNvPr id="17426" name="Freeform 18"/>
            <p:cNvSpPr>
              <a:spLocks/>
            </p:cNvSpPr>
            <p:nvPr/>
          </p:nvSpPr>
          <p:spPr bwMode="auto">
            <a:xfrm>
              <a:off x="2644775" y="3441700"/>
              <a:ext cx="266700" cy="327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06"/>
                </a:cxn>
              </a:cxnLst>
              <a:rect l="0" t="0" r="r" b="b"/>
              <a:pathLst>
                <a:path w="168" h="206">
                  <a:moveTo>
                    <a:pt x="0" y="0"/>
                  </a:moveTo>
                  <a:lnTo>
                    <a:pt x="168" y="206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57554" y="4143380"/>
            <a:ext cx="1717684" cy="619120"/>
            <a:chOff x="3357554" y="4143380"/>
            <a:chExt cx="1717684" cy="619120"/>
          </a:xfrm>
        </p:grpSpPr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706813" y="4365625"/>
              <a:ext cx="13684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fun(1)=1</a:t>
              </a:r>
            </a:p>
          </p:txBody>
        </p:sp>
        <p:sp>
          <p:nvSpPr>
            <p:cNvPr id="17427" name="Freeform 19"/>
            <p:cNvSpPr>
              <a:spLocks/>
            </p:cNvSpPr>
            <p:nvPr/>
          </p:nvSpPr>
          <p:spPr bwMode="auto">
            <a:xfrm>
              <a:off x="3357554" y="4143380"/>
              <a:ext cx="350845" cy="293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155"/>
                </a:cxn>
              </a:cxnLst>
              <a:rect l="0" t="0" r="r" b="b"/>
              <a:pathLst>
                <a:path w="235" h="155">
                  <a:moveTo>
                    <a:pt x="0" y="0"/>
                  </a:moveTo>
                  <a:lnTo>
                    <a:pt x="235" y="15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188" y="1700213"/>
            <a:ext cx="2663825" cy="3241675"/>
            <a:chOff x="611188" y="1700213"/>
            <a:chExt cx="2663825" cy="3241675"/>
          </a:xfrm>
        </p:grpSpPr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611188" y="1700213"/>
              <a:ext cx="2663825" cy="3241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 rot="3148606">
              <a:off x="520700" y="3159125"/>
              <a:ext cx="17287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分解过程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30775" y="3789363"/>
            <a:ext cx="1296988" cy="647699"/>
            <a:chOff x="4930775" y="3789363"/>
            <a:chExt cx="1296988" cy="647699"/>
          </a:xfrm>
        </p:grpSpPr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5003800" y="3789363"/>
              <a:ext cx="12239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fun(2)=2</a:t>
              </a: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V="1">
              <a:off x="4930775" y="4149725"/>
              <a:ext cx="360363" cy="28733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35600" y="2925763"/>
            <a:ext cx="1295400" cy="863599"/>
            <a:chOff x="5435600" y="2925763"/>
            <a:chExt cx="1295400" cy="863599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5435600" y="2925763"/>
              <a:ext cx="12954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fun(3)=6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5580063" y="3429000"/>
              <a:ext cx="431800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11863" y="2133600"/>
            <a:ext cx="1295400" cy="792162"/>
            <a:chOff x="6011863" y="2133600"/>
            <a:chExt cx="1295400" cy="792162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011863" y="2133600"/>
              <a:ext cx="12954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fun(4)=24</a:t>
              </a: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6154738" y="2565400"/>
              <a:ext cx="360363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15100" y="1268413"/>
            <a:ext cx="1512888" cy="865187"/>
            <a:chOff x="6515100" y="1268413"/>
            <a:chExt cx="1512888" cy="865187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6515100" y="1268413"/>
              <a:ext cx="15128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fun(5)=120</a:t>
              </a:r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6804025" y="1773238"/>
              <a:ext cx="287338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35600" y="1917700"/>
            <a:ext cx="2519363" cy="3095625"/>
            <a:chOff x="5435600" y="1917700"/>
            <a:chExt cx="2519363" cy="3095625"/>
          </a:xfrm>
        </p:grpSpPr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V="1">
              <a:off x="5435600" y="1917700"/>
              <a:ext cx="2519363" cy="30956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 rot="18713651">
              <a:off x="6281738" y="3448050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求值过程</a:t>
              </a: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71538" y="1000108"/>
            <a:ext cx="617539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F(1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)=1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F(2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F(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)=F(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1)+F(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  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&gt;2 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F(6) =  </a:t>
            </a:r>
            <a:r>
              <a:rPr lang="en-US" altLang="zh-CN" sz="3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?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39356" y="2639756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F(6)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65123" y="5951395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1595677" y="5951395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F(1)</a:t>
            </a:r>
          </a:p>
        </p:txBody>
      </p:sp>
      <p:sp>
        <p:nvSpPr>
          <p:cNvPr id="55310" name="Freeform 14"/>
          <p:cNvSpPr>
            <a:spLocks/>
          </p:cNvSpPr>
          <p:nvPr/>
        </p:nvSpPr>
        <p:spPr bwMode="auto">
          <a:xfrm>
            <a:off x="844677" y="5527637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1" name="Freeform 15"/>
          <p:cNvSpPr>
            <a:spLocks/>
          </p:cNvSpPr>
          <p:nvPr/>
        </p:nvSpPr>
        <p:spPr bwMode="auto">
          <a:xfrm>
            <a:off x="1509719" y="5515573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3103709" y="5099356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4334264" y="5099356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F(1)</a:t>
            </a:r>
          </a:p>
        </p:txBody>
      </p:sp>
      <p:sp>
        <p:nvSpPr>
          <p:cNvPr id="55315" name="Freeform 19"/>
          <p:cNvSpPr>
            <a:spLocks/>
          </p:cNvSpPr>
          <p:nvPr/>
        </p:nvSpPr>
        <p:spPr bwMode="auto">
          <a:xfrm>
            <a:off x="3583264" y="4671075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Freeform 20"/>
          <p:cNvSpPr>
            <a:spLocks/>
          </p:cNvSpPr>
          <p:nvPr/>
        </p:nvSpPr>
        <p:spPr bwMode="auto">
          <a:xfrm>
            <a:off x="4248305" y="4663535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977384" y="5129517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F(3)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2075232" y="5153645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17" name="Freeform 21"/>
          <p:cNvSpPr>
            <a:spLocks/>
          </p:cNvSpPr>
          <p:nvPr/>
        </p:nvSpPr>
        <p:spPr bwMode="auto">
          <a:xfrm>
            <a:off x="1435826" y="4659011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8" name="Freeform 22"/>
          <p:cNvSpPr>
            <a:spLocks/>
          </p:cNvSpPr>
          <p:nvPr/>
        </p:nvSpPr>
        <p:spPr bwMode="auto">
          <a:xfrm>
            <a:off x="2076739" y="4659010"/>
            <a:ext cx="352121" cy="4845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560992" y="4280495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F(4)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715971" y="4277479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F(3)</a:t>
            </a:r>
          </a:p>
        </p:txBody>
      </p:sp>
      <p:sp>
        <p:nvSpPr>
          <p:cNvPr id="55319" name="Freeform 23"/>
          <p:cNvSpPr>
            <a:spLocks/>
          </p:cNvSpPr>
          <p:nvPr/>
        </p:nvSpPr>
        <p:spPr bwMode="auto">
          <a:xfrm>
            <a:off x="2143093" y="3911027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0" name="Freeform 24"/>
          <p:cNvSpPr>
            <a:spLocks/>
          </p:cNvSpPr>
          <p:nvPr/>
        </p:nvSpPr>
        <p:spPr bwMode="auto">
          <a:xfrm>
            <a:off x="3174587" y="3917059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5322024" y="5114436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6552579" y="5114436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F(1)</a:t>
            </a:r>
          </a:p>
        </p:txBody>
      </p:sp>
      <p:sp>
        <p:nvSpPr>
          <p:cNvPr id="55326" name="Freeform 30"/>
          <p:cNvSpPr>
            <a:spLocks/>
          </p:cNvSpPr>
          <p:nvPr/>
        </p:nvSpPr>
        <p:spPr bwMode="auto">
          <a:xfrm>
            <a:off x="5801579" y="4690680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7" name="Freeform 31"/>
          <p:cNvSpPr>
            <a:spLocks/>
          </p:cNvSpPr>
          <p:nvPr/>
        </p:nvSpPr>
        <p:spPr bwMode="auto">
          <a:xfrm>
            <a:off x="6466621" y="4678616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5934285" y="4292559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F(3)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7032133" y="4316688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28" name="Freeform 32"/>
          <p:cNvSpPr>
            <a:spLocks/>
          </p:cNvSpPr>
          <p:nvPr/>
        </p:nvSpPr>
        <p:spPr bwMode="auto">
          <a:xfrm>
            <a:off x="6392727" y="3832609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9" name="Freeform 33"/>
          <p:cNvSpPr>
            <a:spLocks/>
          </p:cNvSpPr>
          <p:nvPr/>
        </p:nvSpPr>
        <p:spPr bwMode="auto">
          <a:xfrm>
            <a:off x="7035149" y="3838641"/>
            <a:ext cx="315179" cy="45090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9" y="299"/>
              </a:cxn>
            </a:cxnLst>
            <a:rect l="0" t="0" r="r" b="b"/>
            <a:pathLst>
              <a:path w="209" h="299">
                <a:moveTo>
                  <a:pt x="0" y="0"/>
                </a:moveTo>
                <a:lnTo>
                  <a:pt x="209" y="299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0" name="Freeform 34"/>
          <p:cNvSpPr>
            <a:spLocks/>
          </p:cNvSpPr>
          <p:nvPr/>
        </p:nvSpPr>
        <p:spPr bwMode="auto">
          <a:xfrm>
            <a:off x="3308802" y="3030336"/>
            <a:ext cx="1229047" cy="497651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643759" y="3527987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F(5)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6517894" y="3443537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F(4)</a:t>
            </a:r>
          </a:p>
        </p:txBody>
      </p:sp>
      <p:sp>
        <p:nvSpPr>
          <p:cNvPr id="55331" name="Freeform 35"/>
          <p:cNvSpPr>
            <a:spLocks/>
          </p:cNvSpPr>
          <p:nvPr/>
        </p:nvSpPr>
        <p:spPr bwMode="auto">
          <a:xfrm>
            <a:off x="5225510" y="3030336"/>
            <a:ext cx="1295400" cy="4297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5143504" y="2214554"/>
            <a:ext cx="1915201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求得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F(6)=8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86182" y="5896293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一颗递归树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7126" y="214290"/>
            <a:ext cx="850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      对于复杂的递归问题，在求解时需要进行多次分解和求值。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例如：</a:t>
            </a: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4463438" y="2458188"/>
            <a:ext cx="36000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34"/>
          <p:cNvSpPr>
            <a:spLocks/>
          </p:cNvSpPr>
          <p:nvPr/>
        </p:nvSpPr>
        <p:spPr bwMode="auto">
          <a:xfrm>
            <a:off x="3155940" y="2905949"/>
            <a:ext cx="1346523" cy="569089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Freeform 23"/>
          <p:cNvSpPr>
            <a:spLocks/>
          </p:cNvSpPr>
          <p:nvPr/>
        </p:nvSpPr>
        <p:spPr bwMode="auto">
          <a:xfrm>
            <a:off x="1974832" y="3891388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8552" y="4651384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Freeform 14"/>
          <p:cNvSpPr>
            <a:spLocks/>
          </p:cNvSpPr>
          <p:nvPr/>
        </p:nvSpPr>
        <p:spPr bwMode="auto">
          <a:xfrm>
            <a:off x="701648" y="5534040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966762" y="5508640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Freeform 21"/>
          <p:cNvSpPr>
            <a:spLocks/>
          </p:cNvSpPr>
          <p:nvPr/>
        </p:nvSpPr>
        <p:spPr bwMode="auto">
          <a:xfrm>
            <a:off x="1527152" y="4689484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Freeform 23"/>
          <p:cNvSpPr>
            <a:spLocks/>
          </p:cNvSpPr>
          <p:nvPr/>
        </p:nvSpPr>
        <p:spPr bwMode="auto">
          <a:xfrm>
            <a:off x="2231741" y="3954466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Freeform 24"/>
          <p:cNvSpPr>
            <a:spLocks/>
          </p:cNvSpPr>
          <p:nvPr/>
        </p:nvSpPr>
        <p:spPr bwMode="auto">
          <a:xfrm>
            <a:off x="3016240" y="3918058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Freeform 19"/>
          <p:cNvSpPr>
            <a:spLocks/>
          </p:cNvSpPr>
          <p:nvPr/>
        </p:nvSpPr>
        <p:spPr bwMode="auto">
          <a:xfrm>
            <a:off x="3441692" y="4676784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Freeform 20"/>
          <p:cNvSpPr>
            <a:spLocks/>
          </p:cNvSpPr>
          <p:nvPr/>
        </p:nvSpPr>
        <p:spPr bwMode="auto">
          <a:xfrm>
            <a:off x="4151310" y="4689484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Freeform 35"/>
          <p:cNvSpPr>
            <a:spLocks/>
          </p:cNvSpPr>
          <p:nvPr/>
        </p:nvSpPr>
        <p:spPr bwMode="auto">
          <a:xfrm>
            <a:off x="5041904" y="3059110"/>
            <a:ext cx="1458922" cy="5127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19"/>
          <p:cNvSpPr>
            <a:spLocks/>
          </p:cNvSpPr>
          <p:nvPr/>
        </p:nvSpPr>
        <p:spPr bwMode="auto">
          <a:xfrm>
            <a:off x="3684046" y="4668846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20"/>
          <p:cNvSpPr>
            <a:spLocks/>
          </p:cNvSpPr>
          <p:nvPr/>
        </p:nvSpPr>
        <p:spPr bwMode="auto">
          <a:xfrm>
            <a:off x="4401680" y="4694246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Freeform 24"/>
          <p:cNvSpPr>
            <a:spLocks/>
          </p:cNvSpPr>
          <p:nvPr/>
        </p:nvSpPr>
        <p:spPr bwMode="auto">
          <a:xfrm>
            <a:off x="3329820" y="3883028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38100">
            <a:solidFill>
              <a:srgbClr val="00B050"/>
            </a:solidFill>
            <a:miter lim="800000"/>
            <a:headEnd type="arrow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Freeform 34"/>
          <p:cNvSpPr>
            <a:spLocks/>
          </p:cNvSpPr>
          <p:nvPr/>
        </p:nvSpPr>
        <p:spPr bwMode="auto">
          <a:xfrm>
            <a:off x="3308340" y="3074225"/>
            <a:ext cx="1346523" cy="569089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416028" y="5546740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Freeform 15"/>
          <p:cNvSpPr>
            <a:spLocks/>
          </p:cNvSpPr>
          <p:nvPr/>
        </p:nvSpPr>
        <p:spPr bwMode="auto">
          <a:xfrm>
            <a:off x="1636236" y="5513402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Freeform 22"/>
          <p:cNvSpPr>
            <a:spLocks/>
          </p:cNvSpPr>
          <p:nvPr/>
        </p:nvSpPr>
        <p:spPr bwMode="auto">
          <a:xfrm>
            <a:off x="1969297" y="4676784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Freeform 22"/>
          <p:cNvSpPr>
            <a:spLocks/>
          </p:cNvSpPr>
          <p:nvPr/>
        </p:nvSpPr>
        <p:spPr bwMode="auto">
          <a:xfrm>
            <a:off x="2221711" y="468154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Freeform 35"/>
          <p:cNvSpPr>
            <a:spLocks/>
          </p:cNvSpPr>
          <p:nvPr/>
        </p:nvSpPr>
        <p:spPr bwMode="auto">
          <a:xfrm>
            <a:off x="5256218" y="2903534"/>
            <a:ext cx="1458922" cy="5127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Freeform 32"/>
          <p:cNvSpPr>
            <a:spLocks/>
          </p:cNvSpPr>
          <p:nvPr/>
        </p:nvSpPr>
        <p:spPr bwMode="auto">
          <a:xfrm>
            <a:off x="6260974" y="3832228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Freeform 32"/>
          <p:cNvSpPr>
            <a:spLocks/>
          </p:cNvSpPr>
          <p:nvPr/>
        </p:nvSpPr>
        <p:spPr bwMode="auto">
          <a:xfrm>
            <a:off x="6470526" y="3857628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Freeform 30"/>
          <p:cNvSpPr>
            <a:spLocks/>
          </p:cNvSpPr>
          <p:nvPr/>
        </p:nvSpPr>
        <p:spPr bwMode="auto">
          <a:xfrm>
            <a:off x="5681670" y="4689484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Freeform 30"/>
          <p:cNvSpPr>
            <a:spLocks/>
          </p:cNvSpPr>
          <p:nvPr/>
        </p:nvSpPr>
        <p:spPr bwMode="auto">
          <a:xfrm>
            <a:off x="5902114" y="4689484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Freeform 22"/>
          <p:cNvSpPr>
            <a:spLocks/>
          </p:cNvSpPr>
          <p:nvPr/>
        </p:nvSpPr>
        <p:spPr bwMode="auto">
          <a:xfrm>
            <a:off x="6931857" y="386556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Freeform 22"/>
          <p:cNvSpPr>
            <a:spLocks/>
          </p:cNvSpPr>
          <p:nvPr/>
        </p:nvSpPr>
        <p:spPr bwMode="auto">
          <a:xfrm>
            <a:off x="7171571" y="3832228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Freeform 22"/>
          <p:cNvSpPr>
            <a:spLocks/>
          </p:cNvSpPr>
          <p:nvPr/>
        </p:nvSpPr>
        <p:spPr bwMode="auto">
          <a:xfrm>
            <a:off x="6345250" y="4676784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Freeform 22"/>
          <p:cNvSpPr>
            <a:spLocks/>
          </p:cNvSpPr>
          <p:nvPr/>
        </p:nvSpPr>
        <p:spPr bwMode="auto">
          <a:xfrm>
            <a:off x="6597664" y="466884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rot="5400000">
            <a:off x="4891272" y="2462388"/>
            <a:ext cx="360000" cy="15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28690" y="2585861"/>
            <a:ext cx="7772400" cy="9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在定义一个过程或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函数时，出现直接或者间接调用自己的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成分，称之为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9" name="Text Box 3" descr="粉色面巾纸"/>
          <p:cNvSpPr txBox="1">
            <a:spLocks noChangeArrowheads="1"/>
          </p:cNvSpPr>
          <p:nvPr/>
        </p:nvSpPr>
        <p:spPr bwMode="auto">
          <a:xfrm>
            <a:off x="500034" y="1695442"/>
            <a:ext cx="3429024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5.1.1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6" descr="羊皮纸"/>
          <p:cNvSpPr txBox="1">
            <a:spLocks noChangeArrowheads="1"/>
          </p:cNvSpPr>
          <p:nvPr/>
        </p:nvSpPr>
        <p:spPr bwMode="auto">
          <a:xfrm>
            <a:off x="2786050" y="480996"/>
            <a:ext cx="35719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什么是递归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3857628"/>
            <a:ext cx="6215106" cy="11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若直接调用自己，称之为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直接递归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若间接调用自己，称之为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间接递归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24395" y="1511474"/>
            <a:ext cx="81359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/>
              <a:t>         </a:t>
            </a:r>
            <a:r>
              <a:rPr lang="zh-CN" altLang="en-US" dirty="0"/>
              <a:t>递归调用是函数嵌套调用的一种特殊情况，即它是调用自身代码。因此，也可以把每一次递归调用理解成调用自身代码的一个复制件。</a:t>
            </a:r>
          </a:p>
          <a:p>
            <a:pPr algn="l"/>
            <a:r>
              <a:rPr lang="zh-CN" altLang="en-US" dirty="0"/>
              <a:t>         由于每次调用时，它的</a:t>
            </a:r>
            <a:r>
              <a:rPr lang="zh-CN" altLang="en-US" dirty="0">
                <a:solidFill>
                  <a:srgbClr val="FF00FF"/>
                </a:solidFill>
              </a:rPr>
              <a:t>参量和局部变量均不相同</a:t>
            </a:r>
            <a:r>
              <a:rPr lang="zh-CN" altLang="en-US" dirty="0"/>
              <a:t>，因而也就保证了各个复制件执行时的独立性。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56195" y="4221336"/>
            <a:ext cx="1295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求</a:t>
            </a:r>
            <a:r>
              <a:rPr lang="en-US" altLang="zh-CN"/>
              <a:t>5</a:t>
            </a:r>
            <a:r>
              <a:rPr lang="zh-CN" altLang="en-US"/>
              <a:t>！</a:t>
            </a:r>
          </a:p>
          <a:p>
            <a:pPr algn="l">
              <a:spcBef>
                <a:spcPct val="50000"/>
              </a:spcBef>
            </a:pPr>
            <a:r>
              <a:rPr lang="en-US" altLang="zh-CN"/>
              <a:t>fun(5)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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fun(4)</a:t>
            </a:r>
          </a:p>
        </p:txBody>
      </p:sp>
      <p:grpSp>
        <p:nvGrpSpPr>
          <p:cNvPr id="18447" name="Group 15"/>
          <p:cNvGrpSpPr>
            <a:grpSpLocks/>
          </p:cNvGrpSpPr>
          <p:nvPr/>
        </p:nvGrpSpPr>
        <p:grpSpPr bwMode="auto">
          <a:xfrm>
            <a:off x="6444208" y="4653136"/>
            <a:ext cx="1873250" cy="1223963"/>
            <a:chOff x="4059" y="2160"/>
            <a:chExt cx="1180" cy="771"/>
          </a:xfrm>
        </p:grpSpPr>
        <p:sp>
          <p:nvSpPr>
            <p:cNvPr id="18441" name="AutoShape 9"/>
            <p:cNvSpPr>
              <a:spLocks/>
            </p:cNvSpPr>
            <p:nvPr/>
          </p:nvSpPr>
          <p:spPr bwMode="auto">
            <a:xfrm>
              <a:off x="4059" y="2160"/>
              <a:ext cx="91" cy="771"/>
            </a:xfrm>
            <a:prstGeom prst="rightBrace">
              <a:avLst>
                <a:gd name="adj1" fmla="val 70604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4241" y="2368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/>
                <a:t>栈空间</a:t>
              </a:r>
            </a:p>
          </p:txBody>
        </p:sp>
      </p:grp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1764258" y="4292774"/>
            <a:ext cx="4392612" cy="792162"/>
            <a:chOff x="1111" y="1933"/>
            <a:chExt cx="2767" cy="499"/>
          </a:xfrm>
        </p:grpSpPr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653" y="1933"/>
              <a:ext cx="1225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n=5</a:t>
              </a: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V="1">
              <a:off x="1111" y="2160"/>
              <a:ext cx="1497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46" name="Group 14"/>
          <p:cNvGrpSpPr>
            <a:grpSpLocks/>
          </p:cNvGrpSpPr>
          <p:nvPr/>
        </p:nvGrpSpPr>
        <p:grpSpPr bwMode="auto">
          <a:xfrm>
            <a:off x="1835695" y="5445299"/>
            <a:ext cx="4321175" cy="792162"/>
            <a:chOff x="1156" y="2659"/>
            <a:chExt cx="2722" cy="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2653" y="2659"/>
              <a:ext cx="1225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n=4</a:t>
              </a: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V="1">
              <a:off x="1156" y="2886"/>
              <a:ext cx="1406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" name="Text Box 6" descr="粉色面巾纸"/>
          <p:cNvSpPr txBox="1">
            <a:spLocks noChangeArrowheads="1"/>
          </p:cNvSpPr>
          <p:nvPr/>
        </p:nvSpPr>
        <p:spPr bwMode="auto">
          <a:xfrm>
            <a:off x="1691680" y="403789"/>
            <a:ext cx="5276850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C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ea typeface="隶书" panose="02010509060101010101" pitchFamily="49" charset="-122"/>
              </a:rPr>
              <a:t>5.2 </a:t>
            </a:r>
            <a:r>
              <a:rPr kumimoji="1" lang="zh-CN" altLang="en-US" sz="3200" dirty="0">
                <a:solidFill>
                  <a:srgbClr val="FF3300"/>
                </a:solidFill>
                <a:ea typeface="隶书" panose="02010509060101010101" pitchFamily="49" charset="-122"/>
              </a:rPr>
              <a:t>递归调用的实现原理</a:t>
            </a:r>
          </a:p>
        </p:txBody>
      </p:sp>
    </p:spTree>
    <p:extLst>
      <p:ext uri="{BB962C8B-B14F-4D97-AF65-F5344CB8AC3E}">
        <p14:creationId xmlns:p14="http://schemas.microsoft.com/office/powerpoint/2010/main" val="21382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6756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        </a:t>
            </a:r>
            <a:r>
              <a:rPr lang="zh-CN" altLang="en-US"/>
              <a:t>但这些调用在内部实现时，并不是每次调用真的去复制一个复制件存放到内存中，而是</a:t>
            </a:r>
            <a:r>
              <a:rPr lang="zh-CN" altLang="en-US">
                <a:solidFill>
                  <a:srgbClr val="FF00FF"/>
                </a:solidFill>
              </a:rPr>
              <a:t>采用代码共享的方式</a:t>
            </a:r>
            <a:r>
              <a:rPr lang="zh-CN" altLang="en-US"/>
              <a:t>，也就是它们都是调用同一个函数的代码，而系统为每一次调用开辟一组存储单元，用来存放本次调用的返回地址以及被中断的函数的参量值。</a:t>
            </a:r>
          </a:p>
          <a:p>
            <a:pPr algn="l"/>
            <a:r>
              <a:rPr lang="zh-CN" altLang="en-US"/>
              <a:t>        这些单元以</a:t>
            </a:r>
            <a:r>
              <a:rPr lang="zh-CN" altLang="en-US">
                <a:solidFill>
                  <a:srgbClr val="FF00FF"/>
                </a:solidFill>
              </a:rPr>
              <a:t>内部栈</a:t>
            </a:r>
            <a:r>
              <a:rPr lang="zh-CN" altLang="en-US"/>
              <a:t>的形式存放，每调用一次进栈一次，当返回时执行出栈操作，把当前栈顶保留的值送回相应的参量中进行恢复，并按栈顶中的返回地址，从断点继续执行。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6299200" y="4581525"/>
            <a:ext cx="1873250" cy="1223963"/>
            <a:chOff x="4059" y="2160"/>
            <a:chExt cx="1180" cy="771"/>
          </a:xfrm>
        </p:grpSpPr>
        <p:sp>
          <p:nvSpPr>
            <p:cNvPr id="104452" name="AutoShape 4"/>
            <p:cNvSpPr>
              <a:spLocks/>
            </p:cNvSpPr>
            <p:nvPr/>
          </p:nvSpPr>
          <p:spPr bwMode="auto">
            <a:xfrm>
              <a:off x="4059" y="2160"/>
              <a:ext cx="91" cy="771"/>
            </a:xfrm>
            <a:prstGeom prst="rightBrace">
              <a:avLst>
                <a:gd name="adj1" fmla="val 70604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4453" name="Text Box 5"/>
            <p:cNvSpPr txBox="1">
              <a:spLocks noChangeArrowheads="1"/>
            </p:cNvSpPr>
            <p:nvPr/>
          </p:nvSpPr>
          <p:spPr bwMode="auto">
            <a:xfrm>
              <a:off x="4241" y="2368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/>
                <a:t>栈空间</a:t>
              </a:r>
            </a:p>
          </p:txBody>
        </p:sp>
      </p:grp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4067175" y="4221163"/>
            <a:ext cx="1944688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n=5</a:t>
            </a: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4067175" y="5373688"/>
            <a:ext cx="1944688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n=4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395288" y="4244975"/>
            <a:ext cx="3024187" cy="194945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000">
                <a:solidFill>
                  <a:schemeClr val="tx2"/>
                </a:solidFill>
              </a:rPr>
              <a:t>int fun(int n)</a:t>
            </a:r>
          </a:p>
          <a:p>
            <a:pPr algn="l"/>
            <a:r>
              <a:rPr kumimoji="1" lang="en-US" altLang="zh-CN" sz="2000">
                <a:solidFill>
                  <a:schemeClr val="tx2"/>
                </a:solidFill>
              </a:rPr>
              <a:t>{     if (n==1)</a:t>
            </a:r>
          </a:p>
          <a:p>
            <a:pPr algn="l"/>
            <a:r>
              <a:rPr kumimoji="1" lang="en-US" altLang="zh-CN" sz="2000">
                <a:solidFill>
                  <a:schemeClr val="tx2"/>
                </a:solidFill>
              </a:rPr>
              <a:t>             return 1;	</a:t>
            </a:r>
          </a:p>
          <a:p>
            <a:pPr algn="l"/>
            <a:r>
              <a:rPr kumimoji="1" lang="en-US" altLang="zh-CN" sz="2000">
                <a:solidFill>
                  <a:schemeClr val="tx2"/>
                </a:solidFill>
              </a:rPr>
              <a:t>       else</a:t>
            </a:r>
          </a:p>
          <a:p>
            <a:pPr algn="l"/>
            <a:r>
              <a:rPr kumimoji="1" lang="en-US" altLang="zh-CN" sz="2000">
                <a:solidFill>
                  <a:schemeClr val="tx2"/>
                </a:solidFill>
              </a:rPr>
              <a:t>            return fun(n-1)*n;</a:t>
            </a:r>
          </a:p>
          <a:p>
            <a:pPr algn="l"/>
            <a:r>
              <a:rPr kumimoji="1" lang="en-US" altLang="zh-CN" sz="200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>
            <a:off x="4427538" y="3895725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1306513" y="3911600"/>
            <a:ext cx="3095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1309688" y="3908425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 flipH="1">
            <a:off x="3419475" y="5734050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39750" y="981075"/>
            <a:ext cx="80645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/>
              <a:t>      </a:t>
            </a:r>
            <a:r>
              <a:rPr lang="zh-CN" altLang="en-US"/>
              <a:t>下面通过计算</a:t>
            </a:r>
            <a:r>
              <a:rPr lang="en-US" altLang="zh-CN"/>
              <a:t>fun(5)</a:t>
            </a:r>
            <a:r>
              <a:rPr lang="zh-CN" altLang="en-US"/>
              <a:t>的值，介绍递归调用过程实现的内部机理。</a:t>
            </a:r>
          </a:p>
        </p:txBody>
      </p:sp>
    </p:spTree>
    <p:extLst>
      <p:ext uri="{BB962C8B-B14F-4D97-AF65-F5344CB8AC3E}">
        <p14:creationId xmlns:p14="http://schemas.microsoft.com/office/powerpoint/2010/main" val="114481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调用</a:t>
            </a:r>
            <a:r>
              <a:rPr lang="en-US" altLang="zh-CN"/>
              <a:t>fun(5)</a:t>
            </a:r>
          </a:p>
        </p:txBody>
      </p:sp>
      <p:sp>
        <p:nvSpPr>
          <p:cNvPr id="102403" name="AutoShape 3"/>
          <p:cNvSpPr>
            <a:spLocks noChangeArrowheads="1"/>
          </p:cNvSpPr>
          <p:nvPr/>
        </p:nvSpPr>
        <p:spPr bwMode="auto">
          <a:xfrm>
            <a:off x="1258888" y="1630363"/>
            <a:ext cx="215900" cy="503237"/>
          </a:xfrm>
          <a:prstGeom prst="downArrow">
            <a:avLst>
              <a:gd name="adj1" fmla="val 50000"/>
              <a:gd name="adj2" fmla="val 58272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68313" y="2528888"/>
            <a:ext cx="7207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/>
              <a:t>5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189038" y="2528888"/>
            <a:ext cx="12239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/>
              <a:t>fun(4)*5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684213" y="2960688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n      </a:t>
            </a:r>
            <a:r>
              <a:rPr lang="zh-CN" altLang="en-US" sz="2000"/>
              <a:t>函数值等</a:t>
            </a:r>
          </a:p>
        </p:txBody>
      </p:sp>
      <p:grpSp>
        <p:nvGrpSpPr>
          <p:cNvPr id="102444" name="Group 44"/>
          <p:cNvGrpSpPr>
            <a:grpSpLocks/>
          </p:cNvGrpSpPr>
          <p:nvPr/>
        </p:nvGrpSpPr>
        <p:grpSpPr bwMode="auto">
          <a:xfrm>
            <a:off x="2700338" y="2170113"/>
            <a:ext cx="2663825" cy="1187450"/>
            <a:chOff x="1701" y="1004"/>
            <a:chExt cx="1678" cy="748"/>
          </a:xfrm>
        </p:grpSpPr>
        <p:sp>
          <p:nvSpPr>
            <p:cNvPr id="102407" name="Rectangle 7"/>
            <p:cNvSpPr>
              <a:spLocks noChangeArrowheads="1"/>
            </p:cNvSpPr>
            <p:nvPr/>
          </p:nvSpPr>
          <p:spPr bwMode="auto">
            <a:xfrm>
              <a:off x="2109" y="12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102408" name="Rectangle 8"/>
            <p:cNvSpPr>
              <a:spLocks noChangeArrowheads="1"/>
            </p:cNvSpPr>
            <p:nvPr/>
          </p:nvSpPr>
          <p:spPr bwMode="auto">
            <a:xfrm>
              <a:off x="2563" y="1230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fun(4)*5</a:t>
              </a:r>
            </a:p>
          </p:txBody>
        </p:sp>
        <p:sp>
          <p:nvSpPr>
            <p:cNvPr id="102409" name="Text Box 9"/>
            <p:cNvSpPr txBox="1">
              <a:spLocks noChangeArrowheads="1"/>
            </p:cNvSpPr>
            <p:nvPr/>
          </p:nvSpPr>
          <p:spPr bwMode="auto">
            <a:xfrm>
              <a:off x="2245" y="1502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n      </a:t>
              </a:r>
              <a:r>
                <a:rPr lang="zh-CN" altLang="en-US" sz="2000"/>
                <a:t>函数值等</a:t>
              </a:r>
            </a:p>
          </p:txBody>
        </p:sp>
        <p:sp>
          <p:nvSpPr>
            <p:cNvPr id="102410" name="Rectangle 10"/>
            <p:cNvSpPr>
              <a:spLocks noChangeArrowheads="1"/>
            </p:cNvSpPr>
            <p:nvPr/>
          </p:nvSpPr>
          <p:spPr bwMode="auto">
            <a:xfrm>
              <a:off x="2109" y="1004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02411" name="Rectangle 11"/>
            <p:cNvSpPr>
              <a:spLocks noChangeArrowheads="1"/>
            </p:cNvSpPr>
            <p:nvPr/>
          </p:nvSpPr>
          <p:spPr bwMode="auto">
            <a:xfrm>
              <a:off x="2563" y="1004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fun(3)*4</a:t>
              </a:r>
            </a:p>
          </p:txBody>
        </p:sp>
        <p:sp>
          <p:nvSpPr>
            <p:cNvPr id="102412" name="AutoShape 12"/>
            <p:cNvSpPr>
              <a:spLocks noChangeArrowheads="1"/>
            </p:cNvSpPr>
            <p:nvPr/>
          </p:nvSpPr>
          <p:spPr bwMode="auto">
            <a:xfrm>
              <a:off x="1701" y="1162"/>
              <a:ext cx="272" cy="227"/>
            </a:xfrm>
            <a:prstGeom prst="rightArrow">
              <a:avLst>
                <a:gd name="adj1" fmla="val 50000"/>
                <a:gd name="adj2" fmla="val 29956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45" name="Group 45"/>
          <p:cNvGrpSpPr>
            <a:grpSpLocks/>
          </p:cNvGrpSpPr>
          <p:nvPr/>
        </p:nvGrpSpPr>
        <p:grpSpPr bwMode="auto">
          <a:xfrm>
            <a:off x="5651500" y="1773238"/>
            <a:ext cx="2736850" cy="1547812"/>
            <a:chOff x="3560" y="754"/>
            <a:chExt cx="1724" cy="975"/>
          </a:xfrm>
        </p:grpSpPr>
        <p:sp>
          <p:nvSpPr>
            <p:cNvPr id="102413" name="Rectangle 13"/>
            <p:cNvSpPr>
              <a:spLocks noChangeArrowheads="1"/>
            </p:cNvSpPr>
            <p:nvPr/>
          </p:nvSpPr>
          <p:spPr bwMode="auto">
            <a:xfrm>
              <a:off x="4014" y="1207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102414" name="Rectangle 14"/>
            <p:cNvSpPr>
              <a:spLocks noChangeArrowheads="1"/>
            </p:cNvSpPr>
            <p:nvPr/>
          </p:nvSpPr>
          <p:spPr bwMode="auto">
            <a:xfrm>
              <a:off x="4468" y="1207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fun(4)*5</a:t>
              </a:r>
            </a:p>
          </p:txBody>
        </p:sp>
        <p:sp>
          <p:nvSpPr>
            <p:cNvPr id="102415" name="Text Box 15"/>
            <p:cNvSpPr txBox="1">
              <a:spLocks noChangeArrowheads="1"/>
            </p:cNvSpPr>
            <p:nvPr/>
          </p:nvSpPr>
          <p:spPr bwMode="auto">
            <a:xfrm>
              <a:off x="4150" y="1479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n      </a:t>
              </a:r>
              <a:r>
                <a:rPr lang="zh-CN" altLang="en-US" sz="2000"/>
                <a:t>函数值等</a:t>
              </a:r>
            </a:p>
          </p:txBody>
        </p:sp>
        <p:sp>
          <p:nvSpPr>
            <p:cNvPr id="102416" name="Rectangle 16"/>
            <p:cNvSpPr>
              <a:spLocks noChangeArrowheads="1"/>
            </p:cNvSpPr>
            <p:nvPr/>
          </p:nvSpPr>
          <p:spPr bwMode="auto">
            <a:xfrm>
              <a:off x="4014" y="981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02417" name="Rectangle 17"/>
            <p:cNvSpPr>
              <a:spLocks noChangeArrowheads="1"/>
            </p:cNvSpPr>
            <p:nvPr/>
          </p:nvSpPr>
          <p:spPr bwMode="auto">
            <a:xfrm>
              <a:off x="4468" y="981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fun(3)*4</a:t>
              </a:r>
            </a:p>
          </p:txBody>
        </p:sp>
        <p:sp>
          <p:nvSpPr>
            <p:cNvPr id="102418" name="AutoShape 18"/>
            <p:cNvSpPr>
              <a:spLocks noChangeArrowheads="1"/>
            </p:cNvSpPr>
            <p:nvPr/>
          </p:nvSpPr>
          <p:spPr bwMode="auto">
            <a:xfrm>
              <a:off x="3560" y="1162"/>
              <a:ext cx="272" cy="227"/>
            </a:xfrm>
            <a:prstGeom prst="rightArrow">
              <a:avLst>
                <a:gd name="adj1" fmla="val 50000"/>
                <a:gd name="adj2" fmla="val 29956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9" name="Rectangle 19"/>
            <p:cNvSpPr>
              <a:spLocks noChangeArrowheads="1"/>
            </p:cNvSpPr>
            <p:nvPr/>
          </p:nvSpPr>
          <p:spPr bwMode="auto">
            <a:xfrm>
              <a:off x="4014" y="754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02420" name="Rectangle 20"/>
            <p:cNvSpPr>
              <a:spLocks noChangeArrowheads="1"/>
            </p:cNvSpPr>
            <p:nvPr/>
          </p:nvSpPr>
          <p:spPr bwMode="auto">
            <a:xfrm>
              <a:off x="4468" y="754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fun(2)*3</a:t>
              </a:r>
            </a:p>
          </p:txBody>
        </p:sp>
      </p:grpSp>
      <p:grpSp>
        <p:nvGrpSpPr>
          <p:cNvPr id="102446" name="Group 46"/>
          <p:cNvGrpSpPr>
            <a:grpSpLocks/>
          </p:cNvGrpSpPr>
          <p:nvPr/>
        </p:nvGrpSpPr>
        <p:grpSpPr bwMode="auto">
          <a:xfrm>
            <a:off x="3779838" y="3860800"/>
            <a:ext cx="3025775" cy="2376488"/>
            <a:chOff x="2381" y="2069"/>
            <a:chExt cx="1906" cy="1497"/>
          </a:xfrm>
        </p:grpSpPr>
        <p:sp>
          <p:nvSpPr>
            <p:cNvPr id="102421" name="Rectangle 21"/>
            <p:cNvSpPr>
              <a:spLocks noChangeArrowheads="1"/>
            </p:cNvSpPr>
            <p:nvPr/>
          </p:nvSpPr>
          <p:spPr bwMode="auto">
            <a:xfrm>
              <a:off x="2381" y="3044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102422" name="Rectangle 22"/>
            <p:cNvSpPr>
              <a:spLocks noChangeArrowheads="1"/>
            </p:cNvSpPr>
            <p:nvPr/>
          </p:nvSpPr>
          <p:spPr bwMode="auto">
            <a:xfrm>
              <a:off x="2835" y="3044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fun(4)*5</a:t>
              </a:r>
            </a:p>
          </p:txBody>
        </p:sp>
        <p:sp>
          <p:nvSpPr>
            <p:cNvPr id="102423" name="Text Box 23"/>
            <p:cNvSpPr txBox="1">
              <a:spLocks noChangeArrowheads="1"/>
            </p:cNvSpPr>
            <p:nvPr/>
          </p:nvSpPr>
          <p:spPr bwMode="auto">
            <a:xfrm>
              <a:off x="2517" y="3316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n      </a:t>
              </a:r>
              <a:r>
                <a:rPr lang="zh-CN" altLang="en-US" sz="2000"/>
                <a:t>函数值等</a:t>
              </a:r>
            </a:p>
          </p:txBody>
        </p:sp>
        <p:sp>
          <p:nvSpPr>
            <p:cNvPr id="102424" name="Rectangle 24"/>
            <p:cNvSpPr>
              <a:spLocks noChangeArrowheads="1"/>
            </p:cNvSpPr>
            <p:nvPr/>
          </p:nvSpPr>
          <p:spPr bwMode="auto">
            <a:xfrm>
              <a:off x="2381" y="281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02425" name="Rectangle 25"/>
            <p:cNvSpPr>
              <a:spLocks noChangeArrowheads="1"/>
            </p:cNvSpPr>
            <p:nvPr/>
          </p:nvSpPr>
          <p:spPr bwMode="auto">
            <a:xfrm>
              <a:off x="2835" y="2818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fun(3)*4</a:t>
              </a:r>
            </a:p>
          </p:txBody>
        </p:sp>
        <p:sp>
          <p:nvSpPr>
            <p:cNvPr id="102426" name="Rectangle 26"/>
            <p:cNvSpPr>
              <a:spLocks noChangeArrowheads="1"/>
            </p:cNvSpPr>
            <p:nvPr/>
          </p:nvSpPr>
          <p:spPr bwMode="auto">
            <a:xfrm>
              <a:off x="2381" y="2591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02427" name="Rectangle 27"/>
            <p:cNvSpPr>
              <a:spLocks noChangeArrowheads="1"/>
            </p:cNvSpPr>
            <p:nvPr/>
          </p:nvSpPr>
          <p:spPr bwMode="auto">
            <a:xfrm>
              <a:off x="2835" y="2591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fun(2)*3</a:t>
              </a:r>
            </a:p>
          </p:txBody>
        </p:sp>
        <p:sp>
          <p:nvSpPr>
            <p:cNvPr id="102428" name="Rectangle 28"/>
            <p:cNvSpPr>
              <a:spLocks noChangeArrowheads="1"/>
            </p:cNvSpPr>
            <p:nvPr/>
          </p:nvSpPr>
          <p:spPr bwMode="auto">
            <a:xfrm>
              <a:off x="2381" y="2364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2835" y="2364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fun(1)*2</a:t>
              </a:r>
            </a:p>
          </p:txBody>
        </p:sp>
        <p:sp>
          <p:nvSpPr>
            <p:cNvPr id="102430" name="AutoShape 30"/>
            <p:cNvSpPr>
              <a:spLocks noChangeArrowheads="1"/>
            </p:cNvSpPr>
            <p:nvPr/>
          </p:nvSpPr>
          <p:spPr bwMode="auto">
            <a:xfrm rot="2700000">
              <a:off x="3879" y="1796"/>
              <a:ext cx="136" cy="681"/>
            </a:xfrm>
            <a:prstGeom prst="downArrow">
              <a:avLst>
                <a:gd name="adj1" fmla="val 50000"/>
                <a:gd name="adj2" fmla="val 125184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47" name="Group 47"/>
          <p:cNvGrpSpPr>
            <a:grpSpLocks/>
          </p:cNvGrpSpPr>
          <p:nvPr/>
        </p:nvGrpSpPr>
        <p:grpSpPr bwMode="auto">
          <a:xfrm>
            <a:off x="900113" y="3968750"/>
            <a:ext cx="2714625" cy="2268538"/>
            <a:chOff x="567" y="2137"/>
            <a:chExt cx="1710" cy="1429"/>
          </a:xfrm>
        </p:grpSpPr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>
              <a:off x="567" y="3044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102432" name="Rectangle 32"/>
            <p:cNvSpPr>
              <a:spLocks noChangeArrowheads="1"/>
            </p:cNvSpPr>
            <p:nvPr/>
          </p:nvSpPr>
          <p:spPr bwMode="auto">
            <a:xfrm>
              <a:off x="1021" y="3044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fun(4)*5</a:t>
              </a:r>
            </a:p>
          </p:txBody>
        </p:sp>
        <p:sp>
          <p:nvSpPr>
            <p:cNvPr id="102433" name="Text Box 33"/>
            <p:cNvSpPr txBox="1">
              <a:spLocks noChangeArrowheads="1"/>
            </p:cNvSpPr>
            <p:nvPr/>
          </p:nvSpPr>
          <p:spPr bwMode="auto">
            <a:xfrm>
              <a:off x="703" y="3316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n      </a:t>
              </a:r>
              <a:r>
                <a:rPr lang="zh-CN" altLang="en-US" sz="2000"/>
                <a:t>函数值等</a:t>
              </a:r>
            </a:p>
          </p:txBody>
        </p:sp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567" y="281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02435" name="Rectangle 35"/>
            <p:cNvSpPr>
              <a:spLocks noChangeArrowheads="1"/>
            </p:cNvSpPr>
            <p:nvPr/>
          </p:nvSpPr>
          <p:spPr bwMode="auto">
            <a:xfrm>
              <a:off x="1021" y="2818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fun(3)*4</a:t>
              </a:r>
            </a:p>
          </p:txBody>
        </p:sp>
        <p:sp>
          <p:nvSpPr>
            <p:cNvPr id="102436" name="Rectangle 36"/>
            <p:cNvSpPr>
              <a:spLocks noChangeArrowheads="1"/>
            </p:cNvSpPr>
            <p:nvPr/>
          </p:nvSpPr>
          <p:spPr bwMode="auto">
            <a:xfrm>
              <a:off x="567" y="2591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02437" name="Rectangle 37"/>
            <p:cNvSpPr>
              <a:spLocks noChangeArrowheads="1"/>
            </p:cNvSpPr>
            <p:nvPr/>
          </p:nvSpPr>
          <p:spPr bwMode="auto">
            <a:xfrm>
              <a:off x="1021" y="2591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fun(2)*3</a:t>
              </a:r>
            </a:p>
          </p:txBody>
        </p:sp>
        <p:sp>
          <p:nvSpPr>
            <p:cNvPr id="102438" name="Rectangle 38"/>
            <p:cNvSpPr>
              <a:spLocks noChangeArrowheads="1"/>
            </p:cNvSpPr>
            <p:nvPr/>
          </p:nvSpPr>
          <p:spPr bwMode="auto">
            <a:xfrm>
              <a:off x="567" y="2364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102439" name="Rectangle 39"/>
            <p:cNvSpPr>
              <a:spLocks noChangeArrowheads="1"/>
            </p:cNvSpPr>
            <p:nvPr/>
          </p:nvSpPr>
          <p:spPr bwMode="auto">
            <a:xfrm>
              <a:off x="1021" y="2364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fun(1)*2</a:t>
              </a:r>
            </a:p>
          </p:txBody>
        </p:sp>
        <p:sp>
          <p:nvSpPr>
            <p:cNvPr id="102440" name="Rectangle 40"/>
            <p:cNvSpPr>
              <a:spLocks noChangeArrowheads="1"/>
            </p:cNvSpPr>
            <p:nvPr/>
          </p:nvSpPr>
          <p:spPr bwMode="auto">
            <a:xfrm>
              <a:off x="567" y="2137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1</a:t>
              </a:r>
            </a:p>
          </p:txBody>
        </p:sp>
        <p:sp>
          <p:nvSpPr>
            <p:cNvPr id="102441" name="Rectangle 41"/>
            <p:cNvSpPr>
              <a:spLocks noChangeArrowheads="1"/>
            </p:cNvSpPr>
            <p:nvPr/>
          </p:nvSpPr>
          <p:spPr bwMode="auto">
            <a:xfrm>
              <a:off x="1021" y="2137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02442" name="AutoShape 42"/>
            <p:cNvSpPr>
              <a:spLocks noChangeArrowheads="1"/>
            </p:cNvSpPr>
            <p:nvPr/>
          </p:nvSpPr>
          <p:spPr bwMode="auto">
            <a:xfrm>
              <a:off x="1914" y="2682"/>
              <a:ext cx="363" cy="181"/>
            </a:xfrm>
            <a:prstGeom prst="leftArrow">
              <a:avLst>
                <a:gd name="adj1" fmla="val 50000"/>
                <a:gd name="adj2" fmla="val 50138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2627313" y="1052513"/>
            <a:ext cx="3024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</a:rPr>
              <a:t>分解过程</a:t>
            </a:r>
            <a:r>
              <a:rPr lang="en-US" altLang="zh-CN">
                <a:solidFill>
                  <a:srgbClr val="FF00FF"/>
                </a:solidFill>
              </a:rPr>
              <a:t>:</a:t>
            </a:r>
            <a:r>
              <a:rPr lang="zh-CN" altLang="en-US">
                <a:solidFill>
                  <a:srgbClr val="FF00FF"/>
                </a:solidFill>
              </a:rPr>
              <a:t>进栈</a:t>
            </a:r>
          </a:p>
        </p:txBody>
      </p:sp>
      <p:sp>
        <p:nvSpPr>
          <p:cNvPr id="102448" name="Text Box 48"/>
          <p:cNvSpPr txBox="1">
            <a:spLocks noChangeArrowheads="1"/>
          </p:cNvSpPr>
          <p:nvPr/>
        </p:nvSpPr>
        <p:spPr bwMode="auto">
          <a:xfrm>
            <a:off x="395288" y="307975"/>
            <a:ext cx="4392612" cy="45720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求</a:t>
            </a:r>
            <a:r>
              <a:rPr lang="en-US" altLang="zh-CN">
                <a:solidFill>
                  <a:schemeClr val="bg1"/>
                </a:solidFill>
              </a:rPr>
              <a:t>5!</a:t>
            </a:r>
            <a:r>
              <a:rPr lang="zh-CN" altLang="en-US">
                <a:solidFill>
                  <a:schemeClr val="bg1"/>
                </a:solidFill>
              </a:rPr>
              <a:t>栈变化过程的动画演示</a:t>
            </a:r>
          </a:p>
        </p:txBody>
      </p:sp>
    </p:spTree>
    <p:extLst>
      <p:ext uri="{BB962C8B-B14F-4D97-AF65-F5344CB8AC3E}">
        <p14:creationId xmlns:p14="http://schemas.microsoft.com/office/powerpoint/2010/main" val="101258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1116013" y="2420938"/>
            <a:ext cx="7207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/>
              <a:t>5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1836738" y="2420938"/>
            <a:ext cx="12239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/>
              <a:t>fun(4)*5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331913" y="2852738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n      </a:t>
            </a:r>
            <a:r>
              <a:rPr lang="zh-CN" altLang="en-US" sz="2000"/>
              <a:t>函数值等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116013" y="2062163"/>
            <a:ext cx="7207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/>
              <a:t>4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836738" y="2062163"/>
            <a:ext cx="12239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/>
              <a:t>fun(3)*4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1116013" y="1701800"/>
            <a:ext cx="7207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/>
              <a:t>3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1836738" y="1701800"/>
            <a:ext cx="12239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/>
              <a:t>fun(2)*3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1116013" y="1341438"/>
            <a:ext cx="7207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/>
              <a:t>2</a:t>
            </a: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1836738" y="1341438"/>
            <a:ext cx="1223962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/>
              <a:t>fun(1)*2</a:t>
            </a: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1116013" y="981075"/>
            <a:ext cx="7207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/>
              <a:t>1</a:t>
            </a:r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1836738" y="981075"/>
            <a:ext cx="12239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/>
              <a:t>fun(1)=1</a:t>
            </a:r>
          </a:p>
        </p:txBody>
      </p:sp>
      <p:sp>
        <p:nvSpPr>
          <p:cNvPr id="101390" name="AutoShape 14"/>
          <p:cNvSpPr>
            <a:spLocks noChangeArrowheads="1"/>
          </p:cNvSpPr>
          <p:nvPr/>
        </p:nvSpPr>
        <p:spPr bwMode="auto">
          <a:xfrm>
            <a:off x="468313" y="2133600"/>
            <a:ext cx="431800" cy="360363"/>
          </a:xfrm>
          <a:prstGeom prst="rightArrow">
            <a:avLst>
              <a:gd name="adj1" fmla="val 50000"/>
              <a:gd name="adj2" fmla="val 29956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1429" name="Group 53"/>
          <p:cNvGrpSpPr>
            <a:grpSpLocks/>
          </p:cNvGrpSpPr>
          <p:nvPr/>
        </p:nvGrpSpPr>
        <p:grpSpPr bwMode="auto">
          <a:xfrm>
            <a:off x="3276600" y="1341438"/>
            <a:ext cx="2590800" cy="1908175"/>
            <a:chOff x="2064" y="845"/>
            <a:chExt cx="1632" cy="1202"/>
          </a:xfrm>
        </p:grpSpPr>
        <p:sp>
          <p:nvSpPr>
            <p:cNvPr id="101389" name="AutoShape 13"/>
            <p:cNvSpPr>
              <a:spLocks noChangeArrowheads="1"/>
            </p:cNvSpPr>
            <p:nvPr/>
          </p:nvSpPr>
          <p:spPr bwMode="auto">
            <a:xfrm>
              <a:off x="2064" y="1298"/>
              <a:ext cx="272" cy="227"/>
            </a:xfrm>
            <a:prstGeom prst="rightArrow">
              <a:avLst>
                <a:gd name="adj1" fmla="val 50000"/>
                <a:gd name="adj2" fmla="val 29956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1" name="Rectangle 15"/>
            <p:cNvSpPr>
              <a:spLocks noChangeArrowheads="1"/>
            </p:cNvSpPr>
            <p:nvPr/>
          </p:nvSpPr>
          <p:spPr bwMode="auto">
            <a:xfrm>
              <a:off x="2426" y="1525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101392" name="Rectangle 16"/>
            <p:cNvSpPr>
              <a:spLocks noChangeArrowheads="1"/>
            </p:cNvSpPr>
            <p:nvPr/>
          </p:nvSpPr>
          <p:spPr bwMode="auto">
            <a:xfrm>
              <a:off x="2880" y="1525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fun(4)*5</a:t>
              </a:r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2562" y="1797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n      </a:t>
              </a:r>
              <a:r>
                <a:rPr lang="zh-CN" altLang="en-US" sz="2000"/>
                <a:t>函数值等</a:t>
              </a:r>
            </a:p>
          </p:txBody>
        </p: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2426" y="1299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01395" name="Rectangle 19"/>
            <p:cNvSpPr>
              <a:spLocks noChangeArrowheads="1"/>
            </p:cNvSpPr>
            <p:nvPr/>
          </p:nvSpPr>
          <p:spPr bwMode="auto">
            <a:xfrm>
              <a:off x="2880" y="1299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fun(3)*4</a:t>
              </a:r>
            </a:p>
          </p:txBody>
        </p:sp>
        <p:sp>
          <p:nvSpPr>
            <p:cNvPr id="101396" name="Rectangle 20"/>
            <p:cNvSpPr>
              <a:spLocks noChangeArrowheads="1"/>
            </p:cNvSpPr>
            <p:nvPr/>
          </p:nvSpPr>
          <p:spPr bwMode="auto">
            <a:xfrm>
              <a:off x="2426" y="1072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01397" name="Rectangle 21"/>
            <p:cNvSpPr>
              <a:spLocks noChangeArrowheads="1"/>
            </p:cNvSpPr>
            <p:nvPr/>
          </p:nvSpPr>
          <p:spPr bwMode="auto">
            <a:xfrm>
              <a:off x="2880" y="1072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fun(2)*3</a:t>
              </a:r>
            </a:p>
          </p:txBody>
        </p:sp>
        <p:sp>
          <p:nvSpPr>
            <p:cNvPr id="101398" name="Rectangle 22"/>
            <p:cNvSpPr>
              <a:spLocks noChangeArrowheads="1"/>
            </p:cNvSpPr>
            <p:nvPr/>
          </p:nvSpPr>
          <p:spPr bwMode="auto">
            <a:xfrm>
              <a:off x="2426" y="845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2880" y="845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</p:grpSp>
      <p:grpSp>
        <p:nvGrpSpPr>
          <p:cNvPr id="101430" name="Group 54"/>
          <p:cNvGrpSpPr>
            <a:grpSpLocks/>
          </p:cNvGrpSpPr>
          <p:nvPr/>
        </p:nvGrpSpPr>
        <p:grpSpPr bwMode="auto">
          <a:xfrm>
            <a:off x="6011863" y="1701800"/>
            <a:ext cx="2663825" cy="1547813"/>
            <a:chOff x="3787" y="1072"/>
            <a:chExt cx="1678" cy="975"/>
          </a:xfrm>
        </p:grpSpPr>
        <p:sp>
          <p:nvSpPr>
            <p:cNvPr id="101402" name="AutoShape 26"/>
            <p:cNvSpPr>
              <a:spLocks noChangeArrowheads="1"/>
            </p:cNvSpPr>
            <p:nvPr/>
          </p:nvSpPr>
          <p:spPr bwMode="auto">
            <a:xfrm>
              <a:off x="3787" y="1298"/>
              <a:ext cx="272" cy="227"/>
            </a:xfrm>
            <a:prstGeom prst="rightArrow">
              <a:avLst>
                <a:gd name="adj1" fmla="val 50000"/>
                <a:gd name="adj2" fmla="val 29956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3" name="Rectangle 27"/>
            <p:cNvSpPr>
              <a:spLocks noChangeArrowheads="1"/>
            </p:cNvSpPr>
            <p:nvPr/>
          </p:nvSpPr>
          <p:spPr bwMode="auto">
            <a:xfrm>
              <a:off x="4195" y="1525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101404" name="Rectangle 28"/>
            <p:cNvSpPr>
              <a:spLocks noChangeArrowheads="1"/>
            </p:cNvSpPr>
            <p:nvPr/>
          </p:nvSpPr>
          <p:spPr bwMode="auto">
            <a:xfrm>
              <a:off x="4649" y="1525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fun(4)*5</a:t>
              </a:r>
            </a:p>
          </p:txBody>
        </p:sp>
        <p:sp>
          <p:nvSpPr>
            <p:cNvPr id="101405" name="Text Box 29"/>
            <p:cNvSpPr txBox="1">
              <a:spLocks noChangeArrowheads="1"/>
            </p:cNvSpPr>
            <p:nvPr/>
          </p:nvSpPr>
          <p:spPr bwMode="auto">
            <a:xfrm>
              <a:off x="4331" y="1797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n      </a:t>
              </a:r>
              <a:r>
                <a:rPr lang="zh-CN" altLang="en-US" sz="2000"/>
                <a:t>函数值等</a:t>
              </a:r>
            </a:p>
          </p:txBody>
        </p:sp>
        <p:sp>
          <p:nvSpPr>
            <p:cNvPr id="101406" name="Rectangle 30"/>
            <p:cNvSpPr>
              <a:spLocks noChangeArrowheads="1"/>
            </p:cNvSpPr>
            <p:nvPr/>
          </p:nvSpPr>
          <p:spPr bwMode="auto">
            <a:xfrm>
              <a:off x="4195" y="1299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01407" name="Rectangle 31"/>
            <p:cNvSpPr>
              <a:spLocks noChangeArrowheads="1"/>
            </p:cNvSpPr>
            <p:nvPr/>
          </p:nvSpPr>
          <p:spPr bwMode="auto">
            <a:xfrm>
              <a:off x="4649" y="1299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fun(3)*4</a:t>
              </a:r>
            </a:p>
          </p:txBody>
        </p:sp>
        <p:sp>
          <p:nvSpPr>
            <p:cNvPr id="101408" name="Rectangle 32"/>
            <p:cNvSpPr>
              <a:spLocks noChangeArrowheads="1"/>
            </p:cNvSpPr>
            <p:nvPr/>
          </p:nvSpPr>
          <p:spPr bwMode="auto">
            <a:xfrm>
              <a:off x="4195" y="1072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01409" name="Rectangle 33"/>
            <p:cNvSpPr>
              <a:spLocks noChangeArrowheads="1"/>
            </p:cNvSpPr>
            <p:nvPr/>
          </p:nvSpPr>
          <p:spPr bwMode="auto">
            <a:xfrm>
              <a:off x="4649" y="1072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6</a:t>
              </a:r>
            </a:p>
          </p:txBody>
        </p:sp>
      </p:grpSp>
      <p:grpSp>
        <p:nvGrpSpPr>
          <p:cNvPr id="101432" name="Group 56"/>
          <p:cNvGrpSpPr>
            <a:grpSpLocks/>
          </p:cNvGrpSpPr>
          <p:nvPr/>
        </p:nvGrpSpPr>
        <p:grpSpPr bwMode="auto">
          <a:xfrm>
            <a:off x="3779838" y="4581525"/>
            <a:ext cx="2592387" cy="865188"/>
            <a:chOff x="2381" y="2886"/>
            <a:chExt cx="1633" cy="545"/>
          </a:xfrm>
        </p:grpSpPr>
        <p:sp>
          <p:nvSpPr>
            <p:cNvPr id="101419" name="Rectangle 43"/>
            <p:cNvSpPr>
              <a:spLocks noChangeArrowheads="1"/>
            </p:cNvSpPr>
            <p:nvPr/>
          </p:nvSpPr>
          <p:spPr bwMode="auto">
            <a:xfrm>
              <a:off x="2381" y="2909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101420" name="Rectangle 44"/>
            <p:cNvSpPr>
              <a:spLocks noChangeArrowheads="1"/>
            </p:cNvSpPr>
            <p:nvPr/>
          </p:nvSpPr>
          <p:spPr bwMode="auto">
            <a:xfrm>
              <a:off x="2835" y="2909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120</a:t>
              </a:r>
            </a:p>
          </p:txBody>
        </p:sp>
        <p:sp>
          <p:nvSpPr>
            <p:cNvPr id="101421" name="Text Box 45"/>
            <p:cNvSpPr txBox="1">
              <a:spLocks noChangeArrowheads="1"/>
            </p:cNvSpPr>
            <p:nvPr/>
          </p:nvSpPr>
          <p:spPr bwMode="auto">
            <a:xfrm>
              <a:off x="2517" y="3181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n      </a:t>
              </a:r>
              <a:r>
                <a:rPr lang="zh-CN" altLang="en-US" sz="2000"/>
                <a:t>函数值等</a:t>
              </a:r>
            </a:p>
          </p:txBody>
        </p:sp>
        <p:sp>
          <p:nvSpPr>
            <p:cNvPr id="101424" name="AutoShape 48"/>
            <p:cNvSpPr>
              <a:spLocks noChangeArrowheads="1"/>
            </p:cNvSpPr>
            <p:nvPr/>
          </p:nvSpPr>
          <p:spPr bwMode="auto">
            <a:xfrm>
              <a:off x="3787" y="2886"/>
              <a:ext cx="227" cy="182"/>
            </a:xfrm>
            <a:prstGeom prst="leftArrow">
              <a:avLst>
                <a:gd name="adj1" fmla="val 50000"/>
                <a:gd name="adj2" fmla="val 31181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431" name="Group 55"/>
          <p:cNvGrpSpPr>
            <a:grpSpLocks/>
          </p:cNvGrpSpPr>
          <p:nvPr/>
        </p:nvGrpSpPr>
        <p:grpSpPr bwMode="auto">
          <a:xfrm>
            <a:off x="6588125" y="3357563"/>
            <a:ext cx="2016125" cy="2089150"/>
            <a:chOff x="4150" y="2115"/>
            <a:chExt cx="1270" cy="1316"/>
          </a:xfrm>
        </p:grpSpPr>
        <p:sp>
          <p:nvSpPr>
            <p:cNvPr id="101412" name="Rectangle 36"/>
            <p:cNvSpPr>
              <a:spLocks noChangeArrowheads="1"/>
            </p:cNvSpPr>
            <p:nvPr/>
          </p:nvSpPr>
          <p:spPr bwMode="auto">
            <a:xfrm>
              <a:off x="4150" y="2909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101413" name="Rectangle 37"/>
            <p:cNvSpPr>
              <a:spLocks noChangeArrowheads="1"/>
            </p:cNvSpPr>
            <p:nvPr/>
          </p:nvSpPr>
          <p:spPr bwMode="auto">
            <a:xfrm>
              <a:off x="4604" y="2909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fun(4)*5</a:t>
              </a:r>
            </a:p>
          </p:txBody>
        </p:sp>
        <p:sp>
          <p:nvSpPr>
            <p:cNvPr id="101414" name="Text Box 38"/>
            <p:cNvSpPr txBox="1">
              <a:spLocks noChangeArrowheads="1"/>
            </p:cNvSpPr>
            <p:nvPr/>
          </p:nvSpPr>
          <p:spPr bwMode="auto">
            <a:xfrm>
              <a:off x="4286" y="3181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n      </a:t>
              </a:r>
              <a:r>
                <a:rPr lang="zh-CN" altLang="en-US" sz="2000"/>
                <a:t>函数值等</a:t>
              </a:r>
            </a:p>
          </p:txBody>
        </p:sp>
        <p:sp>
          <p:nvSpPr>
            <p:cNvPr id="101415" name="Rectangle 39"/>
            <p:cNvSpPr>
              <a:spLocks noChangeArrowheads="1"/>
            </p:cNvSpPr>
            <p:nvPr/>
          </p:nvSpPr>
          <p:spPr bwMode="auto">
            <a:xfrm>
              <a:off x="4150" y="2683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01416" name="Rectangle 40"/>
            <p:cNvSpPr>
              <a:spLocks noChangeArrowheads="1"/>
            </p:cNvSpPr>
            <p:nvPr/>
          </p:nvSpPr>
          <p:spPr bwMode="auto">
            <a:xfrm>
              <a:off x="4604" y="2683"/>
              <a:ext cx="771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24</a:t>
              </a:r>
            </a:p>
          </p:txBody>
        </p:sp>
        <p:sp>
          <p:nvSpPr>
            <p:cNvPr id="101425" name="AutoShape 49"/>
            <p:cNvSpPr>
              <a:spLocks noChangeArrowheads="1"/>
            </p:cNvSpPr>
            <p:nvPr/>
          </p:nvSpPr>
          <p:spPr bwMode="auto">
            <a:xfrm>
              <a:off x="4830" y="2115"/>
              <a:ext cx="182" cy="454"/>
            </a:xfrm>
            <a:prstGeom prst="downArrow">
              <a:avLst>
                <a:gd name="adj1" fmla="val 50000"/>
                <a:gd name="adj2" fmla="val 62363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433" name="Group 57"/>
          <p:cNvGrpSpPr>
            <a:grpSpLocks/>
          </p:cNvGrpSpPr>
          <p:nvPr/>
        </p:nvGrpSpPr>
        <p:grpSpPr bwMode="auto">
          <a:xfrm>
            <a:off x="755650" y="4616450"/>
            <a:ext cx="2305050" cy="396875"/>
            <a:chOff x="476" y="2908"/>
            <a:chExt cx="1452" cy="250"/>
          </a:xfrm>
        </p:grpSpPr>
        <p:sp>
          <p:nvSpPr>
            <p:cNvPr id="101426" name="AutoShape 50"/>
            <p:cNvSpPr>
              <a:spLocks noChangeArrowheads="1"/>
            </p:cNvSpPr>
            <p:nvPr/>
          </p:nvSpPr>
          <p:spPr bwMode="auto">
            <a:xfrm>
              <a:off x="1701" y="2932"/>
              <a:ext cx="227" cy="182"/>
            </a:xfrm>
            <a:prstGeom prst="leftArrow">
              <a:avLst>
                <a:gd name="adj1" fmla="val 50000"/>
                <a:gd name="adj2" fmla="val 31181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7" name="Text Box 51"/>
            <p:cNvSpPr txBox="1">
              <a:spLocks noChangeArrowheads="1"/>
            </p:cNvSpPr>
            <p:nvPr/>
          </p:nvSpPr>
          <p:spPr bwMode="auto">
            <a:xfrm>
              <a:off x="476" y="2908"/>
              <a:ext cx="1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/>
                <a:t>返回函数值</a:t>
              </a:r>
              <a:r>
                <a:rPr lang="en-US" altLang="zh-CN" sz="2000"/>
                <a:t>120</a:t>
              </a:r>
            </a:p>
          </p:txBody>
        </p:sp>
      </p:grpSp>
      <p:sp>
        <p:nvSpPr>
          <p:cNvPr id="101428" name="Text Box 52"/>
          <p:cNvSpPr txBox="1">
            <a:spLocks noChangeArrowheads="1"/>
          </p:cNvSpPr>
          <p:nvPr/>
        </p:nvSpPr>
        <p:spPr bwMode="auto">
          <a:xfrm>
            <a:off x="3203575" y="333375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</a:rPr>
              <a:t>求值过程</a:t>
            </a:r>
            <a:r>
              <a:rPr lang="en-US" altLang="zh-CN">
                <a:solidFill>
                  <a:srgbClr val="FF00FF"/>
                </a:solidFill>
              </a:rPr>
              <a:t>:</a:t>
            </a:r>
            <a:r>
              <a:rPr lang="zh-CN" altLang="en-US">
                <a:solidFill>
                  <a:srgbClr val="FF00FF"/>
                </a:solidFill>
              </a:rPr>
              <a:t>退栈</a:t>
            </a:r>
          </a:p>
        </p:txBody>
      </p:sp>
    </p:spTree>
    <p:extLst>
      <p:ext uri="{BB962C8B-B14F-4D97-AF65-F5344CB8AC3E}">
        <p14:creationId xmlns:p14="http://schemas.microsoft.com/office/powerpoint/2010/main" val="212026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42910" y="2643182"/>
            <a:ext cx="46434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设计求解问题的递归模型。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转换成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对应的递归算法。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35" name="Text Box 3" descr="蓝色面巾纸"/>
          <p:cNvSpPr txBox="1">
            <a:spLocks noChangeArrowheads="1"/>
          </p:cNvSpPr>
          <p:nvPr/>
        </p:nvSpPr>
        <p:spPr bwMode="auto">
          <a:xfrm>
            <a:off x="428596" y="1624004"/>
            <a:ext cx="4608513" cy="51911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5.3.1  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递归算法设计的步骤</a:t>
            </a:r>
          </a:p>
        </p:txBody>
      </p:sp>
      <p:sp>
        <p:nvSpPr>
          <p:cNvPr id="4" name="Text Box 10" descr="粉色面巾纸"/>
          <p:cNvSpPr txBox="1">
            <a:spLocks noChangeArrowheads="1"/>
          </p:cNvSpPr>
          <p:nvPr/>
        </p:nvSpPr>
        <p:spPr bwMode="auto">
          <a:xfrm>
            <a:off x="2428860" y="420671"/>
            <a:ext cx="4500594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5.3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递归算法的设计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357422" y="4000504"/>
            <a:ext cx="4286280" cy="500066"/>
            <a:chOff x="1428728" y="4429132"/>
            <a:chExt cx="4286280" cy="500066"/>
          </a:xfrm>
        </p:grpSpPr>
        <p:sp>
          <p:nvSpPr>
            <p:cNvPr id="5" name="圆角矩形 4"/>
            <p:cNvSpPr/>
            <p:nvPr/>
          </p:nvSpPr>
          <p:spPr>
            <a:xfrm>
              <a:off x="1428728" y="4429132"/>
              <a:ext cx="1643074" cy="500066"/>
            </a:xfrm>
            <a:prstGeom prst="roundRect">
              <a:avLst/>
            </a:prstGeom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递归模型</a:t>
              </a:r>
              <a:endParaRPr lang="zh-CN" altLang="en-US" sz="2000"/>
            </a:p>
          </p:txBody>
        </p:sp>
        <p:sp>
          <p:nvSpPr>
            <p:cNvPr id="6" name="右箭头 5"/>
            <p:cNvSpPr/>
            <p:nvPr/>
          </p:nvSpPr>
          <p:spPr>
            <a:xfrm>
              <a:off x="3214678" y="4572008"/>
              <a:ext cx="714380" cy="214314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071934" y="4429132"/>
              <a:ext cx="1643074" cy="50006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递归算法</a:t>
              </a:r>
              <a:endParaRPr lang="zh-CN" altLang="en-US" sz="200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5675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357158" y="1462619"/>
            <a:ext cx="5715040" cy="91307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FF33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）对原问题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进行分析，称为“大问题”，假设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出合理的“小问题”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(s’)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；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596" y="500042"/>
            <a:ext cx="4248150" cy="457200"/>
          </a:xfrm>
          <a:prstGeom prst="rect">
            <a:avLst/>
          </a:prstGeom>
          <a:solidFill>
            <a:srgbClr val="3366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　求递归模型的步骤如下：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7158" y="4357694"/>
            <a:ext cx="5572164" cy="913070"/>
          </a:xfrm>
          <a:prstGeom prst="rect">
            <a:avLst/>
          </a:prstGeom>
          <a:ln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）确定一个特定情况（如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(0)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的解  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/>
              </a:rPr>
              <a:t>  </a:t>
            </a: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递归出口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7158" y="2714620"/>
            <a:ext cx="5643602" cy="91307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 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）假设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是可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解的，在此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基础上确定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(s)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的解，即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给出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(s)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(s’)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的关系 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/>
              </a:rPr>
              <a:t>递归体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72198" y="1714488"/>
            <a:ext cx="2857520" cy="3571900"/>
            <a:chOff x="6072198" y="1714488"/>
            <a:chExt cx="2857520" cy="3571900"/>
          </a:xfrm>
        </p:grpSpPr>
        <p:sp>
          <p:nvSpPr>
            <p:cNvPr id="10" name="TextBox 9"/>
            <p:cNvSpPr txBox="1"/>
            <p:nvPr/>
          </p:nvSpPr>
          <p:spPr>
            <a:xfrm>
              <a:off x="6786578" y="1714488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>
                  <a:solidFill>
                    <a:srgbClr val="9900FF"/>
                  </a:solidFill>
                  <a:ea typeface="楷体" pitchFamily="49" charset="-122"/>
                  <a:cs typeface="Times New Roman" pitchFamily="18" charset="0"/>
                </a:rPr>
                <a:t>数学归纳法</a:t>
              </a: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6578" y="2571744"/>
              <a:ext cx="2143140" cy="1446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假设</a:t>
              </a:r>
              <a:r>
                <a:rPr kumimoji="1"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20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时等式成立</a:t>
              </a:r>
              <a:endParaRPr lang="zh-CN" altLang="en-US" sz="2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kumimoji="1"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求证</a:t>
              </a:r>
              <a:r>
                <a:rPr kumimoji="1"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时等式成立</a:t>
              </a:r>
              <a:endParaRPr lang="zh-CN" altLang="en-US" sz="2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6578" y="4516947"/>
              <a:ext cx="1928826" cy="7694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求证</a:t>
              </a:r>
              <a:r>
                <a:rPr kumimoji="1"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=1</a:t>
              </a:r>
              <a:r>
                <a:rPr kumimoji="1" lang="zh-CN" altLang="en-US" sz="22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时等式成立</a:t>
              </a:r>
              <a:endParaRPr lang="zh-CN" altLang="en-US" sz="2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6143636" y="3286124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左右箭头 14"/>
            <p:cNvSpPr/>
            <p:nvPr/>
          </p:nvSpPr>
          <p:spPr>
            <a:xfrm>
              <a:off x="6072198" y="4786322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54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52466" y="214290"/>
            <a:ext cx="81343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例如，采用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递归算法求实数数组</a:t>
            </a:r>
            <a:r>
              <a:rPr kumimoji="1" lang="en-US" altLang="zh-CN" i="1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0..</a:t>
            </a:r>
            <a:r>
              <a:rPr kumimoji="1" lang="en-US" altLang="zh-CN" i="1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330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1]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中的最小值。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en-US" altLang="zh-CN" i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数组元素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[0]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个元素）中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的最小值。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42976" y="4896161"/>
            <a:ext cx="5472114" cy="1466315"/>
            <a:chOff x="1142976" y="4896161"/>
            <a:chExt cx="5472114" cy="1466315"/>
          </a:xfrm>
        </p:grpSpPr>
        <p:sp>
          <p:nvSpPr>
            <p:cNvPr id="20484" name="Text Box 4" descr="羊皮纸"/>
            <p:cNvSpPr txBox="1">
              <a:spLocks noChangeArrowheads="1"/>
            </p:cNvSpPr>
            <p:nvPr/>
          </p:nvSpPr>
          <p:spPr bwMode="auto">
            <a:xfrm>
              <a:off x="1285852" y="5500702"/>
              <a:ext cx="5329238" cy="86177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[0]			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=0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 </a:t>
              </a:r>
              <a:r>
                <a:rPr kumimoji="1" lang="en-US" altLang="zh-CN" sz="200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MIN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>
                  <a:solidFill>
                    <a:srgbClr val="0000FF"/>
                  </a:solidFill>
                  <a:latin typeface="+mn-ea"/>
                  <a:cs typeface="Times New Roman" pitchFamily="18" charset="0"/>
                </a:rPr>
                <a:t>-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1)</a:t>
              </a:r>
              <a:r>
                <a:rPr kumimoji="1" lang="zh-CN" altLang="en-US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])  	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其他情况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4896161"/>
              <a:ext cx="3714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因此得到如下递归模型：</a:t>
              </a:r>
              <a:endParaRPr lang="zh-CN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3429000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假设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已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求出，则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])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，其中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MIN()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为求两个值较小值函数。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000240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A</a:t>
            </a:r>
            <a:r>
              <a:rPr lang="en-US" altLang="zh-CN" dirty="0"/>
              <a:t>[0]   </a:t>
            </a:r>
            <a:r>
              <a:rPr lang="en-US" altLang="zh-CN" i="1" dirty="0"/>
              <a:t>A</a:t>
            </a:r>
            <a:r>
              <a:rPr lang="en-US" altLang="zh-CN" dirty="0"/>
              <a:t>[1</a:t>
            </a:r>
            <a:r>
              <a:rPr lang="en-US" altLang="zh-CN"/>
              <a:t>]   </a:t>
            </a:r>
            <a:r>
              <a:rPr lang="en-US" altLang="zh-CN">
                <a:latin typeface="宋体"/>
                <a:ea typeface="宋体"/>
              </a:rPr>
              <a:t>……</a:t>
            </a:r>
            <a:r>
              <a:rPr lang="en-US" altLang="zh-CN">
                <a:latin typeface="+mn-ea"/>
                <a:ea typeface="+mn-ea"/>
                <a:sym typeface="Symbol"/>
              </a:rPr>
              <a:t> </a:t>
            </a:r>
            <a:r>
              <a:rPr lang="en-US" altLang="zh-CN">
                <a:sym typeface="Symbol"/>
              </a:rPr>
              <a:t>  </a:t>
            </a:r>
            <a:r>
              <a:rPr lang="en-US" altLang="zh-CN" i="1" dirty="0">
                <a:sym typeface="Symbol"/>
              </a:rPr>
              <a:t>A</a:t>
            </a:r>
            <a:r>
              <a:rPr lang="en-US" altLang="zh-CN" dirty="0">
                <a:sym typeface="Symbol"/>
              </a:rPr>
              <a:t>[</a:t>
            </a:r>
            <a:r>
              <a:rPr lang="en-US" altLang="zh-CN" i="1" dirty="0" err="1">
                <a:sym typeface="Symbol"/>
              </a:rPr>
              <a:t>i</a:t>
            </a:r>
            <a:r>
              <a:rPr lang="en-US" altLang="zh-CN" dirty="0">
                <a:latin typeface="+mn-ea"/>
                <a:ea typeface="+mn-ea"/>
                <a:sym typeface="Symbol"/>
              </a:rPr>
              <a:t>-</a:t>
            </a:r>
            <a:r>
              <a:rPr lang="en-US" altLang="zh-CN" dirty="0">
                <a:sym typeface="Symbol"/>
              </a:rPr>
              <a:t>1]  </a:t>
            </a:r>
            <a:r>
              <a:rPr lang="en-US" altLang="zh-CN" i="1" dirty="0">
                <a:sym typeface="Symbol"/>
              </a:rPr>
              <a:t>A</a:t>
            </a:r>
            <a:r>
              <a:rPr lang="en-US" altLang="zh-CN" dirty="0">
                <a:sym typeface="Symbol"/>
              </a:rPr>
              <a:t>[</a:t>
            </a:r>
            <a:r>
              <a:rPr lang="en-US" altLang="zh-CN" i="1" dirty="0" err="1">
                <a:sym typeface="Symbol"/>
              </a:rPr>
              <a:t>i</a:t>
            </a:r>
            <a:r>
              <a:rPr lang="en-US" altLang="zh-CN">
                <a:sym typeface="Symbol"/>
              </a:rPr>
              <a:t>]  </a:t>
            </a:r>
            <a:r>
              <a:rPr lang="en-US" altLang="zh-CN">
                <a:latin typeface="宋体"/>
                <a:ea typeface="宋体"/>
              </a:rPr>
              <a:t>…… </a:t>
            </a:r>
            <a:r>
              <a:rPr lang="en-US" altLang="zh-CN">
                <a:sym typeface="Symbol"/>
              </a:rPr>
              <a:t> </a:t>
            </a:r>
            <a:r>
              <a:rPr lang="en-US" altLang="zh-CN" i="1" dirty="0">
                <a:sym typeface="Symbol"/>
              </a:rPr>
              <a:t>A</a:t>
            </a:r>
            <a:r>
              <a:rPr lang="en-US" altLang="zh-CN" dirty="0">
                <a:sym typeface="Symbol"/>
              </a:rPr>
              <a:t>[</a:t>
            </a:r>
            <a:r>
              <a:rPr lang="en-US" altLang="zh-CN" i="1" dirty="0">
                <a:sym typeface="Symbol"/>
              </a:rPr>
              <a:t>n</a:t>
            </a:r>
            <a:r>
              <a:rPr lang="en-US" altLang="zh-CN" dirty="0">
                <a:latin typeface="+mj-ea"/>
                <a:ea typeface="+mj-ea"/>
                <a:sym typeface="Symbol"/>
              </a:rPr>
              <a:t>-</a:t>
            </a:r>
            <a:r>
              <a:rPr lang="en-US" altLang="zh-CN" dirty="0">
                <a:sym typeface="Symbol"/>
              </a:rPr>
              <a:t>1]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214414" y="2571744"/>
            <a:ext cx="4929222" cy="993638"/>
            <a:chOff x="1214414" y="2571744"/>
            <a:chExt cx="4429156" cy="993638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2981802" y="804356"/>
              <a:ext cx="180000" cy="3714776"/>
            </a:xfrm>
            <a:prstGeom prst="righ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7356" y="2857496"/>
              <a:ext cx="3786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大问题，处理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+1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14414" y="1357298"/>
            <a:ext cx="4286280" cy="642942"/>
            <a:chOff x="1214414" y="1357298"/>
            <a:chExt cx="4286280" cy="642942"/>
          </a:xfrm>
        </p:grpSpPr>
        <p:sp>
          <p:nvSpPr>
            <p:cNvPr id="9" name="左大括号 8"/>
            <p:cNvSpPr/>
            <p:nvPr/>
          </p:nvSpPr>
          <p:spPr>
            <a:xfrm rot="5400000">
              <a:off x="2607455" y="392885"/>
              <a:ext cx="214314" cy="3000396"/>
            </a:xfrm>
            <a:prstGeom prst="lef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71604" y="1357298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sz="2000"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小问题，处理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个元素</a:t>
              </a:r>
              <a:endParaRPr lang="zh-CN" alt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14414" y="4357694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时，只有一个元素，有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[0]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88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27088" y="1196975"/>
            <a:ext cx="4030664" cy="4185761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float </a:t>
            </a:r>
            <a:r>
              <a:rPr kumimoji="1" lang="en-US" altLang="zh-CN" sz="2000" i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(float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A[]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float m;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==0)  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return A[0];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else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m=</a:t>
            </a:r>
            <a:r>
              <a:rPr kumimoji="1" lang="en-US" altLang="zh-CN" sz="2000" i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i-1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(m&gt;A[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return 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return m;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endParaRPr kumimoji="1" lang="en-US" altLang="zh-CN" sz="20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9750" y="404813"/>
            <a:ext cx="5975350" cy="47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由此得到如下递归求解算法：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142976" y="2000240"/>
            <a:ext cx="5072098" cy="642942"/>
            <a:chOff x="1214414" y="2000240"/>
            <a:chExt cx="5072098" cy="642942"/>
          </a:xfrm>
          <a:scene3d>
            <a:camera prst="perspectiveLeft"/>
            <a:lightRig rig="threePt" dir="t"/>
          </a:scene3d>
        </p:grpSpPr>
        <p:sp>
          <p:nvSpPr>
            <p:cNvPr id="4" name="矩形 3"/>
            <p:cNvSpPr/>
            <p:nvPr/>
          </p:nvSpPr>
          <p:spPr>
            <a:xfrm>
              <a:off x="1214414" y="2000240"/>
              <a:ext cx="2071702" cy="6429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3"/>
            </p:cNvCxnSpPr>
            <p:nvPr/>
          </p:nvCxnSpPr>
          <p:spPr>
            <a:xfrm flipV="1">
              <a:off x="3286116" y="2285992"/>
              <a:ext cx="172800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29190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递归出口</a:t>
              </a:r>
              <a:endParaRPr lang="zh-CN" altLang="en-US" sz="2000" dirty="0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1571604" y="3000372"/>
            <a:ext cx="4714908" cy="1714512"/>
            <a:chOff x="1643042" y="3000372"/>
            <a:chExt cx="5072098" cy="1714512"/>
          </a:xfrm>
          <a:scene3d>
            <a:camera prst="perspectiveLeft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1643042" y="3000372"/>
              <a:ext cx="2357454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3"/>
              <a:endCxn id="12" idx="1"/>
            </p:cNvCxnSpPr>
            <p:nvPr/>
          </p:nvCxnSpPr>
          <p:spPr>
            <a:xfrm>
              <a:off x="4000496" y="3857628"/>
              <a:ext cx="1357322" cy="14259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57818" y="367183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递归体</a:t>
              </a:r>
              <a:endParaRPr lang="zh-CN" altLang="en-US" sz="2000" dirty="0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238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967071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递归数据结构的数据特别适合递归处理 </a:t>
            </a:r>
            <a:r>
              <a:rPr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>
                <a:latin typeface="楷体" pitchFamily="49" charset="-122"/>
                <a:ea typeface="楷体" pitchFamily="49" charset="-122"/>
                <a:sym typeface="Wingdings"/>
              </a:rPr>
              <a:t>递归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000100" y="1500174"/>
            <a:ext cx="2500330" cy="4500594"/>
            <a:chOff x="1000100" y="1071546"/>
            <a:chExt cx="2678925" cy="4500594"/>
          </a:xfrm>
        </p:grpSpPr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4000504"/>
              <a:ext cx="2357454" cy="1571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000100" y="1071546"/>
              <a:ext cx="26789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种瓜得瓜</a:t>
              </a:r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：递归性</a:t>
              </a:r>
              <a:endParaRPr lang="zh-CN" altLang="en-US" sz="2200" dirty="0"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785926"/>
              <a:ext cx="2357443" cy="157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下箭头 8"/>
            <p:cNvSpPr/>
            <p:nvPr/>
          </p:nvSpPr>
          <p:spPr bwMode="auto">
            <a:xfrm>
              <a:off x="2000232" y="350043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" name="Text Box 4" descr="羊皮纸"/>
          <p:cNvSpPr txBox="1">
            <a:spLocks noChangeArrowheads="1"/>
          </p:cNvSpPr>
          <p:nvPr/>
        </p:nvSpPr>
        <p:spPr bwMode="auto">
          <a:xfrm>
            <a:off x="468312" y="260350"/>
            <a:ext cx="6746893" cy="52322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隶书" pitchFamily="49" charset="-122"/>
              </a:rPr>
              <a:t>5.3.2  </a:t>
            </a:r>
            <a:r>
              <a:rPr lang="zh-CN" altLang="en-US" sz="2800" dirty="0">
                <a:solidFill>
                  <a:srgbClr val="FF3300"/>
                </a:solidFill>
                <a:ea typeface="隶书" pitchFamily="49" charset="-122"/>
              </a:rPr>
              <a:t>基于递归数据结构的递归算法设计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929058" y="2000240"/>
            <a:ext cx="3786214" cy="3857652"/>
            <a:chOff x="3929058" y="2000240"/>
            <a:chExt cx="3786214" cy="3857652"/>
          </a:xfrm>
        </p:grpSpPr>
        <p:sp>
          <p:nvSpPr>
            <p:cNvPr id="11" name="TextBox 10"/>
            <p:cNvSpPr txBox="1"/>
            <p:nvPr/>
          </p:nvSpPr>
          <p:spPr>
            <a:xfrm>
              <a:off x="4286248" y="2805540"/>
              <a:ext cx="3429024" cy="212365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2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数据：</a:t>
              </a:r>
              <a:r>
                <a:rPr lang="en-US" altLang="zh-CN" sz="22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={</a:t>
              </a:r>
              <a:r>
                <a:rPr lang="zh-CN" altLang="en-US" sz="22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瓜的集合</a:t>
              </a:r>
              <a:r>
                <a:rPr lang="en-US" altLang="zh-CN" sz="22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2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运算：</a:t>
              </a:r>
              <a:r>
                <a:rPr lang="en-US" altLang="zh-CN" sz="22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Op={</a:t>
              </a:r>
              <a:r>
                <a:rPr lang="zh-CN" altLang="en-US" sz="22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种瓜</a:t>
              </a:r>
              <a:r>
                <a:rPr lang="en-US" altLang="zh-CN" sz="22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2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递归性：</a:t>
              </a:r>
              <a:endParaRPr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2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Op(</a:t>
              </a:r>
              <a:r>
                <a:rPr lang="en-US" altLang="zh-CN" sz="22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zh-CN" altLang="en-US" sz="22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∈ </a:t>
              </a:r>
              <a:r>
                <a:rPr lang="en-US" altLang="zh-CN" sz="22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en-US" altLang="zh-CN" sz="22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2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∈</a:t>
              </a:r>
              <a:r>
                <a:rPr lang="en-US" altLang="zh-CN" sz="22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endParaRPr lang="zh-CN" altLang="en-US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3929058" y="2000240"/>
              <a:ext cx="214314" cy="3857652"/>
            </a:xfrm>
            <a:prstGeom prst="rightBrac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227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71551" y="1196975"/>
            <a:ext cx="5386400" cy="26064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if (n==1)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return 1;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return  n*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(n-1);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直接递归函数示例：求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!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正整数）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358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设计不带头结点的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单链表的相关递归算法。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77949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082774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17812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22637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80049" y="2285992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370112" y="2474899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811562" y="2482836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033937" y="2482836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530699" y="2149461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...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219174" y="2508236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857224" y="214787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L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011336" y="1428736"/>
            <a:ext cx="4103687" cy="688975"/>
            <a:chOff x="2011336" y="1428736"/>
            <a:chExt cx="4103687" cy="688975"/>
          </a:xfrm>
        </p:grpSpPr>
        <p:sp>
          <p:nvSpPr>
            <p:cNvPr id="25615" name="AutoShape 15"/>
            <p:cNvSpPr>
              <a:spLocks/>
            </p:cNvSpPr>
            <p:nvPr/>
          </p:nvSpPr>
          <p:spPr bwMode="auto">
            <a:xfrm rot="5400000">
              <a:off x="3968725" y="-28587"/>
              <a:ext cx="188909" cy="4103687"/>
            </a:xfrm>
            <a:prstGeom prst="leftBrace">
              <a:avLst>
                <a:gd name="adj1" fmla="val 468297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3198818" y="1428736"/>
              <a:ext cx="208756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200" i="1" dirty="0"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：大问题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35299" y="2786058"/>
            <a:ext cx="2951163" cy="800765"/>
            <a:chOff x="3235299" y="2786058"/>
            <a:chExt cx="2951163" cy="800765"/>
          </a:xfrm>
        </p:grpSpPr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378174" y="3155936"/>
              <a:ext cx="280828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200" i="1" dirty="0"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200" i="1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2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&gt;next)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：小问题</a:t>
              </a:r>
            </a:p>
          </p:txBody>
        </p:sp>
        <p:sp>
          <p:nvSpPr>
            <p:cNvPr id="25618" name="AutoShape 18"/>
            <p:cNvSpPr>
              <a:spLocks/>
            </p:cNvSpPr>
            <p:nvPr/>
          </p:nvSpPr>
          <p:spPr bwMode="auto">
            <a:xfrm rot="-5400000">
              <a:off x="4537838" y="1483519"/>
              <a:ext cx="203210" cy="2808288"/>
            </a:xfrm>
            <a:prstGeom prst="leftBrace">
              <a:avLst>
                <a:gd name="adj1" fmla="val 320471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000100" y="3929066"/>
            <a:ext cx="75009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把“大问题”转化为若干个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相似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的“小问题”来求解。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为什么在这里设计单链表的递归算法时</a:t>
            </a:r>
            <a:r>
              <a:rPr lang="zh-CN" altLang="en-US">
                <a:solidFill>
                  <a:srgbClr val="CC3300"/>
                </a:solidFill>
                <a:ea typeface="楷体" pitchFamily="49" charset="-122"/>
                <a:cs typeface="Times New Roman" pitchFamily="18" charset="0"/>
              </a:rPr>
              <a:t>不带头结点？</a:t>
            </a:r>
            <a:endParaRPr lang="zh-CN" altLang="en-US" dirty="0">
              <a:solidFill>
                <a:srgbClr val="CC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166214" y="2285992"/>
            <a:ext cx="69180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03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714612" y="2500306"/>
            <a:ext cx="4500594" cy="1357322"/>
            <a:chOff x="2786050" y="2500306"/>
            <a:chExt cx="4500594" cy="135732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9" name="矩形 28"/>
            <p:cNvSpPr/>
            <p:nvPr/>
          </p:nvSpPr>
          <p:spPr bwMode="auto">
            <a:xfrm>
              <a:off x="2786050" y="2928934"/>
              <a:ext cx="4500594" cy="92869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2786050" y="2500306"/>
              <a:ext cx="1285884" cy="714380"/>
              <a:chOff x="2786050" y="2500306"/>
              <a:chExt cx="1285884" cy="714380"/>
            </a:xfrm>
            <a:grpFill/>
          </p:grpSpPr>
          <p:cxnSp>
            <p:nvCxnSpPr>
              <p:cNvPr id="31" name="直接箭头连接符 30"/>
              <p:cNvCxnSpPr/>
              <p:nvPr/>
            </p:nvCxnSpPr>
            <p:spPr bwMode="auto">
              <a:xfrm rot="5400000">
                <a:off x="3071802" y="3000372"/>
                <a:ext cx="357190" cy="71438"/>
              </a:xfrm>
              <a:prstGeom prst="straightConnector1">
                <a:avLst/>
              </a:prstGeom>
              <a:grpFill/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3" name="Text Box 17"/>
              <p:cNvSpPr txBox="1">
                <a:spLocks noChangeArrowheads="1"/>
              </p:cNvSpPr>
              <p:nvPr/>
            </p:nvSpPr>
            <p:spPr bwMode="auto">
              <a:xfrm>
                <a:off x="2786050" y="2500306"/>
                <a:ext cx="1285884" cy="40011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 i="1" dirty="0">
                    <a:ea typeface="楷体" pitchFamily="49" charset="-122"/>
                    <a:cs typeface="Times New Roman" pitchFamily="18" charset="0"/>
                  </a:rPr>
                  <a:t>L</a:t>
                </a:r>
                <a:r>
                  <a:rPr lang="en-US" altLang="zh-CN" sz="2000" dirty="0">
                    <a:latin typeface="+mj-ea"/>
                    <a:ea typeface="+mj-ea"/>
                    <a:cs typeface="Times New Roman" pitchFamily="18" charset="0"/>
                  </a:rPr>
                  <a:t>-</a:t>
                </a:r>
                <a:r>
                  <a:rPr lang="en-US" altLang="zh-CN" sz="2000" dirty="0">
                    <a:ea typeface="楷体" pitchFamily="49" charset="-122"/>
                    <a:cs typeface="Times New Roman" pitchFamily="18" charset="0"/>
                  </a:rPr>
                  <a:t>&gt;next)</a:t>
                </a:r>
                <a:endParaRPr lang="zh-CN" altLang="en-US" sz="2000" dirty="0"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 bwMode="auto">
          <a:xfrm>
            <a:off x="1357290" y="2928934"/>
            <a:ext cx="5715040" cy="928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453548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 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单链表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数据结点个数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428728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571736" y="4033541"/>
            <a:ext cx="1428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&gt;next) 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组合 40"/>
          <p:cNvGrpSpPr/>
          <p:nvPr/>
        </p:nvGrpSpPr>
        <p:grpSpPr>
          <a:xfrm>
            <a:off x="995341" y="3067051"/>
            <a:ext cx="5862675" cy="504825"/>
            <a:chOff x="995341" y="3067051"/>
            <a:chExt cx="5862675" cy="504825"/>
          </a:xfrm>
        </p:grpSpPr>
        <p:grpSp>
          <p:nvGrpSpPr>
            <p:cNvPr id="5" name="组合 36"/>
            <p:cNvGrpSpPr/>
            <p:nvPr/>
          </p:nvGrpSpPr>
          <p:grpSpPr>
            <a:xfrm>
              <a:off x="1577949" y="3211513"/>
              <a:ext cx="1009650" cy="360363"/>
              <a:chOff x="1577949" y="3211513"/>
              <a:chExt cx="1009650" cy="36036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1577949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082774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6" name="组合 38"/>
            <p:cNvGrpSpPr/>
            <p:nvPr/>
          </p:nvGrpSpPr>
          <p:grpSpPr>
            <a:xfrm>
              <a:off x="3017812" y="3211513"/>
              <a:ext cx="1009650" cy="360363"/>
              <a:chOff x="3017812" y="3211513"/>
              <a:chExt cx="1009650" cy="360363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017812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 err="1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baseline="-25000" dirty="0" err="1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</a:t>
                </a:r>
                <a:endParaRPr lang="en-US" altLang="zh-CN" baseline="-25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522637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70112" y="3394076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11562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033937" y="3402013"/>
              <a:ext cx="647700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530699" y="3068638"/>
              <a:ext cx="7207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...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19174" y="3427413"/>
              <a:ext cx="358775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995341" y="3067051"/>
              <a:ext cx="361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L</a:t>
              </a:r>
            </a:p>
          </p:txBody>
        </p:sp>
        <p:grpSp>
          <p:nvGrpSpPr>
            <p:cNvPr id="18" name="组合 39"/>
            <p:cNvGrpSpPr/>
            <p:nvPr/>
          </p:nvGrpSpPr>
          <p:grpSpPr>
            <a:xfrm>
              <a:off x="5680049" y="3205169"/>
              <a:ext cx="1177967" cy="360363"/>
              <a:chOff x="5680049" y="3205169"/>
              <a:chExt cx="1177967" cy="360363"/>
            </a:xfrm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680049" y="3205169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lnSpc>
                    <a:spcPts val="2000"/>
                  </a:lnSpc>
                </a:pPr>
                <a:r>
                  <a:rPr lang="en-US" altLang="zh-CN" i="1" dirty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i="1" baseline="-25000" dirty="0">
                    <a:solidFill>
                      <a:srgbClr val="0000FF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6166214" y="3205169"/>
                <a:ext cx="69180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1" hangingPunct="1">
                  <a:lnSpc>
                    <a:spcPts val="2000"/>
                  </a:lnSpc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  <a:endParaRPr lang="en-US" altLang="zh-CN" sz="2000" i="1" baseline="-25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71472" y="824195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i="1" dirty="0">
                <a:solidFill>
                  <a:srgbClr val="0000FF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solidFill>
                  <a:srgbClr val="0000FF"/>
                </a:solidFill>
              </a:rPr>
              <a:t>L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为单链表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中数据结点个数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42873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空单链表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的数据结点个数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4643438" y="1500174"/>
            <a:ext cx="714380" cy="285752"/>
          </a:xfrm>
          <a:prstGeom prst="rightArrow">
            <a:avLst/>
          </a:prstGeom>
          <a:solidFill>
            <a:srgbClr val="99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8" y="142873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)=0	 </a:t>
            </a:r>
            <a:r>
              <a:rPr lang="zh-CN" altLang="en-US" sz="2000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000" i="1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000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=NULL</a:t>
            </a:r>
            <a:endParaRPr lang="zh-CN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472" y="2038641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对于非空单链表：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1670" y="400050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000496" y="4033541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+  1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477588" y="3000372"/>
            <a:ext cx="1285884" cy="7143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1" name="组合 46"/>
          <p:cNvGrpSpPr/>
          <p:nvPr/>
        </p:nvGrpSpPr>
        <p:grpSpPr>
          <a:xfrm>
            <a:off x="857224" y="4630994"/>
            <a:ext cx="4968875" cy="1603340"/>
            <a:chOff x="857224" y="4630994"/>
            <a:chExt cx="4968875" cy="1603340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857224" y="4630994"/>
              <a:ext cx="260190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递归模型如下：</a:t>
              </a:r>
            </a:p>
          </p:txBody>
        </p:sp>
        <p:sp>
          <p:nvSpPr>
            <p:cNvPr id="46" name="Text Box 4" descr="羊皮纸"/>
            <p:cNvSpPr txBox="1">
              <a:spLocks noChangeArrowheads="1"/>
            </p:cNvSpPr>
            <p:nvPr/>
          </p:nvSpPr>
          <p:spPr bwMode="auto">
            <a:xfrm>
              <a:off x="1001687" y="5210432"/>
              <a:ext cx="4824412" cy="102390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0000" tIns="108000" bIns="1440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)=0			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=NULL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&gt;next)+1	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其他情况</a:t>
              </a: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2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19" grpId="0"/>
      <p:bldP spid="20" grpId="0"/>
      <p:bldP spid="23" grpId="0"/>
      <p:bldP spid="24" grpId="0"/>
      <p:bldP spid="25" grpId="0" animBg="1"/>
      <p:bldP spid="25" grpId="1" animBg="1"/>
      <p:bldP spid="26" grpId="0"/>
      <p:bldP spid="27" grpId="0"/>
      <p:bldP spid="36" grpId="0"/>
      <p:bldP spid="36" grpId="1"/>
      <p:bldP spid="38" grpId="0"/>
      <p:bldP spid="44" grpId="0" animBg="1"/>
      <p:bldP spid="44" grpId="1" animBg="1"/>
      <p:bldP spid="44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42910" y="538443"/>
            <a:ext cx="5929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求单链表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中数据结点个数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递归算法如下：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5786" y="1428736"/>
            <a:ext cx="5786478" cy="2064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 eaLnBrk="1" hangingPunct="1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*L)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      if (L==NULL)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return 0;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else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return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(L-&gt;next)+1;</a:t>
            </a:r>
          </a:p>
          <a:p>
            <a:pPr algn="l" eaLnBrk="1" hangingPunct="1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7442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357422" y="142852"/>
            <a:ext cx="34290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不带头结点单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链表</a:t>
            </a:r>
            <a:r>
              <a:rPr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844" y="614346"/>
            <a:ext cx="35719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正向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显示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所有结点值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86314" y="642918"/>
            <a:ext cx="35719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反向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显示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所有结点值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220759" y="2205951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725584" y="2205951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660622" y="2205951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165447" y="2205951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322859" y="219960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2012922" y="2388514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3454372" y="2396451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4676747" y="2396451"/>
            <a:ext cx="647700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173509" y="2063076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...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61984" y="2421851"/>
            <a:ext cx="358775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00034" y="2061489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L</a:t>
            </a:r>
          </a:p>
        </p:txBody>
      </p:sp>
      <p:sp>
        <p:nvSpPr>
          <p:cNvPr id="36" name="AutoShape 15"/>
          <p:cNvSpPr>
            <a:spLocks/>
          </p:cNvSpPr>
          <p:nvPr/>
        </p:nvSpPr>
        <p:spPr bwMode="auto">
          <a:xfrm rot="5400000">
            <a:off x="3611535" y="-114972"/>
            <a:ext cx="188909" cy="4103687"/>
          </a:xfrm>
          <a:prstGeom prst="leftBrace">
            <a:avLst>
              <a:gd name="adj1" fmla="val 468297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786050" y="1283601"/>
            <a:ext cx="46434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大问题，输出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Symbol"/>
              </a:rPr>
              <a:t>，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endParaRPr lang="zh-CN" altLang="en-US" sz="2200" i="1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3000364" y="3069551"/>
            <a:ext cx="5143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&gt;next)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小问题，输出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Symbol"/>
              </a:rPr>
              <a:t>，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200" i="1" baseline="-25000"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endParaRPr lang="zh-CN" altLang="en-US" sz="2200" i="1" baseline="-25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" name="AutoShape 18"/>
          <p:cNvSpPr>
            <a:spLocks/>
          </p:cNvSpPr>
          <p:nvPr/>
        </p:nvSpPr>
        <p:spPr bwMode="auto">
          <a:xfrm rot="16200000">
            <a:off x="4180648" y="1397134"/>
            <a:ext cx="203210" cy="2808288"/>
          </a:xfrm>
          <a:prstGeom prst="leftBrace">
            <a:avLst>
              <a:gd name="adj1" fmla="val 320471"/>
              <a:gd name="adj2" fmla="val 50000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5809024" y="2199607"/>
            <a:ext cx="69180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endParaRPr lang="en-US" altLang="zh-CN" sz="2000" i="1" baseline="-25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910" y="3741011"/>
            <a:ext cx="528641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假设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&gt;next)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已求解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>
                <a:ea typeface="楷体" pitchFamily="49" charset="-122"/>
                <a:cs typeface="Times New Roman" pitchFamily="18" charset="0"/>
                <a:sym typeface="Wingdings"/>
              </a:rPr>
              <a:t>输出</a:t>
            </a:r>
            <a:r>
              <a:rPr lang="en-US" altLang="zh-CN">
                <a:ea typeface="楷体" pitchFamily="49" charset="-122"/>
                <a:cs typeface="Times New Roman" pitchFamily="18" charset="0"/>
                <a:sym typeface="Wingdings"/>
              </a:rPr>
              <a:t>L</a:t>
            </a:r>
            <a:r>
              <a:rPr lang="en-US" altLang="zh-CN">
                <a:latin typeface="+mj-ea"/>
                <a:ea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>
                <a:ea typeface="楷体" pitchFamily="49" charset="-122"/>
                <a:cs typeface="Times New Roman" pitchFamily="18" charset="0"/>
                <a:sym typeface="Wingdings"/>
              </a:rPr>
              <a:t>&gt;data</a:t>
            </a:r>
            <a:r>
              <a:rPr lang="zh-CN" altLang="en-US">
                <a:ea typeface="楷体" pitchFamily="49" charset="-122"/>
                <a:cs typeface="Times New Roman" pitchFamily="18" charset="0"/>
                <a:sym typeface="Wingdings"/>
              </a:rPr>
              <a:t>；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 f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&gt;next);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3798952"/>
            <a:ext cx="5286412" cy="113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假设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&gt;next)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已求解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&gt;next);</a:t>
            </a:r>
            <a:r>
              <a:rPr lang="zh-CN" altLang="en-US">
                <a:ea typeface="楷体" pitchFamily="49" charset="-122"/>
                <a:cs typeface="Times New Roman" pitchFamily="18" charset="0"/>
                <a:sym typeface="Wingdings"/>
              </a:rPr>
              <a:t>输出</a:t>
            </a:r>
            <a:r>
              <a:rPr lang="en-US" altLang="zh-CN">
                <a:ea typeface="楷体" pitchFamily="49" charset="-122"/>
                <a:cs typeface="Times New Roman" pitchFamily="18" charset="0"/>
                <a:sym typeface="Wingdings"/>
              </a:rPr>
              <a:t>L</a:t>
            </a:r>
            <a:r>
              <a:rPr lang="en-US" altLang="zh-CN">
                <a:latin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>
                <a:ea typeface="楷体" pitchFamily="49" charset="-122"/>
                <a:cs typeface="Times New Roman" pitchFamily="18" charset="0"/>
                <a:sym typeface="Wingdings"/>
              </a:rPr>
              <a:t>&gt;data</a:t>
            </a:r>
            <a:r>
              <a:rPr lang="zh-CN" altLang="en-US">
                <a:ea typeface="楷体" pitchFamily="49" charset="-122"/>
                <a:cs typeface="Times New Roman" pitchFamily="18" charset="0"/>
                <a:sym typeface="Wingdings"/>
              </a:rPr>
              <a:t>；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786050" y="1283601"/>
            <a:ext cx="471490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大问题，输出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Symbol"/>
              </a:rPr>
              <a:t>，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  <a:sym typeface="Symbol"/>
              </a:rPr>
              <a:t>1</a:t>
            </a:r>
            <a:endParaRPr lang="zh-CN" altLang="en-US" sz="2200" baseline="-25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3000364" y="3069551"/>
            <a:ext cx="542928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2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&gt;next)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小问题，输出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200" i="1" baseline="-2500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ea typeface="楷体" pitchFamily="49" charset="-122"/>
                <a:cs typeface="Times New Roman" pitchFamily="18" charset="0"/>
                <a:sym typeface="Symbol"/>
              </a:rPr>
              <a:t></a:t>
            </a:r>
            <a:r>
              <a:rPr lang="zh-CN" altLang="en-US" sz="2200">
                <a:ea typeface="楷体" pitchFamily="49" charset="-122"/>
                <a:cs typeface="Times New Roman" pitchFamily="18" charset="0"/>
                <a:sym typeface="Symbol"/>
              </a:rPr>
              <a:t>，</a:t>
            </a:r>
            <a:r>
              <a:rPr lang="en-US" altLang="zh-CN" sz="2200" i="1">
                <a:ea typeface="楷体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200" baseline="-25000">
                <a:ea typeface="楷体" pitchFamily="49" charset="-122"/>
                <a:cs typeface="Times New Roman" pitchFamily="18" charset="0"/>
                <a:sym typeface="Symbol"/>
              </a:rPr>
              <a:t>2</a:t>
            </a:r>
            <a:endParaRPr lang="zh-CN" altLang="en-US" sz="2200" i="1" baseline="-25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633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7" grpId="0"/>
      <p:bldP spid="37" grpId="1"/>
      <p:bldP spid="39" grpId="0"/>
      <p:bldP spid="39" grpId="1"/>
      <p:bldP spid="40" grpId="0" animBg="1"/>
      <p:bldP spid="42" grpId="0"/>
      <p:bldP spid="42" grpId="1"/>
      <p:bldP spid="43" grpId="0" animBg="1"/>
      <p:bldP spid="44" grpId="0" animBg="1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42844" y="1142984"/>
            <a:ext cx="4143404" cy="2222862"/>
            <a:chOff x="142844" y="1142984"/>
            <a:chExt cx="4143404" cy="2222862"/>
          </a:xfrm>
        </p:grpSpPr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142844" y="1142984"/>
              <a:ext cx="317499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递归模型如下：</a:t>
              </a:r>
            </a:p>
          </p:txBody>
        </p:sp>
        <p:sp>
          <p:nvSpPr>
            <p:cNvPr id="27652" name="Text Box 4" descr="羊皮纸"/>
            <p:cNvSpPr txBox="1">
              <a:spLocks noChangeArrowheads="1"/>
            </p:cNvSpPr>
            <p:nvPr/>
          </p:nvSpPr>
          <p:spPr bwMode="auto">
            <a:xfrm>
              <a:off x="161940" y="1785926"/>
              <a:ext cx="4124308" cy="15799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不做任何事件</a:t>
              </a:r>
              <a:endParaRPr lang="en-US" altLang="zh-CN" sz="20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20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20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2000" dirty="0" err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data;</a:t>
              </a:r>
              <a:r>
                <a:rPr lang="en-US" altLang="zh-CN" sz="2000" i="1" dirty="0" err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-&gt;next)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	</a:t>
              </a:r>
              <a:r>
                <a:rPr lang="zh-CN" altLang="en-US" sz="20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4786314" y="1171556"/>
            <a:ext cx="4143404" cy="2188995"/>
            <a:chOff x="4786314" y="1171556"/>
            <a:chExt cx="4143404" cy="2188995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786314" y="1171556"/>
              <a:ext cx="317499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递归模型如下：</a:t>
              </a:r>
            </a:p>
          </p:txBody>
        </p:sp>
        <p:sp>
          <p:nvSpPr>
            <p:cNvPr id="9" name="Text Box 4" descr="羊皮纸"/>
            <p:cNvSpPr txBox="1">
              <a:spLocks noChangeArrowheads="1"/>
            </p:cNvSpPr>
            <p:nvPr/>
          </p:nvSpPr>
          <p:spPr bwMode="auto">
            <a:xfrm>
              <a:off x="4805410" y="1780631"/>
              <a:ext cx="4124308" cy="15799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不做任何事件</a:t>
              </a:r>
              <a:endParaRPr lang="en-US" altLang="zh-CN" sz="2000" dirty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20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20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-&gt;next);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r>
                <a:rPr lang="en-US" altLang="zh-CN" sz="20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-&gt;data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	</a:t>
              </a:r>
              <a:r>
                <a:rPr lang="zh-CN" altLang="en-US" sz="20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20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2844" y="142852"/>
            <a:ext cx="7929618" cy="957266"/>
            <a:chOff x="142844" y="142852"/>
            <a:chExt cx="7929618" cy="957266"/>
          </a:xfrm>
        </p:grpSpPr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2357422" y="142852"/>
              <a:ext cx="342902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不带头结点单</a:t>
              </a:r>
              <a:r>
                <a:rPr lang="zh-CN" altLang="en-US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链表</a:t>
              </a:r>
              <a:r>
                <a:rPr lang="en-US" altLang="zh-CN" i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endPara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42844" y="614346"/>
              <a:ext cx="328614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正向</a:t>
              </a: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显示</a:t>
              </a:r>
              <a:r>
                <a:rPr lang="zh-CN" altLang="en-US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所有结点值</a:t>
              </a:r>
              <a:r>
                <a:rPr lang="zh-CN" altLang="en-US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4786314" y="642918"/>
              <a:ext cx="328614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反向</a:t>
              </a:r>
              <a:r>
                <a:rPr lang="zh-CN" altLang="en-US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显示</a:t>
              </a:r>
              <a:r>
                <a:rPr lang="zh-CN" altLang="en-US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所有结点值</a:t>
              </a:r>
              <a:r>
                <a:rPr lang="zh-CN" altLang="en-US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112708" y="3500438"/>
            <a:ext cx="4244978" cy="2563228"/>
            <a:chOff x="112708" y="3500438"/>
            <a:chExt cx="4244978" cy="2563228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112708" y="4286256"/>
              <a:ext cx="4244978" cy="17774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void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traverse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(LinkNode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{     if 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printf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("%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 "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&gt;data);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traverse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(L-&gt;next);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75565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递归算法</a:t>
              </a: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192879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组合 23"/>
          <p:cNvGrpSpPr/>
          <p:nvPr/>
        </p:nvGrpSpPr>
        <p:grpSpPr>
          <a:xfrm>
            <a:off x="4756178" y="3500438"/>
            <a:ext cx="4244978" cy="2599494"/>
            <a:chOff x="4756178" y="3500438"/>
            <a:chExt cx="4244978" cy="2599494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756178" y="4314828"/>
              <a:ext cx="4244978" cy="17851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void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traverseR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(LinkNode 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{      if 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en-US" altLang="zh-CN" sz="20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traverseR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(L-&gt;next);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printf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("%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 "</a:t>
              </a:r>
              <a:r>
                <a:rPr lang="zh-CN" altLang="en-US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&gt;data);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399120" y="3571876"/>
              <a:ext cx="1530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递归算法</a:t>
              </a:r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6572264" y="3500438"/>
              <a:ext cx="285752" cy="714380"/>
            </a:xfrm>
            <a:prstGeom prst="downArrow">
              <a:avLst/>
            </a:prstGeom>
            <a:solidFill>
              <a:srgbClr val="99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" name="组合 24"/>
          <p:cNvGrpSpPr/>
          <p:nvPr/>
        </p:nvGrpSpPr>
        <p:grpSpPr>
          <a:xfrm>
            <a:off x="1071538" y="2571744"/>
            <a:ext cx="7771749" cy="357190"/>
            <a:chOff x="1071538" y="2571744"/>
            <a:chExt cx="7771749" cy="357190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071538" y="2571744"/>
              <a:ext cx="3143272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5700015" y="2571744"/>
              <a:ext cx="3143272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9" name="直接连接符 18"/>
            <p:cNvCxnSpPr>
              <a:stCxn id="16" idx="3"/>
              <a:endCxn id="17" idx="1"/>
            </p:cNvCxnSpPr>
            <p:nvPr/>
          </p:nvCxnSpPr>
          <p:spPr bwMode="auto">
            <a:xfrm>
              <a:off x="4214810" y="2750339"/>
              <a:ext cx="1485205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204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714480" y="4286256"/>
            <a:ext cx="5357850" cy="128588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6677042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隶书" pitchFamily="49" charset="-122"/>
              </a:rPr>
              <a:t>5.3.3  </a:t>
            </a:r>
            <a:r>
              <a:rPr lang="zh-CN" altLang="en-US" sz="2800">
                <a:solidFill>
                  <a:srgbClr val="FF3300"/>
                </a:solidFill>
                <a:ea typeface="隶书" pitchFamily="49" charset="-122"/>
              </a:rPr>
              <a:t>基于递归</a:t>
            </a:r>
            <a:r>
              <a:rPr lang="zh-CN" altLang="en-US" sz="2800" dirty="0">
                <a:solidFill>
                  <a:srgbClr val="FF3300"/>
                </a:solidFill>
                <a:ea typeface="隶书" pitchFamily="49" charset="-122"/>
              </a:rPr>
              <a:t>求解方法的递归算法设计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28596" y="1214422"/>
            <a:ext cx="831853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有些问题可以采用递归方法求解（求解方法之一）。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　采用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递归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方法求解问题时，需要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对问题本身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进行分析，确定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大、小问题解之间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的关系，构造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合理的递归体。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306" y="3000372"/>
            <a:ext cx="150019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大问题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8794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小问题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4643446"/>
            <a:ext cx="150019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小问题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9322" y="464344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Symbol"/>
              </a:rPr>
              <a:t>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286248" y="3500438"/>
            <a:ext cx="142876" cy="756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00562" y="357187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关系 </a:t>
            </a:r>
            <a:r>
              <a:rPr lang="zh-CN" altLang="en-US" sz="2800">
                <a:solidFill>
                  <a:srgbClr val="FF3300"/>
                </a:solidFill>
                <a:latin typeface="Verdana" pitchFamily="34" charset="0"/>
                <a:ea typeface="楷体" pitchFamily="49" charset="-122"/>
                <a:cs typeface="Verdana" pitchFamily="34" charset="0"/>
              </a:rPr>
              <a:t>？</a:t>
            </a:r>
            <a:endParaRPr lang="zh-CN" altLang="en-US" sz="2800" dirty="0">
              <a:solidFill>
                <a:srgbClr val="FF3300"/>
              </a:solidFill>
              <a:latin typeface="Verdana" pitchFamily="34" charset="0"/>
              <a:ea typeface="楷体" pitchFamily="49" charset="-122"/>
              <a:cs typeface="Verdana" pitchFamily="34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2773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80645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5-5</a:t>
            </a:r>
            <a:r>
              <a:rPr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采用递归算法求解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迷宫问题，并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输出从入口到出口的所有迷宫路径。 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00035" y="1785926"/>
            <a:ext cx="8286807" cy="2944890"/>
            <a:chOff x="500035" y="1785926"/>
            <a:chExt cx="8286807" cy="2944890"/>
          </a:xfrm>
        </p:grpSpPr>
        <p:sp>
          <p:nvSpPr>
            <p:cNvPr id="106499" name="Text Box 3"/>
            <p:cNvSpPr txBox="1">
              <a:spLocks noChangeArrowheads="1"/>
            </p:cNvSpPr>
            <p:nvPr/>
          </p:nvSpPr>
          <p:spPr bwMode="auto">
            <a:xfrm>
              <a:off x="500035" y="1785926"/>
              <a:ext cx="37147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楷体" pitchFamily="49" charset="-122"/>
                  <a:cs typeface="Times New Roman" pitchFamily="18" charset="0"/>
                </a:rPr>
                <a:t>求解问题描述：</a:t>
              </a:r>
              <a:r>
                <a:rPr lang="en-US" altLang="zh-CN">
                  <a:ea typeface="楷体" pitchFamily="49" charset="-122"/>
                  <a:cs typeface="Times New Roman" pitchFamily="18" charset="0"/>
                </a:rPr>
                <a:t> 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571604" y="2557342"/>
              <a:ext cx="5722970" cy="1228848"/>
              <a:chOff x="1571604" y="3243204"/>
              <a:chExt cx="5722970" cy="1228848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571604" y="3500438"/>
                <a:ext cx="1079500" cy="5032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(xi</a:t>
                </a:r>
                <a:r>
                  <a:rPr lang="zh-CN" altLang="en-US" sz="200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00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yi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215074" y="3500438"/>
                <a:ext cx="1079500" cy="5032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(xe</a:t>
                </a:r>
                <a:r>
                  <a:rPr lang="zh-CN" altLang="en-US" sz="200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200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ye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  <p:cxnSp>
            <p:nvCxnSpPr>
              <p:cNvPr id="8" name="直接箭头连接符 7"/>
              <p:cNvCxnSpPr>
                <a:stCxn id="5" idx="3"/>
                <a:endCxn id="6" idx="1"/>
              </p:cNvCxnSpPr>
              <p:nvPr/>
            </p:nvCxnSpPr>
            <p:spPr>
              <a:xfrm>
                <a:off x="2651104" y="3752057"/>
                <a:ext cx="3563970" cy="1588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786050" y="3243204"/>
                <a:ext cx="3500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mgpath(</a:t>
                </a:r>
                <a:r>
                  <a:rPr lang="en-US" altLang="zh-CN" sz="2000">
                    <a:solidFill>
                      <a:srgbClr val="00B050"/>
                    </a:solidFill>
                    <a:ea typeface="楷体" pitchFamily="49" charset="-122"/>
                    <a:cs typeface="Times New Roman" pitchFamily="18" charset="0"/>
                  </a:rPr>
                  <a:t>xi</a:t>
                </a:r>
                <a:r>
                  <a:rPr lang="zh-CN" altLang="en-US" sz="2000">
                    <a:solidFill>
                      <a:srgbClr val="00B050"/>
                    </a:solidFill>
                    <a:ea typeface="楷体" pitchFamily="49" charset="-122"/>
                    <a:cs typeface="Times New Roman" pitchFamily="18" charset="0"/>
                  </a:rPr>
                  <a:t>，</a:t>
                </a:r>
                <a:r>
                  <a:rPr lang="en-US" altLang="zh-CN" sz="2000">
                    <a:solidFill>
                      <a:srgbClr val="00B050"/>
                    </a:solidFill>
                    <a:ea typeface="楷体" pitchFamily="49" charset="-122"/>
                    <a:cs typeface="Times New Roman" pitchFamily="18" charset="0"/>
                  </a:rPr>
                  <a:t>yi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，</a:t>
                </a:r>
                <a:r>
                  <a:rPr lang="en-US" altLang="zh-CN" sz="200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xe</a:t>
                </a:r>
                <a:r>
                  <a:rPr lang="zh-CN" altLang="en-US" sz="200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，</a:t>
                </a:r>
                <a:r>
                  <a:rPr lang="en-US" altLang="zh-CN" sz="2000">
                    <a:solidFill>
                      <a:srgbClr val="C00000"/>
                    </a:solidFill>
                    <a:ea typeface="楷体" pitchFamily="49" charset="-122"/>
                    <a:cs typeface="Times New Roman" pitchFamily="18" charset="0"/>
                  </a:rPr>
                  <a:t>ye</a:t>
                </a:r>
                <a:r>
                  <a:rPr lang="zh-CN" altLang="en-US" sz="2000">
                    <a:ea typeface="楷体" pitchFamily="49" charset="-122"/>
                    <a:cs typeface="Times New Roman" pitchFamily="18" charset="0"/>
                  </a:rPr>
                  <a:t>，</a:t>
                </a:r>
                <a:r>
                  <a:rPr lang="en-US" altLang="zh-CN" sz="2000">
                    <a:ea typeface="楷体" pitchFamily="49" charset="-122"/>
                    <a:cs typeface="Times New Roman" pitchFamily="18" charset="0"/>
                  </a:rPr>
                  <a:t>path</a:t>
                </a:r>
                <a:r>
                  <a:rPr lang="en-US" altLang="zh-CN" sz="2000" dirty="0">
                    <a:ea typeface="楷体" pitchFamily="49" charset="-122"/>
                    <a:cs typeface="Times New Roman" pitchFamily="18" charset="0"/>
                  </a:rPr>
                  <a:t>)</a:t>
                </a:r>
                <a:endParaRPr lang="zh-CN" altLang="en-US" sz="2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57950" y="407194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楷体" pitchFamily="49" charset="-122"/>
                    <a:ea typeface="楷体" pitchFamily="49" charset="-122"/>
                  </a:rPr>
                  <a:t>出口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71472" y="3857628"/>
              <a:ext cx="8215370" cy="8731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altLang="zh-CN" sz="22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mgpath(int xi</a:t>
              </a:r>
              <a:r>
                <a:rPr lang="zh-CN" altLang="en-US" sz="220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 yi</a:t>
              </a:r>
              <a:r>
                <a:rPr lang="zh-CN" altLang="en-US" sz="220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 xe</a:t>
              </a:r>
              <a:r>
                <a:rPr lang="zh-CN" altLang="en-US" sz="220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int ye</a:t>
              </a:r>
              <a:r>
                <a:rPr lang="zh-CN" altLang="en-US" sz="220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PathType path)</a:t>
              </a:r>
              <a:r>
                <a:rPr lang="zh-CN" altLang="en-US" sz="220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  <a:endParaRPr lang="en-US" altLang="zh-CN" sz="220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3200"/>
                </a:lnSpc>
              </a:pPr>
              <a:r>
                <a:rPr lang="en-US" altLang="zh-CN" sz="220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lang="zh-CN" altLang="en-US" sz="22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求从</a:t>
              </a:r>
              <a:r>
                <a:rPr lang="en-US" altLang="zh-CN" sz="22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(xi</a:t>
              </a:r>
              <a:r>
                <a:rPr lang="zh-CN" altLang="en-US" sz="22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yi)</a:t>
              </a:r>
              <a:r>
                <a:rPr lang="zh-CN" altLang="en-US" sz="22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altLang="zh-CN" sz="22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(xe</a:t>
              </a:r>
              <a:r>
                <a:rPr lang="zh-CN" altLang="en-US" sz="22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ye)</a:t>
              </a:r>
              <a:r>
                <a:rPr lang="zh-CN" altLang="en-US" sz="22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的迷宫路径，用</a:t>
              </a:r>
              <a:r>
                <a:rPr lang="en-US" altLang="zh-CN" sz="22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path</a:t>
              </a:r>
              <a:r>
                <a:rPr lang="zh-CN" altLang="en-US" sz="220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变量保存迷宫路径。</a:t>
              </a:r>
              <a:endParaRPr lang="zh-CN" altLang="en-US" sz="2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4480" y="335756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入</a:t>
              </a: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口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98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7160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(xi</a:t>
            </a:r>
            <a:r>
              <a:rPr lang="zh-CN" altLang="en-US" sz="20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507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(xe</a:t>
            </a:r>
            <a:r>
              <a:rPr lang="zh-CN" altLang="en-US" sz="2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ye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651104" y="1180289"/>
            <a:ext cx="356397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488" y="571480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ea typeface="楷体" pitchFamily="49" charset="-122"/>
                <a:cs typeface="Times New Roman" pitchFamily="18" charset="0"/>
              </a:rPr>
              <a:t>mgpath(</a:t>
            </a:r>
            <a:r>
              <a:rPr lang="en-US" altLang="zh-CN" sz="20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xi</a:t>
            </a:r>
            <a:r>
              <a:rPr lang="zh-CN" altLang="en-US" sz="20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yi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ye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path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429520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出口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3671832"/>
            <a:ext cx="3500462" cy="800220"/>
            <a:chOff x="1142976" y="3671832"/>
            <a:chExt cx="3500462" cy="80022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563938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i="1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zh-CN" altLang="en-US" sz="200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i="1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142976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(xi</a:t>
              </a:r>
              <a:r>
                <a:rPr lang="zh-CN" altLang="en-US" sz="200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yi</a:t>
              </a:r>
              <a:r>
                <a:rPr lang="en-US" altLang="zh-CN" sz="2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285984" y="3929066"/>
              <a:ext cx="1214446" cy="7143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407194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走一步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57422" y="1571613"/>
            <a:ext cx="4071966" cy="900175"/>
            <a:chOff x="2357422" y="1571613"/>
            <a:chExt cx="4071966" cy="900175"/>
          </a:xfrm>
        </p:grpSpPr>
        <p:sp>
          <p:nvSpPr>
            <p:cNvPr id="14" name="TextBox 13"/>
            <p:cNvSpPr txBox="1"/>
            <p:nvPr/>
          </p:nvSpPr>
          <p:spPr>
            <a:xfrm>
              <a:off x="3714744" y="2071678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大问题</a:t>
              </a:r>
            </a:p>
          </p:txBody>
        </p:sp>
        <p:sp>
          <p:nvSpPr>
            <p:cNvPr id="18" name="左大括号 17"/>
            <p:cNvSpPr/>
            <p:nvPr/>
          </p:nvSpPr>
          <p:spPr>
            <a:xfrm rot="16200000">
              <a:off x="4179091" y="-250056"/>
              <a:ext cx="428628" cy="407196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71934" y="3214686"/>
            <a:ext cx="4286280" cy="960383"/>
            <a:chOff x="4071934" y="3214686"/>
            <a:chExt cx="4286280" cy="96038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215074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(xe</a:t>
              </a:r>
              <a:r>
                <a:rPr lang="zh-CN" altLang="en-US" sz="2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ye</a:t>
              </a:r>
              <a:r>
                <a:rPr lang="en-US" altLang="zh-CN" sz="2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cxnSp>
          <p:nvCxnSpPr>
            <p:cNvPr id="11" name="直接箭头连接符 10"/>
            <p:cNvCxnSpPr>
              <a:stCxn id="9" idx="3"/>
              <a:endCxn id="10" idx="1"/>
            </p:cNvCxnSpPr>
            <p:nvPr/>
          </p:nvCxnSpPr>
          <p:spPr>
            <a:xfrm>
              <a:off x="4643438" y="3923451"/>
              <a:ext cx="1571636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071934" y="3214686"/>
              <a:ext cx="3286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mgpath(</a:t>
              </a:r>
              <a:r>
                <a:rPr lang="en-US" altLang="zh-CN" sz="2000">
                  <a:solidFill>
                    <a:srgbClr val="00B050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>
                  <a:solidFill>
                    <a:srgbClr val="00B05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B050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xe</a:t>
              </a:r>
              <a:r>
                <a:rPr lang="zh-CN" altLang="en-US" sz="2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ye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path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00958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出口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14810" y="4357695"/>
            <a:ext cx="2643206" cy="900175"/>
            <a:chOff x="4214810" y="4357695"/>
            <a:chExt cx="2643206" cy="900175"/>
          </a:xfrm>
        </p:grpSpPr>
        <p:sp>
          <p:nvSpPr>
            <p:cNvPr id="19" name="TextBox 18"/>
            <p:cNvSpPr txBox="1"/>
            <p:nvPr/>
          </p:nvSpPr>
          <p:spPr>
            <a:xfrm>
              <a:off x="4857752" y="485776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小问题</a:t>
              </a: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5322099" y="3250406"/>
              <a:ext cx="428628" cy="2643206"/>
            </a:xfrm>
            <a:prstGeom prst="leftBrac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26" name="下箭头 25"/>
          <p:cNvSpPr/>
          <p:nvPr/>
        </p:nvSpPr>
        <p:spPr>
          <a:xfrm>
            <a:off x="4214810" y="2571744"/>
            <a:ext cx="214314" cy="5000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85786" y="100010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入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口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8860" y="5500702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大问题 </a:t>
            </a:r>
            <a:r>
              <a:rPr lang="zh-CN" altLang="en-US">
                <a:solidFill>
                  <a:srgbClr val="336600"/>
                </a:solidFill>
                <a:latin typeface="楷体" pitchFamily="49" charset="-122"/>
                <a:ea typeface="楷体" pitchFamily="49" charset="-122"/>
              </a:rPr>
              <a:t>≡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走一步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+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小问题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5720" y="374327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入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口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963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8596" y="1357298"/>
            <a:ext cx="8424862" cy="34497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mgpath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(xi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ye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path)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添加到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	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中的迷宫路径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		 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(xi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ye)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mgpath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(xi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ye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path)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对于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四周的每一个相邻方块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添加到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置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mg[xi][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mgpath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ye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path);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回退一步并置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mg[xi][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]=0;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		 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(xi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不为出口且可走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571480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求解迷宫问题的递归模型如下：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000364" y="3857628"/>
            <a:ext cx="2643206" cy="1636580"/>
            <a:chOff x="2714612" y="3500438"/>
            <a:chExt cx="2643206" cy="1636580"/>
          </a:xfrm>
        </p:grpSpPr>
        <p:cxnSp>
          <p:nvCxnSpPr>
            <p:cNvPr id="7" name="直接箭头连接符 6"/>
            <p:cNvCxnSpPr/>
            <p:nvPr/>
          </p:nvCxnSpPr>
          <p:spPr>
            <a:xfrm rot="16200000" flipV="1">
              <a:off x="3464711" y="3964785"/>
              <a:ext cx="928694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14612" y="442913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在一个“小问题”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执行完后回退找</a:t>
              </a:r>
              <a:r>
                <a:rPr lang="zh-CN" altLang="en-US" sz="2000" dirty="0">
                  <a:solidFill>
                    <a:srgbClr val="7030A0"/>
                  </a:solidFill>
                  <a:latin typeface="楷体" pitchFamily="49" charset="-122"/>
                  <a:ea typeface="楷体" pitchFamily="49" charset="-122"/>
                </a:rPr>
                <a:t>所有解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91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14348" y="357166"/>
            <a:ext cx="714380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迷宫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路径用顺序表存储，它的元素由方块构成的。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其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PathType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类型定义如下：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043608" y="1556792"/>
            <a:ext cx="6048375" cy="30608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当前方块的行号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当前方块的列号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length;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路径长度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定义路径类型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815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378621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间接递归示例：  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1500174"/>
            <a:ext cx="2000264" cy="2246769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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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314" y="1500174"/>
            <a:ext cx="2000264" cy="2246769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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f1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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4338562" y="2981249"/>
            <a:ext cx="324000" cy="2428892"/>
          </a:xfrm>
          <a:prstGeom prst="leftBrace">
            <a:avLst>
              <a:gd name="adj1" fmla="val 8333"/>
              <a:gd name="adj2" fmla="val 50523"/>
            </a:avLst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14612" y="4498311"/>
            <a:ext cx="35719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总可以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转换为直接递归函数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14282" y="571480"/>
            <a:ext cx="8143932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mgpath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(int xi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ye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path)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求解路径为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:(xi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di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xi==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==ye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　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xi;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].j =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迷宫路径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%d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如下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:\n"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++count);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for (k=0;k&lt;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path.length;k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("\t(%d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%d)"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[k].j);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if ((k+1)%5==0)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每输出每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个方块后换一行</a:t>
            </a:r>
          </a:p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printf("\n");</a:t>
            </a:r>
          </a:p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}</a:t>
            </a:r>
          </a:p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printf("\n");</a:t>
            </a:r>
          </a:p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2976" y="1885882"/>
            <a:ext cx="7000924" cy="4329200"/>
            <a:chOff x="1000100" y="1857364"/>
            <a:chExt cx="6215106" cy="4329200"/>
          </a:xfrm>
        </p:grpSpPr>
        <p:sp>
          <p:nvSpPr>
            <p:cNvPr id="4" name="矩形 3"/>
            <p:cNvSpPr/>
            <p:nvPr/>
          </p:nvSpPr>
          <p:spPr>
            <a:xfrm>
              <a:off x="1000100" y="1857364"/>
              <a:ext cx="6215106" cy="311475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2"/>
            </p:cNvCxnSpPr>
            <p:nvPr/>
          </p:nvCxnSpPr>
          <p:spPr>
            <a:xfrm rot="5400000">
              <a:off x="3699751" y="5379344"/>
              <a:ext cx="815128" cy="67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6050" y="5786454"/>
              <a:ext cx="392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找到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了出口，输出路径（递归出口）</a:t>
              </a:r>
              <a:endParaRPr lang="zh-CN" altLang="en-US" sz="20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78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9387" y="214290"/>
            <a:ext cx="8536017" cy="54456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				</a:t>
            </a:r>
            <a:r>
              <a:rPr lang="pt-BR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//(xi</a:t>
            </a:r>
            <a:r>
              <a:rPr lang="zh-CN" altLang="pt-BR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yi)</a:t>
            </a:r>
            <a:r>
              <a:rPr lang="zh-CN" altLang="pt-BR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不是出口</a:t>
            </a:r>
          </a:p>
          <a:p>
            <a:pPr algn="l">
              <a:lnSpc>
                <a:spcPts val="28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  if (mg[xi][yi]==0)	</a:t>
            </a:r>
            <a:r>
              <a:rPr lang="pt-BR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//(xi</a:t>
            </a:r>
            <a:r>
              <a:rPr lang="zh-CN" altLang="pt-BR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yi)</a:t>
            </a:r>
            <a:r>
              <a:rPr lang="zh-CN" altLang="pt-BR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是一个可走方块</a:t>
            </a:r>
          </a:p>
          <a:p>
            <a:pPr algn="l">
              <a:lnSpc>
                <a:spcPts val="2800"/>
              </a:lnSpc>
            </a:pPr>
            <a:r>
              <a:rPr lang="zh-CN" altLang="pt-BR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di=0;</a:t>
            </a:r>
          </a:p>
          <a:p>
            <a:pPr algn="l">
              <a:lnSpc>
                <a:spcPts val="28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while (di&lt;4)        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对于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(xi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四周的每一个相邻方位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</a:t>
            </a:r>
            <a:endParaRPr lang="pt-BR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switch(di)     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找方位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对应的方块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{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case 0:i=xi-1; 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break;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case 1:i=xi;   j=yi+1; break;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case 2:i=xi+1; 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break;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case 3:i=xi;   j=yi-1; break;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}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</a:t>
            </a: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en-US" altLang="zh-CN" sz="2000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path.data</a:t>
            </a: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path.length</a:t>
            </a: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lang="en-US" altLang="zh-CN" sz="2000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xi;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</a:t>
            </a:r>
            <a:r>
              <a:rPr lang="en-US" altLang="zh-CN" sz="2000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path.data</a:t>
            </a: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path.length</a:t>
            </a: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].j = </a:t>
            </a:r>
            <a:r>
              <a:rPr lang="en-US" altLang="zh-CN" sz="2000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</a:t>
            </a:r>
            <a:r>
              <a:rPr lang="en-US" altLang="zh-CN" sz="2000" dirty="0" err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path.length</a:t>
            </a: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     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路径长度增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  </a:t>
            </a: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                           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mg[xi][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]=-1;      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避免来回重复找路径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87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179389" y="260350"/>
            <a:ext cx="7893074" cy="31337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mgpath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ye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回退一个方块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mg[xi][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]=0;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恢复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(xi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yi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为可走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di++;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} 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//-while 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}   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//-</a:t>
            </a:r>
            <a:r>
              <a:rPr lang="pt-BR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if (mg[xi][yi]==0)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  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//-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递归体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85720" y="3786190"/>
            <a:ext cx="8207375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本算法输出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迷宫路径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，可以通过进一步比较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找出最短路径（可能存在多条最短路径）。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732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88" name="Rectangle 60"/>
          <p:cNvSpPr>
            <a:spLocks noChangeArrowheads="1"/>
          </p:cNvSpPr>
          <p:nvPr/>
        </p:nvSpPr>
        <p:spPr bwMode="auto">
          <a:xfrm>
            <a:off x="1803396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89" name="Rectangle 61"/>
          <p:cNvSpPr>
            <a:spLocks noChangeArrowheads="1"/>
          </p:cNvSpPr>
          <p:nvPr/>
        </p:nvSpPr>
        <p:spPr bwMode="auto">
          <a:xfrm>
            <a:off x="21637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0" name="Rectangle 62"/>
          <p:cNvSpPr>
            <a:spLocks noChangeArrowheads="1"/>
          </p:cNvSpPr>
          <p:nvPr/>
        </p:nvSpPr>
        <p:spPr bwMode="auto">
          <a:xfrm>
            <a:off x="25241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1" name="Rectangle 63"/>
          <p:cNvSpPr>
            <a:spLocks noChangeArrowheads="1"/>
          </p:cNvSpPr>
          <p:nvPr/>
        </p:nvSpPr>
        <p:spPr bwMode="auto">
          <a:xfrm>
            <a:off x="2884483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2" name="Rectangle 64"/>
          <p:cNvSpPr>
            <a:spLocks noChangeArrowheads="1"/>
          </p:cNvSpPr>
          <p:nvPr/>
        </p:nvSpPr>
        <p:spPr bwMode="auto">
          <a:xfrm>
            <a:off x="32432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3" name="Rectangle 65"/>
          <p:cNvSpPr>
            <a:spLocks noChangeArrowheads="1"/>
          </p:cNvSpPr>
          <p:nvPr/>
        </p:nvSpPr>
        <p:spPr bwMode="auto">
          <a:xfrm>
            <a:off x="36036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4" name="Text Box 66"/>
          <p:cNvSpPr txBox="1">
            <a:spLocks noChangeArrowheads="1"/>
          </p:cNvSpPr>
          <p:nvPr/>
        </p:nvSpPr>
        <p:spPr bwMode="auto">
          <a:xfrm>
            <a:off x="18748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0</a:t>
            </a:r>
          </a:p>
        </p:txBody>
      </p:sp>
      <p:sp>
        <p:nvSpPr>
          <p:cNvPr id="99395" name="Text Box 67"/>
          <p:cNvSpPr txBox="1">
            <a:spLocks noChangeArrowheads="1"/>
          </p:cNvSpPr>
          <p:nvPr/>
        </p:nvSpPr>
        <p:spPr bwMode="auto">
          <a:xfrm>
            <a:off x="22336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99396" name="Text Box 68"/>
          <p:cNvSpPr txBox="1">
            <a:spLocks noChangeArrowheads="1"/>
          </p:cNvSpPr>
          <p:nvPr/>
        </p:nvSpPr>
        <p:spPr bwMode="auto">
          <a:xfrm>
            <a:off x="25939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99397" name="Text Box 69"/>
          <p:cNvSpPr txBox="1">
            <a:spLocks noChangeArrowheads="1"/>
          </p:cNvSpPr>
          <p:nvPr/>
        </p:nvSpPr>
        <p:spPr bwMode="auto">
          <a:xfrm>
            <a:off x="29924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99398" name="Text Box 70"/>
          <p:cNvSpPr txBox="1">
            <a:spLocks noChangeArrowheads="1"/>
          </p:cNvSpPr>
          <p:nvPr/>
        </p:nvSpPr>
        <p:spPr bwMode="auto">
          <a:xfrm>
            <a:off x="33512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99399" name="Text Box 71"/>
          <p:cNvSpPr txBox="1">
            <a:spLocks noChangeArrowheads="1"/>
          </p:cNvSpPr>
          <p:nvPr/>
        </p:nvSpPr>
        <p:spPr bwMode="auto">
          <a:xfrm>
            <a:off x="37115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5</a:t>
            </a:r>
          </a:p>
        </p:txBody>
      </p:sp>
      <p:sp>
        <p:nvSpPr>
          <p:cNvPr id="99400" name="Text Box 72"/>
          <p:cNvSpPr txBox="1">
            <a:spLocks noChangeArrowheads="1"/>
          </p:cNvSpPr>
          <p:nvPr/>
        </p:nvSpPr>
        <p:spPr bwMode="auto">
          <a:xfrm>
            <a:off x="1298571" y="6445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0</a:t>
            </a:r>
          </a:p>
        </p:txBody>
      </p:sp>
      <p:sp>
        <p:nvSpPr>
          <p:cNvPr id="99401" name="Rectangle 73"/>
          <p:cNvSpPr>
            <a:spLocks noChangeArrowheads="1"/>
          </p:cNvSpPr>
          <p:nvPr/>
        </p:nvSpPr>
        <p:spPr bwMode="auto">
          <a:xfrm>
            <a:off x="1803396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2" name="Rectangle 74"/>
          <p:cNvSpPr>
            <a:spLocks noChangeArrowheads="1"/>
          </p:cNvSpPr>
          <p:nvPr/>
        </p:nvSpPr>
        <p:spPr bwMode="auto">
          <a:xfrm>
            <a:off x="2163758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ym typeface="Wingdings"/>
              </a:rPr>
              <a:t></a:t>
            </a:r>
            <a:endParaRPr lang="zh-CN" altLang="zh-CN"/>
          </a:p>
        </p:txBody>
      </p:sp>
      <p:sp>
        <p:nvSpPr>
          <p:cNvPr id="99403" name="Rectangle 75"/>
          <p:cNvSpPr>
            <a:spLocks noChangeArrowheads="1"/>
          </p:cNvSpPr>
          <p:nvPr/>
        </p:nvSpPr>
        <p:spPr bwMode="auto">
          <a:xfrm>
            <a:off x="2524121" y="9810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4" name="Rectangle 76"/>
          <p:cNvSpPr>
            <a:spLocks noChangeArrowheads="1"/>
          </p:cNvSpPr>
          <p:nvPr/>
        </p:nvSpPr>
        <p:spPr bwMode="auto">
          <a:xfrm>
            <a:off x="2884483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5" name="Rectangle 77"/>
          <p:cNvSpPr>
            <a:spLocks noChangeArrowheads="1"/>
          </p:cNvSpPr>
          <p:nvPr/>
        </p:nvSpPr>
        <p:spPr bwMode="auto">
          <a:xfrm>
            <a:off x="3243258" y="9810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6" name="Rectangle 78"/>
          <p:cNvSpPr>
            <a:spLocks noChangeArrowheads="1"/>
          </p:cNvSpPr>
          <p:nvPr/>
        </p:nvSpPr>
        <p:spPr bwMode="auto">
          <a:xfrm>
            <a:off x="3603621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7" name="Text Box 79"/>
          <p:cNvSpPr txBox="1">
            <a:spLocks noChangeArrowheads="1"/>
          </p:cNvSpPr>
          <p:nvPr/>
        </p:nvSpPr>
        <p:spPr bwMode="auto">
          <a:xfrm>
            <a:off x="1298571" y="10048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99408" name="Rectangle 80"/>
          <p:cNvSpPr>
            <a:spLocks noChangeArrowheads="1"/>
          </p:cNvSpPr>
          <p:nvPr/>
        </p:nvSpPr>
        <p:spPr bwMode="auto">
          <a:xfrm>
            <a:off x="1803396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9" name="Rectangle 81"/>
          <p:cNvSpPr>
            <a:spLocks noChangeArrowheads="1"/>
          </p:cNvSpPr>
          <p:nvPr/>
        </p:nvSpPr>
        <p:spPr bwMode="auto">
          <a:xfrm>
            <a:off x="21637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0" name="Rectangle 82"/>
          <p:cNvSpPr>
            <a:spLocks noChangeArrowheads="1"/>
          </p:cNvSpPr>
          <p:nvPr/>
        </p:nvSpPr>
        <p:spPr bwMode="auto">
          <a:xfrm>
            <a:off x="25241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1" name="Rectangle 83"/>
          <p:cNvSpPr>
            <a:spLocks noChangeArrowheads="1"/>
          </p:cNvSpPr>
          <p:nvPr/>
        </p:nvSpPr>
        <p:spPr bwMode="auto">
          <a:xfrm>
            <a:off x="2884483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2" name="Rectangle 84"/>
          <p:cNvSpPr>
            <a:spLocks noChangeArrowheads="1"/>
          </p:cNvSpPr>
          <p:nvPr/>
        </p:nvSpPr>
        <p:spPr bwMode="auto">
          <a:xfrm>
            <a:off x="32432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3" name="Rectangle 85"/>
          <p:cNvSpPr>
            <a:spLocks noChangeArrowheads="1"/>
          </p:cNvSpPr>
          <p:nvPr/>
        </p:nvSpPr>
        <p:spPr bwMode="auto">
          <a:xfrm>
            <a:off x="36036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4" name="Text Box 86"/>
          <p:cNvSpPr txBox="1">
            <a:spLocks noChangeArrowheads="1"/>
          </p:cNvSpPr>
          <p:nvPr/>
        </p:nvSpPr>
        <p:spPr bwMode="auto">
          <a:xfrm>
            <a:off x="1298571" y="13652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99415" name="Rectangle 87"/>
          <p:cNvSpPr>
            <a:spLocks noChangeArrowheads="1"/>
          </p:cNvSpPr>
          <p:nvPr/>
        </p:nvSpPr>
        <p:spPr bwMode="auto">
          <a:xfrm>
            <a:off x="1803396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6" name="Rectangle 88"/>
          <p:cNvSpPr>
            <a:spLocks noChangeArrowheads="1"/>
          </p:cNvSpPr>
          <p:nvPr/>
        </p:nvSpPr>
        <p:spPr bwMode="auto">
          <a:xfrm>
            <a:off x="2163758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7" name="Rectangle 89"/>
          <p:cNvSpPr>
            <a:spLocks noChangeArrowheads="1"/>
          </p:cNvSpPr>
          <p:nvPr/>
        </p:nvSpPr>
        <p:spPr bwMode="auto">
          <a:xfrm>
            <a:off x="2524121" y="1700213"/>
            <a:ext cx="360362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8" name="Rectangle 90"/>
          <p:cNvSpPr>
            <a:spLocks noChangeArrowheads="1"/>
          </p:cNvSpPr>
          <p:nvPr/>
        </p:nvSpPr>
        <p:spPr bwMode="auto">
          <a:xfrm>
            <a:off x="2884483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9" name="Rectangle 91"/>
          <p:cNvSpPr>
            <a:spLocks noChangeArrowheads="1"/>
          </p:cNvSpPr>
          <p:nvPr/>
        </p:nvSpPr>
        <p:spPr bwMode="auto">
          <a:xfrm>
            <a:off x="3243258" y="17002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0" name="Rectangle 92"/>
          <p:cNvSpPr>
            <a:spLocks noChangeArrowheads="1"/>
          </p:cNvSpPr>
          <p:nvPr/>
        </p:nvSpPr>
        <p:spPr bwMode="auto">
          <a:xfrm>
            <a:off x="3603621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1" name="Text Box 93"/>
          <p:cNvSpPr txBox="1">
            <a:spLocks noChangeArrowheads="1"/>
          </p:cNvSpPr>
          <p:nvPr/>
        </p:nvSpPr>
        <p:spPr bwMode="auto">
          <a:xfrm>
            <a:off x="1298571" y="17240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99422" name="Rectangle 94"/>
          <p:cNvSpPr>
            <a:spLocks noChangeArrowheads="1"/>
          </p:cNvSpPr>
          <p:nvPr/>
        </p:nvSpPr>
        <p:spPr bwMode="auto">
          <a:xfrm>
            <a:off x="1803396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3" name="Rectangle 95"/>
          <p:cNvSpPr>
            <a:spLocks noChangeArrowheads="1"/>
          </p:cNvSpPr>
          <p:nvPr/>
        </p:nvSpPr>
        <p:spPr bwMode="auto">
          <a:xfrm>
            <a:off x="2163758" y="20605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4" name="Rectangle 96"/>
          <p:cNvSpPr>
            <a:spLocks noChangeArrowheads="1"/>
          </p:cNvSpPr>
          <p:nvPr/>
        </p:nvSpPr>
        <p:spPr bwMode="auto">
          <a:xfrm>
            <a:off x="2524121" y="20605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5" name="Rectangle 97"/>
          <p:cNvSpPr>
            <a:spLocks noChangeArrowheads="1"/>
          </p:cNvSpPr>
          <p:nvPr/>
        </p:nvSpPr>
        <p:spPr bwMode="auto">
          <a:xfrm>
            <a:off x="2884483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6" name="Rectangle 98"/>
          <p:cNvSpPr>
            <a:spLocks noChangeArrowheads="1"/>
          </p:cNvSpPr>
          <p:nvPr/>
        </p:nvSpPr>
        <p:spPr bwMode="auto">
          <a:xfrm>
            <a:off x="3243258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ym typeface="Wingdings"/>
              </a:rPr>
              <a:t></a:t>
            </a:r>
            <a:endParaRPr lang="zh-CN" altLang="zh-CN"/>
          </a:p>
        </p:txBody>
      </p:sp>
      <p:sp>
        <p:nvSpPr>
          <p:cNvPr id="99427" name="Rectangle 99"/>
          <p:cNvSpPr>
            <a:spLocks noChangeArrowheads="1"/>
          </p:cNvSpPr>
          <p:nvPr/>
        </p:nvSpPr>
        <p:spPr bwMode="auto">
          <a:xfrm>
            <a:off x="3603621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8" name="Text Box 100"/>
          <p:cNvSpPr txBox="1">
            <a:spLocks noChangeArrowheads="1"/>
          </p:cNvSpPr>
          <p:nvPr/>
        </p:nvSpPr>
        <p:spPr bwMode="auto">
          <a:xfrm>
            <a:off x="1298571" y="20843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99429" name="Rectangle 101"/>
          <p:cNvSpPr>
            <a:spLocks noChangeArrowheads="1"/>
          </p:cNvSpPr>
          <p:nvPr/>
        </p:nvSpPr>
        <p:spPr bwMode="auto">
          <a:xfrm>
            <a:off x="1803396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0" name="Rectangle 102"/>
          <p:cNvSpPr>
            <a:spLocks noChangeArrowheads="1"/>
          </p:cNvSpPr>
          <p:nvPr/>
        </p:nvSpPr>
        <p:spPr bwMode="auto">
          <a:xfrm>
            <a:off x="21637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1" name="Rectangle 103"/>
          <p:cNvSpPr>
            <a:spLocks noChangeArrowheads="1"/>
          </p:cNvSpPr>
          <p:nvPr/>
        </p:nvSpPr>
        <p:spPr bwMode="auto">
          <a:xfrm>
            <a:off x="25241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2" name="Rectangle 104"/>
          <p:cNvSpPr>
            <a:spLocks noChangeArrowheads="1"/>
          </p:cNvSpPr>
          <p:nvPr/>
        </p:nvSpPr>
        <p:spPr bwMode="auto">
          <a:xfrm>
            <a:off x="2884483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3" name="Rectangle 105"/>
          <p:cNvSpPr>
            <a:spLocks noChangeArrowheads="1"/>
          </p:cNvSpPr>
          <p:nvPr/>
        </p:nvSpPr>
        <p:spPr bwMode="auto">
          <a:xfrm>
            <a:off x="32432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4" name="Rectangle 106"/>
          <p:cNvSpPr>
            <a:spLocks noChangeArrowheads="1"/>
          </p:cNvSpPr>
          <p:nvPr/>
        </p:nvSpPr>
        <p:spPr bwMode="auto">
          <a:xfrm>
            <a:off x="36036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5" name="Text Box 107"/>
          <p:cNvSpPr txBox="1">
            <a:spLocks noChangeArrowheads="1"/>
          </p:cNvSpPr>
          <p:nvPr/>
        </p:nvSpPr>
        <p:spPr bwMode="auto">
          <a:xfrm>
            <a:off x="1298571" y="2444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5</a:t>
            </a:r>
          </a:p>
        </p:txBody>
      </p:sp>
      <p:sp>
        <p:nvSpPr>
          <p:cNvPr id="99436" name="Text Box 108"/>
          <p:cNvSpPr txBox="1">
            <a:spLocks noChangeArrowheads="1"/>
          </p:cNvSpPr>
          <p:nvPr/>
        </p:nvSpPr>
        <p:spPr bwMode="auto">
          <a:xfrm>
            <a:off x="4610130" y="476250"/>
            <a:ext cx="4319588" cy="230832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 err="1">
                <a:cs typeface="Times New Roman" pitchFamily="18" charset="0"/>
              </a:rPr>
              <a:t>int</a:t>
            </a:r>
            <a:r>
              <a:rPr lang="en-US" altLang="zh-CN" sz="2000" dirty="0">
                <a:cs typeface="Times New Roman" pitchFamily="18" charset="0"/>
              </a:rPr>
              <a:t> mg[</a:t>
            </a:r>
            <a:r>
              <a:rPr lang="en-US" altLang="zh-CN" sz="2000" dirty="0" err="1">
                <a:cs typeface="Times New Roman" pitchFamily="18" charset="0"/>
              </a:rPr>
              <a:t>M+2</a:t>
            </a:r>
            <a:r>
              <a:rPr lang="en-US" altLang="zh-CN" sz="2000" dirty="0">
                <a:cs typeface="Times New Roman" pitchFamily="18" charset="0"/>
              </a:rPr>
              <a:t>][</a:t>
            </a:r>
            <a:r>
              <a:rPr lang="en-US" altLang="zh-CN" sz="2000" dirty="0" err="1">
                <a:cs typeface="Times New Roman" pitchFamily="18" charset="0"/>
              </a:rPr>
              <a:t>N+2</a:t>
            </a:r>
            <a:r>
              <a:rPr lang="en-US" altLang="zh-CN" sz="2000" dirty="0">
                <a:cs typeface="Times New Roman" pitchFamily="18" charset="0"/>
              </a:rPr>
              <a:t>]=        </a:t>
            </a:r>
            <a:r>
              <a:rPr lang="en-US" altLang="zh-CN" sz="2000">
                <a:cs typeface="Times New Roman" pitchFamily="18" charset="0"/>
              </a:rPr>
              <a:t>//</a:t>
            </a:r>
            <a:r>
              <a:rPr lang="en-US" altLang="zh-CN" sz="2000" i="1">
                <a:cs typeface="Times New Roman" pitchFamily="18" charset="0"/>
              </a:rPr>
              <a:t>M</a:t>
            </a:r>
            <a:r>
              <a:rPr lang="en-US" altLang="zh-CN" sz="2000">
                <a:cs typeface="Times New Roman" pitchFamily="18" charset="0"/>
              </a:rPr>
              <a:t>=4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 i="1">
                <a:cs typeface="Times New Roman" pitchFamily="18" charset="0"/>
              </a:rPr>
              <a:t>N</a:t>
            </a:r>
            <a:r>
              <a:rPr lang="en-US" altLang="zh-CN" sz="2000">
                <a:cs typeface="Times New Roman" pitchFamily="18" charset="0"/>
              </a:rPr>
              <a:t>=4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>
                <a:cs typeface="Times New Roman" pitchFamily="18" charset="0"/>
              </a:rPr>
              <a:t>{  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1 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1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0</a:t>
            </a:r>
            <a:r>
              <a:rPr lang="zh-CN" altLang="en-US" sz="2000">
                <a:cs typeface="Times New Roman" pitchFamily="18" charset="0"/>
              </a:rPr>
              <a:t>，</a:t>
            </a:r>
            <a:r>
              <a:rPr lang="en-US" altLang="zh-CN" sz="2000"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en-US" altLang="zh-CN" sz="2000">
                <a:cs typeface="Times New Roman" pitchFamily="18" charset="0"/>
              </a:rPr>
              <a:t>}</a:t>
            </a:r>
            <a:r>
              <a:rPr lang="zh-CN" altLang="en-US" sz="2000">
                <a:cs typeface="Times New Roman" pitchFamily="18" charset="0"/>
              </a:rPr>
              <a:t>，</a:t>
            </a:r>
            <a:endParaRPr lang="en-US" altLang="zh-CN" sz="2000" dirty="0">
              <a:cs typeface="Times New Roman" pitchFamily="18" charset="0"/>
            </a:endParaRPr>
          </a:p>
          <a:p>
            <a:pPr algn="l"/>
            <a:r>
              <a:rPr lang="en-US" altLang="zh-CN" sz="2000" dirty="0">
                <a:cs typeface="Times New Roman" pitchFamily="18" charset="0"/>
              </a:rPr>
              <a:t>     </a:t>
            </a:r>
            <a:r>
              <a:rPr lang="en-US" altLang="zh-CN" sz="2000">
                <a:cs typeface="Times New Roman" pitchFamily="18" charset="0"/>
              </a:rPr>
              <a:t>{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zh-CN" altLang="en-US" sz="2000">
                <a:solidFill>
                  <a:srgbClr val="FF00FF"/>
                </a:solidFill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cs typeface="Times New Roman" pitchFamily="18" charset="0"/>
              </a:rPr>
              <a:t> 1</a:t>
            </a:r>
            <a:r>
              <a:rPr lang="en-US" altLang="zh-CN" sz="2000" dirty="0">
                <a:cs typeface="Times New Roman" pitchFamily="18" charset="0"/>
              </a:rPr>
              <a:t>}  };</a:t>
            </a:r>
          </a:p>
        </p:txBody>
      </p:sp>
      <p:sp>
        <p:nvSpPr>
          <p:cNvPr id="99437" name="Text Box 109"/>
          <p:cNvSpPr txBox="1">
            <a:spLocks noChangeArrowheads="1"/>
          </p:cNvSpPr>
          <p:nvPr/>
        </p:nvSpPr>
        <p:spPr bwMode="auto">
          <a:xfrm>
            <a:off x="539751" y="3573463"/>
            <a:ext cx="4175126" cy="1756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PathType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path;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path.length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=0; </a:t>
            </a:r>
          </a:p>
          <a:p>
            <a:pPr algn="l"/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       mgpath(1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4282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53" name="左右箭头 52"/>
          <p:cNvSpPr/>
          <p:nvPr/>
        </p:nvSpPr>
        <p:spPr>
          <a:xfrm>
            <a:off x="4214810" y="1428736"/>
            <a:ext cx="428628" cy="214314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2483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346233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得到如下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条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迷宫路径：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1714480" y="1071546"/>
            <a:ext cx="2160587" cy="2160588"/>
            <a:chOff x="2690821" y="1196975"/>
            <a:chExt cx="2160587" cy="2160588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2690821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30511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34115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3771908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41306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44910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2690821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3051183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/>
                </a:rPr>
                <a:t></a:t>
              </a:r>
              <a:endParaRPr lang="zh-CN" altLang="zh-CN" sz="2000"/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3411546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/>
                <a:t>→</a:t>
              </a:r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3771908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4130683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4491046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2690821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30511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4115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>
              <a:off x="3771908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41306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44910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4" name="Rectangle 32"/>
            <p:cNvSpPr>
              <a:spLocks noChangeArrowheads="1"/>
            </p:cNvSpPr>
            <p:nvPr/>
          </p:nvSpPr>
          <p:spPr bwMode="auto">
            <a:xfrm>
              <a:off x="2690821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5" name="Rectangle 33"/>
            <p:cNvSpPr>
              <a:spLocks noChangeArrowheads="1"/>
            </p:cNvSpPr>
            <p:nvPr/>
          </p:nvSpPr>
          <p:spPr bwMode="auto">
            <a:xfrm>
              <a:off x="3051183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3411546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3771908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130683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4491046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2690821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3051183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3411546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3771908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4130683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/>
                </a:rPr>
                <a:t></a:t>
              </a:r>
              <a:endParaRPr lang="en-US" altLang="zh-CN" sz="2000">
                <a:cs typeface="Times New Roman" pitchFamily="18" charset="0"/>
              </a:endParaRPr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4491046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2690821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30511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34115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1" name="Rectangle 49"/>
            <p:cNvSpPr>
              <a:spLocks noChangeArrowheads="1"/>
            </p:cNvSpPr>
            <p:nvPr/>
          </p:nvSpPr>
          <p:spPr bwMode="auto">
            <a:xfrm>
              <a:off x="3771908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2" name="Rectangle 50"/>
            <p:cNvSpPr>
              <a:spLocks noChangeArrowheads="1"/>
            </p:cNvSpPr>
            <p:nvPr/>
          </p:nvSpPr>
          <p:spPr bwMode="auto">
            <a:xfrm>
              <a:off x="41306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44910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572132" y="1071546"/>
            <a:ext cx="2160587" cy="2160588"/>
            <a:chOff x="2690821" y="4508500"/>
            <a:chExt cx="2160587" cy="2160588"/>
          </a:xfrm>
        </p:grpSpPr>
        <p:sp>
          <p:nvSpPr>
            <p:cNvPr id="100406" name="Rectangle 54"/>
            <p:cNvSpPr>
              <a:spLocks noChangeArrowheads="1"/>
            </p:cNvSpPr>
            <p:nvPr/>
          </p:nvSpPr>
          <p:spPr bwMode="auto">
            <a:xfrm>
              <a:off x="2690821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7" name="Rectangle 55"/>
            <p:cNvSpPr>
              <a:spLocks noChangeArrowheads="1"/>
            </p:cNvSpPr>
            <p:nvPr/>
          </p:nvSpPr>
          <p:spPr bwMode="auto">
            <a:xfrm>
              <a:off x="30511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8" name="Rectangle 56"/>
            <p:cNvSpPr>
              <a:spLocks noChangeArrowheads="1"/>
            </p:cNvSpPr>
            <p:nvPr/>
          </p:nvSpPr>
          <p:spPr bwMode="auto">
            <a:xfrm>
              <a:off x="34115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9" name="Rectangle 57"/>
            <p:cNvSpPr>
              <a:spLocks noChangeArrowheads="1"/>
            </p:cNvSpPr>
            <p:nvPr/>
          </p:nvSpPr>
          <p:spPr bwMode="auto">
            <a:xfrm>
              <a:off x="3771908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0" name="Rectangle 58"/>
            <p:cNvSpPr>
              <a:spLocks noChangeArrowheads="1"/>
            </p:cNvSpPr>
            <p:nvPr/>
          </p:nvSpPr>
          <p:spPr bwMode="auto">
            <a:xfrm>
              <a:off x="41306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1" name="Rectangle 59"/>
            <p:cNvSpPr>
              <a:spLocks noChangeArrowheads="1"/>
            </p:cNvSpPr>
            <p:nvPr/>
          </p:nvSpPr>
          <p:spPr bwMode="auto">
            <a:xfrm>
              <a:off x="44910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9" name="Rectangle 67"/>
            <p:cNvSpPr>
              <a:spLocks noChangeArrowheads="1"/>
            </p:cNvSpPr>
            <p:nvPr/>
          </p:nvSpPr>
          <p:spPr bwMode="auto">
            <a:xfrm>
              <a:off x="2690821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0" name="Rectangle 68"/>
            <p:cNvSpPr>
              <a:spLocks noChangeArrowheads="1"/>
            </p:cNvSpPr>
            <p:nvPr/>
          </p:nvSpPr>
          <p:spPr bwMode="auto">
            <a:xfrm>
              <a:off x="3051183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/>
                </a:rPr>
                <a:t></a:t>
              </a:r>
              <a:endParaRPr lang="zh-CN" altLang="zh-CN" sz="2000"/>
            </a:p>
          </p:txBody>
        </p:sp>
        <p:sp>
          <p:nvSpPr>
            <p:cNvPr id="100421" name="Rectangle 69"/>
            <p:cNvSpPr>
              <a:spLocks noChangeArrowheads="1"/>
            </p:cNvSpPr>
            <p:nvPr/>
          </p:nvSpPr>
          <p:spPr bwMode="auto">
            <a:xfrm>
              <a:off x="3411546" y="48688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22" name="Rectangle 70"/>
            <p:cNvSpPr>
              <a:spLocks noChangeArrowheads="1"/>
            </p:cNvSpPr>
            <p:nvPr/>
          </p:nvSpPr>
          <p:spPr bwMode="auto">
            <a:xfrm>
              <a:off x="3771908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23" name="Rectangle 71"/>
            <p:cNvSpPr>
              <a:spLocks noChangeArrowheads="1"/>
            </p:cNvSpPr>
            <p:nvPr/>
          </p:nvSpPr>
          <p:spPr bwMode="auto">
            <a:xfrm>
              <a:off x="4130683" y="48688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4" name="Rectangle 72"/>
            <p:cNvSpPr>
              <a:spLocks noChangeArrowheads="1"/>
            </p:cNvSpPr>
            <p:nvPr/>
          </p:nvSpPr>
          <p:spPr bwMode="auto">
            <a:xfrm>
              <a:off x="4491046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6" name="Rectangle 74"/>
            <p:cNvSpPr>
              <a:spLocks noChangeArrowheads="1"/>
            </p:cNvSpPr>
            <p:nvPr/>
          </p:nvSpPr>
          <p:spPr bwMode="auto">
            <a:xfrm>
              <a:off x="2690821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30511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8" name="Rectangle 76"/>
            <p:cNvSpPr>
              <a:spLocks noChangeArrowheads="1"/>
            </p:cNvSpPr>
            <p:nvPr/>
          </p:nvSpPr>
          <p:spPr bwMode="auto">
            <a:xfrm>
              <a:off x="34115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9" name="Rectangle 77"/>
            <p:cNvSpPr>
              <a:spLocks noChangeArrowheads="1"/>
            </p:cNvSpPr>
            <p:nvPr/>
          </p:nvSpPr>
          <p:spPr bwMode="auto">
            <a:xfrm>
              <a:off x="3771908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0" name="Rectangle 78"/>
            <p:cNvSpPr>
              <a:spLocks noChangeArrowheads="1"/>
            </p:cNvSpPr>
            <p:nvPr/>
          </p:nvSpPr>
          <p:spPr bwMode="auto">
            <a:xfrm>
              <a:off x="41306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1" name="Rectangle 79"/>
            <p:cNvSpPr>
              <a:spLocks noChangeArrowheads="1"/>
            </p:cNvSpPr>
            <p:nvPr/>
          </p:nvSpPr>
          <p:spPr bwMode="auto">
            <a:xfrm>
              <a:off x="44910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3" name="Rectangle 81"/>
            <p:cNvSpPr>
              <a:spLocks noChangeArrowheads="1"/>
            </p:cNvSpPr>
            <p:nvPr/>
          </p:nvSpPr>
          <p:spPr bwMode="auto">
            <a:xfrm>
              <a:off x="2690821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4" name="Rectangle 82"/>
            <p:cNvSpPr>
              <a:spLocks noChangeArrowheads="1"/>
            </p:cNvSpPr>
            <p:nvPr/>
          </p:nvSpPr>
          <p:spPr bwMode="auto">
            <a:xfrm>
              <a:off x="3051183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5" name="Rectangle 83"/>
            <p:cNvSpPr>
              <a:spLocks noChangeArrowheads="1"/>
            </p:cNvSpPr>
            <p:nvPr/>
          </p:nvSpPr>
          <p:spPr bwMode="auto">
            <a:xfrm>
              <a:off x="3411546" y="55880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6" name="Rectangle 84"/>
            <p:cNvSpPr>
              <a:spLocks noChangeArrowheads="1"/>
            </p:cNvSpPr>
            <p:nvPr/>
          </p:nvSpPr>
          <p:spPr bwMode="auto">
            <a:xfrm>
              <a:off x="3771908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itchFamily="18" charset="0"/>
                </a:rPr>
                <a:t>←</a:t>
              </a:r>
            </a:p>
          </p:txBody>
        </p:sp>
        <p:sp>
          <p:nvSpPr>
            <p:cNvPr id="100437" name="Rectangle 85"/>
            <p:cNvSpPr>
              <a:spLocks noChangeArrowheads="1"/>
            </p:cNvSpPr>
            <p:nvPr/>
          </p:nvSpPr>
          <p:spPr bwMode="auto">
            <a:xfrm>
              <a:off x="4130683" y="55880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8" name="Rectangle 86"/>
            <p:cNvSpPr>
              <a:spLocks noChangeArrowheads="1"/>
            </p:cNvSpPr>
            <p:nvPr/>
          </p:nvSpPr>
          <p:spPr bwMode="auto">
            <a:xfrm>
              <a:off x="4491046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0" name="Rectangle 88"/>
            <p:cNvSpPr>
              <a:spLocks noChangeArrowheads="1"/>
            </p:cNvSpPr>
            <p:nvPr/>
          </p:nvSpPr>
          <p:spPr bwMode="auto">
            <a:xfrm>
              <a:off x="2690821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1" name="Rectangle 89"/>
            <p:cNvSpPr>
              <a:spLocks noChangeArrowheads="1"/>
            </p:cNvSpPr>
            <p:nvPr/>
          </p:nvSpPr>
          <p:spPr bwMode="auto">
            <a:xfrm>
              <a:off x="3051183" y="59483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2" name="Rectangle 90"/>
            <p:cNvSpPr>
              <a:spLocks noChangeArrowheads="1"/>
            </p:cNvSpPr>
            <p:nvPr/>
          </p:nvSpPr>
          <p:spPr bwMode="auto">
            <a:xfrm>
              <a:off x="3411546" y="59483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3" name="Rectangle 91"/>
            <p:cNvSpPr>
              <a:spLocks noChangeArrowheads="1"/>
            </p:cNvSpPr>
            <p:nvPr/>
          </p:nvSpPr>
          <p:spPr bwMode="auto">
            <a:xfrm>
              <a:off x="3771908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4" name="Rectangle 92"/>
            <p:cNvSpPr>
              <a:spLocks noChangeArrowheads="1"/>
            </p:cNvSpPr>
            <p:nvPr/>
          </p:nvSpPr>
          <p:spPr bwMode="auto">
            <a:xfrm>
              <a:off x="4130683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/>
                </a:rPr>
                <a:t></a:t>
              </a:r>
              <a:endParaRPr lang="en-US" altLang="zh-CN" sz="2000"/>
            </a:p>
          </p:txBody>
        </p:sp>
        <p:sp>
          <p:nvSpPr>
            <p:cNvPr id="100445" name="Rectangle 93"/>
            <p:cNvSpPr>
              <a:spLocks noChangeArrowheads="1"/>
            </p:cNvSpPr>
            <p:nvPr/>
          </p:nvSpPr>
          <p:spPr bwMode="auto">
            <a:xfrm>
              <a:off x="4491046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7" name="Rectangle 95"/>
            <p:cNvSpPr>
              <a:spLocks noChangeArrowheads="1"/>
            </p:cNvSpPr>
            <p:nvPr/>
          </p:nvSpPr>
          <p:spPr bwMode="auto">
            <a:xfrm>
              <a:off x="2690821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8" name="Rectangle 96"/>
            <p:cNvSpPr>
              <a:spLocks noChangeArrowheads="1"/>
            </p:cNvSpPr>
            <p:nvPr/>
          </p:nvSpPr>
          <p:spPr bwMode="auto">
            <a:xfrm>
              <a:off x="30511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9" name="Rectangle 97"/>
            <p:cNvSpPr>
              <a:spLocks noChangeArrowheads="1"/>
            </p:cNvSpPr>
            <p:nvPr/>
          </p:nvSpPr>
          <p:spPr bwMode="auto">
            <a:xfrm>
              <a:off x="34115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0" name="Rectangle 98"/>
            <p:cNvSpPr>
              <a:spLocks noChangeArrowheads="1"/>
            </p:cNvSpPr>
            <p:nvPr/>
          </p:nvSpPr>
          <p:spPr bwMode="auto">
            <a:xfrm>
              <a:off x="3771908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1" name="Rectangle 99"/>
            <p:cNvSpPr>
              <a:spLocks noChangeArrowheads="1"/>
            </p:cNvSpPr>
            <p:nvPr/>
          </p:nvSpPr>
          <p:spPr bwMode="auto">
            <a:xfrm>
              <a:off x="41306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2" name="Rectangle 100"/>
            <p:cNvSpPr>
              <a:spLocks noChangeArrowheads="1"/>
            </p:cNvSpPr>
            <p:nvPr/>
          </p:nvSpPr>
          <p:spPr bwMode="auto">
            <a:xfrm>
              <a:off x="44910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07731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迷宫路径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/>
          </a:p>
        </p:txBody>
      </p:sp>
      <p:sp>
        <p:nvSpPr>
          <p:cNvPr id="103" name="TextBox 102"/>
          <p:cNvSpPr txBox="1"/>
          <p:nvPr/>
        </p:nvSpPr>
        <p:spPr>
          <a:xfrm>
            <a:off x="5008253" y="1357298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迷宫路径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000"/>
          </a:p>
        </p:txBody>
      </p:sp>
      <p:grpSp>
        <p:nvGrpSpPr>
          <p:cNvPr id="104" name="组合 103"/>
          <p:cNvGrpSpPr/>
          <p:nvPr/>
        </p:nvGrpSpPr>
        <p:grpSpPr>
          <a:xfrm>
            <a:off x="1714480" y="4054494"/>
            <a:ext cx="2160588" cy="2160588"/>
            <a:chOff x="2511432" y="1196975"/>
            <a:chExt cx="2160588" cy="2160588"/>
          </a:xfrm>
        </p:grpSpPr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2511432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6" name="Rectangle 7"/>
            <p:cNvSpPr>
              <a:spLocks noChangeArrowheads="1"/>
            </p:cNvSpPr>
            <p:nvPr/>
          </p:nvSpPr>
          <p:spPr bwMode="auto">
            <a:xfrm>
              <a:off x="28717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32321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3592520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39512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43116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Rectangle 19"/>
            <p:cNvSpPr>
              <a:spLocks noChangeArrowheads="1"/>
            </p:cNvSpPr>
            <p:nvPr/>
          </p:nvSpPr>
          <p:spPr bwMode="auto">
            <a:xfrm>
              <a:off x="2511432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Rectangle 20"/>
            <p:cNvSpPr>
              <a:spLocks noChangeArrowheads="1"/>
            </p:cNvSpPr>
            <p:nvPr/>
          </p:nvSpPr>
          <p:spPr bwMode="auto">
            <a:xfrm>
              <a:off x="2871795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/>
                </a:rPr>
                <a:t></a:t>
              </a:r>
              <a:endParaRPr lang="zh-CN" altLang="zh-CN" sz="2000"/>
            </a:p>
          </p:txBody>
        </p:sp>
        <p:sp>
          <p:nvSpPr>
            <p:cNvPr id="113" name="Rectangle 21"/>
            <p:cNvSpPr>
              <a:spLocks noChangeArrowheads="1"/>
            </p:cNvSpPr>
            <p:nvPr/>
          </p:nvSpPr>
          <p:spPr bwMode="auto">
            <a:xfrm>
              <a:off x="3232157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4" name="Rectangle 22"/>
            <p:cNvSpPr>
              <a:spLocks noChangeArrowheads="1"/>
            </p:cNvSpPr>
            <p:nvPr/>
          </p:nvSpPr>
          <p:spPr bwMode="auto">
            <a:xfrm>
              <a:off x="3592520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5" name="Rectangle 23"/>
            <p:cNvSpPr>
              <a:spLocks noChangeArrowheads="1"/>
            </p:cNvSpPr>
            <p:nvPr/>
          </p:nvSpPr>
          <p:spPr bwMode="auto">
            <a:xfrm>
              <a:off x="3951295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4311657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2511432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8" name="Rectangle 27"/>
            <p:cNvSpPr>
              <a:spLocks noChangeArrowheads="1"/>
            </p:cNvSpPr>
            <p:nvPr/>
          </p:nvSpPr>
          <p:spPr bwMode="auto">
            <a:xfrm>
              <a:off x="28717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19" name="Rectangle 28"/>
            <p:cNvSpPr>
              <a:spLocks noChangeArrowheads="1"/>
            </p:cNvSpPr>
            <p:nvPr/>
          </p:nvSpPr>
          <p:spPr bwMode="auto">
            <a:xfrm>
              <a:off x="32321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3592520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1" name="Rectangle 30"/>
            <p:cNvSpPr>
              <a:spLocks noChangeArrowheads="1"/>
            </p:cNvSpPr>
            <p:nvPr/>
          </p:nvSpPr>
          <p:spPr bwMode="auto">
            <a:xfrm>
              <a:off x="39512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2" name="Rectangle 31"/>
            <p:cNvSpPr>
              <a:spLocks noChangeArrowheads="1"/>
            </p:cNvSpPr>
            <p:nvPr/>
          </p:nvSpPr>
          <p:spPr bwMode="auto">
            <a:xfrm>
              <a:off x="43116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2511432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2871795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3232157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3592520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3951295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4311657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2511432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2871795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3232157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3592520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3951295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/>
                </a:rPr>
                <a:t></a:t>
              </a:r>
              <a:endParaRPr lang="en-US" altLang="zh-CN" sz="2000" dirty="0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4311657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2511432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6" name="Rectangle 48"/>
            <p:cNvSpPr>
              <a:spLocks noChangeArrowheads="1"/>
            </p:cNvSpPr>
            <p:nvPr/>
          </p:nvSpPr>
          <p:spPr bwMode="auto">
            <a:xfrm>
              <a:off x="28717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32321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8" name="Rectangle 50"/>
            <p:cNvSpPr>
              <a:spLocks noChangeArrowheads="1"/>
            </p:cNvSpPr>
            <p:nvPr/>
          </p:nvSpPr>
          <p:spPr bwMode="auto">
            <a:xfrm>
              <a:off x="3592520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9" name="Rectangle 51"/>
            <p:cNvSpPr>
              <a:spLocks noChangeArrowheads="1"/>
            </p:cNvSpPr>
            <p:nvPr/>
          </p:nvSpPr>
          <p:spPr bwMode="auto">
            <a:xfrm>
              <a:off x="39512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" name="Rectangle 52"/>
            <p:cNvSpPr>
              <a:spLocks noChangeArrowheads="1"/>
            </p:cNvSpPr>
            <p:nvPr/>
          </p:nvSpPr>
          <p:spPr bwMode="auto">
            <a:xfrm>
              <a:off x="43116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572132" y="4054494"/>
            <a:ext cx="2160588" cy="2160588"/>
            <a:chOff x="2511432" y="4581525"/>
            <a:chExt cx="2160588" cy="2160588"/>
          </a:xfrm>
        </p:grpSpPr>
        <p:sp>
          <p:nvSpPr>
            <p:cNvPr id="142" name="Rectangle 54"/>
            <p:cNvSpPr>
              <a:spLocks noChangeArrowheads="1"/>
            </p:cNvSpPr>
            <p:nvPr/>
          </p:nvSpPr>
          <p:spPr bwMode="auto">
            <a:xfrm>
              <a:off x="2511432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28717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32321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3592520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Rectangle 58"/>
            <p:cNvSpPr>
              <a:spLocks noChangeArrowheads="1"/>
            </p:cNvSpPr>
            <p:nvPr/>
          </p:nvSpPr>
          <p:spPr bwMode="auto">
            <a:xfrm>
              <a:off x="39512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7" name="Rectangle 59"/>
            <p:cNvSpPr>
              <a:spLocks noChangeArrowheads="1"/>
            </p:cNvSpPr>
            <p:nvPr/>
          </p:nvSpPr>
          <p:spPr bwMode="auto">
            <a:xfrm>
              <a:off x="43116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Rectangle 67"/>
            <p:cNvSpPr>
              <a:spLocks noChangeArrowheads="1"/>
            </p:cNvSpPr>
            <p:nvPr/>
          </p:nvSpPr>
          <p:spPr bwMode="auto">
            <a:xfrm>
              <a:off x="2511432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" name="Rectangle 68"/>
            <p:cNvSpPr>
              <a:spLocks noChangeArrowheads="1"/>
            </p:cNvSpPr>
            <p:nvPr/>
          </p:nvSpPr>
          <p:spPr bwMode="auto">
            <a:xfrm>
              <a:off x="2851143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>
                  <a:sym typeface="Wingdings"/>
                </a:rPr>
                <a:t></a:t>
              </a:r>
              <a:endParaRPr lang="zh-CN" altLang="zh-CN" sz="2000"/>
            </a:p>
          </p:txBody>
        </p:sp>
        <p:sp>
          <p:nvSpPr>
            <p:cNvPr id="150" name="Rectangle 69"/>
            <p:cNvSpPr>
              <a:spLocks noChangeArrowheads="1"/>
            </p:cNvSpPr>
            <p:nvPr/>
          </p:nvSpPr>
          <p:spPr bwMode="auto">
            <a:xfrm>
              <a:off x="3211505" y="49418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3571868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3951295" y="49418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Rectangle 72"/>
            <p:cNvSpPr>
              <a:spLocks noChangeArrowheads="1"/>
            </p:cNvSpPr>
            <p:nvPr/>
          </p:nvSpPr>
          <p:spPr bwMode="auto">
            <a:xfrm>
              <a:off x="4311657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4" name="Rectangle 74"/>
            <p:cNvSpPr>
              <a:spLocks noChangeArrowheads="1"/>
            </p:cNvSpPr>
            <p:nvPr/>
          </p:nvSpPr>
          <p:spPr bwMode="auto">
            <a:xfrm>
              <a:off x="2511432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5" name="Rectangle 75"/>
            <p:cNvSpPr>
              <a:spLocks noChangeArrowheads="1"/>
            </p:cNvSpPr>
            <p:nvPr/>
          </p:nvSpPr>
          <p:spPr bwMode="auto">
            <a:xfrm>
              <a:off x="2851143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56" name="Rectangle 76"/>
            <p:cNvSpPr>
              <a:spLocks noChangeArrowheads="1"/>
            </p:cNvSpPr>
            <p:nvPr/>
          </p:nvSpPr>
          <p:spPr bwMode="auto">
            <a:xfrm>
              <a:off x="32321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" name="Rectangle 77"/>
            <p:cNvSpPr>
              <a:spLocks noChangeArrowheads="1"/>
            </p:cNvSpPr>
            <p:nvPr/>
          </p:nvSpPr>
          <p:spPr bwMode="auto">
            <a:xfrm>
              <a:off x="3571868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8" name="Rectangle 78"/>
            <p:cNvSpPr>
              <a:spLocks noChangeArrowheads="1"/>
            </p:cNvSpPr>
            <p:nvPr/>
          </p:nvSpPr>
          <p:spPr bwMode="auto">
            <a:xfrm>
              <a:off x="3951295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9" name="Rectangle 79"/>
            <p:cNvSpPr>
              <a:spLocks noChangeArrowheads="1"/>
            </p:cNvSpPr>
            <p:nvPr/>
          </p:nvSpPr>
          <p:spPr bwMode="auto">
            <a:xfrm>
              <a:off x="43116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0" name="Rectangle 81"/>
            <p:cNvSpPr>
              <a:spLocks noChangeArrowheads="1"/>
            </p:cNvSpPr>
            <p:nvPr/>
          </p:nvSpPr>
          <p:spPr bwMode="auto">
            <a:xfrm>
              <a:off x="2511432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1" name="Rectangle 82"/>
            <p:cNvSpPr>
              <a:spLocks noChangeArrowheads="1"/>
            </p:cNvSpPr>
            <p:nvPr/>
          </p:nvSpPr>
          <p:spPr bwMode="auto">
            <a:xfrm>
              <a:off x="2871795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62" name="Rectangle 83"/>
            <p:cNvSpPr>
              <a:spLocks noChangeArrowheads="1"/>
            </p:cNvSpPr>
            <p:nvPr/>
          </p:nvSpPr>
          <p:spPr bwMode="auto">
            <a:xfrm>
              <a:off x="3232157" y="56610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63" name="Rectangle 84"/>
            <p:cNvSpPr>
              <a:spLocks noChangeArrowheads="1"/>
            </p:cNvSpPr>
            <p:nvPr/>
          </p:nvSpPr>
          <p:spPr bwMode="auto">
            <a:xfrm>
              <a:off x="3592520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64" name="Rectangle 85"/>
            <p:cNvSpPr>
              <a:spLocks noChangeArrowheads="1"/>
            </p:cNvSpPr>
            <p:nvPr/>
          </p:nvSpPr>
          <p:spPr bwMode="auto">
            <a:xfrm>
              <a:off x="3951295" y="56610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Rectangle 86"/>
            <p:cNvSpPr>
              <a:spLocks noChangeArrowheads="1"/>
            </p:cNvSpPr>
            <p:nvPr/>
          </p:nvSpPr>
          <p:spPr bwMode="auto">
            <a:xfrm>
              <a:off x="4311657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6" name="Rectangle 88"/>
            <p:cNvSpPr>
              <a:spLocks noChangeArrowheads="1"/>
            </p:cNvSpPr>
            <p:nvPr/>
          </p:nvSpPr>
          <p:spPr bwMode="auto">
            <a:xfrm>
              <a:off x="2511432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7" name="Rectangle 89"/>
            <p:cNvSpPr>
              <a:spLocks noChangeArrowheads="1"/>
            </p:cNvSpPr>
            <p:nvPr/>
          </p:nvSpPr>
          <p:spPr bwMode="auto">
            <a:xfrm>
              <a:off x="2871795" y="60213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8" name="Rectangle 90"/>
            <p:cNvSpPr>
              <a:spLocks noChangeArrowheads="1"/>
            </p:cNvSpPr>
            <p:nvPr/>
          </p:nvSpPr>
          <p:spPr bwMode="auto">
            <a:xfrm>
              <a:off x="3232157" y="60213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69" name="Rectangle 91"/>
            <p:cNvSpPr>
              <a:spLocks noChangeArrowheads="1"/>
            </p:cNvSpPr>
            <p:nvPr/>
          </p:nvSpPr>
          <p:spPr bwMode="auto">
            <a:xfrm>
              <a:off x="3592520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70" name="Rectangle 92"/>
            <p:cNvSpPr>
              <a:spLocks noChangeArrowheads="1"/>
            </p:cNvSpPr>
            <p:nvPr/>
          </p:nvSpPr>
          <p:spPr bwMode="auto">
            <a:xfrm>
              <a:off x="3951295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>
                  <a:sym typeface="Wingdings"/>
                </a:rPr>
                <a:t></a:t>
              </a:r>
              <a:endParaRPr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1" name="Rectangle 93"/>
            <p:cNvSpPr>
              <a:spLocks noChangeArrowheads="1"/>
            </p:cNvSpPr>
            <p:nvPr/>
          </p:nvSpPr>
          <p:spPr bwMode="auto">
            <a:xfrm>
              <a:off x="4311657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2" name="Rectangle 95"/>
            <p:cNvSpPr>
              <a:spLocks noChangeArrowheads="1"/>
            </p:cNvSpPr>
            <p:nvPr/>
          </p:nvSpPr>
          <p:spPr bwMode="auto">
            <a:xfrm>
              <a:off x="2511432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3" name="Rectangle 96"/>
            <p:cNvSpPr>
              <a:spLocks noChangeArrowheads="1"/>
            </p:cNvSpPr>
            <p:nvPr/>
          </p:nvSpPr>
          <p:spPr bwMode="auto">
            <a:xfrm>
              <a:off x="28717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" name="Rectangle 97"/>
            <p:cNvSpPr>
              <a:spLocks noChangeArrowheads="1"/>
            </p:cNvSpPr>
            <p:nvPr/>
          </p:nvSpPr>
          <p:spPr bwMode="auto">
            <a:xfrm>
              <a:off x="32321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5" name="Rectangle 98"/>
            <p:cNvSpPr>
              <a:spLocks noChangeArrowheads="1"/>
            </p:cNvSpPr>
            <p:nvPr/>
          </p:nvSpPr>
          <p:spPr bwMode="auto">
            <a:xfrm>
              <a:off x="3592520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6" name="Rectangle 99"/>
            <p:cNvSpPr>
              <a:spLocks noChangeArrowheads="1"/>
            </p:cNvSpPr>
            <p:nvPr/>
          </p:nvSpPr>
          <p:spPr bwMode="auto">
            <a:xfrm>
              <a:off x="39512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7" name="Rectangle 100"/>
            <p:cNvSpPr>
              <a:spLocks noChangeArrowheads="1"/>
            </p:cNvSpPr>
            <p:nvPr/>
          </p:nvSpPr>
          <p:spPr bwMode="auto">
            <a:xfrm>
              <a:off x="43116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000102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迷宫路径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3</a:t>
            </a:r>
            <a:endParaRPr lang="zh-CN" altLang="en-US" sz="2000"/>
          </a:p>
        </p:txBody>
      </p:sp>
      <p:sp>
        <p:nvSpPr>
          <p:cNvPr id="179" name="TextBox 178"/>
          <p:cNvSpPr txBox="1"/>
          <p:nvPr/>
        </p:nvSpPr>
        <p:spPr>
          <a:xfrm>
            <a:off x="5000624" y="4357694"/>
            <a:ext cx="492443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迷宫路径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4</a:t>
            </a:r>
            <a:endParaRPr lang="zh-CN" altLang="en-US" sz="2000"/>
          </a:p>
        </p:txBody>
      </p:sp>
      <p:sp>
        <p:nvSpPr>
          <p:cNvPr id="184" name="灯片编号占位符 1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5658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11188" y="3213100"/>
            <a:ext cx="7705725" cy="1250494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迷宫问题的递归求解与用栈和队列求解有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什么异同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?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09573" name="Picture 5" descr="u=2379541180,2633410460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333375"/>
            <a:ext cx="2808287" cy="2808288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7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143932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如果一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个递归函数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中递归调用语句是最后一条执行语句，则称这种递归调用为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尾递归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57368" y="1285860"/>
            <a:ext cx="5386400" cy="2459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if (n==1)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return 1;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return n*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(n-1);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71802" y="4232265"/>
            <a:ext cx="3000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直接递归函数、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尾递归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4500561" y="3803637"/>
            <a:ext cx="142876" cy="42862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071538" y="5143512"/>
            <a:ext cx="7429552" cy="8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尾递归算法：可以用循环语句转换为等价的非递归算法</a:t>
            </a:r>
            <a:endParaRPr kumimoji="1" lang="en-US" altLang="zh-CN" sz="22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递归算法：可以通过栈来转换为等价的非递归算法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9750" y="2852738"/>
            <a:ext cx="8382000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有许多数学公式、数列等的定义是递归的。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例如，求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!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Fibonacci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数列等。这些问题的求解过程可以将其递归定义直接转化为对应的递归算法。</a:t>
            </a:r>
            <a:r>
              <a:rPr kumimoji="1" lang="zh-CN" altLang="en-US" sz="2800" dirty="0"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028" name="Text Box 4" descr="粉色面巾纸"/>
          <p:cNvSpPr txBox="1">
            <a:spLocks noChangeArrowheads="1"/>
          </p:cNvSpPr>
          <p:nvPr/>
        </p:nvSpPr>
        <p:spPr bwMode="auto">
          <a:xfrm>
            <a:off x="468313" y="404813"/>
            <a:ext cx="3598862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何时使用递归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633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在以下三种情况下，常常要用到递归的方法。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4213" y="2115529"/>
            <a:ext cx="2816217" cy="5170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0" bIns="0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1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、定义是递归的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47813" y="2060575"/>
            <a:ext cx="3452815" cy="2148620"/>
          </a:xfrm>
          <a:prstGeom prst="rect">
            <a:avLst/>
          </a:prstGeom>
          <a:ln>
            <a:noFill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180000" rIns="180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	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endParaRPr kumimoji="1" lang="en-US" altLang="zh-CN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8313" y="188912"/>
            <a:ext cx="352742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、数据结构是递归的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11188" y="836613"/>
            <a:ext cx="8064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有些数据结构是递归的。例如，第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章中介绍过的单链表就是一种递归数据结构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，其结点类型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929058" y="3143248"/>
            <a:ext cx="4168804" cy="430887"/>
            <a:chOff x="4475162" y="3212427"/>
            <a:chExt cx="4168804" cy="430887"/>
          </a:xfrm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</p:grpSpPr>
        <p:sp>
          <p:nvSpPr>
            <p:cNvPr id="7" name="TextBox 6"/>
            <p:cNvSpPr txBox="1"/>
            <p:nvPr/>
          </p:nvSpPr>
          <p:spPr>
            <a:xfrm>
              <a:off x="5429256" y="3212427"/>
              <a:ext cx="3214710" cy="430887"/>
            </a:xfrm>
            <a:prstGeom prst="rect">
              <a:avLst/>
            </a:prstGeom>
            <a:noFill/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指向同类型结点的指针</a:t>
              </a:r>
              <a:endParaRPr lang="zh-CN" altLang="en-US" sz="220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0800000">
              <a:off x="4475162" y="3427411"/>
              <a:ext cx="1000132" cy="1588"/>
            </a:xfrm>
            <a:prstGeom prst="straightConnector1">
              <a:avLst/>
            </a:prstGeom>
            <a:ln w="34925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143108" y="4214818"/>
            <a:ext cx="2143140" cy="1107035"/>
            <a:chOff x="2143108" y="4214818"/>
            <a:chExt cx="2143140" cy="1107035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143108" y="4786322"/>
              <a:ext cx="2143140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递归数据结构 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071802" y="4214818"/>
              <a:ext cx="214314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692275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23361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13055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671888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601186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655320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4716463" y="210661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101389" name="Arc 13"/>
          <p:cNvSpPr>
            <a:spLocks/>
          </p:cNvSpPr>
          <p:nvPr/>
        </p:nvSpPr>
        <p:spPr bwMode="auto">
          <a:xfrm>
            <a:off x="1763713" y="174783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403350" y="13874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</a:t>
            </a: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255587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399732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5437188" y="232251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827088" y="333375"/>
            <a:ext cx="439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latin typeface="楷体" pitchFamily="49" charset="-122"/>
                <a:ea typeface="楷体" pitchFamily="49" charset="-122"/>
              </a:rPr>
              <a:t>不带头结点单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链表示意图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285206" y="1212163"/>
            <a:ext cx="4680748" cy="726969"/>
            <a:chOff x="2285206" y="1212163"/>
            <a:chExt cx="4680748" cy="726969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2428860" y="1212163"/>
              <a:ext cx="453709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以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为首结点指针的“大”单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链表</a:t>
              </a:r>
            </a:p>
          </p:txBody>
        </p:sp>
        <p:sp>
          <p:nvSpPr>
            <p:cNvPr id="101398" name="AutoShape 22"/>
            <p:cNvSpPr>
              <a:spLocks/>
            </p:cNvSpPr>
            <p:nvPr/>
          </p:nvSpPr>
          <p:spPr bwMode="auto">
            <a:xfrm rot="16200000">
              <a:off x="4516438" y="-508000"/>
              <a:ext cx="215900" cy="4678363"/>
            </a:xfrm>
            <a:prstGeom prst="rightBrace">
              <a:avLst>
                <a:gd name="adj1" fmla="val 180576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57422" y="2707482"/>
            <a:ext cx="5340373" cy="680244"/>
            <a:chOff x="2357422" y="2707482"/>
            <a:chExt cx="5340373" cy="680244"/>
          </a:xfrm>
        </p:grpSpPr>
        <p:sp>
          <p:nvSpPr>
            <p:cNvPr id="101397" name="AutoShape 21"/>
            <p:cNvSpPr>
              <a:spLocks/>
            </p:cNvSpPr>
            <p:nvPr/>
          </p:nvSpPr>
          <p:spPr bwMode="auto">
            <a:xfrm rot="5400000">
              <a:off x="4968876" y="1016000"/>
              <a:ext cx="215900" cy="3598863"/>
            </a:xfrm>
            <a:prstGeom prst="rightBrace">
              <a:avLst>
                <a:gd name="adj1" fmla="val 138909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2357422" y="2957513"/>
              <a:ext cx="5340373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以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kumimoji="1" lang="en-US" altLang="zh-CN" sz="22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next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为首结点指针的“小”单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链表</a:t>
              </a:r>
            </a:p>
          </p:txBody>
        </p:sp>
      </p:grpSp>
      <p:grpSp>
        <p:nvGrpSpPr>
          <p:cNvPr id="101403" name="Group 27"/>
          <p:cNvGrpSpPr>
            <a:grpSpLocks/>
          </p:cNvGrpSpPr>
          <p:nvPr/>
        </p:nvGrpSpPr>
        <p:grpSpPr bwMode="auto">
          <a:xfrm>
            <a:off x="2555875" y="3644902"/>
            <a:ext cx="3887788" cy="1038226"/>
            <a:chOff x="1610" y="2296"/>
            <a:chExt cx="2449" cy="654"/>
          </a:xfrm>
        </p:grpSpPr>
        <p:sp>
          <p:nvSpPr>
            <p:cNvPr id="101401" name="AutoShape 25"/>
            <p:cNvSpPr>
              <a:spLocks noChangeArrowheads="1"/>
            </p:cNvSpPr>
            <p:nvPr/>
          </p:nvSpPr>
          <p:spPr bwMode="auto">
            <a:xfrm>
              <a:off x="2653" y="2296"/>
              <a:ext cx="227" cy="27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2" name="Text Box 26"/>
            <p:cNvSpPr txBox="1">
              <a:spLocks noChangeArrowheads="1"/>
            </p:cNvSpPr>
            <p:nvPr/>
          </p:nvSpPr>
          <p:spPr bwMode="auto">
            <a:xfrm>
              <a:off x="1610" y="2659"/>
              <a:ext cx="24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336600"/>
                  </a:solidFill>
                  <a:latin typeface="楷体" pitchFamily="49" charset="-122"/>
                  <a:ea typeface="楷体" pitchFamily="49" charset="-122"/>
                </a:rPr>
                <a:t>体现出这种单链表的</a:t>
              </a:r>
              <a:r>
                <a:rPr lang="zh-CN" altLang="en-US" dirty="0">
                  <a:solidFill>
                    <a:srgbClr val="336600"/>
                  </a:solidFill>
                  <a:latin typeface="楷体" pitchFamily="49" charset="-122"/>
                  <a:ea typeface="楷体" pitchFamily="49" charset="-122"/>
                </a:rPr>
                <a:t>递归性。</a:t>
              </a:r>
            </a:p>
          </p:txBody>
        </p:sp>
      </p:grp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403350" y="4941888"/>
            <a:ext cx="5811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思考：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如果带有头结点又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会怎样呢？？？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  Hanoi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问题：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的塔座，在塔座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上有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个直径各不相同，从小到大依次编号为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latin typeface="宋体"/>
                <a:ea typeface="宋体"/>
                <a:cs typeface="Times New Roman" pitchFamily="18" charset="0"/>
              </a:rPr>
              <a:t>～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的盘片。要求将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塔座上的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个盘片移到塔座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上。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14290"/>
            <a:ext cx="4537075" cy="4572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、问题的求解方法是递归的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6626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2552700" cy="2552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8662" y="400050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移动规则：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500570"/>
            <a:ext cx="7500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dirty="0">
                <a:ea typeface="微软雅黑" pitchFamily="34" charset="-122"/>
                <a:cs typeface="Times New Roman" pitchFamily="18" charset="0"/>
              </a:rPr>
              <a:t>每次只能移动一个盘</a:t>
            </a:r>
            <a:r>
              <a:rPr kumimoji="1" lang="zh-CN" altLang="en-US" sz="2200">
                <a:ea typeface="微软雅黑" pitchFamily="34" charset="-122"/>
                <a:cs typeface="Times New Roman" pitchFamily="18" charset="0"/>
              </a:rPr>
              <a:t>片；</a:t>
            </a:r>
            <a:endParaRPr kumimoji="1" lang="en-US" altLang="zh-CN" sz="22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ea typeface="微软雅黑" pitchFamily="34" charset="-122"/>
                <a:cs typeface="Times New Roman" pitchFamily="18" charset="0"/>
              </a:rPr>
              <a:t>盘</a:t>
            </a:r>
            <a:r>
              <a:rPr kumimoji="1" lang="zh-CN" altLang="en-US" sz="2200" dirty="0">
                <a:ea typeface="微软雅黑" pitchFamily="34" charset="-122"/>
                <a:cs typeface="Times New Roman" pitchFamily="18" charset="0"/>
              </a:rPr>
              <a:t>片可以插在</a:t>
            </a:r>
            <a:r>
              <a:rPr kumimoji="1" lang="en-US" altLang="zh-CN" sz="2200" i="1" dirty="0"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zh-CN" altLang="en-US" sz="2200" dirty="0"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1" lang="en-US" altLang="zh-CN" sz="2200" i="1" dirty="0"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zh-CN" altLang="en-US" sz="2200" dirty="0">
                <a:ea typeface="微软雅黑" pitchFamily="34" charset="-122"/>
                <a:cs typeface="Times New Roman" pitchFamily="18" charset="0"/>
              </a:rPr>
              <a:t>和</a:t>
            </a:r>
            <a:r>
              <a:rPr kumimoji="1" lang="en-US" altLang="zh-CN" sz="2200" i="1" dirty="0">
                <a:ea typeface="微软雅黑" pitchFamily="34" charset="-122"/>
                <a:cs typeface="Times New Roman" pitchFamily="18" charset="0"/>
              </a:rPr>
              <a:t>Z</a:t>
            </a:r>
            <a:r>
              <a:rPr kumimoji="1" lang="zh-CN" altLang="en-US" sz="2200" dirty="0">
                <a:ea typeface="微软雅黑" pitchFamily="34" charset="-122"/>
                <a:cs typeface="Times New Roman" pitchFamily="18" charset="0"/>
              </a:rPr>
              <a:t>中任一</a:t>
            </a:r>
            <a:r>
              <a:rPr kumimoji="1" lang="zh-CN" altLang="en-US" sz="2200">
                <a:ea typeface="微软雅黑" pitchFamily="34" charset="-122"/>
                <a:cs typeface="Times New Roman" pitchFamily="18" charset="0"/>
              </a:rPr>
              <a:t>塔座上；</a:t>
            </a:r>
            <a:endParaRPr kumimoji="1" lang="en-US" altLang="zh-CN" sz="22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ea typeface="微软雅黑" pitchFamily="34" charset="-122"/>
                <a:cs typeface="Times New Roman" pitchFamily="18" charset="0"/>
              </a:rPr>
              <a:t>任何</a:t>
            </a:r>
            <a:r>
              <a:rPr kumimoji="1" lang="zh-CN" altLang="en-US" sz="2200" dirty="0">
                <a:ea typeface="微软雅黑" pitchFamily="34" charset="-122"/>
                <a:cs typeface="Times New Roman" pitchFamily="18" charset="0"/>
              </a:rPr>
              <a:t>时候都不能将一个较大的盘片放在较小的盘</a:t>
            </a:r>
            <a:r>
              <a:rPr kumimoji="1" lang="zh-CN" altLang="en-US" sz="2200">
                <a:ea typeface="微软雅黑" pitchFamily="34" charset="-122"/>
                <a:cs typeface="Times New Roman" pitchFamily="18" charset="0"/>
              </a:rPr>
              <a:t>片上方。</a:t>
            </a:r>
            <a:endParaRPr lang="zh-CN" altLang="en-US" sz="22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4116</Words>
  <Application>Microsoft Office PowerPoint</Application>
  <PresentationFormat>全屏显示(4:3)</PresentationFormat>
  <Paragraphs>601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csxbwang</cp:lastModifiedBy>
  <cp:revision>438</cp:revision>
  <dcterms:created xsi:type="dcterms:W3CDTF">2005-02-07T01:01:45Z</dcterms:created>
  <dcterms:modified xsi:type="dcterms:W3CDTF">2022-03-17T15:31:23Z</dcterms:modified>
</cp:coreProperties>
</file>