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9"/>
  </p:notesMasterIdLst>
  <p:sldIdLst>
    <p:sldId id="256" r:id="rId2"/>
    <p:sldId id="257" r:id="rId3"/>
    <p:sldId id="336" r:id="rId4"/>
    <p:sldId id="334" r:id="rId5"/>
    <p:sldId id="258" r:id="rId6"/>
    <p:sldId id="259" r:id="rId7"/>
    <p:sldId id="262" r:id="rId8"/>
    <p:sldId id="341" r:id="rId9"/>
    <p:sldId id="338" r:id="rId10"/>
    <p:sldId id="264" r:id="rId11"/>
    <p:sldId id="265" r:id="rId12"/>
    <p:sldId id="266" r:id="rId13"/>
    <p:sldId id="337" r:id="rId14"/>
    <p:sldId id="267" r:id="rId15"/>
    <p:sldId id="339" r:id="rId16"/>
    <p:sldId id="268" r:id="rId17"/>
    <p:sldId id="342" r:id="rId18"/>
    <p:sldId id="276" r:id="rId19"/>
    <p:sldId id="340" r:id="rId20"/>
    <p:sldId id="277" r:id="rId21"/>
    <p:sldId id="279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35" r:id="rId5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00CC00"/>
    <a:srgbClr val="9900FF"/>
    <a:srgbClr val="0A0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85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E68-AE7B-4074-8BED-5E7FC66C4757}" type="datetimeFigureOut">
              <a:rPr lang="zh-CN" altLang="en-US" smtClean="0"/>
              <a:pPr/>
              <a:t>2021-03-25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64ECB-C0B2-419C-A265-EE7B55FD39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4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6929-6C77-4F8C-9726-BD10FE1D5A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09E0-CFB6-4973-8937-EA367DA2C7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D2D-A044-4D63-8F24-7A3F682E88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8925-787E-4652-8AE0-B045051BCB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9B6-3395-41F7-9DAD-A79335960C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2247-22D1-430F-BB6E-9F44B6B702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3A1-81C4-4BFE-ACBE-3B07F1464E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328-3E2F-435D-8286-3B0256F7B6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B959BAE-FEC3-4F92-8031-993DEB8AE092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1A1-2198-4299-9A22-483957AB97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F22D-2A64-4906-8FD5-D401B1779A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EAAA-50F3-496A-85BD-A6F45D960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714480" y="642918"/>
            <a:ext cx="5592784" cy="70788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>
                <a:solidFill>
                  <a:srgbClr val="FF3300"/>
                </a:solidFill>
                <a:ea typeface="隶书" pitchFamily="49" charset="-122"/>
              </a:rPr>
              <a:t>6</a:t>
            </a:r>
            <a:r>
              <a:rPr kumimoji="1" lang="zh-CN" altLang="en-US" sz="4000">
                <a:solidFill>
                  <a:srgbClr val="FF3300"/>
                </a:solidFill>
                <a:ea typeface="隶书" pitchFamily="49" charset="-122"/>
              </a:rPr>
              <a:t>章  数组和广义表</a:t>
            </a:r>
            <a:endParaRPr kumimoji="1" lang="zh-CN" altLang="en-US" b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059" name="Text Box 11" descr="羊皮纸"/>
          <p:cNvSpPr txBox="1">
            <a:spLocks noChangeArrowheads="1"/>
          </p:cNvSpPr>
          <p:nvPr/>
        </p:nvSpPr>
        <p:spPr bwMode="auto">
          <a:xfrm>
            <a:off x="2571736" y="2143116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6.1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　组</a:t>
            </a:r>
          </a:p>
        </p:txBody>
      </p:sp>
      <p:sp>
        <p:nvSpPr>
          <p:cNvPr id="5" name="Text Box 11" descr="羊皮纸"/>
          <p:cNvSpPr txBox="1">
            <a:spLocks noChangeArrowheads="1"/>
          </p:cNvSpPr>
          <p:nvPr/>
        </p:nvSpPr>
        <p:spPr bwMode="auto">
          <a:xfrm>
            <a:off x="2571736" y="3135314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6.2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稀疏矩阵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7" name="Text Box 11" descr="羊皮纸"/>
          <p:cNvSpPr txBox="1">
            <a:spLocks noChangeArrowheads="1"/>
          </p:cNvSpPr>
          <p:nvPr/>
        </p:nvSpPr>
        <p:spPr bwMode="auto">
          <a:xfrm>
            <a:off x="2571736" y="4135446"/>
            <a:ext cx="369252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6.3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广义表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857232"/>
            <a:ext cx="746127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同理可推出在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以列序为主序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的计算机系统中有）：</a:t>
            </a:r>
            <a:r>
              <a:rPr kumimoji="1" lang="zh-CN" altLang="en-US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endParaRPr kumimoji="1" lang="en-US" altLang="zh-CN">
              <a:solidFill>
                <a:srgbClr val="99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6726" y="285728"/>
            <a:ext cx="417671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以列序为主序的存储方式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0166" y="1571612"/>
            <a:ext cx="578647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1,1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)+[(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+(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1)]</a:t>
            </a:r>
            <a:r>
              <a:rPr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5650" y="2357430"/>
            <a:ext cx="8180390" cy="2071700"/>
            <a:chOff x="755650" y="2357430"/>
            <a:chExt cx="8180390" cy="2071700"/>
          </a:xfrm>
        </p:grpSpPr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755650" y="2895897"/>
              <a:ext cx="738825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二维数组采用顺序存储结构时，也</a:t>
              </a:r>
              <a:r>
                <a:rPr lang="zh-CN" altLang="en-US">
                  <a:solidFill>
                    <a:srgbClr val="99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具有随机存取特性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。</a:t>
              </a:r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4929190" y="3394080"/>
              <a:ext cx="4006850" cy="1035050"/>
              <a:chOff x="3146" y="2408"/>
              <a:chExt cx="2524" cy="652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 flipV="1">
                <a:off x="4361" y="2408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245" name="Text Box 5"/>
              <p:cNvSpPr txBox="1">
                <a:spLocks noChangeArrowheads="1"/>
              </p:cNvSpPr>
              <p:nvPr/>
            </p:nvSpPr>
            <p:spPr bwMode="auto">
              <a:xfrm>
                <a:off x="3146" y="2614"/>
                <a:ext cx="2524" cy="44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是指给定序号</a:t>
                </a:r>
                <a:r>
                  <a:rPr lang="en-US" altLang="zh-CN" sz="2000" i="1" err="1"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（下标），可以在</a:t>
                </a: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O(1)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的时间内找到相应的元素值。</a:t>
                </a:r>
              </a:p>
            </p:txBody>
          </p:sp>
        </p:grpSp>
        <p:sp>
          <p:nvSpPr>
            <p:cNvPr id="11" name="下箭头 10"/>
            <p:cNvSpPr/>
            <p:nvPr/>
          </p:nvSpPr>
          <p:spPr>
            <a:xfrm>
              <a:off x="3786182" y="2357430"/>
              <a:ext cx="285752" cy="500066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4414" y="4714884"/>
            <a:ext cx="6643734" cy="675979"/>
            <a:chOff x="1214414" y="4714884"/>
            <a:chExt cx="6643734" cy="675979"/>
          </a:xfrm>
        </p:grpSpPr>
        <p:sp>
          <p:nvSpPr>
            <p:cNvPr id="7" name="TextBox 6"/>
            <p:cNvSpPr txBox="1"/>
            <p:nvPr/>
          </p:nvSpPr>
          <p:spPr>
            <a:xfrm>
              <a:off x="1500166" y="4929198"/>
              <a:ext cx="6357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多维数组采用顺序存储时具有随机存储特性。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Picture 2" descr="节能灯泡"/>
            <p:cNvPicPr>
              <a:picLocks noChangeAspect="1" noChangeArrowheads="1"/>
            </p:cNvPicPr>
            <p:nvPr/>
          </p:nvPicPr>
          <p:blipFill>
            <a:blip r:embed="rId2" cstate="print"/>
            <a:srcRect l="23592" t="8272" r="16447" b="2959"/>
            <a:stretch>
              <a:fillRect/>
            </a:stretch>
          </p:blipFill>
          <p:spPr bwMode="auto">
            <a:xfrm>
              <a:off x="1214414" y="4714884"/>
              <a:ext cx="434556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 descr="蓝色面巾纸"/>
          <p:cNvSpPr txBox="1">
            <a:spLocks noChangeArrowheads="1"/>
          </p:cNvSpPr>
          <p:nvPr/>
        </p:nvSpPr>
        <p:spPr bwMode="auto">
          <a:xfrm>
            <a:off x="323850" y="476250"/>
            <a:ext cx="4605340" cy="5598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6.1.3 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特殊矩阵的压缩存储</a:t>
            </a:r>
            <a:r>
              <a:rPr kumimoji="1" lang="zh-CN" altLang="en-US" sz="2800">
                <a:solidFill>
                  <a:srgbClr val="FF3300"/>
                </a:solidFill>
              </a:rPr>
              <a:t>       </a:t>
            </a:r>
            <a:endParaRPr kumimoji="1" lang="zh-CN" altLang="en-US">
              <a:solidFill>
                <a:srgbClr val="FF3300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5889638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特殊矩阵的主要形式有：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）对称矩阵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）上三角矩阵／下三角矩阵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）对角矩阵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它们都是方阵，即行数和列数相同。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14480" y="285728"/>
            <a:ext cx="3357586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对称矩阵的压缩存储</a:t>
            </a:r>
            <a:r>
              <a:rPr kumimoji="1"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7801" y="1240681"/>
            <a:ext cx="88947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若一个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阶方阵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中的元素满足</a:t>
            </a:r>
            <a:r>
              <a:rPr kumimoji="1" lang="en-US" altLang="zh-CN" i="1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i="1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j,i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），则称其为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阶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对称矩阵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267104" y="2873387"/>
            <a:ext cx="4968875" cy="2413001"/>
            <a:chOff x="2843213" y="2578092"/>
            <a:chExt cx="4968875" cy="2413001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2843213" y="2578092"/>
              <a:ext cx="2728919" cy="170816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5580063" y="4137018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i,i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 err="1">
                  <a:latin typeface="+mn-ea"/>
                  <a:ea typeface="+mn-ea"/>
                  <a:cs typeface="Times New Roman" pitchFamily="18" charset="0"/>
                </a:rPr>
                <a:t>≤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>
                  <a:latin typeface="+mn-ea"/>
                  <a:ea typeface="+mn-ea"/>
                  <a:cs typeface="Times New Roman" pitchFamily="18" charset="0"/>
                </a:rPr>
                <a:t>≤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主对角线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95441" y="3062298"/>
            <a:ext cx="4033815" cy="1581148"/>
            <a:chOff x="971550" y="2714620"/>
            <a:chExt cx="4033815" cy="1581148"/>
          </a:xfrm>
        </p:grpSpPr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971550" y="3441693"/>
              <a:ext cx="1439863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＞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下三角</a:t>
              </a:r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auto">
            <a:xfrm>
              <a:off x="2195513" y="3360730"/>
              <a:ext cx="827087" cy="442913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521" y="0"/>
                </a:cxn>
              </a:cxnLst>
              <a:rect l="0" t="0" r="r" b="b"/>
              <a:pathLst>
                <a:path w="521" h="279">
                  <a:moveTo>
                    <a:pt x="0" y="279"/>
                  </a:moveTo>
                  <a:lnTo>
                    <a:pt x="521" y="0"/>
                  </a:ln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2786050" y="2714620"/>
              <a:ext cx="2219315" cy="1509710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67131" y="2860684"/>
            <a:ext cx="5291149" cy="1571636"/>
            <a:chOff x="3143240" y="2513006"/>
            <a:chExt cx="5173673" cy="1571636"/>
          </a:xfrm>
        </p:grpSpPr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5292725" y="2938455"/>
              <a:ext cx="719138" cy="21590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6084888" y="2649530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上三角</a:t>
              </a:r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3143240" y="2513006"/>
              <a:ext cx="2500330" cy="1571636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14678" y="2819396"/>
            <a:ext cx="2857520" cy="1752612"/>
            <a:chOff x="3214678" y="2214554"/>
            <a:chExt cx="2837977" cy="1752612"/>
          </a:xfrm>
        </p:grpSpPr>
        <p:cxnSp>
          <p:nvCxnSpPr>
            <p:cNvPr id="22" name="直接连接符 21"/>
            <p:cNvCxnSpPr/>
            <p:nvPr/>
          </p:nvCxnSpPr>
          <p:spPr>
            <a:xfrm rot="5400000">
              <a:off x="2358216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216266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214678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9142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2084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530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5026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9142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2084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6530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5026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9142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2084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530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5026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>
              <a:off x="5180781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908655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907067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grpSp>
        <p:nvGrpSpPr>
          <p:cNvPr id="43" name="组合 7"/>
          <p:cNvGrpSpPr/>
          <p:nvPr/>
        </p:nvGrpSpPr>
        <p:grpSpPr>
          <a:xfrm>
            <a:off x="692765" y="142853"/>
            <a:ext cx="807401" cy="785817"/>
            <a:chOff x="535940" y="314960"/>
            <a:chExt cx="1021715" cy="1021715"/>
          </a:xfrm>
        </p:grpSpPr>
        <p:grpSp>
          <p:nvGrpSpPr>
            <p:cNvPr id="44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" name="TextBox 13"/>
            <p:cNvSpPr txBox="1"/>
            <p:nvPr/>
          </p:nvSpPr>
          <p:spPr>
            <a:xfrm>
              <a:off x="817777" y="555363"/>
              <a:ext cx="537845" cy="513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 dirty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直角三角形 24"/>
          <p:cNvSpPr/>
          <p:nvPr/>
        </p:nvSpPr>
        <p:spPr>
          <a:xfrm>
            <a:off x="3214678" y="1000108"/>
            <a:ext cx="2786082" cy="1857388"/>
          </a:xfrm>
          <a:prstGeom prst="rtTriangl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57224" y="324129"/>
            <a:ext cx="6715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以行序为主序存储其下三角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主对角线的元素。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00034" y="3214686"/>
            <a:ext cx="7143800" cy="2000264"/>
            <a:chOff x="500034" y="3214686"/>
            <a:chExt cx="7143800" cy="2000264"/>
          </a:xfrm>
        </p:grpSpPr>
        <p:sp>
          <p:nvSpPr>
            <p:cNvPr id="14" name="TextBox 13"/>
            <p:cNvSpPr txBox="1"/>
            <p:nvPr/>
          </p:nvSpPr>
          <p:spPr>
            <a:xfrm>
              <a:off x="1142976" y="3967467"/>
              <a:ext cx="6500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0,0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1,0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1,1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zh-CN" altLang="en-US">
                  <a:cs typeface="Times New Roman" pitchFamily="18" charset="0"/>
                  <a:sym typeface="Symbol"/>
                </a:rPr>
                <a:t>，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-1,0</a:t>
              </a:r>
              <a:r>
                <a:rPr lang="zh-CN" altLang="en-US">
                  <a:cs typeface="Times New Roman" pitchFamily="18" charset="0"/>
                  <a:sym typeface="Symbol"/>
                </a:rPr>
                <a:t>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-1,1</a:t>
              </a:r>
              <a:r>
                <a:rPr lang="zh-CN" altLang="en-US">
                  <a:cs typeface="Times New Roman" pitchFamily="18" charset="0"/>
                  <a:sym typeface="Symbol"/>
                </a:rPr>
                <a:t>， ，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</a:t>
              </a:r>
              <a:r>
                <a:rPr lang="en-US" altLang="zh-CN" baseline="-25000" err="1">
                  <a:cs typeface="Times New Roman" pitchFamily="18" charset="0"/>
                  <a:sym typeface="Symbol"/>
                </a:rPr>
                <a:t>1,</a:t>
              </a:r>
              <a:r>
                <a:rPr lang="en-US" altLang="zh-CN" i="1" baseline="-25000" err="1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</a:t>
              </a:r>
              <a:endParaRPr lang="zh-CN" altLang="en-US" baseline="-25000">
                <a:cs typeface="Times New Roman" pitchFamily="18" charset="0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071934" y="3214686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034" y="4753285"/>
              <a:ext cx="6786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/>
                <a:t>B</a:t>
              </a:r>
              <a:r>
                <a:rPr lang="en-US" altLang="zh-CN"/>
                <a:t>=</a:t>
              </a:r>
              <a:r>
                <a:rPr lang="zh-CN" altLang="en-US"/>
                <a:t>（</a:t>
              </a:r>
              <a:r>
                <a:rPr lang="en-US" altLang="zh-CN" i="1" err="1"/>
                <a:t>b</a:t>
              </a:r>
              <a:r>
                <a:rPr lang="en-US" altLang="zh-CN" baseline="-25000" err="1"/>
                <a:t>0</a:t>
              </a:r>
              <a:r>
                <a:rPr lang="zh-CN" altLang="en-US"/>
                <a:t>，  </a:t>
              </a:r>
              <a:r>
                <a:rPr lang="en-US" altLang="zh-CN" i="1" err="1"/>
                <a:t>b</a:t>
              </a:r>
              <a:r>
                <a:rPr lang="en-US" altLang="zh-CN" baseline="-25000" err="1"/>
                <a:t>1</a:t>
              </a:r>
              <a:r>
                <a:rPr lang="zh-CN" altLang="en-US"/>
                <a:t>，  </a:t>
              </a:r>
              <a:r>
                <a:rPr lang="en-US" altLang="zh-CN" i="1" err="1"/>
                <a:t>b</a:t>
              </a:r>
              <a:r>
                <a:rPr lang="en-US" altLang="zh-CN" baseline="-25000" err="1"/>
                <a:t>2</a:t>
              </a:r>
              <a:r>
                <a:rPr lang="zh-CN" altLang="en-US"/>
                <a:t>，       </a:t>
              </a:r>
              <a:r>
                <a:rPr lang="zh-CN" altLang="en-US">
                  <a:sym typeface="Symbol"/>
                </a:rPr>
                <a:t>  ， ，         </a:t>
              </a:r>
              <a:r>
                <a:rPr lang="en-US" altLang="zh-CN" i="1" err="1">
                  <a:sym typeface="Symbol"/>
                </a:rPr>
                <a:t>b</a:t>
              </a:r>
              <a:r>
                <a:rPr lang="en-US" altLang="zh-CN" i="1" baseline="-25000" err="1">
                  <a:sym typeface="Symbol"/>
                </a:rPr>
                <a:t>s</a:t>
              </a:r>
              <a:r>
                <a:rPr lang="zh-CN" altLang="en-US"/>
                <a:t>）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 rot="5400000">
              <a:off x="1247752" y="4630746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1929588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2675718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6501620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4500562" y="3214686"/>
              <a:ext cx="23860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下三角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主对角线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71802" y="1071546"/>
            <a:ext cx="2857520" cy="1752612"/>
            <a:chOff x="3214676" y="2214554"/>
            <a:chExt cx="2837975" cy="1752612"/>
          </a:xfrm>
        </p:grpSpPr>
        <p:cxnSp>
          <p:nvCxnSpPr>
            <p:cNvPr id="30" name="直接连接符 29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428728" y="5357826"/>
            <a:ext cx="5357850" cy="614424"/>
            <a:chOff x="1428728" y="5357826"/>
            <a:chExt cx="5357850" cy="614424"/>
          </a:xfrm>
        </p:grpSpPr>
        <p:sp>
          <p:nvSpPr>
            <p:cNvPr id="23" name="TextBox 22"/>
            <p:cNvSpPr txBox="1"/>
            <p:nvPr/>
          </p:nvSpPr>
          <p:spPr>
            <a:xfrm>
              <a:off x="3071802" y="557214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)/2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9" name="左大括号 48"/>
            <p:cNvSpPr/>
            <p:nvPr/>
          </p:nvSpPr>
          <p:spPr>
            <a:xfrm rot="16200000">
              <a:off x="4036215" y="2750339"/>
              <a:ext cx="142876" cy="5357850"/>
            </a:xfrm>
            <a:prstGeom prst="leftBrac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箭头连接符 52"/>
          <p:cNvCxnSpPr/>
          <p:nvPr/>
        </p:nvCxnSpPr>
        <p:spPr>
          <a:xfrm rot="10800000" flipV="1">
            <a:off x="2643174" y="1928802"/>
            <a:ext cx="785818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57356" y="192880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err="1"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grpSp>
        <p:nvGrpSpPr>
          <p:cNvPr id="55" name="组合 54"/>
          <p:cNvGrpSpPr/>
          <p:nvPr/>
        </p:nvGrpSpPr>
        <p:grpSpPr>
          <a:xfrm>
            <a:off x="6643702" y="2500306"/>
            <a:ext cx="785818" cy="1428760"/>
            <a:chOff x="6143636" y="1369085"/>
            <a:chExt cx="785818" cy="1428760"/>
          </a:xfrm>
        </p:grpSpPr>
        <p:sp>
          <p:nvSpPr>
            <p:cNvPr id="56" name="右弧形箭头 55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86512" y="136908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err="1">
                  <a:solidFill>
                    <a:srgbClr val="FF0000"/>
                  </a:solidFill>
                </a:rPr>
                <a:t>i,j</a:t>
              </a:r>
              <a:endParaRPr lang="zh-CN" altLang="en-US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/>
                <a:t>b</a:t>
              </a:r>
              <a:r>
                <a:rPr lang="en-US" altLang="zh-CN" i="1" baseline="-25000" err="1"/>
                <a:t>k</a:t>
              </a:r>
              <a:endParaRPr lang="zh-CN" altLang="en-US" i="1" baseline="-25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500958" y="3000372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k </a:t>
            </a:r>
            <a:r>
              <a:rPr lang="en-US" altLang="zh-CN"/>
              <a:t>= </a:t>
            </a:r>
            <a:r>
              <a:rPr lang="en-US" altLang="zh-CN" sz="3200">
                <a:solidFill>
                  <a:srgbClr val="FF0000"/>
                </a:solidFill>
              </a:rPr>
              <a:t>?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643042" y="3378210"/>
            <a:ext cx="7215238" cy="2408244"/>
            <a:chOff x="1643042" y="3378210"/>
            <a:chExt cx="7215238" cy="2408244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643042" y="4787916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552920" y="4406916"/>
              <a:ext cx="43053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 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err="1">
                  <a:latin typeface="+mn-ea"/>
                  <a:ea typeface="+mn-ea"/>
                  <a:cs typeface="Times New Roman" pitchFamily="18" charset="0"/>
                </a:rPr>
                <a:t>≥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时（下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三角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主对角线的元素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4552920" y="5092716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时（</a:t>
              </a:r>
              <a:r>
                <a:rPr kumimoji="1" lang="en-US" altLang="zh-CN" sz="22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kumimoji="1" lang="en-US" altLang="zh-CN" sz="22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2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j,i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252642" y="4445016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338474" y="3378210"/>
              <a:ext cx="324000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624094" y="4214818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i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i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+</a:t>
                </a:r>
                <a:r>
                  <a:rPr lang="en-US" altLang="zh-CN" sz="2200" i="1"/>
                  <a:t>j</a:t>
                </a:r>
                <a:endParaRPr lang="zh-CN" altLang="en-US" sz="2200" i="1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624094" y="5072074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j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j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+</a:t>
                </a:r>
                <a:r>
                  <a:rPr lang="en-US" altLang="zh-CN" sz="2200" i="1" err="1"/>
                  <a:t>i</a:t>
                </a:r>
                <a:endParaRPr lang="zh-CN" altLang="en-US" sz="2200" i="1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14348" y="88575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>
                <a:cs typeface="Times New Roman" pitchFamily="18" charset="0"/>
              </a:rPr>
              <a:t>B</a:t>
            </a:r>
            <a:r>
              <a:rPr lang="en-US" altLang="zh-CN">
                <a:cs typeface="Times New Roman" pitchFamily="18" charset="0"/>
              </a:rPr>
              <a:t>=(</a:t>
            </a:r>
            <a:r>
              <a:rPr lang="en-US" altLang="zh-CN" i="1" err="1">
                <a:cs typeface="Times New Roman" pitchFamily="18" charset="0"/>
              </a:rPr>
              <a:t>a</a:t>
            </a:r>
            <a:r>
              <a:rPr lang="en-US" altLang="zh-CN" baseline="-25000" err="1">
                <a:cs typeface="Times New Roman" pitchFamily="18" charset="0"/>
              </a:rPr>
              <a:t>0,0</a:t>
            </a:r>
            <a:r>
              <a:rPr lang="en-US" altLang="zh-CN" err="1">
                <a:cs typeface="Times New Roman" pitchFamily="18" charset="0"/>
              </a:rPr>
              <a:t>,</a:t>
            </a:r>
            <a:r>
              <a:rPr lang="en-US" altLang="zh-CN" i="1" err="1">
                <a:cs typeface="Times New Roman" pitchFamily="18" charset="0"/>
              </a:rPr>
              <a:t>a</a:t>
            </a:r>
            <a:r>
              <a:rPr lang="en-US" altLang="zh-CN" baseline="-25000" err="1">
                <a:cs typeface="Times New Roman" pitchFamily="18" charset="0"/>
              </a:rPr>
              <a:t>1,0</a:t>
            </a:r>
            <a:r>
              <a:rPr lang="en-US" altLang="zh-CN" err="1">
                <a:cs typeface="Times New Roman" pitchFamily="18" charset="0"/>
              </a:rPr>
              <a:t>,</a:t>
            </a:r>
            <a:r>
              <a:rPr lang="en-US" altLang="zh-CN" i="1" err="1">
                <a:cs typeface="Times New Roman" pitchFamily="18" charset="0"/>
              </a:rPr>
              <a:t>a</a:t>
            </a:r>
            <a:r>
              <a:rPr lang="en-US" altLang="zh-CN" baseline="-25000" err="1">
                <a:cs typeface="Times New Roman" pitchFamily="18" charset="0"/>
              </a:rPr>
              <a:t>1,1</a:t>
            </a:r>
            <a:r>
              <a:rPr lang="en-US" altLang="zh-CN">
                <a:cs typeface="Times New Roman" pitchFamily="18" charset="0"/>
              </a:rPr>
              <a:t>,</a:t>
            </a:r>
            <a:r>
              <a:rPr lang="zh-CN" altLang="en-US">
                <a:cs typeface="Times New Roman" pitchFamily="18" charset="0"/>
                <a:sym typeface="Symbol"/>
              </a:rPr>
              <a:t>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en-US" altLang="zh-CN" i="1" err="1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>
                <a:cs typeface="Times New Roman" pitchFamily="18" charset="0"/>
                <a:sym typeface="Symbol"/>
              </a:rPr>
              <a:t>-1,0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zh-CN" altLang="en-US">
                <a:cs typeface="Times New Roman" pitchFamily="18" charset="0"/>
                <a:sym typeface="Symbol"/>
              </a:rPr>
              <a:t>  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en-US" altLang="zh-CN" i="1" err="1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>
                <a:cs typeface="Times New Roman" pitchFamily="18" charset="0"/>
                <a:sym typeface="Symbol"/>
              </a:rPr>
              <a:t>-1</a:t>
            </a:r>
            <a:r>
              <a:rPr lang="zh-CN" altLang="en-US">
                <a:cs typeface="Times New Roman" pitchFamily="18" charset="0"/>
                <a:sym typeface="Symbol"/>
              </a:rPr>
              <a:t>，</a:t>
            </a:r>
            <a:r>
              <a:rPr lang="en-US" altLang="zh-CN" i="1" err="1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err="1">
                <a:cs typeface="Times New Roman" pitchFamily="18" charset="0"/>
                <a:sym typeface="Symbol"/>
              </a:rPr>
              <a:t>,0</a:t>
            </a:r>
            <a:r>
              <a:rPr lang="zh-CN" altLang="en-US">
                <a:cs typeface="Times New Roman" pitchFamily="18" charset="0"/>
                <a:sym typeface="Symbol"/>
              </a:rPr>
              <a:t> </a:t>
            </a:r>
            <a:r>
              <a:rPr lang="en-US" altLang="zh-CN">
                <a:cs typeface="Times New Roman" pitchFamily="18" charset="0"/>
                <a:sym typeface="Symbol"/>
              </a:rPr>
              <a:t>, </a:t>
            </a:r>
            <a:r>
              <a:rPr lang="zh-CN" altLang="en-US">
                <a:cs typeface="Times New Roman" pitchFamily="18" charset="0"/>
                <a:sym typeface="Symbol"/>
              </a:rPr>
              <a:t>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/>
              </a:rPr>
              <a:t> </a:t>
            </a:r>
            <a:r>
              <a:rPr lang="en-US" altLang="zh-CN" i="1" err="1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err="1">
                <a:cs typeface="Times New Roman" pitchFamily="18" charset="0"/>
                <a:sym typeface="Symbol"/>
              </a:rPr>
              <a:t>,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j</a:t>
            </a:r>
            <a:r>
              <a:rPr lang="en-US" altLang="zh-CN" baseline="-25000">
                <a:cs typeface="Times New Roman" pitchFamily="18" charset="0"/>
                <a:sym typeface="Symbol"/>
              </a:rPr>
              <a:t>-1</a:t>
            </a:r>
            <a:r>
              <a:rPr lang="en-US" altLang="zh-CN">
                <a:cs typeface="Times New Roman" pitchFamily="18" charset="0"/>
                <a:sym typeface="Symbol"/>
              </a:rPr>
              <a:t>, </a:t>
            </a:r>
            <a:r>
              <a:rPr lang="en-US" altLang="zh-CN" i="1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,</a:t>
            </a:r>
            <a:r>
              <a:rPr lang="en-US" altLang="zh-CN" i="1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j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zh-CN" altLang="en-US">
                <a:cs typeface="Times New Roman" pitchFamily="18" charset="0"/>
                <a:sym typeface="Symbol"/>
              </a:rPr>
              <a:t> 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en-US" altLang="zh-CN" i="1">
                <a:cs typeface="Times New Roman" pitchFamily="18" charset="0"/>
                <a:sym typeface="Symbol"/>
              </a:rPr>
              <a:t> a</a:t>
            </a:r>
            <a:r>
              <a:rPr lang="en-US" altLang="zh-CN" i="1" baseline="-25000">
                <a:cs typeface="Times New Roman" pitchFamily="18" charset="0"/>
                <a:sym typeface="Symbol"/>
              </a:rPr>
              <a:t>n</a:t>
            </a:r>
            <a:r>
              <a:rPr lang="en-US" altLang="zh-CN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n</a:t>
            </a:r>
            <a:r>
              <a:rPr lang="en-US" altLang="zh-CN" baseline="-25000">
                <a:cs typeface="Times New Roman" pitchFamily="18" charset="0"/>
                <a:sym typeface="Symbol"/>
              </a:rPr>
              <a:t>-1</a:t>
            </a:r>
            <a:r>
              <a:rPr lang="en-US" altLang="zh-CN">
                <a:cs typeface="Times New Roman" pitchFamily="18" charset="0"/>
                <a:sym typeface="Symbol"/>
              </a:rPr>
              <a:t>)</a:t>
            </a:r>
            <a:endParaRPr lang="zh-CN" altLang="en-US">
              <a:cs typeface="Times New Roman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142976" y="1384692"/>
            <a:ext cx="785818" cy="929818"/>
            <a:chOff x="1142976" y="856108"/>
            <a:chExt cx="785818" cy="929818"/>
          </a:xfrm>
        </p:grpSpPr>
        <p:sp>
          <p:nvSpPr>
            <p:cNvPr id="36" name="左中括号 35"/>
            <p:cNvSpPr/>
            <p:nvPr/>
          </p:nvSpPr>
          <p:spPr>
            <a:xfrm rot="16200000">
              <a:off x="1443918" y="658108"/>
              <a:ext cx="144000" cy="5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42976" y="1078040"/>
              <a:ext cx="785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</a:t>
              </a:r>
              <a:endParaRPr lang="en-US" altLang="zh-CN" sz="2000">
                <a:ea typeface="楷体" pitchFamily="49" charset="-122"/>
                <a:cs typeface="Times New Roman" pitchFamily="18" charset="0"/>
              </a:endParaRPr>
            </a:p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元素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57356" y="1385817"/>
            <a:ext cx="785818" cy="929818"/>
            <a:chOff x="1857356" y="857233"/>
            <a:chExt cx="785818" cy="929818"/>
          </a:xfrm>
        </p:grpSpPr>
        <p:sp>
          <p:nvSpPr>
            <p:cNvPr id="38" name="左中括号 37"/>
            <p:cNvSpPr/>
            <p:nvPr/>
          </p:nvSpPr>
          <p:spPr>
            <a:xfrm rot="16200000">
              <a:off x="2198794" y="587233"/>
              <a:ext cx="144000" cy="684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57356" y="1079165"/>
              <a:ext cx="785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</a:t>
              </a:r>
              <a:endParaRPr lang="en-US" altLang="zh-CN" sz="2000">
                <a:ea typeface="楷体" pitchFamily="49" charset="-122"/>
                <a:cs typeface="Times New Roman" pitchFamily="18" charset="0"/>
              </a:endParaRPr>
            </a:p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元素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286116" y="1385817"/>
            <a:ext cx="1512000" cy="785817"/>
            <a:chOff x="3286116" y="857233"/>
            <a:chExt cx="1512000" cy="785817"/>
          </a:xfrm>
        </p:grpSpPr>
        <p:sp>
          <p:nvSpPr>
            <p:cNvPr id="40" name="左中括号 39"/>
            <p:cNvSpPr/>
            <p:nvPr/>
          </p:nvSpPr>
          <p:spPr>
            <a:xfrm rot="16200000">
              <a:off x="3970116" y="173233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124294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215840" y="1385816"/>
            <a:ext cx="1512000" cy="785817"/>
            <a:chOff x="5215840" y="857232"/>
            <a:chExt cx="1512000" cy="785817"/>
          </a:xfrm>
        </p:grpSpPr>
        <p:sp>
          <p:nvSpPr>
            <p:cNvPr id="42" name="左中括号 41"/>
            <p:cNvSpPr/>
            <p:nvPr/>
          </p:nvSpPr>
          <p:spPr>
            <a:xfrm rot="16200000">
              <a:off x="5899840" y="173232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8716" y="1242939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07140" y="2385949"/>
            <a:ext cx="5508000" cy="614423"/>
            <a:chOff x="1207140" y="1857365"/>
            <a:chExt cx="5508000" cy="614423"/>
          </a:xfrm>
        </p:grpSpPr>
        <p:sp>
          <p:nvSpPr>
            <p:cNvPr id="45" name="左中括号 44"/>
            <p:cNvSpPr/>
            <p:nvPr/>
          </p:nvSpPr>
          <p:spPr>
            <a:xfrm rot="16200000">
              <a:off x="3889702" y="-825197"/>
              <a:ext cx="142876" cy="5508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1736" y="2071678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共计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)/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2+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715140" y="21429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err="1"/>
              <a:t>b</a:t>
            </a:r>
            <a:r>
              <a:rPr lang="en-US" altLang="zh-CN" i="1" baseline="-25000" err="1"/>
              <a:t>k</a:t>
            </a:r>
            <a:endParaRPr lang="zh-CN" altLang="en-US" i="1" baseline="-25000"/>
          </a:p>
        </p:txBody>
      </p:sp>
      <p:cxnSp>
        <p:nvCxnSpPr>
          <p:cNvPr id="54" name="直接连接符 53"/>
          <p:cNvCxnSpPr/>
          <p:nvPr/>
        </p:nvCxnSpPr>
        <p:spPr>
          <a:xfrm rot="16200000" flipH="1">
            <a:off x="6831211" y="866144"/>
            <a:ext cx="360000" cy="0"/>
          </a:xfrm>
          <a:prstGeom prst="line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14414" y="358181"/>
            <a:ext cx="6243654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3000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个元素   </a:t>
            </a:r>
            <a:r>
              <a:rPr kumimoji="1" lang="en-US" altLang="zh-CN">
                <a:ea typeface="楷体" pitchFamily="49" charset="-122"/>
                <a:cs typeface="Times New Roman" pitchFamily="18" charset="0"/>
                <a:sym typeface="Symbol"/>
              </a:rPr>
              <a:t>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)/2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个元素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0..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1,0..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1]              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0..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)/2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1]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                 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   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3054355" y="807430"/>
            <a:ext cx="0" cy="215900"/>
          </a:xfrm>
          <a:prstGeom prst="line">
            <a:avLst/>
          </a:prstGeom>
          <a:noFill/>
          <a:ln w="38100" cmpd="dbl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5857884" y="807430"/>
            <a:ext cx="0" cy="215900"/>
          </a:xfrm>
          <a:prstGeom prst="line">
            <a:avLst/>
          </a:prstGeom>
          <a:noFill/>
          <a:ln w="38100" cmpd="dbl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3886168" y="609881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3898868" y="1157523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4029044" y="2324393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171788" y="1467137"/>
            <a:ext cx="71438" cy="64294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386366" y="1467137"/>
            <a:ext cx="71438" cy="64294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214810" y="2824459"/>
            <a:ext cx="324000" cy="5000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305064" y="3357562"/>
            <a:ext cx="5629268" cy="1571636"/>
            <a:chOff x="2305064" y="4143380"/>
            <a:chExt cx="5629268" cy="1571636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305064" y="4716478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5214942" y="4335478"/>
              <a:ext cx="13620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 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err="1">
                  <a:latin typeface="+mn-ea"/>
                  <a:ea typeface="+mn-ea"/>
                  <a:cs typeface="Times New Roman" pitchFamily="18" charset="0"/>
                </a:rPr>
                <a:t>≥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5214942" y="5021278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j,i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)</a:t>
              </a:r>
              <a:endParaRPr kumimoji="1"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914664" y="4373578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组合 30"/>
            <p:cNvGrpSpPr/>
            <p:nvPr/>
          </p:nvGrpSpPr>
          <p:grpSpPr>
            <a:xfrm>
              <a:off x="3286116" y="4143380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i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i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+</a:t>
                </a:r>
                <a:r>
                  <a:rPr lang="en-US" altLang="zh-CN" sz="2200" i="1"/>
                  <a:t>j</a:t>
                </a:r>
                <a:endParaRPr lang="zh-CN" altLang="en-US" sz="2200" i="1"/>
              </a:p>
            </p:txBody>
          </p:sp>
        </p:grpSp>
        <p:grpSp>
          <p:nvGrpSpPr>
            <p:cNvPr id="4" name="组合 31"/>
            <p:cNvGrpSpPr/>
            <p:nvPr/>
          </p:nvGrpSpPr>
          <p:grpSpPr>
            <a:xfrm>
              <a:off x="3286116" y="5000636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j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j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+</a:t>
                </a:r>
                <a:r>
                  <a:rPr lang="en-US" altLang="zh-CN" sz="2200" i="1" err="1"/>
                  <a:t>i</a:t>
                </a:r>
                <a:endParaRPr lang="zh-CN" altLang="en-US" sz="2200" i="1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57224" y="5039037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   对于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对称矩阵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，采用一维数组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存储，并提供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的所有运算。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071770" y="1926543"/>
            <a:ext cx="2857520" cy="1752612"/>
            <a:chOff x="3214676" y="2214554"/>
            <a:chExt cx="2837975" cy="1752612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20" y="1881418"/>
            <a:ext cx="2301875" cy="60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上三角矩阵：</a:t>
            </a:r>
            <a:r>
              <a:rPr kumimoji="1" lang="zh-CN" altLang="en-US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33863" y="315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827220" y="609881"/>
            <a:ext cx="3244846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三角矩阵的压缩存储 </a:t>
            </a:r>
            <a:endParaRPr kumimoji="1" lang="zh-CN" altLang="en-US" b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06" y="3855369"/>
            <a:ext cx="9001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>
                <a:cs typeface="Times New Roman" pitchFamily="18" charset="0"/>
              </a:rPr>
              <a:t>B=</a:t>
            </a:r>
            <a:r>
              <a:rPr lang="zh-CN" altLang="en-US" sz="2200">
                <a:cs typeface="Times New Roman" pitchFamily="18" charset="0"/>
              </a:rPr>
              <a:t>（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0,0</a:t>
            </a:r>
            <a:r>
              <a:rPr lang="en-US" altLang="zh-CN" sz="2200" err="1">
                <a:cs typeface="Times New Roman" pitchFamily="18" charset="0"/>
              </a:rPr>
              <a:t>,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0,1</a:t>
            </a:r>
            <a:r>
              <a:rPr lang="en-US" altLang="zh-CN" sz="2200">
                <a:cs typeface="Times New Roman" pitchFamily="18" charset="0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</a:t>
            </a:r>
            <a:r>
              <a:rPr lang="en-US" altLang="zh-CN" sz="2200" i="1" baseline="-25000" err="1">
                <a:cs typeface="Times New Roman" pitchFamily="18" charset="0"/>
              </a:rPr>
              <a:t>n</a:t>
            </a:r>
            <a:r>
              <a:rPr lang="en-US" altLang="zh-CN" sz="2200" baseline="-25000" err="1">
                <a:cs typeface="Times New Roman" pitchFamily="18" charset="0"/>
              </a:rPr>
              <a:t>-1</a:t>
            </a:r>
            <a:r>
              <a:rPr lang="en-US" altLang="zh-CN" sz="2200" err="1">
                <a:cs typeface="Times New Roman" pitchFamily="18" charset="0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1,1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-1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-1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 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-1,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-1</a:t>
            </a:r>
            <a:r>
              <a:rPr lang="en-US" altLang="zh-CN" sz="2200" err="1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i,i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i,j-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</a:t>
            </a:r>
            <a:r>
              <a:rPr lang="en-US" altLang="zh-CN" sz="2200" err="1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i,j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 ）</a:t>
            </a:r>
            <a:endParaRPr lang="zh-CN" altLang="en-US" sz="2200"/>
          </a:p>
        </p:txBody>
      </p:sp>
      <p:grpSp>
        <p:nvGrpSpPr>
          <p:cNvPr id="74" name="组合 73"/>
          <p:cNvGrpSpPr/>
          <p:nvPr/>
        </p:nvGrpSpPr>
        <p:grpSpPr>
          <a:xfrm>
            <a:off x="6143604" y="2581272"/>
            <a:ext cx="785818" cy="1428760"/>
            <a:chOff x="6143636" y="1369085"/>
            <a:chExt cx="785818" cy="1428760"/>
          </a:xfrm>
        </p:grpSpPr>
        <p:sp>
          <p:nvSpPr>
            <p:cNvPr id="24" name="右弧形箭头 23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136908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err="1">
                  <a:solidFill>
                    <a:srgbClr val="FF0000"/>
                  </a:solidFill>
                </a:rPr>
                <a:t>i,j</a:t>
              </a:r>
              <a:endParaRPr lang="zh-CN" altLang="en-US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/>
                <a:t>b</a:t>
              </a:r>
              <a:r>
                <a:rPr lang="en-US" altLang="zh-CN" i="1" baseline="-25000" err="1"/>
                <a:t>k</a:t>
              </a:r>
              <a:endParaRPr lang="zh-CN" altLang="en-US" i="1" baseline="-25000"/>
            </a:p>
          </p:txBody>
        </p:sp>
      </p:grpSp>
      <p:sp>
        <p:nvSpPr>
          <p:cNvPr id="22" name="直角三角形 21"/>
          <p:cNvSpPr/>
          <p:nvPr/>
        </p:nvSpPr>
        <p:spPr>
          <a:xfrm>
            <a:off x="3214646" y="2245632"/>
            <a:ext cx="1928826" cy="138180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 flipH="1">
            <a:off x="3500398" y="2893337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3784" y="2864776"/>
            <a:ext cx="57544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>
                <a:latin typeface="+mn-ea"/>
                <a:ea typeface="+mn-ea"/>
                <a:sym typeface="Symbol"/>
              </a:rPr>
              <a:t></a:t>
            </a:r>
            <a:endParaRPr lang="zh-CN" altLang="en-US" sz="2200" baseline="-25000">
              <a:latin typeface="+mn-ea"/>
              <a:ea typeface="+mn-ea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5643538" y="2069419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604" y="1883623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cs typeface="Times New Roman" pitchFamily="18" charset="0"/>
              </a:rPr>
              <a:t>i</a:t>
            </a:r>
            <a:r>
              <a:rPr kumimoji="1" lang="en-US" altLang="zh-CN" sz="2000" err="1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grpSp>
        <p:nvGrpSpPr>
          <p:cNvPr id="80" name="组合 7"/>
          <p:cNvGrpSpPr/>
          <p:nvPr/>
        </p:nvGrpSpPr>
        <p:grpSpPr>
          <a:xfrm>
            <a:off x="692765" y="428604"/>
            <a:ext cx="807401" cy="785817"/>
            <a:chOff x="535940" y="314960"/>
            <a:chExt cx="1021715" cy="1021715"/>
          </a:xfrm>
        </p:grpSpPr>
        <p:grpSp>
          <p:nvGrpSpPr>
            <p:cNvPr id="83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5" name="同心圆 8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4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 dirty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"/>
          <p:cNvGrpSpPr/>
          <p:nvPr/>
        </p:nvGrpSpPr>
        <p:grpSpPr>
          <a:xfrm>
            <a:off x="3071802" y="259415"/>
            <a:ext cx="2857520" cy="1752612"/>
            <a:chOff x="3214676" y="2214554"/>
            <a:chExt cx="2837975" cy="1752612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2" y="214290"/>
            <a:ext cx="2301875" cy="60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上三角矩阵：</a:t>
            </a:r>
            <a:r>
              <a:rPr kumimoji="1" lang="zh-CN" altLang="en-US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33863" y="315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438" y="2214554"/>
            <a:ext cx="900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>
                <a:cs typeface="Times New Roman" pitchFamily="18" charset="0"/>
              </a:rPr>
              <a:t>B=</a:t>
            </a:r>
            <a:r>
              <a:rPr lang="zh-CN" altLang="en-US" sz="2200">
                <a:cs typeface="Times New Roman" pitchFamily="18" charset="0"/>
              </a:rPr>
              <a:t>（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0,0</a:t>
            </a:r>
            <a:r>
              <a:rPr lang="en-US" altLang="zh-CN" sz="2200" err="1">
                <a:cs typeface="Times New Roman" pitchFamily="18" charset="0"/>
              </a:rPr>
              <a:t>,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0,1</a:t>
            </a:r>
            <a:r>
              <a:rPr lang="en-US" altLang="zh-CN" sz="2200">
                <a:cs typeface="Times New Roman" pitchFamily="18" charset="0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</a:t>
            </a:r>
            <a:r>
              <a:rPr lang="en-US" altLang="zh-CN" sz="2200" i="1" baseline="-25000" err="1">
                <a:cs typeface="Times New Roman" pitchFamily="18" charset="0"/>
              </a:rPr>
              <a:t>n</a:t>
            </a:r>
            <a:r>
              <a:rPr lang="en-US" altLang="zh-CN" sz="2200" baseline="-25000" err="1">
                <a:cs typeface="Times New Roman" pitchFamily="18" charset="0"/>
              </a:rPr>
              <a:t>-1</a:t>
            </a:r>
            <a:r>
              <a:rPr lang="en-US" altLang="zh-CN" sz="2200" err="1">
                <a:cs typeface="Times New Roman" pitchFamily="18" charset="0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1,1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-1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-1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 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-1,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-1</a:t>
            </a:r>
            <a:r>
              <a:rPr lang="en-US" altLang="zh-CN" sz="2200" err="1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i,i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i,j-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</a:t>
            </a:r>
            <a:r>
              <a:rPr lang="en-US" altLang="zh-CN" sz="2200" err="1">
                <a:cs typeface="Times New Roman" pitchFamily="18" charset="0"/>
                <a:sym typeface="Symbol"/>
              </a:rPr>
              <a:t>,</a:t>
            </a:r>
            <a:r>
              <a:rPr lang="en-US" altLang="zh-CN" sz="2800" i="1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a</a:t>
            </a:r>
            <a:r>
              <a:rPr lang="en-US" altLang="zh-CN" sz="2800" i="1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i,</a:t>
            </a:r>
            <a:r>
              <a:rPr lang="en-US" altLang="zh-CN" sz="2200" i="1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j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endParaRPr lang="zh-CN" altLang="en-US" sz="2200"/>
          </a:p>
        </p:txBody>
      </p:sp>
      <p:grpSp>
        <p:nvGrpSpPr>
          <p:cNvPr id="3" name="组合 73"/>
          <p:cNvGrpSpPr/>
          <p:nvPr/>
        </p:nvGrpSpPr>
        <p:grpSpPr>
          <a:xfrm>
            <a:off x="6143636" y="914144"/>
            <a:ext cx="785818" cy="1428760"/>
            <a:chOff x="6143636" y="1369085"/>
            <a:chExt cx="785818" cy="1428760"/>
          </a:xfrm>
        </p:grpSpPr>
        <p:sp>
          <p:nvSpPr>
            <p:cNvPr id="24" name="右弧形箭头 23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136908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err="1">
                  <a:solidFill>
                    <a:srgbClr val="FF0000"/>
                  </a:solidFill>
                </a:rPr>
                <a:t>i,j</a:t>
              </a:r>
              <a:endParaRPr lang="zh-CN" altLang="en-US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/>
                <a:t>b</a:t>
              </a:r>
              <a:r>
                <a:rPr lang="en-US" altLang="zh-CN" i="1" baseline="-25000" err="1"/>
                <a:t>k</a:t>
              </a:r>
              <a:endParaRPr lang="zh-CN" altLang="en-US" i="1" baseline="-250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785918" y="4045629"/>
            <a:ext cx="4816494" cy="2312329"/>
            <a:chOff x="1785918" y="4045629"/>
            <a:chExt cx="4816494" cy="2312329"/>
          </a:xfrm>
        </p:grpSpPr>
        <p:sp>
          <p:nvSpPr>
            <p:cNvPr id="18" name="下箭头 17"/>
            <p:cNvSpPr/>
            <p:nvPr/>
          </p:nvSpPr>
          <p:spPr>
            <a:xfrm>
              <a:off x="4500562" y="4045629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785918" y="4900626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5110162" y="4512658"/>
              <a:ext cx="13573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i="1" err="1">
                  <a:ea typeface="+mn-ea"/>
                  <a:cs typeface="Times New Roman" pitchFamily="18" charset="0"/>
                </a:rPr>
                <a:t>i</a:t>
              </a:r>
              <a:r>
                <a:rPr kumimoji="1" lang="en-US" altLang="zh-CN" err="1">
                  <a:latin typeface="+mn-ea"/>
                  <a:ea typeface="+mn-ea"/>
                  <a:cs typeface="Times New Roman" pitchFamily="18" charset="0"/>
                </a:rPr>
                <a:t>≤</a:t>
              </a:r>
              <a:r>
                <a:rPr kumimoji="1" lang="en-US" altLang="zh-CN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5110162" y="5286388"/>
              <a:ext cx="14922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>
              <a:off x="2387596" y="4617133"/>
              <a:ext cx="152400" cy="10080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H="1" flipV="1">
              <a:off x="3428992" y="5770688"/>
              <a:ext cx="647700" cy="3603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4071934" y="5957848"/>
              <a:ext cx="18732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存放常量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c</a:t>
              </a:r>
            </a:p>
          </p:txBody>
        </p:sp>
        <p:grpSp>
          <p:nvGrpSpPr>
            <p:cNvPr id="6" name="组合 35"/>
            <p:cNvGrpSpPr/>
            <p:nvPr/>
          </p:nvGrpSpPr>
          <p:grpSpPr>
            <a:xfrm>
              <a:off x="2663808" y="4402819"/>
              <a:ext cx="1946288" cy="714380"/>
              <a:chOff x="6554802" y="4214818"/>
              <a:chExt cx="1731974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72264" y="4214818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i</a:t>
                </a:r>
                <a:r>
                  <a:rPr lang="en-US" altLang="zh-CN" sz="2200"/>
                  <a:t>(</a:t>
                </a:r>
                <a:r>
                  <a:rPr lang="en-US" altLang="zh-CN" sz="2200" err="1"/>
                  <a:t>2</a:t>
                </a:r>
                <a:r>
                  <a:rPr lang="en-US" altLang="zh-CN" sz="2200" i="1" err="1"/>
                  <a:t>n</a:t>
                </a:r>
                <a:r>
                  <a:rPr lang="en-US" altLang="zh-CN" sz="2200" err="1">
                    <a:latin typeface="+mj-ea"/>
                    <a:ea typeface="+mj-ea"/>
                  </a:rPr>
                  <a:t>-</a:t>
                </a:r>
                <a:r>
                  <a:rPr lang="en-US" altLang="zh-CN" sz="2200" i="1" err="1"/>
                  <a:t>i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6554802" y="4572008"/>
                <a:ext cx="1080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811978" y="4590644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429520" y="4429132"/>
                <a:ext cx="85725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 +</a:t>
                </a:r>
                <a:r>
                  <a:rPr lang="en-US" altLang="zh-CN" sz="2200" i="1"/>
                  <a:t>j</a:t>
                </a:r>
                <a:r>
                  <a:rPr lang="en-US" altLang="zh-CN" sz="2200">
                    <a:latin typeface="+mj-ea"/>
                    <a:ea typeface="+mj-ea"/>
                  </a:rPr>
                  <a:t>-</a:t>
                </a:r>
                <a:r>
                  <a:rPr lang="en-US" altLang="zh-CN" sz="2200" i="1" err="1"/>
                  <a:t>i</a:t>
                </a:r>
                <a:endParaRPr lang="zh-CN" altLang="en-US" sz="2200" i="1"/>
              </a:p>
            </p:txBody>
          </p:sp>
        </p:grpSp>
        <p:grpSp>
          <p:nvGrpSpPr>
            <p:cNvPr id="7" name="组合 30"/>
            <p:cNvGrpSpPr/>
            <p:nvPr/>
          </p:nvGrpSpPr>
          <p:grpSpPr>
            <a:xfrm>
              <a:off x="2681270" y="5214950"/>
              <a:ext cx="1071570" cy="714380"/>
              <a:chOff x="500034" y="3571876"/>
              <a:chExt cx="1071570" cy="7143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n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n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</p:grpSp>
      </p:grpSp>
      <p:sp>
        <p:nvSpPr>
          <p:cNvPr id="22" name="直角三角形 21"/>
          <p:cNvSpPr/>
          <p:nvPr/>
        </p:nvSpPr>
        <p:spPr>
          <a:xfrm>
            <a:off x="3214678" y="578504"/>
            <a:ext cx="1928826" cy="138180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 flipH="1">
            <a:off x="3500430" y="1226209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3816" y="1197648"/>
            <a:ext cx="57544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>
                <a:latin typeface="+mn-ea"/>
                <a:ea typeface="+mn-ea"/>
                <a:sym typeface="Symbol"/>
              </a:rPr>
              <a:t></a:t>
            </a:r>
            <a:endParaRPr lang="zh-CN" altLang="en-US" sz="2200" baseline="-25000">
              <a:latin typeface="+mn-ea"/>
              <a:ea typeface="+mn-ea"/>
            </a:endParaRPr>
          </a:p>
        </p:txBody>
      </p:sp>
      <p:grpSp>
        <p:nvGrpSpPr>
          <p:cNvPr id="8" name="组合 69"/>
          <p:cNvGrpSpPr/>
          <p:nvPr/>
        </p:nvGrpSpPr>
        <p:grpSpPr>
          <a:xfrm>
            <a:off x="857224" y="2710638"/>
            <a:ext cx="1571637" cy="615548"/>
            <a:chOff x="857224" y="3742146"/>
            <a:chExt cx="1571637" cy="615548"/>
          </a:xfrm>
        </p:grpSpPr>
        <p:sp>
          <p:nvSpPr>
            <p:cNvPr id="62" name="左中括号 61"/>
            <p:cNvSpPr/>
            <p:nvPr/>
          </p:nvSpPr>
          <p:spPr>
            <a:xfrm rot="16200000">
              <a:off x="1571042" y="3028328"/>
              <a:ext cx="144000" cy="1571636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1539" y="395758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9" name="组合 70"/>
          <p:cNvGrpSpPr/>
          <p:nvPr/>
        </p:nvGrpSpPr>
        <p:grpSpPr>
          <a:xfrm>
            <a:off x="2857488" y="2710638"/>
            <a:ext cx="1440000" cy="615548"/>
            <a:chOff x="2857488" y="3742146"/>
            <a:chExt cx="1440000" cy="615548"/>
          </a:xfrm>
        </p:grpSpPr>
        <p:sp>
          <p:nvSpPr>
            <p:cNvPr id="64" name="左中括号 63"/>
            <p:cNvSpPr/>
            <p:nvPr/>
          </p:nvSpPr>
          <p:spPr>
            <a:xfrm rot="16200000">
              <a:off x="3505488" y="3094146"/>
              <a:ext cx="144000" cy="14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0989" y="395758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10" name="组合 71"/>
          <p:cNvGrpSpPr/>
          <p:nvPr/>
        </p:nvGrpSpPr>
        <p:grpSpPr>
          <a:xfrm>
            <a:off x="5072066" y="2683245"/>
            <a:ext cx="1643074" cy="615548"/>
            <a:chOff x="5072066" y="3714753"/>
            <a:chExt cx="1643074" cy="615548"/>
          </a:xfrm>
        </p:grpSpPr>
        <p:sp>
          <p:nvSpPr>
            <p:cNvPr id="66" name="左中括号 65"/>
            <p:cNvSpPr/>
            <p:nvPr/>
          </p:nvSpPr>
          <p:spPr>
            <a:xfrm rot="16200000">
              <a:off x="5780264" y="3066753"/>
              <a:ext cx="144000" cy="14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066" y="3930191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11" name="组合 72"/>
          <p:cNvGrpSpPr/>
          <p:nvPr/>
        </p:nvGrpSpPr>
        <p:grpSpPr>
          <a:xfrm>
            <a:off x="6786578" y="2683245"/>
            <a:ext cx="1428760" cy="615548"/>
            <a:chOff x="6786578" y="3714753"/>
            <a:chExt cx="1428760" cy="615548"/>
          </a:xfrm>
        </p:grpSpPr>
        <p:sp>
          <p:nvSpPr>
            <p:cNvPr id="68" name="左中括号 67"/>
            <p:cNvSpPr/>
            <p:nvPr/>
          </p:nvSpPr>
          <p:spPr>
            <a:xfrm rot="16200000">
              <a:off x="7332214" y="3300753"/>
              <a:ext cx="144000" cy="97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86578" y="3930191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12" name="组合 77"/>
          <p:cNvGrpSpPr/>
          <p:nvPr/>
        </p:nvGrpSpPr>
        <p:grpSpPr>
          <a:xfrm>
            <a:off x="857224" y="3286124"/>
            <a:ext cx="7000924" cy="615548"/>
            <a:chOff x="857224" y="3856504"/>
            <a:chExt cx="7000924" cy="615548"/>
          </a:xfrm>
        </p:grpSpPr>
        <p:sp>
          <p:nvSpPr>
            <p:cNvPr id="76" name="左中括号 75"/>
            <p:cNvSpPr/>
            <p:nvPr/>
          </p:nvSpPr>
          <p:spPr>
            <a:xfrm rot="16200000">
              <a:off x="4285686" y="428042"/>
              <a:ext cx="144000" cy="7000924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7488" y="4071942"/>
              <a:ext cx="35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共计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err="1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)/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2+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err="1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cxnSp>
        <p:nvCxnSpPr>
          <p:cNvPr id="81" name="直接连接符 80"/>
          <p:cNvCxnSpPr/>
          <p:nvPr/>
        </p:nvCxnSpPr>
        <p:spPr>
          <a:xfrm flipV="1">
            <a:off x="5643570" y="402291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636" y="216495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cs typeface="Times New Roman" pitchFamily="18" charset="0"/>
              </a:rPr>
              <a:t>i</a:t>
            </a:r>
            <a:r>
              <a:rPr kumimoji="1" lang="en-US" altLang="zh-CN" sz="2000" err="1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25654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下三角矩阵</a:t>
            </a:r>
            <a:endParaRPr kumimoji="1" lang="zh-CN" altLang="en-US" b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14348" y="1681451"/>
            <a:ext cx="7286676" cy="1604673"/>
            <a:chOff x="714348" y="1681451"/>
            <a:chExt cx="7286676" cy="1604673"/>
          </a:xfrm>
        </p:grpSpPr>
        <p:sp>
          <p:nvSpPr>
            <p:cNvPr id="21" name="TextBox 20"/>
            <p:cNvSpPr txBox="1"/>
            <p:nvPr/>
          </p:nvSpPr>
          <p:spPr>
            <a:xfrm>
              <a:off x="714348" y="2824459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cs typeface="Times New Roman" pitchFamily="18" charset="0"/>
                </a:rPr>
                <a:t>B=</a:t>
              </a:r>
              <a:r>
                <a:rPr lang="zh-CN" altLang="en-US">
                  <a:cs typeface="Times New Roman" pitchFamily="18" charset="0"/>
                </a:rPr>
                <a:t>（</a:t>
              </a:r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0,0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1,0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1,1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zh-CN" altLang="en-US">
                  <a:cs typeface="Times New Roman" pitchFamily="18" charset="0"/>
                  <a:sym typeface="Symbol"/>
                </a:rPr>
                <a:t>，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-1,0</a:t>
              </a:r>
              <a:r>
                <a:rPr lang="zh-CN" altLang="en-US">
                  <a:cs typeface="Times New Roman" pitchFamily="18" charset="0"/>
                  <a:sym typeface="Symbol"/>
                </a:rPr>
                <a:t>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-1,1</a:t>
              </a:r>
              <a:r>
                <a:rPr lang="zh-CN" altLang="en-US">
                  <a:cs typeface="Times New Roman" pitchFamily="18" charset="0"/>
                  <a:sym typeface="Symbol"/>
                </a:rPr>
                <a:t>， ，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</a:t>
              </a:r>
              <a:r>
                <a:rPr lang="en-US" altLang="zh-CN" baseline="-25000" err="1">
                  <a:cs typeface="Times New Roman" pitchFamily="18" charset="0"/>
                  <a:sym typeface="Symbol"/>
                </a:rPr>
                <a:t>1,</a:t>
              </a:r>
              <a:r>
                <a:rPr lang="en-US" altLang="zh-CN" i="1" baseline="-25000" err="1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</a:t>
              </a:r>
              <a:r>
                <a:rPr lang="zh-CN" altLang="en-US">
                  <a:cs typeface="Times New Roman" pitchFamily="18" charset="0"/>
                  <a:sym typeface="Symbol"/>
                </a:rPr>
                <a:t>）</a:t>
              </a:r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929322" y="1681451"/>
              <a:ext cx="785818" cy="1318921"/>
              <a:chOff x="5929322" y="1681451"/>
              <a:chExt cx="785818" cy="1318921"/>
            </a:xfrm>
          </p:grpSpPr>
          <p:sp>
            <p:nvSpPr>
              <p:cNvPr id="22" name="右弧形箭头 21"/>
              <p:cNvSpPr/>
              <p:nvPr/>
            </p:nvSpPr>
            <p:spPr>
              <a:xfrm>
                <a:off x="5929322" y="2000240"/>
                <a:ext cx="285752" cy="1000132"/>
              </a:xfrm>
              <a:prstGeom prst="curvedLef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72198" y="1681451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err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800" i="1" baseline="-25000" err="1">
                    <a:solidFill>
                      <a:srgbClr val="FF0000"/>
                    </a:solidFill>
                  </a:rPr>
                  <a:t>i,j</a:t>
                </a:r>
                <a:endParaRPr lang="zh-CN" altLang="en-US" sz="2800" i="1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43636" y="2467269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err="1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800" i="1" baseline="-25000" err="1">
                    <a:solidFill>
                      <a:srgbClr val="FF0000"/>
                    </a:solidFill>
                  </a:rPr>
                  <a:t>k</a:t>
                </a:r>
                <a:endParaRPr lang="zh-CN" altLang="en-US" sz="2800" i="1" baseline="-2500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3" imgW="101520" imgH="190440" progId="">
                  <p:embed/>
                </p:oleObj>
              </mc:Choice>
              <mc:Fallback>
                <p:oleObj name="Equation" r:id="rId3" imgW="101520" imgH="19044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305064" y="3429000"/>
            <a:ext cx="5629268" cy="2830587"/>
            <a:chOff x="2305064" y="3429000"/>
            <a:chExt cx="5629268" cy="2830587"/>
          </a:xfrm>
        </p:grpSpPr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H="1" flipV="1">
              <a:off x="4338651" y="5572140"/>
              <a:ext cx="647700" cy="3603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4627576" y="5859477"/>
              <a:ext cx="18732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存放一个常量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929058" y="3429000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2305064" y="4716478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214942" y="4335478"/>
              <a:ext cx="13620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 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err="1">
                  <a:latin typeface="+mn-ea"/>
                  <a:ea typeface="+mn-ea"/>
                  <a:cs typeface="Times New Roman" pitchFamily="18" charset="0"/>
                </a:rPr>
                <a:t>≥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5214942" y="5021278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28" name="AutoShape 15"/>
            <p:cNvSpPr>
              <a:spLocks/>
            </p:cNvSpPr>
            <p:nvPr/>
          </p:nvSpPr>
          <p:spPr bwMode="auto">
            <a:xfrm>
              <a:off x="2914664" y="4373578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286116" y="4143380"/>
              <a:ext cx="1500198" cy="714380"/>
              <a:chOff x="500034" y="3571876"/>
              <a:chExt cx="1500198" cy="71438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i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i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+</a:t>
                </a:r>
                <a:r>
                  <a:rPr lang="en-US" altLang="zh-CN" sz="2200" i="1"/>
                  <a:t>j</a:t>
                </a:r>
                <a:endParaRPr lang="zh-CN" altLang="en-US" sz="2200" i="1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286116" y="5000636"/>
              <a:ext cx="1071570" cy="714380"/>
              <a:chOff x="652434" y="5500702"/>
              <a:chExt cx="1071570" cy="71438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n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n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000364" y="533380"/>
            <a:ext cx="2857520" cy="1752612"/>
            <a:chOff x="3214676" y="2214554"/>
            <a:chExt cx="2837975" cy="1752612"/>
          </a:xfrm>
        </p:grpSpPr>
        <p:cxnSp>
          <p:nvCxnSpPr>
            <p:cNvPr id="41" name="直接连接符 40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20" name="直角三角形 19"/>
          <p:cNvSpPr/>
          <p:nvPr/>
        </p:nvSpPr>
        <p:spPr>
          <a:xfrm rot="10800000">
            <a:off x="3500430" y="561955"/>
            <a:ext cx="2214578" cy="157163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857752" y="857232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rot="10800000" flipV="1">
            <a:off x="2571736" y="1500175"/>
            <a:ext cx="785818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85918" y="1500175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err="1"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52"/>
            <a:ext cx="828680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80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若将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阶上三角矩阵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按列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优先顺序压缩存放在一维数组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[</a:t>
            </a:r>
            <a:r>
              <a:rPr lang="en-US" err="1">
                <a:ea typeface="楷体" pitchFamily="49" charset="-122"/>
                <a:cs typeface="Times New Roman" pitchFamily="18" charset="0"/>
              </a:rPr>
              <a:t>1..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>
                <a:ea typeface="楷体" pitchFamily="49" charset="-122"/>
                <a:cs typeface="Times New Roman" pitchFamily="18" charset="0"/>
              </a:rPr>
              <a:t>(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err="1">
                <a:ea typeface="楷体" pitchFamily="49" charset="-122"/>
                <a:cs typeface="Times New Roman" pitchFamily="18" charset="0"/>
              </a:rPr>
              <a:t>+1</a:t>
            </a:r>
            <a:r>
              <a:rPr lang="en-US">
                <a:ea typeface="楷体" pitchFamily="49" charset="-122"/>
                <a:cs typeface="Times New Roman" pitchFamily="18" charset="0"/>
              </a:rPr>
              <a:t>)/2]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中第一个非零元素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baseline="-25000" err="1">
                <a:ea typeface="楷体" pitchFamily="49" charset="-122"/>
                <a:cs typeface="Times New Roman" pitchFamily="18" charset="0"/>
              </a:rPr>
              <a:t>1,1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存于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数组的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中，则应存放到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 i="1" baseline="-2500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中的非零元素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baseline="-2500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i="1" baseline="-25000" err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>
                <a:cs typeface="Times New Roman" pitchFamily="18" charset="0"/>
              </a:rPr>
              <a:t>i</a:t>
            </a:r>
            <a:r>
              <a:rPr kumimoji="1" lang="en-US" altLang="zh-CN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）的下标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与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的对应关系是</a:t>
            </a:r>
            <a:r>
              <a:rPr lang="en-US" u="sng">
                <a:ea typeface="楷体" pitchFamily="49" charset="-122"/>
                <a:cs typeface="Times New Roman" pitchFamily="18" charset="0"/>
              </a:rPr>
              <a:t>    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28" y="1785926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/>
              <a:t>A. </a:t>
            </a:r>
            <a:r>
              <a:rPr lang="en-US" altLang="zh-CN" i="1"/>
              <a:t>i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+1)/2+</a:t>
            </a:r>
            <a:r>
              <a:rPr lang="en-US" altLang="zh-CN" i="1"/>
              <a:t>j</a:t>
            </a:r>
            <a:r>
              <a:rPr lang="en-US" altLang="zh-CN"/>
              <a:t>			B. </a:t>
            </a:r>
            <a:r>
              <a:rPr lang="en-US" altLang="zh-CN" i="1"/>
              <a:t>i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>
                <a:latin typeface="+mj-ea"/>
                <a:ea typeface="+mj-ea"/>
              </a:rPr>
              <a:t>-</a:t>
            </a:r>
            <a:r>
              <a:rPr lang="en-US" altLang="zh-CN"/>
              <a:t>1)/2+</a:t>
            </a:r>
            <a:r>
              <a:rPr lang="en-US" altLang="zh-CN" i="1"/>
              <a:t>j</a:t>
            </a:r>
            <a:endParaRPr lang="en-US" altLang="zh-CN"/>
          </a:p>
          <a:p>
            <a:pPr marL="457200" indent="-457200" algn="l">
              <a:lnSpc>
                <a:spcPct val="150000"/>
              </a:lnSpc>
            </a:pPr>
            <a:r>
              <a:rPr lang="en-US" altLang="zh-CN"/>
              <a:t>C. </a:t>
            </a:r>
            <a:r>
              <a:rPr lang="en-US" altLang="zh-CN" i="1"/>
              <a:t>j</a:t>
            </a:r>
            <a:r>
              <a:rPr lang="en-US" altLang="zh-CN"/>
              <a:t>(</a:t>
            </a:r>
            <a:r>
              <a:rPr lang="en-US" altLang="zh-CN" i="1"/>
              <a:t>j</a:t>
            </a:r>
            <a:r>
              <a:rPr lang="en-US" altLang="zh-CN"/>
              <a:t>+1)/2+</a:t>
            </a:r>
            <a:r>
              <a:rPr lang="en-US" altLang="zh-CN" i="1"/>
              <a:t>i</a:t>
            </a:r>
            <a:r>
              <a:rPr lang="en-US" altLang="zh-CN"/>
              <a:t>			</a:t>
            </a:r>
            <a:r>
              <a:rPr lang="en-US" altLang="zh-CN">
                <a:solidFill>
                  <a:srgbClr val="FF00FF"/>
                </a:solidFill>
              </a:rPr>
              <a:t>D. </a:t>
            </a:r>
            <a:r>
              <a:rPr lang="en-US" altLang="zh-CN" i="1">
                <a:solidFill>
                  <a:srgbClr val="FF00FF"/>
                </a:solidFill>
              </a:rPr>
              <a:t>j</a:t>
            </a:r>
            <a:r>
              <a:rPr lang="en-US" altLang="zh-CN">
                <a:solidFill>
                  <a:srgbClr val="FF00FF"/>
                </a:solidFill>
              </a:rPr>
              <a:t>(</a:t>
            </a:r>
            <a:r>
              <a:rPr lang="en-US" altLang="zh-CN" i="1">
                <a:solidFill>
                  <a:srgbClr val="FF00FF"/>
                </a:solidFill>
              </a:rPr>
              <a:t>j</a:t>
            </a:r>
            <a:r>
              <a:rPr lang="en-US" altLang="zh-CN">
                <a:solidFill>
                  <a:srgbClr val="FF00FF"/>
                </a:solidFill>
                <a:latin typeface="+mj-ea"/>
                <a:ea typeface="+mj-ea"/>
              </a:rPr>
              <a:t>-</a:t>
            </a:r>
            <a:r>
              <a:rPr lang="en-US" altLang="zh-CN">
                <a:solidFill>
                  <a:srgbClr val="FF00FF"/>
                </a:solidFill>
              </a:rPr>
              <a:t>1)/2+</a:t>
            </a:r>
            <a:r>
              <a:rPr lang="en-US" altLang="zh-CN" i="1">
                <a:solidFill>
                  <a:srgbClr val="FF00FF"/>
                </a:solidFill>
              </a:rPr>
              <a:t>i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endParaRPr lang="zh-CN" altLang="en-US">
              <a:solidFill>
                <a:srgbClr val="FF00FF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57158" y="3490855"/>
            <a:ext cx="3929090" cy="1795533"/>
            <a:chOff x="357158" y="3490855"/>
            <a:chExt cx="3929090" cy="1795533"/>
          </a:xfrm>
        </p:grpSpPr>
        <p:grpSp>
          <p:nvGrpSpPr>
            <p:cNvPr id="4" name="组合 3"/>
            <p:cNvGrpSpPr/>
            <p:nvPr/>
          </p:nvGrpSpPr>
          <p:grpSpPr>
            <a:xfrm>
              <a:off x="357158" y="3533776"/>
              <a:ext cx="2857520" cy="1752612"/>
              <a:chOff x="3214676" y="2214554"/>
              <a:chExt cx="2837975" cy="1752612"/>
            </a:xfrm>
          </p:grpSpPr>
          <p:cxnSp>
            <p:nvCxnSpPr>
              <p:cNvPr id="5" name="直接连接符 4"/>
              <p:cNvCxnSpPr/>
              <p:nvPr/>
            </p:nvCxnSpPr>
            <p:spPr>
              <a:xfrm rot="5400000">
                <a:off x="2358214" y="3071016"/>
                <a:ext cx="1714512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216264" y="222725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214676" y="392430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359140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baseline="-25000"/>
                  <a:t>1,1</a:t>
                </a:r>
                <a:endParaRPr lang="zh-CN" altLang="en-US" sz="2200" baseline="-250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02081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baseline="-25000"/>
                  <a:t>1,2</a:t>
                </a:r>
                <a:endParaRPr lang="zh-CN" altLang="en-US" sz="2200" baseline="-25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16526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baseline="-25000"/>
                  <a:t>1,</a:t>
                </a:r>
                <a:r>
                  <a:rPr lang="en-US" altLang="zh-CN" sz="2200" i="1" baseline="-25000"/>
                  <a:t>n</a:t>
                </a:r>
                <a:endParaRPr lang="zh-CN" altLang="en-US" sz="2200" baseline="-250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5023" y="2239954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59140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1,0</a:t>
                </a:r>
                <a:endParaRPr lang="zh-CN" altLang="en-US" sz="2200" baseline="-25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02081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baseline="-25000"/>
                  <a:t>2,2</a:t>
                </a:r>
                <a:endParaRPr lang="zh-CN" altLang="en-US" sz="2200" baseline="-250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16526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baseline="-25000"/>
                  <a:t>2,</a:t>
                </a:r>
                <a:r>
                  <a:rPr lang="en-US" altLang="zh-CN" sz="2200" i="1" baseline="-25000"/>
                  <a:t>n</a:t>
                </a:r>
                <a:endParaRPr lang="zh-CN" altLang="en-US" sz="2200" baseline="-250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45023" y="2668582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59140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i="1" baseline="-25000"/>
                  <a:t>n</a:t>
                </a:r>
                <a:r>
                  <a:rPr lang="en-US" altLang="zh-CN" sz="2200" baseline="-25000"/>
                  <a:t>-1,0</a:t>
                </a:r>
                <a:endParaRPr lang="zh-CN" altLang="en-US" sz="2200" baseline="-250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02081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i="1" baseline="-25000"/>
                  <a:t>n</a:t>
                </a:r>
                <a:r>
                  <a:rPr lang="en-US" altLang="zh-CN" sz="2200" baseline="-25000"/>
                  <a:t>-1,1</a:t>
                </a:r>
                <a:endParaRPr lang="zh-CN" altLang="en-US" sz="2200" baseline="-250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16526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i="1" baseline="-25000"/>
                  <a:t>n</a:t>
                </a:r>
                <a:r>
                  <a:rPr lang="en-US" altLang="zh-CN" sz="2200" baseline="-25000"/>
                  <a:t>,</a:t>
                </a:r>
                <a:r>
                  <a:rPr lang="en-US" altLang="zh-CN" sz="2200" i="1" baseline="-25000"/>
                  <a:t>n</a:t>
                </a:r>
                <a:endParaRPr lang="zh-CN" altLang="en-US" sz="2200" baseline="-250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45023" y="3530600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rot="5400000">
                <a:off x="5180777" y="3109116"/>
                <a:ext cx="1714512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908651" y="226535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907061" y="396240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502018" y="3097210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</p:grpSp>
        <p:sp>
          <p:nvSpPr>
            <p:cNvPr id="24" name="直角三角形 23"/>
            <p:cNvSpPr/>
            <p:nvPr/>
          </p:nvSpPr>
          <p:spPr>
            <a:xfrm>
              <a:off x="500034" y="3852865"/>
              <a:ext cx="1928826" cy="1381809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2928926" y="3676652"/>
              <a:ext cx="642942" cy="35719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28992" y="34908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err="1">
                  <a:cs typeface="Times New Roman" pitchFamily="18" charset="0"/>
                </a:rPr>
                <a:t>i</a:t>
              </a:r>
              <a:r>
                <a:rPr kumimoji="1" lang="en-US" altLang="zh-CN" sz="2000" err="1">
                  <a:latin typeface="+mn-ea"/>
                  <a:cs typeface="Times New Roman" pitchFamily="18" charset="0"/>
                </a:rPr>
                <a:t>≤</a:t>
              </a:r>
              <a:r>
                <a:rPr kumimoji="1" lang="en-US" altLang="zh-CN" sz="2000" i="1" err="1">
                  <a:ea typeface="楷体" pitchFamily="49" charset="-122"/>
                  <a:cs typeface="Times New Roman" pitchFamily="18" charset="0"/>
                </a:rPr>
                <a:t>j</a:t>
              </a:r>
              <a:endParaRPr lang="zh-CN" altLang="en-US" sz="2000"/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 flipH="1">
              <a:off x="785786" y="4419550"/>
              <a:ext cx="3571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 rot="16200000" flipH="1">
              <a:off x="452310" y="3744402"/>
              <a:ext cx="432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861252" y="3976294"/>
              <a:ext cx="900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H="1">
              <a:off x="1691435" y="4348933"/>
              <a:ext cx="1716155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429124" y="5199419"/>
            <a:ext cx="392909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按</a:t>
            </a:r>
            <a:r>
              <a:rPr lang="zh-CN" altLang="en-US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行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还是按</a:t>
            </a:r>
            <a:r>
              <a:rPr lang="zh-CN" altLang="en-US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列</a:t>
            </a:r>
            <a:endParaRPr lang="en-US" altLang="zh-CN" sz="200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初始下标从</a:t>
            </a:r>
            <a:r>
              <a:rPr lang="en-US" altLang="zh-CN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还是从</a:t>
            </a:r>
            <a:r>
              <a:rPr lang="en-US" altLang="zh-CN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开始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500562" y="3214686"/>
            <a:ext cx="4071966" cy="928694"/>
            <a:chOff x="4500562" y="3214686"/>
            <a:chExt cx="4071966" cy="928694"/>
          </a:xfrm>
        </p:grpSpPr>
        <p:sp>
          <p:nvSpPr>
            <p:cNvPr id="33" name="TextBox 32"/>
            <p:cNvSpPr txBox="1"/>
            <p:nvPr/>
          </p:nvSpPr>
          <p:spPr>
            <a:xfrm>
              <a:off x="4500562" y="3214686"/>
              <a:ext cx="40719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列的元素个数：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1)/2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0562" y="3712493"/>
              <a:ext cx="40719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200" i="1" baseline="-25000">
                  <a:ea typeface="楷体" pitchFamily="49" charset="-122"/>
                  <a:cs typeface="Times New Roman" pitchFamily="18" charset="0"/>
                </a:rPr>
                <a:t>ij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之前的元素个数：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00562" y="4143380"/>
            <a:ext cx="4071966" cy="785818"/>
            <a:chOff x="4500562" y="4143380"/>
            <a:chExt cx="4071966" cy="785818"/>
          </a:xfrm>
        </p:grpSpPr>
        <p:sp>
          <p:nvSpPr>
            <p:cNvPr id="36" name="TextBox 35"/>
            <p:cNvSpPr txBox="1"/>
            <p:nvPr/>
          </p:nvSpPr>
          <p:spPr>
            <a:xfrm>
              <a:off x="4500562" y="4498311"/>
              <a:ext cx="40719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1)/2+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200" i="1">
                  <a:solidFill>
                    <a:srgbClr val="FF00FF"/>
                  </a:solidFill>
                </a:rPr>
                <a:t> j</a:t>
              </a:r>
              <a:r>
                <a:rPr lang="en-US" altLang="zh-CN" sz="2200">
                  <a:solidFill>
                    <a:srgbClr val="FF00FF"/>
                  </a:solidFill>
                </a:rPr>
                <a:t>(</a:t>
              </a:r>
              <a:r>
                <a:rPr lang="en-US" altLang="zh-CN" sz="2200" i="1">
                  <a:solidFill>
                    <a:srgbClr val="FF00FF"/>
                  </a:solidFill>
                </a:rPr>
                <a:t>j</a:t>
              </a:r>
              <a:r>
                <a:rPr lang="en-US" altLang="zh-CN" sz="2200">
                  <a:solidFill>
                    <a:srgbClr val="FF00FF"/>
                  </a:solidFill>
                  <a:latin typeface="+mj-ea"/>
                </a:rPr>
                <a:t>-</a:t>
              </a:r>
              <a:r>
                <a:rPr lang="en-US" altLang="zh-CN" sz="2200">
                  <a:solidFill>
                    <a:srgbClr val="FF00FF"/>
                  </a:solidFill>
                </a:rPr>
                <a:t>1)/2+</a:t>
              </a:r>
              <a:r>
                <a:rPr lang="en-US" altLang="zh-CN" sz="2200" i="1">
                  <a:solidFill>
                    <a:srgbClr val="FF00FF"/>
                  </a:solidFill>
                </a:rPr>
                <a:t>i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6215074" y="4143380"/>
              <a:ext cx="142876" cy="28575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蓝色面巾纸"/>
          <p:cNvSpPr txBox="1">
            <a:spLocks noChangeArrowheads="1"/>
          </p:cNvSpPr>
          <p:nvPr/>
        </p:nvSpPr>
        <p:spPr bwMode="auto">
          <a:xfrm>
            <a:off x="642910" y="1785926"/>
            <a:ext cx="3898900" cy="5598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6.1.1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数组的基本概念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50904" y="2773369"/>
            <a:ext cx="8135938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上看，</a:t>
            </a:r>
            <a:r>
              <a:rPr kumimoji="1"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一维数组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＞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）个相同类型数据元素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aseline="-2500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构成的有限序列，其逻辑表示为：</a:t>
            </a:r>
            <a:endParaRPr kumimoji="1" lang="zh-CN" altLang="pt-BR" i="1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           A</a:t>
            </a:r>
            <a:r>
              <a:rPr kumimoji="1" lang="pt-BR" altLang="zh-CN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）</a:t>
            </a:r>
          </a:p>
          <a:p>
            <a:pPr algn="l">
              <a:lnSpc>
                <a:spcPct val="200000"/>
              </a:lnSpc>
            </a:pP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其中，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i="1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pt-BR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pt-BR" altLang="zh-CN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pt-BR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）表示数组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个元素。</a:t>
            </a:r>
            <a:endParaRPr lang="zh-CN" altLang="en-US" b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3071802" y="571480"/>
            <a:ext cx="2714644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6.1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　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43042" y="571480"/>
            <a:ext cx="3357586" cy="523172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76176" bIns="76176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对角矩阵的压缩存储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759350" y="2660636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半带宽为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的对角矩阵</a:t>
            </a:r>
            <a:r>
              <a:rPr kumimoji="1" lang="zh-CN" altLang="en-US" sz="1100" b="0"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806475" y="1500174"/>
            <a:ext cx="3592512" cy="2600325"/>
            <a:chOff x="345" y="2155"/>
            <a:chExt cx="2263" cy="1638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975" y="2432"/>
              <a:ext cx="0" cy="136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975" y="2432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975" y="3793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603" y="2432"/>
              <a:ext cx="0" cy="136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2472" y="2432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472" y="3793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1095" y="2507"/>
              <a:ext cx="1406" cy="122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1338" y="2523"/>
              <a:ext cx="1088" cy="95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1791" y="2523"/>
              <a:ext cx="635" cy="59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1156" y="2764"/>
              <a:ext cx="1088" cy="95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1156" y="3112"/>
              <a:ext cx="635" cy="59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" name="AutoShape 18"/>
            <p:cNvSpPr>
              <a:spLocks/>
            </p:cNvSpPr>
            <p:nvPr/>
          </p:nvSpPr>
          <p:spPr bwMode="auto">
            <a:xfrm>
              <a:off x="809" y="2659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45" y="2736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条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1066" y="3475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2064" y="2478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 rot="2212194">
              <a:off x="1255" y="3073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 rot="2212194">
              <a:off x="1655" y="2696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348" y="2155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条</a:t>
              </a:r>
            </a:p>
          </p:txBody>
        </p:sp>
        <p:sp>
          <p:nvSpPr>
            <p:cNvPr id="24601" name="AutoShape 25"/>
            <p:cNvSpPr>
              <a:spLocks/>
            </p:cNvSpPr>
            <p:nvPr/>
          </p:nvSpPr>
          <p:spPr bwMode="auto">
            <a:xfrm rot="5400000">
              <a:off x="1522" y="2217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grpSp>
        <p:nvGrpSpPr>
          <p:cNvPr id="25" name="组合 7"/>
          <p:cNvGrpSpPr/>
          <p:nvPr/>
        </p:nvGrpSpPr>
        <p:grpSpPr>
          <a:xfrm>
            <a:off x="692765" y="428604"/>
            <a:ext cx="807401" cy="785817"/>
            <a:chOff x="535940" y="314960"/>
            <a:chExt cx="1021715" cy="1021715"/>
          </a:xfrm>
        </p:grpSpPr>
        <p:grpSp>
          <p:nvGrpSpPr>
            <p:cNvPr id="2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2800" b="1" dirty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00232" y="1000108"/>
            <a:ext cx="3527426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>
                <a:ea typeface="楷体" pitchFamily="49" charset="-122"/>
                <a:cs typeface="Times New Roman" pitchFamily="18" charset="0"/>
                <a:sym typeface="Symbol"/>
              </a:rPr>
              <a:t>  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             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3500430" y="1189022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右箭头 4"/>
          <p:cNvSpPr/>
          <p:nvPr/>
        </p:nvSpPr>
        <p:spPr>
          <a:xfrm>
            <a:off x="3500430" y="1811326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71472" y="2268544"/>
            <a:ext cx="7450171" cy="2160588"/>
            <a:chOff x="571472" y="2268544"/>
            <a:chExt cx="7450171" cy="2160588"/>
          </a:xfrm>
        </p:grpSpPr>
        <p:sp>
          <p:nvSpPr>
            <p:cNvPr id="26626" name="Text Box 2"/>
            <p:cNvSpPr txBox="1">
              <a:spLocks noChangeArrowheads="1"/>
            </p:cNvSpPr>
            <p:nvPr/>
          </p:nvSpPr>
          <p:spPr bwMode="auto">
            <a:xfrm>
              <a:off x="571472" y="2571744"/>
              <a:ext cx="4030663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b=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时称为三对角矩阵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其压缩地址计算公式如下：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             </a:t>
              </a:r>
              <a:r>
                <a:rPr kumimoji="1" lang="zh-CN" altLang="en-US" i="1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 </a:t>
              </a:r>
              <a:r>
                <a:rPr kumimoji="1"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= </a:t>
              </a:r>
              <a:r>
                <a:rPr kumimoji="1" lang="en-US" altLang="zh-CN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i="1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+ </a:t>
              </a:r>
              <a:r>
                <a:rPr kumimoji="1" lang="en-US" altLang="zh-CN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429256" y="2268544"/>
              <a:ext cx="2592387" cy="2160588"/>
              <a:chOff x="6286505" y="2197107"/>
              <a:chExt cx="2592387" cy="2160588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6286505" y="2197107"/>
                <a:ext cx="0" cy="2160588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6286505" y="2197107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6286505" y="4357694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8870955" y="2197107"/>
                <a:ext cx="0" cy="2160588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8662992" y="2197107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8662992" y="4357694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6477005" y="2316169"/>
                <a:ext cx="2232025" cy="19446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6900867" y="2316169"/>
                <a:ext cx="1727200" cy="15113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6573842" y="2724157"/>
                <a:ext cx="1727200" cy="15113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Text Box 20"/>
              <p:cNvSpPr txBox="1">
                <a:spLocks noChangeArrowheads="1"/>
              </p:cNvSpPr>
              <p:nvPr/>
            </p:nvSpPr>
            <p:spPr bwMode="auto">
              <a:xfrm>
                <a:off x="6715140" y="364331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auto">
              <a:xfrm>
                <a:off x="7858148" y="257174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</p:grpSp>
        <p:sp>
          <p:nvSpPr>
            <p:cNvPr id="48" name="右箭头 47"/>
            <p:cNvSpPr/>
            <p:nvPr/>
          </p:nvSpPr>
          <p:spPr>
            <a:xfrm>
              <a:off x="4143372" y="2714620"/>
              <a:ext cx="1071570" cy="214314"/>
            </a:xfrm>
            <a:prstGeom prst="rightArrow">
              <a:avLst/>
            </a:prstGeom>
            <a:ln>
              <a:tailEnd type="non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071670" y="59999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对角矩阵</a:t>
            </a:r>
            <a:endParaRPr lang="zh-CN" alt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4143372" y="59999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压缩存储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25515" y="2076436"/>
            <a:ext cx="806132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一个阶数较大的矩阵中的非零元素个数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相对于矩阵元素的总个数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十分小时，即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s&lt;&lt;t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时，称该矩阵为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稀疏矩阵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例如一个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100×100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的矩阵，若其中只有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100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个非零元素，就可称其为稀疏矩阵。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2910" y="1428736"/>
            <a:ext cx="3024187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稀疏矩阵的定义</a:t>
            </a: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2714612" y="357166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稀疏矩阵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429388" y="3144042"/>
            <a:ext cx="2143140" cy="1858853"/>
            <a:chOff x="6429388" y="3144042"/>
            <a:chExt cx="2143140" cy="1858853"/>
          </a:xfrm>
        </p:grpSpPr>
        <p:sp>
          <p:nvSpPr>
            <p:cNvPr id="5" name="TextBox 4"/>
            <p:cNvSpPr txBox="1"/>
            <p:nvPr/>
          </p:nvSpPr>
          <p:spPr>
            <a:xfrm>
              <a:off x="6429388" y="4572008"/>
              <a:ext cx="2143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定性的描述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6786578" y="3857628"/>
              <a:ext cx="142876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923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稀疏矩阵和特殊矩阵的</a:t>
            </a:r>
            <a:r>
              <a:rPr kumimoji="1" lang="zh-CN" altLang="en-US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不同点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643866" cy="15515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特殊矩阵的特殊元素（值相同元素、常量元素）分布</a:t>
            </a:r>
            <a:r>
              <a:rPr kumimoji="1"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有规律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稀疏矩阵的特殊元素（非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元素）分布</a:t>
            </a:r>
            <a:r>
              <a:rPr kumimoji="1"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没有规律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6109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1534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稀疏矩阵的压缩存储方法是只存储非零元素。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稀疏矩阵中的每一个非零元素需由一个三元组：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　　　　　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唯一确定，稀疏矩阵中的所有非零元素构成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三元组线性表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468313" y="620713"/>
            <a:ext cx="4967287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6.2.1 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稀疏矩阵的三元组表示</a:t>
            </a:r>
            <a:endParaRPr lang="zh-CN" altLang="en-US" sz="2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6733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50825" y="693738"/>
            <a:ext cx="626586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9875" algn="just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6×7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阶稀疏矩阵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i="1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三元组线性表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</a:p>
        </p:txBody>
      </p:sp>
      <p:graphicFrame>
        <p:nvGraphicFramePr>
          <p:cNvPr id="99328" name="Object 1024"/>
          <p:cNvGraphicFramePr>
            <a:graphicFrameLocks noChangeAspect="1"/>
          </p:cNvGraphicFramePr>
          <p:nvPr/>
        </p:nvGraphicFramePr>
        <p:xfrm>
          <a:off x="1371600" y="1414463"/>
          <a:ext cx="402113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2006280" imgH="1384200" progId="">
                  <p:embed/>
                </p:oleObj>
              </mc:Choice>
              <mc:Fallback>
                <p:oleObj name="Equation" r:id="rId3" imgW="2006280" imgH="1384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14463"/>
                        <a:ext cx="4021138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468938" y="2557463"/>
            <a:ext cx="277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一个稀疏矩阵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28596" y="142852"/>
            <a:ext cx="4318001" cy="45720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稀疏矩阵三元组表示的演示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9750" y="4654550"/>
            <a:ext cx="1223963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(0,2,1)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690688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rgbClr val="9900FF"/>
                </a:solidFill>
              </a:rPr>
              <a:t>(1,1,2)</a:t>
            </a:r>
            <a:endParaRPr lang="en-US" altLang="zh-CN">
              <a:solidFill>
                <a:srgbClr val="9900FF"/>
              </a:solidFill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773363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(2,0,3)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924300" y="4654550"/>
            <a:ext cx="1223963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(3,3,5)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930775" y="4654550"/>
            <a:ext cx="1223963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(4,4,6)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81713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(5,5,7)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64388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(5,6,4)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57158" y="5214950"/>
            <a:ext cx="8137525" cy="1050167"/>
            <a:chOff x="357158" y="5214950"/>
            <a:chExt cx="8137525" cy="1050167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357158" y="5286388"/>
              <a:ext cx="8137525" cy="97872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20000"/>
                </a:lnSpc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三元组线性表：</a:t>
              </a:r>
              <a:endParaRPr kumimoji="1" lang="en-US" altLang="zh-CN">
                <a:ea typeface="楷体" pitchFamily="49" charset="-122"/>
                <a:cs typeface="Times New Roman" pitchFamily="18" charset="0"/>
              </a:endParaRPr>
            </a:p>
            <a:p>
              <a:pPr algn="l" eaLnBrk="0" hangingPunct="0">
                <a:lnSpc>
                  <a:spcPct val="120000"/>
                </a:lnSpc>
              </a:pPr>
              <a:r>
                <a:rPr kumimoji="1" lang="en-US" altLang="zh-CN">
                  <a:solidFill>
                    <a:srgbClr val="9900FF"/>
                  </a:solidFill>
                </a:rPr>
                <a:t>((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0,2,1)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(1,1,2)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(2,0,3)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(3,3,5)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 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(4,4,6)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(5,5,7)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(5,6,4))</a:t>
              </a:r>
              <a:endParaRPr lang="en-US" altLang="zh-CN" dirty="0">
                <a:solidFill>
                  <a:srgbClr val="9900FF"/>
                </a:solidFill>
              </a:endParaRPr>
            </a:p>
          </p:txBody>
        </p:sp>
        <p:sp>
          <p:nvSpPr>
            <p:cNvPr id="31760" name="AutoShape 16"/>
            <p:cNvSpPr>
              <a:spLocks noChangeArrowheads="1"/>
            </p:cNvSpPr>
            <p:nvPr/>
          </p:nvSpPr>
          <p:spPr bwMode="auto">
            <a:xfrm>
              <a:off x="3779839" y="5214950"/>
              <a:ext cx="220657" cy="428628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endParaRPr lang="zh-CN" altLang="en-US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1258888" y="1389063"/>
            <a:ext cx="2368550" cy="3336925"/>
            <a:chOff x="793" y="602"/>
            <a:chExt cx="1492" cy="2102"/>
          </a:xfrm>
        </p:grpSpPr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1967" y="602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 flipH="1">
              <a:off x="793" y="890"/>
              <a:ext cx="1225" cy="181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7" name="Group 33"/>
          <p:cNvGrpSpPr>
            <a:grpSpLocks/>
          </p:cNvGrpSpPr>
          <p:nvPr/>
        </p:nvGrpSpPr>
        <p:grpSpPr bwMode="auto">
          <a:xfrm>
            <a:off x="2133600" y="1881188"/>
            <a:ext cx="1046163" cy="2870200"/>
            <a:chOff x="1344" y="912"/>
            <a:chExt cx="659" cy="1808"/>
          </a:xfrm>
        </p:grpSpPr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1685" y="912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1344" y="1224"/>
              <a:ext cx="468" cy="1496"/>
            </a:xfrm>
            <a:custGeom>
              <a:avLst/>
              <a:gdLst/>
              <a:ahLst/>
              <a:cxnLst>
                <a:cxn ang="0">
                  <a:pos x="468" y="0"/>
                </a:cxn>
                <a:cxn ang="0">
                  <a:pos x="0" y="1496"/>
                </a:cxn>
              </a:cxnLst>
              <a:rect l="0" t="0" r="r" b="b"/>
              <a:pathLst>
                <a:path w="468" h="1496">
                  <a:moveTo>
                    <a:pt x="468" y="0"/>
                  </a:moveTo>
                  <a:lnTo>
                    <a:pt x="0" y="1496"/>
                  </a:ln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2263775" y="2292350"/>
            <a:ext cx="1012825" cy="2433638"/>
            <a:chOff x="1426" y="1171"/>
            <a:chExt cx="638" cy="1533"/>
          </a:xfrm>
        </p:grpSpPr>
        <p:sp>
          <p:nvSpPr>
            <p:cNvPr id="31767" name="Oval 23"/>
            <p:cNvSpPr>
              <a:spLocks noChangeArrowheads="1"/>
            </p:cNvSpPr>
            <p:nvPr/>
          </p:nvSpPr>
          <p:spPr bwMode="auto">
            <a:xfrm>
              <a:off x="1426" y="1171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1655" y="1480"/>
              <a:ext cx="409" cy="122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3562350" y="2773363"/>
            <a:ext cx="793750" cy="2025650"/>
            <a:chOff x="2244" y="1474"/>
            <a:chExt cx="500" cy="1276"/>
          </a:xfrm>
        </p:grpSpPr>
        <p:sp>
          <p:nvSpPr>
            <p:cNvPr id="31768" name="Oval 24"/>
            <p:cNvSpPr>
              <a:spLocks noChangeArrowheads="1"/>
            </p:cNvSpPr>
            <p:nvPr/>
          </p:nvSpPr>
          <p:spPr bwMode="auto">
            <a:xfrm>
              <a:off x="2244" y="1474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2426" y="1797"/>
              <a:ext cx="318" cy="95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3995738" y="3219450"/>
            <a:ext cx="1368425" cy="1506538"/>
            <a:chOff x="2517" y="1755"/>
            <a:chExt cx="862" cy="949"/>
          </a:xfrm>
        </p:grpSpPr>
        <p:sp>
          <p:nvSpPr>
            <p:cNvPr id="31769" name="Oval 25"/>
            <p:cNvSpPr>
              <a:spLocks noChangeArrowheads="1"/>
            </p:cNvSpPr>
            <p:nvPr/>
          </p:nvSpPr>
          <p:spPr bwMode="auto">
            <a:xfrm>
              <a:off x="2517" y="1755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2789" y="2024"/>
              <a:ext cx="590" cy="68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4427538" y="3665538"/>
            <a:ext cx="1873250" cy="1133475"/>
            <a:chOff x="2789" y="2036"/>
            <a:chExt cx="1180" cy="714"/>
          </a:xfrm>
        </p:grpSpPr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2789" y="2036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3061" y="2296"/>
              <a:ext cx="908" cy="45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82" name="Group 38"/>
          <p:cNvGrpSpPr>
            <a:grpSpLocks/>
          </p:cNvGrpSpPr>
          <p:nvPr/>
        </p:nvGrpSpPr>
        <p:grpSpPr bwMode="auto">
          <a:xfrm>
            <a:off x="4849813" y="3670300"/>
            <a:ext cx="2530475" cy="1128713"/>
            <a:chOff x="3055" y="2039"/>
            <a:chExt cx="1594" cy="711"/>
          </a:xfrm>
        </p:grpSpPr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3055" y="2039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>
              <a:off x="3379" y="2251"/>
              <a:ext cx="1270" cy="499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05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31754" grpId="0"/>
      <p:bldP spid="31755" grpId="0"/>
      <p:bldP spid="31756" grpId="0"/>
      <p:bldP spid="31757" grpId="0"/>
      <p:bldP spid="317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7981952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把稀疏矩阵的三元组线性表按顺序存储结构存储，则称为稀疏矩阵的三元组顺序表。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2976" y="1268637"/>
            <a:ext cx="6272226" cy="48628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#define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100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矩阵中非零元素最多个数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r;  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行号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c;   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列号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d;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TupNode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三元组定义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rows;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行数值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cols;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列数值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非零元素个数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TupNode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三元组顺序表定义</a:t>
            </a:r>
            <a:endParaRPr kumimoji="1" lang="zh-CN" altLang="en-US" sz="2000" b="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14414" y="1214422"/>
            <a:ext cx="6786610" cy="2554545"/>
            <a:chOff x="1428728" y="1517397"/>
            <a:chExt cx="6786610" cy="2554545"/>
          </a:xfrm>
        </p:grpSpPr>
        <p:sp>
          <p:nvSpPr>
            <p:cNvPr id="4" name="矩形 3"/>
            <p:cNvSpPr/>
            <p:nvPr/>
          </p:nvSpPr>
          <p:spPr>
            <a:xfrm>
              <a:off x="1428728" y="1928802"/>
              <a:ext cx="4714908" cy="20717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</p:cNvCxnSpPr>
            <p:nvPr/>
          </p:nvCxnSpPr>
          <p:spPr>
            <a:xfrm flipV="1">
              <a:off x="6143636" y="2928934"/>
              <a:ext cx="171451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58148" y="1517397"/>
              <a:ext cx="35719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微软雅黑" pitchFamily="34" charset="-122"/>
                  <a:cs typeface="Times New Roman" pitchFamily="18" charset="0"/>
                </a:rPr>
                <a:t>存放一个非</a:t>
              </a:r>
              <a:endParaRPr lang="en-US" altLang="zh-CN" sz="2000" dirty="0">
                <a:ea typeface="微软雅黑" pitchFamily="34" charset="-122"/>
                <a:cs typeface="Times New Roman" pitchFamily="18" charset="0"/>
              </a:endParaRPr>
            </a:p>
            <a:p>
              <a:r>
                <a:rPr lang="en-US" altLang="zh-CN" sz="2000" dirty="0">
                  <a:ea typeface="微软雅黑" pitchFamily="34" charset="-122"/>
                  <a:cs typeface="Times New Roman" pitchFamily="18" charset="0"/>
                </a:rPr>
                <a:t>0</a:t>
              </a:r>
            </a:p>
            <a:p>
              <a:r>
                <a:rPr lang="zh-CN" altLang="en-US" sz="2000" dirty="0">
                  <a:ea typeface="微软雅黑" pitchFamily="34" charset="-122"/>
                  <a:cs typeface="Times New Roman" pitchFamily="18" charset="0"/>
                </a:rPr>
                <a:t>元素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14414" y="3260724"/>
            <a:ext cx="6786610" cy="2786082"/>
            <a:chOff x="1428728" y="3643314"/>
            <a:chExt cx="6786610" cy="2786082"/>
          </a:xfrm>
        </p:grpSpPr>
        <p:sp>
          <p:nvSpPr>
            <p:cNvPr id="8" name="矩形 7"/>
            <p:cNvSpPr/>
            <p:nvPr/>
          </p:nvSpPr>
          <p:spPr>
            <a:xfrm>
              <a:off x="1428728" y="4151557"/>
              <a:ext cx="4714908" cy="227783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3"/>
            </p:cNvCxnSpPr>
            <p:nvPr/>
          </p:nvCxnSpPr>
          <p:spPr>
            <a:xfrm flipV="1">
              <a:off x="6143636" y="5286388"/>
              <a:ext cx="1728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58148" y="3643314"/>
              <a:ext cx="35719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微软雅黑" pitchFamily="34" charset="-122"/>
                  <a:cs typeface="Times New Roman" pitchFamily="18" charset="0"/>
                </a:rPr>
                <a:t>存放整个</a:t>
              </a:r>
              <a:endParaRPr lang="en-US" altLang="zh-CN" sz="2000" dirty="0">
                <a:ea typeface="微软雅黑" pitchFamily="34" charset="-122"/>
                <a:cs typeface="Times New Roman" pitchFamily="18" charset="0"/>
              </a:endParaRPr>
            </a:p>
            <a:p>
              <a:r>
                <a:rPr kumimoji="1" lang="zh-CN" altLang="en-US" sz="2000" dirty="0">
                  <a:ea typeface="微软雅黑" pitchFamily="34" charset="-122"/>
                  <a:cs typeface="Times New Roman" pitchFamily="18" charset="0"/>
                </a:rPr>
                <a:t>稀疏矩阵</a:t>
              </a:r>
              <a:endParaRPr lang="zh-CN" altLang="en-US" sz="20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57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2555875"/>
          <a:ext cx="3609975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3" imgW="2006280" imgH="1384200" progId="">
                  <p:embed/>
                </p:oleObj>
              </mc:Choice>
              <mc:Fallback>
                <p:oleObj name="Equation" r:id="rId3" imgW="2006280" imgH="1384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555875"/>
                        <a:ext cx="3609975" cy="249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5" name="Group 47"/>
          <p:cNvGraphicFramePr>
            <a:graphicFrameLocks noGrp="1"/>
          </p:cNvGraphicFramePr>
          <p:nvPr>
            <p:ph sz="half" idx="2"/>
          </p:nvPr>
        </p:nvGraphicFramePr>
        <p:xfrm>
          <a:off x="5364163" y="1663700"/>
          <a:ext cx="2808287" cy="4122755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395288" y="260350"/>
            <a:ext cx="83534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）从一个二维矩阵创建其三元组表示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以行序方式扫描二维矩阵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，将其非零的元素插入到三元组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的后面。</a:t>
            </a:r>
          </a:p>
        </p:txBody>
      </p:sp>
      <p:sp>
        <p:nvSpPr>
          <p:cNvPr id="58419" name="AutoShape 51"/>
          <p:cNvSpPr>
            <a:spLocks noChangeArrowheads="1"/>
          </p:cNvSpPr>
          <p:nvPr/>
        </p:nvSpPr>
        <p:spPr bwMode="auto">
          <a:xfrm>
            <a:off x="4140201" y="3608388"/>
            <a:ext cx="860428" cy="392116"/>
          </a:xfrm>
          <a:prstGeom prst="rightArrow">
            <a:avLst>
              <a:gd name="adj1" fmla="val 50000"/>
              <a:gd name="adj2" fmla="val 4373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4852993" y="1519238"/>
            <a:ext cx="4333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t: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3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55650" y="1125538"/>
            <a:ext cx="78486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约定：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域中表示的非零元素通常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以行序为主序顺序排列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，它是一种下标按行有序的存储结构。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这种有序存储结构可简化大多数矩阵运算算法。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055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5818199" cy="48320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CreatMat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A[M][N])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=M;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for 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if (A[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][j]!=0)   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].r=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].c=j;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	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].d=A[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7224" y="1071546"/>
            <a:ext cx="7786742" cy="785818"/>
            <a:chOff x="857224" y="1071546"/>
            <a:chExt cx="7786742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6500826" y="1078040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按行序方式扫描所有元素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57224" y="1071546"/>
              <a:ext cx="3929090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endCxn id="4" idx="1"/>
            </p:cNvCxnSpPr>
            <p:nvPr/>
          </p:nvCxnSpPr>
          <p:spPr>
            <a:xfrm flipV="1">
              <a:off x="4786314" y="1431983"/>
              <a:ext cx="171451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428728" y="2143116"/>
            <a:ext cx="7286676" cy="2286016"/>
            <a:chOff x="1428728" y="2143116"/>
            <a:chExt cx="7286676" cy="2286016"/>
          </a:xfrm>
        </p:grpSpPr>
        <p:sp>
          <p:nvSpPr>
            <p:cNvPr id="3" name="TextBox 2"/>
            <p:cNvSpPr txBox="1"/>
            <p:nvPr/>
          </p:nvSpPr>
          <p:spPr>
            <a:xfrm>
              <a:off x="6572264" y="307181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只存储非零元素</a:t>
              </a:r>
              <a:endParaRPr lang="zh-CN" altLang="en-US" sz="2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428728" y="2143116"/>
              <a:ext cx="3571900" cy="22860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3"/>
            </p:cNvCxnSpPr>
            <p:nvPr/>
          </p:nvCxnSpPr>
          <p:spPr>
            <a:xfrm>
              <a:off x="5000628" y="3286124"/>
              <a:ext cx="1571636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89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0034" y="142852"/>
            <a:ext cx="8286808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　一个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列的</a:t>
            </a:r>
            <a:r>
              <a:rPr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二维数组</a:t>
            </a:r>
            <a:r>
              <a:rPr lang="en-US" altLang="zh-CN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可以看作是每个数据元素都是相同类型的一维数组的一维数组。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7290" y="5357826"/>
            <a:ext cx="571504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由此看出，多维数组是线性表的推广。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286248" y="1895765"/>
            <a:ext cx="4357718" cy="461665"/>
            <a:chOff x="4286248" y="1895765"/>
            <a:chExt cx="4357718" cy="461665"/>
          </a:xfrm>
        </p:grpSpPr>
        <p:sp>
          <p:nvSpPr>
            <p:cNvPr id="13" name="右箭头 12"/>
            <p:cNvSpPr/>
            <p:nvPr/>
          </p:nvSpPr>
          <p:spPr>
            <a:xfrm>
              <a:off x="4286248" y="2000240"/>
              <a:ext cx="642942" cy="324000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0628" y="1895765"/>
              <a:ext cx="3643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=[ </a:t>
              </a:r>
              <a:r>
                <a:rPr lang="en-US" altLang="zh-CN" i="1" err="1"/>
                <a:t>A</a:t>
              </a:r>
              <a:r>
                <a:rPr lang="en-US" altLang="zh-CN" baseline="-25000" err="1"/>
                <a:t>1</a:t>
              </a:r>
              <a:r>
                <a:rPr lang="zh-CN" altLang="en-US"/>
                <a:t>，</a:t>
              </a:r>
              <a:r>
                <a:rPr lang="en-US" altLang="zh-CN" i="1" err="1"/>
                <a:t>A</a:t>
              </a:r>
              <a:r>
                <a:rPr lang="en-US" altLang="zh-CN" baseline="-25000" err="1"/>
                <a:t>2</a:t>
              </a:r>
              <a:r>
                <a:rPr lang="zh-CN" altLang="en-US"/>
                <a:t>，</a:t>
              </a:r>
              <a:r>
                <a:rPr lang="zh-CN" altLang="en-US">
                  <a:sym typeface="Symbol"/>
                </a:rPr>
                <a:t>，</a:t>
              </a:r>
              <a:r>
                <a:rPr lang="en-US" altLang="zh-CN" i="1">
                  <a:sym typeface="Symbol"/>
                </a:rPr>
                <a:t>A</a:t>
              </a:r>
              <a:r>
                <a:rPr lang="en-US" altLang="zh-CN" i="1" baseline="-25000">
                  <a:sym typeface="Symbol"/>
                </a:rPr>
                <a:t>m</a:t>
              </a:r>
              <a:r>
                <a:rPr lang="en-US" altLang="zh-CN">
                  <a:sym typeface="Symbol"/>
                </a:rPr>
                <a:t> ]</a:t>
              </a: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72066" y="2571744"/>
            <a:ext cx="3643338" cy="2428892"/>
            <a:chOff x="5072066" y="2571744"/>
            <a:chExt cx="3643338" cy="2428892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066" y="3143248"/>
              <a:ext cx="3643338" cy="1857388"/>
              <a:chOff x="5072066" y="3143248"/>
              <a:chExt cx="3643338" cy="185738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00694" y="4143380"/>
                <a:ext cx="10001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>
                    <a:sym typeface="Symbol"/>
                  </a:rPr>
                  <a:t></a:t>
                </a:r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72066" y="3143248"/>
                <a:ext cx="3643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i="1" err="1"/>
                  <a:t>A</a:t>
                </a:r>
                <a:r>
                  <a:rPr lang="en-US" altLang="zh-CN" baseline="-25000" err="1"/>
                  <a:t>1</a:t>
                </a:r>
                <a:r>
                  <a:rPr lang="en-US" altLang="zh-CN"/>
                  <a:t>=[ </a:t>
                </a:r>
                <a:r>
                  <a:rPr lang="en-US" altLang="zh-CN" i="1" err="1"/>
                  <a:t>a</a:t>
                </a:r>
                <a:r>
                  <a:rPr lang="en-US" altLang="zh-CN" baseline="-25000" err="1"/>
                  <a:t>1,1</a:t>
                </a:r>
                <a:r>
                  <a:rPr lang="zh-CN" altLang="en-US"/>
                  <a:t>，</a:t>
                </a:r>
                <a:r>
                  <a:rPr lang="en-US" altLang="zh-CN" i="1" err="1"/>
                  <a:t>a</a:t>
                </a:r>
                <a:r>
                  <a:rPr lang="en-US" altLang="zh-CN" baseline="-25000" err="1"/>
                  <a:t>1,2</a:t>
                </a:r>
                <a:r>
                  <a:rPr lang="zh-CN" altLang="en-US"/>
                  <a:t>，</a:t>
                </a:r>
                <a:r>
                  <a:rPr lang="zh-CN" altLang="en-US">
                    <a:sym typeface="Symbol"/>
                  </a:rPr>
                  <a:t>，</a:t>
                </a:r>
                <a:r>
                  <a:rPr lang="en-US" altLang="zh-CN" i="1" err="1">
                    <a:sym typeface="Symbol"/>
                  </a:rPr>
                  <a:t>a</a:t>
                </a:r>
                <a:r>
                  <a:rPr lang="en-US" altLang="zh-CN" baseline="-25000" err="1">
                    <a:sym typeface="Symbol"/>
                  </a:rPr>
                  <a:t>1,</a:t>
                </a:r>
                <a:r>
                  <a:rPr lang="en-US" altLang="zh-CN" i="1" baseline="-25000" err="1">
                    <a:sym typeface="Symbol"/>
                  </a:rPr>
                  <a:t>n</a:t>
                </a:r>
                <a:r>
                  <a:rPr lang="en-US" altLang="zh-CN">
                    <a:sym typeface="Symbol"/>
                  </a:rPr>
                  <a:t> ]</a:t>
                </a:r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72066" y="3610277"/>
                <a:ext cx="3643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i="1" err="1"/>
                  <a:t>A</a:t>
                </a:r>
                <a:r>
                  <a:rPr lang="en-US" altLang="zh-CN" baseline="-25000" err="1"/>
                  <a:t>2</a:t>
                </a:r>
                <a:r>
                  <a:rPr lang="en-US" altLang="zh-CN"/>
                  <a:t>=[ </a:t>
                </a:r>
                <a:r>
                  <a:rPr lang="en-US" altLang="zh-CN" i="1" err="1"/>
                  <a:t>a</a:t>
                </a:r>
                <a:r>
                  <a:rPr lang="en-US" altLang="zh-CN" baseline="-25000" err="1"/>
                  <a:t>1,1</a:t>
                </a:r>
                <a:r>
                  <a:rPr lang="zh-CN" altLang="en-US"/>
                  <a:t>，</a:t>
                </a:r>
                <a:r>
                  <a:rPr lang="en-US" altLang="zh-CN" i="1" err="1"/>
                  <a:t>a</a:t>
                </a:r>
                <a:r>
                  <a:rPr lang="en-US" altLang="zh-CN" baseline="-25000" err="1"/>
                  <a:t>2,2</a:t>
                </a:r>
                <a:r>
                  <a:rPr lang="zh-CN" altLang="en-US"/>
                  <a:t>，</a:t>
                </a:r>
                <a:r>
                  <a:rPr lang="zh-CN" altLang="en-US">
                    <a:sym typeface="Symbol"/>
                  </a:rPr>
                  <a:t>，</a:t>
                </a:r>
                <a:r>
                  <a:rPr lang="en-US" altLang="zh-CN" i="1" err="1">
                    <a:sym typeface="Symbol"/>
                  </a:rPr>
                  <a:t>a</a:t>
                </a:r>
                <a:r>
                  <a:rPr lang="en-US" altLang="zh-CN" baseline="-25000" err="1">
                    <a:sym typeface="Symbol"/>
                  </a:rPr>
                  <a:t>2,</a:t>
                </a:r>
                <a:r>
                  <a:rPr lang="en-US" altLang="zh-CN" i="1" baseline="-25000" err="1">
                    <a:sym typeface="Symbol"/>
                  </a:rPr>
                  <a:t>n</a:t>
                </a:r>
                <a:r>
                  <a:rPr lang="en-US" altLang="zh-CN">
                    <a:sym typeface="Symbol"/>
                  </a:rPr>
                  <a:t> ]</a:t>
                </a:r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66" y="4538971"/>
                <a:ext cx="3643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i="1"/>
                  <a:t>A</a:t>
                </a:r>
                <a:r>
                  <a:rPr lang="en-US" altLang="zh-CN" i="1" baseline="-25000"/>
                  <a:t>m</a:t>
                </a:r>
                <a:r>
                  <a:rPr lang="en-US" altLang="zh-CN"/>
                  <a:t>=[ </a:t>
                </a:r>
                <a:r>
                  <a:rPr lang="en-US" altLang="zh-CN" i="1" err="1"/>
                  <a:t>a</a:t>
                </a:r>
                <a:r>
                  <a:rPr lang="en-US" altLang="zh-CN" i="1" baseline="-25000" err="1"/>
                  <a:t>m</a:t>
                </a:r>
                <a:r>
                  <a:rPr lang="en-US" altLang="zh-CN" baseline="-25000" err="1"/>
                  <a:t>,1</a:t>
                </a:r>
                <a:r>
                  <a:rPr lang="zh-CN" altLang="en-US"/>
                  <a:t>，</a:t>
                </a:r>
                <a:r>
                  <a:rPr lang="en-US" altLang="zh-CN" i="1" err="1"/>
                  <a:t>a</a:t>
                </a:r>
                <a:r>
                  <a:rPr lang="en-US" altLang="zh-CN" i="1" baseline="-25000" err="1"/>
                  <a:t>m</a:t>
                </a:r>
                <a:r>
                  <a:rPr lang="en-US" altLang="zh-CN" baseline="-25000" err="1"/>
                  <a:t>,2</a:t>
                </a:r>
                <a:r>
                  <a:rPr lang="zh-CN" altLang="en-US"/>
                  <a:t>，</a:t>
                </a:r>
                <a:r>
                  <a:rPr lang="zh-CN" altLang="en-US">
                    <a:sym typeface="Symbol"/>
                  </a:rPr>
                  <a:t>，</a:t>
                </a:r>
                <a:r>
                  <a:rPr lang="en-US" altLang="zh-CN" i="1" err="1">
                    <a:sym typeface="Symbol"/>
                  </a:rPr>
                  <a:t>a</a:t>
                </a:r>
                <a:r>
                  <a:rPr lang="en-US" altLang="zh-CN" i="1" baseline="-25000" err="1">
                    <a:sym typeface="Symbol"/>
                  </a:rPr>
                  <a:t>m</a:t>
                </a:r>
                <a:r>
                  <a:rPr lang="en-US" altLang="zh-CN" baseline="-25000" err="1">
                    <a:sym typeface="Symbol"/>
                  </a:rPr>
                  <a:t>,</a:t>
                </a:r>
                <a:r>
                  <a:rPr lang="en-US" altLang="zh-CN" i="1" baseline="-25000" err="1">
                    <a:sym typeface="Symbol"/>
                  </a:rPr>
                  <a:t>n</a:t>
                </a:r>
                <a:r>
                  <a:rPr lang="en-US" altLang="zh-CN">
                    <a:sym typeface="Symbol"/>
                  </a:rPr>
                  <a:t> ]</a:t>
                </a:r>
                <a:endParaRPr lang="zh-CN" altLang="en-US"/>
              </a:p>
            </p:txBody>
          </p:sp>
        </p:grpSp>
        <p:sp>
          <p:nvSpPr>
            <p:cNvPr id="16" name="下箭头 15"/>
            <p:cNvSpPr/>
            <p:nvPr/>
          </p:nvSpPr>
          <p:spPr>
            <a:xfrm>
              <a:off x="6500826" y="2571744"/>
              <a:ext cx="214314" cy="42862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8596" y="1306498"/>
            <a:ext cx="3480948" cy="1765312"/>
            <a:chOff x="1928794" y="3475038"/>
            <a:chExt cx="3480948" cy="1765312"/>
          </a:xfrm>
        </p:grpSpPr>
        <p:sp>
          <p:nvSpPr>
            <p:cNvPr id="19" name="TextBox 18"/>
            <p:cNvSpPr txBox="1"/>
            <p:nvPr/>
          </p:nvSpPr>
          <p:spPr>
            <a:xfrm>
              <a:off x="1928794" y="400050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=</a:t>
              </a:r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1,2</a:t>
              </a:r>
              <a:endParaRPr lang="zh-CN" altLang="en-US" sz="2200" baseline="-250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934" y="3500438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2,1</a:t>
              </a:r>
              <a:endParaRPr lang="zh-CN" altLang="en-US" sz="2200" baseline="-25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2,2</a:t>
              </a:r>
              <a:endParaRPr lang="zh-CN" altLang="en-US" sz="2200" baseline="-25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71934" y="3929066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,1</a:t>
              </a:r>
              <a:endParaRPr lang="zh-CN" altLang="en-US" sz="2200" baseline="-25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,2</a:t>
              </a:r>
              <a:endParaRPr lang="zh-CN" altLang="en-US" sz="2200" baseline="-25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71934" y="479108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8926" y="435769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513" y="44450"/>
            <a:ext cx="9144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）三元组元素赋值：</a:t>
            </a:r>
            <a:r>
              <a:rPr kumimoji="1" lang="en-US" altLang="zh-CN" i="1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][</a:t>
            </a:r>
            <a:r>
              <a:rPr kumimoji="1" lang="en-US" altLang="zh-CN" i="1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]=</a:t>
            </a:r>
            <a:r>
              <a:rPr kumimoji="1" lang="en-US" altLang="zh-CN" i="1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endParaRPr kumimoji="1" lang="zh-CN" altLang="en-US" dirty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分为两种情况：①将一个非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元素修改为另一个非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值，如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A[5][6]=8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38957" name="Group 45"/>
          <p:cNvGraphicFramePr>
            <a:graphicFrameLocks noGrp="1"/>
          </p:cNvGraphicFramePr>
          <p:nvPr/>
        </p:nvGraphicFramePr>
        <p:xfrm>
          <a:off x="1835150" y="3357563"/>
          <a:ext cx="1512888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60" name="AutoShape 48"/>
          <p:cNvSpPr>
            <a:spLocks noChangeArrowheads="1"/>
          </p:cNvSpPr>
          <p:nvPr/>
        </p:nvSpPr>
        <p:spPr bwMode="auto">
          <a:xfrm>
            <a:off x="4281490" y="1714488"/>
            <a:ext cx="719138" cy="225985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61" name="Group 49"/>
          <p:cNvGraphicFramePr>
            <a:graphicFrameLocks noGrp="1"/>
          </p:cNvGraphicFramePr>
          <p:nvPr/>
        </p:nvGraphicFramePr>
        <p:xfrm>
          <a:off x="5867400" y="3357563"/>
          <a:ext cx="1512888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99" name="AutoShape 87"/>
          <p:cNvSpPr>
            <a:spLocks noChangeArrowheads="1"/>
          </p:cNvSpPr>
          <p:nvPr/>
        </p:nvSpPr>
        <p:spPr bwMode="auto">
          <a:xfrm>
            <a:off x="4068763" y="4868863"/>
            <a:ext cx="719137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000" name="Text Box 88"/>
          <p:cNvSpPr txBox="1">
            <a:spLocks noChangeArrowheads="1"/>
          </p:cNvSpPr>
          <p:nvPr/>
        </p:nvSpPr>
        <p:spPr bwMode="auto">
          <a:xfrm>
            <a:off x="214282" y="1487484"/>
            <a:ext cx="55399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修改元素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032118" y="5942030"/>
            <a:ext cx="4237061" cy="295276"/>
            <a:chOff x="2981318" y="6154758"/>
            <a:chExt cx="4237061" cy="295276"/>
          </a:xfrm>
        </p:grpSpPr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7000892" y="6154758"/>
              <a:ext cx="217487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2981318" y="6175396"/>
              <a:ext cx="217487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cxnSp>
          <p:nvCxnSpPr>
            <p:cNvPr id="17" name="直接箭头连接符 16"/>
            <p:cNvCxnSpPr>
              <a:stCxn id="16" idx="3"/>
              <a:endCxn id="15" idx="1"/>
            </p:cNvCxnSpPr>
            <p:nvPr/>
          </p:nvCxnSpPr>
          <p:spPr>
            <a:xfrm flipV="1">
              <a:off x="3198805" y="6292077"/>
              <a:ext cx="3802087" cy="206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856958" y="1142984"/>
            <a:ext cx="3358380" cy="1858182"/>
            <a:chOff x="1571604" y="3714752"/>
            <a:chExt cx="3358380" cy="1858182"/>
          </a:xfrm>
        </p:grpSpPr>
        <p:sp>
          <p:nvSpPr>
            <p:cNvPr id="36" name="TextBox 35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7   8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42116" y="1142190"/>
            <a:ext cx="3358380" cy="1858182"/>
            <a:chOff x="1571604" y="3714752"/>
            <a:chExt cx="3358380" cy="1858182"/>
          </a:xfrm>
        </p:grpSpPr>
        <p:sp>
          <p:nvSpPr>
            <p:cNvPr id="50" name="TextBox 49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643306" y="2714620"/>
            <a:ext cx="4429156" cy="274638"/>
            <a:chOff x="3643306" y="2714620"/>
            <a:chExt cx="4429156" cy="274638"/>
          </a:xfrm>
        </p:grpSpPr>
        <p:cxnSp>
          <p:nvCxnSpPr>
            <p:cNvPr id="13" name="直接箭头连接符 12"/>
            <p:cNvCxnSpPr>
              <a:stCxn id="11" idx="3"/>
              <a:endCxn id="38959" idx="1"/>
            </p:cNvCxnSpPr>
            <p:nvPr/>
          </p:nvCxnSpPr>
          <p:spPr>
            <a:xfrm>
              <a:off x="3860793" y="2851939"/>
              <a:ext cx="3994182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7"/>
            <p:cNvSpPr txBox="1">
              <a:spLocks noChangeArrowheads="1"/>
            </p:cNvSpPr>
            <p:nvPr/>
          </p:nvSpPr>
          <p:spPr bwMode="auto">
            <a:xfrm>
              <a:off x="3643306" y="2714620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8959" name="Text Box 47"/>
            <p:cNvSpPr txBox="1">
              <a:spLocks noChangeArrowheads="1"/>
            </p:cNvSpPr>
            <p:nvPr/>
          </p:nvSpPr>
          <p:spPr bwMode="auto">
            <a:xfrm>
              <a:off x="7854975" y="2714620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261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9" name="Group 5"/>
          <p:cNvGraphicFramePr>
            <a:graphicFrameLocks noGrp="1"/>
          </p:cNvGraphicFramePr>
          <p:nvPr/>
        </p:nvGraphicFramePr>
        <p:xfrm>
          <a:off x="2313011" y="3000372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09" name="AutoShape 45"/>
          <p:cNvSpPr>
            <a:spLocks noChangeArrowheads="1"/>
          </p:cNvSpPr>
          <p:nvPr/>
        </p:nvSpPr>
        <p:spPr bwMode="auto">
          <a:xfrm>
            <a:off x="4572000" y="1355712"/>
            <a:ext cx="540000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563" name="Group 99"/>
          <p:cNvGraphicFramePr>
            <a:graphicFrameLocks noGrp="1"/>
          </p:cNvGraphicFramePr>
          <p:nvPr/>
        </p:nvGraphicFramePr>
        <p:xfrm>
          <a:off x="6345261" y="2786058"/>
          <a:ext cx="1512887" cy="329184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548" name="AutoShape 84"/>
          <p:cNvSpPr>
            <a:spLocks noChangeArrowheads="1"/>
          </p:cNvSpPr>
          <p:nvPr/>
        </p:nvSpPr>
        <p:spPr bwMode="auto">
          <a:xfrm>
            <a:off x="4546623" y="4511672"/>
            <a:ext cx="719138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549" name="Text Box 85"/>
          <p:cNvSpPr txBox="1">
            <a:spLocks noChangeArrowheads="1"/>
          </p:cNvSpPr>
          <p:nvPr/>
        </p:nvSpPr>
        <p:spPr bwMode="auto">
          <a:xfrm>
            <a:off x="357158" y="915980"/>
            <a:ext cx="55399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增加元素</a:t>
            </a:r>
          </a:p>
        </p:txBody>
      </p:sp>
      <p:sp>
        <p:nvSpPr>
          <p:cNvPr id="62564" name="Text Box 100"/>
          <p:cNvSpPr txBox="1">
            <a:spLocks noChangeArrowheads="1"/>
          </p:cNvSpPr>
          <p:nvPr/>
        </p:nvSpPr>
        <p:spPr bwMode="auto">
          <a:xfrm>
            <a:off x="395288" y="188913"/>
            <a:ext cx="835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将一个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元素修改为非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值。如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[3][5]=8</a:t>
            </a:r>
            <a:endParaRPr lang="en-US" altLang="zh-CN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391308" y="4605346"/>
          <a:ext cx="14287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784992" y="785000"/>
            <a:ext cx="3358380" cy="1858182"/>
            <a:chOff x="1571604" y="3714752"/>
            <a:chExt cx="3358380" cy="1858182"/>
          </a:xfrm>
        </p:grpSpPr>
        <p:sp>
          <p:nvSpPr>
            <p:cNvPr id="16" name="TextBox 15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000628" y="785000"/>
            <a:ext cx="3358380" cy="1858182"/>
            <a:chOff x="1571604" y="3714752"/>
            <a:chExt cx="3358380" cy="1858182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8</a:t>
              </a:r>
              <a:r>
                <a:rPr lang="en-US" altLang="zh-CN" sz="2000" dirty="0"/>
                <a:t>   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463937" y="1701788"/>
            <a:ext cx="4465649" cy="279389"/>
            <a:chOff x="3463937" y="1701788"/>
            <a:chExt cx="4465649" cy="279389"/>
          </a:xfrm>
        </p:grpSpPr>
        <p:cxnSp>
          <p:nvCxnSpPr>
            <p:cNvPr id="13" name="直接箭头连接符 12"/>
            <p:cNvCxnSpPr>
              <a:stCxn id="11" idx="3"/>
              <a:endCxn id="62508" idx="1"/>
            </p:cNvCxnSpPr>
            <p:nvPr/>
          </p:nvCxnSpPr>
          <p:spPr>
            <a:xfrm flipV="1">
              <a:off x="3681424" y="1839107"/>
              <a:ext cx="4030675" cy="47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3463937" y="1706539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2508" name="Text Box 44"/>
            <p:cNvSpPr txBox="1">
              <a:spLocks noChangeArrowheads="1"/>
            </p:cNvSpPr>
            <p:nvPr/>
          </p:nvSpPr>
          <p:spPr bwMode="auto">
            <a:xfrm>
              <a:off x="7712099" y="1701788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666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8164" y="928670"/>
            <a:ext cx="7177108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kumimoji="1" lang="nb-NO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Value</a:t>
            </a:r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(TSMatrix &amp;t,ElemType x,int i,int j)</a:t>
            </a:r>
          </a:p>
          <a:p>
            <a:pPr algn="l"/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k=0,k1;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j&gt;=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return false;       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失败时返回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(k&lt;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[k].r) k++;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查找行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(k&lt;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&amp;&amp; j&gt;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[k].c) 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  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查找列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0100" y="2314510"/>
            <a:ext cx="6143668" cy="2043184"/>
            <a:chOff x="1071538" y="2243072"/>
            <a:chExt cx="6143668" cy="2043184"/>
          </a:xfrm>
        </p:grpSpPr>
        <p:sp>
          <p:nvSpPr>
            <p:cNvPr id="4" name="矩形 3"/>
            <p:cNvSpPr/>
            <p:nvPr/>
          </p:nvSpPr>
          <p:spPr>
            <a:xfrm>
              <a:off x="1071538" y="2243072"/>
              <a:ext cx="6143668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3928661" y="3672229"/>
              <a:ext cx="42942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6050" y="388614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中按行、列号查找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5397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23850" y="714356"/>
            <a:ext cx="7177108" cy="51706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[k].c==j)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存在这样的元素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[k].d=x;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else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不存在这样的元素时插入一个元素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for (k1=t.nums-1;k1&gt;=k;k1--)</a:t>
            </a:r>
          </a:p>
          <a:p>
            <a:pPr algn="l"/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t.data[k1+1].r=t.data[k1].r;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t.data[k1+1].c=t.data[k1].c;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t.data[k1+1].d=t.data[k1].d;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t.data[k].r=i;t.data[k].c=j;t.data[k].d=x;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true;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成功时返回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l">
              <a:spcBef>
                <a:spcPct val="50000"/>
              </a:spcBef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1472" y="773104"/>
            <a:ext cx="7707681" cy="1441450"/>
            <a:chOff x="571472" y="773104"/>
            <a:chExt cx="7707681" cy="1441450"/>
          </a:xfrm>
        </p:grpSpPr>
        <p:sp>
          <p:nvSpPr>
            <p:cNvPr id="3" name="矩形 2"/>
            <p:cNvSpPr/>
            <p:nvPr/>
          </p:nvSpPr>
          <p:spPr>
            <a:xfrm>
              <a:off x="571472" y="1000108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>
              <a:stCxn id="3" idx="3"/>
            </p:cNvCxnSpPr>
            <p:nvPr/>
          </p:nvCxnSpPr>
          <p:spPr>
            <a:xfrm flipV="1">
              <a:off x="7072330" y="1357298"/>
              <a:ext cx="78581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88"/>
            <p:cNvSpPr txBox="1">
              <a:spLocks noChangeArrowheads="1"/>
            </p:cNvSpPr>
            <p:nvPr/>
          </p:nvSpPr>
          <p:spPr bwMode="auto">
            <a:xfrm>
              <a:off x="7786710" y="773104"/>
              <a:ext cx="492443" cy="144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修改元素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00100" y="2285992"/>
            <a:ext cx="7279053" cy="2214578"/>
            <a:chOff x="1000100" y="2285992"/>
            <a:chExt cx="7279053" cy="2214578"/>
          </a:xfrm>
        </p:grpSpPr>
        <p:sp>
          <p:nvSpPr>
            <p:cNvPr id="7" name="矩形 6"/>
            <p:cNvSpPr/>
            <p:nvPr/>
          </p:nvSpPr>
          <p:spPr>
            <a:xfrm>
              <a:off x="1000100" y="2285992"/>
              <a:ext cx="5143536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3"/>
            </p:cNvCxnSpPr>
            <p:nvPr/>
          </p:nvCxnSpPr>
          <p:spPr>
            <a:xfrm flipV="1">
              <a:off x="6143636" y="3357562"/>
              <a:ext cx="171451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7786710" y="2714620"/>
              <a:ext cx="492443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增加元素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290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5752" y="214290"/>
            <a:ext cx="7143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）将指定位置的元素值赋给变量　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[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][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      </a:t>
            </a:r>
            <a:endParaRPr kumimoji="1" lang="en-US" altLang="zh-CN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7032646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Assign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x,int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k=0;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j&gt;=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return false;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失败时返回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(k&lt;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[k].r) k++;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查找行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(k&lt;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&amp;&amp; j&gt;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[k].c)   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查找列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[k].r==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[k].c==j)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x=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[k].d;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x=0;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成功时返回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6875" y="739775"/>
            <a:ext cx="835183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先在三元组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中找到指定的位置，再将该处的元素值赋给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7507" y="2786058"/>
            <a:ext cx="8326493" cy="1214446"/>
            <a:chOff x="817507" y="2800332"/>
            <a:chExt cx="8326493" cy="1214446"/>
          </a:xfrm>
        </p:grpSpPr>
        <p:sp>
          <p:nvSpPr>
            <p:cNvPr id="6" name="矩形 5"/>
            <p:cNvSpPr/>
            <p:nvPr/>
          </p:nvSpPr>
          <p:spPr>
            <a:xfrm>
              <a:off x="817507" y="2800332"/>
              <a:ext cx="5715040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72396" y="3000372"/>
              <a:ext cx="15716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中按行、列号查找</a:t>
              </a:r>
            </a:p>
          </p:txBody>
        </p:sp>
        <p:cxnSp>
          <p:nvCxnSpPr>
            <p:cNvPr id="10" name="直接连接符 9"/>
            <p:cNvCxnSpPr>
              <a:stCxn id="6" idx="3"/>
            </p:cNvCxnSpPr>
            <p:nvPr/>
          </p:nvCxnSpPr>
          <p:spPr>
            <a:xfrm>
              <a:off x="6532546" y="3407555"/>
              <a:ext cx="1044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85786" y="4071942"/>
            <a:ext cx="7929618" cy="714380"/>
            <a:chOff x="785786" y="4071942"/>
            <a:chExt cx="7929618" cy="714380"/>
          </a:xfrm>
        </p:grpSpPr>
        <p:sp>
          <p:nvSpPr>
            <p:cNvPr id="11" name="矩形 10"/>
            <p:cNvSpPr/>
            <p:nvPr/>
          </p:nvSpPr>
          <p:spPr>
            <a:xfrm>
              <a:off x="785786" y="4143380"/>
              <a:ext cx="5715040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0990" y="4071942"/>
              <a:ext cx="1214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找到了非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的元素</a:t>
              </a:r>
            </a:p>
          </p:txBody>
        </p:sp>
        <p:cxnSp>
          <p:nvCxnSpPr>
            <p:cNvPr id="13" name="直接连接符 12"/>
            <p:cNvCxnSpPr>
              <a:stCxn id="11" idx="3"/>
            </p:cNvCxnSpPr>
            <p:nvPr/>
          </p:nvCxnSpPr>
          <p:spPr>
            <a:xfrm>
              <a:off x="6500826" y="4464851"/>
              <a:ext cx="10439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85786" y="4857760"/>
            <a:ext cx="8072494" cy="707886"/>
            <a:chOff x="785786" y="4857760"/>
            <a:chExt cx="8072494" cy="707886"/>
          </a:xfrm>
        </p:grpSpPr>
        <p:sp>
          <p:nvSpPr>
            <p:cNvPr id="15" name="矩形 14"/>
            <p:cNvSpPr/>
            <p:nvPr/>
          </p:nvSpPr>
          <p:spPr>
            <a:xfrm>
              <a:off x="785786" y="5072074"/>
              <a:ext cx="5715040" cy="3571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0990" y="4857760"/>
              <a:ext cx="1357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没有找到：为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元素</a:t>
              </a:r>
            </a:p>
          </p:txBody>
        </p:sp>
        <p:cxnSp>
          <p:nvCxnSpPr>
            <p:cNvPr id="17" name="直接连接符 16"/>
            <p:cNvCxnSpPr>
              <a:stCxn id="15" idx="3"/>
            </p:cNvCxnSpPr>
            <p:nvPr/>
          </p:nvCxnSpPr>
          <p:spPr>
            <a:xfrm>
              <a:off x="6500826" y="5250669"/>
              <a:ext cx="10439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7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8243888" cy="34163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DispMat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&lt;=0) return;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(“\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t%d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t%d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t%d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n",t.rows,t.cols,t.nums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 ------------------\n");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　　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("\t%d\t%d\t%d\n",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r,t.data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].c,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].d);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31686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）输出三元组    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6175389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从头到尾扫描三元组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，依次输出元素值。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8830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42844" y="600617"/>
            <a:ext cx="86773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对于一个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的矩阵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，其转置矩阵是一个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的矩阵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30000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满足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j,i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，其中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43013" name="Group 5"/>
          <p:cNvGraphicFramePr>
            <a:graphicFrameLocks noGrp="1"/>
          </p:cNvGraphicFramePr>
          <p:nvPr/>
        </p:nvGraphicFramePr>
        <p:xfrm>
          <a:off x="1857356" y="371763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052" name="Group 44"/>
          <p:cNvGraphicFramePr>
            <a:graphicFrameLocks noGrp="1"/>
          </p:cNvGraphicFramePr>
          <p:nvPr/>
        </p:nvGraphicFramePr>
        <p:xfrm>
          <a:off x="6175358" y="371763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90" name="AutoShape 82"/>
          <p:cNvSpPr>
            <a:spLocks noChangeArrowheads="1"/>
          </p:cNvSpPr>
          <p:nvPr/>
        </p:nvSpPr>
        <p:spPr bwMode="auto">
          <a:xfrm>
            <a:off x="4137027" y="2503184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4178281" y="5008268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092" name="Text Box 84"/>
          <p:cNvSpPr txBox="1">
            <a:spLocks noChangeArrowheads="1"/>
          </p:cNvSpPr>
          <p:nvPr/>
        </p:nvSpPr>
        <p:spPr bwMode="auto">
          <a:xfrm>
            <a:off x="285720" y="142852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）矩阵转置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5" name="组合 19"/>
          <p:cNvGrpSpPr/>
          <p:nvPr/>
        </p:nvGrpSpPr>
        <p:grpSpPr>
          <a:xfrm>
            <a:off x="428596" y="1574490"/>
            <a:ext cx="3358380" cy="1858182"/>
            <a:chOff x="1571604" y="3714752"/>
            <a:chExt cx="3358380" cy="1858182"/>
          </a:xfrm>
        </p:grpSpPr>
        <p:sp>
          <p:nvSpPr>
            <p:cNvPr id="17" name="TextBox 16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</a:t>
              </a:r>
              <a:r>
                <a:rPr lang="en-US" altLang="zh-CN" sz="2000"/>
                <a:t>0   0   </a:t>
              </a:r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929190" y="1503052"/>
            <a:ext cx="3072628" cy="2000264"/>
            <a:chOff x="1571604" y="3786190"/>
            <a:chExt cx="3072628" cy="2000264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B</a:t>
              </a:r>
              <a:r>
                <a:rPr lang="en-US" altLang="zh-CN" sz="2000" baseline="-25000" dirty="0" err="1"/>
                <a:t>7</a:t>
              </a:r>
              <a:r>
                <a:rPr lang="en-US" altLang="zh-CN" sz="2000" baseline="-25000" dirty="0"/>
                <a:t> ×6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3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1511092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109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109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653438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0056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0056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14612" y="5478677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68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0" grpId="0" animBg="1"/>
      <p:bldP spid="4309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3571868" y="2714620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28596" y="35716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一种非高效的算法：按第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列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Symbol"/>
              </a:rPr>
              <a:t>进行转换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571604" y="250030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571604" y="207167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571604" y="164305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571604" y="377762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571604" y="335756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571604" y="292893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571604" y="420624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571604" y="1214422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i="1" baseline="-2500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024462" y="250030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5024462" y="207167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5024462" y="164305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024462" y="377762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024462" y="335756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5024462" y="292893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024462" y="420624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5024462" y="1214422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i="1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4929190" y="4643447"/>
            <a:ext cx="1643074" cy="961730"/>
            <a:chOff x="4929190" y="4643447"/>
            <a:chExt cx="1643074" cy="961730"/>
          </a:xfrm>
        </p:grpSpPr>
        <p:sp>
          <p:nvSpPr>
            <p:cNvPr id="65" name="TextBox 64"/>
            <p:cNvSpPr txBox="1"/>
            <p:nvPr/>
          </p:nvSpPr>
          <p:spPr>
            <a:xfrm>
              <a:off x="4929190" y="5143512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矩阵转置</a:t>
              </a:r>
              <a:endParaRPr lang="zh-CN" altLang="en-US"/>
            </a:p>
          </p:txBody>
        </p:sp>
        <p:cxnSp>
          <p:nvCxnSpPr>
            <p:cNvPr id="67" name="直接箭头连接符 66"/>
            <p:cNvCxnSpPr>
              <a:stCxn id="65" idx="0"/>
            </p:cNvCxnSpPr>
            <p:nvPr/>
          </p:nvCxnSpPr>
          <p:spPr>
            <a:xfrm rot="5400000" flipH="1" flipV="1">
              <a:off x="5518553" y="4875620"/>
              <a:ext cx="500066" cy="35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20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2413" y="620713"/>
            <a:ext cx="8567737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TranTat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p,q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0,v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//q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tb.rows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tb.cols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!=0)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当存在非零元素时执行转置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for (v=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t.cols;v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[q]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中记录以列序排列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(p=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0;p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t.nums;p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[p].c==v)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tb.data[q].r=t.data[p].c;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[q].c=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[p].r;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[q].d=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[p].d;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q++;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42976" y="2143116"/>
            <a:ext cx="7215238" cy="4136910"/>
            <a:chOff x="1142976" y="2143116"/>
            <a:chExt cx="7215238" cy="4136910"/>
          </a:xfrm>
        </p:grpSpPr>
        <p:sp>
          <p:nvSpPr>
            <p:cNvPr id="3" name="矩形 2"/>
            <p:cNvSpPr/>
            <p:nvPr/>
          </p:nvSpPr>
          <p:spPr>
            <a:xfrm>
              <a:off x="1142976" y="2143116"/>
              <a:ext cx="7215238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5400000">
              <a:off x="4321967" y="5143512"/>
              <a:ext cx="8572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28926" y="5572140"/>
              <a:ext cx="4071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按第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>
                  <a:latin typeface="宋体"/>
                  <a:ea typeface="宋体"/>
                  <a:cs typeface="Times New Roman" pitchFamily="18" charset="0"/>
                </a:rPr>
                <a:t> …</a:t>
              </a:r>
              <a:r>
                <a:rPr lang="zh-CN" altLang="en-US" sz="2000">
                  <a:latin typeface="宋体"/>
                  <a:ea typeface="宋体"/>
                  <a:cs typeface="Times New Roman" pitchFamily="18" charset="0"/>
                </a:rPr>
                <a:t>、</a:t>
              </a:r>
              <a:r>
                <a:rPr lang="en-US" altLang="zh-CN" sz="2000" i="1"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>
                  <a:ea typeface="宋体"/>
                  <a:cs typeface="Times New Roman" pitchFamily="18" charset="0"/>
                </a:rPr>
                <a:t>-1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  <a:sym typeface="Symbol"/>
                </a:rPr>
                <a:t>进行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  <a:sym typeface="Symbol"/>
                </a:rPr>
                <a:t>转换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6000768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列，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个非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元素，时间复杂度为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nt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972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807249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一个稀疏矩阵采用压缩后，和直接采用二维数组存储相比会失去</a:t>
            </a:r>
            <a:r>
              <a:rPr lang="en-US" u="sng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特性。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A.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顺序存储</a:t>
            </a:r>
            <a:r>
              <a:rPr 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</a:t>
            </a:r>
            <a:r>
              <a:rPr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随机存取</a:t>
            </a:r>
            <a:r>
              <a:rPr 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C.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输入输出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D.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以上都不对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311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07504" y="2231635"/>
            <a:ext cx="9001156" cy="26314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Value(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(index</a:t>
            </a:r>
            <a:r>
              <a:rPr lang="en-US" altLang="zh-CN" sz="22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，元素赋值。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Assign(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(index</a:t>
            </a:r>
            <a:r>
              <a:rPr lang="en-US" altLang="zh-CN" sz="22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，取元素值。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ADisp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i="1" baseline="-25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维数组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的所有元素值。</a:t>
            </a:r>
            <a:endParaRPr lang="en-US" altLang="zh-CN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18809" y="1642811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数组的基本运算如下：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39751" y="692150"/>
            <a:ext cx="781846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数组抽象数据类型＝逻辑结构＋基本运算（运算描述）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8925-787E-4652-8AE0-B045051BCB3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28597" y="2241911"/>
            <a:ext cx="8358246" cy="90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300"/>
              </a:lnSpc>
            </a:pPr>
            <a:r>
              <a:rPr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广义表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是线性表的推广，是有限个元素的序列，其逻辑结构采用括号表示法表示如下：</a:t>
            </a: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3071802" y="272457"/>
            <a:ext cx="2928958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6.3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广 义 表</a:t>
            </a:r>
          </a:p>
        </p:txBody>
      </p:sp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500034" y="1285860"/>
            <a:ext cx="3714775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6.3.1 </a:t>
            </a:r>
            <a:r>
              <a:rPr kumimoji="1" lang="zh-CN" altLang="en-US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广义表的定义</a:t>
            </a:r>
            <a:endParaRPr lang="zh-CN" altLang="en-US" sz="28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3286124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GL=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4077610"/>
            <a:ext cx="7643866" cy="2137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=0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时称为空表</a:t>
            </a:r>
            <a:endParaRPr lang="en-US" altLang="zh-CN" sz="2000">
              <a:solidFill>
                <a:srgbClr val="9900CC"/>
              </a:solidFill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en-US" sz="2000" i="1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000" i="1" baseline="-25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为广义表的第</a:t>
            </a:r>
            <a:r>
              <a:rPr lang="en-US" sz="2000" i="1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个元素。如果</a:t>
            </a:r>
            <a:r>
              <a:rPr lang="en-US" sz="2000" i="1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000" i="1" baseline="-25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属于原子类型，称之为广义表</a:t>
            </a:r>
            <a:r>
              <a:rPr 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GL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的原子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en-US" sz="2000" i="1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000" i="1" baseline="-25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又是一个广义表，称之为广义表</a:t>
            </a:r>
            <a:r>
              <a:rPr 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GL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的子表</a:t>
            </a:r>
            <a:endParaRPr lang="zh-CN" altLang="en-US" sz="22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22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广义表重要概念：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643866" cy="333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广义表的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定义为最外层包含元素个数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广义表的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深度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定义为所含括弧的重数。其中，原子的深度为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，空表的深度为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的表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为第一个元素</a:t>
            </a:r>
            <a:r>
              <a:rPr lang="en-US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，其余部分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表尾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。一个广义表的表尾始终是一个广义表。空表无表头表尾。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9155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4460877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6.3.2 </a:t>
            </a:r>
            <a:r>
              <a:rPr kumimoji="1" lang="zh-CN" altLang="en-US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广义表的存储结构</a:t>
            </a:r>
            <a:endParaRPr lang="zh-CN" altLang="en-US" sz="28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43108" y="1857364"/>
            <a:ext cx="5786478" cy="523220"/>
            <a:chOff x="2143108" y="1857364"/>
            <a:chExt cx="5786478" cy="523220"/>
          </a:xfrm>
        </p:grpSpPr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2143108" y="1857364"/>
              <a:ext cx="2714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i="1"/>
                <a:t>C</a:t>
              </a:r>
              <a:r>
                <a:rPr lang="en-US"/>
                <a:t>=(</a:t>
              </a:r>
              <a:r>
                <a:rPr lang="en-US" i="1"/>
                <a:t>a</a:t>
              </a:r>
              <a:r>
                <a:rPr lang="zh-CN" altLang="en-US"/>
                <a:t>，</a:t>
              </a:r>
              <a:r>
                <a:rPr lang="en-US"/>
                <a:t>(</a:t>
              </a:r>
              <a:r>
                <a:rPr lang="en-US" i="1"/>
                <a:t>b</a:t>
              </a:r>
              <a:r>
                <a:rPr lang="zh-CN" altLang="en-US"/>
                <a:t>，</a:t>
              </a:r>
              <a:r>
                <a:rPr lang="en-US" i="1"/>
                <a:t>c</a:t>
              </a:r>
              <a:r>
                <a:rPr lang="zh-CN" altLang="en-US"/>
                <a:t>，</a:t>
              </a:r>
              <a:r>
                <a:rPr lang="en-US" i="1"/>
                <a:t>d</a:t>
              </a:r>
              <a:r>
                <a:rPr lang="en-US"/>
                <a:t>))</a:t>
              </a: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60" y="1857364"/>
              <a:ext cx="1928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ea typeface="微软雅黑" pitchFamily="34" charset="-122"/>
                  <a:cs typeface="Times New Roman" pitchFamily="18" charset="0"/>
                  <a:sym typeface="Wingdings"/>
                </a:rPr>
                <a:t>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  <a:sym typeface="Wingdings"/>
                </a:rPr>
                <a:t> 括号表示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34" y="114298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广义表的几种逻辑结构的演变，例如：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143108" y="2357430"/>
            <a:ext cx="6286544" cy="951848"/>
            <a:chOff x="2143108" y="2357430"/>
            <a:chExt cx="6286544" cy="951848"/>
          </a:xfrm>
        </p:grpSpPr>
        <p:sp>
          <p:nvSpPr>
            <p:cNvPr id="27" name="TextBox 26"/>
            <p:cNvSpPr txBox="1"/>
            <p:nvPr/>
          </p:nvSpPr>
          <p:spPr>
            <a:xfrm>
              <a:off x="6000760" y="2786058"/>
              <a:ext cx="2428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ea typeface="微软雅黑" pitchFamily="34" charset="-122"/>
                  <a:cs typeface="Times New Roman" pitchFamily="18" charset="0"/>
                  <a:sym typeface="Wingdings"/>
                </a:rPr>
                <a:t>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子表加匿名“</a:t>
              </a:r>
              <a:r>
                <a:rPr lang="en-US" sz="2000">
                  <a:ea typeface="微软雅黑" pitchFamily="34" charset="-122"/>
                  <a:cs typeface="Times New Roman" pitchFamily="18" charset="0"/>
                  <a:sym typeface="Symbol"/>
                </a:rPr>
                <a:t>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  <a:sym typeface="Symbol"/>
                </a:rPr>
                <a:t>”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2143108" y="2786058"/>
              <a:ext cx="2714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i="1"/>
                <a:t>C</a:t>
              </a:r>
              <a:r>
                <a:rPr lang="en-US"/>
                <a:t>=(</a:t>
              </a:r>
              <a:r>
                <a:rPr lang="en-US" i="1"/>
                <a:t>a</a:t>
              </a:r>
              <a:r>
                <a:rPr lang="zh-CN" altLang="en-US"/>
                <a:t>，</a:t>
              </a:r>
              <a:r>
                <a:rPr lang="en-US">
                  <a:sym typeface="Symbol"/>
                </a:rPr>
                <a:t> </a:t>
              </a:r>
              <a:r>
                <a:rPr lang="en-US"/>
                <a:t>(</a:t>
              </a:r>
              <a:r>
                <a:rPr lang="en-US" i="1"/>
                <a:t>b</a:t>
              </a:r>
              <a:r>
                <a:rPr lang="zh-CN" altLang="en-US"/>
                <a:t>，</a:t>
              </a:r>
              <a:r>
                <a:rPr lang="en-US" i="1"/>
                <a:t>c</a:t>
              </a:r>
              <a:r>
                <a:rPr lang="zh-CN" altLang="en-US"/>
                <a:t>，</a:t>
              </a:r>
              <a:r>
                <a:rPr lang="en-US" i="1"/>
                <a:t>d</a:t>
              </a:r>
              <a:r>
                <a:rPr lang="en-US"/>
                <a:t>))</a:t>
              </a:r>
              <a:endParaRPr lang="zh-CN" altLang="en-US"/>
            </a:p>
          </p:txBody>
        </p:sp>
        <p:sp>
          <p:nvSpPr>
            <p:cNvPr id="31" name="下箭头 30"/>
            <p:cNvSpPr/>
            <p:nvPr/>
          </p:nvSpPr>
          <p:spPr>
            <a:xfrm>
              <a:off x="3428992" y="2357430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57422" y="3357562"/>
            <a:ext cx="5572164" cy="2786082"/>
            <a:chOff x="2357422" y="3357562"/>
            <a:chExt cx="5572164" cy="2786082"/>
          </a:xfrm>
        </p:grpSpPr>
        <p:sp>
          <p:nvSpPr>
            <p:cNvPr id="7" name="椭圆 6"/>
            <p:cNvSpPr/>
            <p:nvPr/>
          </p:nvSpPr>
          <p:spPr>
            <a:xfrm>
              <a:off x="3071802" y="3929066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4612" y="3753153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57422" y="478632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60590" y="4786322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9124" y="453897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ym typeface="Symbol"/>
                </a:rPr>
                <a:t>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29058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9190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直接连接符 15"/>
            <p:cNvCxnSpPr>
              <a:stCxn id="10" idx="3"/>
              <a:endCxn id="12" idx="0"/>
            </p:cNvCxnSpPr>
            <p:nvPr/>
          </p:nvCxnSpPr>
          <p:spPr>
            <a:xfrm rot="5400000">
              <a:off x="3378552" y="4988306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4"/>
              <a:endCxn id="13" idx="0"/>
            </p:cNvCxnSpPr>
            <p:nvPr/>
          </p:nvCxnSpPr>
          <p:spPr>
            <a:xfrm rot="16200000" flipH="1">
              <a:off x="3998402" y="5427170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4" idx="0"/>
            </p:cNvCxnSpPr>
            <p:nvPr/>
          </p:nvCxnSpPr>
          <p:spPr>
            <a:xfrm rot="16200000" flipH="1">
              <a:off x="4555483" y="4984118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3"/>
              <a:endCxn id="9" idx="0"/>
            </p:cNvCxnSpPr>
            <p:nvPr/>
          </p:nvCxnSpPr>
          <p:spPr>
            <a:xfrm rot="5400000">
              <a:off x="2648406" y="4289692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0" idx="1"/>
            </p:cNvCxnSpPr>
            <p:nvPr/>
          </p:nvCxnSpPr>
          <p:spPr>
            <a:xfrm rot="16200000" flipH="1">
              <a:off x="3489144" y="4304414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00760" y="4500570"/>
              <a:ext cx="1928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ea typeface="微软雅黑" pitchFamily="34" charset="-122"/>
                  <a:cs typeface="Times New Roman" pitchFamily="18" charset="0"/>
                  <a:sym typeface="Wingdings"/>
                </a:rPr>
                <a:t>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  <a:sym typeface="Wingdings"/>
                </a:rPr>
                <a:t> 树形表示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428992" y="3357562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50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42844" y="357166"/>
            <a:ext cx="3143272" cy="2390491"/>
            <a:chOff x="142844" y="357166"/>
            <a:chExt cx="3143272" cy="2390491"/>
          </a:xfrm>
        </p:grpSpPr>
        <p:sp>
          <p:nvSpPr>
            <p:cNvPr id="40" name="椭圆 39"/>
            <p:cNvSpPr/>
            <p:nvPr/>
          </p:nvSpPr>
          <p:spPr>
            <a:xfrm>
              <a:off x="857224" y="533079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34" y="35716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42844" y="1390335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746012" y="1390335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4546" y="114298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ym typeface="Symbol"/>
                </a:rPr>
                <a:t></a:t>
              </a: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14348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14480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14612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连接符 47"/>
            <p:cNvCxnSpPr>
              <a:stCxn id="43" idx="3"/>
              <a:endCxn id="45" idx="0"/>
            </p:cNvCxnSpPr>
            <p:nvPr/>
          </p:nvCxnSpPr>
          <p:spPr>
            <a:xfrm rot="5400000">
              <a:off x="1163974" y="1592319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3" idx="4"/>
              <a:endCxn id="46" idx="0"/>
            </p:cNvCxnSpPr>
            <p:nvPr/>
          </p:nvCxnSpPr>
          <p:spPr>
            <a:xfrm rot="16200000" flipH="1">
              <a:off x="1783824" y="2031183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3" idx="5"/>
              <a:endCxn id="47" idx="0"/>
            </p:cNvCxnSpPr>
            <p:nvPr/>
          </p:nvCxnSpPr>
          <p:spPr>
            <a:xfrm rot="16200000" flipH="1">
              <a:off x="2340905" y="1588131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3"/>
              <a:endCxn id="42" idx="0"/>
            </p:cNvCxnSpPr>
            <p:nvPr/>
          </p:nvCxnSpPr>
          <p:spPr>
            <a:xfrm rot="5400000">
              <a:off x="433828" y="893705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5"/>
              <a:endCxn id="43" idx="1"/>
            </p:cNvCxnSpPr>
            <p:nvPr/>
          </p:nvCxnSpPr>
          <p:spPr>
            <a:xfrm rot="16200000" flipH="1">
              <a:off x="1274566" y="908427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929059" y="1000108"/>
          <a:ext cx="3571899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tag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Sublist/data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link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857621" y="324129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结点类型：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57620" y="1643050"/>
            <a:ext cx="4929222" cy="1060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tag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，表示该结点为原子结点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tag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，表示该结点为表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子表结点</a:t>
            </a:r>
          </a:p>
        </p:txBody>
      </p:sp>
      <p:sp>
        <p:nvSpPr>
          <p:cNvPr id="59" name="下箭头 58"/>
          <p:cNvSpPr/>
          <p:nvPr/>
        </p:nvSpPr>
        <p:spPr>
          <a:xfrm>
            <a:off x="3500430" y="3000372"/>
            <a:ext cx="500066" cy="85725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71472" y="3786190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500165" y="4643446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3000364" y="4643446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715011" y="5472130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7429522" y="5472130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3929061" y="5472130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接箭头连接符 66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71472" y="325308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79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animBg="1"/>
      <p:bldP spid="59" grpId="0" animBg="1"/>
      <p:bldP spid="73" grpId="0" animBg="1"/>
      <p:bldP spid="74" grpId="0" animBg="1"/>
      <p:bldP spid="7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1472" y="571480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广义表的结点类型</a:t>
            </a:r>
            <a:r>
              <a:rPr lang="en-US">
                <a:ea typeface="楷体" pitchFamily="49" charset="-122"/>
                <a:cs typeface="Times New Roman" pitchFamily="18" charset="0"/>
              </a:rPr>
              <a:t>GLNode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214422"/>
            <a:ext cx="6715172" cy="31335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lnode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tag;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结点类型标识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union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ElemType data;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存放原子值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struct lnode *sublist;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指向子表的指针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 val;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struct lnode *link;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指向下一个元素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GLNode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广义表的结点类型</a:t>
            </a:r>
          </a:p>
          <a:p>
            <a:pPr algn="l"/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4116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428596" y="285728"/>
            <a:ext cx="3714775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6.3.3 </a:t>
            </a:r>
            <a:r>
              <a:rPr kumimoji="1" lang="zh-CN" altLang="en-US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广义表的运算</a:t>
            </a:r>
            <a:endParaRPr lang="zh-CN" altLang="en-US" sz="28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414" y="146713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广义表算法设计方法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1472" y="3786190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00165" y="4643446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00364" y="4643446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15011" y="5472130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29522" y="5472130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29061" y="5472130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2844" y="307181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整个广义表的头结点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39575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子表的头结点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8728" y="42463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</a:p>
        </p:txBody>
      </p:sp>
      <p:grpSp>
        <p:nvGrpSpPr>
          <p:cNvPr id="28" name="组合 7"/>
          <p:cNvGrpSpPr/>
          <p:nvPr/>
        </p:nvGrpSpPr>
        <p:grpSpPr>
          <a:xfrm>
            <a:off x="285720" y="1285861"/>
            <a:ext cx="807401" cy="785817"/>
            <a:chOff x="535940" y="314960"/>
            <a:chExt cx="1021715" cy="1021715"/>
          </a:xfrm>
        </p:grpSpPr>
        <p:grpSp>
          <p:nvGrpSpPr>
            <p:cNvPr id="29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0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28926" y="42342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</a:p>
        </p:txBody>
      </p:sp>
      <p:cxnSp>
        <p:nvCxnSpPr>
          <p:cNvPr id="35" name="直接箭头连接符 34"/>
          <p:cNvCxnSpPr>
            <a:stCxn id="26" idx="1"/>
          </p:cNvCxnSpPr>
          <p:nvPr/>
        </p:nvCxnSpPr>
        <p:spPr>
          <a:xfrm rot="10800000" flipV="1">
            <a:off x="4429124" y="4157638"/>
            <a:ext cx="428628" cy="4858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20" y="2365053"/>
            <a:ext cx="1071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lang="en-US" altLang="zh-CN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6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6" grpId="0"/>
      <p:bldP spid="27" grpId="0"/>
      <p:bldP spid="33" grpId="0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    子表的处理和整个广义表的处理是相似的。从这个角度出发设计求解广义表递归算法的一般格式如下：</a:t>
            </a:r>
            <a:endParaRPr kumimoji="1"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0166" y="1340768"/>
            <a:ext cx="7572428" cy="417437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fun1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GLNode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*g)	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为广义表头结点指针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GLNode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*g1=g-&gt;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val.sublist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//g1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指向第一个元素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while (g1!=NULL)	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元素未处理完循环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      if (g1-&gt;tag==1)	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fun1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(g1);	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递归处理子表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else		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原子处理语句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实现原子操作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   	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=g1-&gt;link;	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处理兄弟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284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1643042" y="2928934"/>
            <a:ext cx="2357454" cy="1285884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86248" y="1714488"/>
            <a:ext cx="2357454" cy="1285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71670" y="2071677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43108" y="3429000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43042" y="1357297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广义表的表结点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2500298" y="1857363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43504" y="107154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的兄弟：</a:t>
            </a:r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g-&gt;link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5852" y="43576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的元素：</a:t>
            </a:r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gval.sublist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596" y="571480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lang="en-US" altLang="zh-CN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6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667579" y="2055912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3357554" y="2278600"/>
            <a:ext cx="1285884" cy="1576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2214546" y="28574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9673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4291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    兄弟的处理与整个广义表的处理是相似的；对于子表结点，其元素的处理与整个广义表的处理是相似的。从这个角度出发设计求解广义表递归算法的一般格式如下：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2000240"/>
            <a:ext cx="7572428" cy="38262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16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fun2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为广义表结点指针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(g!=NULL)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(g-&gt;tag==1)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fun2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(g-&gt;val.sublist);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递归处理其元素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原子处理语句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实现原子操作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	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fun2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(g-&gt;link);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递归处理其兄弟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416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928802"/>
            <a:ext cx="830580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）求广义表的长度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在广义表中，同一层次的每个结点是通过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link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域链接起来的，所以可把它看做是由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link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域链接起来的单链表。这样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求广义表的长度就是求单链表的长度。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290" y="681318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广义表基本算法设计</a:t>
            </a:r>
          </a:p>
        </p:txBody>
      </p:sp>
      <p:grpSp>
        <p:nvGrpSpPr>
          <p:cNvPr id="5" name="组合 7"/>
          <p:cNvGrpSpPr/>
          <p:nvPr/>
        </p:nvGrpSpPr>
        <p:grpSpPr>
          <a:xfrm>
            <a:off x="428596" y="500042"/>
            <a:ext cx="807401" cy="785817"/>
            <a:chOff x="535940" y="314960"/>
            <a:chExt cx="1021715" cy="1021715"/>
          </a:xfrm>
        </p:grpSpPr>
        <p:grpSp>
          <p:nvGrpSpPr>
            <p:cNvPr id="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214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0772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3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　将数组的所有元素存储在一块地址连续的内存单元中，这是一种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顺序存储结构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　</a:t>
            </a:r>
          </a:p>
        </p:txBody>
      </p:sp>
      <p:sp>
        <p:nvSpPr>
          <p:cNvPr id="4099" name="Text Box 3" descr="蓝色面巾纸"/>
          <p:cNvSpPr txBox="1">
            <a:spLocks noChangeArrowheads="1"/>
          </p:cNvSpPr>
          <p:nvPr/>
        </p:nvSpPr>
        <p:spPr bwMode="auto">
          <a:xfrm>
            <a:off x="395289" y="404813"/>
            <a:ext cx="4105274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隶书" pitchFamily="49" charset="-122"/>
              </a:rPr>
              <a:t>6.1.2   </a:t>
            </a:r>
            <a:r>
              <a:rPr lang="zh-CN" altLang="en-US" sz="2800">
                <a:solidFill>
                  <a:srgbClr val="FF0000"/>
                </a:solidFill>
                <a:ea typeface="隶书" pitchFamily="49" charset="-122"/>
              </a:rPr>
              <a:t>数组的存储结构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143117"/>
            <a:ext cx="8286808" cy="90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　几乎所有的计算机语言都支持数组类型，以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C/C++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语言为例，其中数组数据类型具有以下性质：　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3143248"/>
            <a:ext cx="8429652" cy="234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数组中的数据元素数目固定。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数组中的所有数据元素具有相同的数据类型。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数组中的每个数据元素都有一组唯一的下标。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数组是一种随机存储结构。可随机存取数组中的任意数据元素。</a:t>
            </a:r>
            <a:endParaRPr lang="zh-CN" altLang="en-US" sz="2000" dirty="0">
              <a:solidFill>
                <a:srgbClr val="FF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42918"/>
            <a:ext cx="7500990" cy="421072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52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GLLength(GLNode *g)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的长度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n=0;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累计元素个数，初始值为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GLNode *g1;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g1=g-&gt;val.sublist;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//g1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指向广义表的第一个元素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(g1!=NULL)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扫描所有元素结点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n++;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元素个数增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g1=g1-&gt;link;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 n;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返回元素个数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405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153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）求广义表的深度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对于带头结点的广义表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，广义表深度的递归定义是它等于所有子表中表的最大深度加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。若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为原子，其深度为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求广义表深度的递归模型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3042" y="2857496"/>
            <a:ext cx="5500726" cy="1603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(g)=0 				g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(g)=1 				g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为空表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(g)=MAX{f(subg)}+1		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865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582704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GLDepth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的深度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GLNode *g1;  int maxd=0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(g-&gt;tag==0) return 0;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为原子时返回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g1=g-&gt;val.sublist;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//g1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指向第一个元素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(g1==NULL)  return 1;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为空表时返回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(g1!=NULL)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遍历表中的每一个元素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if (g1-&gt;tag==1)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元素为子表的情况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dep=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GLDepth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(g1);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递归调用求出子表的深度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(dep&gt;maxd)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//maxd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为同层子表深度的最大值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maxd=dep;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g1=g1-&gt;link;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使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g1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指向下一个元素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return(maxd+1);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返回表的深度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1077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143932" cy="9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6-3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对于采用链式存储结构的广义表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，设计一个算法求原子个数。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5253351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原子个数为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2252955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5" y="3110211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00364" y="3110211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15011" y="3938895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29522" y="3938895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29061" y="3938895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5214944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929456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00298" y="3356057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576145" y="3338310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134932" y="2538707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71985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1000100" y="2038641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5214942" y="4681847"/>
            <a:ext cx="285752" cy="428628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/>
      <p:bldP spid="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928670"/>
            <a:ext cx="7715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需要扫描广义表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中的所有结点，可以采用前面介绍的广义表算法设计方法中的两种解法来实现。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9869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429552" cy="52558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//</a:t>
            </a:r>
            <a:r>
              <a:rPr lang="zh-CN" alt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采用解法</a:t>
            </a:r>
            <a:r>
              <a:rPr 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的方法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Count1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n=0;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GLNode *g1=g-&gt;val.sublist;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(g1!=NULL)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对每个元素进行循环处理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(g1-&gt;tag==0)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n++;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原子个数增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n+=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Count1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(g1);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累加元素的原子个数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g1=g1-&gt;link;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累加兄弟的原子个数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n;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返回总原子个数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5066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94" cy="49440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//</a:t>
            </a:r>
            <a:r>
              <a:rPr lang="zh-CN" altLang="en-US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采用解法</a:t>
            </a:r>
            <a:r>
              <a:rPr lang="en-US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的方法</a:t>
            </a:r>
          </a:p>
          <a:p>
            <a:pPr algn="l">
              <a:lnSpc>
                <a:spcPts val="3000"/>
              </a:lnSpc>
            </a:pP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Count2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GLNode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*g)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的原子个数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n=0;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(g!=NULL)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对每个元素进行循环处理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(g-&gt;tag==0)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n++;	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原子个数增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n+=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Count2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val.sublist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累加元素的原子个数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n+=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Count2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(g-&gt;link);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累加兄弟的原子个数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n;	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返回总原子个数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134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8750331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　一维数组：一旦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的存储地址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确定，并假设每个数据元素占用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个存储单元，则任一数据元素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的存储地址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就可由以下公式求出：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1550" y="1844675"/>
            <a:ext cx="70564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)+(</a:t>
            </a:r>
            <a:r>
              <a:rPr kumimoji="1" lang="en-US" altLang="zh-CN" i="1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)*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3425" y="2205038"/>
            <a:ext cx="4425951" cy="1547813"/>
            <a:chOff x="733425" y="2205038"/>
            <a:chExt cx="4425951" cy="1547813"/>
          </a:xfrm>
        </p:grpSpPr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604963" y="2205038"/>
              <a:ext cx="0" cy="21590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733425" y="3733800"/>
              <a:ext cx="4419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84" y="36"/>
                </a:cxn>
              </a:cxnLst>
              <a:rect l="0" t="0" r="r" b="b"/>
              <a:pathLst>
                <a:path w="2784" h="36">
                  <a:moveTo>
                    <a:pt x="0" y="0"/>
                  </a:moveTo>
                  <a:lnTo>
                    <a:pt x="2784" y="3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157788" y="3462338"/>
              <a:ext cx="1588" cy="287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31"/>
                </a:cxn>
              </a:cxnLst>
              <a:rect l="0" t="0" r="r" b="b"/>
              <a:pathLst>
                <a:path w="6" h="431">
                  <a:moveTo>
                    <a:pt x="6" y="0"/>
                  </a:moveTo>
                  <a:lnTo>
                    <a:pt x="0" y="43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742950" y="2419350"/>
              <a:ext cx="8667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6" y="2"/>
                </a:cxn>
              </a:cxnLst>
              <a:rect l="0" t="0" r="r" b="b"/>
              <a:pathLst>
                <a:path w="546" h="2">
                  <a:moveTo>
                    <a:pt x="0" y="0"/>
                  </a:moveTo>
                  <a:lnTo>
                    <a:pt x="546" y="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752475" y="2420938"/>
              <a:ext cx="3175" cy="13319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839"/>
                </a:cxn>
              </a:cxnLst>
              <a:rect l="0" t="0" r="r" b="b"/>
              <a:pathLst>
                <a:path w="2" h="839">
                  <a:moveTo>
                    <a:pt x="2" y="0"/>
                  </a:moveTo>
                  <a:lnTo>
                    <a:pt x="0" y="83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0113" y="2214554"/>
            <a:ext cx="6264275" cy="1322387"/>
            <a:chOff x="900113" y="2214554"/>
            <a:chExt cx="6264275" cy="1322387"/>
          </a:xfrm>
        </p:grpSpPr>
        <p:sp>
          <p:nvSpPr>
            <p:cNvPr id="5126" name="AutoShape 6"/>
            <p:cNvSpPr>
              <a:spLocks/>
            </p:cNvSpPr>
            <p:nvPr/>
          </p:nvSpPr>
          <p:spPr bwMode="auto">
            <a:xfrm rot="5400000">
              <a:off x="3258343" y="1911341"/>
              <a:ext cx="179388" cy="2447925"/>
            </a:xfrm>
            <a:prstGeom prst="leftBrace">
              <a:avLst>
                <a:gd name="adj1" fmla="val 113717"/>
                <a:gd name="adj2" fmla="val 50000"/>
              </a:avLst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00113" y="2214554"/>
              <a:ext cx="6264275" cy="1322387"/>
              <a:chOff x="900113" y="2166938"/>
              <a:chExt cx="6264275" cy="1322387"/>
            </a:xfrm>
          </p:grpSpPr>
          <p:sp>
            <p:nvSpPr>
              <p:cNvPr id="5125" name="Text Box 5"/>
              <p:cNvSpPr txBox="1">
                <a:spLocks noChangeArrowheads="1"/>
              </p:cNvSpPr>
              <p:nvPr/>
            </p:nvSpPr>
            <p:spPr bwMode="auto">
              <a:xfrm>
                <a:off x="900113" y="3032125"/>
                <a:ext cx="62642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数组</a:t>
                </a:r>
                <a:r>
                  <a:rPr lang="en-US" altLang="zh-CN" i="1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：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err="1"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err="1"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err="1">
                    <a:ea typeface="楷体" pitchFamily="49" charset="-122"/>
                    <a:cs typeface="Times New Roman" pitchFamily="18" charset="0"/>
                  </a:rPr>
                  <a:t>3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>
                    <a:ea typeface="楷体" pitchFamily="49" charset="-122"/>
                    <a:cs typeface="Times New Roman" pitchFamily="18" charset="0"/>
                  </a:rPr>
                  <a:t>…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 err="1"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en-US" altLang="zh-CN" baseline="-25000">
                    <a:latin typeface="+mn-ea"/>
                    <a:ea typeface="+mn-ea"/>
                    <a:cs typeface="Times New Roman" pitchFamily="18" charset="0"/>
                  </a:rPr>
                  <a:t>-</a:t>
                </a:r>
                <a:r>
                  <a:rPr lang="en-US" altLang="zh-CN" baseline="-25000"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 err="1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>
                    <a:ea typeface="楷体" pitchFamily="49" charset="-122"/>
                    <a:cs typeface="Times New Roman" pitchFamily="18" charset="0"/>
                  </a:rPr>
                  <a:t>…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>
                    <a:ea typeface="楷体" pitchFamily="49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5127" name="Text Box 7"/>
              <p:cNvSpPr txBox="1">
                <a:spLocks noChangeArrowheads="1"/>
              </p:cNvSpPr>
              <p:nvPr/>
            </p:nvSpPr>
            <p:spPr bwMode="auto">
              <a:xfrm>
                <a:off x="2714612" y="2574925"/>
                <a:ext cx="16557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共</a:t>
                </a:r>
                <a:r>
                  <a:rPr lang="en-US" altLang="zh-CN" sz="2000" i="1" err="1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000">
                    <a:solidFill>
                      <a:srgbClr val="FF0000"/>
                    </a:solidFill>
                    <a:latin typeface="+mj-ea"/>
                    <a:ea typeface="+mj-ea"/>
                    <a:cs typeface="Times New Roman" pitchFamily="18" charset="0"/>
                  </a:rPr>
                  <a:t>-</a:t>
                </a:r>
                <a:r>
                  <a:rPr lang="en-US" altLang="zh-CN" sz="2000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个元素</a:t>
                </a:r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 flipH="1">
                <a:off x="3260716" y="2166938"/>
                <a:ext cx="565159" cy="509582"/>
              </a:xfrm>
              <a:prstGeom prst="line">
                <a:avLst/>
              </a:prstGeom>
              <a:noFill/>
              <a:ln w="38100" cmpd="dbl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91190" y="4000504"/>
            <a:ext cx="5715040" cy="1786741"/>
            <a:chOff x="691190" y="4000504"/>
            <a:chExt cx="5715040" cy="1786741"/>
          </a:xfrm>
        </p:grpSpPr>
        <p:sp>
          <p:nvSpPr>
            <p:cNvPr id="5122" name="Text Box 2"/>
            <p:cNvSpPr txBox="1">
              <a:spLocks noChangeArrowheads="1"/>
            </p:cNvSpPr>
            <p:nvPr/>
          </p:nvSpPr>
          <p:spPr bwMode="auto">
            <a:xfrm>
              <a:off x="691190" y="4857760"/>
              <a:ext cx="5715040" cy="929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200">
                  <a:ea typeface="微软雅黑" pitchFamily="34" charset="-122"/>
                  <a:cs typeface="Times New Roman" pitchFamily="18" charset="0"/>
                </a:rPr>
                <a:t>一维数组具有</a:t>
              </a:r>
              <a:r>
                <a:rPr kumimoji="1" lang="zh-CN" altLang="en-US" sz="2200">
                  <a:solidFill>
                    <a:srgbClr val="FF0000"/>
                  </a:solidFill>
                  <a:ea typeface="微软雅黑" pitchFamily="34" charset="-122"/>
                  <a:cs typeface="Times New Roman" pitchFamily="18" charset="0"/>
                </a:rPr>
                <a:t>随机存储特性</a:t>
              </a:r>
              <a:r>
                <a:rPr kumimoji="1" lang="zh-CN" altLang="en-US" sz="2200">
                  <a:ea typeface="微软雅黑" pitchFamily="34" charset="-122"/>
                  <a:cs typeface="Times New Roman" pitchFamily="18" charset="0"/>
                </a:rPr>
                <a:t>：可以在</a:t>
              </a:r>
              <a:r>
                <a:rPr kumimoji="1" lang="en-US" altLang="zh-CN" sz="2200">
                  <a:ea typeface="微软雅黑" pitchFamily="34" charset="-122"/>
                  <a:cs typeface="Times New Roman" pitchFamily="18" charset="0"/>
                </a:rPr>
                <a:t>O(1)</a:t>
              </a:r>
              <a:r>
                <a:rPr kumimoji="1" lang="zh-CN" altLang="en-US" sz="2200">
                  <a:ea typeface="微软雅黑" pitchFamily="34" charset="-122"/>
                  <a:cs typeface="Times New Roman" pitchFamily="18" charset="0"/>
                </a:rPr>
                <a:t>时间内找到序号为</a:t>
              </a:r>
              <a:r>
                <a:rPr kumimoji="1" lang="en-US" altLang="zh-CN" sz="2200">
                  <a:ea typeface="微软雅黑" pitchFamily="34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微软雅黑" pitchFamily="34" charset="-122"/>
                  <a:cs typeface="Times New Roman" pitchFamily="18" charset="0"/>
                </a:rPr>
                <a:t>的元素值。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3357554" y="4000504"/>
              <a:ext cx="357190" cy="64294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5720" y="642918"/>
            <a:ext cx="41434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        m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列的二维数组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baseline="-3000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，存储方式：</a:t>
            </a:r>
            <a:endParaRPr kumimoji="1" lang="zh-CN" altLang="en-US" i="1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472" y="1785926"/>
            <a:ext cx="3429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以行序为主序的存储</a:t>
            </a:r>
            <a:endParaRPr kumimoji="1" lang="en-US" altLang="zh-CN" sz="22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以列序为主序的存储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pSp>
        <p:nvGrpSpPr>
          <p:cNvPr id="57" name="组合 56"/>
          <p:cNvGrpSpPr/>
          <p:nvPr/>
        </p:nvGrpSpPr>
        <p:grpSpPr>
          <a:xfrm>
            <a:off x="4786314" y="571480"/>
            <a:ext cx="3480948" cy="1765312"/>
            <a:chOff x="1928794" y="3475038"/>
            <a:chExt cx="3480948" cy="1765312"/>
          </a:xfrm>
        </p:grpSpPr>
        <p:sp>
          <p:nvSpPr>
            <p:cNvPr id="58" name="TextBox 57"/>
            <p:cNvSpPr txBox="1"/>
            <p:nvPr/>
          </p:nvSpPr>
          <p:spPr>
            <a:xfrm>
              <a:off x="1928794" y="400050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=</a:t>
              </a:r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1,2</a:t>
              </a:r>
              <a:endParaRPr lang="zh-CN" altLang="en-US" sz="2200" baseline="-250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71934" y="3500438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2,1</a:t>
              </a:r>
              <a:endParaRPr lang="zh-CN" altLang="en-US" sz="2200" baseline="-250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2,2</a:t>
              </a:r>
              <a:endParaRPr lang="zh-CN" altLang="en-US" sz="2200" baseline="-250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71934" y="3929066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,1</a:t>
              </a:r>
              <a:endParaRPr lang="zh-CN" altLang="en-US" sz="2200" baseline="-25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,2</a:t>
              </a:r>
              <a:endParaRPr lang="zh-CN" altLang="en-US" sz="2200" baseline="-25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71934" y="479108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435769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071810"/>
            <a:ext cx="28424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下箭头 77"/>
          <p:cNvSpPr/>
          <p:nvPr/>
        </p:nvSpPr>
        <p:spPr>
          <a:xfrm>
            <a:off x="6286512" y="2500306"/>
            <a:ext cx="142876" cy="71438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3370254" y="2128833"/>
            <a:ext cx="2643206" cy="1722451"/>
            <a:chOff x="3370254" y="1563674"/>
            <a:chExt cx="2643206" cy="1722451"/>
          </a:xfrm>
        </p:grpSpPr>
        <p:sp>
          <p:nvSpPr>
            <p:cNvPr id="23" name="圆角矩形 22"/>
            <p:cNvSpPr/>
            <p:nvPr/>
          </p:nvSpPr>
          <p:spPr>
            <a:xfrm>
              <a:off x="3370254" y="1563674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23" idx="2"/>
            </p:cNvCxnSpPr>
            <p:nvPr/>
          </p:nvCxnSpPr>
          <p:spPr>
            <a:xfrm rot="5400000">
              <a:off x="3877861" y="2472128"/>
              <a:ext cx="1222384" cy="40560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8"/>
          <p:cNvGrpSpPr/>
          <p:nvPr/>
        </p:nvGrpSpPr>
        <p:grpSpPr>
          <a:xfrm>
            <a:off x="1752580" y="1573205"/>
            <a:ext cx="4260880" cy="2143139"/>
            <a:chOff x="1752580" y="1008046"/>
            <a:chExt cx="4260880" cy="2143139"/>
          </a:xfrm>
        </p:grpSpPr>
        <p:sp>
          <p:nvSpPr>
            <p:cNvPr id="19" name="圆角矩形 18"/>
            <p:cNvSpPr/>
            <p:nvPr/>
          </p:nvSpPr>
          <p:spPr>
            <a:xfrm>
              <a:off x="3370254" y="1008046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9" idx="1"/>
            </p:cNvCxnSpPr>
            <p:nvPr/>
          </p:nvCxnSpPr>
          <p:spPr>
            <a:xfrm rot="10800000" flipV="1">
              <a:off x="1752580" y="1258079"/>
              <a:ext cx="1617674" cy="189310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0"/>
          <p:cNvGrpSpPr/>
          <p:nvPr/>
        </p:nvGrpSpPr>
        <p:grpSpPr>
          <a:xfrm>
            <a:off x="3370254" y="2922589"/>
            <a:ext cx="3844952" cy="928694"/>
            <a:chOff x="3370254" y="2357430"/>
            <a:chExt cx="3844952" cy="928694"/>
          </a:xfrm>
        </p:grpSpPr>
        <p:sp>
          <p:nvSpPr>
            <p:cNvPr id="24" name="圆角矩形 23"/>
            <p:cNvSpPr/>
            <p:nvPr/>
          </p:nvSpPr>
          <p:spPr>
            <a:xfrm>
              <a:off x="3370254" y="2357430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4" idx="3"/>
            </p:cNvCxnSpPr>
            <p:nvPr/>
          </p:nvCxnSpPr>
          <p:spPr>
            <a:xfrm>
              <a:off x="6013460" y="2607463"/>
              <a:ext cx="1201746" cy="6786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68313" y="3637477"/>
            <a:ext cx="2460613" cy="1180596"/>
            <a:chOff x="468313" y="3643822"/>
            <a:chExt cx="2460613" cy="1180596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468313" y="3643822"/>
              <a:ext cx="2460613" cy="4985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1,1</a:t>
              </a:r>
              <a:r>
                <a:rPr kumimoji="1" lang="zh-CN" altLang="en-US" sz="2200" baseline="-25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1,2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1,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n</a:t>
              </a:r>
              <a:endParaRPr lang="en-US" altLang="zh-CN" sz="2200" baseline="-2500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6" name="组合 9"/>
            <p:cNvGrpSpPr/>
            <p:nvPr/>
          </p:nvGrpSpPr>
          <p:grpSpPr>
            <a:xfrm>
              <a:off x="571472" y="4214818"/>
              <a:ext cx="1873250" cy="609600"/>
              <a:chOff x="611188" y="2649527"/>
              <a:chExt cx="1873250" cy="609600"/>
            </a:xfrm>
          </p:grpSpPr>
          <p:sp>
            <p:nvSpPr>
              <p:cNvPr id="8196" name="AutoShape 4"/>
              <p:cNvSpPr>
                <a:spLocks/>
              </p:cNvSpPr>
              <p:nvPr/>
            </p:nvSpPr>
            <p:spPr bwMode="auto">
              <a:xfrm rot="16200000">
                <a:off x="1529556" y="1839109"/>
                <a:ext cx="142875" cy="1763712"/>
              </a:xfrm>
              <a:prstGeom prst="leftBrace">
                <a:avLst>
                  <a:gd name="adj1" fmla="val 102870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611188" y="2862252"/>
                <a:ext cx="187325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第</a:t>
                </a: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行的元素</a:t>
                </a:r>
              </a:p>
            </p:txBody>
          </p:sp>
        </p:grpSp>
      </p:grpSp>
      <p:grpSp>
        <p:nvGrpSpPr>
          <p:cNvPr id="7" name="组合 16"/>
          <p:cNvGrpSpPr/>
          <p:nvPr/>
        </p:nvGrpSpPr>
        <p:grpSpPr>
          <a:xfrm>
            <a:off x="2928926" y="3637477"/>
            <a:ext cx="2566978" cy="1220283"/>
            <a:chOff x="2928926" y="3643822"/>
            <a:chExt cx="2566978" cy="1220283"/>
          </a:xfrm>
        </p:grpSpPr>
        <p:grpSp>
          <p:nvGrpSpPr>
            <p:cNvPr id="8" name="组合 10"/>
            <p:cNvGrpSpPr/>
            <p:nvPr/>
          </p:nvGrpSpPr>
          <p:grpSpPr>
            <a:xfrm>
              <a:off x="3130550" y="4214818"/>
              <a:ext cx="1893888" cy="649287"/>
              <a:chOff x="3130550" y="2647940"/>
              <a:chExt cx="1893888" cy="649287"/>
            </a:xfrm>
          </p:grpSpPr>
          <p:sp>
            <p:nvSpPr>
              <p:cNvPr id="8198" name="AutoShape 6"/>
              <p:cNvSpPr>
                <a:spLocks/>
              </p:cNvSpPr>
              <p:nvPr/>
            </p:nvSpPr>
            <p:spPr bwMode="auto">
              <a:xfrm rot="16200000">
                <a:off x="4035425" y="1801803"/>
                <a:ext cx="142875" cy="1835150"/>
              </a:xfrm>
              <a:prstGeom prst="leftBrace">
                <a:avLst>
                  <a:gd name="adj1" fmla="val 107037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130550" y="2900352"/>
                <a:ext cx="187325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第</a:t>
                </a: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行的元素</a:t>
                </a:r>
              </a:p>
            </p:txBody>
          </p:sp>
        </p:grp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2928926" y="3643822"/>
              <a:ext cx="2566978" cy="4985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2,1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2,2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2,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n</a:t>
              </a:r>
              <a:endParaRPr lang="en-US" altLang="zh-CN" sz="2200" baseline="-25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5500694" y="3637477"/>
            <a:ext cx="3286148" cy="1218696"/>
            <a:chOff x="5500694" y="3643822"/>
            <a:chExt cx="3286148" cy="1218696"/>
          </a:xfrm>
        </p:grpSpPr>
        <p:grpSp>
          <p:nvGrpSpPr>
            <p:cNvPr id="10" name="组合 11"/>
            <p:cNvGrpSpPr/>
            <p:nvPr/>
          </p:nvGrpSpPr>
          <p:grpSpPr>
            <a:xfrm>
              <a:off x="6357950" y="4214818"/>
              <a:ext cx="2087563" cy="647700"/>
              <a:chOff x="6410325" y="2649527"/>
              <a:chExt cx="2087563" cy="647700"/>
            </a:xfrm>
          </p:grpSpPr>
          <p:sp>
            <p:nvSpPr>
              <p:cNvPr id="8200" name="AutoShape 8"/>
              <p:cNvSpPr>
                <a:spLocks/>
              </p:cNvSpPr>
              <p:nvPr/>
            </p:nvSpPr>
            <p:spPr bwMode="auto">
              <a:xfrm rot="16200000">
                <a:off x="7382669" y="1677183"/>
                <a:ext cx="142875" cy="2087563"/>
              </a:xfrm>
              <a:prstGeom prst="leftBrace">
                <a:avLst>
                  <a:gd name="adj1" fmla="val 121759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6515100" y="2900352"/>
                <a:ext cx="187325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第</a:t>
                </a:r>
                <a:r>
                  <a:rPr lang="en-US" altLang="zh-CN" sz="2000" i="1"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行的元素</a:t>
                </a:r>
              </a:p>
            </p:txBody>
          </p:sp>
        </p:grp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5500694" y="3643822"/>
              <a:ext cx="3286148" cy="4985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,1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,2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n</a:t>
              </a:r>
              <a:endParaRPr lang="en-US" altLang="zh-CN" sz="2200" baseline="-25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1" name="组合 55"/>
          <p:cNvGrpSpPr/>
          <p:nvPr/>
        </p:nvGrpSpPr>
        <p:grpSpPr>
          <a:xfrm>
            <a:off x="428596" y="857232"/>
            <a:ext cx="5645219" cy="2571768"/>
            <a:chOff x="428596" y="1714488"/>
            <a:chExt cx="5645219" cy="2571768"/>
          </a:xfrm>
        </p:grpSpPr>
        <p:grpSp>
          <p:nvGrpSpPr>
            <p:cNvPr id="12" name="组合 31"/>
            <p:cNvGrpSpPr/>
            <p:nvPr/>
          </p:nvGrpSpPr>
          <p:grpSpPr>
            <a:xfrm>
              <a:off x="2592867" y="2520944"/>
              <a:ext cx="3480948" cy="1765312"/>
              <a:chOff x="1928794" y="3475038"/>
              <a:chExt cx="3480948" cy="176531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928794" y="4000504"/>
                <a:ext cx="57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/>
                  <a:t>A</a:t>
                </a:r>
                <a:r>
                  <a:rPr lang="en-US" altLang="zh-CN"/>
                  <a:t>=</a:t>
                </a:r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rot="5400000">
                <a:off x="1785124" y="4331500"/>
                <a:ext cx="1714512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643174" y="3487738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643174" y="5200662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786050" y="3519074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1,1</a:t>
                </a:r>
                <a:endParaRPr lang="zh-CN" altLang="en-US" sz="2200" baseline="-250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28992" y="3519074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1,2</a:t>
                </a:r>
                <a:endParaRPr lang="zh-CN" altLang="en-US" sz="2200" baseline="-250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43438" y="3519074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1,</a:t>
                </a:r>
                <a:r>
                  <a:rPr lang="en-US" altLang="zh-CN" sz="2200" i="1" baseline="-25000" err="1"/>
                  <a:t>n</a:t>
                </a:r>
                <a:endParaRPr lang="zh-CN" altLang="en-US" sz="2200" i="1" baseline="-250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71934" y="3500438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86050" y="3947702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2,1</a:t>
                </a:r>
                <a:endParaRPr lang="zh-CN" altLang="en-US" sz="2200" baseline="-250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428992" y="3947702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2,2</a:t>
                </a:r>
                <a:endParaRPr lang="zh-CN" altLang="en-US" sz="2200" baseline="-250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43438" y="3947702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2,</a:t>
                </a:r>
                <a:r>
                  <a:rPr lang="en-US" altLang="zh-CN" sz="2200" i="1" baseline="-25000" err="1"/>
                  <a:t>n</a:t>
                </a:r>
                <a:endParaRPr lang="zh-CN" altLang="en-US" sz="2200" i="1" baseline="-250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71934" y="3929066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86050" y="4809720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i="1" baseline="-25000" err="1"/>
                  <a:t>m</a:t>
                </a:r>
                <a:r>
                  <a:rPr lang="en-US" altLang="zh-CN" sz="2200" baseline="-25000" err="1"/>
                  <a:t>,1</a:t>
                </a:r>
                <a:endParaRPr lang="zh-CN" altLang="en-US" sz="2200" baseline="-250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428992" y="4809720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i="1" baseline="-25000" err="1"/>
                  <a:t>m</a:t>
                </a:r>
                <a:r>
                  <a:rPr lang="en-US" altLang="zh-CN" sz="2200" baseline="-25000" err="1"/>
                  <a:t>,2</a:t>
                </a:r>
                <a:endParaRPr lang="zh-CN" altLang="en-US" sz="2200" baseline="-250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43438" y="4809720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i="1" baseline="-25000" err="1"/>
                  <a:t>m</a:t>
                </a:r>
                <a:r>
                  <a:rPr lang="en-US" altLang="zh-CN" sz="2200" baseline="-25000" err="1"/>
                  <a:t>,</a:t>
                </a:r>
                <a:r>
                  <a:rPr lang="en-US" altLang="zh-CN" sz="2200" i="1" baseline="-25000" err="1"/>
                  <a:t>n</a:t>
                </a:r>
                <a:endParaRPr lang="zh-CN" altLang="en-US" sz="2200" i="1" baseline="-250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71934" y="4791084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4537868" y="4369600"/>
                <a:ext cx="1714512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5265742" y="3525838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265742" y="5238762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928926" y="4357694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28596" y="1714488"/>
              <a:ext cx="4286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  <a:sym typeface="Wingdings"/>
                </a:rPr>
                <a:t> </a:t>
              </a:r>
              <a:r>
                <a:rPr kumimoji="1"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以行序为主序的存储方式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7158" y="1028690"/>
            <a:ext cx="8675687" cy="6093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baseline="-25000" err="1">
                <a:cs typeface="Times New Roman" pitchFamily="18" charset="0"/>
              </a:rPr>
              <a:t>1,1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baseline="-25000" err="1">
                <a:cs typeface="Times New Roman" pitchFamily="18" charset="0"/>
              </a:rPr>
              <a:t>1,2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baseline="-25000" err="1">
                <a:cs typeface="Times New Roman" pitchFamily="18" charset="0"/>
              </a:rPr>
              <a:t>1,</a:t>
            </a:r>
            <a:r>
              <a:rPr kumimoji="1" lang="en-US" altLang="zh-CN" i="1" baseline="-25000" err="1">
                <a:cs typeface="Times New Roman" pitchFamily="18" charset="0"/>
              </a:rPr>
              <a:t>n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</a:t>
            </a:r>
            <a:r>
              <a:rPr kumimoji="1" lang="en-US" altLang="zh-CN" baseline="-25000" err="1">
                <a:cs typeface="Times New Roman" pitchFamily="18" charset="0"/>
              </a:rPr>
              <a:t>,1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</a:t>
            </a:r>
            <a:r>
              <a:rPr kumimoji="1" lang="en-US" altLang="zh-CN" baseline="-25000" err="1">
                <a:cs typeface="Times New Roman" pitchFamily="18" charset="0"/>
              </a:rPr>
              <a:t>,2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i,j</a:t>
            </a:r>
            <a:r>
              <a:rPr kumimoji="1" lang="en-US" altLang="zh-CN" baseline="-25000">
                <a:cs typeface="Times New Roman" pitchFamily="18" charset="0"/>
              </a:rPr>
              <a:t>-1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sz="2800" i="1" err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kumimoji="1" lang="en-US" altLang="zh-CN" sz="2800" i="1" baseline="-25000" err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kumimoji="1" lang="en-US" altLang="zh-CN" sz="2800" baseline="-25000" err="1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kumimoji="1" lang="en-US" altLang="zh-CN" sz="2800" i="1" baseline="-25000" err="1">
                <a:solidFill>
                  <a:srgbClr val="FF0000"/>
                </a:solidFill>
                <a:cs typeface="Times New Roman" pitchFamily="18" charset="0"/>
              </a:rPr>
              <a:t>j</a:t>
            </a:r>
            <a:r>
              <a:rPr kumimoji="1" lang="zh-CN" altLang="en-US">
                <a:cs typeface="Times New Roman" pitchFamily="18" charset="0"/>
              </a:rPr>
              <a:t>， 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</a:t>
            </a:r>
            <a:r>
              <a:rPr kumimoji="1" lang="en-US" altLang="zh-CN" baseline="-25000" err="1">
                <a:cs typeface="Times New Roman" pitchFamily="18" charset="0"/>
              </a:rPr>
              <a:t>,</a:t>
            </a:r>
            <a:r>
              <a:rPr kumimoji="1" lang="en-US" altLang="zh-CN" i="1" baseline="-25000" err="1">
                <a:cs typeface="Times New Roman" pitchFamily="18" charset="0"/>
              </a:rPr>
              <a:t>n</a:t>
            </a:r>
            <a:r>
              <a:rPr kumimoji="1" lang="zh-CN" altLang="en-US">
                <a:cs typeface="Times New Roman" pitchFamily="18" charset="0"/>
              </a:rPr>
              <a:t>， </a:t>
            </a:r>
            <a:r>
              <a:rPr kumimoji="1" lang="en-US" altLang="zh-CN">
                <a:cs typeface="Times New Roman" pitchFamily="18" charset="0"/>
              </a:rPr>
              <a:t>…</a:t>
            </a:r>
            <a:endParaRPr kumimoji="1" lang="en-US" altLang="zh-CN" i="1" baseline="-25000">
              <a:cs typeface="Times New Roman" pitchFamily="18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 rot="5400000">
            <a:off x="1506911" y="139231"/>
            <a:ext cx="142875" cy="1944000"/>
          </a:xfrm>
          <a:prstGeom prst="leftBrace">
            <a:avLst>
              <a:gd name="adj1" fmla="val 102870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30207" y="57148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行的元素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5400000">
            <a:off x="5716054" y="-866290"/>
            <a:ext cx="126443" cy="3935437"/>
          </a:xfrm>
          <a:prstGeom prst="leftBrace">
            <a:avLst>
              <a:gd name="adj1" fmla="val 180648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889473" y="57148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行的元素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71472" y="1664714"/>
            <a:ext cx="3024000" cy="993638"/>
            <a:chOff x="642910" y="2143116"/>
            <a:chExt cx="3024000" cy="993638"/>
          </a:xfrm>
        </p:grpSpPr>
        <p:sp>
          <p:nvSpPr>
            <p:cNvPr id="12" name="右中括号 11"/>
            <p:cNvSpPr/>
            <p:nvPr/>
          </p:nvSpPr>
          <p:spPr>
            <a:xfrm rot="5400000">
              <a:off x="2046910" y="739116"/>
              <a:ext cx="216000" cy="302400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7224" y="2428868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1~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行，每行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个元素，计</a:t>
              </a:r>
              <a:r>
                <a:rPr lang="en-US" altLang="zh-CN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1) ×</a:t>
              </a:r>
              <a:r>
                <a:rPr lang="en-US" altLang="zh-CN" sz="20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n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00496" y="1664714"/>
            <a:ext cx="2143140" cy="993638"/>
            <a:chOff x="4000496" y="2143116"/>
            <a:chExt cx="2143140" cy="993638"/>
          </a:xfrm>
        </p:grpSpPr>
        <p:sp>
          <p:nvSpPr>
            <p:cNvPr id="14" name="右中括号 13"/>
            <p:cNvSpPr/>
            <p:nvPr/>
          </p:nvSpPr>
          <p:spPr>
            <a:xfrm rot="5400000">
              <a:off x="4964909" y="1178703"/>
              <a:ext cx="214314" cy="214314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0496" y="2428868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行中，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baseline="-25000" err="1">
                  <a:ea typeface="楷体" pitchFamily="49" charset="-122"/>
                  <a:cs typeface="Times New Roman" pitchFamily="18" charset="0"/>
                </a:rPr>
                <a:t>,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元素前有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14414" y="2593408"/>
            <a:ext cx="5214974" cy="1104607"/>
            <a:chOff x="1214414" y="3071810"/>
            <a:chExt cx="5214974" cy="1104607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214414" y="3714752"/>
              <a:ext cx="5214974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则</a:t>
              </a:r>
              <a:r>
                <a:rPr lang="en-US" altLang="zh-CN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i="1" baseline="-2500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baseline="-25000" err="1">
                  <a:ea typeface="楷体" pitchFamily="49" charset="-122"/>
                  <a:cs typeface="Times New Roman" pitchFamily="18" charset="0"/>
                </a:rPr>
                <a:t>,</a:t>
              </a:r>
              <a:r>
                <a:rPr lang="en-US" altLang="zh-CN" i="1" baseline="-25000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元素前共有</a:t>
              </a:r>
              <a:r>
                <a:rPr lang="en-US" altLang="zh-CN" i="1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1)×</a:t>
              </a:r>
              <a:r>
                <a:rPr lang="en-US" altLang="zh-CN" i="1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err="1"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393273" y="3071810"/>
              <a:ext cx="285752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00100" y="3879292"/>
            <a:ext cx="5572164" cy="1020914"/>
            <a:chOff x="1000100" y="4357694"/>
            <a:chExt cx="5572164" cy="1020914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000100" y="4857760"/>
              <a:ext cx="5572164" cy="5208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LOC(</a:t>
              </a:r>
              <a:r>
                <a:rPr kumimoji="1" lang="en-US" altLang="zh-CN" i="1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2500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)=LOC(</a:t>
              </a:r>
              <a:r>
                <a:rPr kumimoji="1" lang="en-US" altLang="zh-CN" i="1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2500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1,1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)+[(</a:t>
              </a:r>
              <a:r>
                <a:rPr kumimoji="1" lang="en-US" altLang="zh-CN" i="1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</a:t>
              </a:r>
              <a:r>
                <a:rPr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×</a:t>
              </a:r>
              <a:r>
                <a:rPr kumimoji="1" lang="en-US" altLang="zh-CN" i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+(</a:t>
              </a:r>
              <a:r>
                <a:rPr kumimoji="1" lang="en-US" altLang="zh-CN" i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1)] </a:t>
              </a:r>
              <a:r>
                <a:rPr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×</a:t>
              </a:r>
              <a:r>
                <a:rPr kumimoji="1" lang="en-US" altLang="zh-CN" i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393273" y="4357694"/>
              <a:ext cx="285752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FF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5745</Words>
  <Application>Microsoft Office PowerPoint</Application>
  <PresentationFormat>全屏显示(4:3)</PresentationFormat>
  <Paragraphs>970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3" baseType="lpstr">
      <vt:lpstr>Arial Unicode MS</vt:lpstr>
      <vt:lpstr>黑体</vt:lpstr>
      <vt:lpstr>华文新魏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csxbwang</cp:lastModifiedBy>
  <cp:revision>374</cp:revision>
  <dcterms:created xsi:type="dcterms:W3CDTF">2004-04-05T10:57:39Z</dcterms:created>
  <dcterms:modified xsi:type="dcterms:W3CDTF">2021-03-25T14:10:16Z</dcterms:modified>
</cp:coreProperties>
</file>