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94" r:id="rId6"/>
    <p:sldId id="295" r:id="rId7"/>
    <p:sldId id="296" r:id="rId8"/>
    <p:sldId id="293" r:id="rId9"/>
    <p:sldId id="502" r:id="rId10"/>
    <p:sldId id="261" r:id="rId11"/>
    <p:sldId id="262" r:id="rId12"/>
    <p:sldId id="503" r:id="rId13"/>
    <p:sldId id="263" r:id="rId14"/>
    <p:sldId id="505" r:id="rId15"/>
    <p:sldId id="297" r:id="rId16"/>
    <p:sldId id="298" r:id="rId17"/>
    <p:sldId id="509" r:id="rId18"/>
    <p:sldId id="492" r:id="rId19"/>
    <p:sldId id="299" r:id="rId20"/>
    <p:sldId id="300" r:id="rId21"/>
    <p:sldId id="301" r:id="rId22"/>
    <p:sldId id="303" r:id="rId23"/>
    <p:sldId id="507" r:id="rId24"/>
    <p:sldId id="506" r:id="rId25"/>
    <p:sldId id="510" r:id="rId26"/>
    <p:sldId id="511" r:id="rId27"/>
    <p:sldId id="512" r:id="rId28"/>
    <p:sldId id="513" r:id="rId29"/>
    <p:sldId id="514" r:id="rId30"/>
    <p:sldId id="515" r:id="rId31"/>
    <p:sldId id="516" r:id="rId32"/>
    <p:sldId id="517" r:id="rId33"/>
    <p:sldId id="518" r:id="rId34"/>
    <p:sldId id="519" r:id="rId35"/>
    <p:sldId id="520" r:id="rId36"/>
    <p:sldId id="521" r:id="rId37"/>
    <p:sldId id="494" r:id="rId3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C00FF"/>
    <a:srgbClr val="0000CC"/>
    <a:srgbClr val="663300"/>
    <a:srgbClr val="003300"/>
    <a:srgbClr val="FF0000"/>
    <a:srgbClr val="0E0E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5" autoAdjust="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792A8-F8F7-48A7-903B-921BD19265C4}" type="datetimeFigureOut">
              <a:rPr lang="zh-CN" altLang="en-US" smtClean="0"/>
              <a:pPr/>
              <a:t>2020/3/15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2199A-0DD1-4268-98FF-F649B9DCF2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680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F4B5-F1A9-42AD-821A-75B0B7EBAD7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049A-9450-4DE3-A398-7F6383909C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67D6-5557-4C86-836B-6188DE8FB88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CF24-7085-455C-9A1C-5E0E3CF8BE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CC8A-DB58-4CB6-B5A2-9359DC438F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21A4-0D36-4A8E-937B-C70DBAF2896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5B1B-2D5B-48AD-900B-FCD1FAEA83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BCD1-AC3F-47D1-9FAA-F783C03675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FFD28AF7-D4CC-4B35-B7D7-507FA0146854}" type="slidenum">
              <a:rPr lang="en-US" altLang="zh-CN" smtClean="0"/>
              <a:pPr/>
              <a:t>‹#›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1177-A3AE-41C8-8F32-DFF3373D36C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B0196-E962-4ED7-9A72-A8E23C1DA3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A3989-F220-4BD9-AA34-FB2CA0318F7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gif"/><Relationship Id="rId4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057400" y="228600"/>
            <a:ext cx="4891088" cy="7016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kumimoji="1" lang="en-US" altLang="zh-CN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章  树和二叉树</a:t>
            </a:r>
          </a:p>
        </p:txBody>
      </p:sp>
      <p:sp>
        <p:nvSpPr>
          <p:cNvPr id="2051" name="Text Box 3" descr="信纸"/>
          <p:cNvSpPr txBox="1">
            <a:spLocks noChangeArrowheads="1"/>
          </p:cNvSpPr>
          <p:nvPr/>
        </p:nvSpPr>
        <p:spPr bwMode="auto">
          <a:xfrm>
            <a:off x="2554569" y="1405582"/>
            <a:ext cx="3017563" cy="523220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7.1 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树的概念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15" descr="信纸"/>
          <p:cNvSpPr txBox="1">
            <a:spLocks noChangeArrowheads="1"/>
          </p:cNvSpPr>
          <p:nvPr/>
        </p:nvSpPr>
        <p:spPr bwMode="auto">
          <a:xfrm>
            <a:off x="500034" y="2262838"/>
            <a:ext cx="3960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7.2 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二叉树的概念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15" descr="信纸"/>
          <p:cNvSpPr txBox="1">
            <a:spLocks noChangeArrowheads="1"/>
          </p:cNvSpPr>
          <p:nvPr/>
        </p:nvSpPr>
        <p:spPr bwMode="auto">
          <a:xfrm>
            <a:off x="500034" y="2977218"/>
            <a:ext cx="3960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7.3 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二叉树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的存储结构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Text Box 15" descr="信纸"/>
          <p:cNvSpPr txBox="1">
            <a:spLocks noChangeArrowheads="1"/>
          </p:cNvSpPr>
          <p:nvPr/>
        </p:nvSpPr>
        <p:spPr bwMode="auto">
          <a:xfrm>
            <a:off x="500034" y="3691598"/>
            <a:ext cx="4932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7.4 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二叉树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基本运算及其实现</a:t>
            </a:r>
          </a:p>
        </p:txBody>
      </p:sp>
      <p:sp>
        <p:nvSpPr>
          <p:cNvPr id="7" name="Text Box 15" descr="信纸"/>
          <p:cNvSpPr txBox="1">
            <a:spLocks noChangeArrowheads="1"/>
          </p:cNvSpPr>
          <p:nvPr/>
        </p:nvSpPr>
        <p:spPr bwMode="auto">
          <a:xfrm>
            <a:off x="5572132" y="3691598"/>
            <a:ext cx="328105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7.8 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哈夫曼树</a:t>
            </a:r>
          </a:p>
        </p:txBody>
      </p:sp>
      <p:sp>
        <p:nvSpPr>
          <p:cNvPr id="8" name="Text Box 15" descr="信纸"/>
          <p:cNvSpPr txBox="1">
            <a:spLocks noChangeArrowheads="1"/>
          </p:cNvSpPr>
          <p:nvPr/>
        </p:nvSpPr>
        <p:spPr bwMode="auto">
          <a:xfrm>
            <a:off x="5572132" y="2977218"/>
            <a:ext cx="328105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7.7 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线索二叉树</a:t>
            </a:r>
          </a:p>
        </p:txBody>
      </p:sp>
      <p:sp>
        <p:nvSpPr>
          <p:cNvPr id="9" name="Text Box 15" descr="信纸"/>
          <p:cNvSpPr txBox="1">
            <a:spLocks noChangeArrowheads="1"/>
          </p:cNvSpPr>
          <p:nvPr/>
        </p:nvSpPr>
        <p:spPr bwMode="auto">
          <a:xfrm>
            <a:off x="5547934" y="2262838"/>
            <a:ext cx="328105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7.6 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二叉树的构造</a:t>
            </a:r>
          </a:p>
        </p:txBody>
      </p:sp>
      <p:sp>
        <p:nvSpPr>
          <p:cNvPr id="10" name="Text Box 15" descr="信纸"/>
          <p:cNvSpPr txBox="1">
            <a:spLocks noChangeArrowheads="1"/>
          </p:cNvSpPr>
          <p:nvPr/>
        </p:nvSpPr>
        <p:spPr bwMode="auto">
          <a:xfrm>
            <a:off x="500034" y="4405978"/>
            <a:ext cx="3924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7.5 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二叉树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的遍历</a:t>
            </a:r>
          </a:p>
        </p:txBody>
      </p:sp>
      <p:sp>
        <p:nvSpPr>
          <p:cNvPr id="12" name="Text Box 15" descr="信纸"/>
          <p:cNvSpPr txBox="1">
            <a:spLocks noChangeArrowheads="1"/>
          </p:cNvSpPr>
          <p:nvPr/>
        </p:nvSpPr>
        <p:spPr bwMode="auto">
          <a:xfrm>
            <a:off x="5619340" y="4405978"/>
            <a:ext cx="3209652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7.9   </a:t>
            </a:r>
            <a:r>
              <a:rPr kumimoji="1"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并查集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" name="Line 20"/>
          <p:cNvSpPr>
            <a:spLocks noChangeShapeType="1"/>
          </p:cNvSpPr>
          <p:nvPr/>
        </p:nvSpPr>
        <p:spPr bwMode="auto">
          <a:xfrm flipH="1">
            <a:off x="5929322" y="1630363"/>
            <a:ext cx="731827" cy="51275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88904" y="857232"/>
            <a:ext cx="5197476" cy="256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3</a:t>
            </a:r>
            <a:r>
              <a:rPr kumimoji="1" lang="zh-CN" altLang="en-US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、路径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与路径长度</a:t>
            </a:r>
            <a:r>
              <a:rPr kumimoji="1" lang="zh-CN" altLang="en-US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：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两个结点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i="1" baseline="-30000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i="1" err="1" smtClean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i="1" baseline="-30000" err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的结点序列</a:t>
            </a:r>
            <a:r>
              <a:rPr kumimoji="1" lang="zh-CN" altLang="en-US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i="1" baseline="-300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i="1" baseline="-300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aseline="-300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i="1" baseline="-300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aseline="-300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CC00FF"/>
                </a:solidFill>
                <a:latin typeface="宋体"/>
                <a:ea typeface="宋体"/>
                <a:cs typeface="Times New Roman" pitchFamily="18" charset="0"/>
              </a:rPr>
              <a:t>…</a:t>
            </a:r>
            <a:r>
              <a:rPr kumimoji="1" lang="zh-CN" altLang="en-US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i="1" baseline="-300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称为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路径。其中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i="1" baseline="-25000" smtClean="0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i="1" baseline="-25000" smtClean="0">
                <a:ea typeface="楷体" pitchFamily="49" charset="-122"/>
                <a:cs typeface="Times New Roman" pitchFamily="18" charset="0"/>
              </a:rPr>
              <a:t>y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是分支。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路径长度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等于路径所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通过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的结点数目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减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（即路径上分支数目）</a:t>
            </a:r>
            <a:r>
              <a:rPr kumimoji="1" lang="zh-CN" altLang="en-US" dirty="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8197" name="Freeform 5"/>
          <p:cNvSpPr>
            <a:spLocks/>
          </p:cNvSpPr>
          <p:nvPr/>
        </p:nvSpPr>
        <p:spPr bwMode="auto">
          <a:xfrm>
            <a:off x="5532439" y="2428868"/>
            <a:ext cx="182570" cy="293695"/>
          </a:xfrm>
          <a:custGeom>
            <a:avLst/>
            <a:gdLst/>
            <a:ahLst/>
            <a:cxnLst>
              <a:cxn ang="0">
                <a:pos x="121" y="0"/>
              </a:cxn>
              <a:cxn ang="0">
                <a:pos x="0" y="144"/>
              </a:cxn>
            </a:cxnLst>
            <a:rect l="0" t="0" r="r" b="b"/>
            <a:pathLst>
              <a:path w="121" h="144">
                <a:moveTo>
                  <a:pt x="121" y="0"/>
                </a:moveTo>
                <a:lnTo>
                  <a:pt x="0" y="14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98" name="Freeform 6"/>
          <p:cNvSpPr>
            <a:spLocks/>
          </p:cNvSpPr>
          <p:nvPr/>
        </p:nvSpPr>
        <p:spPr bwMode="auto">
          <a:xfrm>
            <a:off x="5957898" y="2416168"/>
            <a:ext cx="185738" cy="29845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150"/>
              </a:cxn>
            </a:cxnLst>
            <a:rect l="0" t="0" r="r" b="b"/>
            <a:pathLst>
              <a:path w="72" h="150">
                <a:moveTo>
                  <a:pt x="0" y="0"/>
                </a:moveTo>
                <a:lnTo>
                  <a:pt x="72" y="15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6661150" y="1412875"/>
            <a:ext cx="360363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5653088" y="2062163"/>
            <a:ext cx="360362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6661150" y="2062163"/>
            <a:ext cx="360363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7669213" y="2062163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5292725" y="2709863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5942013" y="2709863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6661150" y="2709863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6661150" y="3357563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7308850" y="2709863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8208" name="Oval 16"/>
          <p:cNvSpPr>
            <a:spLocks noChangeArrowheads="1"/>
          </p:cNvSpPr>
          <p:nvPr/>
        </p:nvSpPr>
        <p:spPr bwMode="auto">
          <a:xfrm>
            <a:off x="8101013" y="2709863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8209" name="Oval 17"/>
          <p:cNvSpPr>
            <a:spLocks noChangeArrowheads="1"/>
          </p:cNvSpPr>
          <p:nvPr/>
        </p:nvSpPr>
        <p:spPr bwMode="auto">
          <a:xfrm>
            <a:off x="7524750" y="3357563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8210" name="Oval 18"/>
          <p:cNvSpPr>
            <a:spLocks noChangeArrowheads="1"/>
          </p:cNvSpPr>
          <p:nvPr/>
        </p:nvSpPr>
        <p:spPr bwMode="auto">
          <a:xfrm>
            <a:off x="8105775" y="3357563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8211" name="Oval 19"/>
          <p:cNvSpPr>
            <a:spLocks noChangeArrowheads="1"/>
          </p:cNvSpPr>
          <p:nvPr/>
        </p:nvSpPr>
        <p:spPr bwMode="auto">
          <a:xfrm>
            <a:off x="8748713" y="3357563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6838950" y="1773238"/>
            <a:ext cx="0" cy="288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>
            <a:off x="7031038" y="1658938"/>
            <a:ext cx="647700" cy="503237"/>
          </a:xfrm>
          <a:prstGeom prst="line">
            <a:avLst/>
          </a:prstGeom>
          <a:noFill/>
          <a:ln w="28575">
            <a:solidFill>
              <a:srgbClr val="CC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>
            <a:off x="6843713" y="24685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6843713" y="30702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17" name="Freeform 25"/>
          <p:cNvSpPr>
            <a:spLocks/>
          </p:cNvSpPr>
          <p:nvPr/>
        </p:nvSpPr>
        <p:spPr bwMode="auto">
          <a:xfrm>
            <a:off x="7540625" y="2408238"/>
            <a:ext cx="220663" cy="301625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0" y="190"/>
              </a:cxn>
            </a:cxnLst>
            <a:rect l="0" t="0" r="r" b="b"/>
            <a:pathLst>
              <a:path w="139" h="190">
                <a:moveTo>
                  <a:pt x="139" y="0"/>
                </a:moveTo>
                <a:lnTo>
                  <a:pt x="0" y="19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18" name="Freeform 26"/>
          <p:cNvSpPr>
            <a:spLocks/>
          </p:cNvSpPr>
          <p:nvPr/>
        </p:nvSpPr>
        <p:spPr bwMode="auto">
          <a:xfrm>
            <a:off x="7980363" y="2379663"/>
            <a:ext cx="265112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" y="208"/>
              </a:cxn>
            </a:cxnLst>
            <a:rect l="0" t="0" r="r" b="b"/>
            <a:pathLst>
              <a:path w="167" h="208">
                <a:moveTo>
                  <a:pt x="0" y="0"/>
                </a:moveTo>
                <a:lnTo>
                  <a:pt x="167" y="208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 flipH="1">
            <a:off x="7785100" y="2998788"/>
            <a:ext cx="360363" cy="358775"/>
          </a:xfrm>
          <a:prstGeom prst="line">
            <a:avLst/>
          </a:prstGeom>
          <a:noFill/>
          <a:ln w="28575">
            <a:solidFill>
              <a:srgbClr val="CC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>
            <a:off x="8288338" y="30702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21" name="Freeform 29"/>
          <p:cNvSpPr>
            <a:spLocks/>
          </p:cNvSpPr>
          <p:nvPr/>
        </p:nvSpPr>
        <p:spPr bwMode="auto">
          <a:xfrm>
            <a:off x="8428038" y="2979738"/>
            <a:ext cx="447675" cy="390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2" y="246"/>
              </a:cxn>
            </a:cxnLst>
            <a:rect l="0" t="0" r="r" b="b"/>
            <a:pathLst>
              <a:path w="282" h="246">
                <a:moveTo>
                  <a:pt x="0" y="0"/>
                </a:moveTo>
                <a:lnTo>
                  <a:pt x="282" y="24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5508625" y="4076700"/>
            <a:ext cx="3240088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到</a:t>
            </a:r>
            <a:r>
              <a:rPr lang="en-US" altLang="zh-CN" sz="2000" i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的路径</a:t>
            </a:r>
            <a:r>
              <a:rPr lang="zh-CN" altLang="en-US" sz="20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2000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endParaRPr lang="zh-CN" altLang="en-US" sz="2000" dirty="0">
              <a:solidFill>
                <a:srgbClr val="CC00FF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其长度为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44"/>
          <p:cNvSpPr>
            <a:spLocks noChangeShapeType="1"/>
          </p:cNvSpPr>
          <p:nvPr/>
        </p:nvSpPr>
        <p:spPr bwMode="auto">
          <a:xfrm flipH="1">
            <a:off x="1643042" y="2717794"/>
            <a:ext cx="725482" cy="49689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321703" cy="188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500"/>
              </a:lnSpc>
              <a:spcBef>
                <a:spcPts val="0"/>
              </a:spcBef>
            </a:pPr>
            <a:r>
              <a:rPr kumimoji="1" lang="en-US" altLang="zh-CN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4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、孩子结点、双亲结点和兄弟结点：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在一棵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树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中，每个结点的后继，被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称作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该结点的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孩子结点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子女结点）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相应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地，该结点被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称作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孩子结点的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双亲结点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父母结点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）。</a:t>
            </a:r>
            <a:endParaRPr kumimoji="1" lang="en-US" altLang="zh-CN" smtClean="0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ts val="3500"/>
              </a:lnSpc>
              <a:spcBef>
                <a:spcPts val="0"/>
              </a:spcBef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     具有同一双亲的孩子结点互为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兄弟结点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2" name="Freeform 47"/>
          <p:cNvSpPr>
            <a:spLocks/>
          </p:cNvSpPr>
          <p:nvPr/>
        </p:nvSpPr>
        <p:spPr bwMode="auto">
          <a:xfrm>
            <a:off x="1239813" y="3509955"/>
            <a:ext cx="211120" cy="300039"/>
          </a:xfrm>
          <a:custGeom>
            <a:avLst/>
            <a:gdLst/>
            <a:ahLst/>
            <a:cxnLst>
              <a:cxn ang="0">
                <a:pos x="121" y="0"/>
              </a:cxn>
              <a:cxn ang="0">
                <a:pos x="0" y="144"/>
              </a:cxn>
            </a:cxnLst>
            <a:rect l="0" t="0" r="r" b="b"/>
            <a:pathLst>
              <a:path w="121" h="144">
                <a:moveTo>
                  <a:pt x="121" y="0"/>
                </a:moveTo>
                <a:lnTo>
                  <a:pt x="0" y="14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Freeform 48"/>
          <p:cNvSpPr>
            <a:spLocks/>
          </p:cNvSpPr>
          <p:nvPr/>
        </p:nvSpPr>
        <p:spPr bwMode="auto">
          <a:xfrm>
            <a:off x="1665247" y="3471855"/>
            <a:ext cx="214314" cy="32385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" y="147"/>
              </a:cxn>
            </a:cxnLst>
            <a:rect l="0" t="0" r="r" b="b"/>
            <a:pathLst>
              <a:path w="115" h="147">
                <a:moveTo>
                  <a:pt x="0" y="0"/>
                </a:moveTo>
                <a:lnTo>
                  <a:pt x="115" y="147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Oval 31"/>
          <p:cNvSpPr>
            <a:spLocks noChangeArrowheads="1"/>
          </p:cNvSpPr>
          <p:nvPr/>
        </p:nvSpPr>
        <p:spPr bwMode="auto">
          <a:xfrm>
            <a:off x="2368525" y="2500306"/>
            <a:ext cx="360363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5" name="Oval 32"/>
          <p:cNvSpPr>
            <a:spLocks noChangeArrowheads="1"/>
          </p:cNvSpPr>
          <p:nvPr/>
        </p:nvSpPr>
        <p:spPr bwMode="auto">
          <a:xfrm>
            <a:off x="1360463" y="3149594"/>
            <a:ext cx="360362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2368525" y="3149594"/>
            <a:ext cx="360363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7" name="Oval 34"/>
          <p:cNvSpPr>
            <a:spLocks noChangeArrowheads="1"/>
          </p:cNvSpPr>
          <p:nvPr/>
        </p:nvSpPr>
        <p:spPr bwMode="auto">
          <a:xfrm>
            <a:off x="3376588" y="3149594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8" name="Oval 35"/>
          <p:cNvSpPr>
            <a:spLocks noChangeArrowheads="1"/>
          </p:cNvSpPr>
          <p:nvPr/>
        </p:nvSpPr>
        <p:spPr bwMode="auto">
          <a:xfrm>
            <a:off x="1000100" y="3797294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1719238" y="3797294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>
            <a:off x="2368525" y="3797294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41" name="Oval 38"/>
          <p:cNvSpPr>
            <a:spLocks noChangeArrowheads="1"/>
          </p:cNvSpPr>
          <p:nvPr/>
        </p:nvSpPr>
        <p:spPr bwMode="auto">
          <a:xfrm>
            <a:off x="2368525" y="4444994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3016225" y="3797294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43" name="Oval 40"/>
          <p:cNvSpPr>
            <a:spLocks noChangeArrowheads="1"/>
          </p:cNvSpPr>
          <p:nvPr/>
        </p:nvSpPr>
        <p:spPr bwMode="auto">
          <a:xfrm>
            <a:off x="3808388" y="3797294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44" name="Oval 41"/>
          <p:cNvSpPr>
            <a:spLocks noChangeArrowheads="1"/>
          </p:cNvSpPr>
          <p:nvPr/>
        </p:nvSpPr>
        <p:spPr bwMode="auto">
          <a:xfrm>
            <a:off x="3232125" y="4444994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3813150" y="4444994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4456088" y="4444994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2546325" y="2860669"/>
            <a:ext cx="0" cy="288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2738413" y="2746369"/>
            <a:ext cx="647700" cy="5032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>
            <a:off x="2551088" y="3555994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>
            <a:off x="2551088" y="4157656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3248000" y="3495669"/>
            <a:ext cx="220663" cy="301625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0" y="190"/>
              </a:cxn>
            </a:cxnLst>
            <a:rect l="0" t="0" r="r" b="b"/>
            <a:pathLst>
              <a:path w="139" h="190">
                <a:moveTo>
                  <a:pt x="139" y="0"/>
                </a:moveTo>
                <a:lnTo>
                  <a:pt x="0" y="19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3687738" y="3467094"/>
            <a:ext cx="265112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" y="208"/>
              </a:cxn>
            </a:cxnLst>
            <a:rect l="0" t="0" r="r" b="b"/>
            <a:pathLst>
              <a:path w="167" h="208">
                <a:moveTo>
                  <a:pt x="0" y="0"/>
                </a:moveTo>
                <a:lnTo>
                  <a:pt x="167" y="20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 flipH="1">
            <a:off x="3492475" y="4086219"/>
            <a:ext cx="360363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3995713" y="4157656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Freeform 55"/>
          <p:cNvSpPr>
            <a:spLocks/>
          </p:cNvSpPr>
          <p:nvPr/>
        </p:nvSpPr>
        <p:spPr bwMode="auto">
          <a:xfrm>
            <a:off x="4135413" y="4067169"/>
            <a:ext cx="447675" cy="390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2" y="246"/>
              </a:cxn>
            </a:cxnLst>
            <a:rect l="0" t="0" r="r" b="b"/>
            <a:pathLst>
              <a:path w="282" h="246">
                <a:moveTo>
                  <a:pt x="0" y="0"/>
                </a:moveTo>
                <a:lnTo>
                  <a:pt x="282" y="24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357818" y="2600262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的孩子结点有</a:t>
            </a:r>
            <a:r>
              <a:rPr kumimoji="1" lang="en-US" altLang="zh-CN" sz="2000" i="1" dirty="0" smtClean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 i="1" dirty="0" smtClean="0"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 i="1" dirty="0" smtClean="0">
                <a:ea typeface="楷体" pitchFamily="49" charset="-122"/>
                <a:cs typeface="Times New Roman" pitchFamily="18" charset="0"/>
              </a:rPr>
              <a:t>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57818" y="3071810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sz="2000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 i="1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zh-CN" altLang="en-US" sz="2000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 i="1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的双亲结点为</a:t>
            </a:r>
            <a:r>
              <a:rPr kumimoji="1" lang="en-US" altLang="zh-CN" sz="2000" i="1" dirty="0" smtClean="0">
                <a:ea typeface="楷体" pitchFamily="49" charset="-122"/>
                <a:cs typeface="Times New Roman" pitchFamily="18" charset="0"/>
              </a:rPr>
              <a:t>A</a:t>
            </a:r>
            <a:endParaRPr lang="zh-CN" altLang="en-US" sz="2000" i="1" dirty="0"/>
          </a:p>
        </p:txBody>
      </p:sp>
      <p:sp>
        <p:nvSpPr>
          <p:cNvPr id="59" name="TextBox 58"/>
          <p:cNvSpPr txBox="1"/>
          <p:nvPr/>
        </p:nvSpPr>
        <p:spPr>
          <a:xfrm>
            <a:off x="5357818" y="3600394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sz="2000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 i="1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zh-CN" altLang="en-US" sz="2000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 i="1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的互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为兄弟结点</a:t>
            </a:r>
            <a:endParaRPr lang="zh-CN" altLang="en-US" sz="2000" i="1" dirty="0"/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44"/>
          <p:cNvSpPr>
            <a:spLocks noChangeShapeType="1"/>
          </p:cNvSpPr>
          <p:nvPr/>
        </p:nvSpPr>
        <p:spPr bwMode="auto">
          <a:xfrm flipH="1">
            <a:off x="1571604" y="2789232"/>
            <a:ext cx="725482" cy="49689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14282" y="214290"/>
            <a:ext cx="8643998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5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</a:t>
            </a:r>
            <a:r>
              <a:rPr kumimoji="1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子孙结点和祖先结点：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在一棵树中，一个结点的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所有子树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中的结点称为该结点的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子孙结点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mtClean="0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       从根结点到达一个结点的路径上经过的所有结点被称作该结点的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祖先结点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 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</a:t>
            </a:r>
            <a:endParaRPr lang="zh-CN" altLang="en-US" dirty="0"/>
          </a:p>
        </p:txBody>
      </p:sp>
      <p:sp>
        <p:nvSpPr>
          <p:cNvPr id="32" name="Freeform 47"/>
          <p:cNvSpPr>
            <a:spLocks/>
          </p:cNvSpPr>
          <p:nvPr/>
        </p:nvSpPr>
        <p:spPr bwMode="auto">
          <a:xfrm>
            <a:off x="1168375" y="3581393"/>
            <a:ext cx="211120" cy="300039"/>
          </a:xfrm>
          <a:custGeom>
            <a:avLst/>
            <a:gdLst/>
            <a:ahLst/>
            <a:cxnLst>
              <a:cxn ang="0">
                <a:pos x="121" y="0"/>
              </a:cxn>
              <a:cxn ang="0">
                <a:pos x="0" y="144"/>
              </a:cxn>
            </a:cxnLst>
            <a:rect l="0" t="0" r="r" b="b"/>
            <a:pathLst>
              <a:path w="121" h="144">
                <a:moveTo>
                  <a:pt x="121" y="0"/>
                </a:moveTo>
                <a:lnTo>
                  <a:pt x="0" y="14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Freeform 48"/>
          <p:cNvSpPr>
            <a:spLocks/>
          </p:cNvSpPr>
          <p:nvPr/>
        </p:nvSpPr>
        <p:spPr bwMode="auto">
          <a:xfrm>
            <a:off x="1593809" y="3543293"/>
            <a:ext cx="214314" cy="32385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" y="147"/>
              </a:cxn>
            </a:cxnLst>
            <a:rect l="0" t="0" r="r" b="b"/>
            <a:pathLst>
              <a:path w="115" h="147">
                <a:moveTo>
                  <a:pt x="0" y="0"/>
                </a:moveTo>
                <a:lnTo>
                  <a:pt x="115" y="147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Oval 31"/>
          <p:cNvSpPr>
            <a:spLocks noChangeArrowheads="1"/>
          </p:cNvSpPr>
          <p:nvPr/>
        </p:nvSpPr>
        <p:spPr bwMode="auto">
          <a:xfrm>
            <a:off x="2297087" y="2571744"/>
            <a:ext cx="360363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5" name="Oval 32"/>
          <p:cNvSpPr>
            <a:spLocks noChangeArrowheads="1"/>
          </p:cNvSpPr>
          <p:nvPr/>
        </p:nvSpPr>
        <p:spPr bwMode="auto">
          <a:xfrm>
            <a:off x="1289025" y="3221032"/>
            <a:ext cx="360362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2297087" y="3221032"/>
            <a:ext cx="360363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7" name="Oval 34"/>
          <p:cNvSpPr>
            <a:spLocks noChangeArrowheads="1"/>
          </p:cNvSpPr>
          <p:nvPr/>
        </p:nvSpPr>
        <p:spPr bwMode="auto">
          <a:xfrm>
            <a:off x="3305150" y="3221032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8" name="Oval 35"/>
          <p:cNvSpPr>
            <a:spLocks noChangeArrowheads="1"/>
          </p:cNvSpPr>
          <p:nvPr/>
        </p:nvSpPr>
        <p:spPr bwMode="auto">
          <a:xfrm>
            <a:off x="928662" y="3868732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1647800" y="3868732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>
            <a:off x="2297087" y="3868732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41" name="Oval 38"/>
          <p:cNvSpPr>
            <a:spLocks noChangeArrowheads="1"/>
          </p:cNvSpPr>
          <p:nvPr/>
        </p:nvSpPr>
        <p:spPr bwMode="auto">
          <a:xfrm>
            <a:off x="2297087" y="4516432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2944787" y="3868732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43" name="Oval 40"/>
          <p:cNvSpPr>
            <a:spLocks noChangeArrowheads="1"/>
          </p:cNvSpPr>
          <p:nvPr/>
        </p:nvSpPr>
        <p:spPr bwMode="auto">
          <a:xfrm>
            <a:off x="3736950" y="3868732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44" name="Oval 41"/>
          <p:cNvSpPr>
            <a:spLocks noChangeArrowheads="1"/>
          </p:cNvSpPr>
          <p:nvPr/>
        </p:nvSpPr>
        <p:spPr bwMode="auto">
          <a:xfrm>
            <a:off x="3160687" y="4516432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3741712" y="4516432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4384650" y="4516432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2474887" y="2932107"/>
            <a:ext cx="0" cy="288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2666975" y="2817807"/>
            <a:ext cx="647700" cy="5032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>
            <a:off x="2479650" y="3614732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>
            <a:off x="2479650" y="4229094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3176562" y="3567107"/>
            <a:ext cx="220663" cy="301625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0" y="190"/>
              </a:cxn>
            </a:cxnLst>
            <a:rect l="0" t="0" r="r" b="b"/>
            <a:pathLst>
              <a:path w="139" h="190">
                <a:moveTo>
                  <a:pt x="139" y="0"/>
                </a:moveTo>
                <a:lnTo>
                  <a:pt x="0" y="19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3616300" y="3538532"/>
            <a:ext cx="265112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" y="208"/>
              </a:cxn>
            </a:cxnLst>
            <a:rect l="0" t="0" r="r" b="b"/>
            <a:pathLst>
              <a:path w="167" h="208">
                <a:moveTo>
                  <a:pt x="0" y="0"/>
                </a:moveTo>
                <a:lnTo>
                  <a:pt x="167" y="20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 flipH="1">
            <a:off x="3421037" y="4157657"/>
            <a:ext cx="360363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3924275" y="4229094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Freeform 55"/>
          <p:cNvSpPr>
            <a:spLocks/>
          </p:cNvSpPr>
          <p:nvPr/>
        </p:nvSpPr>
        <p:spPr bwMode="auto">
          <a:xfrm>
            <a:off x="4063975" y="4138607"/>
            <a:ext cx="447675" cy="390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2" y="246"/>
              </a:cxn>
            </a:cxnLst>
            <a:rect l="0" t="0" r="r" b="b"/>
            <a:pathLst>
              <a:path w="282" h="246">
                <a:moveTo>
                  <a:pt x="0" y="0"/>
                </a:moveTo>
                <a:lnTo>
                  <a:pt x="282" y="24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357554" y="2500306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所有结点都是</a:t>
            </a:r>
            <a:r>
              <a:rPr kumimoji="1" lang="en-US" altLang="zh-CN" sz="2000" i="1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的子孙结点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14744" y="5143512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的祖先结点为</a:t>
            </a:r>
            <a:r>
              <a:rPr kumimoji="1" lang="en-US" altLang="zh-CN" sz="2000" i="1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000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 i="1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sz="2000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 i="1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I</a:t>
            </a:r>
            <a:endParaRPr lang="zh-CN" altLang="en-US" sz="2000" i="1" dirty="0">
              <a:solidFill>
                <a:srgbClr val="CC00FF"/>
              </a:solidFill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 rot="10800000">
            <a:off x="2786050" y="2714620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45" idx="4"/>
          </p:cNvCxnSpPr>
          <p:nvPr/>
        </p:nvCxnSpPr>
        <p:spPr>
          <a:xfrm rot="16200000" flipV="1">
            <a:off x="3792117" y="5006571"/>
            <a:ext cx="266718" cy="7164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93702" y="285728"/>
            <a:ext cx="846457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6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、结点的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层次和树的高度：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树中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每个结点都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处在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一个层次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上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层次从树根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开始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定义，根结点为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第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层，它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孩子结点为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第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层，以此类推，一个结点所在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的层次为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其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双亲结点所在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的层次加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mtClean="0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树中结点的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最大层次称为树的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高度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（或树的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深度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000232" y="3243204"/>
            <a:ext cx="3816350" cy="2305050"/>
            <a:chOff x="1692275" y="2276475"/>
            <a:chExt cx="3816350" cy="2305050"/>
          </a:xfrm>
        </p:grpSpPr>
        <p:sp>
          <p:nvSpPr>
            <p:cNvPr id="49" name="Line 44"/>
            <p:cNvSpPr>
              <a:spLocks noChangeShapeType="1"/>
            </p:cNvSpPr>
            <p:nvPr/>
          </p:nvSpPr>
          <p:spPr bwMode="auto">
            <a:xfrm flipH="1">
              <a:off x="2335217" y="2493963"/>
              <a:ext cx="725482" cy="49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7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9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40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41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43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44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45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46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47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48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929058" y="3171766"/>
            <a:ext cx="3360759" cy="396875"/>
            <a:chOff x="3929058" y="2714620"/>
            <a:chExt cx="3360759" cy="396875"/>
          </a:xfrm>
        </p:grpSpPr>
        <p:sp>
          <p:nvSpPr>
            <p:cNvPr id="53278" name="Text Box 30"/>
            <p:cNvSpPr txBox="1">
              <a:spLocks noChangeArrowheads="1"/>
            </p:cNvSpPr>
            <p:nvPr/>
          </p:nvSpPr>
          <p:spPr bwMode="auto">
            <a:xfrm>
              <a:off x="6929454" y="2714620"/>
              <a:ext cx="360363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CC00FF"/>
                  </a:solidFill>
                </a:rPr>
                <a:t>1</a:t>
              </a: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3929058" y="2928934"/>
              <a:ext cx="2857520" cy="1588"/>
            </a:xfrm>
            <a:prstGeom prst="line">
              <a:avLst/>
            </a:prstGeom>
            <a:ln w="28575">
              <a:solidFill>
                <a:srgbClr val="0000CC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4929190" y="3846461"/>
            <a:ext cx="2360627" cy="396875"/>
            <a:chOff x="4929190" y="3389315"/>
            <a:chExt cx="2360627" cy="396875"/>
          </a:xfrm>
        </p:grpSpPr>
        <p:sp>
          <p:nvSpPr>
            <p:cNvPr id="53279" name="Text Box 31"/>
            <p:cNvSpPr txBox="1">
              <a:spLocks noChangeArrowheads="1"/>
            </p:cNvSpPr>
            <p:nvPr/>
          </p:nvSpPr>
          <p:spPr bwMode="auto">
            <a:xfrm>
              <a:off x="6929454" y="3389315"/>
              <a:ext cx="360363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CC00FF"/>
                  </a:solidFill>
                </a:rPr>
                <a:t>2</a:t>
              </a: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4929190" y="3571876"/>
              <a:ext cx="1857388" cy="1588"/>
            </a:xfrm>
            <a:prstGeom prst="line">
              <a:avLst/>
            </a:prstGeom>
            <a:ln w="28575">
              <a:solidFill>
                <a:srgbClr val="0000CC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5357818" y="4489403"/>
            <a:ext cx="1931998" cy="396875"/>
            <a:chOff x="5357818" y="4032257"/>
            <a:chExt cx="1931998" cy="396875"/>
          </a:xfrm>
        </p:grpSpPr>
        <p:sp>
          <p:nvSpPr>
            <p:cNvPr id="53280" name="Text Box 32"/>
            <p:cNvSpPr txBox="1">
              <a:spLocks noChangeArrowheads="1"/>
            </p:cNvSpPr>
            <p:nvPr/>
          </p:nvSpPr>
          <p:spPr bwMode="auto">
            <a:xfrm>
              <a:off x="6929454" y="4032257"/>
              <a:ext cx="360362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CC00FF"/>
                  </a:solidFill>
                </a:rPr>
                <a:t>3</a:t>
              </a:r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5357818" y="4213230"/>
              <a:ext cx="1428760" cy="1588"/>
            </a:xfrm>
            <a:prstGeom prst="line">
              <a:avLst/>
            </a:prstGeom>
            <a:ln w="28575">
              <a:solidFill>
                <a:srgbClr val="0000CC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/>
          <p:cNvGrpSpPr/>
          <p:nvPr/>
        </p:nvGrpSpPr>
        <p:grpSpPr>
          <a:xfrm>
            <a:off x="5959484" y="5132345"/>
            <a:ext cx="1330332" cy="396875"/>
            <a:chOff x="5959484" y="4675199"/>
            <a:chExt cx="1330332" cy="396875"/>
          </a:xfrm>
        </p:grpSpPr>
        <p:sp>
          <p:nvSpPr>
            <p:cNvPr id="53281" name="Text Box 33"/>
            <p:cNvSpPr txBox="1">
              <a:spLocks noChangeArrowheads="1"/>
            </p:cNvSpPr>
            <p:nvPr/>
          </p:nvSpPr>
          <p:spPr bwMode="auto">
            <a:xfrm>
              <a:off x="6929454" y="4675199"/>
              <a:ext cx="360362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CC00FF"/>
                  </a:solidFill>
                </a:rPr>
                <a:t>4</a:t>
              </a:r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5959484" y="4914910"/>
              <a:ext cx="898532" cy="0"/>
            </a:xfrm>
            <a:prstGeom prst="line">
              <a:avLst/>
            </a:prstGeom>
            <a:ln w="28575">
              <a:solidFill>
                <a:srgbClr val="0000CC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143240" y="5957848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树的高度为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4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7358082" y="3281304"/>
            <a:ext cx="849634" cy="2143140"/>
            <a:chOff x="7358082" y="2824158"/>
            <a:chExt cx="849634" cy="2143140"/>
          </a:xfrm>
        </p:grpSpPr>
        <p:sp>
          <p:nvSpPr>
            <p:cNvPr id="65" name="右大括号 64"/>
            <p:cNvSpPr/>
            <p:nvPr/>
          </p:nvSpPr>
          <p:spPr>
            <a:xfrm>
              <a:off x="7358082" y="2928934"/>
              <a:ext cx="285752" cy="1928826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715273" y="2824158"/>
              <a:ext cx="492443" cy="21431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结点的</a:t>
              </a:r>
              <a:r>
                <a:rPr kumimoji="1" lang="zh-CN" altLang="en-US" sz="2000" smtClean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层次或深度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64" name="灯片编号占位符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28596" y="500042"/>
            <a:ext cx="842968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7</a:t>
            </a:r>
            <a:r>
              <a:rPr kumimoji="1" lang="zh-CN" altLang="en-US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、有序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树和无序树：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若树中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各结点的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子树是按照一定的次序从左向右安排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的，且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相对次序是不能随意变换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的，则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称为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有序</a:t>
            </a:r>
            <a:r>
              <a:rPr kumimoji="1"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树，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否则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称为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无序树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3" name="椭圆 2"/>
          <p:cNvSpPr/>
          <p:nvPr/>
        </p:nvSpPr>
        <p:spPr>
          <a:xfrm>
            <a:off x="1928794" y="2571744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15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届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85786" y="3571876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班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000232" y="3571876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班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143240" y="3571876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班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8" name="直接连接符 7"/>
          <p:cNvCxnSpPr>
            <a:stCxn id="3" idx="3"/>
            <a:endCxn id="4" idx="0"/>
          </p:cNvCxnSpPr>
          <p:nvPr/>
        </p:nvCxnSpPr>
        <p:spPr>
          <a:xfrm rot="5400000">
            <a:off x="1401305" y="2908382"/>
            <a:ext cx="512323" cy="814665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3" idx="4"/>
            <a:endCxn id="5" idx="0"/>
          </p:cNvCxnSpPr>
          <p:nvPr/>
        </p:nvCxnSpPr>
        <p:spPr>
          <a:xfrm rot="16200000" flipH="1">
            <a:off x="2214546" y="3321843"/>
            <a:ext cx="428628" cy="7143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5"/>
            <a:endCxn id="6" idx="0"/>
          </p:cNvCxnSpPr>
          <p:nvPr/>
        </p:nvCxnSpPr>
        <p:spPr>
          <a:xfrm rot="16200000" flipH="1">
            <a:off x="2908374" y="2872662"/>
            <a:ext cx="512323" cy="886103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43042" y="5072074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有序树</a:t>
            </a:r>
            <a:endParaRPr lang="zh-CN" altLang="en-US" sz="2000"/>
          </a:p>
        </p:txBody>
      </p:sp>
      <p:sp>
        <p:nvSpPr>
          <p:cNvPr id="15" name="等腰三角形 14"/>
          <p:cNvSpPr/>
          <p:nvPr/>
        </p:nvSpPr>
        <p:spPr>
          <a:xfrm>
            <a:off x="1079476" y="4156080"/>
            <a:ext cx="357190" cy="57150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2285984" y="4156080"/>
            <a:ext cx="357190" cy="57150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>
            <a:off x="3500430" y="4156080"/>
            <a:ext cx="357190" cy="57150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43636" y="2528824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15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届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000628" y="3528956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班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215074" y="3528956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班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358082" y="3528956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班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22" name="直接连接符 21"/>
          <p:cNvCxnSpPr>
            <a:stCxn id="18" idx="3"/>
            <a:endCxn id="19" idx="0"/>
          </p:cNvCxnSpPr>
          <p:nvPr/>
        </p:nvCxnSpPr>
        <p:spPr>
          <a:xfrm rot="5400000">
            <a:off x="5616147" y="2865462"/>
            <a:ext cx="512323" cy="814665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8" idx="4"/>
            <a:endCxn id="20" idx="0"/>
          </p:cNvCxnSpPr>
          <p:nvPr/>
        </p:nvCxnSpPr>
        <p:spPr>
          <a:xfrm rot="16200000" flipH="1">
            <a:off x="6429388" y="3278923"/>
            <a:ext cx="428628" cy="7143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8" idx="5"/>
            <a:endCxn id="21" idx="0"/>
          </p:cNvCxnSpPr>
          <p:nvPr/>
        </p:nvCxnSpPr>
        <p:spPr>
          <a:xfrm rot="16200000" flipH="1">
            <a:off x="7123216" y="2829742"/>
            <a:ext cx="512323" cy="886103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43636" y="5029154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无序树</a:t>
            </a:r>
            <a:endParaRPr lang="zh-CN" altLang="en-US" sz="2000"/>
          </a:p>
        </p:txBody>
      </p:sp>
      <p:sp>
        <p:nvSpPr>
          <p:cNvPr id="26" name="等腰三角形 25"/>
          <p:cNvSpPr/>
          <p:nvPr/>
        </p:nvSpPr>
        <p:spPr>
          <a:xfrm>
            <a:off x="5294318" y="4113160"/>
            <a:ext cx="357190" cy="57150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>
            <a:off x="6500826" y="4113160"/>
            <a:ext cx="357190" cy="57150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>
            <a:off x="7715272" y="4113160"/>
            <a:ext cx="357190" cy="57150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684212" y="476250"/>
            <a:ext cx="7888315" cy="239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8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</a:t>
            </a:r>
            <a:r>
              <a:rPr kumimoji="1" lang="zh-CN" altLang="en-US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森林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：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＞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）个互不相交的树的集合称为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森林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mtClean="0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只要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把树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根结点删去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就成了森林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反之，只要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给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棵独立的树加上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个结点，并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把这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棵树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作为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该结点的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子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树，则森林就变成了一颗树。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2357422" y="3357562"/>
            <a:ext cx="3311525" cy="457200"/>
          </a:xfrm>
          <a:prstGeom prst="rect">
            <a:avLst/>
          </a:prstGeom>
          <a:ln>
            <a:headEnd/>
            <a:tailEnd type="none" w="med" len="lg"/>
          </a:ln>
          <a:scene3d>
            <a:camera prst="perspectiveRelaxed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独木也成林！！！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14282" y="927710"/>
            <a:ext cx="7215238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性质</a:t>
            </a:r>
            <a:r>
              <a:rPr kumimoji="1" lang="en-US" altLang="zh-CN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1 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树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的结点数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等于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所有结点的度数之和加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8596" y="214290"/>
            <a:ext cx="2928958" cy="52322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7.1.4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树的性质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214282" y="2714620"/>
            <a:ext cx="3816350" cy="2305050"/>
            <a:chOff x="214282" y="2714620"/>
            <a:chExt cx="3816350" cy="2305050"/>
          </a:xfrm>
        </p:grpSpPr>
        <p:sp>
          <p:nvSpPr>
            <p:cNvPr id="38" name="Oval 35"/>
            <p:cNvSpPr>
              <a:spLocks noChangeArrowheads="1"/>
            </p:cNvSpPr>
            <p:nvPr/>
          </p:nvSpPr>
          <p:spPr bwMode="auto">
            <a:xfrm>
              <a:off x="214282" y="40116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2" name="Freeform 47"/>
            <p:cNvSpPr>
              <a:spLocks/>
            </p:cNvSpPr>
            <p:nvPr/>
          </p:nvSpPr>
          <p:spPr bwMode="auto">
            <a:xfrm>
              <a:off x="453995" y="3724269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Freeform 48"/>
            <p:cNvSpPr>
              <a:spLocks/>
            </p:cNvSpPr>
            <p:nvPr/>
          </p:nvSpPr>
          <p:spPr bwMode="auto">
            <a:xfrm>
              <a:off x="879429" y="3686169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1582707" y="2714620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574645" y="3363908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1582707" y="3363908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2590770" y="336390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9" name="Oval 36"/>
            <p:cNvSpPr>
              <a:spLocks noChangeArrowheads="1"/>
            </p:cNvSpPr>
            <p:nvPr/>
          </p:nvSpPr>
          <p:spPr bwMode="auto">
            <a:xfrm>
              <a:off x="933420" y="401160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40" name="Oval 37"/>
            <p:cNvSpPr>
              <a:spLocks noChangeArrowheads="1"/>
            </p:cNvSpPr>
            <p:nvPr/>
          </p:nvSpPr>
          <p:spPr bwMode="auto">
            <a:xfrm>
              <a:off x="1582707" y="40116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41" name="Oval 38"/>
            <p:cNvSpPr>
              <a:spLocks noChangeArrowheads="1"/>
            </p:cNvSpPr>
            <p:nvPr/>
          </p:nvSpPr>
          <p:spPr bwMode="auto">
            <a:xfrm>
              <a:off x="1582707" y="46593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42" name="Oval 39"/>
            <p:cNvSpPr>
              <a:spLocks noChangeArrowheads="1"/>
            </p:cNvSpPr>
            <p:nvPr/>
          </p:nvSpPr>
          <p:spPr bwMode="auto">
            <a:xfrm>
              <a:off x="2230407" y="40116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43" name="Oval 40"/>
            <p:cNvSpPr>
              <a:spLocks noChangeArrowheads="1"/>
            </p:cNvSpPr>
            <p:nvPr/>
          </p:nvSpPr>
          <p:spPr bwMode="auto">
            <a:xfrm>
              <a:off x="3022570" y="401160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44" name="Oval 41"/>
            <p:cNvSpPr>
              <a:spLocks noChangeArrowheads="1"/>
            </p:cNvSpPr>
            <p:nvPr/>
          </p:nvSpPr>
          <p:spPr bwMode="auto">
            <a:xfrm>
              <a:off x="2446307" y="46593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45" name="Oval 42"/>
            <p:cNvSpPr>
              <a:spLocks noChangeArrowheads="1"/>
            </p:cNvSpPr>
            <p:nvPr/>
          </p:nvSpPr>
          <p:spPr bwMode="auto">
            <a:xfrm>
              <a:off x="3027332" y="46593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3670270" y="465930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 flipH="1">
              <a:off x="869924" y="2944808"/>
              <a:ext cx="725482" cy="444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1760507" y="3074983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1952595" y="2960683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1765270" y="3770308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1765270" y="437197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2462182" y="3709983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2901920" y="3681408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 flipH="1">
              <a:off x="2706657" y="4300533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209895" y="437197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3349595" y="4281483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14282" y="1605012"/>
            <a:ext cx="528641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证明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   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树中每个分支计为一个结点的度</a:t>
            </a:r>
            <a:endParaRPr lang="zh-CN" altLang="en-US" sz="200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3714744" y="2428868"/>
            <a:ext cx="4857784" cy="2714644"/>
            <a:chOff x="3714744" y="2428868"/>
            <a:chExt cx="4857784" cy="2714644"/>
          </a:xfrm>
        </p:grpSpPr>
        <p:sp>
          <p:nvSpPr>
            <p:cNvPr id="61" name="Freeform 47"/>
            <p:cNvSpPr>
              <a:spLocks/>
            </p:cNvSpPr>
            <p:nvPr/>
          </p:nvSpPr>
          <p:spPr bwMode="auto">
            <a:xfrm>
              <a:off x="4995891" y="3575047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" name="Freeform 48"/>
            <p:cNvSpPr>
              <a:spLocks/>
            </p:cNvSpPr>
            <p:nvPr/>
          </p:nvSpPr>
          <p:spPr bwMode="auto">
            <a:xfrm>
              <a:off x="5421325" y="3536947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Oval 31"/>
            <p:cNvSpPr>
              <a:spLocks noChangeArrowheads="1"/>
            </p:cNvSpPr>
            <p:nvPr/>
          </p:nvSpPr>
          <p:spPr bwMode="auto">
            <a:xfrm>
              <a:off x="6124603" y="2428868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65" name="Oval 32"/>
            <p:cNvSpPr>
              <a:spLocks noChangeArrowheads="1"/>
            </p:cNvSpPr>
            <p:nvPr/>
          </p:nvSpPr>
          <p:spPr bwMode="auto">
            <a:xfrm>
              <a:off x="5116541" y="3214686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66" name="Oval 33"/>
            <p:cNvSpPr>
              <a:spLocks noChangeArrowheads="1"/>
            </p:cNvSpPr>
            <p:nvPr/>
          </p:nvSpPr>
          <p:spPr bwMode="auto">
            <a:xfrm>
              <a:off x="6124603" y="3214686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7" name="Oval 34"/>
            <p:cNvSpPr>
              <a:spLocks noChangeArrowheads="1"/>
            </p:cNvSpPr>
            <p:nvPr/>
          </p:nvSpPr>
          <p:spPr bwMode="auto">
            <a:xfrm>
              <a:off x="7132666" y="3214686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68" name="Oval 35"/>
            <p:cNvSpPr>
              <a:spLocks noChangeArrowheads="1"/>
            </p:cNvSpPr>
            <p:nvPr/>
          </p:nvSpPr>
          <p:spPr bwMode="auto">
            <a:xfrm>
              <a:off x="4756178" y="3992574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69" name="Oval 36"/>
            <p:cNvSpPr>
              <a:spLocks noChangeArrowheads="1"/>
            </p:cNvSpPr>
            <p:nvPr/>
          </p:nvSpPr>
          <p:spPr bwMode="auto">
            <a:xfrm>
              <a:off x="5475316" y="3992574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70" name="Oval 37"/>
            <p:cNvSpPr>
              <a:spLocks noChangeArrowheads="1"/>
            </p:cNvSpPr>
            <p:nvPr/>
          </p:nvSpPr>
          <p:spPr bwMode="auto">
            <a:xfrm>
              <a:off x="6124603" y="3992574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71" name="Oval 38"/>
            <p:cNvSpPr>
              <a:spLocks noChangeArrowheads="1"/>
            </p:cNvSpPr>
            <p:nvPr/>
          </p:nvSpPr>
          <p:spPr bwMode="auto">
            <a:xfrm>
              <a:off x="6124603" y="478315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72" name="Oval 39"/>
            <p:cNvSpPr>
              <a:spLocks noChangeArrowheads="1"/>
            </p:cNvSpPr>
            <p:nvPr/>
          </p:nvSpPr>
          <p:spPr bwMode="auto">
            <a:xfrm>
              <a:off x="6772303" y="3992574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73" name="Oval 40"/>
            <p:cNvSpPr>
              <a:spLocks noChangeArrowheads="1"/>
            </p:cNvSpPr>
            <p:nvPr/>
          </p:nvSpPr>
          <p:spPr bwMode="auto">
            <a:xfrm>
              <a:off x="7564466" y="3992574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74" name="Oval 41"/>
            <p:cNvSpPr>
              <a:spLocks noChangeArrowheads="1"/>
            </p:cNvSpPr>
            <p:nvPr/>
          </p:nvSpPr>
          <p:spPr bwMode="auto">
            <a:xfrm>
              <a:off x="6988203" y="478315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75" name="Oval 42"/>
            <p:cNvSpPr>
              <a:spLocks noChangeArrowheads="1"/>
            </p:cNvSpPr>
            <p:nvPr/>
          </p:nvSpPr>
          <p:spPr bwMode="auto">
            <a:xfrm>
              <a:off x="7569228" y="478315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76" name="Oval 43"/>
            <p:cNvSpPr>
              <a:spLocks noChangeArrowheads="1"/>
            </p:cNvSpPr>
            <p:nvPr/>
          </p:nvSpPr>
          <p:spPr bwMode="auto">
            <a:xfrm>
              <a:off x="8212166" y="4783150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77" name="Line 44"/>
            <p:cNvSpPr>
              <a:spLocks noChangeShapeType="1"/>
            </p:cNvSpPr>
            <p:nvPr/>
          </p:nvSpPr>
          <p:spPr bwMode="auto">
            <a:xfrm flipH="1">
              <a:off x="5411820" y="2659056"/>
              <a:ext cx="725482" cy="444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" name="Line 45"/>
            <p:cNvSpPr>
              <a:spLocks noChangeShapeType="1"/>
            </p:cNvSpPr>
            <p:nvPr/>
          </p:nvSpPr>
          <p:spPr bwMode="auto">
            <a:xfrm>
              <a:off x="6302403" y="2789231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" name="Line 46"/>
            <p:cNvSpPr>
              <a:spLocks noChangeShapeType="1"/>
            </p:cNvSpPr>
            <p:nvPr/>
          </p:nvSpPr>
          <p:spPr bwMode="auto">
            <a:xfrm>
              <a:off x="6494491" y="2674931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Line 49"/>
            <p:cNvSpPr>
              <a:spLocks noChangeShapeType="1"/>
            </p:cNvSpPr>
            <p:nvPr/>
          </p:nvSpPr>
          <p:spPr bwMode="auto">
            <a:xfrm>
              <a:off x="6307166" y="3589554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Line 50"/>
            <p:cNvSpPr>
              <a:spLocks noChangeShapeType="1"/>
            </p:cNvSpPr>
            <p:nvPr/>
          </p:nvSpPr>
          <p:spPr bwMode="auto">
            <a:xfrm>
              <a:off x="6307166" y="4352936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Freeform 51"/>
            <p:cNvSpPr>
              <a:spLocks/>
            </p:cNvSpPr>
            <p:nvPr/>
          </p:nvSpPr>
          <p:spPr bwMode="auto">
            <a:xfrm>
              <a:off x="7004078" y="3560761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Freeform 52"/>
            <p:cNvSpPr>
              <a:spLocks/>
            </p:cNvSpPr>
            <p:nvPr/>
          </p:nvSpPr>
          <p:spPr bwMode="auto">
            <a:xfrm>
              <a:off x="7443816" y="3532186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" name="Line 53"/>
            <p:cNvSpPr>
              <a:spLocks noChangeShapeType="1"/>
            </p:cNvSpPr>
            <p:nvPr/>
          </p:nvSpPr>
          <p:spPr bwMode="auto">
            <a:xfrm flipH="1">
              <a:off x="7248553" y="4281499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" name="Line 54"/>
            <p:cNvSpPr>
              <a:spLocks noChangeShapeType="1"/>
            </p:cNvSpPr>
            <p:nvPr/>
          </p:nvSpPr>
          <p:spPr bwMode="auto">
            <a:xfrm>
              <a:off x="7751791" y="4352936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Freeform 55"/>
            <p:cNvSpPr>
              <a:spLocks/>
            </p:cNvSpPr>
            <p:nvPr/>
          </p:nvSpPr>
          <p:spPr bwMode="auto">
            <a:xfrm>
              <a:off x="7891491" y="4262449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" name="右箭头 86"/>
            <p:cNvSpPr/>
            <p:nvPr/>
          </p:nvSpPr>
          <p:spPr>
            <a:xfrm>
              <a:off x="3714744" y="3429000"/>
              <a:ext cx="785818" cy="35719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714612" y="5572140"/>
            <a:ext cx="392909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    </a:t>
            </a:r>
            <a:r>
              <a:rPr lang="zh-CN" altLang="en-US" sz="2000" smtClean="0">
                <a:solidFill>
                  <a:srgbClr val="CC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所有结点的度之和＝分支数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灯片编号占位符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9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500034" y="500042"/>
            <a:ext cx="34290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sz="22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  <a:sym typeface="Wingdings"/>
              </a:rPr>
              <a:t>根结点加上一个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分支</a:t>
            </a:r>
            <a:endParaRPr lang="en-US" altLang="zh-CN" sz="2200" dirty="0">
              <a:solidFill>
                <a:srgbClr val="CC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214282" y="1317837"/>
            <a:ext cx="3816350" cy="2305050"/>
            <a:chOff x="214282" y="1514880"/>
            <a:chExt cx="3816350" cy="2305050"/>
          </a:xfrm>
        </p:grpSpPr>
        <p:sp>
          <p:nvSpPr>
            <p:cNvPr id="32" name="Freeform 47"/>
            <p:cNvSpPr>
              <a:spLocks/>
            </p:cNvSpPr>
            <p:nvPr/>
          </p:nvSpPr>
          <p:spPr bwMode="auto">
            <a:xfrm>
              <a:off x="453995" y="2524529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Freeform 48"/>
            <p:cNvSpPr>
              <a:spLocks/>
            </p:cNvSpPr>
            <p:nvPr/>
          </p:nvSpPr>
          <p:spPr bwMode="auto">
            <a:xfrm>
              <a:off x="879429" y="2486429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1582707" y="1514880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574645" y="2164168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1582707" y="2164168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2590770" y="216416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8" name="Oval 35"/>
            <p:cNvSpPr>
              <a:spLocks noChangeArrowheads="1"/>
            </p:cNvSpPr>
            <p:nvPr/>
          </p:nvSpPr>
          <p:spPr bwMode="auto">
            <a:xfrm>
              <a:off x="214282" y="281186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9" name="Oval 36"/>
            <p:cNvSpPr>
              <a:spLocks noChangeArrowheads="1"/>
            </p:cNvSpPr>
            <p:nvPr/>
          </p:nvSpPr>
          <p:spPr bwMode="auto">
            <a:xfrm>
              <a:off x="933420" y="281186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40" name="Oval 37"/>
            <p:cNvSpPr>
              <a:spLocks noChangeArrowheads="1"/>
            </p:cNvSpPr>
            <p:nvPr/>
          </p:nvSpPr>
          <p:spPr bwMode="auto">
            <a:xfrm>
              <a:off x="1582707" y="281186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41" name="Oval 38"/>
            <p:cNvSpPr>
              <a:spLocks noChangeArrowheads="1"/>
            </p:cNvSpPr>
            <p:nvPr/>
          </p:nvSpPr>
          <p:spPr bwMode="auto">
            <a:xfrm>
              <a:off x="1582707" y="345956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42" name="Oval 39"/>
            <p:cNvSpPr>
              <a:spLocks noChangeArrowheads="1"/>
            </p:cNvSpPr>
            <p:nvPr/>
          </p:nvSpPr>
          <p:spPr bwMode="auto">
            <a:xfrm>
              <a:off x="2230407" y="281186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43" name="Oval 40"/>
            <p:cNvSpPr>
              <a:spLocks noChangeArrowheads="1"/>
            </p:cNvSpPr>
            <p:nvPr/>
          </p:nvSpPr>
          <p:spPr bwMode="auto">
            <a:xfrm>
              <a:off x="3022570" y="281186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44" name="Oval 41"/>
            <p:cNvSpPr>
              <a:spLocks noChangeArrowheads="1"/>
            </p:cNvSpPr>
            <p:nvPr/>
          </p:nvSpPr>
          <p:spPr bwMode="auto">
            <a:xfrm>
              <a:off x="2446307" y="345956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45" name="Oval 42"/>
            <p:cNvSpPr>
              <a:spLocks noChangeArrowheads="1"/>
            </p:cNvSpPr>
            <p:nvPr/>
          </p:nvSpPr>
          <p:spPr bwMode="auto">
            <a:xfrm>
              <a:off x="3027332" y="345956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3670270" y="345956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 flipH="1">
              <a:off x="869924" y="1745068"/>
              <a:ext cx="725482" cy="444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1760507" y="1875243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1952595" y="1760943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1765270" y="2570568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1765270" y="317223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2462182" y="2510243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2901920" y="2481668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 flipH="1">
              <a:off x="2706657" y="3100793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209895" y="317223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3349595" y="3081743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1357290" y="5072074"/>
            <a:ext cx="2428892" cy="1002391"/>
            <a:chOff x="1357290" y="5072074"/>
            <a:chExt cx="2428892" cy="1002391"/>
          </a:xfrm>
        </p:grpSpPr>
        <p:sp>
          <p:nvSpPr>
            <p:cNvPr id="57" name="TextBox 56"/>
            <p:cNvSpPr txBox="1"/>
            <p:nvPr/>
          </p:nvSpPr>
          <p:spPr>
            <a:xfrm>
              <a:off x="1357290" y="5643578"/>
              <a:ext cx="24288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i="1" dirty="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200" dirty="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=</a:t>
              </a:r>
              <a:r>
                <a:rPr lang="zh-CN" altLang="en-US" sz="2200" dirty="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度之和</a:t>
              </a:r>
              <a:r>
                <a:rPr lang="en-US" altLang="zh-CN" sz="2200" dirty="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+1</a:t>
              </a:r>
              <a:endParaRPr lang="zh-CN" altLang="en-US" sz="2200" dirty="0"/>
            </a:p>
          </p:txBody>
        </p:sp>
        <p:sp>
          <p:nvSpPr>
            <p:cNvPr id="58" name="下箭头 57"/>
            <p:cNvSpPr/>
            <p:nvPr/>
          </p:nvSpPr>
          <p:spPr>
            <a:xfrm>
              <a:off x="2357422" y="5072074"/>
              <a:ext cx="285752" cy="428628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000100" y="4017775"/>
            <a:ext cx="4000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这样分支数与结点数相同</a:t>
            </a:r>
            <a:endParaRPr lang="en-US" altLang="zh-CN" smtClean="0"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  </a:t>
            </a:r>
            <a:r>
              <a:rPr lang="zh-CN" altLang="en-US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实际分支数</a:t>
            </a:r>
            <a:r>
              <a:rPr lang="en-US" altLang="zh-CN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=</a:t>
            </a:r>
            <a:r>
              <a:rPr lang="en-US" altLang="zh-CN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CC00FF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altLang="zh-CN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1</a:t>
            </a:r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4684740" y="660189"/>
            <a:ext cx="3816350" cy="3214710"/>
            <a:chOff x="4684740" y="857232"/>
            <a:chExt cx="3816350" cy="3214710"/>
          </a:xfrm>
        </p:grpSpPr>
        <p:sp>
          <p:nvSpPr>
            <p:cNvPr id="63" name="Freeform 47"/>
            <p:cNvSpPr>
              <a:spLocks/>
            </p:cNvSpPr>
            <p:nvPr/>
          </p:nvSpPr>
          <p:spPr bwMode="auto">
            <a:xfrm>
              <a:off x="4924453" y="2633665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Freeform 48"/>
            <p:cNvSpPr>
              <a:spLocks/>
            </p:cNvSpPr>
            <p:nvPr/>
          </p:nvSpPr>
          <p:spPr bwMode="auto">
            <a:xfrm>
              <a:off x="5349887" y="2595565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" name="Oval 31"/>
            <p:cNvSpPr>
              <a:spLocks noChangeArrowheads="1"/>
            </p:cNvSpPr>
            <p:nvPr/>
          </p:nvSpPr>
          <p:spPr bwMode="auto">
            <a:xfrm>
              <a:off x="6053165" y="1229128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66" name="Oval 32"/>
            <p:cNvSpPr>
              <a:spLocks noChangeArrowheads="1"/>
            </p:cNvSpPr>
            <p:nvPr/>
          </p:nvSpPr>
          <p:spPr bwMode="auto">
            <a:xfrm>
              <a:off x="5045103" y="2130428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67" name="Oval 33"/>
            <p:cNvSpPr>
              <a:spLocks noChangeArrowheads="1"/>
            </p:cNvSpPr>
            <p:nvPr/>
          </p:nvSpPr>
          <p:spPr bwMode="auto">
            <a:xfrm>
              <a:off x="6053165" y="2130428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8" name="Oval 34"/>
            <p:cNvSpPr>
              <a:spLocks noChangeArrowheads="1"/>
            </p:cNvSpPr>
            <p:nvPr/>
          </p:nvSpPr>
          <p:spPr bwMode="auto">
            <a:xfrm>
              <a:off x="7061228" y="213042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69" name="Oval 35"/>
            <p:cNvSpPr>
              <a:spLocks noChangeArrowheads="1"/>
            </p:cNvSpPr>
            <p:nvPr/>
          </p:nvSpPr>
          <p:spPr bwMode="auto">
            <a:xfrm>
              <a:off x="4684740" y="2921004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70" name="Oval 36"/>
            <p:cNvSpPr>
              <a:spLocks noChangeArrowheads="1"/>
            </p:cNvSpPr>
            <p:nvPr/>
          </p:nvSpPr>
          <p:spPr bwMode="auto">
            <a:xfrm>
              <a:off x="5403878" y="2921004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71" name="Oval 37"/>
            <p:cNvSpPr>
              <a:spLocks noChangeArrowheads="1"/>
            </p:cNvSpPr>
            <p:nvPr/>
          </p:nvSpPr>
          <p:spPr bwMode="auto">
            <a:xfrm>
              <a:off x="6053165" y="2921004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72" name="Oval 38"/>
            <p:cNvSpPr>
              <a:spLocks noChangeArrowheads="1"/>
            </p:cNvSpPr>
            <p:nvPr/>
          </p:nvSpPr>
          <p:spPr bwMode="auto">
            <a:xfrm>
              <a:off x="6053165" y="371158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73" name="Oval 39"/>
            <p:cNvSpPr>
              <a:spLocks noChangeArrowheads="1"/>
            </p:cNvSpPr>
            <p:nvPr/>
          </p:nvSpPr>
          <p:spPr bwMode="auto">
            <a:xfrm>
              <a:off x="6700865" y="2921004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74" name="Oval 40"/>
            <p:cNvSpPr>
              <a:spLocks noChangeArrowheads="1"/>
            </p:cNvSpPr>
            <p:nvPr/>
          </p:nvSpPr>
          <p:spPr bwMode="auto">
            <a:xfrm>
              <a:off x="7493028" y="2921004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75" name="Oval 41"/>
            <p:cNvSpPr>
              <a:spLocks noChangeArrowheads="1"/>
            </p:cNvSpPr>
            <p:nvPr/>
          </p:nvSpPr>
          <p:spPr bwMode="auto">
            <a:xfrm>
              <a:off x="6916765" y="371158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76" name="Oval 42"/>
            <p:cNvSpPr>
              <a:spLocks noChangeArrowheads="1"/>
            </p:cNvSpPr>
            <p:nvPr/>
          </p:nvSpPr>
          <p:spPr bwMode="auto">
            <a:xfrm>
              <a:off x="7497790" y="371158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77" name="Oval 43"/>
            <p:cNvSpPr>
              <a:spLocks noChangeArrowheads="1"/>
            </p:cNvSpPr>
            <p:nvPr/>
          </p:nvSpPr>
          <p:spPr bwMode="auto">
            <a:xfrm>
              <a:off x="8140728" y="3711580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78" name="Line 44"/>
            <p:cNvSpPr>
              <a:spLocks noChangeShapeType="1"/>
            </p:cNvSpPr>
            <p:nvPr/>
          </p:nvSpPr>
          <p:spPr bwMode="auto">
            <a:xfrm flipH="1">
              <a:off x="5340382" y="1711328"/>
              <a:ext cx="725482" cy="444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" name="Line 45"/>
            <p:cNvSpPr>
              <a:spLocks noChangeShapeType="1"/>
            </p:cNvSpPr>
            <p:nvPr/>
          </p:nvSpPr>
          <p:spPr bwMode="auto">
            <a:xfrm>
              <a:off x="6230965" y="1841503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Line 46"/>
            <p:cNvSpPr>
              <a:spLocks noChangeShapeType="1"/>
            </p:cNvSpPr>
            <p:nvPr/>
          </p:nvSpPr>
          <p:spPr bwMode="auto">
            <a:xfrm>
              <a:off x="6423053" y="1727203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Line 49"/>
            <p:cNvSpPr>
              <a:spLocks noChangeShapeType="1"/>
            </p:cNvSpPr>
            <p:nvPr/>
          </p:nvSpPr>
          <p:spPr bwMode="auto">
            <a:xfrm>
              <a:off x="6219962" y="2711236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50"/>
            <p:cNvSpPr>
              <a:spLocks noChangeShapeType="1"/>
            </p:cNvSpPr>
            <p:nvPr/>
          </p:nvSpPr>
          <p:spPr bwMode="auto">
            <a:xfrm>
              <a:off x="6235728" y="3424242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Freeform 51"/>
            <p:cNvSpPr>
              <a:spLocks/>
            </p:cNvSpPr>
            <p:nvPr/>
          </p:nvSpPr>
          <p:spPr bwMode="auto">
            <a:xfrm>
              <a:off x="6932640" y="2619379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" name="Freeform 52"/>
            <p:cNvSpPr>
              <a:spLocks/>
            </p:cNvSpPr>
            <p:nvPr/>
          </p:nvSpPr>
          <p:spPr bwMode="auto">
            <a:xfrm>
              <a:off x="7372378" y="2590804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" name="Line 53"/>
            <p:cNvSpPr>
              <a:spLocks noChangeShapeType="1"/>
            </p:cNvSpPr>
            <p:nvPr/>
          </p:nvSpPr>
          <p:spPr bwMode="auto">
            <a:xfrm flipH="1">
              <a:off x="7177115" y="3352805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Line 54"/>
            <p:cNvSpPr>
              <a:spLocks noChangeShapeType="1"/>
            </p:cNvSpPr>
            <p:nvPr/>
          </p:nvSpPr>
          <p:spPr bwMode="auto">
            <a:xfrm>
              <a:off x="7680353" y="3424242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" name="Freeform 55"/>
            <p:cNvSpPr>
              <a:spLocks/>
            </p:cNvSpPr>
            <p:nvPr/>
          </p:nvSpPr>
          <p:spPr bwMode="auto">
            <a:xfrm>
              <a:off x="7820053" y="3333755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88" name="直接连接符 87"/>
            <p:cNvCxnSpPr/>
            <p:nvPr/>
          </p:nvCxnSpPr>
          <p:spPr>
            <a:xfrm rot="5400000">
              <a:off x="6230576" y="962010"/>
              <a:ext cx="390930" cy="1813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右箭头 90"/>
          <p:cNvSpPr/>
          <p:nvPr/>
        </p:nvSpPr>
        <p:spPr>
          <a:xfrm>
            <a:off x="3929058" y="2017511"/>
            <a:ext cx="571504" cy="35719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灯片编号占位符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ChangeArrowheads="1"/>
          </p:cNvSpPr>
          <p:nvPr/>
        </p:nvSpPr>
        <p:spPr bwMode="auto">
          <a:xfrm>
            <a:off x="0" y="2852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9555" name="Text Box 3"/>
          <p:cNvSpPr txBox="1">
            <a:spLocks noChangeArrowheads="1"/>
          </p:cNvSpPr>
          <p:nvPr/>
        </p:nvSpPr>
        <p:spPr bwMode="auto">
          <a:xfrm>
            <a:off x="323850" y="142852"/>
            <a:ext cx="8820150" cy="257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8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lang="en-US" altLang="zh-CN" sz="28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一棵度为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的树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中，若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有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20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个度为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的结点，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个度为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的结点，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个度为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的结点，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个度为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的结点，则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树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叶子结点个数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是</a:t>
            </a:r>
            <a:r>
              <a:rPr lang="zh-CN" altLang="en-US" u="sng" dirty="0"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u="sng" dirty="0" smtClean="0"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l">
              <a:lnSpc>
                <a:spcPct val="13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A.41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				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B.82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C.113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				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D.122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79556" name="Text Box 4"/>
          <p:cNvSpPr txBox="1">
            <a:spLocks noChangeArrowheads="1"/>
          </p:cNvSpPr>
          <p:nvPr/>
        </p:nvSpPr>
        <p:spPr bwMode="auto">
          <a:xfrm>
            <a:off x="1116013" y="2733652"/>
            <a:ext cx="44640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注：本题为</a:t>
            </a:r>
            <a:r>
              <a:rPr lang="en-US" altLang="zh-CN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2010</a:t>
            </a:r>
            <a:r>
              <a:rPr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年全国考研题</a:t>
            </a:r>
          </a:p>
        </p:txBody>
      </p:sp>
      <p:sp>
        <p:nvSpPr>
          <p:cNvPr id="279558" name="Text Box 6"/>
          <p:cNvSpPr txBox="1">
            <a:spLocks noChangeArrowheads="1"/>
          </p:cNvSpPr>
          <p:nvPr/>
        </p:nvSpPr>
        <p:spPr bwMode="auto">
          <a:xfrm>
            <a:off x="857224" y="3967467"/>
            <a:ext cx="6215106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i="1" smtClean="0"/>
              <a:t>n </a:t>
            </a:r>
            <a:r>
              <a:rPr lang="en-US" altLang="zh-CN" sz="2200" smtClean="0"/>
              <a:t>= </a:t>
            </a:r>
            <a:r>
              <a:rPr lang="en-US" altLang="zh-CN" sz="2200" i="1" smtClean="0"/>
              <a:t>n</a:t>
            </a:r>
            <a:r>
              <a:rPr lang="en-US" altLang="zh-CN" sz="2200" baseline="-25000" smtClean="0"/>
              <a:t>0</a:t>
            </a:r>
            <a:r>
              <a:rPr lang="en-US" altLang="zh-CN" sz="2200" smtClean="0"/>
              <a:t>+</a:t>
            </a:r>
            <a:r>
              <a:rPr lang="en-US" altLang="zh-CN" sz="2200" i="1" smtClean="0"/>
              <a:t>n</a:t>
            </a:r>
            <a:r>
              <a:rPr lang="en-US" altLang="zh-CN" sz="2200" baseline="-25000" smtClean="0"/>
              <a:t>1</a:t>
            </a:r>
            <a:r>
              <a:rPr lang="en-US" altLang="zh-CN" sz="2200" smtClean="0"/>
              <a:t>+</a:t>
            </a:r>
            <a:r>
              <a:rPr lang="en-US" altLang="zh-CN" sz="2200" i="1" smtClean="0"/>
              <a:t>n</a:t>
            </a:r>
            <a:r>
              <a:rPr lang="en-US" altLang="zh-CN" sz="2200" baseline="-25000" smtClean="0"/>
              <a:t>2</a:t>
            </a:r>
            <a:r>
              <a:rPr lang="en-US" altLang="zh-CN" sz="2200" smtClean="0"/>
              <a:t>+</a:t>
            </a:r>
            <a:r>
              <a:rPr lang="en-US" altLang="zh-CN" sz="2200" i="1" smtClean="0"/>
              <a:t>n</a:t>
            </a:r>
            <a:r>
              <a:rPr lang="en-US" altLang="zh-CN" sz="2200" baseline="-25000" smtClean="0"/>
              <a:t>3</a:t>
            </a:r>
            <a:r>
              <a:rPr lang="en-US" altLang="zh-CN" sz="2200" smtClean="0"/>
              <a:t>+</a:t>
            </a:r>
            <a:r>
              <a:rPr lang="en-US" altLang="zh-CN" sz="2200" i="1" smtClean="0"/>
              <a:t>n</a:t>
            </a:r>
            <a:r>
              <a:rPr lang="en-US" altLang="zh-CN" sz="2200" baseline="-25000" smtClean="0"/>
              <a:t>4  </a:t>
            </a:r>
            <a:r>
              <a:rPr lang="en-US" altLang="zh-CN" sz="2200" smtClean="0"/>
              <a:t>=  </a:t>
            </a:r>
            <a:r>
              <a:rPr lang="en-US" altLang="zh-CN" sz="2200" i="1" smtClean="0"/>
              <a:t>n</a:t>
            </a:r>
            <a:r>
              <a:rPr lang="en-US" altLang="zh-CN" sz="2200" baseline="-25000" smtClean="0"/>
              <a:t>0</a:t>
            </a:r>
            <a:r>
              <a:rPr lang="en-US" altLang="zh-CN" sz="2200" smtClean="0"/>
              <a:t>+10+1+10+20 = </a:t>
            </a:r>
            <a:r>
              <a:rPr lang="en-US" altLang="zh-CN" sz="2200" i="1" smtClean="0"/>
              <a:t>n</a:t>
            </a:r>
            <a:r>
              <a:rPr lang="en-US" altLang="zh-CN" sz="2200" baseline="-25000" smtClean="0"/>
              <a:t>0</a:t>
            </a:r>
            <a:r>
              <a:rPr lang="en-US" altLang="zh-CN" sz="2200" smtClean="0"/>
              <a:t>+41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4538971"/>
            <a:ext cx="6500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1 = 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度之和 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= 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+2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+3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+4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 smtClean="0">
                <a:ea typeface="楷体" pitchFamily="49" charset="-122"/>
                <a:cs typeface="Times New Roman" pitchFamily="18" charset="0"/>
              </a:rPr>
              <a:t>4  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= 122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，得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n 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= 123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 dirty="0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7224" y="5181913"/>
            <a:ext cx="39290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i="1" smtClean="0"/>
              <a:t>n</a:t>
            </a:r>
            <a:r>
              <a:rPr lang="en-US" altLang="zh-CN" sz="2200" baseline="-25000" smtClean="0"/>
              <a:t>0  </a:t>
            </a:r>
            <a:r>
              <a:rPr lang="en-US" altLang="zh-CN" sz="2200" smtClean="0"/>
              <a:t>= </a:t>
            </a:r>
            <a:r>
              <a:rPr lang="en-US" altLang="zh-CN" sz="2200" i="1" smtClean="0"/>
              <a:t>n</a:t>
            </a:r>
            <a:r>
              <a:rPr lang="en-US" altLang="zh-CN" sz="2200" smtClean="0"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200" smtClean="0"/>
              <a:t>41 = 123</a:t>
            </a:r>
            <a:r>
              <a:rPr lang="en-US" altLang="zh-CN" sz="2200" smtClean="0"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200" smtClean="0"/>
              <a:t>41 = 82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928662" y="5824855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答案为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596" y="3429000"/>
            <a:ext cx="8572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结点个数表示：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为总结点个数，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i="1" baseline="-25000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为度为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200" smtClean="0">
                <a:latin typeface="宋体"/>
                <a:ea typeface="宋体"/>
                <a:cs typeface="Times New Roman" pitchFamily="18" charset="0"/>
              </a:rPr>
              <a:t>≤</a:t>
            </a:r>
            <a:r>
              <a:rPr lang="en-US" altLang="zh-CN" sz="2200" i="1" smtClean="0">
                <a:ea typeface="宋体"/>
                <a:cs typeface="Times New Roman" pitchFamily="18" charset="0"/>
              </a:rPr>
              <a:t>i</a:t>
            </a:r>
            <a:r>
              <a:rPr lang="en-US" altLang="zh-CN" sz="2200" smtClean="0">
                <a:latin typeface="宋体"/>
                <a:ea typeface="宋体"/>
                <a:cs typeface="Times New Roman" pitchFamily="18" charset="0"/>
              </a:rPr>
              <a:t>≤</a:t>
            </a:r>
            <a:r>
              <a:rPr lang="en-US" altLang="zh-CN" sz="2200" i="1" smtClean="0">
                <a:ea typeface="宋体"/>
                <a:cs typeface="Times New Roman" pitchFamily="18" charset="0"/>
              </a:rPr>
              <a:t>m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）的结点个数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F4B5-F1A9-42AD-821A-75B0B7EBAD78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8" grpId="0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285720" y="1000108"/>
            <a:ext cx="853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性质</a:t>
            </a:r>
            <a:r>
              <a:rPr kumimoji="1" lang="en-US" altLang="zh-CN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2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度为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的树中第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层上至多有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i="1" baseline="3000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aseline="30000"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个结点（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err="1">
                <a:latin typeface="+mn-ea"/>
                <a:ea typeface="+mn-ea"/>
                <a:cs typeface="Times New Roman" pitchFamily="18" charset="0"/>
              </a:rPr>
              <a:t>≥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）。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Line 20"/>
          <p:cNvSpPr>
            <a:spLocks noChangeShapeType="1"/>
          </p:cNvSpPr>
          <p:nvPr/>
        </p:nvSpPr>
        <p:spPr bwMode="auto">
          <a:xfrm flipH="1">
            <a:off x="3287702" y="2065333"/>
            <a:ext cx="792163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Line 21"/>
          <p:cNvSpPr>
            <a:spLocks noChangeShapeType="1"/>
          </p:cNvSpPr>
          <p:nvPr/>
        </p:nvSpPr>
        <p:spPr bwMode="auto">
          <a:xfrm>
            <a:off x="4224327" y="213835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>
            <a:off x="4295764" y="2065333"/>
            <a:ext cx="936625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079864" y="1922458"/>
            <a:ext cx="288925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071802" y="2427283"/>
            <a:ext cx="288925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081452" y="2427283"/>
            <a:ext cx="288925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087927" y="2427283"/>
            <a:ext cx="288925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43108" y="3071810"/>
            <a:ext cx="4214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度为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的树第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层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至多有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个结点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11188" y="2660313"/>
            <a:ext cx="831853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树：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={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}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是包含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个结点的有限集合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 err="1">
                <a:latin typeface="+mj-ea"/>
                <a:ea typeface="+mj-ea"/>
                <a:cs typeface="Times New Roman" pitchFamily="18" charset="0"/>
              </a:rPr>
              <a:t>≥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）。当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=0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时为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空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树，否则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关系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满足以下条件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</a:t>
            </a:r>
          </a:p>
        </p:txBody>
      </p:sp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1000100" y="3714752"/>
            <a:ext cx="774385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itchFamily="2" charset="2"/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有且仅有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个结点</a:t>
            </a:r>
            <a:r>
              <a:rPr kumimoji="1"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0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sz="200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∈</a:t>
            </a:r>
            <a:r>
              <a:rPr kumimoji="1"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，它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对于关系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来说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没有前驱结点，结点</a:t>
            </a:r>
            <a:r>
              <a:rPr kumimoji="1"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0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称作树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根结点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Blip>
                <a:blip r:embed="rId2"/>
              </a:buBlip>
            </a:pP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除</a:t>
            </a:r>
            <a:r>
              <a:rPr kumimoji="1" lang="zh-CN" altLang="en-US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根结点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外，每个结点有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且</a:t>
            </a: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仅有</a:t>
            </a:r>
            <a:r>
              <a:rPr kumimoji="1" lang="zh-CN" altLang="en-US" sz="20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个前驱结点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每个结点可以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有</a:t>
            </a: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零个或多</a:t>
            </a:r>
            <a:r>
              <a:rPr kumimoji="1" lang="zh-CN" altLang="en-US" sz="20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后继结点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4084" name="Text Box 4" descr="画布"/>
          <p:cNvSpPr txBox="1">
            <a:spLocks noChangeArrowheads="1"/>
          </p:cNvSpPr>
          <p:nvPr/>
        </p:nvSpPr>
        <p:spPr bwMode="auto">
          <a:xfrm>
            <a:off x="285720" y="1214422"/>
            <a:ext cx="2879725" cy="5619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7.1.1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树的定义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857224" y="2143116"/>
            <a:ext cx="2449512" cy="45720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形式化定义</a:t>
            </a:r>
          </a:p>
        </p:txBody>
      </p:sp>
      <p:sp>
        <p:nvSpPr>
          <p:cNvPr id="6" name="Text Box 3" descr="信纸"/>
          <p:cNvSpPr txBox="1">
            <a:spLocks noChangeArrowheads="1"/>
          </p:cNvSpPr>
          <p:nvPr/>
        </p:nvSpPr>
        <p:spPr bwMode="auto">
          <a:xfrm>
            <a:off x="2857488" y="285728"/>
            <a:ext cx="3071834" cy="579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7.1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树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的概念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381000" y="590545"/>
            <a:ext cx="704852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性质</a:t>
            </a:r>
            <a:r>
              <a:rPr kumimoji="1" lang="en-US" altLang="zh-CN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3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高度为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次树至多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有          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个结点。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4857752" y="500042"/>
          <a:ext cx="6794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6" name="Equation" r:id="rId3" imgW="457200" imgH="419040" progId="">
                  <p:embed/>
                </p:oleObj>
              </mc:Choice>
              <mc:Fallback>
                <p:oleObj name="Equation" r:id="rId3" imgW="457200" imgH="41904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500042"/>
                        <a:ext cx="67945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8662" y="1500174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次树每层最多结点数：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71538" y="2285992"/>
            <a:ext cx="2571768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5"/>
              </a:buBlip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层：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</a:t>
            </a:r>
          </a:p>
          <a:p>
            <a:pPr marL="457200" indent="-457200" algn="l">
              <a:lnSpc>
                <a:spcPts val="3200"/>
              </a:lnSpc>
              <a:buBlip>
                <a:blip r:embed="rId5"/>
              </a:buBlip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层：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baseline="30000" smtClean="0">
                <a:ea typeface="楷体" pitchFamily="49" charset="-122"/>
                <a:cs typeface="Times New Roman" pitchFamily="18" charset="0"/>
              </a:rPr>
              <a:t>1</a:t>
            </a:r>
          </a:p>
          <a:p>
            <a:pPr marL="457200" indent="-457200" algn="l">
              <a:lnSpc>
                <a:spcPts val="3200"/>
              </a:lnSpc>
              <a:buBlip>
                <a:blip r:embed="rId5"/>
              </a:buBlip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层：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baseline="30000" smtClean="0">
                <a:ea typeface="楷体" pitchFamily="49" charset="-122"/>
                <a:cs typeface="Times New Roman" pitchFamily="18" charset="0"/>
              </a:rPr>
              <a:t>2</a:t>
            </a:r>
            <a:endParaRPr lang="en-US" altLang="zh-CN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5"/>
              </a:buBlip>
            </a:pPr>
            <a:r>
              <a:rPr lang="en-US" altLang="zh-CN" smtClean="0">
                <a:ea typeface="楷体" pitchFamily="49" charset="-122"/>
                <a:cs typeface="Times New Roman" pitchFamily="18" charset="0"/>
                <a:sym typeface="Symbol"/>
              </a:rPr>
              <a:t></a:t>
            </a:r>
            <a:endParaRPr lang="en-US" altLang="zh-CN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5"/>
              </a:buBlip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层：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i="1" baseline="30000" smtClean="0"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baseline="30000" smtClean="0">
                <a:ea typeface="楷体" pitchFamily="49" charset="-122"/>
                <a:cs typeface="Times New Roman" pitchFamily="18" charset="0"/>
              </a:rPr>
              <a:t>-1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右大括号 7"/>
          <p:cNvSpPr/>
          <p:nvPr/>
        </p:nvSpPr>
        <p:spPr>
          <a:xfrm>
            <a:off x="3643306" y="2428868"/>
            <a:ext cx="142876" cy="1785950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4000496" y="3000372"/>
          <a:ext cx="6794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7" name="Equation" r:id="rId6" imgW="457200" imgH="419040" progId="">
                  <p:embed/>
                </p:oleObj>
              </mc:Choice>
              <mc:Fallback>
                <p:oleObj name="Equation" r:id="rId6" imgW="457200" imgH="41904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496" y="3000372"/>
                        <a:ext cx="67945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560387" y="928670"/>
            <a:ext cx="8583613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性质</a:t>
            </a:r>
            <a:r>
              <a:rPr kumimoji="1" lang="en-US" altLang="zh-CN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4 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具有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个结点的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次树的</a:t>
            </a:r>
            <a:r>
              <a:rPr kumimoji="1" lang="zh-CN" altLang="en-US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最小高度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i="1" baseline="-30000" dirty="0" err="1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1)+1)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4357688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1428728" y="1857364"/>
            <a:ext cx="192882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=10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=3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 flipH="1">
            <a:off x="1577952" y="2571747"/>
            <a:ext cx="792164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>
            <a:off x="2514579" y="2644772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586017" y="2571747"/>
            <a:ext cx="936627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 flipH="1">
            <a:off x="1074713" y="3076572"/>
            <a:ext cx="431801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 flipH="1">
            <a:off x="1435077" y="3148010"/>
            <a:ext cx="71438" cy="5048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25"/>
          <p:cNvSpPr>
            <a:spLocks noChangeShapeType="1"/>
          </p:cNvSpPr>
          <p:nvPr/>
        </p:nvSpPr>
        <p:spPr bwMode="auto">
          <a:xfrm>
            <a:off x="1577952" y="3076572"/>
            <a:ext cx="215901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2154216" y="3076572"/>
            <a:ext cx="360363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27"/>
          <p:cNvSpPr>
            <a:spLocks noChangeShapeType="1"/>
          </p:cNvSpPr>
          <p:nvPr/>
        </p:nvSpPr>
        <p:spPr bwMode="auto">
          <a:xfrm>
            <a:off x="2514579" y="314801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28"/>
          <p:cNvSpPr>
            <a:spLocks noChangeShapeType="1"/>
          </p:cNvSpPr>
          <p:nvPr/>
        </p:nvSpPr>
        <p:spPr bwMode="auto">
          <a:xfrm>
            <a:off x="2586017" y="3076572"/>
            <a:ext cx="288926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2370116" y="2428872"/>
            <a:ext cx="288926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Oval 8"/>
          <p:cNvSpPr>
            <a:spLocks noChangeArrowheads="1"/>
          </p:cNvSpPr>
          <p:nvPr/>
        </p:nvSpPr>
        <p:spPr bwMode="auto">
          <a:xfrm>
            <a:off x="1362052" y="2933697"/>
            <a:ext cx="288926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9"/>
          <p:cNvSpPr>
            <a:spLocks noChangeArrowheads="1"/>
          </p:cNvSpPr>
          <p:nvPr/>
        </p:nvSpPr>
        <p:spPr bwMode="auto">
          <a:xfrm>
            <a:off x="2371704" y="2933697"/>
            <a:ext cx="288926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10"/>
          <p:cNvSpPr>
            <a:spLocks noChangeArrowheads="1"/>
          </p:cNvSpPr>
          <p:nvPr/>
        </p:nvSpPr>
        <p:spPr bwMode="auto">
          <a:xfrm>
            <a:off x="3378181" y="2933697"/>
            <a:ext cx="288926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11"/>
          <p:cNvSpPr>
            <a:spLocks noChangeArrowheads="1"/>
          </p:cNvSpPr>
          <p:nvPr/>
        </p:nvSpPr>
        <p:spPr bwMode="auto">
          <a:xfrm>
            <a:off x="928663" y="3508372"/>
            <a:ext cx="288926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12"/>
          <p:cNvSpPr>
            <a:spLocks noChangeArrowheads="1"/>
          </p:cNvSpPr>
          <p:nvPr/>
        </p:nvSpPr>
        <p:spPr bwMode="auto">
          <a:xfrm>
            <a:off x="1290614" y="3508372"/>
            <a:ext cx="288926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13"/>
          <p:cNvSpPr>
            <a:spLocks noChangeArrowheads="1"/>
          </p:cNvSpPr>
          <p:nvPr/>
        </p:nvSpPr>
        <p:spPr bwMode="auto">
          <a:xfrm>
            <a:off x="1650977" y="3508372"/>
            <a:ext cx="288926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14"/>
          <p:cNvSpPr>
            <a:spLocks noChangeArrowheads="1"/>
          </p:cNvSpPr>
          <p:nvPr/>
        </p:nvSpPr>
        <p:spPr bwMode="auto">
          <a:xfrm>
            <a:off x="2009753" y="3508372"/>
            <a:ext cx="288926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Oval 15"/>
          <p:cNvSpPr>
            <a:spLocks noChangeArrowheads="1"/>
          </p:cNvSpPr>
          <p:nvPr/>
        </p:nvSpPr>
        <p:spPr bwMode="auto">
          <a:xfrm>
            <a:off x="2371704" y="3508372"/>
            <a:ext cx="288926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Oval 16"/>
          <p:cNvSpPr>
            <a:spLocks noChangeArrowheads="1"/>
          </p:cNvSpPr>
          <p:nvPr/>
        </p:nvSpPr>
        <p:spPr bwMode="auto">
          <a:xfrm>
            <a:off x="2732067" y="3508372"/>
            <a:ext cx="288926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929058" y="2500306"/>
            <a:ext cx="4286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sz="22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最小高度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 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sz="2200" baseline="-30000" smtClean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(10 ×(3</a:t>
            </a:r>
            <a:r>
              <a:rPr kumimoji="1" lang="en-US" altLang="zh-CN" sz="2200" smtClean="0">
                <a:latin typeface="+mn-ea"/>
                <a:cs typeface="Times New Roman" pitchFamily="18" charset="0"/>
              </a:rPr>
              <a:t>-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1)+1)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</a:p>
          <a:p>
            <a:pPr algn="l">
              <a:lnSpc>
                <a:spcPts val="3200"/>
              </a:lnSpc>
            </a:pPr>
            <a:r>
              <a:rPr kumimoji="1" lang="en-US" altLang="zh-CN" sz="2200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                 =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 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sz="2200" baseline="-30000" smtClean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21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 </a:t>
            </a:r>
          </a:p>
          <a:p>
            <a:pPr algn="l">
              <a:lnSpc>
                <a:spcPts val="3200"/>
              </a:lnSpc>
            </a:pPr>
            <a:r>
              <a:rPr kumimoji="1" lang="en-US" altLang="zh-CN" sz="2200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                 =3</a:t>
            </a:r>
            <a:endParaRPr lang="zh-CN" altLang="en-US" sz="2200"/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714348" y="1428736"/>
            <a:ext cx="6534166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 解：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设含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个结点的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次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树的</a:t>
            </a:r>
            <a:r>
              <a:rPr kumimoji="1" lang="zh-CN" altLang="en-US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最小高度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：</a:t>
            </a:r>
            <a:endParaRPr kumimoji="1" lang="en-US" altLang="zh-CN" baseline="30000" dirty="0">
              <a:ea typeface="楷体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3071" name="Text Box 15"/>
          <p:cNvSpPr txBox="1">
            <a:spLocks noChangeArrowheads="1"/>
          </p:cNvSpPr>
          <p:nvPr/>
        </p:nvSpPr>
        <p:spPr bwMode="auto">
          <a:xfrm>
            <a:off x="539750" y="188913"/>
            <a:ext cx="8032778" cy="9048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kumimoji="1"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含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个结点的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次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树的最小高度是多少？最大高度是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多少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？ </a:t>
            </a:r>
            <a:r>
              <a:rPr kumimoji="1" lang="zh-CN" altLang="en-US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 看成是性质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的证明过程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928662" y="2428868"/>
            <a:ext cx="7416800" cy="1922518"/>
            <a:chOff x="869976" y="1763716"/>
            <a:chExt cx="7416800" cy="1922518"/>
          </a:xfrm>
        </p:grpSpPr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943001" y="3286124"/>
              <a:ext cx="33829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m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=3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h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=3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：最多结点情况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grpSp>
          <p:nvGrpSpPr>
            <p:cNvPr id="19" name="Group 59"/>
            <p:cNvGrpSpPr>
              <a:grpSpLocks/>
            </p:cNvGrpSpPr>
            <p:nvPr/>
          </p:nvGrpSpPr>
          <p:grpSpPr bwMode="auto">
            <a:xfrm>
              <a:off x="869976" y="1763716"/>
              <a:ext cx="6699250" cy="1366837"/>
              <a:chOff x="476" y="2704"/>
              <a:chExt cx="4220" cy="861"/>
            </a:xfrm>
          </p:grpSpPr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 flipH="1">
                <a:off x="885" y="2794"/>
                <a:ext cx="499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1475" y="284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1520" y="2794"/>
                <a:ext cx="59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Line 23"/>
              <p:cNvSpPr>
                <a:spLocks noChangeShapeType="1"/>
              </p:cNvSpPr>
              <p:nvPr/>
            </p:nvSpPr>
            <p:spPr bwMode="auto">
              <a:xfrm flipH="1">
                <a:off x="568" y="3112"/>
                <a:ext cx="272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" name="Line 24"/>
              <p:cNvSpPr>
                <a:spLocks noChangeShapeType="1"/>
              </p:cNvSpPr>
              <p:nvPr/>
            </p:nvSpPr>
            <p:spPr bwMode="auto">
              <a:xfrm flipH="1">
                <a:off x="795" y="3157"/>
                <a:ext cx="45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>
                <a:off x="885" y="3112"/>
                <a:ext cx="136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" name="Line 26"/>
              <p:cNvSpPr>
                <a:spLocks noChangeShapeType="1"/>
              </p:cNvSpPr>
              <p:nvPr/>
            </p:nvSpPr>
            <p:spPr bwMode="auto">
              <a:xfrm flipH="1">
                <a:off x="1248" y="3112"/>
                <a:ext cx="227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" name="Line 27"/>
              <p:cNvSpPr>
                <a:spLocks noChangeShapeType="1"/>
              </p:cNvSpPr>
              <p:nvPr/>
            </p:nvSpPr>
            <p:spPr bwMode="auto">
              <a:xfrm>
                <a:off x="1475" y="315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Line 28"/>
              <p:cNvSpPr>
                <a:spLocks noChangeShapeType="1"/>
              </p:cNvSpPr>
              <p:nvPr/>
            </p:nvSpPr>
            <p:spPr bwMode="auto">
              <a:xfrm>
                <a:off x="1520" y="3112"/>
                <a:ext cx="182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Line 29"/>
              <p:cNvSpPr>
                <a:spLocks noChangeShapeType="1"/>
              </p:cNvSpPr>
              <p:nvPr/>
            </p:nvSpPr>
            <p:spPr bwMode="auto">
              <a:xfrm flipH="1">
                <a:off x="1929" y="3112"/>
                <a:ext cx="136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" name="Line 30"/>
              <p:cNvSpPr>
                <a:spLocks noChangeShapeType="1"/>
              </p:cNvSpPr>
              <p:nvPr/>
            </p:nvSpPr>
            <p:spPr bwMode="auto">
              <a:xfrm>
                <a:off x="2110" y="3157"/>
                <a:ext cx="45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" name="Line 31"/>
              <p:cNvSpPr>
                <a:spLocks noChangeShapeType="1"/>
              </p:cNvSpPr>
              <p:nvPr/>
            </p:nvSpPr>
            <p:spPr bwMode="auto">
              <a:xfrm>
                <a:off x="2155" y="3112"/>
                <a:ext cx="227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" name="Oval 7"/>
              <p:cNvSpPr>
                <a:spLocks noChangeArrowheads="1"/>
              </p:cNvSpPr>
              <p:nvPr/>
            </p:nvSpPr>
            <p:spPr bwMode="auto">
              <a:xfrm>
                <a:off x="1384" y="270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Oval 8"/>
              <p:cNvSpPr>
                <a:spLocks noChangeArrowheads="1"/>
              </p:cNvSpPr>
              <p:nvPr/>
            </p:nvSpPr>
            <p:spPr bwMode="auto">
              <a:xfrm>
                <a:off x="749" y="3022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Oval 9"/>
              <p:cNvSpPr>
                <a:spLocks noChangeArrowheads="1"/>
              </p:cNvSpPr>
              <p:nvPr/>
            </p:nvSpPr>
            <p:spPr bwMode="auto">
              <a:xfrm>
                <a:off x="1385" y="3022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Oval 10"/>
              <p:cNvSpPr>
                <a:spLocks noChangeArrowheads="1"/>
              </p:cNvSpPr>
              <p:nvPr/>
            </p:nvSpPr>
            <p:spPr bwMode="auto">
              <a:xfrm>
                <a:off x="2019" y="3022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476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Oval 12"/>
              <p:cNvSpPr>
                <a:spLocks noChangeArrowheads="1"/>
              </p:cNvSpPr>
              <p:nvPr/>
            </p:nvSpPr>
            <p:spPr bwMode="auto">
              <a:xfrm>
                <a:off x="704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Oval 13"/>
              <p:cNvSpPr>
                <a:spLocks noChangeArrowheads="1"/>
              </p:cNvSpPr>
              <p:nvPr/>
            </p:nvSpPr>
            <p:spPr bwMode="auto">
              <a:xfrm>
                <a:off x="931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Oval 14"/>
              <p:cNvSpPr>
                <a:spLocks noChangeArrowheads="1"/>
              </p:cNvSpPr>
              <p:nvPr/>
            </p:nvSpPr>
            <p:spPr bwMode="auto">
              <a:xfrm>
                <a:off x="1157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Oval 15"/>
              <p:cNvSpPr>
                <a:spLocks noChangeArrowheads="1"/>
              </p:cNvSpPr>
              <p:nvPr/>
            </p:nvSpPr>
            <p:spPr bwMode="auto">
              <a:xfrm>
                <a:off x="1385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Oval 16"/>
              <p:cNvSpPr>
                <a:spLocks noChangeArrowheads="1"/>
              </p:cNvSpPr>
              <p:nvPr/>
            </p:nvSpPr>
            <p:spPr bwMode="auto">
              <a:xfrm>
                <a:off x="1612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auto">
              <a:xfrm>
                <a:off x="1838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auto">
              <a:xfrm>
                <a:off x="2066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auto">
              <a:xfrm>
                <a:off x="2293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33"/>
              <p:cNvSpPr>
                <a:spLocks noChangeShapeType="1"/>
              </p:cNvSpPr>
              <p:nvPr/>
            </p:nvSpPr>
            <p:spPr bwMode="auto">
              <a:xfrm flipH="1">
                <a:off x="3380" y="2794"/>
                <a:ext cx="499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" name="Line 34"/>
              <p:cNvSpPr>
                <a:spLocks noChangeShapeType="1"/>
              </p:cNvSpPr>
              <p:nvPr/>
            </p:nvSpPr>
            <p:spPr bwMode="auto">
              <a:xfrm>
                <a:off x="3970" y="284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" name="Line 35"/>
              <p:cNvSpPr>
                <a:spLocks noChangeShapeType="1"/>
              </p:cNvSpPr>
              <p:nvPr/>
            </p:nvSpPr>
            <p:spPr bwMode="auto">
              <a:xfrm>
                <a:off x="4015" y="2794"/>
                <a:ext cx="59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" name="Line 36"/>
              <p:cNvSpPr>
                <a:spLocks noChangeShapeType="1"/>
              </p:cNvSpPr>
              <p:nvPr/>
            </p:nvSpPr>
            <p:spPr bwMode="auto">
              <a:xfrm flipH="1">
                <a:off x="3063" y="3112"/>
                <a:ext cx="272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" name="Oval 45"/>
              <p:cNvSpPr>
                <a:spLocks noChangeArrowheads="1"/>
              </p:cNvSpPr>
              <p:nvPr/>
            </p:nvSpPr>
            <p:spPr bwMode="auto">
              <a:xfrm>
                <a:off x="3879" y="270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Oval 46"/>
              <p:cNvSpPr>
                <a:spLocks noChangeArrowheads="1"/>
              </p:cNvSpPr>
              <p:nvPr/>
            </p:nvSpPr>
            <p:spPr bwMode="auto">
              <a:xfrm>
                <a:off x="3244" y="3022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Oval 47"/>
              <p:cNvSpPr>
                <a:spLocks noChangeArrowheads="1"/>
              </p:cNvSpPr>
              <p:nvPr/>
            </p:nvSpPr>
            <p:spPr bwMode="auto">
              <a:xfrm>
                <a:off x="3880" y="3022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Oval 48"/>
              <p:cNvSpPr>
                <a:spLocks noChangeArrowheads="1"/>
              </p:cNvSpPr>
              <p:nvPr/>
            </p:nvSpPr>
            <p:spPr bwMode="auto">
              <a:xfrm>
                <a:off x="4514" y="3022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Oval 49"/>
              <p:cNvSpPr>
                <a:spLocks noChangeArrowheads="1"/>
              </p:cNvSpPr>
              <p:nvPr/>
            </p:nvSpPr>
            <p:spPr bwMode="auto">
              <a:xfrm>
                <a:off x="2971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" name="Text Box 58"/>
            <p:cNvSpPr txBox="1">
              <a:spLocks noChangeArrowheads="1"/>
            </p:cNvSpPr>
            <p:nvPr/>
          </p:nvSpPr>
          <p:spPr bwMode="auto">
            <a:xfrm>
              <a:off x="4903814" y="3286124"/>
              <a:ext cx="33829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m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=3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h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=3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：最少结点情况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85786" y="3929066"/>
            <a:ext cx="7786742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则有：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1+3</a:t>
            </a:r>
            <a:r>
              <a:rPr kumimoji="1" lang="en-US" altLang="zh-CN" baseline="30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+3</a:t>
            </a:r>
            <a:r>
              <a:rPr kumimoji="1" lang="en-US" altLang="zh-CN" baseline="30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+</a:t>
            </a:r>
            <a:r>
              <a:rPr kumimoji="1" lang="en-US" altLang="zh-CN" smtClean="0">
                <a:latin typeface="+mj-ea"/>
                <a:ea typeface="+mj-ea"/>
                <a:cs typeface="Times New Roman" pitchFamily="18" charset="0"/>
              </a:rPr>
              <a:t>…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+3</a:t>
            </a:r>
            <a:r>
              <a:rPr kumimoji="1" lang="en-US" altLang="zh-CN" i="1" baseline="30000" smtClean="0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baseline="30000" smtClean="0">
                <a:ea typeface="楷体" pitchFamily="49" charset="-122"/>
                <a:cs typeface="Times New Roman" pitchFamily="18" charset="0"/>
              </a:rPr>
              <a:t>-2     </a:t>
            </a:r>
            <a:r>
              <a:rPr kumimoji="1" lang="zh-CN" altLang="en-US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＜    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n  </a:t>
            </a:r>
            <a:r>
              <a:rPr kumimoji="1" lang="en-US" altLang="zh-CN" smtClean="0">
                <a:latin typeface="+mn-ea"/>
                <a:ea typeface="+mn-ea"/>
                <a:cs typeface="Times New Roman" pitchFamily="18" charset="0"/>
              </a:rPr>
              <a:t>≤  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1+3</a:t>
            </a:r>
            <a:r>
              <a:rPr kumimoji="1" lang="en-US" altLang="zh-CN" baseline="30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+3</a:t>
            </a:r>
            <a:r>
              <a:rPr kumimoji="1" lang="en-US" altLang="zh-CN" baseline="30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+</a:t>
            </a:r>
            <a:r>
              <a:rPr kumimoji="1" lang="en-US" altLang="zh-CN" smtClean="0">
                <a:latin typeface="+mn-ea"/>
                <a:ea typeface="+mn-ea"/>
                <a:cs typeface="Times New Roman" pitchFamily="18" charset="0"/>
              </a:rPr>
              <a:t>…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+</a:t>
            </a:r>
            <a:r>
              <a:rPr kumimoji="1" lang="en-US" altLang="zh-CN" dirty="0" err="1" smtClean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i="1" baseline="30000" dirty="0" err="1" smtClean="0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baseline="30000" dirty="0" smtClean="0">
                <a:ea typeface="楷体" pitchFamily="49" charset="-122"/>
                <a:cs typeface="Times New Roman" pitchFamily="18" charset="0"/>
              </a:rPr>
              <a:t>-1</a:t>
            </a:r>
            <a:endParaRPr kumimoji="1"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       (</a:t>
            </a:r>
            <a:r>
              <a:rPr kumimoji="1" lang="en-US" altLang="zh-CN" dirty="0" err="1" smtClean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i="1" baseline="30000" dirty="0" err="1" smtClean="0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baseline="30000" dirty="0" smtClean="0"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en-US" altLang="zh-CN" dirty="0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1)/2 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＜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 smtClean="0"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 (</a:t>
            </a:r>
            <a:r>
              <a:rPr kumimoji="1" lang="en-US" altLang="zh-CN" dirty="0" err="1" smtClean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i="1" baseline="30000" dirty="0" err="1" smtClean="0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dirty="0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1)/2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dirty="0" err="1" smtClean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i="1" baseline="30000" dirty="0" err="1" smtClean="0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baseline="30000" dirty="0" smtClean="0"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＜</a:t>
            </a:r>
            <a:r>
              <a:rPr kumimoji="1" lang="en-US" altLang="zh-CN" dirty="0" err="1" smtClean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i="1" dirty="0" err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 err="1" smtClean="0"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en-US" altLang="zh-CN" dirty="0" err="1" smtClean="0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kumimoji="1" lang="en-US" altLang="zh-CN" dirty="0" err="1" smtClean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i="1" baseline="30000" dirty="0" err="1" smtClean="0">
                <a:ea typeface="楷体" pitchFamily="49" charset="-122"/>
                <a:cs typeface="Times New Roman" pitchFamily="18" charset="0"/>
              </a:rPr>
              <a:t>h</a:t>
            </a:r>
            <a:endParaRPr kumimoji="1" lang="en-US" altLang="zh-CN" i="1" baseline="30000" dirty="0" smtClean="0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即：</a:t>
            </a:r>
            <a:r>
              <a:rPr kumimoji="1" lang="en-US" altLang="zh-CN" i="1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kumimoji="1" lang="en-US" altLang="zh-CN" baseline="30000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kumimoji="1" lang="en-US" altLang="zh-CN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dirty="0" err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baseline="-30000" dirty="0" err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dirty="0" err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i="1" dirty="0" err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 err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en-US" altLang="zh-CN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en-US" altLang="zh-CN" baseline="30000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。</a:t>
            </a:r>
            <a:endParaRPr lang="zh-CN" altLang="en-US" dirty="0"/>
          </a:p>
        </p:txBody>
      </p:sp>
      <p:grpSp>
        <p:nvGrpSpPr>
          <p:cNvPr id="65" name="组合 64"/>
          <p:cNvGrpSpPr/>
          <p:nvPr/>
        </p:nvGrpSpPr>
        <p:grpSpPr>
          <a:xfrm>
            <a:off x="4929190" y="500042"/>
            <a:ext cx="3956054" cy="2961995"/>
            <a:chOff x="428596" y="785794"/>
            <a:chExt cx="3956054" cy="2961995"/>
          </a:xfrm>
        </p:grpSpPr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1001687" y="2895897"/>
              <a:ext cx="33829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最多结点情况，结点个数：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1736748" y="990592"/>
              <a:ext cx="792163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673373" y="1063617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744810" y="990592"/>
              <a:ext cx="93662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1233510" y="1495417"/>
              <a:ext cx="4318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1593873" y="1566854"/>
              <a:ext cx="71438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736748" y="1495417"/>
              <a:ext cx="2159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H="1">
              <a:off x="2313010" y="1495417"/>
              <a:ext cx="360363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673373" y="1566854"/>
              <a:ext cx="0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2744810" y="1495417"/>
              <a:ext cx="288925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H="1">
              <a:off x="3394098" y="1495417"/>
              <a:ext cx="2159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3681435" y="1566854"/>
              <a:ext cx="71438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3752873" y="1495417"/>
              <a:ext cx="360363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2528910" y="8477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1520848" y="1352542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2530498" y="1352542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10"/>
            <p:cNvSpPr>
              <a:spLocks noChangeArrowheads="1"/>
            </p:cNvSpPr>
            <p:nvPr/>
          </p:nvSpPr>
          <p:spPr bwMode="auto">
            <a:xfrm>
              <a:off x="3536973" y="1352542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11"/>
            <p:cNvSpPr>
              <a:spLocks noChangeArrowheads="1"/>
            </p:cNvSpPr>
            <p:nvPr/>
          </p:nvSpPr>
          <p:spPr bwMode="auto">
            <a:xfrm>
              <a:off x="1087460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1449410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Oval 13"/>
            <p:cNvSpPr>
              <a:spLocks noChangeArrowheads="1"/>
            </p:cNvSpPr>
            <p:nvPr/>
          </p:nvSpPr>
          <p:spPr bwMode="auto">
            <a:xfrm>
              <a:off x="1809773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Oval 14"/>
            <p:cNvSpPr>
              <a:spLocks noChangeArrowheads="1"/>
            </p:cNvSpPr>
            <p:nvPr/>
          </p:nvSpPr>
          <p:spPr bwMode="auto">
            <a:xfrm>
              <a:off x="2168548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Oval 15"/>
            <p:cNvSpPr>
              <a:spLocks noChangeArrowheads="1"/>
            </p:cNvSpPr>
            <p:nvPr/>
          </p:nvSpPr>
          <p:spPr bwMode="auto">
            <a:xfrm>
              <a:off x="2530498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Oval 16"/>
            <p:cNvSpPr>
              <a:spLocks noChangeArrowheads="1"/>
            </p:cNvSpPr>
            <p:nvPr/>
          </p:nvSpPr>
          <p:spPr bwMode="auto">
            <a:xfrm>
              <a:off x="2890860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Oval 17"/>
            <p:cNvSpPr>
              <a:spLocks noChangeArrowheads="1"/>
            </p:cNvSpPr>
            <p:nvPr/>
          </p:nvSpPr>
          <p:spPr bwMode="auto">
            <a:xfrm>
              <a:off x="3249635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Oval 18"/>
            <p:cNvSpPr>
              <a:spLocks noChangeArrowheads="1"/>
            </p:cNvSpPr>
            <p:nvPr/>
          </p:nvSpPr>
          <p:spPr bwMode="auto">
            <a:xfrm>
              <a:off x="3611585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Oval 19"/>
            <p:cNvSpPr>
              <a:spLocks noChangeArrowheads="1"/>
            </p:cNvSpPr>
            <p:nvPr/>
          </p:nvSpPr>
          <p:spPr bwMode="auto">
            <a:xfrm>
              <a:off x="3971948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左大括号 54"/>
            <p:cNvSpPr/>
            <p:nvPr/>
          </p:nvSpPr>
          <p:spPr>
            <a:xfrm>
              <a:off x="857224" y="785794"/>
              <a:ext cx="142876" cy="1357322"/>
            </a:xfrm>
            <a:prstGeom prst="leftBrace">
              <a:avLst/>
            </a:prstGeom>
            <a:ln w="285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142976" y="3286124"/>
              <a:ext cx="3071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1+3</a:t>
              </a:r>
              <a:r>
                <a:rPr kumimoji="1" lang="en-US" altLang="zh-CN" baseline="300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+3</a:t>
              </a:r>
              <a:r>
                <a:rPr kumimoji="1" lang="en-US" altLang="zh-CN" baseline="3000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+</a:t>
              </a:r>
              <a:r>
                <a:rPr kumimoji="1" lang="en-US" altLang="zh-CN" smtClean="0">
                  <a:latin typeface="+mn-ea"/>
                  <a:cs typeface="Times New Roman" pitchFamily="18" charset="0"/>
                </a:rPr>
                <a:t>…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+3</a:t>
              </a:r>
              <a:r>
                <a:rPr kumimoji="1" lang="en-US" altLang="zh-CN" i="1" baseline="30000" smtClean="0">
                  <a:ea typeface="楷体" pitchFamily="49" charset="-122"/>
                  <a:cs typeface="Times New Roman" pitchFamily="18" charset="0"/>
                </a:rPr>
                <a:t>h</a:t>
              </a:r>
              <a:r>
                <a:rPr kumimoji="1" lang="en-US" altLang="zh-CN" baseline="30000" smtClean="0">
                  <a:ea typeface="楷体" pitchFamily="49" charset="-122"/>
                  <a:cs typeface="Times New Roman" pitchFamily="18" charset="0"/>
                </a:rPr>
                <a:t>-1</a:t>
              </a:r>
              <a:endParaRPr lang="zh-CN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28596" y="128586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/>
                <a:t>h</a:t>
              </a:r>
              <a:endParaRPr lang="zh-CN" altLang="en-US" sz="2000" i="1"/>
            </a:p>
          </p:txBody>
        </p:sp>
        <p:sp>
          <p:nvSpPr>
            <p:cNvPr id="59" name="下箭头 58"/>
            <p:cNvSpPr/>
            <p:nvPr/>
          </p:nvSpPr>
          <p:spPr>
            <a:xfrm>
              <a:off x="2428860" y="2428868"/>
              <a:ext cx="214314" cy="357190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260476" y="467005"/>
            <a:ext cx="3954466" cy="2995032"/>
            <a:chOff x="4429124" y="785794"/>
            <a:chExt cx="3954466" cy="2995032"/>
          </a:xfrm>
        </p:grpSpPr>
        <p:sp>
          <p:nvSpPr>
            <p:cNvPr id="45" name="Line 33"/>
            <p:cNvSpPr>
              <a:spLocks noChangeShapeType="1"/>
            </p:cNvSpPr>
            <p:nvPr/>
          </p:nvSpPr>
          <p:spPr bwMode="auto">
            <a:xfrm flipH="1">
              <a:off x="5735688" y="990592"/>
              <a:ext cx="792163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34"/>
            <p:cNvSpPr>
              <a:spLocks noChangeShapeType="1"/>
            </p:cNvSpPr>
            <p:nvPr/>
          </p:nvSpPr>
          <p:spPr bwMode="auto">
            <a:xfrm>
              <a:off x="6672313" y="1063617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35"/>
            <p:cNvSpPr>
              <a:spLocks noChangeShapeType="1"/>
            </p:cNvSpPr>
            <p:nvPr/>
          </p:nvSpPr>
          <p:spPr bwMode="auto">
            <a:xfrm>
              <a:off x="6743751" y="990592"/>
              <a:ext cx="93662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36"/>
            <p:cNvSpPr>
              <a:spLocks noChangeShapeType="1"/>
            </p:cNvSpPr>
            <p:nvPr/>
          </p:nvSpPr>
          <p:spPr bwMode="auto">
            <a:xfrm flipH="1">
              <a:off x="5232451" y="1495417"/>
              <a:ext cx="4318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Oval 45"/>
            <p:cNvSpPr>
              <a:spLocks noChangeArrowheads="1"/>
            </p:cNvSpPr>
            <p:nvPr/>
          </p:nvSpPr>
          <p:spPr bwMode="auto">
            <a:xfrm>
              <a:off x="6527851" y="8477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Oval 46"/>
            <p:cNvSpPr>
              <a:spLocks noChangeArrowheads="1"/>
            </p:cNvSpPr>
            <p:nvPr/>
          </p:nvSpPr>
          <p:spPr bwMode="auto">
            <a:xfrm>
              <a:off x="5519788" y="1352542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Oval 47"/>
            <p:cNvSpPr>
              <a:spLocks noChangeArrowheads="1"/>
            </p:cNvSpPr>
            <p:nvPr/>
          </p:nvSpPr>
          <p:spPr bwMode="auto">
            <a:xfrm>
              <a:off x="6529438" y="1352542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Oval 48"/>
            <p:cNvSpPr>
              <a:spLocks noChangeArrowheads="1"/>
            </p:cNvSpPr>
            <p:nvPr/>
          </p:nvSpPr>
          <p:spPr bwMode="auto">
            <a:xfrm>
              <a:off x="7535913" y="1352542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Oval 49"/>
            <p:cNvSpPr>
              <a:spLocks noChangeArrowheads="1"/>
            </p:cNvSpPr>
            <p:nvPr/>
          </p:nvSpPr>
          <p:spPr bwMode="auto">
            <a:xfrm>
              <a:off x="5086401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 Box 58"/>
            <p:cNvSpPr txBox="1">
              <a:spLocks noChangeArrowheads="1"/>
            </p:cNvSpPr>
            <p:nvPr/>
          </p:nvSpPr>
          <p:spPr bwMode="auto">
            <a:xfrm>
              <a:off x="5000628" y="2928934"/>
              <a:ext cx="33829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最少结点情况，结点个数：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0" name="下箭头 59"/>
            <p:cNvSpPr/>
            <p:nvPr/>
          </p:nvSpPr>
          <p:spPr>
            <a:xfrm>
              <a:off x="6715140" y="2428868"/>
              <a:ext cx="214314" cy="357190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左大括号 60"/>
            <p:cNvSpPr/>
            <p:nvPr/>
          </p:nvSpPr>
          <p:spPr>
            <a:xfrm>
              <a:off x="4857752" y="785794"/>
              <a:ext cx="142876" cy="1357322"/>
            </a:xfrm>
            <a:prstGeom prst="leftBrace">
              <a:avLst/>
            </a:prstGeom>
            <a:ln w="285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429124" y="128586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/>
                <a:t>h</a:t>
              </a:r>
              <a:endParaRPr lang="zh-CN" altLang="en-US" sz="2000" i="1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43504" y="3319161"/>
              <a:ext cx="3071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1+3</a:t>
              </a:r>
              <a:r>
                <a:rPr kumimoji="1" lang="en-US" altLang="zh-CN" baseline="300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+3</a:t>
              </a:r>
              <a:r>
                <a:rPr kumimoji="1" lang="en-US" altLang="zh-CN" baseline="3000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+</a:t>
              </a:r>
              <a:r>
                <a:rPr kumimoji="1" lang="en-US" altLang="zh-CN" smtClean="0">
                  <a:latin typeface="+mn-ea"/>
                  <a:cs typeface="Times New Roman" pitchFamily="18" charset="0"/>
                </a:rPr>
                <a:t>…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+3</a:t>
              </a:r>
              <a:r>
                <a:rPr kumimoji="1" lang="en-US" altLang="zh-CN" i="1" baseline="30000" smtClean="0">
                  <a:ea typeface="楷体" pitchFamily="49" charset="-122"/>
                  <a:cs typeface="Times New Roman" pitchFamily="18" charset="0"/>
                </a:rPr>
                <a:t>h</a:t>
              </a:r>
              <a:r>
                <a:rPr kumimoji="1" lang="en-US" altLang="zh-CN" baseline="30000" smtClean="0">
                  <a:ea typeface="楷体" pitchFamily="49" charset="-122"/>
                  <a:cs typeface="Times New Roman" pitchFamily="18" charset="0"/>
                </a:rPr>
                <a:t>-2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+1</a:t>
              </a:r>
              <a:endParaRPr lang="zh-CN" altLang="en-US"/>
            </a:p>
          </p:txBody>
        </p:sp>
      </p:grpSp>
      <p:cxnSp>
        <p:nvCxnSpPr>
          <p:cNvPr id="67" name="直接箭头连接符 66"/>
          <p:cNvCxnSpPr>
            <a:endCxn id="63" idx="2"/>
          </p:cNvCxnSpPr>
          <p:nvPr/>
        </p:nvCxnSpPr>
        <p:spPr>
          <a:xfrm rot="5400000" flipH="1" flipV="1">
            <a:off x="2807740" y="3726100"/>
            <a:ext cx="967095" cy="43897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6000760" y="3429000"/>
            <a:ext cx="1285884" cy="10001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3617906" y="4500570"/>
            <a:ext cx="500066" cy="35719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446103" y="857232"/>
            <a:ext cx="553998" cy="8572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推广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0" name="灯片编号占位符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8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714348" y="571480"/>
            <a:ext cx="2462199" cy="465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最大高度？</a:t>
            </a:r>
            <a:endParaRPr kumimoji="1" lang="zh-CN" altLang="en-US" dirty="0">
              <a:solidFill>
                <a:srgbClr val="CC00FF"/>
              </a:solidFill>
              <a:ea typeface="楷体" pitchFamily="49" charset="-122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928926" y="1339850"/>
            <a:ext cx="1079500" cy="2373314"/>
            <a:chOff x="2928926" y="1339850"/>
            <a:chExt cx="1079500" cy="2373314"/>
          </a:xfrm>
        </p:grpSpPr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3428992" y="2022467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3428992" y="2711447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8" name="Text Box 12"/>
            <p:cNvSpPr txBox="1">
              <a:spLocks noChangeArrowheads="1"/>
            </p:cNvSpPr>
            <p:nvPr/>
          </p:nvSpPr>
          <p:spPr bwMode="auto">
            <a:xfrm>
              <a:off x="3214678" y="2155819"/>
              <a:ext cx="576263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 dirty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sz="3200" b="0" dirty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73065" name="Freeform 9"/>
            <p:cNvSpPr>
              <a:spLocks/>
            </p:cNvSpPr>
            <p:nvPr/>
          </p:nvSpPr>
          <p:spPr bwMode="auto">
            <a:xfrm>
              <a:off x="3503601" y="3067051"/>
              <a:ext cx="336550" cy="4397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" y="277"/>
                </a:cxn>
              </a:cxnLst>
              <a:rect l="0" t="0" r="r" b="b"/>
              <a:pathLst>
                <a:path w="212" h="277">
                  <a:moveTo>
                    <a:pt x="0" y="0"/>
                  </a:moveTo>
                  <a:lnTo>
                    <a:pt x="212" y="27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4" name="Freeform 8"/>
            <p:cNvSpPr>
              <a:spLocks/>
            </p:cNvSpPr>
            <p:nvPr/>
          </p:nvSpPr>
          <p:spPr bwMode="auto">
            <a:xfrm>
              <a:off x="3068626" y="3033714"/>
              <a:ext cx="319088" cy="428625"/>
            </a:xfrm>
            <a:custGeom>
              <a:avLst/>
              <a:gdLst/>
              <a:ahLst/>
              <a:cxnLst>
                <a:cxn ang="0">
                  <a:pos x="201" y="0"/>
                </a:cxn>
                <a:cxn ang="0">
                  <a:pos x="0" y="270"/>
                </a:cxn>
              </a:cxnLst>
              <a:rect l="0" t="0" r="r" b="b"/>
              <a:pathLst>
                <a:path w="201" h="270">
                  <a:moveTo>
                    <a:pt x="201" y="0"/>
                  </a:moveTo>
                  <a:lnTo>
                    <a:pt x="0" y="27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7" name="Line 11"/>
            <p:cNvSpPr>
              <a:spLocks noChangeShapeType="1"/>
            </p:cNvSpPr>
            <p:nvPr/>
          </p:nvSpPr>
          <p:spPr bwMode="auto">
            <a:xfrm>
              <a:off x="3432164" y="3138489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3" name="Line 7"/>
            <p:cNvSpPr>
              <a:spLocks noChangeShapeType="1"/>
            </p:cNvSpPr>
            <p:nvPr/>
          </p:nvSpPr>
          <p:spPr bwMode="auto">
            <a:xfrm>
              <a:off x="3432164" y="1555750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58" name="Oval 2"/>
            <p:cNvSpPr>
              <a:spLocks noChangeArrowheads="1"/>
            </p:cNvSpPr>
            <p:nvPr/>
          </p:nvSpPr>
          <p:spPr bwMode="auto">
            <a:xfrm>
              <a:off x="3287701" y="1339850"/>
              <a:ext cx="288925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59" name="Oval 3"/>
            <p:cNvSpPr>
              <a:spLocks noChangeArrowheads="1"/>
            </p:cNvSpPr>
            <p:nvPr/>
          </p:nvSpPr>
          <p:spPr bwMode="auto">
            <a:xfrm>
              <a:off x="3287701" y="1771650"/>
              <a:ext cx="288925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0" name="Oval 4"/>
            <p:cNvSpPr>
              <a:spLocks noChangeArrowheads="1"/>
            </p:cNvSpPr>
            <p:nvPr/>
          </p:nvSpPr>
          <p:spPr bwMode="auto">
            <a:xfrm>
              <a:off x="3287701" y="2922589"/>
              <a:ext cx="288925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1" name="Oval 5"/>
            <p:cNvSpPr>
              <a:spLocks noChangeArrowheads="1"/>
            </p:cNvSpPr>
            <p:nvPr/>
          </p:nvSpPr>
          <p:spPr bwMode="auto">
            <a:xfrm>
              <a:off x="2928926" y="3425826"/>
              <a:ext cx="288925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2" name="Oval 6"/>
            <p:cNvSpPr>
              <a:spLocks noChangeArrowheads="1"/>
            </p:cNvSpPr>
            <p:nvPr/>
          </p:nvSpPr>
          <p:spPr bwMode="auto">
            <a:xfrm>
              <a:off x="3719501" y="3425826"/>
              <a:ext cx="288925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6" name="Oval 10"/>
            <p:cNvSpPr>
              <a:spLocks noChangeArrowheads="1"/>
            </p:cNvSpPr>
            <p:nvPr/>
          </p:nvSpPr>
          <p:spPr bwMode="auto">
            <a:xfrm>
              <a:off x="3287701" y="3425826"/>
              <a:ext cx="288925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857224" y="4143380"/>
            <a:ext cx="7072362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       最大高度</a:t>
            </a:r>
            <a:r>
              <a:rPr kumimoji="1" lang="zh-CN" altLang="en-US">
                <a:ea typeface="楷体" pitchFamily="49" charset="-122"/>
                <a:cs typeface="Times New Roman" pitchFamily="18" charset="0"/>
                <a:sym typeface="Symbol" pitchFamily="18" charset="2"/>
              </a:rPr>
              <a:t>为</a:t>
            </a:r>
            <a:r>
              <a:rPr kumimoji="1" lang="en-US" altLang="zh-CN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smtClean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-</a:t>
            </a:r>
            <a:r>
              <a:rPr kumimoji="1"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（某一层有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3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个结点，其他每层只有一个结点）。</a:t>
            </a:r>
            <a:endParaRPr kumimoji="1" lang="zh-CN" altLang="en-US" dirty="0">
              <a:ea typeface="楷体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1" name="右大括号 20"/>
          <p:cNvSpPr/>
          <p:nvPr/>
        </p:nvSpPr>
        <p:spPr>
          <a:xfrm>
            <a:off x="4500562" y="1357298"/>
            <a:ext cx="214314" cy="2286016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786314" y="2289110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sz="2000" dirty="0" smtClean="0">
                <a:latin typeface="+mn-ea"/>
                <a:cs typeface="Times New Roman" pitchFamily="18" charset="0"/>
                <a:sym typeface="Symbol" pitchFamily="18" charset="2"/>
              </a:rPr>
              <a:t>-</a:t>
            </a:r>
            <a:r>
              <a:rPr kumimoji="1" lang="en-US" altLang="zh-CN" sz="2000" dirty="0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2</a:t>
            </a:r>
            <a:endParaRPr lang="zh-CN" altLang="en-US" sz="2000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 descr="粉色面巾纸"/>
          <p:cNvSpPr txBox="1">
            <a:spLocks noChangeArrowheads="1"/>
          </p:cNvSpPr>
          <p:nvPr/>
        </p:nvSpPr>
        <p:spPr bwMode="auto">
          <a:xfrm>
            <a:off x="539750" y="549275"/>
            <a:ext cx="3817936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7.1.5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树的基本运算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539750" y="1412875"/>
            <a:ext cx="7848600" cy="493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RelaxedModerately"/>
            <a:lightRig rig="threePt" dir="t"/>
          </a:scene3d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树的运算主要分为三大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类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：  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1857364"/>
            <a:ext cx="7500990" cy="2677656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查找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满足某种特定关系的结点，如查找当前结点的双亲结点等；</a:t>
            </a:r>
          </a:p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插入或删除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某个结点，如在树的当前结点上插入一个新结点或删除当前结点的第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个孩子结点等；</a:t>
            </a:r>
          </a:p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遍历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树中每个结点。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7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500034" y="928670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树的遍历运算是指按某种方式访问树中的</a:t>
            </a:r>
            <a:r>
              <a:rPr kumimoji="1" lang="zh-CN" altLang="en-US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每</a:t>
            </a:r>
            <a:r>
              <a:rPr kumimoji="1" lang="zh-CN" altLang="en-US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个结点且</a:t>
            </a:r>
            <a:r>
              <a:rPr kumimoji="1" lang="zh-CN" altLang="en-US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每</a:t>
            </a:r>
            <a:r>
              <a:rPr kumimoji="1" lang="zh-CN" altLang="en-US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个结点只</a:t>
            </a:r>
            <a:r>
              <a:rPr kumimoji="1" lang="zh-CN" altLang="en-US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被访问一次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       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571472" y="357166"/>
            <a:ext cx="2376487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树的遍历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1538" y="1857364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主要的遍历方法：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028704" y="2428200"/>
            <a:ext cx="7686700" cy="929362"/>
            <a:chOff x="1028704" y="2428200"/>
            <a:chExt cx="7686700" cy="929362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1028704" y="2428200"/>
              <a:ext cx="1811338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457200" indent="-457200" algn="l">
                <a:buBlip>
                  <a:blip r:embed="rId2"/>
                </a:buBlip>
              </a:pP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先根遍历</a:t>
              </a: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:</a:t>
              </a:r>
              <a:endParaRPr kumimoji="1" lang="en-US" altLang="zh-CN" sz="2000" b="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327154" y="2926675"/>
              <a:ext cx="7388250" cy="4308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kumimoji="1" lang="en-US" altLang="zh-CN" sz="2000" dirty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    </a:t>
              </a:r>
              <a:r>
                <a:rPr kumimoji="1" lang="zh-CN" altLang="en-US" sz="2000" dirty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若树</a:t>
              </a:r>
              <a:r>
                <a:rPr kumimoji="1" lang="zh-CN" altLang="en-US" sz="2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不</a:t>
              </a:r>
              <a:r>
                <a:rPr kumimoji="1" lang="zh-CN" altLang="en-US" sz="2000" smtClean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空，则</a:t>
              </a:r>
              <a:r>
                <a:rPr kumimoji="1" lang="zh-CN" altLang="en-US" sz="2000" dirty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先</a:t>
              </a:r>
              <a:r>
                <a:rPr kumimoji="1" lang="zh-CN" altLang="en-US" sz="2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访问</a:t>
              </a:r>
              <a:r>
                <a:rPr kumimoji="1" lang="zh-CN" altLang="en-US" sz="2000" smtClean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根结点，然后</a:t>
              </a:r>
              <a:r>
                <a:rPr kumimoji="1" lang="zh-CN" altLang="en-US" sz="2000" dirty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依次先根遍历各棵子树。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71538" y="3429000"/>
            <a:ext cx="7329510" cy="815062"/>
            <a:chOff x="1071538" y="3429000"/>
            <a:chExt cx="7329510" cy="815062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1071538" y="3429000"/>
              <a:ext cx="1882775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457200" indent="-457200" algn="l">
                <a:buBlip>
                  <a:blip r:embed="rId2"/>
                </a:buBlip>
              </a:pP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后根遍历</a:t>
              </a: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: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298551" y="3813175"/>
              <a:ext cx="7102497" cy="4308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kumimoji="1" lang="en-US" altLang="zh-CN" sz="2000" dirty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    </a:t>
              </a:r>
              <a:r>
                <a:rPr kumimoji="1" lang="zh-CN" altLang="en-US" sz="2000" dirty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若树</a:t>
              </a:r>
              <a:r>
                <a:rPr kumimoji="1" lang="zh-CN" altLang="en-US" sz="2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不</a:t>
              </a:r>
              <a:r>
                <a:rPr kumimoji="1" lang="zh-CN" altLang="en-US" sz="2000" smtClean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空，则</a:t>
              </a:r>
              <a:r>
                <a:rPr kumimoji="1" lang="zh-CN" altLang="en-US" sz="2000" dirty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先依次后根遍历各</a:t>
              </a:r>
              <a:r>
                <a:rPr kumimoji="1" lang="zh-CN" altLang="en-US" sz="2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棵子</a:t>
              </a:r>
              <a:r>
                <a:rPr kumimoji="1" lang="zh-CN" altLang="en-US" sz="2000" smtClean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树，然后</a:t>
              </a:r>
              <a:r>
                <a:rPr kumimoji="1" lang="zh-CN" altLang="en-US" sz="2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访问</a:t>
              </a:r>
              <a:r>
                <a:rPr kumimoji="1" lang="zh-CN" altLang="en-US" sz="2000" smtClean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根结点。</a:t>
              </a:r>
              <a:endParaRPr kumimoji="1" lang="zh-CN" altLang="en-US" sz="2000" dirty="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71538" y="4429132"/>
            <a:ext cx="6615130" cy="970637"/>
            <a:chOff x="1071538" y="4429132"/>
            <a:chExt cx="6615130" cy="970637"/>
          </a:xfrm>
        </p:grpSpPr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071538" y="4429132"/>
              <a:ext cx="1882775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457200" indent="-457200" algn="l">
                <a:buBlip>
                  <a:blip r:embed="rId2"/>
                </a:buBlip>
              </a:pPr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层次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遍历</a:t>
              </a: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: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1154088" y="4968882"/>
              <a:ext cx="6532580" cy="4308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kumimoji="1" lang="en-US" altLang="zh-CN" sz="2000" dirty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      </a:t>
              </a:r>
              <a:r>
                <a:rPr kumimoji="1" lang="zh-CN" altLang="en-US" sz="2000" dirty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若树</a:t>
              </a:r>
              <a:r>
                <a:rPr kumimoji="1" lang="zh-CN" altLang="en-US" sz="2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不</a:t>
              </a:r>
              <a:r>
                <a:rPr kumimoji="1" lang="zh-CN" altLang="en-US" sz="2000" smtClean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空，则</a:t>
              </a:r>
              <a:r>
                <a:rPr kumimoji="1" lang="zh-CN" altLang="en-US" sz="2000" dirty="0" smtClean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自上而下、自</a:t>
              </a:r>
              <a:r>
                <a:rPr kumimoji="1" lang="zh-CN" altLang="en-US" sz="2000" dirty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左至右访问树</a:t>
              </a:r>
              <a:r>
                <a:rPr kumimoji="1" lang="zh-CN" altLang="en-US" sz="2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中</a:t>
              </a:r>
              <a:r>
                <a:rPr kumimoji="1" lang="zh-CN" altLang="en-US" sz="2000" smtClean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每个结点。</a:t>
              </a:r>
              <a:endParaRPr kumimoji="1" lang="zh-CN" altLang="en-US" sz="2000" dirty="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071538" y="5643578"/>
            <a:ext cx="60499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注意：</a:t>
            </a:r>
            <a:r>
              <a:rPr kumimoji="1" lang="zh-CN" altLang="en-US" sz="22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先根和后根遍历算法都是递归的。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0933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61" name="Freeform 25"/>
          <p:cNvSpPr>
            <a:spLocks noChangeAspect="1"/>
          </p:cNvSpPr>
          <p:nvPr/>
        </p:nvSpPr>
        <p:spPr bwMode="auto">
          <a:xfrm>
            <a:off x="4271945" y="3194050"/>
            <a:ext cx="352425" cy="414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8" y="326"/>
              </a:cxn>
            </a:cxnLst>
            <a:rect l="0" t="0" r="r" b="b"/>
            <a:pathLst>
              <a:path w="278" h="326">
                <a:moveTo>
                  <a:pt x="0" y="0"/>
                </a:moveTo>
                <a:lnTo>
                  <a:pt x="278" y="326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9" name="Freeform 23"/>
          <p:cNvSpPr>
            <a:spLocks noChangeAspect="1"/>
          </p:cNvSpPr>
          <p:nvPr/>
        </p:nvSpPr>
        <p:spPr bwMode="auto">
          <a:xfrm>
            <a:off x="4122720" y="3292475"/>
            <a:ext cx="3175" cy="312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52"/>
              </a:cxn>
            </a:cxnLst>
            <a:rect l="0" t="0" r="r" b="b"/>
            <a:pathLst>
              <a:path w="2" h="252">
                <a:moveTo>
                  <a:pt x="0" y="0"/>
                </a:moveTo>
                <a:lnTo>
                  <a:pt x="2" y="252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60" name="Freeform 24"/>
          <p:cNvSpPr>
            <a:spLocks noChangeAspect="1"/>
          </p:cNvSpPr>
          <p:nvPr/>
        </p:nvSpPr>
        <p:spPr bwMode="auto">
          <a:xfrm>
            <a:off x="3670283" y="3211513"/>
            <a:ext cx="295275" cy="381000"/>
          </a:xfrm>
          <a:custGeom>
            <a:avLst/>
            <a:gdLst/>
            <a:ahLst/>
            <a:cxnLst>
              <a:cxn ang="0">
                <a:pos x="186" y="0"/>
              </a:cxn>
              <a:cxn ang="0">
                <a:pos x="0" y="240"/>
              </a:cxn>
            </a:cxnLst>
            <a:rect l="0" t="0" r="r" b="b"/>
            <a:pathLst>
              <a:path w="186" h="240">
                <a:moveTo>
                  <a:pt x="186" y="0"/>
                </a:moveTo>
                <a:lnTo>
                  <a:pt x="0" y="240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8" name="Freeform 22"/>
          <p:cNvSpPr>
            <a:spLocks noChangeAspect="1"/>
          </p:cNvSpPr>
          <p:nvPr/>
        </p:nvSpPr>
        <p:spPr bwMode="auto">
          <a:xfrm>
            <a:off x="4122720" y="2649538"/>
            <a:ext cx="4763" cy="287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39"/>
              </a:cxn>
            </a:cxnLst>
            <a:rect l="0" t="0" r="r" b="b"/>
            <a:pathLst>
              <a:path w="3" h="239">
                <a:moveTo>
                  <a:pt x="0" y="0"/>
                </a:moveTo>
                <a:lnTo>
                  <a:pt x="3" y="239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7" name="Freeform 21"/>
          <p:cNvSpPr>
            <a:spLocks/>
          </p:cNvSpPr>
          <p:nvPr/>
        </p:nvSpPr>
        <p:spPr bwMode="auto">
          <a:xfrm>
            <a:off x="4114783" y="1971675"/>
            <a:ext cx="1587" cy="32385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256"/>
              </a:cxn>
            </a:cxnLst>
            <a:rect l="0" t="0" r="r" b="b"/>
            <a:pathLst>
              <a:path w="8" h="256">
                <a:moveTo>
                  <a:pt x="8" y="0"/>
                </a:moveTo>
                <a:lnTo>
                  <a:pt x="0" y="256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6" name="Freeform 20"/>
          <p:cNvSpPr>
            <a:spLocks noChangeAspect="1"/>
          </p:cNvSpPr>
          <p:nvPr/>
        </p:nvSpPr>
        <p:spPr bwMode="auto">
          <a:xfrm>
            <a:off x="2713020" y="1917700"/>
            <a:ext cx="176213" cy="379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9" y="298"/>
              </a:cxn>
            </a:cxnLst>
            <a:rect l="0" t="0" r="r" b="b"/>
            <a:pathLst>
              <a:path w="139" h="298">
                <a:moveTo>
                  <a:pt x="0" y="0"/>
                </a:moveTo>
                <a:lnTo>
                  <a:pt x="139" y="298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5" name="Freeform 19"/>
          <p:cNvSpPr>
            <a:spLocks noChangeAspect="1"/>
          </p:cNvSpPr>
          <p:nvPr/>
        </p:nvSpPr>
        <p:spPr bwMode="auto">
          <a:xfrm>
            <a:off x="2289158" y="1898650"/>
            <a:ext cx="177800" cy="388938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0" y="245"/>
              </a:cxn>
            </a:cxnLst>
            <a:rect l="0" t="0" r="r" b="b"/>
            <a:pathLst>
              <a:path w="112" h="245">
                <a:moveTo>
                  <a:pt x="112" y="0"/>
                </a:moveTo>
                <a:lnTo>
                  <a:pt x="0" y="245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4" name="Freeform 18"/>
          <p:cNvSpPr>
            <a:spLocks noChangeAspect="1"/>
          </p:cNvSpPr>
          <p:nvPr/>
        </p:nvSpPr>
        <p:spPr bwMode="auto">
          <a:xfrm>
            <a:off x="3500420" y="1147763"/>
            <a:ext cx="498475" cy="498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4" y="314"/>
              </a:cxn>
            </a:cxnLst>
            <a:rect l="0" t="0" r="r" b="b"/>
            <a:pathLst>
              <a:path w="314" h="314">
                <a:moveTo>
                  <a:pt x="0" y="0"/>
                </a:moveTo>
                <a:lnTo>
                  <a:pt x="314" y="314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2" name="Freeform 16"/>
          <p:cNvSpPr>
            <a:spLocks noChangeAspect="1"/>
          </p:cNvSpPr>
          <p:nvPr/>
        </p:nvSpPr>
        <p:spPr bwMode="auto">
          <a:xfrm>
            <a:off x="3317858" y="1249363"/>
            <a:ext cx="3175" cy="360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84"/>
              </a:cxn>
            </a:cxnLst>
            <a:rect l="0" t="0" r="r" b="b"/>
            <a:pathLst>
              <a:path w="2" h="284">
                <a:moveTo>
                  <a:pt x="0" y="0"/>
                </a:moveTo>
                <a:lnTo>
                  <a:pt x="2" y="284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3" name="Freeform 17"/>
          <p:cNvSpPr>
            <a:spLocks noChangeAspect="1"/>
          </p:cNvSpPr>
          <p:nvPr/>
        </p:nvSpPr>
        <p:spPr bwMode="auto">
          <a:xfrm>
            <a:off x="2668570" y="1143000"/>
            <a:ext cx="484188" cy="484188"/>
          </a:xfrm>
          <a:custGeom>
            <a:avLst/>
            <a:gdLst/>
            <a:ahLst/>
            <a:cxnLst>
              <a:cxn ang="0">
                <a:pos x="382" y="0"/>
              </a:cxn>
              <a:cxn ang="0">
                <a:pos x="0" y="382"/>
              </a:cxn>
            </a:cxnLst>
            <a:rect l="0" t="0" r="r" b="b"/>
            <a:pathLst>
              <a:path w="382" h="382">
                <a:moveTo>
                  <a:pt x="382" y="0"/>
                </a:moveTo>
                <a:lnTo>
                  <a:pt x="0" y="382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41" name="Oval 5"/>
          <p:cNvSpPr>
            <a:spLocks noChangeAspect="1" noChangeArrowheads="1"/>
          </p:cNvSpPr>
          <p:nvPr/>
        </p:nvSpPr>
        <p:spPr bwMode="auto">
          <a:xfrm>
            <a:off x="3136873" y="908050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</a:p>
        </p:txBody>
      </p:sp>
      <p:sp>
        <p:nvSpPr>
          <p:cNvPr id="193542" name="Oval 6"/>
          <p:cNvSpPr>
            <a:spLocks noChangeAspect="1" noChangeArrowheads="1"/>
          </p:cNvSpPr>
          <p:nvPr/>
        </p:nvSpPr>
        <p:spPr bwMode="auto">
          <a:xfrm>
            <a:off x="2422508" y="1608138"/>
            <a:ext cx="346075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</a:p>
        </p:txBody>
      </p:sp>
      <p:sp>
        <p:nvSpPr>
          <p:cNvPr id="193543" name="Oval 7"/>
          <p:cNvSpPr>
            <a:spLocks noChangeAspect="1" noChangeArrowheads="1"/>
          </p:cNvSpPr>
          <p:nvPr/>
        </p:nvSpPr>
        <p:spPr bwMode="auto">
          <a:xfrm>
            <a:off x="3144820" y="1608138"/>
            <a:ext cx="344488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</a:p>
        </p:txBody>
      </p:sp>
      <p:sp>
        <p:nvSpPr>
          <p:cNvPr id="193544" name="Oval 8"/>
          <p:cNvSpPr>
            <a:spLocks noChangeAspect="1" noChangeArrowheads="1"/>
          </p:cNvSpPr>
          <p:nvPr/>
        </p:nvSpPr>
        <p:spPr bwMode="auto">
          <a:xfrm>
            <a:off x="3936983" y="1608138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</a:p>
        </p:txBody>
      </p:sp>
      <p:sp>
        <p:nvSpPr>
          <p:cNvPr id="193545" name="Oval 9"/>
          <p:cNvSpPr>
            <a:spLocks noChangeAspect="1" noChangeArrowheads="1"/>
          </p:cNvSpPr>
          <p:nvPr/>
        </p:nvSpPr>
        <p:spPr bwMode="auto">
          <a:xfrm>
            <a:off x="2071670" y="22987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</a:p>
        </p:txBody>
      </p:sp>
      <p:sp>
        <p:nvSpPr>
          <p:cNvPr id="193546" name="Oval 10"/>
          <p:cNvSpPr>
            <a:spLocks noChangeAspect="1" noChangeArrowheads="1"/>
          </p:cNvSpPr>
          <p:nvPr/>
        </p:nvSpPr>
        <p:spPr bwMode="auto">
          <a:xfrm>
            <a:off x="2741595" y="22987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</a:p>
        </p:txBody>
      </p:sp>
      <p:sp>
        <p:nvSpPr>
          <p:cNvPr id="193547" name="Oval 11"/>
          <p:cNvSpPr>
            <a:spLocks noChangeAspect="1" noChangeArrowheads="1"/>
          </p:cNvSpPr>
          <p:nvPr/>
        </p:nvSpPr>
        <p:spPr bwMode="auto">
          <a:xfrm>
            <a:off x="3949683" y="22987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</a:p>
        </p:txBody>
      </p:sp>
      <p:sp>
        <p:nvSpPr>
          <p:cNvPr id="193548" name="Oval 12"/>
          <p:cNvSpPr>
            <a:spLocks noChangeAspect="1" noChangeArrowheads="1"/>
          </p:cNvSpPr>
          <p:nvPr/>
        </p:nvSpPr>
        <p:spPr bwMode="auto">
          <a:xfrm>
            <a:off x="3943333" y="2944813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</a:p>
        </p:txBody>
      </p:sp>
      <p:sp>
        <p:nvSpPr>
          <p:cNvPr id="193549" name="Oval 13"/>
          <p:cNvSpPr>
            <a:spLocks noChangeAspect="1" noChangeArrowheads="1"/>
          </p:cNvSpPr>
          <p:nvPr/>
        </p:nvSpPr>
        <p:spPr bwMode="auto">
          <a:xfrm>
            <a:off x="3954445" y="3603625"/>
            <a:ext cx="344488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</a:p>
        </p:txBody>
      </p:sp>
      <p:sp>
        <p:nvSpPr>
          <p:cNvPr id="193550" name="Oval 14"/>
          <p:cNvSpPr>
            <a:spLocks noChangeAspect="1" noChangeArrowheads="1"/>
          </p:cNvSpPr>
          <p:nvPr/>
        </p:nvSpPr>
        <p:spPr bwMode="auto">
          <a:xfrm>
            <a:off x="3433745" y="360362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</a:p>
        </p:txBody>
      </p:sp>
      <p:sp>
        <p:nvSpPr>
          <p:cNvPr id="193551" name="Oval 15"/>
          <p:cNvSpPr>
            <a:spLocks noChangeAspect="1" noChangeArrowheads="1"/>
          </p:cNvSpPr>
          <p:nvPr/>
        </p:nvSpPr>
        <p:spPr bwMode="auto">
          <a:xfrm>
            <a:off x="4506895" y="360362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</a:p>
        </p:txBody>
      </p:sp>
      <p:sp>
        <p:nvSpPr>
          <p:cNvPr id="193562" name="Text Box 26"/>
          <p:cNvSpPr txBox="1">
            <a:spLocks noChangeArrowheads="1"/>
          </p:cNvSpPr>
          <p:nvPr/>
        </p:nvSpPr>
        <p:spPr bwMode="auto">
          <a:xfrm>
            <a:off x="992188" y="4338638"/>
            <a:ext cx="4851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先根遍历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的结点访问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次序：</a:t>
            </a:r>
          </a:p>
        </p:txBody>
      </p:sp>
      <p:grpSp>
        <p:nvGrpSpPr>
          <p:cNvPr id="193619" name="Group 83"/>
          <p:cNvGrpSpPr>
            <a:grpSpLocks/>
          </p:cNvGrpSpPr>
          <p:nvPr/>
        </p:nvGrpSpPr>
        <p:grpSpPr bwMode="auto">
          <a:xfrm>
            <a:off x="2119305" y="911225"/>
            <a:ext cx="1347787" cy="4676775"/>
            <a:chOff x="975" y="121"/>
            <a:chExt cx="849" cy="2946"/>
          </a:xfrm>
        </p:grpSpPr>
        <p:sp>
          <p:nvSpPr>
            <p:cNvPr id="193573" name="Text Box 37"/>
            <p:cNvSpPr txBox="1">
              <a:spLocks noChangeArrowheads="1"/>
            </p:cNvSpPr>
            <p:nvPr/>
          </p:nvSpPr>
          <p:spPr bwMode="auto">
            <a:xfrm>
              <a:off x="97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93590" name="Oval 54"/>
            <p:cNvSpPr>
              <a:spLocks noChangeAspect="1" noChangeArrowheads="1"/>
            </p:cNvSpPr>
            <p:nvPr/>
          </p:nvSpPr>
          <p:spPr bwMode="auto">
            <a:xfrm>
              <a:off x="1606" y="121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</a:p>
          </p:txBody>
        </p:sp>
      </p:grpSp>
      <p:grpSp>
        <p:nvGrpSpPr>
          <p:cNvPr id="193620" name="Group 84"/>
          <p:cNvGrpSpPr>
            <a:grpSpLocks/>
          </p:cNvGrpSpPr>
          <p:nvPr/>
        </p:nvGrpSpPr>
        <p:grpSpPr bwMode="auto">
          <a:xfrm>
            <a:off x="2424113" y="1611313"/>
            <a:ext cx="584200" cy="3976687"/>
            <a:chOff x="1151" y="562"/>
            <a:chExt cx="368" cy="2505"/>
          </a:xfrm>
        </p:grpSpPr>
        <p:sp>
          <p:nvSpPr>
            <p:cNvPr id="193574" name="Text Box 38"/>
            <p:cNvSpPr txBox="1">
              <a:spLocks noChangeArrowheads="1"/>
            </p:cNvSpPr>
            <p:nvPr/>
          </p:nvSpPr>
          <p:spPr bwMode="auto">
            <a:xfrm>
              <a:off x="127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93591" name="Oval 55"/>
            <p:cNvSpPr>
              <a:spLocks noChangeAspect="1" noChangeArrowheads="1"/>
            </p:cNvSpPr>
            <p:nvPr/>
          </p:nvSpPr>
          <p:spPr bwMode="auto">
            <a:xfrm>
              <a:off x="1151" y="562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</a:p>
          </p:txBody>
        </p:sp>
      </p:grpSp>
      <p:grpSp>
        <p:nvGrpSpPr>
          <p:cNvPr id="193623" name="Group 87"/>
          <p:cNvGrpSpPr>
            <a:grpSpLocks/>
          </p:cNvGrpSpPr>
          <p:nvPr/>
        </p:nvGrpSpPr>
        <p:grpSpPr bwMode="auto">
          <a:xfrm>
            <a:off x="3146425" y="1611313"/>
            <a:ext cx="1158875" cy="3976687"/>
            <a:chOff x="1606" y="562"/>
            <a:chExt cx="730" cy="2505"/>
          </a:xfrm>
        </p:grpSpPr>
        <p:sp>
          <p:nvSpPr>
            <p:cNvPr id="193577" name="Text Box 41"/>
            <p:cNvSpPr txBox="1">
              <a:spLocks noChangeArrowheads="1"/>
            </p:cNvSpPr>
            <p:nvPr/>
          </p:nvSpPr>
          <p:spPr bwMode="auto">
            <a:xfrm>
              <a:off x="2092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93592" name="Oval 56"/>
            <p:cNvSpPr>
              <a:spLocks noChangeAspect="1" noChangeArrowheads="1"/>
            </p:cNvSpPr>
            <p:nvPr/>
          </p:nvSpPr>
          <p:spPr bwMode="auto">
            <a:xfrm>
              <a:off x="1606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</a:t>
              </a:r>
            </a:p>
          </p:txBody>
        </p:sp>
      </p:grpSp>
      <p:grpSp>
        <p:nvGrpSpPr>
          <p:cNvPr id="193624" name="Group 88"/>
          <p:cNvGrpSpPr>
            <a:grpSpLocks/>
          </p:cNvGrpSpPr>
          <p:nvPr/>
        </p:nvGrpSpPr>
        <p:grpSpPr bwMode="auto">
          <a:xfrm>
            <a:off x="3938588" y="1611313"/>
            <a:ext cx="769937" cy="3976687"/>
            <a:chOff x="2105" y="562"/>
            <a:chExt cx="485" cy="2505"/>
          </a:xfrm>
        </p:grpSpPr>
        <p:sp>
          <p:nvSpPr>
            <p:cNvPr id="193578" name="Text Box 42"/>
            <p:cNvSpPr txBox="1">
              <a:spLocks noChangeArrowheads="1"/>
            </p:cNvSpPr>
            <p:nvPr/>
          </p:nvSpPr>
          <p:spPr bwMode="auto">
            <a:xfrm>
              <a:off x="2335" y="2779"/>
              <a:ext cx="25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93593" name="Oval 57"/>
            <p:cNvSpPr>
              <a:spLocks noChangeAspect="1" noChangeArrowheads="1"/>
            </p:cNvSpPr>
            <p:nvPr/>
          </p:nvSpPr>
          <p:spPr bwMode="auto">
            <a:xfrm>
              <a:off x="2105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</a:t>
              </a:r>
            </a:p>
          </p:txBody>
        </p:sp>
      </p:grpSp>
      <p:grpSp>
        <p:nvGrpSpPr>
          <p:cNvPr id="193621" name="Group 85"/>
          <p:cNvGrpSpPr>
            <a:grpSpLocks/>
          </p:cNvGrpSpPr>
          <p:nvPr/>
        </p:nvGrpSpPr>
        <p:grpSpPr bwMode="auto">
          <a:xfrm>
            <a:off x="2073275" y="2301875"/>
            <a:ext cx="1366838" cy="3286125"/>
            <a:chOff x="930" y="997"/>
            <a:chExt cx="861" cy="2070"/>
          </a:xfrm>
        </p:grpSpPr>
        <p:sp>
          <p:nvSpPr>
            <p:cNvPr id="193575" name="Text Box 39"/>
            <p:cNvSpPr txBox="1">
              <a:spLocks noChangeArrowheads="1"/>
            </p:cNvSpPr>
            <p:nvPr/>
          </p:nvSpPr>
          <p:spPr bwMode="auto">
            <a:xfrm>
              <a:off x="1547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193594" name="Oval 58"/>
            <p:cNvSpPr>
              <a:spLocks noChangeAspect="1" noChangeArrowheads="1"/>
            </p:cNvSpPr>
            <p:nvPr/>
          </p:nvSpPr>
          <p:spPr bwMode="auto">
            <a:xfrm>
              <a:off x="930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</a:t>
              </a:r>
            </a:p>
          </p:txBody>
        </p:sp>
      </p:grpSp>
      <p:grpSp>
        <p:nvGrpSpPr>
          <p:cNvPr id="193622" name="Group 86"/>
          <p:cNvGrpSpPr>
            <a:grpSpLocks/>
          </p:cNvGrpSpPr>
          <p:nvPr/>
        </p:nvGrpSpPr>
        <p:grpSpPr bwMode="auto">
          <a:xfrm>
            <a:off x="2743200" y="2301875"/>
            <a:ext cx="1130300" cy="3286125"/>
            <a:chOff x="1352" y="997"/>
            <a:chExt cx="712" cy="2070"/>
          </a:xfrm>
        </p:grpSpPr>
        <p:sp>
          <p:nvSpPr>
            <p:cNvPr id="193576" name="Text Box 40"/>
            <p:cNvSpPr txBox="1">
              <a:spLocks noChangeArrowheads="1"/>
            </p:cNvSpPr>
            <p:nvPr/>
          </p:nvSpPr>
          <p:spPr bwMode="auto">
            <a:xfrm>
              <a:off x="1820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193595" name="Oval 59"/>
            <p:cNvSpPr>
              <a:spLocks noChangeAspect="1" noChangeArrowheads="1"/>
            </p:cNvSpPr>
            <p:nvPr/>
          </p:nvSpPr>
          <p:spPr bwMode="auto">
            <a:xfrm>
              <a:off x="1352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</a:t>
              </a:r>
            </a:p>
          </p:txBody>
        </p:sp>
      </p:grpSp>
      <p:grpSp>
        <p:nvGrpSpPr>
          <p:cNvPr id="193625" name="Group 89"/>
          <p:cNvGrpSpPr>
            <a:grpSpLocks/>
          </p:cNvGrpSpPr>
          <p:nvPr/>
        </p:nvGrpSpPr>
        <p:grpSpPr bwMode="auto">
          <a:xfrm>
            <a:off x="3951288" y="2301875"/>
            <a:ext cx="1233487" cy="3286125"/>
            <a:chOff x="2113" y="997"/>
            <a:chExt cx="777" cy="2070"/>
          </a:xfrm>
        </p:grpSpPr>
        <p:sp>
          <p:nvSpPr>
            <p:cNvPr id="193579" name="Text Box 43"/>
            <p:cNvSpPr txBox="1">
              <a:spLocks noChangeArrowheads="1"/>
            </p:cNvSpPr>
            <p:nvPr/>
          </p:nvSpPr>
          <p:spPr bwMode="auto">
            <a:xfrm>
              <a:off x="2635" y="2779"/>
              <a:ext cx="25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G</a:t>
              </a:r>
            </a:p>
          </p:txBody>
        </p:sp>
        <p:sp>
          <p:nvSpPr>
            <p:cNvPr id="193596" name="Oval 60"/>
            <p:cNvSpPr>
              <a:spLocks noChangeAspect="1" noChangeArrowheads="1"/>
            </p:cNvSpPr>
            <p:nvPr/>
          </p:nvSpPr>
          <p:spPr bwMode="auto">
            <a:xfrm>
              <a:off x="2113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</a:t>
              </a:r>
            </a:p>
          </p:txBody>
        </p:sp>
      </p:grpSp>
      <p:grpSp>
        <p:nvGrpSpPr>
          <p:cNvPr id="193626" name="Group 90"/>
          <p:cNvGrpSpPr>
            <a:grpSpLocks/>
          </p:cNvGrpSpPr>
          <p:nvPr/>
        </p:nvGrpSpPr>
        <p:grpSpPr bwMode="auto">
          <a:xfrm>
            <a:off x="3944938" y="2947988"/>
            <a:ext cx="1687512" cy="2640012"/>
            <a:chOff x="2109" y="1404"/>
            <a:chExt cx="1063" cy="1663"/>
          </a:xfrm>
        </p:grpSpPr>
        <p:sp>
          <p:nvSpPr>
            <p:cNvPr id="193580" name="Text Box 44"/>
            <p:cNvSpPr txBox="1">
              <a:spLocks noChangeArrowheads="1"/>
            </p:cNvSpPr>
            <p:nvPr/>
          </p:nvSpPr>
          <p:spPr bwMode="auto">
            <a:xfrm>
              <a:off x="2907" y="2779"/>
              <a:ext cx="26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H</a:t>
              </a:r>
            </a:p>
          </p:txBody>
        </p:sp>
        <p:sp>
          <p:nvSpPr>
            <p:cNvPr id="193597" name="Oval 61"/>
            <p:cNvSpPr>
              <a:spLocks noChangeAspect="1" noChangeArrowheads="1"/>
            </p:cNvSpPr>
            <p:nvPr/>
          </p:nvSpPr>
          <p:spPr bwMode="auto">
            <a:xfrm>
              <a:off x="2109" y="1404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H</a:t>
              </a:r>
            </a:p>
          </p:txBody>
        </p:sp>
      </p:grpSp>
      <p:grpSp>
        <p:nvGrpSpPr>
          <p:cNvPr id="193628" name="Group 92"/>
          <p:cNvGrpSpPr>
            <a:grpSpLocks/>
          </p:cNvGrpSpPr>
          <p:nvPr/>
        </p:nvGrpSpPr>
        <p:grpSpPr bwMode="auto">
          <a:xfrm>
            <a:off x="3956050" y="3606800"/>
            <a:ext cx="2457450" cy="1981200"/>
            <a:chOff x="2116" y="1819"/>
            <a:chExt cx="1548" cy="1248"/>
          </a:xfrm>
        </p:grpSpPr>
        <p:sp>
          <p:nvSpPr>
            <p:cNvPr id="193582" name="Text Box 46"/>
            <p:cNvSpPr txBox="1">
              <a:spLocks noChangeArrowheads="1"/>
            </p:cNvSpPr>
            <p:nvPr/>
          </p:nvSpPr>
          <p:spPr bwMode="auto">
            <a:xfrm>
              <a:off x="3452" y="2779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193598" name="Oval 62"/>
            <p:cNvSpPr>
              <a:spLocks noChangeAspect="1" noChangeArrowheads="1"/>
            </p:cNvSpPr>
            <p:nvPr/>
          </p:nvSpPr>
          <p:spPr bwMode="auto">
            <a:xfrm>
              <a:off x="2116" y="1819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</a:p>
          </p:txBody>
        </p:sp>
      </p:grpSp>
      <p:grpSp>
        <p:nvGrpSpPr>
          <p:cNvPr id="193627" name="Group 91"/>
          <p:cNvGrpSpPr>
            <a:grpSpLocks/>
          </p:cNvGrpSpPr>
          <p:nvPr/>
        </p:nvGrpSpPr>
        <p:grpSpPr bwMode="auto">
          <a:xfrm>
            <a:off x="3435350" y="3606800"/>
            <a:ext cx="2513013" cy="1981200"/>
            <a:chOff x="1788" y="1819"/>
            <a:chExt cx="1583" cy="1248"/>
          </a:xfrm>
        </p:grpSpPr>
        <p:sp>
          <p:nvSpPr>
            <p:cNvPr id="193581" name="Text Box 45"/>
            <p:cNvSpPr txBox="1">
              <a:spLocks noChangeArrowheads="1"/>
            </p:cNvSpPr>
            <p:nvPr/>
          </p:nvSpPr>
          <p:spPr bwMode="auto">
            <a:xfrm>
              <a:off x="3180" y="2779"/>
              <a:ext cx="19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193599" name="Oval 63"/>
            <p:cNvSpPr>
              <a:spLocks noChangeAspect="1" noChangeArrowheads="1"/>
            </p:cNvSpPr>
            <p:nvPr/>
          </p:nvSpPr>
          <p:spPr bwMode="auto">
            <a:xfrm>
              <a:off x="1788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</a:p>
          </p:txBody>
        </p:sp>
      </p:grpSp>
      <p:grpSp>
        <p:nvGrpSpPr>
          <p:cNvPr id="193629" name="Group 93"/>
          <p:cNvGrpSpPr>
            <a:grpSpLocks/>
          </p:cNvGrpSpPr>
          <p:nvPr/>
        </p:nvGrpSpPr>
        <p:grpSpPr bwMode="auto">
          <a:xfrm>
            <a:off x="4508500" y="3606800"/>
            <a:ext cx="2439988" cy="1981200"/>
            <a:chOff x="2464" y="1819"/>
            <a:chExt cx="1537" cy="1248"/>
          </a:xfrm>
        </p:grpSpPr>
        <p:sp>
          <p:nvSpPr>
            <p:cNvPr id="193583" name="Text Box 47"/>
            <p:cNvSpPr txBox="1">
              <a:spLocks noChangeArrowheads="1"/>
            </p:cNvSpPr>
            <p:nvPr/>
          </p:nvSpPr>
          <p:spPr bwMode="auto">
            <a:xfrm>
              <a:off x="3757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 dirty="0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193600" name="Oval 64"/>
            <p:cNvSpPr>
              <a:spLocks noChangeAspect="1" noChangeArrowheads="1"/>
            </p:cNvSpPr>
            <p:nvPr/>
          </p:nvSpPr>
          <p:spPr bwMode="auto">
            <a:xfrm>
              <a:off x="2464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K</a:t>
              </a:r>
            </a:p>
          </p:txBody>
        </p:sp>
      </p:grpSp>
      <p:sp>
        <p:nvSpPr>
          <p:cNvPr id="193630" name="Text Box 94"/>
          <p:cNvSpPr txBox="1">
            <a:spLocks noChangeArrowheads="1"/>
          </p:cNvSpPr>
          <p:nvPr/>
        </p:nvSpPr>
        <p:spPr bwMode="auto">
          <a:xfrm>
            <a:off x="3297238" y="5876925"/>
            <a:ext cx="20161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遍历完毕</a:t>
            </a:r>
          </a:p>
        </p:txBody>
      </p:sp>
      <p:sp>
        <p:nvSpPr>
          <p:cNvPr id="193631" name="Text Box 95"/>
          <p:cNvSpPr txBox="1">
            <a:spLocks noChangeArrowheads="1"/>
          </p:cNvSpPr>
          <p:nvPr/>
        </p:nvSpPr>
        <p:spPr bwMode="auto">
          <a:xfrm>
            <a:off x="395289" y="188913"/>
            <a:ext cx="4248150" cy="457200"/>
          </a:xfrm>
          <a:prstGeom prst="rect">
            <a:avLst/>
          </a:prstGeom>
          <a:solidFill>
            <a:srgbClr val="CC00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树的先根遍历示例</a:t>
            </a:r>
            <a:r>
              <a:rPr lang="zh-CN" altLang="en-US" dirty="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的演示</a:t>
            </a:r>
            <a:endParaRPr lang="zh-CN" altLang="en-US" dirty="0">
              <a:solidFill>
                <a:schemeClr val="bg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5410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" fill="hold"/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9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6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73" name="Freeform 21"/>
          <p:cNvSpPr>
            <a:spLocks/>
          </p:cNvSpPr>
          <p:nvPr/>
        </p:nvSpPr>
        <p:spPr bwMode="auto">
          <a:xfrm>
            <a:off x="3979844" y="2032000"/>
            <a:ext cx="1588" cy="32385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256"/>
              </a:cxn>
            </a:cxnLst>
            <a:rect l="0" t="0" r="r" b="b"/>
            <a:pathLst>
              <a:path w="8" h="256">
                <a:moveTo>
                  <a:pt x="8" y="0"/>
                </a:moveTo>
                <a:lnTo>
                  <a:pt x="0" y="256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74" name="Freeform 22"/>
          <p:cNvSpPr>
            <a:spLocks noChangeAspect="1"/>
          </p:cNvSpPr>
          <p:nvPr/>
        </p:nvSpPr>
        <p:spPr bwMode="auto">
          <a:xfrm>
            <a:off x="3987782" y="2709863"/>
            <a:ext cx="4762" cy="287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39"/>
              </a:cxn>
            </a:cxnLst>
            <a:rect l="0" t="0" r="r" b="b"/>
            <a:pathLst>
              <a:path w="3" h="239">
                <a:moveTo>
                  <a:pt x="0" y="0"/>
                </a:moveTo>
                <a:lnTo>
                  <a:pt x="3" y="239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57" name="Freeform 5"/>
          <p:cNvSpPr>
            <a:spLocks noChangeAspect="1"/>
          </p:cNvSpPr>
          <p:nvPr/>
        </p:nvSpPr>
        <p:spPr bwMode="auto">
          <a:xfrm>
            <a:off x="3987782" y="3352800"/>
            <a:ext cx="3175" cy="312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52"/>
              </a:cxn>
            </a:cxnLst>
            <a:rect l="0" t="0" r="r" b="b"/>
            <a:pathLst>
              <a:path w="2" h="252">
                <a:moveTo>
                  <a:pt x="0" y="0"/>
                </a:moveTo>
                <a:lnTo>
                  <a:pt x="2" y="252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58" name="Freeform 6"/>
          <p:cNvSpPr>
            <a:spLocks noChangeAspect="1"/>
          </p:cNvSpPr>
          <p:nvPr/>
        </p:nvSpPr>
        <p:spPr bwMode="auto">
          <a:xfrm>
            <a:off x="4137007" y="3254375"/>
            <a:ext cx="352425" cy="414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8" y="326"/>
              </a:cxn>
            </a:cxnLst>
            <a:rect l="0" t="0" r="r" b="b"/>
            <a:pathLst>
              <a:path w="278" h="326">
                <a:moveTo>
                  <a:pt x="0" y="0"/>
                </a:moveTo>
                <a:lnTo>
                  <a:pt x="278" y="326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54" name="Freeform 2"/>
          <p:cNvSpPr>
            <a:spLocks noChangeAspect="1"/>
          </p:cNvSpPr>
          <p:nvPr/>
        </p:nvSpPr>
        <p:spPr bwMode="auto">
          <a:xfrm>
            <a:off x="3535344" y="3271838"/>
            <a:ext cx="295275" cy="381000"/>
          </a:xfrm>
          <a:custGeom>
            <a:avLst/>
            <a:gdLst/>
            <a:ahLst/>
            <a:cxnLst>
              <a:cxn ang="0">
                <a:pos x="186" y="0"/>
              </a:cxn>
              <a:cxn ang="0">
                <a:pos x="0" y="240"/>
              </a:cxn>
            </a:cxnLst>
            <a:rect l="0" t="0" r="r" b="b"/>
            <a:pathLst>
              <a:path w="186" h="240">
                <a:moveTo>
                  <a:pt x="186" y="0"/>
                </a:moveTo>
                <a:lnTo>
                  <a:pt x="0" y="240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55" name="Freeform 3"/>
          <p:cNvSpPr>
            <a:spLocks noChangeAspect="1"/>
          </p:cNvSpPr>
          <p:nvPr/>
        </p:nvSpPr>
        <p:spPr bwMode="auto">
          <a:xfrm>
            <a:off x="2578082" y="1978025"/>
            <a:ext cx="176212" cy="379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9" y="298"/>
              </a:cxn>
            </a:cxnLst>
            <a:rect l="0" t="0" r="r" b="b"/>
            <a:pathLst>
              <a:path w="139" h="298">
                <a:moveTo>
                  <a:pt x="0" y="0"/>
                </a:moveTo>
                <a:lnTo>
                  <a:pt x="139" y="298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56" name="Freeform 4"/>
          <p:cNvSpPr>
            <a:spLocks noChangeAspect="1"/>
          </p:cNvSpPr>
          <p:nvPr/>
        </p:nvSpPr>
        <p:spPr bwMode="auto">
          <a:xfrm>
            <a:off x="2154219" y="1958975"/>
            <a:ext cx="177800" cy="388938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0" y="245"/>
              </a:cxn>
            </a:cxnLst>
            <a:rect l="0" t="0" r="r" b="b"/>
            <a:pathLst>
              <a:path w="112" h="245">
                <a:moveTo>
                  <a:pt x="112" y="0"/>
                </a:moveTo>
                <a:lnTo>
                  <a:pt x="0" y="245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72" name="Freeform 20"/>
          <p:cNvSpPr>
            <a:spLocks noChangeAspect="1"/>
          </p:cNvSpPr>
          <p:nvPr/>
        </p:nvSpPr>
        <p:spPr bwMode="auto">
          <a:xfrm>
            <a:off x="3365482" y="1208088"/>
            <a:ext cx="498475" cy="498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4" y="314"/>
              </a:cxn>
            </a:cxnLst>
            <a:rect l="0" t="0" r="r" b="b"/>
            <a:pathLst>
              <a:path w="314" h="314">
                <a:moveTo>
                  <a:pt x="0" y="0"/>
                </a:moveTo>
                <a:lnTo>
                  <a:pt x="314" y="314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59" name="Freeform 7"/>
          <p:cNvSpPr>
            <a:spLocks noChangeAspect="1"/>
          </p:cNvSpPr>
          <p:nvPr/>
        </p:nvSpPr>
        <p:spPr bwMode="auto">
          <a:xfrm>
            <a:off x="3182919" y="1309688"/>
            <a:ext cx="3175" cy="360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84"/>
              </a:cxn>
            </a:cxnLst>
            <a:rect l="0" t="0" r="r" b="b"/>
            <a:pathLst>
              <a:path w="2" h="284">
                <a:moveTo>
                  <a:pt x="0" y="0"/>
                </a:moveTo>
                <a:lnTo>
                  <a:pt x="2" y="284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71" name="Freeform 19"/>
          <p:cNvSpPr>
            <a:spLocks noChangeAspect="1"/>
          </p:cNvSpPr>
          <p:nvPr/>
        </p:nvSpPr>
        <p:spPr bwMode="auto">
          <a:xfrm>
            <a:off x="2533632" y="1203325"/>
            <a:ext cx="484187" cy="484188"/>
          </a:xfrm>
          <a:custGeom>
            <a:avLst/>
            <a:gdLst/>
            <a:ahLst/>
            <a:cxnLst>
              <a:cxn ang="0">
                <a:pos x="382" y="0"/>
              </a:cxn>
              <a:cxn ang="0">
                <a:pos x="0" y="382"/>
              </a:cxn>
            </a:cxnLst>
            <a:rect l="0" t="0" r="r" b="b"/>
            <a:pathLst>
              <a:path w="382" h="382">
                <a:moveTo>
                  <a:pt x="382" y="0"/>
                </a:moveTo>
                <a:lnTo>
                  <a:pt x="0" y="382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60" name="Oval 8"/>
          <p:cNvSpPr>
            <a:spLocks noChangeAspect="1" noChangeArrowheads="1"/>
          </p:cNvSpPr>
          <p:nvPr/>
        </p:nvSpPr>
        <p:spPr bwMode="auto">
          <a:xfrm>
            <a:off x="3009882" y="96837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</a:p>
        </p:txBody>
      </p:sp>
      <p:sp>
        <p:nvSpPr>
          <p:cNvPr id="381961" name="Oval 9"/>
          <p:cNvSpPr>
            <a:spLocks noChangeAspect="1" noChangeArrowheads="1"/>
          </p:cNvSpPr>
          <p:nvPr/>
        </p:nvSpPr>
        <p:spPr bwMode="auto">
          <a:xfrm>
            <a:off x="2287569" y="1668463"/>
            <a:ext cx="346075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</a:p>
        </p:txBody>
      </p:sp>
      <p:sp>
        <p:nvSpPr>
          <p:cNvPr id="381962" name="Oval 10"/>
          <p:cNvSpPr>
            <a:spLocks noChangeAspect="1" noChangeArrowheads="1"/>
          </p:cNvSpPr>
          <p:nvPr/>
        </p:nvSpPr>
        <p:spPr bwMode="auto">
          <a:xfrm>
            <a:off x="3009882" y="1668463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</a:p>
        </p:txBody>
      </p:sp>
      <p:sp>
        <p:nvSpPr>
          <p:cNvPr id="381963" name="Oval 11"/>
          <p:cNvSpPr>
            <a:spLocks noChangeAspect="1" noChangeArrowheads="1"/>
          </p:cNvSpPr>
          <p:nvPr/>
        </p:nvSpPr>
        <p:spPr bwMode="auto">
          <a:xfrm>
            <a:off x="3802044" y="1668463"/>
            <a:ext cx="344488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</a:p>
        </p:txBody>
      </p:sp>
      <p:sp>
        <p:nvSpPr>
          <p:cNvPr id="381964" name="Oval 12"/>
          <p:cNvSpPr>
            <a:spLocks noChangeAspect="1" noChangeArrowheads="1"/>
          </p:cNvSpPr>
          <p:nvPr/>
        </p:nvSpPr>
        <p:spPr bwMode="auto">
          <a:xfrm>
            <a:off x="1936732" y="2359025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</a:p>
        </p:txBody>
      </p:sp>
      <p:sp>
        <p:nvSpPr>
          <p:cNvPr id="381965" name="Oval 13"/>
          <p:cNvSpPr>
            <a:spLocks noChangeAspect="1" noChangeArrowheads="1"/>
          </p:cNvSpPr>
          <p:nvPr/>
        </p:nvSpPr>
        <p:spPr bwMode="auto">
          <a:xfrm>
            <a:off x="2606657" y="2359025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</a:p>
        </p:txBody>
      </p:sp>
      <p:sp>
        <p:nvSpPr>
          <p:cNvPr id="381966" name="Oval 14"/>
          <p:cNvSpPr>
            <a:spLocks noChangeAspect="1" noChangeArrowheads="1"/>
          </p:cNvSpPr>
          <p:nvPr/>
        </p:nvSpPr>
        <p:spPr bwMode="auto">
          <a:xfrm>
            <a:off x="3814744" y="2359025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</a:p>
        </p:txBody>
      </p:sp>
      <p:sp>
        <p:nvSpPr>
          <p:cNvPr id="381967" name="Oval 15"/>
          <p:cNvSpPr>
            <a:spLocks noChangeAspect="1" noChangeArrowheads="1"/>
          </p:cNvSpPr>
          <p:nvPr/>
        </p:nvSpPr>
        <p:spPr bwMode="auto">
          <a:xfrm>
            <a:off x="3808394" y="3005138"/>
            <a:ext cx="344488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</a:p>
        </p:txBody>
      </p:sp>
      <p:sp>
        <p:nvSpPr>
          <p:cNvPr id="381968" name="Oval 16"/>
          <p:cNvSpPr>
            <a:spLocks noChangeAspect="1" noChangeArrowheads="1"/>
          </p:cNvSpPr>
          <p:nvPr/>
        </p:nvSpPr>
        <p:spPr bwMode="auto">
          <a:xfrm>
            <a:off x="3819507" y="3663950"/>
            <a:ext cx="344487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</a:p>
        </p:txBody>
      </p:sp>
      <p:sp>
        <p:nvSpPr>
          <p:cNvPr id="381969" name="Oval 17"/>
          <p:cNvSpPr>
            <a:spLocks noChangeAspect="1" noChangeArrowheads="1"/>
          </p:cNvSpPr>
          <p:nvPr/>
        </p:nvSpPr>
        <p:spPr bwMode="auto">
          <a:xfrm>
            <a:off x="3298807" y="3663950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</a:p>
        </p:txBody>
      </p:sp>
      <p:sp>
        <p:nvSpPr>
          <p:cNvPr id="381970" name="Oval 18"/>
          <p:cNvSpPr>
            <a:spLocks noChangeAspect="1" noChangeArrowheads="1"/>
          </p:cNvSpPr>
          <p:nvPr/>
        </p:nvSpPr>
        <p:spPr bwMode="auto">
          <a:xfrm>
            <a:off x="4371957" y="3663950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</a:p>
        </p:txBody>
      </p:sp>
      <p:sp>
        <p:nvSpPr>
          <p:cNvPr id="381975" name="Text Box 23"/>
          <p:cNvSpPr txBox="1">
            <a:spLocks noChangeArrowheads="1"/>
          </p:cNvSpPr>
          <p:nvPr/>
        </p:nvSpPr>
        <p:spPr bwMode="auto">
          <a:xfrm>
            <a:off x="847725" y="4386263"/>
            <a:ext cx="4081465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后根</a:t>
            </a:r>
            <a:r>
              <a:rPr kumimoji="1" lang="zh-CN" altLang="en-US">
                <a:latin typeface="楷体" pitchFamily="49" charset="-122"/>
                <a:ea typeface="楷体" pitchFamily="49" charset="-122"/>
              </a:rPr>
              <a:t>遍历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</a:rPr>
              <a:t>的结点访问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次序：</a:t>
            </a:r>
          </a:p>
        </p:txBody>
      </p:sp>
      <p:grpSp>
        <p:nvGrpSpPr>
          <p:cNvPr id="382002" name="Group 50"/>
          <p:cNvGrpSpPr>
            <a:grpSpLocks/>
          </p:cNvGrpSpPr>
          <p:nvPr/>
        </p:nvGrpSpPr>
        <p:grpSpPr bwMode="auto">
          <a:xfrm>
            <a:off x="2279650" y="1658938"/>
            <a:ext cx="1016000" cy="3976687"/>
            <a:chOff x="1151" y="562"/>
            <a:chExt cx="640" cy="2505"/>
          </a:xfrm>
        </p:grpSpPr>
        <p:sp>
          <p:nvSpPr>
            <p:cNvPr id="381980" name="Oval 28"/>
            <p:cNvSpPr>
              <a:spLocks noChangeAspect="1" noChangeArrowheads="1"/>
            </p:cNvSpPr>
            <p:nvPr/>
          </p:nvSpPr>
          <p:spPr bwMode="auto">
            <a:xfrm>
              <a:off x="1151" y="562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smtClean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endParaRPr lang="en-US" altLang="zh-CN" sz="1800" i="1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81985" name="Text Box 33"/>
            <p:cNvSpPr txBox="1">
              <a:spLocks noChangeArrowheads="1"/>
            </p:cNvSpPr>
            <p:nvPr/>
          </p:nvSpPr>
          <p:spPr bwMode="auto">
            <a:xfrm>
              <a:off x="1547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382000" name="Group 48"/>
          <p:cNvGrpSpPr>
            <a:grpSpLocks/>
          </p:cNvGrpSpPr>
          <p:nvPr/>
        </p:nvGrpSpPr>
        <p:grpSpPr bwMode="auto">
          <a:xfrm>
            <a:off x="1928813" y="2349500"/>
            <a:ext cx="458787" cy="3286125"/>
            <a:chOff x="930" y="997"/>
            <a:chExt cx="289" cy="2070"/>
          </a:xfrm>
        </p:grpSpPr>
        <p:sp>
          <p:nvSpPr>
            <p:cNvPr id="381977" name="Text Box 25"/>
            <p:cNvSpPr txBox="1">
              <a:spLocks noChangeArrowheads="1"/>
            </p:cNvSpPr>
            <p:nvPr/>
          </p:nvSpPr>
          <p:spPr bwMode="auto">
            <a:xfrm>
              <a:off x="97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381986" name="Oval 34"/>
            <p:cNvSpPr>
              <a:spLocks noChangeAspect="1" noChangeArrowheads="1"/>
            </p:cNvSpPr>
            <p:nvPr/>
          </p:nvSpPr>
          <p:spPr bwMode="auto">
            <a:xfrm>
              <a:off x="930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</a:t>
              </a:r>
            </a:p>
          </p:txBody>
        </p:sp>
      </p:grpSp>
      <p:grpSp>
        <p:nvGrpSpPr>
          <p:cNvPr id="382003" name="Group 51"/>
          <p:cNvGrpSpPr>
            <a:grpSpLocks/>
          </p:cNvGrpSpPr>
          <p:nvPr/>
        </p:nvGrpSpPr>
        <p:grpSpPr bwMode="auto">
          <a:xfrm>
            <a:off x="3001963" y="1658938"/>
            <a:ext cx="727075" cy="3976687"/>
            <a:chOff x="1606" y="562"/>
            <a:chExt cx="458" cy="2505"/>
          </a:xfrm>
        </p:grpSpPr>
        <p:sp>
          <p:nvSpPr>
            <p:cNvPr id="381982" name="Oval 30"/>
            <p:cNvSpPr>
              <a:spLocks noChangeAspect="1" noChangeArrowheads="1"/>
            </p:cNvSpPr>
            <p:nvPr/>
          </p:nvSpPr>
          <p:spPr bwMode="auto">
            <a:xfrm>
              <a:off x="1606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81987" name="Text Box 35"/>
            <p:cNvSpPr txBox="1">
              <a:spLocks noChangeArrowheads="1"/>
            </p:cNvSpPr>
            <p:nvPr/>
          </p:nvSpPr>
          <p:spPr bwMode="auto">
            <a:xfrm>
              <a:off x="1820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382001" name="Group 49"/>
          <p:cNvGrpSpPr>
            <a:grpSpLocks/>
          </p:cNvGrpSpPr>
          <p:nvPr/>
        </p:nvGrpSpPr>
        <p:grpSpPr bwMode="auto">
          <a:xfrm>
            <a:off x="2476500" y="2349500"/>
            <a:ext cx="468313" cy="3286125"/>
            <a:chOff x="1275" y="997"/>
            <a:chExt cx="295" cy="2070"/>
          </a:xfrm>
        </p:grpSpPr>
        <p:sp>
          <p:nvSpPr>
            <p:cNvPr id="381979" name="Text Box 27"/>
            <p:cNvSpPr txBox="1">
              <a:spLocks noChangeArrowheads="1"/>
            </p:cNvSpPr>
            <p:nvPr/>
          </p:nvSpPr>
          <p:spPr bwMode="auto">
            <a:xfrm>
              <a:off x="127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381988" name="Oval 36"/>
            <p:cNvSpPr>
              <a:spLocks noChangeAspect="1" noChangeArrowheads="1"/>
            </p:cNvSpPr>
            <p:nvPr/>
          </p:nvSpPr>
          <p:spPr bwMode="auto">
            <a:xfrm>
              <a:off x="1352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</a:t>
              </a:r>
            </a:p>
          </p:txBody>
        </p:sp>
      </p:grpSp>
      <p:grpSp>
        <p:nvGrpSpPr>
          <p:cNvPr id="382007" name="Group 55"/>
          <p:cNvGrpSpPr>
            <a:grpSpLocks/>
          </p:cNvGrpSpPr>
          <p:nvPr/>
        </p:nvGrpSpPr>
        <p:grpSpPr bwMode="auto">
          <a:xfrm>
            <a:off x="3800475" y="2995613"/>
            <a:ext cx="1687513" cy="2640012"/>
            <a:chOff x="2109" y="1404"/>
            <a:chExt cx="1063" cy="1663"/>
          </a:xfrm>
        </p:grpSpPr>
        <p:sp>
          <p:nvSpPr>
            <p:cNvPr id="381991" name="Text Box 39"/>
            <p:cNvSpPr txBox="1">
              <a:spLocks noChangeArrowheads="1"/>
            </p:cNvSpPr>
            <p:nvPr/>
          </p:nvSpPr>
          <p:spPr bwMode="auto">
            <a:xfrm>
              <a:off x="2907" y="2779"/>
              <a:ext cx="26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H</a:t>
              </a:r>
            </a:p>
          </p:txBody>
        </p:sp>
        <p:sp>
          <p:nvSpPr>
            <p:cNvPr id="381992" name="Oval 40"/>
            <p:cNvSpPr>
              <a:spLocks noChangeAspect="1" noChangeArrowheads="1"/>
            </p:cNvSpPr>
            <p:nvPr/>
          </p:nvSpPr>
          <p:spPr bwMode="auto">
            <a:xfrm>
              <a:off x="2109" y="1404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H</a:t>
              </a:r>
            </a:p>
          </p:txBody>
        </p:sp>
      </p:grpSp>
      <p:grpSp>
        <p:nvGrpSpPr>
          <p:cNvPr id="382009" name="Group 57"/>
          <p:cNvGrpSpPr>
            <a:grpSpLocks/>
          </p:cNvGrpSpPr>
          <p:nvPr/>
        </p:nvGrpSpPr>
        <p:grpSpPr bwMode="auto">
          <a:xfrm>
            <a:off x="3794125" y="1658938"/>
            <a:ext cx="2543175" cy="3976687"/>
            <a:chOff x="2105" y="562"/>
            <a:chExt cx="1602" cy="2505"/>
          </a:xfrm>
        </p:grpSpPr>
        <p:sp>
          <p:nvSpPr>
            <p:cNvPr id="381984" name="Oval 32"/>
            <p:cNvSpPr>
              <a:spLocks noChangeAspect="1" noChangeArrowheads="1"/>
            </p:cNvSpPr>
            <p:nvPr/>
          </p:nvSpPr>
          <p:spPr bwMode="auto">
            <a:xfrm>
              <a:off x="2105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81993" name="Text Box 41"/>
            <p:cNvSpPr txBox="1">
              <a:spLocks noChangeArrowheads="1"/>
            </p:cNvSpPr>
            <p:nvPr/>
          </p:nvSpPr>
          <p:spPr bwMode="auto">
            <a:xfrm>
              <a:off x="3452" y="2779"/>
              <a:ext cx="25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382005" name="Group 53"/>
          <p:cNvGrpSpPr>
            <a:grpSpLocks/>
          </p:cNvGrpSpPr>
          <p:nvPr/>
        </p:nvGrpSpPr>
        <p:grpSpPr bwMode="auto">
          <a:xfrm>
            <a:off x="3811588" y="3654425"/>
            <a:ext cx="684212" cy="1981200"/>
            <a:chOff x="2116" y="1819"/>
            <a:chExt cx="431" cy="1248"/>
          </a:xfrm>
        </p:grpSpPr>
        <p:sp>
          <p:nvSpPr>
            <p:cNvPr id="381983" name="Text Box 31"/>
            <p:cNvSpPr txBox="1">
              <a:spLocks noChangeArrowheads="1"/>
            </p:cNvSpPr>
            <p:nvPr/>
          </p:nvSpPr>
          <p:spPr bwMode="auto">
            <a:xfrm>
              <a:off x="2335" y="2779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381994" name="Oval 42"/>
            <p:cNvSpPr>
              <a:spLocks noChangeAspect="1" noChangeArrowheads="1"/>
            </p:cNvSpPr>
            <p:nvPr/>
          </p:nvSpPr>
          <p:spPr bwMode="auto">
            <a:xfrm>
              <a:off x="2116" y="1819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</a:p>
          </p:txBody>
        </p:sp>
      </p:grpSp>
      <p:grpSp>
        <p:nvGrpSpPr>
          <p:cNvPr id="382008" name="Group 56"/>
          <p:cNvGrpSpPr>
            <a:grpSpLocks/>
          </p:cNvGrpSpPr>
          <p:nvPr/>
        </p:nvGrpSpPr>
        <p:grpSpPr bwMode="auto">
          <a:xfrm>
            <a:off x="3806825" y="2349500"/>
            <a:ext cx="2098675" cy="3286125"/>
            <a:chOff x="2113" y="997"/>
            <a:chExt cx="1322" cy="2070"/>
          </a:xfrm>
        </p:grpSpPr>
        <p:sp>
          <p:nvSpPr>
            <p:cNvPr id="381990" name="Oval 38"/>
            <p:cNvSpPr>
              <a:spLocks noChangeAspect="1" noChangeArrowheads="1"/>
            </p:cNvSpPr>
            <p:nvPr/>
          </p:nvSpPr>
          <p:spPr bwMode="auto">
            <a:xfrm>
              <a:off x="2113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</a:t>
              </a:r>
            </a:p>
          </p:txBody>
        </p:sp>
        <p:sp>
          <p:nvSpPr>
            <p:cNvPr id="381995" name="Text Box 43"/>
            <p:cNvSpPr txBox="1">
              <a:spLocks noChangeArrowheads="1"/>
            </p:cNvSpPr>
            <p:nvPr/>
          </p:nvSpPr>
          <p:spPr bwMode="auto">
            <a:xfrm>
              <a:off x="3180" y="2779"/>
              <a:ext cx="25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G</a:t>
              </a:r>
            </a:p>
          </p:txBody>
        </p:sp>
      </p:grpSp>
      <p:grpSp>
        <p:nvGrpSpPr>
          <p:cNvPr id="382004" name="Group 52"/>
          <p:cNvGrpSpPr>
            <a:grpSpLocks/>
          </p:cNvGrpSpPr>
          <p:nvPr/>
        </p:nvGrpSpPr>
        <p:grpSpPr bwMode="auto">
          <a:xfrm>
            <a:off x="3290888" y="3654425"/>
            <a:ext cx="785812" cy="1981200"/>
            <a:chOff x="1788" y="1819"/>
            <a:chExt cx="495" cy="1248"/>
          </a:xfrm>
        </p:grpSpPr>
        <p:sp>
          <p:nvSpPr>
            <p:cNvPr id="381981" name="Text Box 29"/>
            <p:cNvSpPr txBox="1">
              <a:spLocks noChangeArrowheads="1"/>
            </p:cNvSpPr>
            <p:nvPr/>
          </p:nvSpPr>
          <p:spPr bwMode="auto">
            <a:xfrm>
              <a:off x="2092" y="2779"/>
              <a:ext cx="19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381996" name="Oval 44"/>
            <p:cNvSpPr>
              <a:spLocks noChangeAspect="1" noChangeArrowheads="1"/>
            </p:cNvSpPr>
            <p:nvPr/>
          </p:nvSpPr>
          <p:spPr bwMode="auto">
            <a:xfrm>
              <a:off x="1788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</a:p>
          </p:txBody>
        </p:sp>
      </p:grpSp>
      <p:grpSp>
        <p:nvGrpSpPr>
          <p:cNvPr id="382010" name="Group 58"/>
          <p:cNvGrpSpPr>
            <a:grpSpLocks/>
          </p:cNvGrpSpPr>
          <p:nvPr/>
        </p:nvGrpSpPr>
        <p:grpSpPr bwMode="auto">
          <a:xfrm>
            <a:off x="3001963" y="958850"/>
            <a:ext cx="3802062" cy="4676775"/>
            <a:chOff x="1606" y="121"/>
            <a:chExt cx="2395" cy="2946"/>
          </a:xfrm>
        </p:grpSpPr>
        <p:sp>
          <p:nvSpPr>
            <p:cNvPr id="381978" name="Oval 26"/>
            <p:cNvSpPr>
              <a:spLocks noChangeAspect="1" noChangeArrowheads="1"/>
            </p:cNvSpPr>
            <p:nvPr/>
          </p:nvSpPr>
          <p:spPr bwMode="auto">
            <a:xfrm>
              <a:off x="1606" y="121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81997" name="Text Box 45"/>
            <p:cNvSpPr txBox="1">
              <a:spLocks noChangeArrowheads="1"/>
            </p:cNvSpPr>
            <p:nvPr/>
          </p:nvSpPr>
          <p:spPr bwMode="auto">
            <a:xfrm>
              <a:off x="3757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382006" name="Group 54"/>
          <p:cNvGrpSpPr>
            <a:grpSpLocks/>
          </p:cNvGrpSpPr>
          <p:nvPr/>
        </p:nvGrpSpPr>
        <p:grpSpPr bwMode="auto">
          <a:xfrm>
            <a:off x="4364038" y="3654425"/>
            <a:ext cx="658812" cy="1981200"/>
            <a:chOff x="2464" y="1819"/>
            <a:chExt cx="415" cy="1248"/>
          </a:xfrm>
        </p:grpSpPr>
        <p:sp>
          <p:nvSpPr>
            <p:cNvPr id="381989" name="Text Box 37"/>
            <p:cNvSpPr txBox="1">
              <a:spLocks noChangeArrowheads="1"/>
            </p:cNvSpPr>
            <p:nvPr/>
          </p:nvSpPr>
          <p:spPr bwMode="auto">
            <a:xfrm>
              <a:off x="263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381998" name="Oval 46"/>
            <p:cNvSpPr>
              <a:spLocks noChangeAspect="1" noChangeArrowheads="1"/>
            </p:cNvSpPr>
            <p:nvPr/>
          </p:nvSpPr>
          <p:spPr bwMode="auto">
            <a:xfrm>
              <a:off x="2464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K</a:t>
              </a:r>
            </a:p>
          </p:txBody>
        </p:sp>
      </p:grpSp>
      <p:sp>
        <p:nvSpPr>
          <p:cNvPr id="382011" name="Text Box 59"/>
          <p:cNvSpPr txBox="1">
            <a:spLocks noChangeArrowheads="1"/>
          </p:cNvSpPr>
          <p:nvPr/>
        </p:nvSpPr>
        <p:spPr bwMode="auto">
          <a:xfrm>
            <a:off x="395289" y="188913"/>
            <a:ext cx="4248150" cy="457200"/>
          </a:xfrm>
          <a:prstGeom prst="rect">
            <a:avLst/>
          </a:prstGeom>
          <a:solidFill>
            <a:srgbClr val="CC00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树的后根遍历示例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的演示</a:t>
            </a:r>
            <a:endParaRPr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9" name="Text Box 94"/>
          <p:cNvSpPr txBox="1">
            <a:spLocks noChangeArrowheads="1"/>
          </p:cNvSpPr>
          <p:nvPr/>
        </p:nvSpPr>
        <p:spPr bwMode="auto">
          <a:xfrm>
            <a:off x="3297238" y="5876925"/>
            <a:ext cx="20161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遍历完毕</a:t>
            </a: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8619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8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8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8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8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100" fill="hold"/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2" dur="100" fill="hold"/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100" fill="hold"/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" fill="hold"/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Freeform 2"/>
          <p:cNvSpPr>
            <a:spLocks noChangeAspect="1"/>
          </p:cNvSpPr>
          <p:nvPr/>
        </p:nvSpPr>
        <p:spPr bwMode="auto">
          <a:xfrm>
            <a:off x="3384531" y="3186113"/>
            <a:ext cx="295275" cy="381000"/>
          </a:xfrm>
          <a:custGeom>
            <a:avLst/>
            <a:gdLst/>
            <a:ahLst/>
            <a:cxnLst>
              <a:cxn ang="0">
                <a:pos x="186" y="0"/>
              </a:cxn>
              <a:cxn ang="0">
                <a:pos x="0" y="240"/>
              </a:cxn>
            </a:cxnLst>
            <a:rect l="0" t="0" r="r" b="b"/>
            <a:pathLst>
              <a:path w="186" h="240">
                <a:moveTo>
                  <a:pt x="186" y="0"/>
                </a:moveTo>
                <a:lnTo>
                  <a:pt x="0" y="240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998" name="Freeform 22"/>
          <p:cNvSpPr>
            <a:spLocks noChangeAspect="1"/>
          </p:cNvSpPr>
          <p:nvPr/>
        </p:nvSpPr>
        <p:spPr bwMode="auto">
          <a:xfrm>
            <a:off x="3836968" y="2624138"/>
            <a:ext cx="4763" cy="287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39"/>
              </a:cxn>
            </a:cxnLst>
            <a:rect l="0" t="0" r="r" b="b"/>
            <a:pathLst>
              <a:path w="3" h="239">
                <a:moveTo>
                  <a:pt x="0" y="0"/>
                </a:moveTo>
                <a:lnTo>
                  <a:pt x="3" y="239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997" name="Freeform 21"/>
          <p:cNvSpPr>
            <a:spLocks/>
          </p:cNvSpPr>
          <p:nvPr/>
        </p:nvSpPr>
        <p:spPr bwMode="auto">
          <a:xfrm>
            <a:off x="3829031" y="1946275"/>
            <a:ext cx="1587" cy="32385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256"/>
              </a:cxn>
            </a:cxnLst>
            <a:rect l="0" t="0" r="r" b="b"/>
            <a:pathLst>
              <a:path w="8" h="256">
                <a:moveTo>
                  <a:pt x="8" y="0"/>
                </a:moveTo>
                <a:lnTo>
                  <a:pt x="0" y="256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980" name="Freeform 4"/>
          <p:cNvSpPr>
            <a:spLocks noChangeAspect="1"/>
          </p:cNvSpPr>
          <p:nvPr/>
        </p:nvSpPr>
        <p:spPr bwMode="auto">
          <a:xfrm>
            <a:off x="2003406" y="1873250"/>
            <a:ext cx="177800" cy="388938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0" y="245"/>
              </a:cxn>
            </a:cxnLst>
            <a:rect l="0" t="0" r="r" b="b"/>
            <a:pathLst>
              <a:path w="112" h="245">
                <a:moveTo>
                  <a:pt x="112" y="0"/>
                </a:moveTo>
                <a:lnTo>
                  <a:pt x="0" y="245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979" name="Freeform 3"/>
          <p:cNvSpPr>
            <a:spLocks noChangeAspect="1"/>
          </p:cNvSpPr>
          <p:nvPr/>
        </p:nvSpPr>
        <p:spPr bwMode="auto">
          <a:xfrm>
            <a:off x="2427268" y="1892300"/>
            <a:ext cx="176213" cy="379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9" y="298"/>
              </a:cxn>
            </a:cxnLst>
            <a:rect l="0" t="0" r="r" b="b"/>
            <a:pathLst>
              <a:path w="139" h="298">
                <a:moveTo>
                  <a:pt x="0" y="0"/>
                </a:moveTo>
                <a:lnTo>
                  <a:pt x="139" y="298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995" name="Freeform 19"/>
          <p:cNvSpPr>
            <a:spLocks noChangeAspect="1"/>
          </p:cNvSpPr>
          <p:nvPr/>
        </p:nvSpPr>
        <p:spPr bwMode="auto">
          <a:xfrm>
            <a:off x="2382818" y="1117600"/>
            <a:ext cx="484188" cy="484188"/>
          </a:xfrm>
          <a:custGeom>
            <a:avLst/>
            <a:gdLst/>
            <a:ahLst/>
            <a:cxnLst>
              <a:cxn ang="0">
                <a:pos x="382" y="0"/>
              </a:cxn>
              <a:cxn ang="0">
                <a:pos x="0" y="382"/>
              </a:cxn>
            </a:cxnLst>
            <a:rect l="0" t="0" r="r" b="b"/>
            <a:pathLst>
              <a:path w="382" h="382">
                <a:moveTo>
                  <a:pt x="382" y="0"/>
                </a:moveTo>
                <a:lnTo>
                  <a:pt x="0" y="382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996" name="Freeform 20"/>
          <p:cNvSpPr>
            <a:spLocks noChangeAspect="1"/>
          </p:cNvSpPr>
          <p:nvPr/>
        </p:nvSpPr>
        <p:spPr bwMode="auto">
          <a:xfrm>
            <a:off x="3214668" y="1122363"/>
            <a:ext cx="498475" cy="498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4" y="314"/>
              </a:cxn>
            </a:cxnLst>
            <a:rect l="0" t="0" r="r" b="b"/>
            <a:pathLst>
              <a:path w="314" h="314">
                <a:moveTo>
                  <a:pt x="0" y="0"/>
                </a:moveTo>
                <a:lnTo>
                  <a:pt x="314" y="314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981" name="Freeform 5"/>
          <p:cNvSpPr>
            <a:spLocks noChangeAspect="1"/>
          </p:cNvSpPr>
          <p:nvPr/>
        </p:nvSpPr>
        <p:spPr bwMode="auto">
          <a:xfrm>
            <a:off x="3836968" y="3267075"/>
            <a:ext cx="3175" cy="312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52"/>
              </a:cxn>
            </a:cxnLst>
            <a:rect l="0" t="0" r="r" b="b"/>
            <a:pathLst>
              <a:path w="2" h="252">
                <a:moveTo>
                  <a:pt x="0" y="0"/>
                </a:moveTo>
                <a:lnTo>
                  <a:pt x="2" y="252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982" name="Freeform 6"/>
          <p:cNvSpPr>
            <a:spLocks noChangeAspect="1"/>
          </p:cNvSpPr>
          <p:nvPr/>
        </p:nvSpPr>
        <p:spPr bwMode="auto">
          <a:xfrm>
            <a:off x="3986193" y="3168650"/>
            <a:ext cx="352425" cy="414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8" y="326"/>
              </a:cxn>
            </a:cxnLst>
            <a:rect l="0" t="0" r="r" b="b"/>
            <a:pathLst>
              <a:path w="278" h="326">
                <a:moveTo>
                  <a:pt x="0" y="0"/>
                </a:moveTo>
                <a:lnTo>
                  <a:pt x="278" y="326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983" name="Freeform 7"/>
          <p:cNvSpPr>
            <a:spLocks noChangeAspect="1"/>
          </p:cNvSpPr>
          <p:nvPr/>
        </p:nvSpPr>
        <p:spPr bwMode="auto">
          <a:xfrm>
            <a:off x="3032106" y="1223963"/>
            <a:ext cx="3175" cy="360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84"/>
              </a:cxn>
            </a:cxnLst>
            <a:rect l="0" t="0" r="r" b="b"/>
            <a:pathLst>
              <a:path w="2" h="284">
                <a:moveTo>
                  <a:pt x="0" y="0"/>
                </a:moveTo>
                <a:lnTo>
                  <a:pt x="2" y="284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984" name="Oval 8"/>
          <p:cNvSpPr>
            <a:spLocks noChangeAspect="1" noChangeArrowheads="1"/>
          </p:cNvSpPr>
          <p:nvPr/>
        </p:nvSpPr>
        <p:spPr bwMode="auto">
          <a:xfrm>
            <a:off x="2859068" y="882650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</a:p>
        </p:txBody>
      </p:sp>
      <p:sp>
        <p:nvSpPr>
          <p:cNvPr id="382985" name="Oval 9"/>
          <p:cNvSpPr>
            <a:spLocks noChangeAspect="1" noChangeArrowheads="1"/>
          </p:cNvSpPr>
          <p:nvPr/>
        </p:nvSpPr>
        <p:spPr bwMode="auto">
          <a:xfrm>
            <a:off x="2136756" y="1582738"/>
            <a:ext cx="346075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</a:p>
        </p:txBody>
      </p:sp>
      <p:sp>
        <p:nvSpPr>
          <p:cNvPr id="382986" name="Oval 10"/>
          <p:cNvSpPr>
            <a:spLocks noChangeAspect="1" noChangeArrowheads="1"/>
          </p:cNvSpPr>
          <p:nvPr/>
        </p:nvSpPr>
        <p:spPr bwMode="auto">
          <a:xfrm>
            <a:off x="2859068" y="1582738"/>
            <a:ext cx="344488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</a:p>
        </p:txBody>
      </p:sp>
      <p:sp>
        <p:nvSpPr>
          <p:cNvPr id="382987" name="Oval 11"/>
          <p:cNvSpPr>
            <a:spLocks noChangeAspect="1" noChangeArrowheads="1"/>
          </p:cNvSpPr>
          <p:nvPr/>
        </p:nvSpPr>
        <p:spPr bwMode="auto">
          <a:xfrm>
            <a:off x="3651231" y="1582738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</a:p>
        </p:txBody>
      </p:sp>
      <p:sp>
        <p:nvSpPr>
          <p:cNvPr id="382988" name="Oval 12"/>
          <p:cNvSpPr>
            <a:spLocks noChangeAspect="1" noChangeArrowheads="1"/>
          </p:cNvSpPr>
          <p:nvPr/>
        </p:nvSpPr>
        <p:spPr bwMode="auto">
          <a:xfrm>
            <a:off x="1785918" y="22733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</a:p>
        </p:txBody>
      </p:sp>
      <p:sp>
        <p:nvSpPr>
          <p:cNvPr id="382989" name="Oval 13"/>
          <p:cNvSpPr>
            <a:spLocks noChangeAspect="1" noChangeArrowheads="1"/>
          </p:cNvSpPr>
          <p:nvPr/>
        </p:nvSpPr>
        <p:spPr bwMode="auto">
          <a:xfrm>
            <a:off x="2455843" y="22733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</a:p>
        </p:txBody>
      </p:sp>
      <p:sp>
        <p:nvSpPr>
          <p:cNvPr id="382990" name="Oval 14"/>
          <p:cNvSpPr>
            <a:spLocks noChangeAspect="1" noChangeArrowheads="1"/>
          </p:cNvSpPr>
          <p:nvPr/>
        </p:nvSpPr>
        <p:spPr bwMode="auto">
          <a:xfrm>
            <a:off x="3663931" y="22733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</a:p>
        </p:txBody>
      </p:sp>
      <p:sp>
        <p:nvSpPr>
          <p:cNvPr id="382991" name="Oval 15"/>
          <p:cNvSpPr>
            <a:spLocks noChangeAspect="1" noChangeArrowheads="1"/>
          </p:cNvSpPr>
          <p:nvPr/>
        </p:nvSpPr>
        <p:spPr bwMode="auto">
          <a:xfrm>
            <a:off x="3657581" y="2919413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</a:p>
        </p:txBody>
      </p:sp>
      <p:sp>
        <p:nvSpPr>
          <p:cNvPr id="382992" name="Oval 16"/>
          <p:cNvSpPr>
            <a:spLocks noChangeAspect="1" noChangeArrowheads="1"/>
          </p:cNvSpPr>
          <p:nvPr/>
        </p:nvSpPr>
        <p:spPr bwMode="auto">
          <a:xfrm>
            <a:off x="3668693" y="3578225"/>
            <a:ext cx="344488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</a:p>
        </p:txBody>
      </p:sp>
      <p:sp>
        <p:nvSpPr>
          <p:cNvPr id="382993" name="Oval 17"/>
          <p:cNvSpPr>
            <a:spLocks noChangeAspect="1" noChangeArrowheads="1"/>
          </p:cNvSpPr>
          <p:nvPr/>
        </p:nvSpPr>
        <p:spPr bwMode="auto">
          <a:xfrm>
            <a:off x="3147993" y="357822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</a:p>
        </p:txBody>
      </p:sp>
      <p:sp>
        <p:nvSpPr>
          <p:cNvPr id="382994" name="Oval 18"/>
          <p:cNvSpPr>
            <a:spLocks noChangeAspect="1" noChangeArrowheads="1"/>
          </p:cNvSpPr>
          <p:nvPr/>
        </p:nvSpPr>
        <p:spPr bwMode="auto">
          <a:xfrm>
            <a:off x="4221143" y="357822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</a:p>
        </p:txBody>
      </p:sp>
      <p:sp>
        <p:nvSpPr>
          <p:cNvPr id="382999" name="Text Box 23"/>
          <p:cNvSpPr txBox="1">
            <a:spLocks noChangeArrowheads="1"/>
          </p:cNvSpPr>
          <p:nvPr/>
        </p:nvSpPr>
        <p:spPr bwMode="auto">
          <a:xfrm>
            <a:off x="703263" y="4313238"/>
            <a:ext cx="4851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层次</a:t>
            </a:r>
            <a:r>
              <a:rPr kumimoji="1" lang="zh-CN" altLang="en-US">
                <a:latin typeface="楷体" pitchFamily="49" charset="-122"/>
                <a:ea typeface="楷体" pitchFamily="49" charset="-122"/>
              </a:rPr>
              <a:t>遍历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</a:rPr>
              <a:t>的结点访问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次序：</a:t>
            </a:r>
          </a:p>
        </p:txBody>
      </p:sp>
      <p:grpSp>
        <p:nvGrpSpPr>
          <p:cNvPr id="383000" name="Group 24"/>
          <p:cNvGrpSpPr>
            <a:grpSpLocks/>
          </p:cNvGrpSpPr>
          <p:nvPr/>
        </p:nvGrpSpPr>
        <p:grpSpPr bwMode="auto">
          <a:xfrm>
            <a:off x="1855788" y="885825"/>
            <a:ext cx="1347787" cy="4676775"/>
            <a:chOff x="975" y="121"/>
            <a:chExt cx="849" cy="2946"/>
          </a:xfrm>
        </p:grpSpPr>
        <p:sp>
          <p:nvSpPr>
            <p:cNvPr id="383001" name="Text Box 25"/>
            <p:cNvSpPr txBox="1">
              <a:spLocks noChangeArrowheads="1"/>
            </p:cNvSpPr>
            <p:nvPr/>
          </p:nvSpPr>
          <p:spPr bwMode="auto">
            <a:xfrm>
              <a:off x="97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383002" name="Oval 26"/>
            <p:cNvSpPr>
              <a:spLocks noChangeAspect="1" noChangeArrowheads="1"/>
            </p:cNvSpPr>
            <p:nvPr/>
          </p:nvSpPr>
          <p:spPr bwMode="auto">
            <a:xfrm>
              <a:off x="1606" y="121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 dirty="0">
                  <a:solidFill>
                    <a:srgbClr val="0000CC"/>
                  </a:solidFill>
                  <a:latin typeface="Verdana" pitchFamily="34" charset="0"/>
                  <a:ea typeface="宋体" pitchFamily="2" charset="-122"/>
                </a:rPr>
                <a:t>A</a:t>
              </a:r>
            </a:p>
          </p:txBody>
        </p:sp>
      </p:grpSp>
      <p:grpSp>
        <p:nvGrpSpPr>
          <p:cNvPr id="383024" name="Group 48"/>
          <p:cNvGrpSpPr>
            <a:grpSpLocks/>
          </p:cNvGrpSpPr>
          <p:nvPr/>
        </p:nvGrpSpPr>
        <p:grpSpPr bwMode="auto">
          <a:xfrm>
            <a:off x="2135188" y="1585913"/>
            <a:ext cx="584200" cy="3976687"/>
            <a:chOff x="1151" y="562"/>
            <a:chExt cx="368" cy="2505"/>
          </a:xfrm>
        </p:grpSpPr>
        <p:sp>
          <p:nvSpPr>
            <p:cNvPr id="383003" name="Text Box 27"/>
            <p:cNvSpPr txBox="1">
              <a:spLocks noChangeArrowheads="1"/>
            </p:cNvSpPr>
            <p:nvPr/>
          </p:nvSpPr>
          <p:spPr bwMode="auto">
            <a:xfrm>
              <a:off x="127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383004" name="Oval 28"/>
            <p:cNvSpPr>
              <a:spLocks noChangeAspect="1" noChangeArrowheads="1"/>
            </p:cNvSpPr>
            <p:nvPr/>
          </p:nvSpPr>
          <p:spPr bwMode="auto">
            <a:xfrm>
              <a:off x="1151" y="562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 dirty="0">
                  <a:solidFill>
                    <a:srgbClr val="0000CC"/>
                  </a:solidFill>
                  <a:latin typeface="Verdana" pitchFamily="34" charset="0"/>
                  <a:ea typeface="宋体" pitchFamily="2" charset="-122"/>
                </a:rPr>
                <a:t>B</a:t>
              </a:r>
            </a:p>
          </p:txBody>
        </p:sp>
      </p:grpSp>
      <p:grpSp>
        <p:nvGrpSpPr>
          <p:cNvPr id="383025" name="Group 49"/>
          <p:cNvGrpSpPr>
            <a:grpSpLocks/>
          </p:cNvGrpSpPr>
          <p:nvPr/>
        </p:nvGrpSpPr>
        <p:grpSpPr bwMode="auto">
          <a:xfrm>
            <a:off x="2763838" y="1585913"/>
            <a:ext cx="438150" cy="3976687"/>
            <a:chOff x="1547" y="562"/>
            <a:chExt cx="276" cy="2505"/>
          </a:xfrm>
        </p:grpSpPr>
        <p:sp>
          <p:nvSpPr>
            <p:cNvPr id="383006" name="Oval 30"/>
            <p:cNvSpPr>
              <a:spLocks noChangeAspect="1" noChangeArrowheads="1"/>
            </p:cNvSpPr>
            <p:nvPr/>
          </p:nvSpPr>
          <p:spPr bwMode="auto">
            <a:xfrm>
              <a:off x="1606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0000CC"/>
                  </a:solidFill>
                  <a:latin typeface="Verdana" pitchFamily="34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383009" name="Text Box 33"/>
            <p:cNvSpPr txBox="1">
              <a:spLocks noChangeArrowheads="1"/>
            </p:cNvSpPr>
            <p:nvPr/>
          </p:nvSpPr>
          <p:spPr bwMode="auto">
            <a:xfrm>
              <a:off x="1547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383027" name="Group 51"/>
          <p:cNvGrpSpPr>
            <a:grpSpLocks/>
          </p:cNvGrpSpPr>
          <p:nvPr/>
        </p:nvGrpSpPr>
        <p:grpSpPr bwMode="auto">
          <a:xfrm>
            <a:off x="1784350" y="2276475"/>
            <a:ext cx="2232025" cy="3286125"/>
            <a:chOff x="930" y="997"/>
            <a:chExt cx="1406" cy="2070"/>
          </a:xfrm>
        </p:grpSpPr>
        <p:sp>
          <p:nvSpPr>
            <p:cNvPr id="383005" name="Text Box 29"/>
            <p:cNvSpPr txBox="1">
              <a:spLocks noChangeArrowheads="1"/>
            </p:cNvSpPr>
            <p:nvPr/>
          </p:nvSpPr>
          <p:spPr bwMode="auto">
            <a:xfrm>
              <a:off x="2092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383010" name="Oval 34"/>
            <p:cNvSpPr>
              <a:spLocks noChangeAspect="1" noChangeArrowheads="1"/>
            </p:cNvSpPr>
            <p:nvPr/>
          </p:nvSpPr>
          <p:spPr bwMode="auto">
            <a:xfrm>
              <a:off x="930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</a:t>
              </a:r>
            </a:p>
          </p:txBody>
        </p:sp>
      </p:grpSp>
      <p:grpSp>
        <p:nvGrpSpPr>
          <p:cNvPr id="383026" name="Group 50"/>
          <p:cNvGrpSpPr>
            <a:grpSpLocks/>
          </p:cNvGrpSpPr>
          <p:nvPr/>
        </p:nvGrpSpPr>
        <p:grpSpPr bwMode="auto">
          <a:xfrm>
            <a:off x="3197225" y="1585913"/>
            <a:ext cx="796925" cy="3976687"/>
            <a:chOff x="1820" y="562"/>
            <a:chExt cx="502" cy="2505"/>
          </a:xfrm>
        </p:grpSpPr>
        <p:sp>
          <p:nvSpPr>
            <p:cNvPr id="383008" name="Oval 32"/>
            <p:cNvSpPr>
              <a:spLocks noChangeAspect="1" noChangeArrowheads="1"/>
            </p:cNvSpPr>
            <p:nvPr/>
          </p:nvSpPr>
          <p:spPr bwMode="auto">
            <a:xfrm>
              <a:off x="2105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83011" name="Text Box 35"/>
            <p:cNvSpPr txBox="1">
              <a:spLocks noChangeArrowheads="1"/>
            </p:cNvSpPr>
            <p:nvPr/>
          </p:nvSpPr>
          <p:spPr bwMode="auto">
            <a:xfrm>
              <a:off x="1820" y="2779"/>
              <a:ext cx="25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383028" name="Group 52"/>
          <p:cNvGrpSpPr>
            <a:grpSpLocks/>
          </p:cNvGrpSpPr>
          <p:nvPr/>
        </p:nvGrpSpPr>
        <p:grpSpPr bwMode="auto">
          <a:xfrm>
            <a:off x="2454275" y="2276475"/>
            <a:ext cx="1947863" cy="3286125"/>
            <a:chOff x="1352" y="997"/>
            <a:chExt cx="1227" cy="2070"/>
          </a:xfrm>
        </p:grpSpPr>
        <p:sp>
          <p:nvSpPr>
            <p:cNvPr id="383007" name="Text Box 31"/>
            <p:cNvSpPr txBox="1">
              <a:spLocks noChangeArrowheads="1"/>
            </p:cNvSpPr>
            <p:nvPr/>
          </p:nvSpPr>
          <p:spPr bwMode="auto">
            <a:xfrm>
              <a:off x="233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383012" name="Oval 36"/>
            <p:cNvSpPr>
              <a:spLocks noChangeAspect="1" noChangeArrowheads="1"/>
            </p:cNvSpPr>
            <p:nvPr/>
          </p:nvSpPr>
          <p:spPr bwMode="auto">
            <a:xfrm>
              <a:off x="1352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</a:t>
              </a:r>
            </a:p>
          </p:txBody>
        </p:sp>
      </p:grpSp>
      <p:grpSp>
        <p:nvGrpSpPr>
          <p:cNvPr id="383029" name="Group 53"/>
          <p:cNvGrpSpPr>
            <a:grpSpLocks/>
          </p:cNvGrpSpPr>
          <p:nvPr/>
        </p:nvGrpSpPr>
        <p:grpSpPr bwMode="auto">
          <a:xfrm>
            <a:off x="3662363" y="2276475"/>
            <a:ext cx="1233487" cy="3286125"/>
            <a:chOff x="2113" y="997"/>
            <a:chExt cx="777" cy="2070"/>
          </a:xfrm>
        </p:grpSpPr>
        <p:sp>
          <p:nvSpPr>
            <p:cNvPr id="383013" name="Text Box 37"/>
            <p:cNvSpPr txBox="1">
              <a:spLocks noChangeArrowheads="1"/>
            </p:cNvSpPr>
            <p:nvPr/>
          </p:nvSpPr>
          <p:spPr bwMode="auto">
            <a:xfrm>
              <a:off x="2635" y="2779"/>
              <a:ext cx="25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G</a:t>
              </a:r>
            </a:p>
          </p:txBody>
        </p:sp>
        <p:sp>
          <p:nvSpPr>
            <p:cNvPr id="383014" name="Oval 38"/>
            <p:cNvSpPr>
              <a:spLocks noChangeAspect="1" noChangeArrowheads="1"/>
            </p:cNvSpPr>
            <p:nvPr/>
          </p:nvSpPr>
          <p:spPr bwMode="auto">
            <a:xfrm>
              <a:off x="2113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</a:t>
              </a:r>
            </a:p>
          </p:txBody>
        </p:sp>
      </p:grpSp>
      <p:grpSp>
        <p:nvGrpSpPr>
          <p:cNvPr id="383030" name="Group 54"/>
          <p:cNvGrpSpPr>
            <a:grpSpLocks/>
          </p:cNvGrpSpPr>
          <p:nvPr/>
        </p:nvGrpSpPr>
        <p:grpSpPr bwMode="auto">
          <a:xfrm>
            <a:off x="3656013" y="2922588"/>
            <a:ext cx="1687512" cy="2640012"/>
            <a:chOff x="2109" y="1404"/>
            <a:chExt cx="1063" cy="1663"/>
          </a:xfrm>
        </p:grpSpPr>
        <p:sp>
          <p:nvSpPr>
            <p:cNvPr id="383015" name="Text Box 39"/>
            <p:cNvSpPr txBox="1">
              <a:spLocks noChangeArrowheads="1"/>
            </p:cNvSpPr>
            <p:nvPr/>
          </p:nvSpPr>
          <p:spPr bwMode="auto">
            <a:xfrm>
              <a:off x="2907" y="2779"/>
              <a:ext cx="26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H</a:t>
              </a:r>
            </a:p>
          </p:txBody>
        </p:sp>
        <p:sp>
          <p:nvSpPr>
            <p:cNvPr id="383016" name="Oval 40"/>
            <p:cNvSpPr>
              <a:spLocks noChangeAspect="1" noChangeArrowheads="1"/>
            </p:cNvSpPr>
            <p:nvPr/>
          </p:nvSpPr>
          <p:spPr bwMode="auto">
            <a:xfrm>
              <a:off x="2109" y="1404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H</a:t>
              </a:r>
            </a:p>
          </p:txBody>
        </p:sp>
      </p:grpSp>
      <p:grpSp>
        <p:nvGrpSpPr>
          <p:cNvPr id="383032" name="Group 56"/>
          <p:cNvGrpSpPr>
            <a:grpSpLocks/>
          </p:cNvGrpSpPr>
          <p:nvPr/>
        </p:nvGrpSpPr>
        <p:grpSpPr bwMode="auto">
          <a:xfrm>
            <a:off x="3667125" y="3581400"/>
            <a:ext cx="2457450" cy="1981200"/>
            <a:chOff x="2116" y="1819"/>
            <a:chExt cx="1548" cy="1248"/>
          </a:xfrm>
        </p:grpSpPr>
        <p:sp>
          <p:nvSpPr>
            <p:cNvPr id="383017" name="Text Box 41"/>
            <p:cNvSpPr txBox="1">
              <a:spLocks noChangeArrowheads="1"/>
            </p:cNvSpPr>
            <p:nvPr/>
          </p:nvSpPr>
          <p:spPr bwMode="auto">
            <a:xfrm>
              <a:off x="3452" y="2779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383018" name="Oval 42"/>
            <p:cNvSpPr>
              <a:spLocks noChangeAspect="1" noChangeArrowheads="1"/>
            </p:cNvSpPr>
            <p:nvPr/>
          </p:nvSpPr>
          <p:spPr bwMode="auto">
            <a:xfrm>
              <a:off x="2116" y="1819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</a:p>
          </p:txBody>
        </p:sp>
      </p:grpSp>
      <p:grpSp>
        <p:nvGrpSpPr>
          <p:cNvPr id="383031" name="Group 55"/>
          <p:cNvGrpSpPr>
            <a:grpSpLocks/>
          </p:cNvGrpSpPr>
          <p:nvPr/>
        </p:nvGrpSpPr>
        <p:grpSpPr bwMode="auto">
          <a:xfrm>
            <a:off x="3146425" y="3581400"/>
            <a:ext cx="2513013" cy="1981200"/>
            <a:chOff x="1788" y="1819"/>
            <a:chExt cx="1583" cy="1248"/>
          </a:xfrm>
        </p:grpSpPr>
        <p:sp>
          <p:nvSpPr>
            <p:cNvPr id="383019" name="Text Box 43"/>
            <p:cNvSpPr txBox="1">
              <a:spLocks noChangeArrowheads="1"/>
            </p:cNvSpPr>
            <p:nvPr/>
          </p:nvSpPr>
          <p:spPr bwMode="auto">
            <a:xfrm>
              <a:off x="3180" y="2779"/>
              <a:ext cx="19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383020" name="Oval 44"/>
            <p:cNvSpPr>
              <a:spLocks noChangeAspect="1" noChangeArrowheads="1"/>
            </p:cNvSpPr>
            <p:nvPr/>
          </p:nvSpPr>
          <p:spPr bwMode="auto">
            <a:xfrm>
              <a:off x="1788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</a:p>
          </p:txBody>
        </p:sp>
      </p:grpSp>
      <p:grpSp>
        <p:nvGrpSpPr>
          <p:cNvPr id="383033" name="Group 57"/>
          <p:cNvGrpSpPr>
            <a:grpSpLocks/>
          </p:cNvGrpSpPr>
          <p:nvPr/>
        </p:nvGrpSpPr>
        <p:grpSpPr bwMode="auto">
          <a:xfrm>
            <a:off x="4219575" y="3581400"/>
            <a:ext cx="2439988" cy="1981200"/>
            <a:chOff x="2464" y="1819"/>
            <a:chExt cx="1537" cy="1248"/>
          </a:xfrm>
        </p:grpSpPr>
        <p:sp>
          <p:nvSpPr>
            <p:cNvPr id="383021" name="Text Box 45"/>
            <p:cNvSpPr txBox="1">
              <a:spLocks noChangeArrowheads="1"/>
            </p:cNvSpPr>
            <p:nvPr/>
          </p:nvSpPr>
          <p:spPr bwMode="auto">
            <a:xfrm>
              <a:off x="3757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383022" name="Oval 46"/>
            <p:cNvSpPr>
              <a:spLocks noChangeAspect="1" noChangeArrowheads="1"/>
            </p:cNvSpPr>
            <p:nvPr/>
          </p:nvSpPr>
          <p:spPr bwMode="auto">
            <a:xfrm>
              <a:off x="2464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K</a:t>
              </a:r>
            </a:p>
          </p:txBody>
        </p:sp>
      </p:grpSp>
      <p:sp>
        <p:nvSpPr>
          <p:cNvPr id="383034" name="Text Box 58"/>
          <p:cNvSpPr txBox="1">
            <a:spLocks noChangeArrowheads="1"/>
          </p:cNvSpPr>
          <p:nvPr/>
        </p:nvSpPr>
        <p:spPr bwMode="auto">
          <a:xfrm>
            <a:off x="395289" y="188913"/>
            <a:ext cx="4176712" cy="457200"/>
          </a:xfrm>
          <a:prstGeom prst="rect">
            <a:avLst/>
          </a:prstGeom>
          <a:solidFill>
            <a:srgbClr val="CC00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树的层次遍历示例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的演示</a:t>
            </a:r>
            <a:endParaRPr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9" name="Text Box 94"/>
          <p:cNvSpPr txBox="1">
            <a:spLocks noChangeArrowheads="1"/>
          </p:cNvSpPr>
          <p:nvPr/>
        </p:nvSpPr>
        <p:spPr bwMode="auto">
          <a:xfrm>
            <a:off x="3297238" y="5876925"/>
            <a:ext cx="20161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遍历完毕</a:t>
            </a: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6568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" fill="hold"/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8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8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8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8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8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8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8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8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95288" y="908050"/>
            <a:ext cx="8569325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是由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 err="1">
                <a:latin typeface="+mn-ea"/>
                <a:ea typeface="+mn-ea"/>
                <a:cs typeface="Times New Roman" pitchFamily="18" charset="0"/>
              </a:rPr>
              <a:t>≥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个结点组成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的有限集合（记为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）。其中：    </a:t>
            </a:r>
          </a:p>
        </p:txBody>
      </p:sp>
      <p:sp>
        <p:nvSpPr>
          <p:cNvPr id="5174" name="Text Box 1078"/>
          <p:cNvSpPr txBox="1">
            <a:spLocks noChangeArrowheads="1"/>
          </p:cNvSpPr>
          <p:nvPr/>
        </p:nvSpPr>
        <p:spPr bwMode="auto">
          <a:xfrm>
            <a:off x="828675" y="1557338"/>
            <a:ext cx="7631113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如果</a:t>
            </a:r>
            <a:r>
              <a:rPr kumimoji="1" lang="en-US" altLang="zh-CN" sz="20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=0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，它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是一棵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空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树，这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是树的特例；</a:t>
            </a: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如果</a:t>
            </a:r>
            <a:r>
              <a:rPr kumimoji="1"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&gt;0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，这</a:t>
            </a:r>
            <a:r>
              <a:rPr kumimoji="1"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个结点中存在一个唯一结点作为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根结点（</a:t>
            </a:r>
            <a:r>
              <a:rPr kumimoji="1"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root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），其余结点可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分为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z="2000" smtClean="0">
                <a:latin typeface="+mn-ea"/>
                <a:cs typeface="Times New Roman" pitchFamily="18" charset="0"/>
              </a:rPr>
              <a:t>≥</a:t>
            </a:r>
            <a:r>
              <a:rPr kumimoji="1"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）个互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不相交的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有限子集</a:t>
            </a:r>
            <a:r>
              <a:rPr kumimoji="1" lang="en-US" altLang="zh-CN" sz="2000" i="1" dirty="0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000" baseline="-25000" dirty="0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 i="1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000" baseline="-25000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 smtClean="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…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000" i="1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，而每个子集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本身又是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棵</a:t>
            </a:r>
            <a:r>
              <a:rPr kumimoji="1" lang="zh-CN" altLang="en-US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，称为根结点</a:t>
            </a:r>
            <a:r>
              <a:rPr kumimoji="1"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root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的子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    </a:t>
            </a:r>
            <a:r>
              <a:rPr kumimoji="1" lang="zh-CN" altLang="en-US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 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树中所有结点构成一种层次关系！</a:t>
            </a:r>
            <a:endParaRPr kumimoji="1"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203575" y="4149725"/>
            <a:ext cx="3455988" cy="2016125"/>
            <a:chOff x="3203575" y="4149725"/>
            <a:chExt cx="3455988" cy="2016125"/>
          </a:xfrm>
        </p:grpSpPr>
        <p:sp>
          <p:nvSpPr>
            <p:cNvPr id="5175" name="Oval 1079"/>
            <p:cNvSpPr>
              <a:spLocks noChangeArrowheads="1"/>
            </p:cNvSpPr>
            <p:nvPr/>
          </p:nvSpPr>
          <p:spPr bwMode="auto">
            <a:xfrm>
              <a:off x="4500563" y="4221163"/>
              <a:ext cx="574675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76" name="Text Box 1080"/>
            <p:cNvSpPr txBox="1">
              <a:spLocks noChangeArrowheads="1"/>
            </p:cNvSpPr>
            <p:nvPr/>
          </p:nvSpPr>
          <p:spPr bwMode="auto">
            <a:xfrm>
              <a:off x="5075238" y="4149725"/>
              <a:ext cx="1008062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root</a:t>
              </a:r>
            </a:p>
          </p:txBody>
        </p:sp>
        <p:sp>
          <p:nvSpPr>
            <p:cNvPr id="5177" name="Oval 1081"/>
            <p:cNvSpPr>
              <a:spLocks noChangeArrowheads="1"/>
            </p:cNvSpPr>
            <p:nvPr/>
          </p:nvSpPr>
          <p:spPr bwMode="auto">
            <a:xfrm>
              <a:off x="3203575" y="4941888"/>
              <a:ext cx="792163" cy="12239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err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baseline="-25000" dirty="0" err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78" name="Freeform 1082"/>
            <p:cNvSpPr>
              <a:spLocks/>
            </p:cNvSpPr>
            <p:nvPr/>
          </p:nvSpPr>
          <p:spPr bwMode="auto">
            <a:xfrm>
              <a:off x="3779838" y="4521200"/>
              <a:ext cx="754062" cy="492125"/>
            </a:xfrm>
            <a:custGeom>
              <a:avLst/>
              <a:gdLst/>
              <a:ahLst/>
              <a:cxnLst>
                <a:cxn ang="0">
                  <a:pos x="475" y="0"/>
                </a:cxn>
                <a:cxn ang="0">
                  <a:pos x="0" y="310"/>
                </a:cxn>
              </a:cxnLst>
              <a:rect l="0" t="0" r="r" b="b"/>
              <a:pathLst>
                <a:path w="475" h="310">
                  <a:moveTo>
                    <a:pt x="475" y="0"/>
                  </a:moveTo>
                  <a:lnTo>
                    <a:pt x="0" y="31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79" name="Oval 1083"/>
            <p:cNvSpPr>
              <a:spLocks noChangeArrowheads="1"/>
            </p:cNvSpPr>
            <p:nvPr/>
          </p:nvSpPr>
          <p:spPr bwMode="auto">
            <a:xfrm>
              <a:off x="4211638" y="4941888"/>
              <a:ext cx="792162" cy="12239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err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baseline="-25000" dirty="0" err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80" name="Oval 1084"/>
            <p:cNvSpPr>
              <a:spLocks noChangeArrowheads="1"/>
            </p:cNvSpPr>
            <p:nvPr/>
          </p:nvSpPr>
          <p:spPr bwMode="auto">
            <a:xfrm>
              <a:off x="5867400" y="4941888"/>
              <a:ext cx="792163" cy="12239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5181" name="Line 1085"/>
            <p:cNvSpPr>
              <a:spLocks noChangeShapeType="1"/>
            </p:cNvSpPr>
            <p:nvPr/>
          </p:nvSpPr>
          <p:spPr bwMode="auto">
            <a:xfrm flipH="1">
              <a:off x="4643438" y="4652963"/>
              <a:ext cx="73025" cy="288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2" name="Line 1086"/>
            <p:cNvSpPr>
              <a:spLocks noChangeShapeType="1"/>
            </p:cNvSpPr>
            <p:nvPr/>
          </p:nvSpPr>
          <p:spPr bwMode="auto">
            <a:xfrm>
              <a:off x="5064125" y="4495800"/>
              <a:ext cx="935038" cy="576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3" name="Text Box 1087"/>
            <p:cNvSpPr txBox="1">
              <a:spLocks noChangeArrowheads="1"/>
            </p:cNvSpPr>
            <p:nvPr/>
          </p:nvSpPr>
          <p:spPr bwMode="auto">
            <a:xfrm>
              <a:off x="5219700" y="5229225"/>
              <a:ext cx="4318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</a:t>
              </a:r>
            </a:p>
          </p:txBody>
        </p:sp>
      </p:grpSp>
      <p:sp>
        <p:nvSpPr>
          <p:cNvPr id="5184" name="Text Box 1088"/>
          <p:cNvSpPr txBox="1">
            <a:spLocks noChangeArrowheads="1"/>
          </p:cNvSpPr>
          <p:nvPr/>
        </p:nvSpPr>
        <p:spPr bwMode="auto">
          <a:xfrm>
            <a:off x="539750" y="188913"/>
            <a:ext cx="2232025" cy="45720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递归定义</a:t>
            </a:r>
            <a:endParaRPr lang="zh-CN" altLang="en-US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84" name="Text Box 48" descr="纸莎草纸"/>
          <p:cNvSpPr txBox="1">
            <a:spLocks noChangeArrowheads="1"/>
          </p:cNvSpPr>
          <p:nvPr/>
        </p:nvSpPr>
        <p:spPr bwMode="auto">
          <a:xfrm>
            <a:off x="233363" y="260350"/>
            <a:ext cx="3762375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7.1.6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树的存储结构</a:t>
            </a:r>
          </a:p>
        </p:txBody>
      </p:sp>
      <p:sp>
        <p:nvSpPr>
          <p:cNvPr id="65585" name="Text Box 49"/>
          <p:cNvSpPr txBox="1">
            <a:spLocks noChangeArrowheads="1"/>
          </p:cNvSpPr>
          <p:nvPr/>
        </p:nvSpPr>
        <p:spPr bwMode="auto">
          <a:xfrm>
            <a:off x="611188" y="1268413"/>
            <a:ext cx="3032118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1</a:t>
            </a:r>
            <a:r>
              <a:rPr kumimoji="1"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、双亲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存储结构  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1647800" y="274797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000100" y="354013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1647800" y="354013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2368525" y="354013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1000100" y="433229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1647800" y="433229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2368525" y="433229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1295375" y="3097220"/>
            <a:ext cx="393700" cy="469900"/>
          </a:xfrm>
          <a:custGeom>
            <a:avLst/>
            <a:gdLst/>
            <a:ahLst/>
            <a:cxnLst>
              <a:cxn ang="0">
                <a:pos x="248" y="0"/>
              </a:cxn>
              <a:cxn ang="0">
                <a:pos x="0" y="296"/>
              </a:cxn>
            </a:cxnLst>
            <a:rect l="0" t="0" r="r" b="b"/>
            <a:pathLst>
              <a:path w="248" h="296">
                <a:moveTo>
                  <a:pt x="248" y="0"/>
                </a:moveTo>
                <a:lnTo>
                  <a:pt x="0" y="29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1863700" y="3179770"/>
            <a:ext cx="0" cy="360362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Freeform 15"/>
          <p:cNvSpPr>
            <a:spLocks/>
          </p:cNvSpPr>
          <p:nvPr/>
        </p:nvSpPr>
        <p:spPr bwMode="auto">
          <a:xfrm>
            <a:off x="2038325" y="3097220"/>
            <a:ext cx="431800" cy="469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" y="296"/>
              </a:cxn>
            </a:cxnLst>
            <a:rect l="0" t="0" r="r" b="b"/>
            <a:pathLst>
              <a:path w="272" h="296">
                <a:moveTo>
                  <a:pt x="0" y="0"/>
                </a:moveTo>
                <a:lnTo>
                  <a:pt x="272" y="29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863700" y="3971932"/>
            <a:ext cx="0" cy="360363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1276325" y="3871920"/>
            <a:ext cx="400050" cy="469900"/>
          </a:xfrm>
          <a:custGeom>
            <a:avLst/>
            <a:gdLst/>
            <a:ahLst/>
            <a:cxnLst>
              <a:cxn ang="0">
                <a:pos x="252" y="0"/>
              </a:cxn>
              <a:cxn ang="0">
                <a:pos x="0" y="296"/>
              </a:cxn>
            </a:cxnLst>
            <a:rect l="0" t="0" r="r" b="b"/>
            <a:pathLst>
              <a:path w="252" h="296">
                <a:moveTo>
                  <a:pt x="252" y="0"/>
                </a:moveTo>
                <a:lnTo>
                  <a:pt x="0" y="29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Freeform 18"/>
          <p:cNvSpPr>
            <a:spLocks/>
          </p:cNvSpPr>
          <p:nvPr/>
        </p:nvSpPr>
        <p:spPr bwMode="auto">
          <a:xfrm>
            <a:off x="2057375" y="3846520"/>
            <a:ext cx="438150" cy="501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316"/>
              </a:cxn>
            </a:cxnLst>
            <a:rect l="0" t="0" r="r" b="b"/>
            <a:pathLst>
              <a:path w="276" h="316">
                <a:moveTo>
                  <a:pt x="0" y="0"/>
                </a:moveTo>
                <a:lnTo>
                  <a:pt x="276" y="31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3448025" y="3492507"/>
            <a:ext cx="720000" cy="360000"/>
          </a:xfrm>
          <a:prstGeom prst="rightArrow">
            <a:avLst>
              <a:gd name="adj1" fmla="val 50000"/>
              <a:gd name="adj2" fmla="val 42902"/>
            </a:avLst>
          </a:prstGeom>
          <a:ln>
            <a:headEnd/>
            <a:tailEnd type="none" w="med" len="lg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9" name="Group 43"/>
          <p:cNvGrpSpPr>
            <a:grpSpLocks/>
          </p:cNvGrpSpPr>
          <p:nvPr/>
        </p:nvGrpSpPr>
        <p:grpSpPr bwMode="auto">
          <a:xfrm>
            <a:off x="5897538" y="2530482"/>
            <a:ext cx="647700" cy="2544763"/>
            <a:chOff x="3697" y="964"/>
            <a:chExt cx="408" cy="1603"/>
          </a:xfrm>
        </p:grpSpPr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3697" y="964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CC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3697" y="1198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3697" y="1425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>
              <a:off x="3697" y="1659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4" name="Rectangle 33"/>
            <p:cNvSpPr>
              <a:spLocks noChangeArrowheads="1"/>
            </p:cNvSpPr>
            <p:nvPr/>
          </p:nvSpPr>
          <p:spPr bwMode="auto">
            <a:xfrm>
              <a:off x="3697" y="1879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5" name="Rectangle 36"/>
            <p:cNvSpPr>
              <a:spLocks noChangeArrowheads="1"/>
            </p:cNvSpPr>
            <p:nvPr/>
          </p:nvSpPr>
          <p:spPr bwMode="auto">
            <a:xfrm>
              <a:off x="3697" y="2113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3697" y="2340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27" name="Group 42"/>
          <p:cNvGrpSpPr>
            <a:grpSpLocks/>
          </p:cNvGrpSpPr>
          <p:nvPr/>
        </p:nvGrpSpPr>
        <p:grpSpPr bwMode="auto">
          <a:xfrm>
            <a:off x="4745013" y="2519370"/>
            <a:ext cx="1223962" cy="2581275"/>
            <a:chOff x="2971" y="957"/>
            <a:chExt cx="771" cy="1626"/>
          </a:xfrm>
        </p:grpSpPr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3334" y="964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>
              <a:off x="2971" y="957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3334" y="1198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2971" y="1191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3334" y="1425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2971" y="1418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3334" y="1659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2971" y="1652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3334" y="1879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2971" y="1872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3334" y="2113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2971" y="2106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5</a:t>
              </a: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3334" y="2340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2971" y="2333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6</a:t>
              </a:r>
            </a:p>
          </p:txBody>
        </p:sp>
      </p:grpSp>
      <p:grpSp>
        <p:nvGrpSpPr>
          <p:cNvPr id="42" name="Group 46"/>
          <p:cNvGrpSpPr>
            <a:grpSpLocks/>
          </p:cNvGrpSpPr>
          <p:nvPr/>
        </p:nvGrpSpPr>
        <p:grpSpPr bwMode="auto">
          <a:xfrm>
            <a:off x="2944788" y="5149857"/>
            <a:ext cx="2951162" cy="974725"/>
            <a:chOff x="1837" y="2614"/>
            <a:chExt cx="1859" cy="614"/>
          </a:xfrm>
        </p:grpSpPr>
        <p:sp>
          <p:nvSpPr>
            <p:cNvPr id="43" name="Line 44"/>
            <p:cNvSpPr>
              <a:spLocks noChangeShapeType="1"/>
            </p:cNvSpPr>
            <p:nvPr/>
          </p:nvSpPr>
          <p:spPr bwMode="auto">
            <a:xfrm flipV="1">
              <a:off x="3107" y="2614"/>
              <a:ext cx="227" cy="2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Text Box 45"/>
            <p:cNvSpPr txBox="1">
              <a:spLocks noChangeArrowheads="1"/>
            </p:cNvSpPr>
            <p:nvPr/>
          </p:nvSpPr>
          <p:spPr bwMode="auto">
            <a:xfrm>
              <a:off x="1837" y="2976"/>
              <a:ext cx="1859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树的双亲存储结构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100616" y="1714488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伪指针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指示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其双亲结点的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位置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46" name="直接箭头连接符 45"/>
          <p:cNvCxnSpPr>
            <a:stCxn id="45" idx="2"/>
          </p:cNvCxnSpPr>
          <p:nvPr/>
        </p:nvCxnSpPr>
        <p:spPr>
          <a:xfrm rot="5400000">
            <a:off x="6435333" y="1900654"/>
            <a:ext cx="415884" cy="843773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30</a:t>
            </a:fld>
            <a:endParaRPr lang="en-US" altLang="zh-CN" dirty="0"/>
          </a:p>
        </p:txBody>
      </p:sp>
      <p:grpSp>
        <p:nvGrpSpPr>
          <p:cNvPr id="50" name="组合 49"/>
          <p:cNvGrpSpPr/>
          <p:nvPr/>
        </p:nvGrpSpPr>
        <p:grpSpPr>
          <a:xfrm>
            <a:off x="6643702" y="2143116"/>
            <a:ext cx="2357422" cy="1136514"/>
            <a:chOff x="6643702" y="2143116"/>
            <a:chExt cx="2357422" cy="1136514"/>
          </a:xfrm>
        </p:grpSpPr>
        <p:sp>
          <p:nvSpPr>
            <p:cNvPr id="48" name="TextBox 47"/>
            <p:cNvSpPr txBox="1"/>
            <p:nvPr/>
          </p:nvSpPr>
          <p:spPr>
            <a:xfrm>
              <a:off x="6643702" y="2571744"/>
              <a:ext cx="23574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树中任何结点只有唯一的双亲结点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9" name="上下箭头 48"/>
            <p:cNvSpPr/>
            <p:nvPr/>
          </p:nvSpPr>
          <p:spPr>
            <a:xfrm>
              <a:off x="7643834" y="2143116"/>
              <a:ext cx="180000" cy="432000"/>
            </a:xfrm>
            <a:prstGeom prst="up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299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285720" y="857232"/>
            <a:ext cx="5616575" cy="194165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l">
              <a:lnSpc>
                <a:spcPct val="140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data;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结点的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值</a:t>
            </a:r>
          </a:p>
          <a:p>
            <a:pPr algn="l">
              <a:lnSpc>
                <a:spcPct val="140000"/>
              </a:lnSpc>
            </a:pP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parent;	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指向双亲的位置</a:t>
            </a:r>
          </a:p>
          <a:p>
            <a:pPr algn="l">
              <a:lnSpc>
                <a:spcPct val="140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PTree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</p:txBody>
      </p:sp>
      <p:grpSp>
        <p:nvGrpSpPr>
          <p:cNvPr id="195617" name="Group 33"/>
          <p:cNvGrpSpPr>
            <a:grpSpLocks/>
          </p:cNvGrpSpPr>
          <p:nvPr/>
        </p:nvGrpSpPr>
        <p:grpSpPr bwMode="auto">
          <a:xfrm>
            <a:off x="214282" y="3357562"/>
            <a:ext cx="4824413" cy="1825625"/>
            <a:chOff x="204" y="1707"/>
            <a:chExt cx="3039" cy="1150"/>
          </a:xfrm>
          <a:scene3d>
            <a:camera prst="perspectiveContrastingRightFacing"/>
            <a:lightRig rig="threePt" dir="t"/>
          </a:scene3d>
        </p:grpSpPr>
        <p:sp>
          <p:nvSpPr>
            <p:cNvPr id="195589" name="Text Box 5"/>
            <p:cNvSpPr txBox="1">
              <a:spLocks noChangeArrowheads="1"/>
            </p:cNvSpPr>
            <p:nvPr/>
          </p:nvSpPr>
          <p:spPr bwMode="auto">
            <a:xfrm>
              <a:off x="295" y="2569"/>
              <a:ext cx="29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思考题：</a:t>
              </a: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该存储结构的优缺点？</a:t>
              </a:r>
            </a:p>
          </p:txBody>
        </p:sp>
        <p:pic>
          <p:nvPicPr>
            <p:cNvPr id="195591" name="Picture 7" descr="u=3748935793,4067141769&amp;fm=5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4" y="1707"/>
              <a:ext cx="817" cy="817"/>
            </a:xfrm>
            <a:prstGeom prst="rect">
              <a:avLst/>
            </a:prstGeom>
            <a:noFill/>
          </p:spPr>
        </p:pic>
      </p:grpSp>
      <p:sp>
        <p:nvSpPr>
          <p:cNvPr id="195592" name="Rectangle 8"/>
          <p:cNvSpPr>
            <a:spLocks noChangeArrowheads="1"/>
          </p:cNvSpPr>
          <p:nvPr/>
        </p:nvSpPr>
        <p:spPr bwMode="auto">
          <a:xfrm>
            <a:off x="5868988" y="3214713"/>
            <a:ext cx="6477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95593" name="Rectangle 9"/>
          <p:cNvSpPr>
            <a:spLocks noChangeArrowheads="1"/>
          </p:cNvSpPr>
          <p:nvPr/>
        </p:nvSpPr>
        <p:spPr bwMode="auto">
          <a:xfrm>
            <a:off x="6445250" y="3214713"/>
            <a:ext cx="6477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195594" name="Text Box 10"/>
          <p:cNvSpPr txBox="1">
            <a:spLocks noChangeArrowheads="1"/>
          </p:cNvSpPr>
          <p:nvPr/>
        </p:nvSpPr>
        <p:spPr bwMode="auto">
          <a:xfrm>
            <a:off x="5292725" y="3203600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5868988" y="3586188"/>
            <a:ext cx="6477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95596" name="Rectangle 12"/>
          <p:cNvSpPr>
            <a:spLocks noChangeArrowheads="1"/>
          </p:cNvSpPr>
          <p:nvPr/>
        </p:nvSpPr>
        <p:spPr bwMode="auto">
          <a:xfrm>
            <a:off x="6445250" y="3586188"/>
            <a:ext cx="6477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95597" name="Text Box 13"/>
          <p:cNvSpPr txBox="1">
            <a:spLocks noChangeArrowheads="1"/>
          </p:cNvSpPr>
          <p:nvPr/>
        </p:nvSpPr>
        <p:spPr bwMode="auto">
          <a:xfrm>
            <a:off x="5292725" y="3575075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95598" name="Rectangle 14"/>
          <p:cNvSpPr>
            <a:spLocks noChangeArrowheads="1"/>
          </p:cNvSpPr>
          <p:nvPr/>
        </p:nvSpPr>
        <p:spPr bwMode="auto">
          <a:xfrm>
            <a:off x="5868988" y="3946550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95599" name="Rectangle 15"/>
          <p:cNvSpPr>
            <a:spLocks noChangeArrowheads="1"/>
          </p:cNvSpPr>
          <p:nvPr/>
        </p:nvSpPr>
        <p:spPr bwMode="auto">
          <a:xfrm>
            <a:off x="6445250" y="3946550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95600" name="Text Box 16"/>
          <p:cNvSpPr txBox="1">
            <a:spLocks noChangeArrowheads="1"/>
          </p:cNvSpPr>
          <p:nvPr/>
        </p:nvSpPr>
        <p:spPr bwMode="auto">
          <a:xfrm>
            <a:off x="5292725" y="3935438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95601" name="Rectangle 17"/>
          <p:cNvSpPr>
            <a:spLocks noChangeArrowheads="1"/>
          </p:cNvSpPr>
          <p:nvPr/>
        </p:nvSpPr>
        <p:spPr bwMode="auto">
          <a:xfrm>
            <a:off x="5868988" y="4318025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95602" name="Rectangle 18"/>
          <p:cNvSpPr>
            <a:spLocks noChangeArrowheads="1"/>
          </p:cNvSpPr>
          <p:nvPr/>
        </p:nvSpPr>
        <p:spPr bwMode="auto">
          <a:xfrm>
            <a:off x="6445250" y="4318025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95603" name="Text Box 19"/>
          <p:cNvSpPr txBox="1">
            <a:spLocks noChangeArrowheads="1"/>
          </p:cNvSpPr>
          <p:nvPr/>
        </p:nvSpPr>
        <p:spPr bwMode="auto">
          <a:xfrm>
            <a:off x="5292725" y="4306913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95604" name="Rectangle 20"/>
          <p:cNvSpPr>
            <a:spLocks noChangeArrowheads="1"/>
          </p:cNvSpPr>
          <p:nvPr/>
        </p:nvSpPr>
        <p:spPr bwMode="auto">
          <a:xfrm>
            <a:off x="5868988" y="4667275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95605" name="Rectangle 21"/>
          <p:cNvSpPr>
            <a:spLocks noChangeArrowheads="1"/>
          </p:cNvSpPr>
          <p:nvPr/>
        </p:nvSpPr>
        <p:spPr bwMode="auto">
          <a:xfrm>
            <a:off x="6445250" y="4667275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95606" name="Text Box 22"/>
          <p:cNvSpPr txBox="1">
            <a:spLocks noChangeArrowheads="1"/>
          </p:cNvSpPr>
          <p:nvPr/>
        </p:nvSpPr>
        <p:spPr bwMode="auto">
          <a:xfrm>
            <a:off x="5292725" y="4656163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95607" name="Rectangle 23"/>
          <p:cNvSpPr>
            <a:spLocks noChangeArrowheads="1"/>
          </p:cNvSpPr>
          <p:nvPr/>
        </p:nvSpPr>
        <p:spPr bwMode="auto">
          <a:xfrm>
            <a:off x="5868988" y="5038750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195608" name="Rectangle 24"/>
          <p:cNvSpPr>
            <a:spLocks noChangeArrowheads="1"/>
          </p:cNvSpPr>
          <p:nvPr/>
        </p:nvSpPr>
        <p:spPr bwMode="auto">
          <a:xfrm>
            <a:off x="6445250" y="5038750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95609" name="Text Box 25"/>
          <p:cNvSpPr txBox="1">
            <a:spLocks noChangeArrowheads="1"/>
          </p:cNvSpPr>
          <p:nvPr/>
        </p:nvSpPr>
        <p:spPr bwMode="auto">
          <a:xfrm>
            <a:off x="5292725" y="5027638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</a:t>
            </a:r>
          </a:p>
        </p:txBody>
      </p:sp>
      <p:sp>
        <p:nvSpPr>
          <p:cNvPr id="195610" name="Rectangle 26"/>
          <p:cNvSpPr>
            <a:spLocks noChangeArrowheads="1"/>
          </p:cNvSpPr>
          <p:nvPr/>
        </p:nvSpPr>
        <p:spPr bwMode="auto">
          <a:xfrm>
            <a:off x="5868988" y="5399113"/>
            <a:ext cx="6477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195611" name="Rectangle 27"/>
          <p:cNvSpPr>
            <a:spLocks noChangeArrowheads="1"/>
          </p:cNvSpPr>
          <p:nvPr/>
        </p:nvSpPr>
        <p:spPr bwMode="auto">
          <a:xfrm>
            <a:off x="6445250" y="5399113"/>
            <a:ext cx="6477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95612" name="Text Box 28"/>
          <p:cNvSpPr txBox="1">
            <a:spLocks noChangeArrowheads="1"/>
          </p:cNvSpPr>
          <p:nvPr/>
        </p:nvSpPr>
        <p:spPr bwMode="auto">
          <a:xfrm>
            <a:off x="5292725" y="5388000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6</a:t>
            </a:r>
          </a:p>
        </p:txBody>
      </p:sp>
      <p:sp>
        <p:nvSpPr>
          <p:cNvPr id="195613" name="Line 29"/>
          <p:cNvSpPr>
            <a:spLocks noChangeShapeType="1"/>
          </p:cNvSpPr>
          <p:nvPr/>
        </p:nvSpPr>
        <p:spPr bwMode="auto">
          <a:xfrm>
            <a:off x="4643438" y="1547838"/>
            <a:ext cx="13684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5614" name="Freeform 30"/>
          <p:cNvSpPr>
            <a:spLocks/>
          </p:cNvSpPr>
          <p:nvPr/>
        </p:nvSpPr>
        <p:spPr bwMode="auto">
          <a:xfrm>
            <a:off x="6013450" y="1536725"/>
            <a:ext cx="0" cy="166687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1050"/>
              </a:cxn>
            </a:cxnLst>
            <a:rect l="0" t="0" r="r" b="b"/>
            <a:pathLst>
              <a:path w="4" h="1050">
                <a:moveTo>
                  <a:pt x="4" y="0"/>
                </a:moveTo>
                <a:lnTo>
                  <a:pt x="0" y="1050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5615" name="Line 31"/>
          <p:cNvSpPr>
            <a:spLocks noChangeShapeType="1"/>
          </p:cNvSpPr>
          <p:nvPr/>
        </p:nvSpPr>
        <p:spPr bwMode="auto">
          <a:xfrm>
            <a:off x="5292725" y="1979638"/>
            <a:ext cx="1439863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5616" name="Freeform 32"/>
          <p:cNvSpPr>
            <a:spLocks/>
          </p:cNvSpPr>
          <p:nvPr/>
        </p:nvSpPr>
        <p:spPr bwMode="auto">
          <a:xfrm>
            <a:off x="6731000" y="1981225"/>
            <a:ext cx="0" cy="1222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770"/>
              </a:cxn>
            </a:cxnLst>
            <a:rect l="0" t="0" r="r" b="b"/>
            <a:pathLst>
              <a:path w="2" h="770">
                <a:moveTo>
                  <a:pt x="0" y="0"/>
                </a:moveTo>
                <a:lnTo>
                  <a:pt x="2" y="770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>
          <a:xfrm>
            <a:off x="6553200" y="6357958"/>
            <a:ext cx="2133600" cy="365125"/>
          </a:xfrm>
        </p:spPr>
        <p:txBody>
          <a:bodyPr/>
          <a:lstStyle/>
          <a:p>
            <a:fld id="{FFD28AF7-D4CC-4B35-B7D7-507FA0146854}" type="slidenum">
              <a:rPr lang="en-US" altLang="zh-CN" smtClean="0"/>
              <a:pPr/>
              <a:t>31</a:t>
            </a:fld>
            <a:endParaRPr lang="en-US" altLang="zh-CN" dirty="0"/>
          </a:p>
        </p:txBody>
      </p:sp>
      <p:sp>
        <p:nvSpPr>
          <p:cNvPr id="32" name="TextBox 31"/>
          <p:cNvSpPr txBox="1"/>
          <p:nvPr/>
        </p:nvSpPr>
        <p:spPr>
          <a:xfrm>
            <a:off x="285720" y="285728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双亲存储结构的类型声明如下：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31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28596" y="428604"/>
            <a:ext cx="331787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2</a:t>
            </a:r>
            <a:r>
              <a:rPr kumimoji="1"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、孩子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链存储结构      </a:t>
            </a:r>
            <a:endParaRPr kumimoji="1" lang="zh-CN" altLang="en-US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6704" name="Rectangle 144"/>
          <p:cNvSpPr>
            <a:spLocks noChangeArrowheads="1"/>
          </p:cNvSpPr>
          <p:nvPr/>
        </p:nvSpPr>
        <p:spPr bwMode="auto">
          <a:xfrm>
            <a:off x="0" y="3251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706" name="Rectangle 146"/>
          <p:cNvSpPr>
            <a:spLocks noChangeArrowheads="1"/>
          </p:cNvSpPr>
          <p:nvPr/>
        </p:nvSpPr>
        <p:spPr bwMode="auto">
          <a:xfrm>
            <a:off x="0" y="3365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809" name="Rectangle 249"/>
          <p:cNvSpPr>
            <a:spLocks noChangeArrowheads="1"/>
          </p:cNvSpPr>
          <p:nvPr/>
        </p:nvSpPr>
        <p:spPr bwMode="auto">
          <a:xfrm>
            <a:off x="0" y="3365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812" name="Rectangle 252"/>
          <p:cNvSpPr>
            <a:spLocks noChangeArrowheads="1"/>
          </p:cNvSpPr>
          <p:nvPr/>
        </p:nvSpPr>
        <p:spPr bwMode="auto">
          <a:xfrm>
            <a:off x="0" y="3365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295369" y="150017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90544" y="372902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90544" y="2216137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798606" y="2216137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42844" y="3008299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90544" y="3008299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511269" y="3008299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1014381" y="3438512"/>
            <a:ext cx="1588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" y="180"/>
              </a:cxn>
            </a:cxnLst>
            <a:rect l="0" t="0" r="r" b="b"/>
            <a:pathLst>
              <a:path w="25" h="180">
                <a:moveTo>
                  <a:pt x="0" y="0"/>
                </a:moveTo>
                <a:lnTo>
                  <a:pt x="25" y="180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1071531" y="1857362"/>
            <a:ext cx="273050" cy="374650"/>
          </a:xfrm>
          <a:custGeom>
            <a:avLst/>
            <a:gdLst/>
            <a:ahLst/>
            <a:cxnLst>
              <a:cxn ang="0">
                <a:pos x="172" y="0"/>
              </a:cxn>
              <a:cxn ang="0">
                <a:pos x="0" y="236"/>
              </a:cxn>
            </a:cxnLst>
            <a:rect l="0" t="0" r="r" b="b"/>
            <a:pathLst>
              <a:path w="172" h="236">
                <a:moveTo>
                  <a:pt x="172" y="0"/>
                </a:moveTo>
                <a:lnTo>
                  <a:pt x="0" y="23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1674781" y="1851012"/>
            <a:ext cx="2667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" y="240"/>
              </a:cxn>
            </a:cxnLst>
            <a:rect l="0" t="0" r="r" b="b"/>
            <a:pathLst>
              <a:path w="168" h="240">
                <a:moveTo>
                  <a:pt x="0" y="0"/>
                </a:moveTo>
                <a:lnTo>
                  <a:pt x="168" y="240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1006444" y="2647937"/>
            <a:ext cx="0" cy="360362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419069" y="2547924"/>
            <a:ext cx="400050" cy="469900"/>
          </a:xfrm>
          <a:custGeom>
            <a:avLst/>
            <a:gdLst/>
            <a:ahLst/>
            <a:cxnLst>
              <a:cxn ang="0">
                <a:pos x="252" y="0"/>
              </a:cxn>
              <a:cxn ang="0">
                <a:pos x="0" y="296"/>
              </a:cxn>
            </a:cxnLst>
            <a:rect l="0" t="0" r="r" b="b"/>
            <a:pathLst>
              <a:path w="252" h="296">
                <a:moveTo>
                  <a:pt x="252" y="0"/>
                </a:moveTo>
                <a:lnTo>
                  <a:pt x="0" y="29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1200119" y="2522524"/>
            <a:ext cx="438150" cy="501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316"/>
              </a:cxn>
            </a:cxnLst>
            <a:rect l="0" t="0" r="r" b="b"/>
            <a:pathLst>
              <a:path w="276" h="316">
                <a:moveTo>
                  <a:pt x="0" y="0"/>
                </a:moveTo>
                <a:lnTo>
                  <a:pt x="276" y="31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2786050" y="1787512"/>
            <a:ext cx="6140431" cy="2952751"/>
            <a:chOff x="2786050" y="1787512"/>
            <a:chExt cx="6140431" cy="2952751"/>
          </a:xfrm>
        </p:grpSpPr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2786050" y="2643183"/>
              <a:ext cx="684000" cy="360000"/>
            </a:xfrm>
            <a:prstGeom prst="rightArrow">
              <a:avLst>
                <a:gd name="adj1" fmla="val 50000"/>
                <a:gd name="adj2" fmla="val 25000"/>
              </a:avLst>
            </a:prstGeom>
            <a:ln>
              <a:headEnd/>
              <a:tailEnd type="none" w="med" len="lg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895819" y="1787512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5975319" y="1787512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5543519" y="1787512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6407119" y="1787512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103656" y="2724137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183156" y="27241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751356" y="27241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5614956" y="27241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6480144" y="2724137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7559644" y="27241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7127844" y="27241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∧</a:t>
              </a: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7991444" y="27241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806669" y="3587737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886169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3454369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∧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4317969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895819" y="3587737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5975319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5543519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6407119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6983381" y="3587737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8062881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7631081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∧</a:t>
              </a: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8494681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 flipH="1">
              <a:off x="5110131" y="1931975"/>
              <a:ext cx="649287" cy="792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6191219" y="1931975"/>
              <a:ext cx="647700" cy="792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 flipH="1">
              <a:off x="4246531" y="2940037"/>
              <a:ext cx="720725" cy="647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5399056" y="2868600"/>
              <a:ext cx="215900" cy="7191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5830856" y="2940037"/>
              <a:ext cx="1439862" cy="647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4894231" y="4379900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5973731" y="4379900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5541931" y="4379900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∧</a:t>
              </a: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6405531" y="4379900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5686394" y="3803637"/>
              <a:ext cx="0" cy="5762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7" name="Group 58"/>
          <p:cNvGrpSpPr>
            <a:grpSpLocks/>
          </p:cNvGrpSpPr>
          <p:nvPr/>
        </p:nvGrpSpPr>
        <p:grpSpPr bwMode="auto">
          <a:xfrm>
            <a:off x="2879694" y="4860912"/>
            <a:ext cx="2951162" cy="1031875"/>
            <a:chOff x="1837" y="2614"/>
            <a:chExt cx="1859" cy="650"/>
          </a:xfrm>
        </p:grpSpPr>
        <p:sp>
          <p:nvSpPr>
            <p:cNvPr id="58" name="Line 59"/>
            <p:cNvSpPr>
              <a:spLocks noChangeShapeType="1"/>
            </p:cNvSpPr>
            <p:nvPr/>
          </p:nvSpPr>
          <p:spPr bwMode="auto">
            <a:xfrm flipV="1">
              <a:off x="3107" y="2614"/>
              <a:ext cx="227" cy="2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Text Box 60"/>
            <p:cNvSpPr txBox="1">
              <a:spLocks noChangeArrowheads="1"/>
            </p:cNvSpPr>
            <p:nvPr/>
          </p:nvSpPr>
          <p:spPr bwMode="auto">
            <a:xfrm>
              <a:off x="1837" y="2976"/>
              <a:ext cx="1859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楷体" pitchFamily="49" charset="-122"/>
                  <a:ea typeface="楷体" pitchFamily="49" charset="-122"/>
                </a:rPr>
                <a:t>树的孩子链存储结构</a:t>
              </a:r>
            </a:p>
          </p:txBody>
        </p:sp>
      </p:grp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32</a:t>
            </a:fld>
            <a:endParaRPr lang="en-US" altLang="zh-CN" dirty="0"/>
          </a:p>
        </p:txBody>
      </p:sp>
      <p:sp>
        <p:nvSpPr>
          <p:cNvPr id="62" name="TextBox 61"/>
          <p:cNvSpPr txBox="1"/>
          <p:nvPr/>
        </p:nvSpPr>
        <p:spPr>
          <a:xfrm>
            <a:off x="4500562" y="1142984"/>
            <a:ext cx="3357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每个指针指向一颗子树</a:t>
            </a:r>
            <a:endParaRPr lang="zh-CN" altLang="en-US" sz="220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49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428596" y="1285860"/>
            <a:ext cx="6107125" cy="14492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node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data;		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结点的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值</a:t>
            </a:r>
          </a:p>
          <a:p>
            <a:pPr algn="l"/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node *sons[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MaxSons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	      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孩子结点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TSonNode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lang="en-US" altLang="zh-CN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96617" name="Group 9"/>
          <p:cNvGrpSpPr>
            <a:grpSpLocks/>
          </p:cNvGrpSpPr>
          <p:nvPr/>
        </p:nvGrpSpPr>
        <p:grpSpPr bwMode="auto">
          <a:xfrm>
            <a:off x="1042988" y="3933826"/>
            <a:ext cx="7705725" cy="1477963"/>
            <a:chOff x="657" y="2478"/>
            <a:chExt cx="4854" cy="931"/>
          </a:xfrm>
          <a:scene3d>
            <a:camera prst="perspectiveBelow"/>
            <a:lightRig rig="threePt" dir="t"/>
          </a:scene3d>
        </p:grpSpPr>
        <p:sp>
          <p:nvSpPr>
            <p:cNvPr id="196613" name="Text Box 5"/>
            <p:cNvSpPr txBox="1">
              <a:spLocks noChangeArrowheads="1"/>
            </p:cNvSpPr>
            <p:nvPr/>
          </p:nvSpPr>
          <p:spPr bwMode="auto">
            <a:xfrm>
              <a:off x="1565" y="2478"/>
              <a:ext cx="3946" cy="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思考题：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200" dirty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）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个结点的</a:t>
              </a:r>
              <a:r>
                <a:rPr lang="en-US" altLang="zh-CN" sz="2200" i="1" dirty="0">
                  <a:ea typeface="楷体" pitchFamily="49" charset="-122"/>
                  <a:cs typeface="Times New Roman" pitchFamily="18" charset="0"/>
                </a:rPr>
                <a:t>m</a:t>
              </a: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次树有多少个空指针域？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200" dirty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）孩子链存储结构的优缺点？</a:t>
              </a:r>
            </a:p>
          </p:txBody>
        </p:sp>
        <p:pic>
          <p:nvPicPr>
            <p:cNvPr id="196614" name="Picture 6" descr="u=3748935793,4067141769&amp;fm=5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57" y="2478"/>
              <a:ext cx="817" cy="817"/>
            </a:xfrm>
            <a:prstGeom prst="rect">
              <a:avLst/>
            </a:prstGeom>
            <a:noFill/>
          </p:spPr>
        </p:pic>
      </p:grpSp>
      <p:sp>
        <p:nvSpPr>
          <p:cNvPr id="196615" name="Text Box 7"/>
          <p:cNvSpPr txBox="1">
            <a:spLocks noChangeArrowheads="1"/>
          </p:cNvSpPr>
          <p:nvPr/>
        </p:nvSpPr>
        <p:spPr bwMode="auto">
          <a:xfrm>
            <a:off x="250825" y="549275"/>
            <a:ext cx="6985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孩子链存储结构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的结点类型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声明如下：</a:t>
            </a:r>
          </a:p>
        </p:txBody>
      </p:sp>
      <p:sp>
        <p:nvSpPr>
          <p:cNvPr id="196616" name="Text Box 8"/>
          <p:cNvSpPr txBox="1">
            <a:spLocks noChangeArrowheads="1"/>
          </p:cNvSpPr>
          <p:nvPr/>
        </p:nvSpPr>
        <p:spPr bwMode="auto">
          <a:xfrm>
            <a:off x="395288" y="2924175"/>
            <a:ext cx="56896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其中，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MaxSons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为最多的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孩子结点个数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30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3819524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3. </a:t>
            </a:r>
            <a:r>
              <a:rPr kumimoji="1"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孩子兄弟链存储结构      </a:t>
            </a:r>
            <a:endParaRPr kumimoji="1"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2909888" y="2628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2876550" y="2628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58" name="Text Box 58"/>
          <p:cNvSpPr txBox="1">
            <a:spLocks noChangeArrowheads="1"/>
          </p:cNvSpPr>
          <p:nvPr/>
        </p:nvSpPr>
        <p:spPr bwMode="auto">
          <a:xfrm>
            <a:off x="539750" y="1125538"/>
            <a:ext cx="6675456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孩子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兄弟链存储结构是</a:t>
            </a:r>
            <a:r>
              <a:rPr kumimoji="1" lang="zh-CN" altLang="en-US">
                <a:latin typeface="楷体" pitchFamily="49" charset="-122"/>
                <a:ea typeface="楷体" pitchFamily="49" charset="-122"/>
              </a:rPr>
              <a:t>为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</a:rPr>
              <a:t>每个结点设计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个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域</a:t>
            </a: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1956049"/>
            <a:ext cx="3786214" cy="16158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</a:rPr>
              <a:t>一个数据元素域</a:t>
            </a:r>
            <a:endParaRPr kumimoji="1" lang="en-US" altLang="zh-CN" sz="2200" dirty="0" smtClean="0"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</a:rPr>
              <a:t>第一</a:t>
            </a:r>
            <a:r>
              <a:rPr kumimoji="1" lang="zh-CN" altLang="en-US" sz="2200" smtClean="0">
                <a:latin typeface="楷体" pitchFamily="49" charset="-122"/>
                <a:ea typeface="楷体" pitchFamily="49" charset="-122"/>
              </a:rPr>
              <a:t>个孩子结点指针</a:t>
            </a: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</a:rPr>
              <a:t>域</a:t>
            </a:r>
            <a:endParaRPr kumimoji="1" lang="en-US" altLang="zh-CN" sz="2200" dirty="0" smtClean="0"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</a:rPr>
              <a:t>一</a:t>
            </a:r>
            <a:r>
              <a:rPr kumimoji="1" lang="zh-CN" altLang="en-US" sz="2200" smtClean="0">
                <a:latin typeface="楷体" pitchFamily="49" charset="-122"/>
                <a:ea typeface="楷体" pitchFamily="49" charset="-122"/>
              </a:rPr>
              <a:t>个兄弟结点指针</a:t>
            </a: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</a:rPr>
              <a:t>域</a:t>
            </a:r>
            <a:endParaRPr lang="zh-CN" altLang="en-US" sz="2200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74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02" name="Oval 54"/>
          <p:cNvSpPr>
            <a:spLocks noChangeArrowheads="1"/>
          </p:cNvSpPr>
          <p:nvPr/>
        </p:nvSpPr>
        <p:spPr bwMode="auto">
          <a:xfrm>
            <a:off x="1547813" y="162877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86103" name="Oval 55"/>
          <p:cNvSpPr>
            <a:spLocks noChangeArrowheads="1"/>
          </p:cNvSpPr>
          <p:nvPr/>
        </p:nvSpPr>
        <p:spPr bwMode="auto">
          <a:xfrm>
            <a:off x="1042988" y="38576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386104" name="Oval 56"/>
          <p:cNvSpPr>
            <a:spLocks noChangeArrowheads="1"/>
          </p:cNvSpPr>
          <p:nvPr/>
        </p:nvSpPr>
        <p:spPr bwMode="auto">
          <a:xfrm>
            <a:off x="1042988" y="23447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86105" name="Oval 57"/>
          <p:cNvSpPr>
            <a:spLocks noChangeArrowheads="1"/>
          </p:cNvSpPr>
          <p:nvPr/>
        </p:nvSpPr>
        <p:spPr bwMode="auto">
          <a:xfrm>
            <a:off x="2051050" y="23447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86106" name="Oval 58"/>
          <p:cNvSpPr>
            <a:spLocks noChangeArrowheads="1"/>
          </p:cNvSpPr>
          <p:nvPr/>
        </p:nvSpPr>
        <p:spPr bwMode="auto">
          <a:xfrm>
            <a:off x="395288" y="31369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86107" name="Oval 59"/>
          <p:cNvSpPr>
            <a:spLocks noChangeArrowheads="1"/>
          </p:cNvSpPr>
          <p:nvPr/>
        </p:nvSpPr>
        <p:spPr bwMode="auto">
          <a:xfrm>
            <a:off x="1042988" y="31369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86108" name="Oval 60"/>
          <p:cNvSpPr>
            <a:spLocks noChangeArrowheads="1"/>
          </p:cNvSpPr>
          <p:nvPr/>
        </p:nvSpPr>
        <p:spPr bwMode="auto">
          <a:xfrm>
            <a:off x="1763713" y="31369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86109" name="Freeform 61"/>
          <p:cNvSpPr>
            <a:spLocks/>
          </p:cNvSpPr>
          <p:nvPr/>
        </p:nvSpPr>
        <p:spPr bwMode="auto">
          <a:xfrm>
            <a:off x="1266825" y="3567113"/>
            <a:ext cx="1588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" y="180"/>
              </a:cxn>
            </a:cxnLst>
            <a:rect l="0" t="0" r="r" b="b"/>
            <a:pathLst>
              <a:path w="25" h="180">
                <a:moveTo>
                  <a:pt x="0" y="0"/>
                </a:moveTo>
                <a:lnTo>
                  <a:pt x="25" y="18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6110" name="Freeform 62"/>
          <p:cNvSpPr>
            <a:spLocks/>
          </p:cNvSpPr>
          <p:nvPr/>
        </p:nvSpPr>
        <p:spPr bwMode="auto">
          <a:xfrm>
            <a:off x="1323975" y="1985963"/>
            <a:ext cx="273050" cy="374650"/>
          </a:xfrm>
          <a:custGeom>
            <a:avLst/>
            <a:gdLst/>
            <a:ahLst/>
            <a:cxnLst>
              <a:cxn ang="0">
                <a:pos x="172" y="0"/>
              </a:cxn>
              <a:cxn ang="0">
                <a:pos x="0" y="236"/>
              </a:cxn>
            </a:cxnLst>
            <a:rect l="0" t="0" r="r" b="b"/>
            <a:pathLst>
              <a:path w="172" h="236">
                <a:moveTo>
                  <a:pt x="172" y="0"/>
                </a:moveTo>
                <a:lnTo>
                  <a:pt x="0" y="23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6111" name="Freeform 63"/>
          <p:cNvSpPr>
            <a:spLocks/>
          </p:cNvSpPr>
          <p:nvPr/>
        </p:nvSpPr>
        <p:spPr bwMode="auto">
          <a:xfrm>
            <a:off x="1927225" y="1979613"/>
            <a:ext cx="2667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" y="240"/>
              </a:cxn>
            </a:cxnLst>
            <a:rect l="0" t="0" r="r" b="b"/>
            <a:pathLst>
              <a:path w="168" h="240">
                <a:moveTo>
                  <a:pt x="0" y="0"/>
                </a:moveTo>
                <a:lnTo>
                  <a:pt x="168" y="240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6112" name="Line 64"/>
          <p:cNvSpPr>
            <a:spLocks noChangeShapeType="1"/>
          </p:cNvSpPr>
          <p:nvPr/>
        </p:nvSpPr>
        <p:spPr bwMode="auto">
          <a:xfrm>
            <a:off x="1258888" y="2776538"/>
            <a:ext cx="0" cy="360362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6113" name="Freeform 65"/>
          <p:cNvSpPr>
            <a:spLocks/>
          </p:cNvSpPr>
          <p:nvPr/>
        </p:nvSpPr>
        <p:spPr bwMode="auto">
          <a:xfrm>
            <a:off x="671513" y="2676525"/>
            <a:ext cx="400050" cy="469900"/>
          </a:xfrm>
          <a:custGeom>
            <a:avLst/>
            <a:gdLst/>
            <a:ahLst/>
            <a:cxnLst>
              <a:cxn ang="0">
                <a:pos x="252" y="0"/>
              </a:cxn>
              <a:cxn ang="0">
                <a:pos x="0" y="296"/>
              </a:cxn>
            </a:cxnLst>
            <a:rect l="0" t="0" r="r" b="b"/>
            <a:pathLst>
              <a:path w="252" h="296">
                <a:moveTo>
                  <a:pt x="252" y="0"/>
                </a:moveTo>
                <a:lnTo>
                  <a:pt x="0" y="29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6114" name="Freeform 66"/>
          <p:cNvSpPr>
            <a:spLocks/>
          </p:cNvSpPr>
          <p:nvPr/>
        </p:nvSpPr>
        <p:spPr bwMode="auto">
          <a:xfrm>
            <a:off x="1452563" y="2651125"/>
            <a:ext cx="438150" cy="501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316"/>
              </a:cxn>
            </a:cxnLst>
            <a:rect l="0" t="0" r="r" b="b"/>
            <a:pathLst>
              <a:path w="276" h="316">
                <a:moveTo>
                  <a:pt x="0" y="0"/>
                </a:moveTo>
                <a:lnTo>
                  <a:pt x="276" y="31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2997192" y="1697038"/>
            <a:ext cx="5462596" cy="2655887"/>
            <a:chOff x="2997192" y="1697038"/>
            <a:chExt cx="5462596" cy="2655887"/>
          </a:xfrm>
        </p:grpSpPr>
        <p:sp>
          <p:nvSpPr>
            <p:cNvPr id="386115" name="AutoShape 67"/>
            <p:cNvSpPr>
              <a:spLocks noChangeArrowheads="1"/>
            </p:cNvSpPr>
            <p:nvPr/>
          </p:nvSpPr>
          <p:spPr bwMode="auto">
            <a:xfrm>
              <a:off x="2997192" y="2849563"/>
              <a:ext cx="576000" cy="360000"/>
            </a:xfrm>
            <a:prstGeom prst="rightArrow">
              <a:avLst>
                <a:gd name="adj1" fmla="val 50000"/>
                <a:gd name="adj2" fmla="val 25000"/>
              </a:avLst>
            </a:prstGeom>
            <a:ln>
              <a:headEnd/>
              <a:tailEnd type="none" w="med" len="lg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6117" name="Rectangle 69"/>
            <p:cNvSpPr>
              <a:spLocks noChangeArrowheads="1"/>
            </p:cNvSpPr>
            <p:nvPr/>
          </p:nvSpPr>
          <p:spPr bwMode="auto">
            <a:xfrm>
              <a:off x="3852863" y="1697038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86118" name="Rectangle 70"/>
            <p:cNvSpPr>
              <a:spLocks noChangeArrowheads="1"/>
            </p:cNvSpPr>
            <p:nvPr/>
          </p:nvSpPr>
          <p:spPr bwMode="auto">
            <a:xfrm>
              <a:off x="4716463" y="1697038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386119" name="Rectangle 71"/>
            <p:cNvSpPr>
              <a:spLocks noChangeArrowheads="1"/>
            </p:cNvSpPr>
            <p:nvPr/>
          </p:nvSpPr>
          <p:spPr bwMode="auto">
            <a:xfrm>
              <a:off x="4284663" y="1697038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86120" name="Rectangle 72"/>
            <p:cNvSpPr>
              <a:spLocks noChangeArrowheads="1"/>
            </p:cNvSpPr>
            <p:nvPr/>
          </p:nvSpPr>
          <p:spPr bwMode="auto">
            <a:xfrm>
              <a:off x="3851275" y="2489200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86121" name="Rectangle 73"/>
            <p:cNvSpPr>
              <a:spLocks noChangeArrowheads="1"/>
            </p:cNvSpPr>
            <p:nvPr/>
          </p:nvSpPr>
          <p:spPr bwMode="auto">
            <a:xfrm>
              <a:off x="4714875" y="2489200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86122" name="Rectangle 74"/>
            <p:cNvSpPr>
              <a:spLocks noChangeArrowheads="1"/>
            </p:cNvSpPr>
            <p:nvPr/>
          </p:nvSpPr>
          <p:spPr bwMode="auto">
            <a:xfrm>
              <a:off x="4283075" y="2489200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86123" name="Rectangle 75"/>
            <p:cNvSpPr>
              <a:spLocks noChangeArrowheads="1"/>
            </p:cNvSpPr>
            <p:nvPr/>
          </p:nvSpPr>
          <p:spPr bwMode="auto">
            <a:xfrm>
              <a:off x="5508625" y="2489200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/>
                <a:t>∧</a:t>
              </a:r>
            </a:p>
          </p:txBody>
        </p:sp>
        <p:sp>
          <p:nvSpPr>
            <p:cNvPr id="386124" name="Rectangle 76"/>
            <p:cNvSpPr>
              <a:spLocks noChangeArrowheads="1"/>
            </p:cNvSpPr>
            <p:nvPr/>
          </p:nvSpPr>
          <p:spPr bwMode="auto">
            <a:xfrm>
              <a:off x="6372225" y="2489200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386125" name="Rectangle 77"/>
            <p:cNvSpPr>
              <a:spLocks noChangeArrowheads="1"/>
            </p:cNvSpPr>
            <p:nvPr/>
          </p:nvSpPr>
          <p:spPr bwMode="auto">
            <a:xfrm>
              <a:off x="5940425" y="2489200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86126" name="Rectangle 78"/>
            <p:cNvSpPr>
              <a:spLocks noChangeArrowheads="1"/>
            </p:cNvSpPr>
            <p:nvPr/>
          </p:nvSpPr>
          <p:spPr bwMode="auto">
            <a:xfrm>
              <a:off x="3851275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/>
                <a:t>∧</a:t>
              </a:r>
            </a:p>
          </p:txBody>
        </p:sp>
        <p:sp>
          <p:nvSpPr>
            <p:cNvPr id="386127" name="Rectangle 79"/>
            <p:cNvSpPr>
              <a:spLocks noChangeArrowheads="1"/>
            </p:cNvSpPr>
            <p:nvPr/>
          </p:nvSpPr>
          <p:spPr bwMode="auto">
            <a:xfrm>
              <a:off x="4714875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86128" name="Rectangle 80"/>
            <p:cNvSpPr>
              <a:spLocks noChangeArrowheads="1"/>
            </p:cNvSpPr>
            <p:nvPr/>
          </p:nvSpPr>
          <p:spPr bwMode="auto">
            <a:xfrm>
              <a:off x="4283075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86129" name="Rectangle 81"/>
            <p:cNvSpPr>
              <a:spLocks noChangeArrowheads="1"/>
            </p:cNvSpPr>
            <p:nvPr/>
          </p:nvSpPr>
          <p:spPr bwMode="auto">
            <a:xfrm>
              <a:off x="5508625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86130" name="Rectangle 82"/>
            <p:cNvSpPr>
              <a:spLocks noChangeArrowheads="1"/>
            </p:cNvSpPr>
            <p:nvPr/>
          </p:nvSpPr>
          <p:spPr bwMode="auto">
            <a:xfrm>
              <a:off x="6372225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86131" name="Rectangle 83"/>
            <p:cNvSpPr>
              <a:spLocks noChangeArrowheads="1"/>
            </p:cNvSpPr>
            <p:nvPr/>
          </p:nvSpPr>
          <p:spPr bwMode="auto">
            <a:xfrm>
              <a:off x="5940425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86132" name="Rectangle 84"/>
            <p:cNvSpPr>
              <a:spLocks noChangeArrowheads="1"/>
            </p:cNvSpPr>
            <p:nvPr/>
          </p:nvSpPr>
          <p:spPr bwMode="auto">
            <a:xfrm>
              <a:off x="7164388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386133" name="Rectangle 85"/>
            <p:cNvSpPr>
              <a:spLocks noChangeArrowheads="1"/>
            </p:cNvSpPr>
            <p:nvPr/>
          </p:nvSpPr>
          <p:spPr bwMode="auto">
            <a:xfrm>
              <a:off x="8027988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∧</a:t>
              </a:r>
            </a:p>
          </p:txBody>
        </p:sp>
        <p:sp>
          <p:nvSpPr>
            <p:cNvPr id="386134" name="Rectangle 86"/>
            <p:cNvSpPr>
              <a:spLocks noChangeArrowheads="1"/>
            </p:cNvSpPr>
            <p:nvPr/>
          </p:nvSpPr>
          <p:spPr bwMode="auto">
            <a:xfrm>
              <a:off x="7596188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386135" name="Rectangle 87"/>
            <p:cNvSpPr>
              <a:spLocks noChangeArrowheads="1"/>
            </p:cNvSpPr>
            <p:nvPr/>
          </p:nvSpPr>
          <p:spPr bwMode="auto">
            <a:xfrm>
              <a:off x="5508625" y="39925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386136" name="Rectangle 88"/>
            <p:cNvSpPr>
              <a:spLocks noChangeArrowheads="1"/>
            </p:cNvSpPr>
            <p:nvPr/>
          </p:nvSpPr>
          <p:spPr bwMode="auto">
            <a:xfrm>
              <a:off x="6372225" y="39925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386137" name="Rectangle 89"/>
            <p:cNvSpPr>
              <a:spLocks noChangeArrowheads="1"/>
            </p:cNvSpPr>
            <p:nvPr/>
          </p:nvSpPr>
          <p:spPr bwMode="auto">
            <a:xfrm>
              <a:off x="5940425" y="39925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386138" name="Line 90"/>
            <p:cNvSpPr>
              <a:spLocks noChangeShapeType="1"/>
            </p:cNvSpPr>
            <p:nvPr/>
          </p:nvSpPr>
          <p:spPr bwMode="auto">
            <a:xfrm>
              <a:off x="4067175" y="1841500"/>
              <a:ext cx="0" cy="647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6139" name="Line 91"/>
            <p:cNvSpPr>
              <a:spLocks noChangeShapeType="1"/>
            </p:cNvSpPr>
            <p:nvPr/>
          </p:nvSpPr>
          <p:spPr bwMode="auto">
            <a:xfrm>
              <a:off x="4067175" y="2633663"/>
              <a:ext cx="0" cy="647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6140" name="Line 92"/>
            <p:cNvSpPr>
              <a:spLocks noChangeShapeType="1"/>
            </p:cNvSpPr>
            <p:nvPr/>
          </p:nvSpPr>
          <p:spPr bwMode="auto">
            <a:xfrm>
              <a:off x="5724525" y="3489325"/>
              <a:ext cx="0" cy="5032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6141" name="Line 93"/>
            <p:cNvSpPr>
              <a:spLocks noChangeShapeType="1"/>
            </p:cNvSpPr>
            <p:nvPr/>
          </p:nvSpPr>
          <p:spPr bwMode="auto">
            <a:xfrm>
              <a:off x="4932363" y="2705100"/>
              <a:ext cx="576263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6142" name="Line 94"/>
            <p:cNvSpPr>
              <a:spLocks noChangeShapeType="1"/>
            </p:cNvSpPr>
            <p:nvPr/>
          </p:nvSpPr>
          <p:spPr bwMode="auto">
            <a:xfrm>
              <a:off x="4932363" y="3497263"/>
              <a:ext cx="576263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6143" name="Line 95"/>
            <p:cNvSpPr>
              <a:spLocks noChangeShapeType="1"/>
            </p:cNvSpPr>
            <p:nvPr/>
          </p:nvSpPr>
          <p:spPr bwMode="auto">
            <a:xfrm>
              <a:off x="6634163" y="3463925"/>
              <a:ext cx="503238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6145" name="Group 97"/>
          <p:cNvGrpSpPr>
            <a:grpSpLocks/>
          </p:cNvGrpSpPr>
          <p:nvPr/>
        </p:nvGrpSpPr>
        <p:grpSpPr bwMode="auto">
          <a:xfrm>
            <a:off x="2916238" y="4149725"/>
            <a:ext cx="3671887" cy="1031875"/>
            <a:chOff x="1837" y="2614"/>
            <a:chExt cx="2313" cy="650"/>
          </a:xfrm>
        </p:grpSpPr>
        <p:sp>
          <p:nvSpPr>
            <p:cNvPr id="386146" name="Line 98"/>
            <p:cNvSpPr>
              <a:spLocks noChangeShapeType="1"/>
            </p:cNvSpPr>
            <p:nvPr/>
          </p:nvSpPr>
          <p:spPr bwMode="auto">
            <a:xfrm flipV="1">
              <a:off x="3107" y="2614"/>
              <a:ext cx="227" cy="2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6147" name="Text Box 99"/>
            <p:cNvSpPr txBox="1">
              <a:spLocks noChangeArrowheads="1"/>
            </p:cNvSpPr>
            <p:nvPr/>
          </p:nvSpPr>
          <p:spPr bwMode="auto">
            <a:xfrm>
              <a:off x="1837" y="2976"/>
              <a:ext cx="2313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楷体" pitchFamily="49" charset="-122"/>
                  <a:ea typeface="楷体" pitchFamily="49" charset="-122"/>
                </a:rPr>
                <a:t>树的孩子兄弟链存储结构</a:t>
              </a:r>
            </a:p>
          </p:txBody>
        </p:sp>
      </p:grp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35</a:t>
            </a:fld>
            <a:endParaRPr lang="en-US" altLang="zh-CN" dirty="0"/>
          </a:p>
        </p:txBody>
      </p:sp>
      <p:grpSp>
        <p:nvGrpSpPr>
          <p:cNvPr id="52" name="组合 51"/>
          <p:cNvGrpSpPr/>
          <p:nvPr/>
        </p:nvGrpSpPr>
        <p:grpSpPr>
          <a:xfrm>
            <a:off x="4714876" y="1743006"/>
            <a:ext cx="3643338" cy="721581"/>
            <a:chOff x="4714876" y="1743006"/>
            <a:chExt cx="3643338" cy="721581"/>
          </a:xfrm>
        </p:grpSpPr>
        <p:sp>
          <p:nvSpPr>
            <p:cNvPr id="48" name="左大括号 47"/>
            <p:cNvSpPr/>
            <p:nvPr/>
          </p:nvSpPr>
          <p:spPr>
            <a:xfrm rot="5400000">
              <a:off x="5572132" y="1357298"/>
              <a:ext cx="250033" cy="1964545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29256" y="1743006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结点的所有孩子链起来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328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323851" y="981075"/>
            <a:ext cx="5176844" cy="17569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tnode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data;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结点的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值</a:t>
            </a:r>
          </a:p>
          <a:p>
            <a:pPr algn="l"/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tnode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*hp;  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指向兄弟</a:t>
            </a:r>
          </a:p>
          <a:p>
            <a:pPr algn="l"/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tnode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vp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孩子结点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TSBNode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</p:txBody>
      </p:sp>
      <p:grpSp>
        <p:nvGrpSpPr>
          <p:cNvPr id="197671" name="Group 39"/>
          <p:cNvGrpSpPr>
            <a:grpSpLocks/>
          </p:cNvGrpSpPr>
          <p:nvPr/>
        </p:nvGrpSpPr>
        <p:grpSpPr bwMode="auto">
          <a:xfrm>
            <a:off x="177801" y="4346575"/>
            <a:ext cx="4679950" cy="1771650"/>
            <a:chOff x="112" y="2738"/>
            <a:chExt cx="2948" cy="1116"/>
          </a:xfrm>
          <a:scene3d>
            <a:camera prst="perspectiveRight"/>
            <a:lightRig rig="threePt" dir="t"/>
          </a:scene3d>
        </p:grpSpPr>
        <p:sp>
          <p:nvSpPr>
            <p:cNvPr id="197637" name="Text Box 5"/>
            <p:cNvSpPr txBox="1">
              <a:spLocks noChangeArrowheads="1"/>
            </p:cNvSpPr>
            <p:nvPr/>
          </p:nvSpPr>
          <p:spPr bwMode="auto">
            <a:xfrm>
              <a:off x="112" y="3566"/>
              <a:ext cx="29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思考题</a:t>
              </a:r>
              <a:r>
                <a:rPr lang="zh-CN" altLang="en-US" dirty="0"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：</a:t>
              </a: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该存储结构的优缺点？</a:t>
              </a:r>
            </a:p>
          </p:txBody>
        </p:sp>
        <p:pic>
          <p:nvPicPr>
            <p:cNvPr id="197639" name="Picture 7" descr="u=3748935793,4067141769&amp;fm=5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48" y="2738"/>
              <a:ext cx="817" cy="817"/>
            </a:xfrm>
            <a:prstGeom prst="rect">
              <a:avLst/>
            </a:prstGeom>
            <a:noFill/>
          </p:spPr>
        </p:pic>
      </p:grpSp>
      <p:sp>
        <p:nvSpPr>
          <p:cNvPr id="197640" name="Text Box 8"/>
          <p:cNvSpPr txBox="1">
            <a:spLocks noChangeArrowheads="1"/>
          </p:cNvSpPr>
          <p:nvPr/>
        </p:nvSpPr>
        <p:spPr bwMode="auto">
          <a:xfrm>
            <a:off x="323850" y="333375"/>
            <a:ext cx="590391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ea typeface="楷体" pitchFamily="49" charset="-122"/>
                <a:cs typeface="Times New Roman" pitchFamily="18" charset="0"/>
              </a:rPr>
              <a:t>兄弟链存储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结构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中结点的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类型声明如下：</a:t>
            </a:r>
          </a:p>
        </p:txBody>
      </p:sp>
      <p:sp>
        <p:nvSpPr>
          <p:cNvPr id="197641" name="Text Box 9"/>
          <p:cNvSpPr txBox="1">
            <a:spLocks noChangeArrowheads="1"/>
          </p:cNvSpPr>
          <p:nvPr/>
        </p:nvSpPr>
        <p:spPr bwMode="auto">
          <a:xfrm>
            <a:off x="250825" y="2924175"/>
            <a:ext cx="2736850" cy="83099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每个结点固定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只有两个指针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域！！！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7642" name="Rectangle 10"/>
          <p:cNvSpPr>
            <a:spLocks noChangeArrowheads="1"/>
          </p:cNvSpPr>
          <p:nvPr/>
        </p:nvSpPr>
        <p:spPr bwMode="auto">
          <a:xfrm>
            <a:off x="4429125" y="3573463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7643" name="Rectangle 11"/>
          <p:cNvSpPr>
            <a:spLocks noChangeArrowheads="1"/>
          </p:cNvSpPr>
          <p:nvPr/>
        </p:nvSpPr>
        <p:spPr bwMode="auto">
          <a:xfrm>
            <a:off x="5292725" y="3573463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/>
              <a:t>∧</a:t>
            </a:r>
          </a:p>
        </p:txBody>
      </p:sp>
      <p:sp>
        <p:nvSpPr>
          <p:cNvPr id="197644" name="Rectangle 12"/>
          <p:cNvSpPr>
            <a:spLocks noChangeArrowheads="1"/>
          </p:cNvSpPr>
          <p:nvPr/>
        </p:nvSpPr>
        <p:spPr bwMode="auto">
          <a:xfrm>
            <a:off x="4860925" y="3573463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97645" name="Rectangle 13"/>
          <p:cNvSpPr>
            <a:spLocks noChangeArrowheads="1"/>
          </p:cNvSpPr>
          <p:nvPr/>
        </p:nvSpPr>
        <p:spPr bwMode="auto">
          <a:xfrm>
            <a:off x="4427538" y="4365625"/>
            <a:ext cx="4318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7646" name="Rectangle 14"/>
          <p:cNvSpPr>
            <a:spLocks noChangeArrowheads="1"/>
          </p:cNvSpPr>
          <p:nvPr/>
        </p:nvSpPr>
        <p:spPr bwMode="auto">
          <a:xfrm>
            <a:off x="5291138" y="4365625"/>
            <a:ext cx="4318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7647" name="Rectangle 15"/>
          <p:cNvSpPr>
            <a:spLocks noChangeArrowheads="1"/>
          </p:cNvSpPr>
          <p:nvPr/>
        </p:nvSpPr>
        <p:spPr bwMode="auto">
          <a:xfrm>
            <a:off x="4859338" y="4365625"/>
            <a:ext cx="4318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97648" name="Rectangle 16"/>
          <p:cNvSpPr>
            <a:spLocks noChangeArrowheads="1"/>
          </p:cNvSpPr>
          <p:nvPr/>
        </p:nvSpPr>
        <p:spPr bwMode="auto">
          <a:xfrm>
            <a:off x="6084888" y="4365625"/>
            <a:ext cx="4318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 smtClean="0"/>
              <a:t>∧</a:t>
            </a:r>
          </a:p>
        </p:txBody>
      </p:sp>
      <p:sp>
        <p:nvSpPr>
          <p:cNvPr id="197649" name="Rectangle 17"/>
          <p:cNvSpPr>
            <a:spLocks noChangeArrowheads="1"/>
          </p:cNvSpPr>
          <p:nvPr/>
        </p:nvSpPr>
        <p:spPr bwMode="auto">
          <a:xfrm>
            <a:off x="6948488" y="4365625"/>
            <a:ext cx="4318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/>
              <a:t>∧</a:t>
            </a:r>
          </a:p>
        </p:txBody>
      </p:sp>
      <p:sp>
        <p:nvSpPr>
          <p:cNvPr id="197650" name="Rectangle 18"/>
          <p:cNvSpPr>
            <a:spLocks noChangeArrowheads="1"/>
          </p:cNvSpPr>
          <p:nvPr/>
        </p:nvSpPr>
        <p:spPr bwMode="auto">
          <a:xfrm>
            <a:off x="6516688" y="4365625"/>
            <a:ext cx="4318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97651" name="Rectangle 19"/>
          <p:cNvSpPr>
            <a:spLocks noChangeArrowheads="1"/>
          </p:cNvSpPr>
          <p:nvPr/>
        </p:nvSpPr>
        <p:spPr bwMode="auto">
          <a:xfrm>
            <a:off x="4427538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 smtClean="0"/>
              <a:t>∧</a:t>
            </a:r>
          </a:p>
        </p:txBody>
      </p:sp>
      <p:sp>
        <p:nvSpPr>
          <p:cNvPr id="197652" name="Rectangle 20"/>
          <p:cNvSpPr>
            <a:spLocks noChangeArrowheads="1"/>
          </p:cNvSpPr>
          <p:nvPr/>
        </p:nvSpPr>
        <p:spPr bwMode="auto">
          <a:xfrm>
            <a:off x="5291138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7653" name="Rectangle 21"/>
          <p:cNvSpPr>
            <a:spLocks noChangeArrowheads="1"/>
          </p:cNvSpPr>
          <p:nvPr/>
        </p:nvSpPr>
        <p:spPr bwMode="auto">
          <a:xfrm>
            <a:off x="4859338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97654" name="Rectangle 22"/>
          <p:cNvSpPr>
            <a:spLocks noChangeArrowheads="1"/>
          </p:cNvSpPr>
          <p:nvPr/>
        </p:nvSpPr>
        <p:spPr bwMode="auto">
          <a:xfrm>
            <a:off x="6084888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7655" name="Rectangle 23"/>
          <p:cNvSpPr>
            <a:spLocks noChangeArrowheads="1"/>
          </p:cNvSpPr>
          <p:nvPr/>
        </p:nvSpPr>
        <p:spPr bwMode="auto">
          <a:xfrm>
            <a:off x="6948488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7656" name="Rectangle 24"/>
          <p:cNvSpPr>
            <a:spLocks noChangeArrowheads="1"/>
          </p:cNvSpPr>
          <p:nvPr/>
        </p:nvSpPr>
        <p:spPr bwMode="auto">
          <a:xfrm>
            <a:off x="6516688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97657" name="Rectangle 25"/>
          <p:cNvSpPr>
            <a:spLocks noChangeArrowheads="1"/>
          </p:cNvSpPr>
          <p:nvPr/>
        </p:nvSpPr>
        <p:spPr bwMode="auto">
          <a:xfrm>
            <a:off x="7740650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/>
              <a:t>∧</a:t>
            </a:r>
          </a:p>
        </p:txBody>
      </p:sp>
      <p:sp>
        <p:nvSpPr>
          <p:cNvPr id="197658" name="Rectangle 26"/>
          <p:cNvSpPr>
            <a:spLocks noChangeArrowheads="1"/>
          </p:cNvSpPr>
          <p:nvPr/>
        </p:nvSpPr>
        <p:spPr bwMode="auto">
          <a:xfrm>
            <a:off x="8604250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/>
              <a:t>∧</a:t>
            </a:r>
          </a:p>
        </p:txBody>
      </p:sp>
      <p:sp>
        <p:nvSpPr>
          <p:cNvPr id="197659" name="Rectangle 27"/>
          <p:cNvSpPr>
            <a:spLocks noChangeArrowheads="1"/>
          </p:cNvSpPr>
          <p:nvPr/>
        </p:nvSpPr>
        <p:spPr bwMode="auto">
          <a:xfrm>
            <a:off x="8172450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197660" name="Rectangle 28"/>
          <p:cNvSpPr>
            <a:spLocks noChangeArrowheads="1"/>
          </p:cNvSpPr>
          <p:nvPr/>
        </p:nvSpPr>
        <p:spPr bwMode="auto">
          <a:xfrm>
            <a:off x="6084888" y="58689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/>
              <a:t>∧</a:t>
            </a:r>
          </a:p>
        </p:txBody>
      </p:sp>
      <p:sp>
        <p:nvSpPr>
          <p:cNvPr id="197661" name="Rectangle 29"/>
          <p:cNvSpPr>
            <a:spLocks noChangeArrowheads="1"/>
          </p:cNvSpPr>
          <p:nvPr/>
        </p:nvSpPr>
        <p:spPr bwMode="auto">
          <a:xfrm>
            <a:off x="6948488" y="58689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/>
              <a:t>∧</a:t>
            </a:r>
          </a:p>
        </p:txBody>
      </p:sp>
      <p:sp>
        <p:nvSpPr>
          <p:cNvPr id="197662" name="Rectangle 30"/>
          <p:cNvSpPr>
            <a:spLocks noChangeArrowheads="1"/>
          </p:cNvSpPr>
          <p:nvPr/>
        </p:nvSpPr>
        <p:spPr bwMode="auto">
          <a:xfrm>
            <a:off x="6516688" y="58689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197663" name="Line 31"/>
          <p:cNvSpPr>
            <a:spLocks noChangeShapeType="1"/>
          </p:cNvSpPr>
          <p:nvPr/>
        </p:nvSpPr>
        <p:spPr bwMode="auto">
          <a:xfrm>
            <a:off x="4643438" y="37179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64" name="Line 32"/>
          <p:cNvSpPr>
            <a:spLocks noChangeShapeType="1"/>
          </p:cNvSpPr>
          <p:nvPr/>
        </p:nvSpPr>
        <p:spPr bwMode="auto">
          <a:xfrm>
            <a:off x="4643438" y="4510088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65" name="Line 33"/>
          <p:cNvSpPr>
            <a:spLocks noChangeShapeType="1"/>
          </p:cNvSpPr>
          <p:nvPr/>
        </p:nvSpPr>
        <p:spPr bwMode="auto">
          <a:xfrm>
            <a:off x="6300788" y="5365750"/>
            <a:ext cx="0" cy="5032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66" name="Line 34"/>
          <p:cNvSpPr>
            <a:spLocks noChangeShapeType="1"/>
          </p:cNvSpPr>
          <p:nvPr/>
        </p:nvSpPr>
        <p:spPr bwMode="auto">
          <a:xfrm>
            <a:off x="5508625" y="4581525"/>
            <a:ext cx="576263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67" name="Line 35"/>
          <p:cNvSpPr>
            <a:spLocks noChangeShapeType="1"/>
          </p:cNvSpPr>
          <p:nvPr/>
        </p:nvSpPr>
        <p:spPr bwMode="auto">
          <a:xfrm>
            <a:off x="5508625" y="5373688"/>
            <a:ext cx="576263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68" name="Line 36"/>
          <p:cNvSpPr>
            <a:spLocks noChangeShapeType="1"/>
          </p:cNvSpPr>
          <p:nvPr/>
        </p:nvSpPr>
        <p:spPr bwMode="auto">
          <a:xfrm>
            <a:off x="7210425" y="5340350"/>
            <a:ext cx="503238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69" name="Line 37"/>
          <p:cNvSpPr>
            <a:spLocks noChangeShapeType="1"/>
          </p:cNvSpPr>
          <p:nvPr/>
        </p:nvSpPr>
        <p:spPr bwMode="auto">
          <a:xfrm>
            <a:off x="3348038" y="2205038"/>
            <a:ext cx="1295400" cy="1368425"/>
          </a:xfrm>
          <a:prstGeom prst="line">
            <a:avLst/>
          </a:prstGeom>
          <a:noFill/>
          <a:ln w="28575">
            <a:solidFill>
              <a:srgbClr val="CC00FF"/>
            </a:solidFill>
            <a:prstDash val="sysDot"/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70" name="Line 38"/>
          <p:cNvSpPr>
            <a:spLocks noChangeShapeType="1"/>
          </p:cNvSpPr>
          <p:nvPr/>
        </p:nvSpPr>
        <p:spPr bwMode="auto">
          <a:xfrm>
            <a:off x="3419475" y="1844675"/>
            <a:ext cx="2089150" cy="1728788"/>
          </a:xfrm>
          <a:prstGeom prst="line">
            <a:avLst/>
          </a:prstGeom>
          <a:noFill/>
          <a:ln w="28575">
            <a:solidFill>
              <a:srgbClr val="CC00FF"/>
            </a:solidFill>
            <a:prstDash val="sysDot"/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670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026" descr="画布"/>
          <p:cNvSpPr txBox="1">
            <a:spLocks noChangeArrowheads="1"/>
          </p:cNvSpPr>
          <p:nvPr/>
        </p:nvSpPr>
        <p:spPr bwMode="auto">
          <a:xfrm>
            <a:off x="468313" y="333375"/>
            <a:ext cx="4603753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7.1.2 </a:t>
            </a: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树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的（逻辑）表示</a:t>
            </a:r>
          </a:p>
        </p:txBody>
      </p:sp>
      <p:sp>
        <p:nvSpPr>
          <p:cNvPr id="5123" name="Text Box 1027"/>
          <p:cNvSpPr txBox="1">
            <a:spLocks noChangeArrowheads="1"/>
          </p:cNvSpPr>
          <p:nvPr/>
        </p:nvSpPr>
        <p:spPr bwMode="auto">
          <a:xfrm>
            <a:off x="609600" y="1165225"/>
            <a:ext cx="83058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）树形表示</a:t>
            </a:r>
            <a:r>
              <a:rPr kumimoji="1"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法</a:t>
            </a:r>
            <a:r>
              <a:rPr kumimoji="1"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使用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一棵倒置的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树表示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树结构，非常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直观和形象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692275" y="2276475"/>
            <a:ext cx="3816350" cy="2305050"/>
            <a:chOff x="1692275" y="2276475"/>
            <a:chExt cx="3816350" cy="2305050"/>
          </a:xfrm>
          <a:scene3d>
            <a:camera prst="isometricOffAxis1Right"/>
            <a:lightRig rig="threePt" dir="t"/>
          </a:scene3d>
        </p:grpSpPr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1064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1065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1066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1067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1068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9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0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3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4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7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8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80" name="Text Box 56"/>
          <p:cNvSpPr txBox="1">
            <a:spLocks noChangeArrowheads="1"/>
          </p:cNvSpPr>
          <p:nvPr/>
        </p:nvSpPr>
        <p:spPr bwMode="auto">
          <a:xfrm>
            <a:off x="2405067" y="5013325"/>
            <a:ext cx="28098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逻辑结构表示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5" name="Text Box 55"/>
          <p:cNvSpPr txBox="1">
            <a:spLocks noChangeArrowheads="1"/>
          </p:cNvSpPr>
          <p:nvPr/>
        </p:nvSpPr>
        <p:spPr bwMode="auto">
          <a:xfrm>
            <a:off x="71406" y="333375"/>
            <a:ext cx="9109075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）文氏图表示法。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使用集合以及集合的包含关系描述树结构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1282" name="Text Box 82"/>
          <p:cNvSpPr txBox="1">
            <a:spLocks noChangeArrowheads="1"/>
          </p:cNvSpPr>
          <p:nvPr/>
        </p:nvSpPr>
        <p:spPr bwMode="auto">
          <a:xfrm>
            <a:off x="900113" y="5734050"/>
            <a:ext cx="32400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逻辑结构表示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2</a:t>
            </a:r>
          </a:p>
        </p:txBody>
      </p:sp>
      <p:grpSp>
        <p:nvGrpSpPr>
          <p:cNvPr id="51283" name="Group 83"/>
          <p:cNvGrpSpPr>
            <a:grpSpLocks/>
          </p:cNvGrpSpPr>
          <p:nvPr/>
        </p:nvGrpSpPr>
        <p:grpSpPr bwMode="auto">
          <a:xfrm>
            <a:off x="250825" y="1484313"/>
            <a:ext cx="4464050" cy="4176712"/>
            <a:chOff x="158" y="935"/>
            <a:chExt cx="2812" cy="2631"/>
          </a:xfrm>
        </p:grpSpPr>
        <p:sp>
          <p:nvSpPr>
            <p:cNvPr id="51284" name="Oval 84"/>
            <p:cNvSpPr>
              <a:spLocks noChangeArrowheads="1"/>
            </p:cNvSpPr>
            <p:nvPr/>
          </p:nvSpPr>
          <p:spPr bwMode="auto">
            <a:xfrm>
              <a:off x="158" y="935"/>
              <a:ext cx="2812" cy="263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285" name="Text Box 85"/>
            <p:cNvSpPr txBox="1">
              <a:spLocks noChangeArrowheads="1"/>
            </p:cNvSpPr>
            <p:nvPr/>
          </p:nvSpPr>
          <p:spPr bwMode="auto">
            <a:xfrm>
              <a:off x="929" y="1162"/>
              <a:ext cx="226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51286" name="Oval 86"/>
            <p:cNvSpPr>
              <a:spLocks noChangeArrowheads="1"/>
            </p:cNvSpPr>
            <p:nvPr/>
          </p:nvSpPr>
          <p:spPr bwMode="auto">
            <a:xfrm>
              <a:off x="248" y="1706"/>
              <a:ext cx="862" cy="104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287" name="Oval 87"/>
            <p:cNvSpPr>
              <a:spLocks noChangeArrowheads="1"/>
            </p:cNvSpPr>
            <p:nvPr/>
          </p:nvSpPr>
          <p:spPr bwMode="auto">
            <a:xfrm>
              <a:off x="338" y="2206"/>
              <a:ext cx="272" cy="22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51288" name="Oval 88"/>
            <p:cNvSpPr>
              <a:spLocks noChangeArrowheads="1"/>
            </p:cNvSpPr>
            <p:nvPr/>
          </p:nvSpPr>
          <p:spPr bwMode="auto">
            <a:xfrm>
              <a:off x="747" y="2206"/>
              <a:ext cx="272" cy="22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51289" name="Text Box 89"/>
            <p:cNvSpPr txBox="1">
              <a:spLocks noChangeArrowheads="1"/>
            </p:cNvSpPr>
            <p:nvPr/>
          </p:nvSpPr>
          <p:spPr bwMode="auto">
            <a:xfrm>
              <a:off x="520" y="1888"/>
              <a:ext cx="227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1290" name="Oval 90"/>
            <p:cNvSpPr>
              <a:spLocks noChangeArrowheads="1"/>
            </p:cNvSpPr>
            <p:nvPr/>
          </p:nvSpPr>
          <p:spPr bwMode="auto">
            <a:xfrm>
              <a:off x="1155" y="1479"/>
              <a:ext cx="680" cy="163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291" name="Text Box 91"/>
            <p:cNvSpPr txBox="1">
              <a:spLocks noChangeArrowheads="1"/>
            </p:cNvSpPr>
            <p:nvPr/>
          </p:nvSpPr>
          <p:spPr bwMode="auto">
            <a:xfrm>
              <a:off x="1380" y="1661"/>
              <a:ext cx="182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51292" name="Oval 92"/>
            <p:cNvSpPr>
              <a:spLocks noChangeArrowheads="1"/>
            </p:cNvSpPr>
            <p:nvPr/>
          </p:nvSpPr>
          <p:spPr bwMode="auto">
            <a:xfrm>
              <a:off x="1290" y="1978"/>
              <a:ext cx="408" cy="99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293" name="Text Box 93"/>
            <p:cNvSpPr txBox="1">
              <a:spLocks noChangeArrowheads="1"/>
            </p:cNvSpPr>
            <p:nvPr/>
          </p:nvSpPr>
          <p:spPr bwMode="auto">
            <a:xfrm>
              <a:off x="1378" y="2108"/>
              <a:ext cx="181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51294" name="Oval 94"/>
            <p:cNvSpPr>
              <a:spLocks noChangeArrowheads="1"/>
            </p:cNvSpPr>
            <p:nvPr/>
          </p:nvSpPr>
          <p:spPr bwMode="auto">
            <a:xfrm>
              <a:off x="1380" y="2522"/>
              <a:ext cx="227" cy="27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51295" name="Oval 95"/>
            <p:cNvSpPr>
              <a:spLocks noChangeArrowheads="1"/>
            </p:cNvSpPr>
            <p:nvPr/>
          </p:nvSpPr>
          <p:spPr bwMode="auto">
            <a:xfrm>
              <a:off x="1927" y="1389"/>
              <a:ext cx="816" cy="176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296" name="Oval 96"/>
            <p:cNvSpPr>
              <a:spLocks noChangeArrowheads="1"/>
            </p:cNvSpPr>
            <p:nvPr/>
          </p:nvSpPr>
          <p:spPr bwMode="auto">
            <a:xfrm>
              <a:off x="2063" y="1888"/>
              <a:ext cx="589" cy="11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297" name="Oval 97"/>
            <p:cNvSpPr>
              <a:spLocks noChangeArrowheads="1"/>
            </p:cNvSpPr>
            <p:nvPr/>
          </p:nvSpPr>
          <p:spPr bwMode="auto">
            <a:xfrm>
              <a:off x="2385" y="1620"/>
              <a:ext cx="18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51298" name="Text Box 98"/>
            <p:cNvSpPr txBox="1">
              <a:spLocks noChangeArrowheads="1"/>
            </p:cNvSpPr>
            <p:nvPr/>
          </p:nvSpPr>
          <p:spPr bwMode="auto">
            <a:xfrm>
              <a:off x="2108" y="1570"/>
              <a:ext cx="232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51299" name="Oval 99"/>
            <p:cNvSpPr>
              <a:spLocks noChangeArrowheads="1"/>
            </p:cNvSpPr>
            <p:nvPr/>
          </p:nvSpPr>
          <p:spPr bwMode="auto">
            <a:xfrm>
              <a:off x="2380" y="2296"/>
              <a:ext cx="18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51300" name="Oval 100"/>
            <p:cNvSpPr>
              <a:spLocks noChangeArrowheads="1"/>
            </p:cNvSpPr>
            <p:nvPr/>
          </p:nvSpPr>
          <p:spPr bwMode="auto">
            <a:xfrm>
              <a:off x="2108" y="2523"/>
              <a:ext cx="18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51301" name="Oval 101"/>
            <p:cNvSpPr>
              <a:spLocks noChangeArrowheads="1"/>
            </p:cNvSpPr>
            <p:nvPr/>
          </p:nvSpPr>
          <p:spPr bwMode="auto">
            <a:xfrm>
              <a:off x="2335" y="2659"/>
              <a:ext cx="18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51302" name="Text Box 102"/>
            <p:cNvSpPr txBox="1">
              <a:spLocks noChangeArrowheads="1"/>
            </p:cNvSpPr>
            <p:nvPr/>
          </p:nvSpPr>
          <p:spPr bwMode="auto">
            <a:xfrm>
              <a:off x="2153" y="2114"/>
              <a:ext cx="227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</p:grpSp>
      <p:sp>
        <p:nvSpPr>
          <p:cNvPr id="51303" name="AutoShape 103"/>
          <p:cNvSpPr>
            <a:spLocks noChangeArrowheads="1"/>
          </p:cNvSpPr>
          <p:nvPr/>
        </p:nvSpPr>
        <p:spPr bwMode="auto">
          <a:xfrm>
            <a:off x="4643438" y="2133600"/>
            <a:ext cx="1152525" cy="288000"/>
          </a:xfrm>
          <a:prstGeom prst="leftRightArrow">
            <a:avLst>
              <a:gd name="adj1" fmla="val 50000"/>
              <a:gd name="adj2" fmla="val 64248"/>
            </a:avLst>
          </a:prstGeom>
          <a:ln>
            <a:headEnd/>
            <a:tailEnd type="none" w="med" len="lg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5041930" y="2195520"/>
            <a:ext cx="3816350" cy="2305050"/>
            <a:chOff x="1692275" y="2276475"/>
            <a:chExt cx="3816350" cy="2305050"/>
          </a:xfrm>
        </p:grpSpPr>
        <p:sp>
          <p:nvSpPr>
            <p:cNvPr id="52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55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6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57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58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59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60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61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62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63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64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65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66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67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" name="Line 49"/>
            <p:cNvSpPr>
              <a:spLocks noChangeShapeType="1"/>
            </p:cNvSpPr>
            <p:nvPr/>
          </p:nvSpPr>
          <p:spPr bwMode="auto">
            <a:xfrm>
              <a:off x="3243263" y="3306763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8" name="灯片编号占位符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642910" y="571480"/>
            <a:ext cx="7531977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）凹入表示法。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使用线段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伸缩关系描述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树结构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b="0" dirty="0"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52260" name="Object 36"/>
          <p:cNvGraphicFramePr>
            <a:graphicFrameLocks noChangeAspect="1"/>
          </p:cNvGraphicFramePr>
          <p:nvPr/>
        </p:nvGraphicFramePr>
        <p:xfrm>
          <a:off x="539751" y="1571612"/>
          <a:ext cx="3532184" cy="3985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3" name="Picture" r:id="rId3" imgW="2381400" imgH="2685960" progId="Word.Picture.8">
                  <p:embed/>
                </p:oleObj>
              </mc:Choice>
              <mc:Fallback>
                <p:oleObj name="Picture" r:id="rId3" imgW="2381400" imgH="2685960" progId="Word.Picture.8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1" y="1571612"/>
                        <a:ext cx="3532184" cy="39856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61" name="Text Box 37"/>
          <p:cNvSpPr txBox="1">
            <a:spLocks noChangeArrowheads="1"/>
          </p:cNvSpPr>
          <p:nvPr/>
        </p:nvSpPr>
        <p:spPr bwMode="auto">
          <a:xfrm>
            <a:off x="1428728" y="5299077"/>
            <a:ext cx="24590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逻辑结构表示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52288" name="AutoShape 64"/>
          <p:cNvSpPr>
            <a:spLocks noChangeArrowheads="1"/>
          </p:cNvSpPr>
          <p:nvPr/>
        </p:nvSpPr>
        <p:spPr bwMode="auto">
          <a:xfrm>
            <a:off x="4284662" y="2004999"/>
            <a:ext cx="1008000" cy="288000"/>
          </a:xfrm>
          <a:prstGeom prst="leftRightArrow">
            <a:avLst>
              <a:gd name="adj1" fmla="val 50000"/>
              <a:gd name="adj2" fmla="val 64248"/>
            </a:avLst>
          </a:prstGeom>
          <a:ln>
            <a:headEnd/>
            <a:tailEnd type="none" w="med" len="lg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4786314" y="2071678"/>
            <a:ext cx="3816350" cy="2305050"/>
            <a:chOff x="1692275" y="2276475"/>
            <a:chExt cx="3816350" cy="2305050"/>
          </a:xfrm>
        </p:grpSpPr>
        <p:sp>
          <p:nvSpPr>
            <p:cNvPr id="59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62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63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4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65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66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67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68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69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70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71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73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74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323850" y="188913"/>
            <a:ext cx="8177240" cy="1651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）括号表示</a:t>
            </a:r>
            <a:r>
              <a:rPr kumimoji="1"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法</a:t>
            </a:r>
            <a:r>
              <a:rPr kumimoji="1"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用一个字符串表示树。</a:t>
            </a:r>
            <a:endParaRPr kumimoji="1" lang="en-US" altLang="zh-CN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    基本形式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: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             根</a:t>
            </a:r>
            <a:r>
              <a:rPr lang="en-US" altLang="zh-CN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子树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，子树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latin typeface="宋体"/>
                <a:ea typeface="宋体"/>
                <a:cs typeface="Times New Roman" pitchFamily="18" charset="0"/>
              </a:rPr>
              <a:t>…</a:t>
            </a:r>
            <a:r>
              <a:rPr lang="zh-CN" altLang="en-US" smtClean="0">
                <a:latin typeface="宋体"/>
                <a:ea typeface="宋体"/>
                <a:cs typeface="Times New Roman" pitchFamily="18" charset="0"/>
              </a:rPr>
              <a:t>，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子树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endParaRPr kumimoji="1" lang="zh-CN" altLang="en-US" b="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14282" y="2214554"/>
            <a:ext cx="3816350" cy="2305050"/>
            <a:chOff x="1692275" y="2276475"/>
            <a:chExt cx="3816350" cy="2305050"/>
          </a:xfrm>
        </p:grpSpPr>
        <p:sp>
          <p:nvSpPr>
            <p:cNvPr id="33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6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7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8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9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40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41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42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43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44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45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46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47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0000" name="Text Box 64"/>
          <p:cNvSpPr txBox="1">
            <a:spLocks noChangeArrowheads="1"/>
          </p:cNvSpPr>
          <p:nvPr/>
        </p:nvSpPr>
        <p:spPr bwMode="auto">
          <a:xfrm>
            <a:off x="2428860" y="5072074"/>
            <a:ext cx="5929322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200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2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200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200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2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sz="22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200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G</a:t>
            </a:r>
            <a:r>
              <a:rPr lang="en-US" altLang="zh-CN" sz="22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200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2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))</a:t>
            </a:r>
            <a:r>
              <a:rPr lang="zh-CN" altLang="en-US" sz="22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2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200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sz="22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200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2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2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))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58" name="上弧形箭头 57"/>
          <p:cNvSpPr/>
          <p:nvPr/>
        </p:nvSpPr>
        <p:spPr>
          <a:xfrm rot="2593145">
            <a:off x="3687575" y="3985504"/>
            <a:ext cx="1643074" cy="571504"/>
          </a:xfrm>
          <a:prstGeom prst="curved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026"/>
          <p:cNvSpPr txBox="1">
            <a:spLocks noChangeArrowheads="1"/>
          </p:cNvSpPr>
          <p:nvPr/>
        </p:nvSpPr>
        <p:spPr bwMode="auto">
          <a:xfrm>
            <a:off x="323850" y="1368425"/>
            <a:ext cx="8034364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、结点的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度与树的度：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树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中一个结点的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子树的个数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称为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该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结点的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度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。树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各结点的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度的最大值称为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度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，通常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将度为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的树称为</a:t>
            </a:r>
            <a:r>
              <a:rPr kumimoji="1" lang="en-US" altLang="zh-CN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次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或者</a:t>
            </a:r>
            <a:r>
              <a:rPr kumimoji="1" lang="en-US" altLang="zh-CN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叉树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        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203" name="Text Box 35" descr="画布"/>
          <p:cNvSpPr txBox="1">
            <a:spLocks noChangeArrowheads="1"/>
          </p:cNvSpPr>
          <p:nvPr/>
        </p:nvSpPr>
        <p:spPr bwMode="auto">
          <a:xfrm>
            <a:off x="395288" y="620713"/>
            <a:ext cx="3600450" cy="51911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7.1.3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树的基本术语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 flipH="1">
            <a:off x="4214810" y="3144833"/>
            <a:ext cx="503238" cy="144463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4573585" y="2857496"/>
            <a:ext cx="10795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度为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5221286" y="3460754"/>
            <a:ext cx="10795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度为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 flipH="1">
            <a:off x="5221286" y="3784604"/>
            <a:ext cx="215900" cy="21590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000496" y="5929330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次树</a:t>
            </a:r>
            <a:endParaRPr lang="zh-CN" altLang="en-US" sz="20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00298" y="3267090"/>
            <a:ext cx="3816350" cy="2305050"/>
            <a:chOff x="1692275" y="2276475"/>
            <a:chExt cx="3816350" cy="2305050"/>
          </a:xfrm>
        </p:grpSpPr>
        <p:sp>
          <p:nvSpPr>
            <p:cNvPr id="41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44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45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6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50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51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52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53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54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55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56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7" name="灯片编号占位符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00034" y="428604"/>
            <a:ext cx="8208963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2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、分支结点与叶结点：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度不为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零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的结点称为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非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终端结点，又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叫</a:t>
            </a:r>
            <a:r>
              <a:rPr kumimoji="1" lang="zh-CN" altLang="en-US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分支结点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度为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零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的结点称为终端结点或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叶结点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（或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叶子结点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）。</a:t>
            </a:r>
            <a:endParaRPr kumimoji="1"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度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的结点称为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单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分支结点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；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度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的结点称为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双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分支结点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，依此类推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b="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199" name="Line 31"/>
          <p:cNvSpPr>
            <a:spLocks noChangeShapeType="1"/>
          </p:cNvSpPr>
          <p:nvPr/>
        </p:nvSpPr>
        <p:spPr bwMode="auto">
          <a:xfrm flipH="1">
            <a:off x="6348435" y="5070487"/>
            <a:ext cx="503238" cy="144463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00" name="Text Box 32"/>
          <p:cNvSpPr txBox="1">
            <a:spLocks noChangeArrowheads="1"/>
          </p:cNvSpPr>
          <p:nvPr/>
        </p:nvSpPr>
        <p:spPr bwMode="auto">
          <a:xfrm>
            <a:off x="6707210" y="4783150"/>
            <a:ext cx="10795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叶结点</a:t>
            </a:r>
            <a:endParaRPr lang="en-US" altLang="zh-CN" sz="2000" dirty="0"/>
          </a:p>
        </p:txBody>
      </p:sp>
      <p:sp>
        <p:nvSpPr>
          <p:cNvPr id="7201" name="Text Box 33"/>
          <p:cNvSpPr txBox="1">
            <a:spLocks noChangeArrowheads="1"/>
          </p:cNvSpPr>
          <p:nvPr/>
        </p:nvSpPr>
        <p:spPr bwMode="auto">
          <a:xfrm>
            <a:off x="1357290" y="3500438"/>
            <a:ext cx="10795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双分支结点</a:t>
            </a:r>
            <a:endParaRPr lang="en-US" altLang="zh-CN" sz="2000" dirty="0"/>
          </a:p>
        </p:txBody>
      </p:sp>
      <p:cxnSp>
        <p:nvCxnSpPr>
          <p:cNvPr id="36" name="直接箭头连接符 35"/>
          <p:cNvCxnSpPr>
            <a:endCxn id="7177" idx="1"/>
          </p:cNvCxnSpPr>
          <p:nvPr/>
        </p:nvCxnSpPr>
        <p:spPr>
          <a:xfrm>
            <a:off x="2428860" y="3857628"/>
            <a:ext cx="413137" cy="132144"/>
          </a:xfrm>
          <a:prstGeom prst="straightConnector1">
            <a:avLst/>
          </a:prstGeom>
          <a:ln w="28575">
            <a:solidFill>
              <a:srgbClr val="CC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2520962" y="3201986"/>
            <a:ext cx="3816350" cy="2305050"/>
            <a:chOff x="1692275" y="2276475"/>
            <a:chExt cx="3816350" cy="2305050"/>
          </a:xfrm>
        </p:grpSpPr>
        <p:sp>
          <p:nvSpPr>
            <p:cNvPr id="38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41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42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3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44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45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46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47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48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49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50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52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53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Line 49"/>
            <p:cNvSpPr>
              <a:spLocks noChangeShapeType="1"/>
            </p:cNvSpPr>
            <p:nvPr/>
          </p:nvSpPr>
          <p:spPr bwMode="auto">
            <a:xfrm>
              <a:off x="3243263" y="3332163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7030A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3081</TotalTime>
  <Words>2348</Words>
  <Application>Microsoft Office PowerPoint</Application>
  <PresentationFormat>全屏显示(4:3)</PresentationFormat>
  <Paragraphs>642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3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Verdana</vt:lpstr>
      <vt:lpstr>Wingdings</vt:lpstr>
      <vt:lpstr>Office 主题</vt:lpstr>
      <vt:lpstr>Picture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csxbwang</cp:lastModifiedBy>
  <cp:revision>990</cp:revision>
  <dcterms:created xsi:type="dcterms:W3CDTF">2004-04-08T11:59:15Z</dcterms:created>
  <dcterms:modified xsi:type="dcterms:W3CDTF">2020-03-15T04:20:37Z</dcterms:modified>
</cp:coreProperties>
</file>